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2" r:id="rId5"/>
    <p:sldMasterId id="2147483688" r:id="rId6"/>
    <p:sldMasterId id="2147483695" r:id="rId7"/>
    <p:sldMasterId id="2147483716" r:id="rId8"/>
  </p:sldMasterIdLst>
  <p:notesMasterIdLst>
    <p:notesMasterId r:id="rId38"/>
  </p:notesMasterIdLst>
  <p:handoutMasterIdLst>
    <p:handoutMasterId r:id="rId39"/>
  </p:handoutMasterIdLst>
  <p:sldIdLst>
    <p:sldId id="258" r:id="rId9"/>
    <p:sldId id="2076137703" r:id="rId10"/>
    <p:sldId id="2076137685" r:id="rId11"/>
    <p:sldId id="2076137700" r:id="rId12"/>
    <p:sldId id="2076137686" r:id="rId13"/>
    <p:sldId id="3509" r:id="rId14"/>
    <p:sldId id="2076137778" r:id="rId15"/>
    <p:sldId id="2076137779" r:id="rId16"/>
    <p:sldId id="2076137757" r:id="rId17"/>
    <p:sldId id="2076137780" r:id="rId18"/>
    <p:sldId id="2076137774" r:id="rId19"/>
    <p:sldId id="2076137781" r:id="rId20"/>
    <p:sldId id="256" r:id="rId21"/>
    <p:sldId id="2076137782" r:id="rId22"/>
    <p:sldId id="2076137783" r:id="rId23"/>
    <p:sldId id="2076137784" r:id="rId24"/>
    <p:sldId id="2076137785" r:id="rId25"/>
    <p:sldId id="2076137786" r:id="rId26"/>
    <p:sldId id="2076137787" r:id="rId27"/>
    <p:sldId id="277" r:id="rId28"/>
    <p:sldId id="275" r:id="rId29"/>
    <p:sldId id="276" r:id="rId30"/>
    <p:sldId id="2076137697" r:id="rId31"/>
    <p:sldId id="2076137702" r:id="rId32"/>
    <p:sldId id="3411" r:id="rId33"/>
    <p:sldId id="2076137788" r:id="rId34"/>
    <p:sldId id="2076137698" r:id="rId35"/>
    <p:sldId id="2076137705" r:id="rId36"/>
    <p:sldId id="20761377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F2B350-8F86-443C-8DFB-9FA256689332}">
          <p14:sldIdLst>
            <p14:sldId id="258"/>
            <p14:sldId id="2076137703"/>
          </p14:sldIdLst>
        </p14:section>
        <p14:section name="Programme Overview" id="{8F270E57-6296-4814-AC17-C16A9F730B81}">
          <p14:sldIdLst>
            <p14:sldId id="2076137685"/>
            <p14:sldId id="2076137700"/>
            <p14:sldId id="2076137686"/>
            <p14:sldId id="3509"/>
          </p14:sldIdLst>
        </p14:section>
        <p14:section name="Functional Review" id="{14593080-506F-4A6F-AB37-11A8192418B0}">
          <p14:sldIdLst>
            <p14:sldId id="2076137778"/>
            <p14:sldId id="2076137779"/>
            <p14:sldId id="2076137757"/>
            <p14:sldId id="2076137780"/>
            <p14:sldId id="2076137774"/>
            <p14:sldId id="2076137781"/>
            <p14:sldId id="256"/>
            <p14:sldId id="2076137782"/>
            <p14:sldId id="2076137783"/>
            <p14:sldId id="2076137784"/>
            <p14:sldId id="2076137785"/>
            <p14:sldId id="2076137786"/>
            <p14:sldId id="2076137787"/>
          </p14:sldIdLst>
        </p14:section>
        <p14:section name="CMA" id="{8F58ADBF-54A3-4959-872B-6544614C6656}">
          <p14:sldIdLst>
            <p14:sldId id="277"/>
            <p14:sldId id="275"/>
            <p14:sldId id="276"/>
          </p14:sldIdLst>
        </p14:section>
        <p14:section name="Stakeholder Engagement" id="{4CAA3D40-5C2A-4D1A-81A7-EE0C141D6647}">
          <p14:sldIdLst>
            <p14:sldId id="2076137697"/>
            <p14:sldId id="2076137702"/>
            <p14:sldId id="3411"/>
          </p14:sldIdLst>
        </p14:section>
        <p14:section name="Systems Delivery" id="{CD1076CE-6014-4620-9392-14990D7275B9}">
          <p14:sldIdLst>
            <p14:sldId id="2076137788"/>
          </p14:sldIdLst>
        </p14:section>
        <p14:section name="Closing" id="{4FC6F2EA-D0E5-4458-A548-DEA313A9AAF2}">
          <p14:sldIdLst>
            <p14:sldId id="2076137698"/>
          </p14:sldIdLst>
        </p14:section>
        <p14:section name="Questions" id="{39C6EBC2-B289-4158-9841-FAA0BCB87214}">
          <p14:sldIdLst>
            <p14:sldId id="2076137705"/>
          </p14:sldIdLst>
        </p14:section>
        <p14:section name="Additional Detail" id="{1620521C-EAA6-4294-AF48-0CFDF2D42C95}">
          <p14:sldIdLst>
            <p14:sldId id="20761377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8E"/>
    <a:srgbClr val="F2F2F2"/>
    <a:srgbClr val="006768"/>
    <a:srgbClr val="FF9900"/>
    <a:srgbClr val="CBE1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35" autoAdjust="0"/>
    <p:restoredTop sz="94694" autoAdjust="0"/>
  </p:normalViewPr>
  <p:slideViewPr>
    <p:cSldViewPr snapToGrid="0">
      <p:cViewPr varScale="1">
        <p:scale>
          <a:sx n="110" d="100"/>
          <a:sy n="110" d="100"/>
        </p:scale>
        <p:origin x="525" y="51"/>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D1DC7B-4B2A-4CCC-83CE-AA61168108B6}"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5E67347E-D816-4348-BCEB-BD0BCC01063B}">
      <dgm:prSet/>
      <dgm:spPr>
        <a:solidFill>
          <a:schemeClr val="accent2"/>
        </a:solidFill>
        <a:ln>
          <a:solidFill>
            <a:schemeClr val="accent2"/>
          </a:solidFill>
        </a:ln>
      </dgm:spPr>
      <dgm:t>
        <a:bodyPr/>
        <a:lstStyle/>
        <a:p>
          <a:r>
            <a:rPr lang="en-IE"/>
            <a:t>Trading &amp; Settlement Code</a:t>
          </a:r>
          <a:endParaRPr lang="en-US" dirty="0"/>
        </a:p>
      </dgm:t>
    </dgm:pt>
    <dgm:pt modelId="{17BF5FCE-B014-4B7A-86E8-2986C53034EB}" type="parTrans" cxnId="{8CDBE34B-A5EA-4DBF-97D1-2E564F9CDB72}">
      <dgm:prSet/>
      <dgm:spPr/>
      <dgm:t>
        <a:bodyPr/>
        <a:lstStyle/>
        <a:p>
          <a:endParaRPr lang="en-US"/>
        </a:p>
      </dgm:t>
    </dgm:pt>
    <dgm:pt modelId="{798073EA-7E26-43A7-92A5-F561EEBF1230}" type="sibTrans" cxnId="{8CDBE34B-A5EA-4DBF-97D1-2E564F9CDB72}">
      <dgm:prSet/>
      <dgm:spPr/>
      <dgm:t>
        <a:bodyPr/>
        <a:lstStyle/>
        <a:p>
          <a:endParaRPr lang="en-US"/>
        </a:p>
      </dgm:t>
    </dgm:pt>
    <dgm:pt modelId="{4C239871-5314-4D80-A5D9-46A7F7E5B83E}">
      <dgm:prSet/>
      <dgm:spPr>
        <a:ln>
          <a:solidFill>
            <a:schemeClr val="accent2"/>
          </a:solidFill>
        </a:ln>
      </dgm:spPr>
      <dgm:t>
        <a:bodyPr/>
        <a:lstStyle/>
        <a:p>
          <a:pPr algn="just">
            <a:buFont typeface="+mj-lt"/>
            <a:buAutoNum type="arabicPeriod"/>
          </a:pPr>
          <a:r>
            <a:rPr lang="en-US" kern="1200" dirty="0"/>
            <a:t>Proposal submitted to Mods Committee ahead of scheduled Mods Committee Meeting</a:t>
          </a:r>
        </a:p>
      </dgm:t>
    </dgm:pt>
    <dgm:pt modelId="{FBEF4775-C98A-4076-8F62-B8381D75661F}" type="parTrans" cxnId="{22DFABC6-1013-407B-AC6E-EFC31424BFE1}">
      <dgm:prSet/>
      <dgm:spPr/>
      <dgm:t>
        <a:bodyPr/>
        <a:lstStyle/>
        <a:p>
          <a:endParaRPr lang="en-US"/>
        </a:p>
      </dgm:t>
    </dgm:pt>
    <dgm:pt modelId="{B3770D8E-959E-48CA-84BD-1C6A45833EAB}" type="sibTrans" cxnId="{22DFABC6-1013-407B-AC6E-EFC31424BFE1}">
      <dgm:prSet/>
      <dgm:spPr/>
      <dgm:t>
        <a:bodyPr/>
        <a:lstStyle/>
        <a:p>
          <a:endParaRPr lang="en-US"/>
        </a:p>
      </dgm:t>
    </dgm:pt>
    <dgm:pt modelId="{A4AB66AA-FEDC-447C-BEEB-38EB68C68031}">
      <dgm:prSet/>
      <dgm:spPr>
        <a:solidFill>
          <a:schemeClr val="accent2"/>
        </a:solidFill>
        <a:ln>
          <a:solidFill>
            <a:schemeClr val="accent2"/>
          </a:solidFill>
        </a:ln>
      </dgm:spPr>
      <dgm:t>
        <a:bodyPr/>
        <a:lstStyle/>
        <a:p>
          <a:r>
            <a:rPr lang="en-IE" dirty="0"/>
            <a:t>Grid Codes</a:t>
          </a:r>
          <a:endParaRPr lang="en-US" dirty="0"/>
        </a:p>
      </dgm:t>
    </dgm:pt>
    <dgm:pt modelId="{23D85AE9-06D9-490D-8565-7427258B028C}" type="parTrans" cxnId="{46A89673-86B0-41A9-A388-CFA7F902F44B}">
      <dgm:prSet/>
      <dgm:spPr/>
      <dgm:t>
        <a:bodyPr/>
        <a:lstStyle/>
        <a:p>
          <a:endParaRPr lang="en-US"/>
        </a:p>
      </dgm:t>
    </dgm:pt>
    <dgm:pt modelId="{C0772F8F-163E-4D99-8D42-2BCAAD766617}" type="sibTrans" cxnId="{46A89673-86B0-41A9-A388-CFA7F902F44B}">
      <dgm:prSet/>
      <dgm:spPr/>
      <dgm:t>
        <a:bodyPr/>
        <a:lstStyle/>
        <a:p>
          <a:endParaRPr lang="en-US"/>
        </a:p>
      </dgm:t>
    </dgm:pt>
    <dgm:pt modelId="{1DD47BFD-D859-4388-A8A6-BAEDF9CDC43D}">
      <dgm:prSet/>
      <dgm:spPr>
        <a:ln>
          <a:solidFill>
            <a:schemeClr val="accent2"/>
          </a:solidFill>
        </a:ln>
      </dgm:spPr>
      <dgm:t>
        <a:bodyPr/>
        <a:lstStyle/>
        <a:p>
          <a:pPr>
            <a:buFont typeface="+mj-lt"/>
            <a:buAutoNum type="arabicPeriod"/>
          </a:pPr>
          <a:r>
            <a:rPr lang="en-US" kern="1200" dirty="0"/>
            <a:t>Proposal submitted to Grid Code Review Panel (GCRP)/ Joint Grid Code Review Panel (JGCRP) ahead of scheduled GCRP/ JGCRP meetings</a:t>
          </a:r>
          <a:endParaRPr lang="en-US" kern="1200" dirty="0">
            <a:latin typeface="Trebuchet MS" panose="020B0603020202020204"/>
            <a:ea typeface="+mn-ea"/>
            <a:cs typeface="+mn-cs"/>
          </a:endParaRPr>
        </a:p>
      </dgm:t>
    </dgm:pt>
    <dgm:pt modelId="{920A9A1B-6DC2-474C-9CAE-01A8B4D2FFFF}" type="parTrans" cxnId="{E80D5BE2-5144-4552-9D4B-71A0C2D6D346}">
      <dgm:prSet/>
      <dgm:spPr/>
      <dgm:t>
        <a:bodyPr/>
        <a:lstStyle/>
        <a:p>
          <a:endParaRPr lang="en-US"/>
        </a:p>
      </dgm:t>
    </dgm:pt>
    <dgm:pt modelId="{A0220E02-D6DD-454F-94D5-2057E77614B8}" type="sibTrans" cxnId="{E80D5BE2-5144-4552-9D4B-71A0C2D6D346}">
      <dgm:prSet/>
      <dgm:spPr/>
      <dgm:t>
        <a:bodyPr/>
        <a:lstStyle/>
        <a:p>
          <a:endParaRPr lang="en-US"/>
        </a:p>
      </dgm:t>
    </dgm:pt>
    <dgm:pt modelId="{63E3E8C7-74AF-4AD8-ABB0-25F610AF5E35}">
      <dgm:prSet/>
      <dgm:spPr>
        <a:ln>
          <a:solidFill>
            <a:schemeClr val="accent2"/>
          </a:solidFill>
        </a:ln>
      </dgm:spPr>
      <dgm:t>
        <a:bodyPr/>
        <a:lstStyle/>
        <a:p>
          <a:pPr algn="l"/>
          <a:endParaRPr lang="en-US" kern="1200" dirty="0"/>
        </a:p>
      </dgm:t>
    </dgm:pt>
    <dgm:pt modelId="{618BE29A-2409-4179-9730-4DF66FA109F4}" type="parTrans" cxnId="{E2D7B037-D25E-4837-8837-4F518C64882D}">
      <dgm:prSet/>
      <dgm:spPr/>
      <dgm:t>
        <a:bodyPr/>
        <a:lstStyle/>
        <a:p>
          <a:endParaRPr lang="en-IE"/>
        </a:p>
      </dgm:t>
    </dgm:pt>
    <dgm:pt modelId="{3B7AE4B9-8437-43B7-AB70-DBA5377D71ED}" type="sibTrans" cxnId="{E2D7B037-D25E-4837-8837-4F518C64882D}">
      <dgm:prSet/>
      <dgm:spPr/>
      <dgm:t>
        <a:bodyPr/>
        <a:lstStyle/>
        <a:p>
          <a:endParaRPr lang="en-IE"/>
        </a:p>
      </dgm:t>
    </dgm:pt>
    <dgm:pt modelId="{1B4D7992-01A6-445D-B46B-DC9AAB788A4C}">
      <dgm:prSet/>
      <dgm:spPr>
        <a:ln>
          <a:solidFill>
            <a:schemeClr val="accent2"/>
          </a:solidFill>
        </a:ln>
      </dgm:spPr>
      <dgm:t>
        <a:bodyPr/>
        <a:lstStyle/>
        <a:p>
          <a:pPr algn="just">
            <a:buFont typeface="+mj-lt"/>
            <a:buAutoNum type="arabicPeriod"/>
          </a:pPr>
          <a:r>
            <a:rPr lang="en-US" kern="1200" dirty="0"/>
            <a:t>Proposal presented at Mods Committee Meeting</a:t>
          </a:r>
        </a:p>
      </dgm:t>
    </dgm:pt>
    <dgm:pt modelId="{8219ACD3-9D19-4098-AE67-8AE762F4582C}" type="parTrans" cxnId="{7E32E696-AB70-4C2A-95D9-24B11DABCCB8}">
      <dgm:prSet/>
      <dgm:spPr/>
      <dgm:t>
        <a:bodyPr/>
        <a:lstStyle/>
        <a:p>
          <a:endParaRPr lang="en-IE"/>
        </a:p>
      </dgm:t>
    </dgm:pt>
    <dgm:pt modelId="{3DBD9436-BA03-4DD9-95C6-C96DB7C4E9E6}" type="sibTrans" cxnId="{7E32E696-AB70-4C2A-95D9-24B11DABCCB8}">
      <dgm:prSet/>
      <dgm:spPr/>
      <dgm:t>
        <a:bodyPr/>
        <a:lstStyle/>
        <a:p>
          <a:endParaRPr lang="en-IE"/>
        </a:p>
      </dgm:t>
    </dgm:pt>
    <dgm:pt modelId="{82FFAE42-AAFE-47C5-B8A9-3D0ABC72499B}">
      <dgm:prSet/>
      <dgm:spPr>
        <a:ln>
          <a:solidFill>
            <a:schemeClr val="accent2"/>
          </a:solidFill>
        </a:ln>
      </dgm:spPr>
      <dgm:t>
        <a:bodyPr/>
        <a:lstStyle/>
        <a:p>
          <a:pPr algn="just">
            <a:buFont typeface="+mj-lt"/>
            <a:buAutoNum type="arabicPeriod"/>
          </a:pPr>
          <a:r>
            <a:rPr lang="en-US" kern="1200" dirty="0"/>
            <a:t>Final Recommendation Report submitted by Mods Committee to RAs</a:t>
          </a:r>
        </a:p>
      </dgm:t>
    </dgm:pt>
    <dgm:pt modelId="{6DBB1E88-DBAA-4090-8722-C90A408709B4}" type="parTrans" cxnId="{0B3CC3C2-39A9-4DC4-8EBD-5CACB8152A45}">
      <dgm:prSet/>
      <dgm:spPr/>
      <dgm:t>
        <a:bodyPr/>
        <a:lstStyle/>
        <a:p>
          <a:endParaRPr lang="en-IE"/>
        </a:p>
      </dgm:t>
    </dgm:pt>
    <dgm:pt modelId="{6B17E9B0-B9C9-44A2-8D39-11317D44F2D5}" type="sibTrans" cxnId="{0B3CC3C2-39A9-4DC4-8EBD-5CACB8152A45}">
      <dgm:prSet/>
      <dgm:spPr/>
      <dgm:t>
        <a:bodyPr/>
        <a:lstStyle/>
        <a:p>
          <a:endParaRPr lang="en-IE"/>
        </a:p>
      </dgm:t>
    </dgm:pt>
    <dgm:pt modelId="{EF4CCE8D-3335-4FE3-8306-3F090229520A}">
      <dgm:prSet/>
      <dgm:spPr>
        <a:ln>
          <a:solidFill>
            <a:schemeClr val="accent2"/>
          </a:solidFill>
        </a:ln>
      </dgm:spPr>
      <dgm:t>
        <a:bodyPr/>
        <a:lstStyle/>
        <a:p>
          <a:pPr algn="just">
            <a:buFont typeface="+mj-lt"/>
            <a:buAutoNum type="arabicPeriod"/>
          </a:pPr>
          <a:r>
            <a:rPr lang="en-US" kern="1200" dirty="0"/>
            <a:t>RA approval</a:t>
          </a:r>
        </a:p>
      </dgm:t>
    </dgm:pt>
    <dgm:pt modelId="{5204E76B-DBDD-4EEA-9BAA-BA8F79B9E7B5}" type="parTrans" cxnId="{06FDF82D-2C17-4206-AE09-D818B89CA3AA}">
      <dgm:prSet/>
      <dgm:spPr/>
      <dgm:t>
        <a:bodyPr/>
        <a:lstStyle/>
        <a:p>
          <a:endParaRPr lang="en-IE"/>
        </a:p>
      </dgm:t>
    </dgm:pt>
    <dgm:pt modelId="{1CB05B77-68D6-41CD-BB33-9864115C3DAC}" type="sibTrans" cxnId="{06FDF82D-2C17-4206-AE09-D818B89CA3AA}">
      <dgm:prSet/>
      <dgm:spPr/>
      <dgm:t>
        <a:bodyPr/>
        <a:lstStyle/>
        <a:p>
          <a:endParaRPr lang="en-IE"/>
        </a:p>
      </dgm:t>
    </dgm:pt>
    <dgm:pt modelId="{41DA9F29-679C-4F46-B578-CF906FD55417}">
      <dgm:prSet/>
      <dgm:spPr/>
      <dgm:t>
        <a:bodyPr/>
        <a:lstStyle/>
        <a:p>
          <a:pPr>
            <a:buFont typeface="+mj-lt"/>
            <a:buAutoNum type="arabicPeriod"/>
          </a:pPr>
          <a:r>
            <a:rPr lang="en-US" dirty="0"/>
            <a:t>Proposal presented at GCRP/ JGCRP meetings</a:t>
          </a:r>
        </a:p>
      </dgm:t>
    </dgm:pt>
    <dgm:pt modelId="{E20B14A8-4E5C-418D-90C3-C98EBC53D0BB}" type="parTrans" cxnId="{28AF5256-53F8-40DE-8F7E-CD92504B3393}">
      <dgm:prSet/>
      <dgm:spPr/>
      <dgm:t>
        <a:bodyPr/>
        <a:lstStyle/>
        <a:p>
          <a:endParaRPr lang="en-IE"/>
        </a:p>
      </dgm:t>
    </dgm:pt>
    <dgm:pt modelId="{67FAC34D-4333-4146-A9C4-2A7D77BE21FE}" type="sibTrans" cxnId="{28AF5256-53F8-40DE-8F7E-CD92504B3393}">
      <dgm:prSet/>
      <dgm:spPr/>
      <dgm:t>
        <a:bodyPr/>
        <a:lstStyle/>
        <a:p>
          <a:endParaRPr lang="en-IE"/>
        </a:p>
      </dgm:t>
    </dgm:pt>
    <dgm:pt modelId="{DB9B2D00-3C81-4ADB-8813-2CB73BA69A82}">
      <dgm:prSet/>
      <dgm:spPr/>
      <dgm:t>
        <a:bodyPr/>
        <a:lstStyle/>
        <a:p>
          <a:pPr>
            <a:buFont typeface="+mj-lt"/>
            <a:buAutoNum type="arabicPeriod"/>
          </a:pPr>
          <a:r>
            <a:rPr lang="en-US" dirty="0"/>
            <a:t>Proposal submitted by TSO to RAs</a:t>
          </a:r>
        </a:p>
      </dgm:t>
    </dgm:pt>
    <dgm:pt modelId="{49452733-C549-4D78-BE21-B3021C6A22BF}" type="parTrans" cxnId="{3A7BC0DC-65CB-49B3-B96F-0C1CC5D6036E}">
      <dgm:prSet/>
      <dgm:spPr/>
      <dgm:t>
        <a:bodyPr/>
        <a:lstStyle/>
        <a:p>
          <a:endParaRPr lang="en-IE"/>
        </a:p>
      </dgm:t>
    </dgm:pt>
    <dgm:pt modelId="{01B68E29-CC4C-4F8A-8463-5AB530B4749D}" type="sibTrans" cxnId="{3A7BC0DC-65CB-49B3-B96F-0C1CC5D6036E}">
      <dgm:prSet/>
      <dgm:spPr/>
      <dgm:t>
        <a:bodyPr/>
        <a:lstStyle/>
        <a:p>
          <a:endParaRPr lang="en-IE"/>
        </a:p>
      </dgm:t>
    </dgm:pt>
    <dgm:pt modelId="{87C9508C-1CEC-40C4-A10C-28444F3968F9}">
      <dgm:prSet/>
      <dgm:spPr/>
      <dgm:t>
        <a:bodyPr/>
        <a:lstStyle/>
        <a:p>
          <a:pPr>
            <a:buFont typeface="+mj-lt"/>
            <a:buAutoNum type="arabicPeriod"/>
          </a:pPr>
          <a:r>
            <a:rPr lang="en-US" dirty="0"/>
            <a:t>RA approval</a:t>
          </a:r>
        </a:p>
      </dgm:t>
    </dgm:pt>
    <dgm:pt modelId="{B5BE928E-89B6-4913-BD1B-8EB4BCDD4B48}" type="parTrans" cxnId="{10FA5DAF-6417-4910-AAAC-2FE763F39562}">
      <dgm:prSet/>
      <dgm:spPr/>
      <dgm:t>
        <a:bodyPr/>
        <a:lstStyle/>
        <a:p>
          <a:endParaRPr lang="en-IE"/>
        </a:p>
      </dgm:t>
    </dgm:pt>
    <dgm:pt modelId="{1E9E4D94-723C-4417-9E55-8E786510B76B}" type="sibTrans" cxnId="{10FA5DAF-6417-4910-AAAC-2FE763F39562}">
      <dgm:prSet/>
      <dgm:spPr/>
      <dgm:t>
        <a:bodyPr/>
        <a:lstStyle/>
        <a:p>
          <a:endParaRPr lang="en-IE"/>
        </a:p>
      </dgm:t>
    </dgm:pt>
    <dgm:pt modelId="{4947421D-96D7-4243-8455-4DBDAE8E33DA}">
      <dgm:prSet/>
      <dgm:spPr/>
      <dgm:t>
        <a:bodyPr/>
        <a:lstStyle/>
        <a:p>
          <a:pPr>
            <a:buFont typeface="+mj-lt"/>
            <a:buAutoNum type="arabicPeriod"/>
          </a:pPr>
          <a:r>
            <a:rPr lang="en-US" dirty="0"/>
            <a:t>Public consultation following GCRP/ JGCRP meetings (NI only)</a:t>
          </a:r>
        </a:p>
      </dgm:t>
    </dgm:pt>
    <dgm:pt modelId="{4A90FA31-B213-40FC-8827-160D0399F716}" type="parTrans" cxnId="{8CE9C09A-C943-44E6-9D15-497C373E5D12}">
      <dgm:prSet/>
      <dgm:spPr/>
      <dgm:t>
        <a:bodyPr/>
        <a:lstStyle/>
        <a:p>
          <a:endParaRPr lang="en-IE"/>
        </a:p>
      </dgm:t>
    </dgm:pt>
    <dgm:pt modelId="{D73F4BDA-9D39-49E9-8B58-3C7FD8CEBFBB}" type="sibTrans" cxnId="{8CE9C09A-C943-44E6-9D15-497C373E5D12}">
      <dgm:prSet/>
      <dgm:spPr/>
      <dgm:t>
        <a:bodyPr/>
        <a:lstStyle/>
        <a:p>
          <a:endParaRPr lang="en-IE"/>
        </a:p>
      </dgm:t>
    </dgm:pt>
    <dgm:pt modelId="{A8C2D2B8-8983-4C17-9361-315E5EC552BD}">
      <dgm:prSet/>
      <dgm:spPr>
        <a:ln>
          <a:solidFill>
            <a:schemeClr val="accent2"/>
          </a:solidFill>
        </a:ln>
      </dgm:spPr>
      <dgm:t>
        <a:bodyPr/>
        <a:lstStyle/>
        <a:p>
          <a:pPr algn="just">
            <a:buFont typeface="+mj-lt"/>
            <a:buAutoNum type="arabicPeriod"/>
          </a:pPr>
          <a:r>
            <a:rPr lang="en-US" kern="1200" dirty="0"/>
            <a:t>Updated T&amp;SC published</a:t>
          </a:r>
        </a:p>
      </dgm:t>
    </dgm:pt>
    <dgm:pt modelId="{6CF76570-7487-45FC-B869-1FD81F0E38A0}" type="parTrans" cxnId="{8930853B-0C50-4726-A0FE-307099CDE7B6}">
      <dgm:prSet/>
      <dgm:spPr/>
      <dgm:t>
        <a:bodyPr/>
        <a:lstStyle/>
        <a:p>
          <a:endParaRPr lang="en-IE"/>
        </a:p>
      </dgm:t>
    </dgm:pt>
    <dgm:pt modelId="{56611BDB-61C1-4907-8D1C-2C1E0A38758E}" type="sibTrans" cxnId="{8930853B-0C50-4726-A0FE-307099CDE7B6}">
      <dgm:prSet/>
      <dgm:spPr/>
      <dgm:t>
        <a:bodyPr/>
        <a:lstStyle/>
        <a:p>
          <a:endParaRPr lang="en-IE"/>
        </a:p>
      </dgm:t>
    </dgm:pt>
    <dgm:pt modelId="{A7048D0A-42F6-476F-9CAA-892DD33237FE}">
      <dgm:prSet/>
      <dgm:spPr/>
      <dgm:t>
        <a:bodyPr/>
        <a:lstStyle/>
        <a:p>
          <a:pPr>
            <a:buFont typeface="+mj-lt"/>
            <a:buAutoNum type="arabicPeriod"/>
          </a:pPr>
          <a:r>
            <a:rPr lang="en-US" dirty="0"/>
            <a:t>Updated Grid Codes published</a:t>
          </a:r>
        </a:p>
      </dgm:t>
    </dgm:pt>
    <dgm:pt modelId="{C32DE766-2E49-4899-918D-F112410166F0}" type="parTrans" cxnId="{05156B23-3396-40FF-811D-5F67D70B6961}">
      <dgm:prSet/>
      <dgm:spPr/>
      <dgm:t>
        <a:bodyPr/>
        <a:lstStyle/>
        <a:p>
          <a:endParaRPr lang="en-IE"/>
        </a:p>
      </dgm:t>
    </dgm:pt>
    <dgm:pt modelId="{2B76F4A8-0FB4-4A27-94D1-6CF4F91105B8}" type="sibTrans" cxnId="{05156B23-3396-40FF-811D-5F67D70B6961}">
      <dgm:prSet/>
      <dgm:spPr/>
      <dgm:t>
        <a:bodyPr/>
        <a:lstStyle/>
        <a:p>
          <a:endParaRPr lang="en-IE"/>
        </a:p>
      </dgm:t>
    </dgm:pt>
    <dgm:pt modelId="{E1B21254-1D8F-47DC-835F-1D85272E9201}" type="pres">
      <dgm:prSet presAssocID="{7FD1DC7B-4B2A-4CCC-83CE-AA61168108B6}" presName="linear" presStyleCnt="0">
        <dgm:presLayoutVars>
          <dgm:dir/>
          <dgm:animLvl val="lvl"/>
          <dgm:resizeHandles val="exact"/>
        </dgm:presLayoutVars>
      </dgm:prSet>
      <dgm:spPr/>
    </dgm:pt>
    <dgm:pt modelId="{4C40D93D-89B0-479D-81A7-1E415026A561}" type="pres">
      <dgm:prSet presAssocID="{5E67347E-D816-4348-BCEB-BD0BCC01063B}" presName="parentLin" presStyleCnt="0"/>
      <dgm:spPr/>
    </dgm:pt>
    <dgm:pt modelId="{A8D6EA00-4AA1-4E45-BF97-FB53A572AACB}" type="pres">
      <dgm:prSet presAssocID="{5E67347E-D816-4348-BCEB-BD0BCC01063B}" presName="parentLeftMargin" presStyleLbl="node1" presStyleIdx="0" presStyleCnt="2"/>
      <dgm:spPr/>
    </dgm:pt>
    <dgm:pt modelId="{328D8FE6-9459-4615-BC79-4FA2B2161F34}" type="pres">
      <dgm:prSet presAssocID="{5E67347E-D816-4348-BCEB-BD0BCC01063B}" presName="parentText" presStyleLbl="node1" presStyleIdx="0" presStyleCnt="2">
        <dgm:presLayoutVars>
          <dgm:chMax val="0"/>
          <dgm:bulletEnabled val="1"/>
        </dgm:presLayoutVars>
      </dgm:prSet>
      <dgm:spPr/>
    </dgm:pt>
    <dgm:pt modelId="{6A05BD60-3BE5-4A1C-82FF-81EB23973E66}" type="pres">
      <dgm:prSet presAssocID="{5E67347E-D816-4348-BCEB-BD0BCC01063B}" presName="negativeSpace" presStyleCnt="0"/>
      <dgm:spPr/>
    </dgm:pt>
    <dgm:pt modelId="{84D90BAE-2C22-47B0-9BE7-B3772D98D0C8}" type="pres">
      <dgm:prSet presAssocID="{5E67347E-D816-4348-BCEB-BD0BCC01063B}" presName="childText" presStyleLbl="conFgAcc1" presStyleIdx="0" presStyleCnt="2">
        <dgm:presLayoutVars>
          <dgm:bulletEnabled val="1"/>
        </dgm:presLayoutVars>
      </dgm:prSet>
      <dgm:spPr/>
    </dgm:pt>
    <dgm:pt modelId="{5858FFDF-70DE-4113-99A1-D572C41E4C02}" type="pres">
      <dgm:prSet presAssocID="{798073EA-7E26-43A7-92A5-F561EEBF1230}" presName="spaceBetweenRectangles" presStyleCnt="0"/>
      <dgm:spPr/>
    </dgm:pt>
    <dgm:pt modelId="{DF30BB0B-534B-4C3E-BC2A-63E7701C51AE}" type="pres">
      <dgm:prSet presAssocID="{A4AB66AA-FEDC-447C-BEEB-38EB68C68031}" presName="parentLin" presStyleCnt="0"/>
      <dgm:spPr/>
    </dgm:pt>
    <dgm:pt modelId="{FCB7174F-63ED-4B1E-A2A7-E6A484F6FBED}" type="pres">
      <dgm:prSet presAssocID="{A4AB66AA-FEDC-447C-BEEB-38EB68C68031}" presName="parentLeftMargin" presStyleLbl="node1" presStyleIdx="0" presStyleCnt="2"/>
      <dgm:spPr/>
    </dgm:pt>
    <dgm:pt modelId="{87275E88-7B55-4A99-9D79-B7D2213459E0}" type="pres">
      <dgm:prSet presAssocID="{A4AB66AA-FEDC-447C-BEEB-38EB68C68031}" presName="parentText" presStyleLbl="node1" presStyleIdx="1" presStyleCnt="2">
        <dgm:presLayoutVars>
          <dgm:chMax val="0"/>
          <dgm:bulletEnabled val="1"/>
        </dgm:presLayoutVars>
      </dgm:prSet>
      <dgm:spPr/>
    </dgm:pt>
    <dgm:pt modelId="{66A1AAC2-D1A2-4C71-ADFD-995F425892F1}" type="pres">
      <dgm:prSet presAssocID="{A4AB66AA-FEDC-447C-BEEB-38EB68C68031}" presName="negativeSpace" presStyleCnt="0"/>
      <dgm:spPr/>
    </dgm:pt>
    <dgm:pt modelId="{E19188C5-F69E-42FF-AD04-FCEAA4A5A9F8}" type="pres">
      <dgm:prSet presAssocID="{A4AB66AA-FEDC-447C-BEEB-38EB68C68031}" presName="childText" presStyleLbl="conFgAcc1" presStyleIdx="1" presStyleCnt="2">
        <dgm:presLayoutVars>
          <dgm:bulletEnabled val="1"/>
        </dgm:presLayoutVars>
      </dgm:prSet>
      <dgm:spPr/>
    </dgm:pt>
  </dgm:ptLst>
  <dgm:cxnLst>
    <dgm:cxn modelId="{7B9B3810-5663-4406-8E96-27494C965AAC}" type="presOf" srcId="{5E67347E-D816-4348-BCEB-BD0BCC01063B}" destId="{A8D6EA00-4AA1-4E45-BF97-FB53A572AACB}" srcOrd="0" destOrd="0" presId="urn:microsoft.com/office/officeart/2005/8/layout/list1"/>
    <dgm:cxn modelId="{90211312-2750-41D8-8804-2D135E25797A}" type="presOf" srcId="{7FD1DC7B-4B2A-4CCC-83CE-AA61168108B6}" destId="{E1B21254-1D8F-47DC-835F-1D85272E9201}" srcOrd="0" destOrd="0" presId="urn:microsoft.com/office/officeart/2005/8/layout/list1"/>
    <dgm:cxn modelId="{05156B23-3396-40FF-811D-5F67D70B6961}" srcId="{A4AB66AA-FEDC-447C-BEEB-38EB68C68031}" destId="{A7048D0A-42F6-476F-9CAA-892DD33237FE}" srcOrd="5" destOrd="0" parTransId="{C32DE766-2E49-4899-918D-F112410166F0}" sibTransId="{2B76F4A8-0FB4-4A27-94D1-6CF4F91105B8}"/>
    <dgm:cxn modelId="{2E2BD126-B8C4-424F-81E4-A8E8992D9FA3}" type="presOf" srcId="{4C239871-5314-4D80-A5D9-46A7F7E5B83E}" destId="{84D90BAE-2C22-47B0-9BE7-B3772D98D0C8}" srcOrd="0" destOrd="0" presId="urn:microsoft.com/office/officeart/2005/8/layout/list1"/>
    <dgm:cxn modelId="{06FDF82D-2C17-4206-AE09-D818B89CA3AA}" srcId="{5E67347E-D816-4348-BCEB-BD0BCC01063B}" destId="{EF4CCE8D-3335-4FE3-8306-3F090229520A}" srcOrd="3" destOrd="0" parTransId="{5204E76B-DBDD-4EEA-9BAA-BA8F79B9E7B5}" sibTransId="{1CB05B77-68D6-41CD-BB33-9864115C3DAC}"/>
    <dgm:cxn modelId="{E2D7B037-D25E-4837-8837-4F518C64882D}" srcId="{5E67347E-D816-4348-BCEB-BD0BCC01063B}" destId="{63E3E8C7-74AF-4AD8-ABB0-25F610AF5E35}" srcOrd="5" destOrd="0" parTransId="{618BE29A-2409-4179-9730-4DF66FA109F4}" sibTransId="{3B7AE4B9-8437-43B7-AB70-DBA5377D71ED}"/>
    <dgm:cxn modelId="{8930853B-0C50-4726-A0FE-307099CDE7B6}" srcId="{5E67347E-D816-4348-BCEB-BD0BCC01063B}" destId="{A8C2D2B8-8983-4C17-9361-315E5EC552BD}" srcOrd="4" destOrd="0" parTransId="{6CF76570-7487-45FC-B869-1FD81F0E38A0}" sibTransId="{56611BDB-61C1-4907-8D1C-2C1E0A38758E}"/>
    <dgm:cxn modelId="{8CDBE34B-A5EA-4DBF-97D1-2E564F9CDB72}" srcId="{7FD1DC7B-4B2A-4CCC-83CE-AA61168108B6}" destId="{5E67347E-D816-4348-BCEB-BD0BCC01063B}" srcOrd="0" destOrd="0" parTransId="{17BF5FCE-B014-4B7A-86E8-2986C53034EB}" sibTransId="{798073EA-7E26-43A7-92A5-F561EEBF1230}"/>
    <dgm:cxn modelId="{BB00954E-3A25-4A28-AB5D-843AB4D61010}" type="presOf" srcId="{A4AB66AA-FEDC-447C-BEEB-38EB68C68031}" destId="{87275E88-7B55-4A99-9D79-B7D2213459E0}" srcOrd="1" destOrd="0" presId="urn:microsoft.com/office/officeart/2005/8/layout/list1"/>
    <dgm:cxn modelId="{46A89673-86B0-41A9-A388-CFA7F902F44B}" srcId="{7FD1DC7B-4B2A-4CCC-83CE-AA61168108B6}" destId="{A4AB66AA-FEDC-447C-BEEB-38EB68C68031}" srcOrd="1" destOrd="0" parTransId="{23D85AE9-06D9-490D-8565-7427258B028C}" sibTransId="{C0772F8F-163E-4D99-8D42-2BCAAD766617}"/>
    <dgm:cxn modelId="{28AF5256-53F8-40DE-8F7E-CD92504B3393}" srcId="{A4AB66AA-FEDC-447C-BEEB-38EB68C68031}" destId="{41DA9F29-679C-4F46-B578-CF906FD55417}" srcOrd="1" destOrd="0" parTransId="{E20B14A8-4E5C-418D-90C3-C98EBC53D0BB}" sibTransId="{67FAC34D-4333-4146-A9C4-2A7D77BE21FE}"/>
    <dgm:cxn modelId="{5DF15978-CC1C-435F-B4BC-660521898E13}" type="presOf" srcId="{1B4D7992-01A6-445D-B46B-DC9AAB788A4C}" destId="{84D90BAE-2C22-47B0-9BE7-B3772D98D0C8}" srcOrd="0" destOrd="1" presId="urn:microsoft.com/office/officeart/2005/8/layout/list1"/>
    <dgm:cxn modelId="{98FC0E79-5D20-4FEA-87D2-F683EA1F0656}" type="presOf" srcId="{87C9508C-1CEC-40C4-A10C-28444F3968F9}" destId="{E19188C5-F69E-42FF-AD04-FCEAA4A5A9F8}" srcOrd="0" destOrd="4" presId="urn:microsoft.com/office/officeart/2005/8/layout/list1"/>
    <dgm:cxn modelId="{2C7E2F89-B60B-43E6-80D8-27DD9D3F2938}" type="presOf" srcId="{A8C2D2B8-8983-4C17-9361-315E5EC552BD}" destId="{84D90BAE-2C22-47B0-9BE7-B3772D98D0C8}" srcOrd="0" destOrd="4" presId="urn:microsoft.com/office/officeart/2005/8/layout/list1"/>
    <dgm:cxn modelId="{F6EBF88E-1F0F-4DD6-8F08-0835035054FE}" type="presOf" srcId="{1DD47BFD-D859-4388-A8A6-BAEDF9CDC43D}" destId="{E19188C5-F69E-42FF-AD04-FCEAA4A5A9F8}" srcOrd="0" destOrd="0" presId="urn:microsoft.com/office/officeart/2005/8/layout/list1"/>
    <dgm:cxn modelId="{B6BEAF96-7E6A-4CFD-8FAB-583014C55517}" type="presOf" srcId="{A7048D0A-42F6-476F-9CAA-892DD33237FE}" destId="{E19188C5-F69E-42FF-AD04-FCEAA4A5A9F8}" srcOrd="0" destOrd="5" presId="urn:microsoft.com/office/officeart/2005/8/layout/list1"/>
    <dgm:cxn modelId="{7E32E696-AB70-4C2A-95D9-24B11DABCCB8}" srcId="{5E67347E-D816-4348-BCEB-BD0BCC01063B}" destId="{1B4D7992-01A6-445D-B46B-DC9AAB788A4C}" srcOrd="1" destOrd="0" parTransId="{8219ACD3-9D19-4098-AE67-8AE762F4582C}" sibTransId="{3DBD9436-BA03-4DD9-95C6-C96DB7C4E9E6}"/>
    <dgm:cxn modelId="{8CE9C09A-C943-44E6-9D15-497C373E5D12}" srcId="{A4AB66AA-FEDC-447C-BEEB-38EB68C68031}" destId="{4947421D-96D7-4243-8455-4DBDAE8E33DA}" srcOrd="2" destOrd="0" parTransId="{4A90FA31-B213-40FC-8827-160D0399F716}" sibTransId="{D73F4BDA-9D39-49E9-8B58-3C7FD8CEBFBB}"/>
    <dgm:cxn modelId="{083971AA-B9E5-4AB3-9C18-E273B995A59E}" type="presOf" srcId="{A4AB66AA-FEDC-447C-BEEB-38EB68C68031}" destId="{FCB7174F-63ED-4B1E-A2A7-E6A484F6FBED}" srcOrd="0" destOrd="0" presId="urn:microsoft.com/office/officeart/2005/8/layout/list1"/>
    <dgm:cxn modelId="{EAB3D3AC-E7F5-460F-8309-77B2AD35C825}" type="presOf" srcId="{EF4CCE8D-3335-4FE3-8306-3F090229520A}" destId="{84D90BAE-2C22-47B0-9BE7-B3772D98D0C8}" srcOrd="0" destOrd="3" presId="urn:microsoft.com/office/officeart/2005/8/layout/list1"/>
    <dgm:cxn modelId="{10FA5DAF-6417-4910-AAAC-2FE763F39562}" srcId="{A4AB66AA-FEDC-447C-BEEB-38EB68C68031}" destId="{87C9508C-1CEC-40C4-A10C-28444F3968F9}" srcOrd="4" destOrd="0" parTransId="{B5BE928E-89B6-4913-BD1B-8EB4BCDD4B48}" sibTransId="{1E9E4D94-723C-4417-9E55-8E786510B76B}"/>
    <dgm:cxn modelId="{C5F12FB0-F663-48F1-89C8-7D4B12A30DF6}" type="presOf" srcId="{63E3E8C7-74AF-4AD8-ABB0-25F610AF5E35}" destId="{84D90BAE-2C22-47B0-9BE7-B3772D98D0C8}" srcOrd="0" destOrd="5" presId="urn:microsoft.com/office/officeart/2005/8/layout/list1"/>
    <dgm:cxn modelId="{3C2040BA-0FE5-4027-AB75-5C6E8DCCC4EF}" type="presOf" srcId="{41DA9F29-679C-4F46-B578-CF906FD55417}" destId="{E19188C5-F69E-42FF-AD04-FCEAA4A5A9F8}" srcOrd="0" destOrd="1" presId="urn:microsoft.com/office/officeart/2005/8/layout/list1"/>
    <dgm:cxn modelId="{0B3CC3C2-39A9-4DC4-8EBD-5CACB8152A45}" srcId="{5E67347E-D816-4348-BCEB-BD0BCC01063B}" destId="{82FFAE42-AAFE-47C5-B8A9-3D0ABC72499B}" srcOrd="2" destOrd="0" parTransId="{6DBB1E88-DBAA-4090-8722-C90A408709B4}" sibTransId="{6B17E9B0-B9C9-44A2-8D39-11317D44F2D5}"/>
    <dgm:cxn modelId="{22DFABC6-1013-407B-AC6E-EFC31424BFE1}" srcId="{5E67347E-D816-4348-BCEB-BD0BCC01063B}" destId="{4C239871-5314-4D80-A5D9-46A7F7E5B83E}" srcOrd="0" destOrd="0" parTransId="{FBEF4775-C98A-4076-8F62-B8381D75661F}" sibTransId="{B3770D8E-959E-48CA-84BD-1C6A45833EAB}"/>
    <dgm:cxn modelId="{49D314C8-38CC-4B69-A851-475B710586B2}" type="presOf" srcId="{5E67347E-D816-4348-BCEB-BD0BCC01063B}" destId="{328D8FE6-9459-4615-BC79-4FA2B2161F34}" srcOrd="1" destOrd="0" presId="urn:microsoft.com/office/officeart/2005/8/layout/list1"/>
    <dgm:cxn modelId="{A5EFD1D2-140C-4EDD-AE0C-E6EF1202105D}" type="presOf" srcId="{4947421D-96D7-4243-8455-4DBDAE8E33DA}" destId="{E19188C5-F69E-42FF-AD04-FCEAA4A5A9F8}" srcOrd="0" destOrd="2" presId="urn:microsoft.com/office/officeart/2005/8/layout/list1"/>
    <dgm:cxn modelId="{3A7BC0DC-65CB-49B3-B96F-0C1CC5D6036E}" srcId="{A4AB66AA-FEDC-447C-BEEB-38EB68C68031}" destId="{DB9B2D00-3C81-4ADB-8813-2CB73BA69A82}" srcOrd="3" destOrd="0" parTransId="{49452733-C549-4D78-BE21-B3021C6A22BF}" sibTransId="{01B68E29-CC4C-4F8A-8463-5AB530B4749D}"/>
    <dgm:cxn modelId="{E80D5BE2-5144-4552-9D4B-71A0C2D6D346}" srcId="{A4AB66AA-FEDC-447C-BEEB-38EB68C68031}" destId="{1DD47BFD-D859-4388-A8A6-BAEDF9CDC43D}" srcOrd="0" destOrd="0" parTransId="{920A9A1B-6DC2-474C-9CAE-01A8B4D2FFFF}" sibTransId="{A0220E02-D6DD-454F-94D5-2057E77614B8}"/>
    <dgm:cxn modelId="{0B60D4E2-EAB7-4E49-9C23-DC4957294A32}" type="presOf" srcId="{82FFAE42-AAFE-47C5-B8A9-3D0ABC72499B}" destId="{84D90BAE-2C22-47B0-9BE7-B3772D98D0C8}" srcOrd="0" destOrd="2" presId="urn:microsoft.com/office/officeart/2005/8/layout/list1"/>
    <dgm:cxn modelId="{87C1DAE9-5EED-4ACB-90D4-A4D41DF6337A}" type="presOf" srcId="{DB9B2D00-3C81-4ADB-8813-2CB73BA69A82}" destId="{E19188C5-F69E-42FF-AD04-FCEAA4A5A9F8}" srcOrd="0" destOrd="3" presId="urn:microsoft.com/office/officeart/2005/8/layout/list1"/>
    <dgm:cxn modelId="{FB847A6C-4AD7-4867-81F0-1D9B2B0FB672}" type="presParOf" srcId="{E1B21254-1D8F-47DC-835F-1D85272E9201}" destId="{4C40D93D-89B0-479D-81A7-1E415026A561}" srcOrd="0" destOrd="0" presId="urn:microsoft.com/office/officeart/2005/8/layout/list1"/>
    <dgm:cxn modelId="{AC4F0B24-A108-47C5-B244-32E1D3E39121}" type="presParOf" srcId="{4C40D93D-89B0-479D-81A7-1E415026A561}" destId="{A8D6EA00-4AA1-4E45-BF97-FB53A572AACB}" srcOrd="0" destOrd="0" presId="urn:microsoft.com/office/officeart/2005/8/layout/list1"/>
    <dgm:cxn modelId="{F69E4A9A-048D-4891-A3FC-9D77E9211E9F}" type="presParOf" srcId="{4C40D93D-89B0-479D-81A7-1E415026A561}" destId="{328D8FE6-9459-4615-BC79-4FA2B2161F34}" srcOrd="1" destOrd="0" presId="urn:microsoft.com/office/officeart/2005/8/layout/list1"/>
    <dgm:cxn modelId="{3BBC1130-B950-43D8-815E-A402525302AB}" type="presParOf" srcId="{E1B21254-1D8F-47DC-835F-1D85272E9201}" destId="{6A05BD60-3BE5-4A1C-82FF-81EB23973E66}" srcOrd="1" destOrd="0" presId="urn:microsoft.com/office/officeart/2005/8/layout/list1"/>
    <dgm:cxn modelId="{82088119-ABB6-4E18-90BC-7AAEE1D7EC72}" type="presParOf" srcId="{E1B21254-1D8F-47DC-835F-1D85272E9201}" destId="{84D90BAE-2C22-47B0-9BE7-B3772D98D0C8}" srcOrd="2" destOrd="0" presId="urn:microsoft.com/office/officeart/2005/8/layout/list1"/>
    <dgm:cxn modelId="{0571BD6C-E4CC-4988-AF2F-9FA2A61E4277}" type="presParOf" srcId="{E1B21254-1D8F-47DC-835F-1D85272E9201}" destId="{5858FFDF-70DE-4113-99A1-D572C41E4C02}" srcOrd="3" destOrd="0" presId="urn:microsoft.com/office/officeart/2005/8/layout/list1"/>
    <dgm:cxn modelId="{5065B643-1F70-4DEC-9463-3998F657E0F8}" type="presParOf" srcId="{E1B21254-1D8F-47DC-835F-1D85272E9201}" destId="{DF30BB0B-534B-4C3E-BC2A-63E7701C51AE}" srcOrd="4" destOrd="0" presId="urn:microsoft.com/office/officeart/2005/8/layout/list1"/>
    <dgm:cxn modelId="{B9DFCC0F-F2ED-432D-8D1D-685FC2CFA56D}" type="presParOf" srcId="{DF30BB0B-534B-4C3E-BC2A-63E7701C51AE}" destId="{FCB7174F-63ED-4B1E-A2A7-E6A484F6FBED}" srcOrd="0" destOrd="0" presId="urn:microsoft.com/office/officeart/2005/8/layout/list1"/>
    <dgm:cxn modelId="{4F4C9557-DA64-4CF6-99E0-D66365380B92}" type="presParOf" srcId="{DF30BB0B-534B-4C3E-BC2A-63E7701C51AE}" destId="{87275E88-7B55-4A99-9D79-B7D2213459E0}" srcOrd="1" destOrd="0" presId="urn:microsoft.com/office/officeart/2005/8/layout/list1"/>
    <dgm:cxn modelId="{3303D6CF-C23A-4F48-AD41-DDB70B3A4F9E}" type="presParOf" srcId="{E1B21254-1D8F-47DC-835F-1D85272E9201}" destId="{66A1AAC2-D1A2-4C71-ADFD-995F425892F1}" srcOrd="5" destOrd="0" presId="urn:microsoft.com/office/officeart/2005/8/layout/list1"/>
    <dgm:cxn modelId="{CF32BBAC-6894-4572-AB20-8082F0A8EE23}" type="presParOf" srcId="{E1B21254-1D8F-47DC-835F-1D85272E9201}" destId="{E19188C5-F69E-42FF-AD04-FCEAA4A5A9F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D1DC7B-4B2A-4CCC-83CE-AA61168108B6}"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5E67347E-D816-4348-BCEB-BD0BCC01063B}">
      <dgm:prSet/>
      <dgm:spPr>
        <a:solidFill>
          <a:schemeClr val="accent2"/>
        </a:solidFill>
        <a:ln>
          <a:solidFill>
            <a:schemeClr val="accent2"/>
          </a:solidFill>
        </a:ln>
      </dgm:spPr>
      <dgm:t>
        <a:bodyPr/>
        <a:lstStyle/>
        <a:p>
          <a:r>
            <a:rPr lang="en-IE"/>
            <a:t>Trading &amp; Settlement Code</a:t>
          </a:r>
          <a:endParaRPr lang="en-US" dirty="0"/>
        </a:p>
      </dgm:t>
    </dgm:pt>
    <dgm:pt modelId="{17BF5FCE-B014-4B7A-86E8-2986C53034EB}" type="parTrans" cxnId="{8CDBE34B-A5EA-4DBF-97D1-2E564F9CDB72}">
      <dgm:prSet/>
      <dgm:spPr/>
      <dgm:t>
        <a:bodyPr/>
        <a:lstStyle/>
        <a:p>
          <a:endParaRPr lang="en-US"/>
        </a:p>
      </dgm:t>
    </dgm:pt>
    <dgm:pt modelId="{798073EA-7E26-43A7-92A5-F561EEBF1230}" type="sibTrans" cxnId="{8CDBE34B-A5EA-4DBF-97D1-2E564F9CDB72}">
      <dgm:prSet/>
      <dgm:spPr/>
      <dgm:t>
        <a:bodyPr/>
        <a:lstStyle/>
        <a:p>
          <a:endParaRPr lang="en-US"/>
        </a:p>
      </dgm:t>
    </dgm:pt>
    <dgm:pt modelId="{4C239871-5314-4D80-A5D9-46A7F7E5B83E}">
      <dgm:prSet/>
      <dgm:spPr>
        <a:ln>
          <a:solidFill>
            <a:schemeClr val="accent2"/>
          </a:solidFill>
        </a:ln>
      </dgm:spPr>
      <dgm:t>
        <a:bodyPr/>
        <a:lstStyle/>
        <a:p>
          <a:r>
            <a:rPr lang="en-IE" kern="1200" dirty="0"/>
            <a:t>Registration – Will be required to register under a trading site</a:t>
          </a:r>
          <a:endParaRPr lang="en-US" kern="1200" dirty="0"/>
        </a:p>
      </dgm:t>
    </dgm:pt>
    <dgm:pt modelId="{FBEF4775-C98A-4076-8F62-B8381D75661F}" type="parTrans" cxnId="{22DFABC6-1013-407B-AC6E-EFC31424BFE1}">
      <dgm:prSet/>
      <dgm:spPr/>
      <dgm:t>
        <a:bodyPr/>
        <a:lstStyle/>
        <a:p>
          <a:endParaRPr lang="en-US"/>
        </a:p>
      </dgm:t>
    </dgm:pt>
    <dgm:pt modelId="{B3770D8E-959E-48CA-84BD-1C6A45833EAB}" type="sibTrans" cxnId="{22DFABC6-1013-407B-AC6E-EFC31424BFE1}">
      <dgm:prSet/>
      <dgm:spPr/>
      <dgm:t>
        <a:bodyPr/>
        <a:lstStyle/>
        <a:p>
          <a:endParaRPr lang="en-US"/>
        </a:p>
      </dgm:t>
    </dgm:pt>
    <dgm:pt modelId="{80C78BC0-F602-44D7-91F3-66588C7609D2}">
      <dgm:prSet/>
      <dgm:spPr>
        <a:ln>
          <a:solidFill>
            <a:schemeClr val="accent2"/>
          </a:solidFill>
        </a:ln>
      </dgm:spPr>
      <dgm:t>
        <a:bodyPr/>
        <a:lstStyle/>
        <a:p>
          <a:r>
            <a:rPr lang="en-IE" kern="1200" dirty="0"/>
            <a:t>Data submission changes – Updates to r</a:t>
          </a:r>
          <a:r>
            <a:rPr lang="en-IE" kern="1200" dirty="0">
              <a:latin typeface="Trebuchet MS" panose="020B0603020202020204"/>
              <a:ea typeface="+mn-ea"/>
              <a:cs typeface="+mn-cs"/>
            </a:rPr>
            <a:t>egistration data, COD (including forecasts), TOD</a:t>
          </a:r>
          <a:endParaRPr lang="en-US" kern="1200" dirty="0"/>
        </a:p>
      </dgm:t>
    </dgm:pt>
    <dgm:pt modelId="{DB54C0ED-AC9C-4F6B-BAC8-7E39DF26A14E}" type="parTrans" cxnId="{B7F45DED-BA35-465F-B5FC-4EEE4893457B}">
      <dgm:prSet/>
      <dgm:spPr/>
      <dgm:t>
        <a:bodyPr/>
        <a:lstStyle/>
        <a:p>
          <a:endParaRPr lang="en-US"/>
        </a:p>
      </dgm:t>
    </dgm:pt>
    <dgm:pt modelId="{8E411034-A97D-4305-8EB9-9523950889B1}" type="sibTrans" cxnId="{B7F45DED-BA35-465F-B5FC-4EEE4893457B}">
      <dgm:prSet/>
      <dgm:spPr/>
      <dgm:t>
        <a:bodyPr/>
        <a:lstStyle/>
        <a:p>
          <a:endParaRPr lang="en-US"/>
        </a:p>
      </dgm:t>
    </dgm:pt>
    <dgm:pt modelId="{A4AB66AA-FEDC-447C-BEEB-38EB68C68031}">
      <dgm:prSet/>
      <dgm:spPr>
        <a:solidFill>
          <a:schemeClr val="accent2"/>
        </a:solidFill>
        <a:ln>
          <a:solidFill>
            <a:schemeClr val="accent2"/>
          </a:solidFill>
        </a:ln>
      </dgm:spPr>
      <dgm:t>
        <a:bodyPr/>
        <a:lstStyle/>
        <a:p>
          <a:r>
            <a:rPr lang="en-IE" dirty="0"/>
            <a:t>Grid Codes</a:t>
          </a:r>
          <a:endParaRPr lang="en-US" dirty="0"/>
        </a:p>
      </dgm:t>
    </dgm:pt>
    <dgm:pt modelId="{23D85AE9-06D9-490D-8565-7427258B028C}" type="parTrans" cxnId="{46A89673-86B0-41A9-A388-CFA7F902F44B}">
      <dgm:prSet/>
      <dgm:spPr/>
      <dgm:t>
        <a:bodyPr/>
        <a:lstStyle/>
        <a:p>
          <a:endParaRPr lang="en-US"/>
        </a:p>
      </dgm:t>
    </dgm:pt>
    <dgm:pt modelId="{C0772F8F-163E-4D99-8D42-2BCAAD766617}" type="sibTrans" cxnId="{46A89673-86B0-41A9-A388-CFA7F902F44B}">
      <dgm:prSet/>
      <dgm:spPr/>
      <dgm:t>
        <a:bodyPr/>
        <a:lstStyle/>
        <a:p>
          <a:endParaRPr lang="en-US"/>
        </a:p>
      </dgm:t>
    </dgm:pt>
    <dgm:pt modelId="{1DD47BFD-D859-4388-A8A6-BAEDF9CDC43D}">
      <dgm:prSet/>
      <dgm:spPr>
        <a:ln>
          <a:solidFill>
            <a:schemeClr val="accent2"/>
          </a:solidFill>
        </a:ln>
      </dgm:spPr>
      <dgm:t>
        <a:bodyPr/>
        <a:lstStyle/>
        <a:p>
          <a:r>
            <a:rPr lang="en-IE" kern="1200">
              <a:latin typeface="Trebuchet MS" panose="020B0603020202020204"/>
              <a:ea typeface="+mn-ea"/>
              <a:cs typeface="+mn-cs"/>
            </a:rPr>
            <a:t>Data submission changes</a:t>
          </a:r>
          <a:endParaRPr lang="en-US" kern="1200">
            <a:latin typeface="Trebuchet MS" panose="020B0603020202020204"/>
            <a:ea typeface="+mn-ea"/>
            <a:cs typeface="+mn-cs"/>
          </a:endParaRPr>
        </a:p>
      </dgm:t>
    </dgm:pt>
    <dgm:pt modelId="{920A9A1B-6DC2-474C-9CAE-01A8B4D2FFFF}" type="parTrans" cxnId="{E80D5BE2-5144-4552-9D4B-71A0C2D6D346}">
      <dgm:prSet/>
      <dgm:spPr/>
      <dgm:t>
        <a:bodyPr/>
        <a:lstStyle/>
        <a:p>
          <a:endParaRPr lang="en-US"/>
        </a:p>
      </dgm:t>
    </dgm:pt>
    <dgm:pt modelId="{A0220E02-D6DD-454F-94D5-2057E77614B8}" type="sibTrans" cxnId="{E80D5BE2-5144-4552-9D4B-71A0C2D6D346}">
      <dgm:prSet/>
      <dgm:spPr/>
      <dgm:t>
        <a:bodyPr/>
        <a:lstStyle/>
        <a:p>
          <a:endParaRPr lang="en-US"/>
        </a:p>
      </dgm:t>
    </dgm:pt>
    <dgm:pt modelId="{8415CE51-93D3-4BFD-88CC-BB5B44FE5C22}">
      <dgm:prSet/>
      <dgm:spPr>
        <a:ln>
          <a:solidFill>
            <a:schemeClr val="accent2"/>
          </a:solidFill>
        </a:ln>
      </dgm:spPr>
      <dgm:t>
        <a:bodyPr/>
        <a:lstStyle/>
        <a:p>
          <a:r>
            <a:rPr lang="en-IE" kern="1200" dirty="0">
              <a:latin typeface="Trebuchet MS" panose="020B0603020202020204"/>
              <a:ea typeface="+mn-ea"/>
              <a:cs typeface="+mn-cs"/>
            </a:rPr>
            <a:t>Minor text updates for clarification</a:t>
          </a:r>
          <a:endParaRPr lang="en-US" kern="1200" dirty="0">
            <a:latin typeface="Trebuchet MS" panose="020B0603020202020204"/>
            <a:ea typeface="+mn-ea"/>
            <a:cs typeface="+mn-cs"/>
          </a:endParaRPr>
        </a:p>
      </dgm:t>
    </dgm:pt>
    <dgm:pt modelId="{3CD6914F-11C7-45C3-8DFB-5B5BF0332D19}" type="parTrans" cxnId="{D6D0461E-325D-4D2B-9F0B-48064E45DE07}">
      <dgm:prSet/>
      <dgm:spPr/>
      <dgm:t>
        <a:bodyPr/>
        <a:lstStyle/>
        <a:p>
          <a:endParaRPr lang="en-US"/>
        </a:p>
      </dgm:t>
    </dgm:pt>
    <dgm:pt modelId="{8CE72534-4342-446A-9CB2-B3B15DCD72C8}" type="sibTrans" cxnId="{D6D0461E-325D-4D2B-9F0B-48064E45DE07}">
      <dgm:prSet/>
      <dgm:spPr/>
      <dgm:t>
        <a:bodyPr/>
        <a:lstStyle/>
        <a:p>
          <a:endParaRPr lang="en-US"/>
        </a:p>
      </dgm:t>
    </dgm:pt>
    <dgm:pt modelId="{63E3E8C7-74AF-4AD8-ABB0-25F610AF5E35}">
      <dgm:prSet/>
      <dgm:spPr>
        <a:ln>
          <a:solidFill>
            <a:schemeClr val="accent2"/>
          </a:solidFill>
        </a:ln>
      </dgm:spPr>
      <dgm:t>
        <a:bodyPr/>
        <a:lstStyle/>
        <a:p>
          <a:endParaRPr lang="en-US" kern="1200" dirty="0"/>
        </a:p>
      </dgm:t>
    </dgm:pt>
    <dgm:pt modelId="{618BE29A-2409-4179-9730-4DF66FA109F4}" type="parTrans" cxnId="{E2D7B037-D25E-4837-8837-4F518C64882D}">
      <dgm:prSet/>
      <dgm:spPr/>
      <dgm:t>
        <a:bodyPr/>
        <a:lstStyle/>
        <a:p>
          <a:endParaRPr lang="en-IE"/>
        </a:p>
      </dgm:t>
    </dgm:pt>
    <dgm:pt modelId="{3B7AE4B9-8437-43B7-AB70-DBA5377D71ED}" type="sibTrans" cxnId="{E2D7B037-D25E-4837-8837-4F518C64882D}">
      <dgm:prSet/>
      <dgm:spPr/>
      <dgm:t>
        <a:bodyPr/>
        <a:lstStyle/>
        <a:p>
          <a:endParaRPr lang="en-IE"/>
        </a:p>
      </dgm:t>
    </dgm:pt>
    <dgm:pt modelId="{0F1DB71D-51F0-45BE-BE29-3D71D085771B}">
      <dgm:prSet/>
      <dgm:spPr>
        <a:ln>
          <a:solidFill>
            <a:schemeClr val="accent2"/>
          </a:solidFill>
        </a:ln>
      </dgm:spPr>
      <dgm:t>
        <a:bodyPr/>
        <a:lstStyle/>
        <a:p>
          <a:r>
            <a:rPr lang="en-IE" kern="1200" dirty="0"/>
            <a:t>Settlement changes - Decoupling from treatment of pumped storage, handling negative values, using Min Output as floor for </a:t>
          </a:r>
          <a:r>
            <a:rPr lang="en-IE" kern="1200" dirty="0" err="1"/>
            <a:t>inc</a:t>
          </a:r>
          <a:r>
            <a:rPr lang="en-IE" kern="1200" dirty="0"/>
            <a:t> QBOA calculations</a:t>
          </a:r>
          <a:endParaRPr lang="en-US" kern="1200" dirty="0"/>
        </a:p>
      </dgm:t>
    </dgm:pt>
    <dgm:pt modelId="{18B8DDF7-FFE5-4FAF-8752-EE2ABD2B11A9}" type="parTrans" cxnId="{DADD2EC1-0EF8-4457-91D4-59965354E8F9}">
      <dgm:prSet/>
      <dgm:spPr/>
      <dgm:t>
        <a:bodyPr/>
        <a:lstStyle/>
        <a:p>
          <a:endParaRPr lang="en-IE"/>
        </a:p>
      </dgm:t>
    </dgm:pt>
    <dgm:pt modelId="{A500C6CB-291C-4FB8-A5E3-C5D0D5951DDA}" type="sibTrans" cxnId="{DADD2EC1-0EF8-4457-91D4-59965354E8F9}">
      <dgm:prSet/>
      <dgm:spPr/>
      <dgm:t>
        <a:bodyPr/>
        <a:lstStyle/>
        <a:p>
          <a:endParaRPr lang="en-IE"/>
        </a:p>
      </dgm:t>
    </dgm:pt>
    <dgm:pt modelId="{E1B21254-1D8F-47DC-835F-1D85272E9201}" type="pres">
      <dgm:prSet presAssocID="{7FD1DC7B-4B2A-4CCC-83CE-AA61168108B6}" presName="linear" presStyleCnt="0">
        <dgm:presLayoutVars>
          <dgm:dir/>
          <dgm:animLvl val="lvl"/>
          <dgm:resizeHandles val="exact"/>
        </dgm:presLayoutVars>
      </dgm:prSet>
      <dgm:spPr/>
    </dgm:pt>
    <dgm:pt modelId="{4C40D93D-89B0-479D-81A7-1E415026A561}" type="pres">
      <dgm:prSet presAssocID="{5E67347E-D816-4348-BCEB-BD0BCC01063B}" presName="parentLin" presStyleCnt="0"/>
      <dgm:spPr/>
    </dgm:pt>
    <dgm:pt modelId="{A8D6EA00-4AA1-4E45-BF97-FB53A572AACB}" type="pres">
      <dgm:prSet presAssocID="{5E67347E-D816-4348-BCEB-BD0BCC01063B}" presName="parentLeftMargin" presStyleLbl="node1" presStyleIdx="0" presStyleCnt="2"/>
      <dgm:spPr/>
    </dgm:pt>
    <dgm:pt modelId="{328D8FE6-9459-4615-BC79-4FA2B2161F34}" type="pres">
      <dgm:prSet presAssocID="{5E67347E-D816-4348-BCEB-BD0BCC01063B}" presName="parentText" presStyleLbl="node1" presStyleIdx="0" presStyleCnt="2">
        <dgm:presLayoutVars>
          <dgm:chMax val="0"/>
          <dgm:bulletEnabled val="1"/>
        </dgm:presLayoutVars>
      </dgm:prSet>
      <dgm:spPr/>
    </dgm:pt>
    <dgm:pt modelId="{6A05BD60-3BE5-4A1C-82FF-81EB23973E66}" type="pres">
      <dgm:prSet presAssocID="{5E67347E-D816-4348-BCEB-BD0BCC01063B}" presName="negativeSpace" presStyleCnt="0"/>
      <dgm:spPr/>
    </dgm:pt>
    <dgm:pt modelId="{84D90BAE-2C22-47B0-9BE7-B3772D98D0C8}" type="pres">
      <dgm:prSet presAssocID="{5E67347E-D816-4348-BCEB-BD0BCC01063B}" presName="childText" presStyleLbl="conFgAcc1" presStyleIdx="0" presStyleCnt="2">
        <dgm:presLayoutVars>
          <dgm:bulletEnabled val="1"/>
        </dgm:presLayoutVars>
      </dgm:prSet>
      <dgm:spPr/>
    </dgm:pt>
    <dgm:pt modelId="{5858FFDF-70DE-4113-99A1-D572C41E4C02}" type="pres">
      <dgm:prSet presAssocID="{798073EA-7E26-43A7-92A5-F561EEBF1230}" presName="spaceBetweenRectangles" presStyleCnt="0"/>
      <dgm:spPr/>
    </dgm:pt>
    <dgm:pt modelId="{DF30BB0B-534B-4C3E-BC2A-63E7701C51AE}" type="pres">
      <dgm:prSet presAssocID="{A4AB66AA-FEDC-447C-BEEB-38EB68C68031}" presName="parentLin" presStyleCnt="0"/>
      <dgm:spPr/>
    </dgm:pt>
    <dgm:pt modelId="{FCB7174F-63ED-4B1E-A2A7-E6A484F6FBED}" type="pres">
      <dgm:prSet presAssocID="{A4AB66AA-FEDC-447C-BEEB-38EB68C68031}" presName="parentLeftMargin" presStyleLbl="node1" presStyleIdx="0" presStyleCnt="2"/>
      <dgm:spPr/>
    </dgm:pt>
    <dgm:pt modelId="{87275E88-7B55-4A99-9D79-B7D2213459E0}" type="pres">
      <dgm:prSet presAssocID="{A4AB66AA-FEDC-447C-BEEB-38EB68C68031}" presName="parentText" presStyleLbl="node1" presStyleIdx="1" presStyleCnt="2">
        <dgm:presLayoutVars>
          <dgm:chMax val="0"/>
          <dgm:bulletEnabled val="1"/>
        </dgm:presLayoutVars>
      </dgm:prSet>
      <dgm:spPr/>
    </dgm:pt>
    <dgm:pt modelId="{66A1AAC2-D1A2-4C71-ADFD-995F425892F1}" type="pres">
      <dgm:prSet presAssocID="{A4AB66AA-FEDC-447C-BEEB-38EB68C68031}" presName="negativeSpace" presStyleCnt="0"/>
      <dgm:spPr/>
    </dgm:pt>
    <dgm:pt modelId="{E19188C5-F69E-42FF-AD04-FCEAA4A5A9F8}" type="pres">
      <dgm:prSet presAssocID="{A4AB66AA-FEDC-447C-BEEB-38EB68C68031}" presName="childText" presStyleLbl="conFgAcc1" presStyleIdx="1" presStyleCnt="2">
        <dgm:presLayoutVars>
          <dgm:bulletEnabled val="1"/>
        </dgm:presLayoutVars>
      </dgm:prSet>
      <dgm:spPr/>
    </dgm:pt>
  </dgm:ptLst>
  <dgm:cxnLst>
    <dgm:cxn modelId="{7B9B3810-5663-4406-8E96-27494C965AAC}" type="presOf" srcId="{5E67347E-D816-4348-BCEB-BD0BCC01063B}" destId="{A8D6EA00-4AA1-4E45-BF97-FB53A572AACB}" srcOrd="0" destOrd="0" presId="urn:microsoft.com/office/officeart/2005/8/layout/list1"/>
    <dgm:cxn modelId="{90211312-2750-41D8-8804-2D135E25797A}" type="presOf" srcId="{7FD1DC7B-4B2A-4CCC-83CE-AA61168108B6}" destId="{E1B21254-1D8F-47DC-835F-1D85272E9201}" srcOrd="0" destOrd="0" presId="urn:microsoft.com/office/officeart/2005/8/layout/list1"/>
    <dgm:cxn modelId="{D6D0461E-325D-4D2B-9F0B-48064E45DE07}" srcId="{A4AB66AA-FEDC-447C-BEEB-38EB68C68031}" destId="{8415CE51-93D3-4BFD-88CC-BB5B44FE5C22}" srcOrd="1" destOrd="0" parTransId="{3CD6914F-11C7-45C3-8DFB-5B5BF0332D19}" sibTransId="{8CE72534-4342-446A-9CB2-B3B15DCD72C8}"/>
    <dgm:cxn modelId="{5E404C26-805C-480E-A602-2455E3FD8D2F}" type="presOf" srcId="{80C78BC0-F602-44D7-91F3-66588C7609D2}" destId="{84D90BAE-2C22-47B0-9BE7-B3772D98D0C8}" srcOrd="0" destOrd="1" presId="urn:microsoft.com/office/officeart/2005/8/layout/list1"/>
    <dgm:cxn modelId="{2E2BD126-B8C4-424F-81E4-A8E8992D9FA3}" type="presOf" srcId="{4C239871-5314-4D80-A5D9-46A7F7E5B83E}" destId="{84D90BAE-2C22-47B0-9BE7-B3772D98D0C8}" srcOrd="0" destOrd="0" presId="urn:microsoft.com/office/officeart/2005/8/layout/list1"/>
    <dgm:cxn modelId="{E2D7B037-D25E-4837-8837-4F518C64882D}" srcId="{5E67347E-D816-4348-BCEB-BD0BCC01063B}" destId="{63E3E8C7-74AF-4AD8-ABB0-25F610AF5E35}" srcOrd="3" destOrd="0" parTransId="{618BE29A-2409-4179-9730-4DF66FA109F4}" sibTransId="{3B7AE4B9-8437-43B7-AB70-DBA5377D71ED}"/>
    <dgm:cxn modelId="{39C35A41-9EA7-471B-ACC1-4CE4AD716E13}" type="presOf" srcId="{8415CE51-93D3-4BFD-88CC-BB5B44FE5C22}" destId="{E19188C5-F69E-42FF-AD04-FCEAA4A5A9F8}" srcOrd="0" destOrd="1" presId="urn:microsoft.com/office/officeart/2005/8/layout/list1"/>
    <dgm:cxn modelId="{8CDBE34B-A5EA-4DBF-97D1-2E564F9CDB72}" srcId="{7FD1DC7B-4B2A-4CCC-83CE-AA61168108B6}" destId="{5E67347E-D816-4348-BCEB-BD0BCC01063B}" srcOrd="0" destOrd="0" parTransId="{17BF5FCE-B014-4B7A-86E8-2986C53034EB}" sibTransId="{798073EA-7E26-43A7-92A5-F561EEBF1230}"/>
    <dgm:cxn modelId="{BB00954E-3A25-4A28-AB5D-843AB4D61010}" type="presOf" srcId="{A4AB66AA-FEDC-447C-BEEB-38EB68C68031}" destId="{87275E88-7B55-4A99-9D79-B7D2213459E0}" srcOrd="1" destOrd="0" presId="urn:microsoft.com/office/officeart/2005/8/layout/list1"/>
    <dgm:cxn modelId="{46A89673-86B0-41A9-A388-CFA7F902F44B}" srcId="{7FD1DC7B-4B2A-4CCC-83CE-AA61168108B6}" destId="{A4AB66AA-FEDC-447C-BEEB-38EB68C68031}" srcOrd="1" destOrd="0" parTransId="{23D85AE9-06D9-490D-8565-7427258B028C}" sibTransId="{C0772F8F-163E-4D99-8D42-2BCAAD766617}"/>
    <dgm:cxn modelId="{F0C69F5A-624E-4E70-A0D6-4076C2BAC0A9}" type="presOf" srcId="{0F1DB71D-51F0-45BE-BE29-3D71D085771B}" destId="{84D90BAE-2C22-47B0-9BE7-B3772D98D0C8}" srcOrd="0" destOrd="2" presId="urn:microsoft.com/office/officeart/2005/8/layout/list1"/>
    <dgm:cxn modelId="{F6EBF88E-1F0F-4DD6-8F08-0835035054FE}" type="presOf" srcId="{1DD47BFD-D859-4388-A8A6-BAEDF9CDC43D}" destId="{E19188C5-F69E-42FF-AD04-FCEAA4A5A9F8}" srcOrd="0" destOrd="0" presId="urn:microsoft.com/office/officeart/2005/8/layout/list1"/>
    <dgm:cxn modelId="{083971AA-B9E5-4AB3-9C18-E273B995A59E}" type="presOf" srcId="{A4AB66AA-FEDC-447C-BEEB-38EB68C68031}" destId="{FCB7174F-63ED-4B1E-A2A7-E6A484F6FBED}" srcOrd="0" destOrd="0" presId="urn:microsoft.com/office/officeart/2005/8/layout/list1"/>
    <dgm:cxn modelId="{C5F12FB0-F663-48F1-89C8-7D4B12A30DF6}" type="presOf" srcId="{63E3E8C7-74AF-4AD8-ABB0-25F610AF5E35}" destId="{84D90BAE-2C22-47B0-9BE7-B3772D98D0C8}" srcOrd="0" destOrd="3" presId="urn:microsoft.com/office/officeart/2005/8/layout/list1"/>
    <dgm:cxn modelId="{DADD2EC1-0EF8-4457-91D4-59965354E8F9}" srcId="{5E67347E-D816-4348-BCEB-BD0BCC01063B}" destId="{0F1DB71D-51F0-45BE-BE29-3D71D085771B}" srcOrd="2" destOrd="0" parTransId="{18B8DDF7-FFE5-4FAF-8752-EE2ABD2B11A9}" sibTransId="{A500C6CB-291C-4FB8-A5E3-C5D0D5951DDA}"/>
    <dgm:cxn modelId="{22DFABC6-1013-407B-AC6E-EFC31424BFE1}" srcId="{5E67347E-D816-4348-BCEB-BD0BCC01063B}" destId="{4C239871-5314-4D80-A5D9-46A7F7E5B83E}" srcOrd="0" destOrd="0" parTransId="{FBEF4775-C98A-4076-8F62-B8381D75661F}" sibTransId="{B3770D8E-959E-48CA-84BD-1C6A45833EAB}"/>
    <dgm:cxn modelId="{49D314C8-38CC-4B69-A851-475B710586B2}" type="presOf" srcId="{5E67347E-D816-4348-BCEB-BD0BCC01063B}" destId="{328D8FE6-9459-4615-BC79-4FA2B2161F34}" srcOrd="1" destOrd="0" presId="urn:microsoft.com/office/officeart/2005/8/layout/list1"/>
    <dgm:cxn modelId="{E80D5BE2-5144-4552-9D4B-71A0C2D6D346}" srcId="{A4AB66AA-FEDC-447C-BEEB-38EB68C68031}" destId="{1DD47BFD-D859-4388-A8A6-BAEDF9CDC43D}" srcOrd="0" destOrd="0" parTransId="{920A9A1B-6DC2-474C-9CAE-01A8B4D2FFFF}" sibTransId="{A0220E02-D6DD-454F-94D5-2057E77614B8}"/>
    <dgm:cxn modelId="{B7F45DED-BA35-465F-B5FC-4EEE4893457B}" srcId="{5E67347E-D816-4348-BCEB-BD0BCC01063B}" destId="{80C78BC0-F602-44D7-91F3-66588C7609D2}" srcOrd="1" destOrd="0" parTransId="{DB54C0ED-AC9C-4F6B-BAC8-7E39DF26A14E}" sibTransId="{8E411034-A97D-4305-8EB9-9523950889B1}"/>
    <dgm:cxn modelId="{FB847A6C-4AD7-4867-81F0-1D9B2B0FB672}" type="presParOf" srcId="{E1B21254-1D8F-47DC-835F-1D85272E9201}" destId="{4C40D93D-89B0-479D-81A7-1E415026A561}" srcOrd="0" destOrd="0" presId="urn:microsoft.com/office/officeart/2005/8/layout/list1"/>
    <dgm:cxn modelId="{AC4F0B24-A108-47C5-B244-32E1D3E39121}" type="presParOf" srcId="{4C40D93D-89B0-479D-81A7-1E415026A561}" destId="{A8D6EA00-4AA1-4E45-BF97-FB53A572AACB}" srcOrd="0" destOrd="0" presId="urn:microsoft.com/office/officeart/2005/8/layout/list1"/>
    <dgm:cxn modelId="{F69E4A9A-048D-4891-A3FC-9D77E9211E9F}" type="presParOf" srcId="{4C40D93D-89B0-479D-81A7-1E415026A561}" destId="{328D8FE6-9459-4615-BC79-4FA2B2161F34}" srcOrd="1" destOrd="0" presId="urn:microsoft.com/office/officeart/2005/8/layout/list1"/>
    <dgm:cxn modelId="{3BBC1130-B950-43D8-815E-A402525302AB}" type="presParOf" srcId="{E1B21254-1D8F-47DC-835F-1D85272E9201}" destId="{6A05BD60-3BE5-4A1C-82FF-81EB23973E66}" srcOrd="1" destOrd="0" presId="urn:microsoft.com/office/officeart/2005/8/layout/list1"/>
    <dgm:cxn modelId="{82088119-ABB6-4E18-90BC-7AAEE1D7EC72}" type="presParOf" srcId="{E1B21254-1D8F-47DC-835F-1D85272E9201}" destId="{84D90BAE-2C22-47B0-9BE7-B3772D98D0C8}" srcOrd="2" destOrd="0" presId="urn:microsoft.com/office/officeart/2005/8/layout/list1"/>
    <dgm:cxn modelId="{0571BD6C-E4CC-4988-AF2F-9FA2A61E4277}" type="presParOf" srcId="{E1B21254-1D8F-47DC-835F-1D85272E9201}" destId="{5858FFDF-70DE-4113-99A1-D572C41E4C02}" srcOrd="3" destOrd="0" presId="urn:microsoft.com/office/officeart/2005/8/layout/list1"/>
    <dgm:cxn modelId="{5065B643-1F70-4DEC-9463-3998F657E0F8}" type="presParOf" srcId="{E1B21254-1D8F-47DC-835F-1D85272E9201}" destId="{DF30BB0B-534B-4C3E-BC2A-63E7701C51AE}" srcOrd="4" destOrd="0" presId="urn:microsoft.com/office/officeart/2005/8/layout/list1"/>
    <dgm:cxn modelId="{B9DFCC0F-F2ED-432D-8D1D-685FC2CFA56D}" type="presParOf" srcId="{DF30BB0B-534B-4C3E-BC2A-63E7701C51AE}" destId="{FCB7174F-63ED-4B1E-A2A7-E6A484F6FBED}" srcOrd="0" destOrd="0" presId="urn:microsoft.com/office/officeart/2005/8/layout/list1"/>
    <dgm:cxn modelId="{4F4C9557-DA64-4CF6-99E0-D66365380B92}" type="presParOf" srcId="{DF30BB0B-534B-4C3E-BC2A-63E7701C51AE}" destId="{87275E88-7B55-4A99-9D79-B7D2213459E0}" srcOrd="1" destOrd="0" presId="urn:microsoft.com/office/officeart/2005/8/layout/list1"/>
    <dgm:cxn modelId="{3303D6CF-C23A-4F48-AD41-DDB70B3A4F9E}" type="presParOf" srcId="{E1B21254-1D8F-47DC-835F-1D85272E9201}" destId="{66A1AAC2-D1A2-4C71-ADFD-995F425892F1}" srcOrd="5" destOrd="0" presId="urn:microsoft.com/office/officeart/2005/8/layout/list1"/>
    <dgm:cxn modelId="{CF32BBAC-6894-4572-AB20-8082F0A8EE23}" type="presParOf" srcId="{E1B21254-1D8F-47DC-835F-1D85272E9201}" destId="{E19188C5-F69E-42FF-AD04-FCEAA4A5A9F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90BAE-2C22-47B0-9BE7-B3772D98D0C8}">
      <dsp:nvSpPr>
        <dsp:cNvPr id="0" name=""/>
        <dsp:cNvSpPr/>
      </dsp:nvSpPr>
      <dsp:spPr>
        <a:xfrm>
          <a:off x="0" y="225281"/>
          <a:ext cx="7415212" cy="1984500"/>
        </a:xfrm>
        <a:prstGeom prst="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5503" tIns="312420" rIns="575503" bIns="106680" numCol="1" spcCol="1270" anchor="t" anchorCtr="0">
          <a:noAutofit/>
        </a:bodyPr>
        <a:lstStyle/>
        <a:p>
          <a:pPr marL="114300" lvl="1" indent="-114300" algn="just" defTabSz="666750">
            <a:lnSpc>
              <a:spcPct val="90000"/>
            </a:lnSpc>
            <a:spcBef>
              <a:spcPct val="0"/>
            </a:spcBef>
            <a:spcAft>
              <a:spcPct val="15000"/>
            </a:spcAft>
            <a:buFont typeface="+mj-lt"/>
            <a:buAutoNum type="arabicPeriod"/>
          </a:pPr>
          <a:r>
            <a:rPr lang="en-US" sz="1500" kern="1200" dirty="0"/>
            <a:t>Proposal submitted to Mods Committee ahead of scheduled Mods Committee Meeting</a:t>
          </a:r>
        </a:p>
        <a:p>
          <a:pPr marL="114300" lvl="1" indent="-114300" algn="just" defTabSz="666750">
            <a:lnSpc>
              <a:spcPct val="90000"/>
            </a:lnSpc>
            <a:spcBef>
              <a:spcPct val="0"/>
            </a:spcBef>
            <a:spcAft>
              <a:spcPct val="15000"/>
            </a:spcAft>
            <a:buFont typeface="+mj-lt"/>
            <a:buAutoNum type="arabicPeriod"/>
          </a:pPr>
          <a:r>
            <a:rPr lang="en-US" sz="1500" kern="1200" dirty="0"/>
            <a:t>Proposal presented at Mods Committee Meeting</a:t>
          </a:r>
        </a:p>
        <a:p>
          <a:pPr marL="114300" lvl="1" indent="-114300" algn="just" defTabSz="666750">
            <a:lnSpc>
              <a:spcPct val="90000"/>
            </a:lnSpc>
            <a:spcBef>
              <a:spcPct val="0"/>
            </a:spcBef>
            <a:spcAft>
              <a:spcPct val="15000"/>
            </a:spcAft>
            <a:buFont typeface="+mj-lt"/>
            <a:buAutoNum type="arabicPeriod"/>
          </a:pPr>
          <a:r>
            <a:rPr lang="en-US" sz="1500" kern="1200" dirty="0"/>
            <a:t>Final Recommendation Report submitted by Mods Committee to RAs</a:t>
          </a:r>
        </a:p>
        <a:p>
          <a:pPr marL="114300" lvl="1" indent="-114300" algn="just" defTabSz="666750">
            <a:lnSpc>
              <a:spcPct val="90000"/>
            </a:lnSpc>
            <a:spcBef>
              <a:spcPct val="0"/>
            </a:spcBef>
            <a:spcAft>
              <a:spcPct val="15000"/>
            </a:spcAft>
            <a:buFont typeface="+mj-lt"/>
            <a:buAutoNum type="arabicPeriod"/>
          </a:pPr>
          <a:r>
            <a:rPr lang="en-US" sz="1500" kern="1200" dirty="0"/>
            <a:t>RA approval</a:t>
          </a:r>
        </a:p>
        <a:p>
          <a:pPr marL="114300" lvl="1" indent="-114300" algn="just" defTabSz="666750">
            <a:lnSpc>
              <a:spcPct val="90000"/>
            </a:lnSpc>
            <a:spcBef>
              <a:spcPct val="0"/>
            </a:spcBef>
            <a:spcAft>
              <a:spcPct val="15000"/>
            </a:spcAft>
            <a:buFont typeface="+mj-lt"/>
            <a:buAutoNum type="arabicPeriod"/>
          </a:pPr>
          <a:r>
            <a:rPr lang="en-US" sz="1500" kern="1200" dirty="0"/>
            <a:t>Updated T&amp;SC published</a:t>
          </a:r>
        </a:p>
        <a:p>
          <a:pPr marL="114300" lvl="1" indent="-114300" algn="l" defTabSz="666750">
            <a:lnSpc>
              <a:spcPct val="90000"/>
            </a:lnSpc>
            <a:spcBef>
              <a:spcPct val="0"/>
            </a:spcBef>
            <a:spcAft>
              <a:spcPct val="15000"/>
            </a:spcAft>
            <a:buChar char="•"/>
          </a:pPr>
          <a:endParaRPr lang="en-US" sz="1500" kern="1200" dirty="0"/>
        </a:p>
      </dsp:txBody>
      <dsp:txXfrm>
        <a:off x="0" y="225281"/>
        <a:ext cx="7415212" cy="1984500"/>
      </dsp:txXfrm>
    </dsp:sp>
    <dsp:sp modelId="{328D8FE6-9459-4615-BC79-4FA2B2161F34}">
      <dsp:nvSpPr>
        <dsp:cNvPr id="0" name=""/>
        <dsp:cNvSpPr/>
      </dsp:nvSpPr>
      <dsp:spPr>
        <a:xfrm>
          <a:off x="370760" y="3881"/>
          <a:ext cx="5190648" cy="442800"/>
        </a:xfrm>
        <a:prstGeom prst="roundRect">
          <a:avLst/>
        </a:prstGeom>
        <a:solidFill>
          <a:schemeClr val="accent2"/>
        </a:solidFill>
        <a:ln w="19050"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6194" tIns="0" rIns="196194" bIns="0" numCol="1" spcCol="1270" anchor="ctr" anchorCtr="0">
          <a:noAutofit/>
        </a:bodyPr>
        <a:lstStyle/>
        <a:p>
          <a:pPr marL="0" lvl="0" indent="0" algn="l" defTabSz="666750">
            <a:lnSpc>
              <a:spcPct val="90000"/>
            </a:lnSpc>
            <a:spcBef>
              <a:spcPct val="0"/>
            </a:spcBef>
            <a:spcAft>
              <a:spcPct val="35000"/>
            </a:spcAft>
            <a:buNone/>
          </a:pPr>
          <a:r>
            <a:rPr lang="en-IE" sz="1500" kern="1200"/>
            <a:t>Trading &amp; Settlement Code</a:t>
          </a:r>
          <a:endParaRPr lang="en-US" sz="1500" kern="1200" dirty="0"/>
        </a:p>
      </dsp:txBody>
      <dsp:txXfrm>
        <a:off x="392376" y="25497"/>
        <a:ext cx="5147416" cy="399568"/>
      </dsp:txXfrm>
    </dsp:sp>
    <dsp:sp modelId="{E19188C5-F69E-42FF-AD04-FCEAA4A5A9F8}">
      <dsp:nvSpPr>
        <dsp:cNvPr id="0" name=""/>
        <dsp:cNvSpPr/>
      </dsp:nvSpPr>
      <dsp:spPr>
        <a:xfrm>
          <a:off x="0" y="2512181"/>
          <a:ext cx="7415212" cy="1984500"/>
        </a:xfrm>
        <a:prstGeom prst="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5503" tIns="312420" rIns="575503" bIns="106680" numCol="1" spcCol="1270" anchor="t" anchorCtr="0">
          <a:noAutofit/>
        </a:bodyPr>
        <a:lstStyle/>
        <a:p>
          <a:pPr marL="114300" lvl="1" indent="-114300" algn="l" defTabSz="666750">
            <a:lnSpc>
              <a:spcPct val="90000"/>
            </a:lnSpc>
            <a:spcBef>
              <a:spcPct val="0"/>
            </a:spcBef>
            <a:spcAft>
              <a:spcPct val="15000"/>
            </a:spcAft>
            <a:buFont typeface="+mj-lt"/>
            <a:buAutoNum type="arabicPeriod"/>
          </a:pPr>
          <a:r>
            <a:rPr lang="en-US" sz="1500" kern="1200" dirty="0"/>
            <a:t>Proposal submitted to Grid Code Review Panel (GCRP)/ Joint Grid Code Review Panel (JGCRP) ahead of scheduled GCRP/ JGCRP meetings</a:t>
          </a:r>
          <a:endParaRPr lang="en-US" sz="1500" kern="1200" dirty="0">
            <a:latin typeface="Trebuchet MS" panose="020B0603020202020204"/>
            <a:ea typeface="+mn-ea"/>
            <a:cs typeface="+mn-cs"/>
          </a:endParaRPr>
        </a:p>
        <a:p>
          <a:pPr marL="114300" lvl="1" indent="-114300" algn="l" defTabSz="666750">
            <a:lnSpc>
              <a:spcPct val="90000"/>
            </a:lnSpc>
            <a:spcBef>
              <a:spcPct val="0"/>
            </a:spcBef>
            <a:spcAft>
              <a:spcPct val="15000"/>
            </a:spcAft>
            <a:buFont typeface="+mj-lt"/>
            <a:buAutoNum type="arabicPeriod"/>
          </a:pPr>
          <a:r>
            <a:rPr lang="en-US" sz="1500" kern="1200" dirty="0"/>
            <a:t>Proposal presented at GCRP/ JGCRP meetings</a:t>
          </a:r>
        </a:p>
        <a:p>
          <a:pPr marL="114300" lvl="1" indent="-114300" algn="l" defTabSz="666750">
            <a:lnSpc>
              <a:spcPct val="90000"/>
            </a:lnSpc>
            <a:spcBef>
              <a:spcPct val="0"/>
            </a:spcBef>
            <a:spcAft>
              <a:spcPct val="15000"/>
            </a:spcAft>
            <a:buFont typeface="+mj-lt"/>
            <a:buAutoNum type="arabicPeriod"/>
          </a:pPr>
          <a:r>
            <a:rPr lang="en-US" sz="1500" kern="1200" dirty="0"/>
            <a:t>Public consultation following GCRP/ JGCRP meetings (NI only)</a:t>
          </a:r>
        </a:p>
        <a:p>
          <a:pPr marL="114300" lvl="1" indent="-114300" algn="l" defTabSz="666750">
            <a:lnSpc>
              <a:spcPct val="90000"/>
            </a:lnSpc>
            <a:spcBef>
              <a:spcPct val="0"/>
            </a:spcBef>
            <a:spcAft>
              <a:spcPct val="15000"/>
            </a:spcAft>
            <a:buFont typeface="+mj-lt"/>
            <a:buAutoNum type="arabicPeriod"/>
          </a:pPr>
          <a:r>
            <a:rPr lang="en-US" sz="1500" kern="1200" dirty="0"/>
            <a:t>Proposal submitted by TSO to RAs</a:t>
          </a:r>
        </a:p>
        <a:p>
          <a:pPr marL="114300" lvl="1" indent="-114300" algn="l" defTabSz="666750">
            <a:lnSpc>
              <a:spcPct val="90000"/>
            </a:lnSpc>
            <a:spcBef>
              <a:spcPct val="0"/>
            </a:spcBef>
            <a:spcAft>
              <a:spcPct val="15000"/>
            </a:spcAft>
            <a:buFont typeface="+mj-lt"/>
            <a:buAutoNum type="arabicPeriod"/>
          </a:pPr>
          <a:r>
            <a:rPr lang="en-US" sz="1500" kern="1200" dirty="0"/>
            <a:t>RA approval</a:t>
          </a:r>
        </a:p>
        <a:p>
          <a:pPr marL="114300" lvl="1" indent="-114300" algn="l" defTabSz="666750">
            <a:lnSpc>
              <a:spcPct val="90000"/>
            </a:lnSpc>
            <a:spcBef>
              <a:spcPct val="0"/>
            </a:spcBef>
            <a:spcAft>
              <a:spcPct val="15000"/>
            </a:spcAft>
            <a:buFont typeface="+mj-lt"/>
            <a:buAutoNum type="arabicPeriod"/>
          </a:pPr>
          <a:r>
            <a:rPr lang="en-US" sz="1500" kern="1200" dirty="0"/>
            <a:t>Updated Grid Codes published</a:t>
          </a:r>
        </a:p>
      </dsp:txBody>
      <dsp:txXfrm>
        <a:off x="0" y="2512181"/>
        <a:ext cx="7415212" cy="1984500"/>
      </dsp:txXfrm>
    </dsp:sp>
    <dsp:sp modelId="{87275E88-7B55-4A99-9D79-B7D2213459E0}">
      <dsp:nvSpPr>
        <dsp:cNvPr id="0" name=""/>
        <dsp:cNvSpPr/>
      </dsp:nvSpPr>
      <dsp:spPr>
        <a:xfrm>
          <a:off x="370760" y="2290781"/>
          <a:ext cx="5190648" cy="442800"/>
        </a:xfrm>
        <a:prstGeom prst="roundRect">
          <a:avLst/>
        </a:prstGeom>
        <a:solidFill>
          <a:schemeClr val="accent2"/>
        </a:solidFill>
        <a:ln w="19050"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6194" tIns="0" rIns="196194" bIns="0" numCol="1" spcCol="1270" anchor="ctr" anchorCtr="0">
          <a:noAutofit/>
        </a:bodyPr>
        <a:lstStyle/>
        <a:p>
          <a:pPr marL="0" lvl="0" indent="0" algn="l" defTabSz="666750">
            <a:lnSpc>
              <a:spcPct val="90000"/>
            </a:lnSpc>
            <a:spcBef>
              <a:spcPct val="0"/>
            </a:spcBef>
            <a:spcAft>
              <a:spcPct val="35000"/>
            </a:spcAft>
            <a:buNone/>
          </a:pPr>
          <a:r>
            <a:rPr lang="en-IE" sz="1500" kern="1200" dirty="0"/>
            <a:t>Grid Codes</a:t>
          </a:r>
          <a:endParaRPr lang="en-US" sz="1500" kern="1200" dirty="0"/>
        </a:p>
      </dsp:txBody>
      <dsp:txXfrm>
        <a:off x="392376" y="2312397"/>
        <a:ext cx="5147416"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90BAE-2C22-47B0-9BE7-B3772D98D0C8}">
      <dsp:nvSpPr>
        <dsp:cNvPr id="0" name=""/>
        <dsp:cNvSpPr/>
      </dsp:nvSpPr>
      <dsp:spPr>
        <a:xfrm>
          <a:off x="0" y="313706"/>
          <a:ext cx="7415212" cy="2693250"/>
        </a:xfrm>
        <a:prstGeom prst="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5503" tIns="395732" rIns="575503" bIns="135128" numCol="1" spcCol="1270" anchor="t" anchorCtr="0">
          <a:noAutofit/>
        </a:bodyPr>
        <a:lstStyle/>
        <a:p>
          <a:pPr marL="171450" lvl="1" indent="-171450" algn="l" defTabSz="844550">
            <a:lnSpc>
              <a:spcPct val="90000"/>
            </a:lnSpc>
            <a:spcBef>
              <a:spcPct val="0"/>
            </a:spcBef>
            <a:spcAft>
              <a:spcPct val="15000"/>
            </a:spcAft>
            <a:buChar char="•"/>
          </a:pPr>
          <a:r>
            <a:rPr lang="en-IE" sz="1900" kern="1200" dirty="0"/>
            <a:t>Registration – Will be required to register under a trading site</a:t>
          </a:r>
          <a:endParaRPr lang="en-US" sz="1900" kern="1200" dirty="0"/>
        </a:p>
        <a:p>
          <a:pPr marL="171450" lvl="1" indent="-171450" algn="l" defTabSz="844550">
            <a:lnSpc>
              <a:spcPct val="90000"/>
            </a:lnSpc>
            <a:spcBef>
              <a:spcPct val="0"/>
            </a:spcBef>
            <a:spcAft>
              <a:spcPct val="15000"/>
            </a:spcAft>
            <a:buChar char="•"/>
          </a:pPr>
          <a:r>
            <a:rPr lang="en-IE" sz="1900" kern="1200" dirty="0"/>
            <a:t>Data submission changes – Updates to r</a:t>
          </a:r>
          <a:r>
            <a:rPr lang="en-IE" sz="1900" kern="1200" dirty="0">
              <a:latin typeface="Trebuchet MS" panose="020B0603020202020204"/>
              <a:ea typeface="+mn-ea"/>
              <a:cs typeface="+mn-cs"/>
            </a:rPr>
            <a:t>egistration data, COD (including forecasts), TOD</a:t>
          </a:r>
          <a:endParaRPr lang="en-US" sz="1900" kern="1200" dirty="0"/>
        </a:p>
        <a:p>
          <a:pPr marL="171450" lvl="1" indent="-171450" algn="l" defTabSz="844550">
            <a:lnSpc>
              <a:spcPct val="90000"/>
            </a:lnSpc>
            <a:spcBef>
              <a:spcPct val="0"/>
            </a:spcBef>
            <a:spcAft>
              <a:spcPct val="15000"/>
            </a:spcAft>
            <a:buChar char="•"/>
          </a:pPr>
          <a:r>
            <a:rPr lang="en-IE" sz="1900" kern="1200" dirty="0"/>
            <a:t>Settlement changes - Decoupling from treatment of pumped storage, handling negative values, using Min Output as floor for </a:t>
          </a:r>
          <a:r>
            <a:rPr lang="en-IE" sz="1900" kern="1200" dirty="0" err="1"/>
            <a:t>inc</a:t>
          </a:r>
          <a:r>
            <a:rPr lang="en-IE" sz="1900" kern="1200" dirty="0"/>
            <a:t> QBOA calculations</a:t>
          </a: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0" y="313706"/>
        <a:ext cx="7415212" cy="2693250"/>
      </dsp:txXfrm>
    </dsp:sp>
    <dsp:sp modelId="{328D8FE6-9459-4615-BC79-4FA2B2161F34}">
      <dsp:nvSpPr>
        <dsp:cNvPr id="0" name=""/>
        <dsp:cNvSpPr/>
      </dsp:nvSpPr>
      <dsp:spPr>
        <a:xfrm>
          <a:off x="370760" y="33266"/>
          <a:ext cx="5190648" cy="560880"/>
        </a:xfrm>
        <a:prstGeom prst="roundRect">
          <a:avLst/>
        </a:prstGeom>
        <a:solidFill>
          <a:schemeClr val="accent2"/>
        </a:solidFill>
        <a:ln w="19050"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6194" tIns="0" rIns="196194" bIns="0" numCol="1" spcCol="1270" anchor="ctr" anchorCtr="0">
          <a:noAutofit/>
        </a:bodyPr>
        <a:lstStyle/>
        <a:p>
          <a:pPr marL="0" lvl="0" indent="0" algn="l" defTabSz="844550">
            <a:lnSpc>
              <a:spcPct val="90000"/>
            </a:lnSpc>
            <a:spcBef>
              <a:spcPct val="0"/>
            </a:spcBef>
            <a:spcAft>
              <a:spcPct val="35000"/>
            </a:spcAft>
            <a:buNone/>
          </a:pPr>
          <a:r>
            <a:rPr lang="en-IE" sz="1900" kern="1200"/>
            <a:t>Trading &amp; Settlement Code</a:t>
          </a:r>
          <a:endParaRPr lang="en-US" sz="1900" kern="1200" dirty="0"/>
        </a:p>
      </dsp:txBody>
      <dsp:txXfrm>
        <a:off x="398140" y="60646"/>
        <a:ext cx="5135888" cy="506120"/>
      </dsp:txXfrm>
    </dsp:sp>
    <dsp:sp modelId="{E19188C5-F69E-42FF-AD04-FCEAA4A5A9F8}">
      <dsp:nvSpPr>
        <dsp:cNvPr id="0" name=""/>
        <dsp:cNvSpPr/>
      </dsp:nvSpPr>
      <dsp:spPr>
        <a:xfrm>
          <a:off x="0" y="3389996"/>
          <a:ext cx="7415212" cy="1077300"/>
        </a:xfrm>
        <a:prstGeom prst="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5503" tIns="395732" rIns="575503" bIns="135128" numCol="1" spcCol="1270" anchor="t" anchorCtr="0">
          <a:noAutofit/>
        </a:bodyPr>
        <a:lstStyle/>
        <a:p>
          <a:pPr marL="171450" lvl="1" indent="-171450" algn="l" defTabSz="844550">
            <a:lnSpc>
              <a:spcPct val="90000"/>
            </a:lnSpc>
            <a:spcBef>
              <a:spcPct val="0"/>
            </a:spcBef>
            <a:spcAft>
              <a:spcPct val="15000"/>
            </a:spcAft>
            <a:buChar char="•"/>
          </a:pPr>
          <a:r>
            <a:rPr lang="en-IE" sz="1900" kern="1200">
              <a:latin typeface="Trebuchet MS" panose="020B0603020202020204"/>
              <a:ea typeface="+mn-ea"/>
              <a:cs typeface="+mn-cs"/>
            </a:rPr>
            <a:t>Data submission changes</a:t>
          </a:r>
          <a:endParaRPr lang="en-US" sz="1900" kern="1200">
            <a:latin typeface="Trebuchet MS" panose="020B0603020202020204"/>
            <a:ea typeface="+mn-ea"/>
            <a:cs typeface="+mn-cs"/>
          </a:endParaRPr>
        </a:p>
        <a:p>
          <a:pPr marL="171450" lvl="1" indent="-171450" algn="l" defTabSz="844550">
            <a:lnSpc>
              <a:spcPct val="90000"/>
            </a:lnSpc>
            <a:spcBef>
              <a:spcPct val="0"/>
            </a:spcBef>
            <a:spcAft>
              <a:spcPct val="15000"/>
            </a:spcAft>
            <a:buChar char="•"/>
          </a:pPr>
          <a:r>
            <a:rPr lang="en-IE" sz="1900" kern="1200" dirty="0">
              <a:latin typeface="Trebuchet MS" panose="020B0603020202020204"/>
              <a:ea typeface="+mn-ea"/>
              <a:cs typeface="+mn-cs"/>
            </a:rPr>
            <a:t>Minor text updates for clarification</a:t>
          </a:r>
          <a:endParaRPr lang="en-US" sz="1900" kern="1200" dirty="0">
            <a:latin typeface="Trebuchet MS" panose="020B0603020202020204"/>
            <a:ea typeface="+mn-ea"/>
            <a:cs typeface="+mn-cs"/>
          </a:endParaRPr>
        </a:p>
      </dsp:txBody>
      <dsp:txXfrm>
        <a:off x="0" y="3389996"/>
        <a:ext cx="7415212" cy="1077300"/>
      </dsp:txXfrm>
    </dsp:sp>
    <dsp:sp modelId="{87275E88-7B55-4A99-9D79-B7D2213459E0}">
      <dsp:nvSpPr>
        <dsp:cNvPr id="0" name=""/>
        <dsp:cNvSpPr/>
      </dsp:nvSpPr>
      <dsp:spPr>
        <a:xfrm>
          <a:off x="370760" y="3109556"/>
          <a:ext cx="5190648" cy="560880"/>
        </a:xfrm>
        <a:prstGeom prst="roundRect">
          <a:avLst/>
        </a:prstGeom>
        <a:solidFill>
          <a:schemeClr val="accent2"/>
        </a:solidFill>
        <a:ln w="19050"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6194" tIns="0" rIns="196194" bIns="0" numCol="1" spcCol="1270" anchor="ctr" anchorCtr="0">
          <a:noAutofit/>
        </a:bodyPr>
        <a:lstStyle/>
        <a:p>
          <a:pPr marL="0" lvl="0" indent="0" algn="l" defTabSz="844550">
            <a:lnSpc>
              <a:spcPct val="90000"/>
            </a:lnSpc>
            <a:spcBef>
              <a:spcPct val="0"/>
            </a:spcBef>
            <a:spcAft>
              <a:spcPct val="35000"/>
            </a:spcAft>
            <a:buNone/>
          </a:pPr>
          <a:r>
            <a:rPr lang="en-IE" sz="1900" kern="1200" dirty="0"/>
            <a:t>Grid Codes</a:t>
          </a:r>
          <a:endParaRPr lang="en-US" sz="1900" kern="1200" dirty="0"/>
        </a:p>
      </dsp:txBody>
      <dsp:txXfrm>
        <a:off x="398140" y="3136936"/>
        <a:ext cx="5135888"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7E6B80-4D31-4043-0207-27C74A71FE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EDF2E274-8EDD-8913-BD2F-6715FFF389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AF0728-3107-4247-89E6-1147E9E65D67}" type="datetimeFigureOut">
              <a:rPr lang="en-IE" smtClean="0"/>
              <a:t>06/09/2023</a:t>
            </a:fld>
            <a:endParaRPr lang="en-IE"/>
          </a:p>
        </p:txBody>
      </p:sp>
      <p:sp>
        <p:nvSpPr>
          <p:cNvPr id="4" name="Footer Placeholder 3">
            <a:extLst>
              <a:ext uri="{FF2B5EF4-FFF2-40B4-BE49-F238E27FC236}">
                <a16:creationId xmlns:a16="http://schemas.microsoft.com/office/drawing/2014/main" id="{ADAA9FA2-D6E1-00F4-6DAF-0DF6EA03E0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963320D0-CEC3-7E13-B4F0-F7B2284C31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AB9D34-A2DF-4A86-B373-FAC62C5B3974}" type="slidenum">
              <a:rPr lang="en-IE" smtClean="0"/>
              <a:t>‹#›</a:t>
            </a:fld>
            <a:endParaRPr lang="en-IE"/>
          </a:p>
        </p:txBody>
      </p:sp>
    </p:spTree>
    <p:extLst>
      <p:ext uri="{BB962C8B-B14F-4D97-AF65-F5344CB8AC3E}">
        <p14:creationId xmlns:p14="http://schemas.microsoft.com/office/powerpoint/2010/main" val="2447136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7A457-D64B-4FDC-846C-3FB86A1DD0E6}" type="datetimeFigureOut">
              <a:rPr lang="en-IE" smtClean="0"/>
              <a:t>06/09/2023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2A123-C048-444F-B11B-724ABAA32167}" type="slidenum">
              <a:rPr lang="en-IE" smtClean="0"/>
              <a:t>‹#›</a:t>
            </a:fld>
            <a:endParaRPr lang="en-IE"/>
          </a:p>
        </p:txBody>
      </p:sp>
    </p:spTree>
    <p:extLst>
      <p:ext uri="{BB962C8B-B14F-4D97-AF65-F5344CB8AC3E}">
        <p14:creationId xmlns:p14="http://schemas.microsoft.com/office/powerpoint/2010/main" val="1455700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7D2A123-C048-444F-B11B-724ABAA32167}" type="slidenum">
              <a:rPr lang="en-IE" smtClean="0"/>
              <a:t>1</a:t>
            </a:fld>
            <a:endParaRPr lang="en-IE"/>
          </a:p>
        </p:txBody>
      </p:sp>
    </p:spTree>
    <p:extLst>
      <p:ext uri="{BB962C8B-B14F-4D97-AF65-F5344CB8AC3E}">
        <p14:creationId xmlns:p14="http://schemas.microsoft.com/office/powerpoint/2010/main" val="2888373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B5C2715-4DAF-4E83-A325-1A7C59EBF5B7}" type="slidenum">
              <a:rPr lang="nl-NL" smtClean="0"/>
              <a:t>3</a:t>
            </a:fld>
            <a:endParaRPr lang="nl-NL"/>
          </a:p>
        </p:txBody>
      </p:sp>
    </p:spTree>
    <p:extLst>
      <p:ext uri="{BB962C8B-B14F-4D97-AF65-F5344CB8AC3E}">
        <p14:creationId xmlns:p14="http://schemas.microsoft.com/office/powerpoint/2010/main" val="111652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B5C2715-4DAF-4E83-A325-1A7C59EBF5B7}" type="slidenum">
              <a:rPr lang="nl-NL" smtClean="0"/>
              <a:t>4</a:t>
            </a:fld>
            <a:endParaRPr lang="nl-NL"/>
          </a:p>
        </p:txBody>
      </p:sp>
    </p:spTree>
    <p:extLst>
      <p:ext uri="{BB962C8B-B14F-4D97-AF65-F5344CB8AC3E}">
        <p14:creationId xmlns:p14="http://schemas.microsoft.com/office/powerpoint/2010/main" val="3685063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B5C2715-4DAF-4E83-A325-1A7C59EBF5B7}" type="slidenum">
              <a:rPr lang="nl-NL" smtClean="0"/>
              <a:t>5</a:t>
            </a:fld>
            <a:endParaRPr lang="nl-NL"/>
          </a:p>
        </p:txBody>
      </p:sp>
    </p:spTree>
    <p:extLst>
      <p:ext uri="{BB962C8B-B14F-4D97-AF65-F5344CB8AC3E}">
        <p14:creationId xmlns:p14="http://schemas.microsoft.com/office/powerpoint/2010/main" val="252349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AA4990-90BD-BB48-AA4F-822F22B96592}" type="slidenum">
              <a:rPr lang="en-GB" smtClean="0"/>
              <a:t>8</a:t>
            </a:fld>
            <a:endParaRPr lang="en-GB"/>
          </a:p>
        </p:txBody>
      </p:sp>
    </p:spTree>
    <p:extLst>
      <p:ext uri="{BB962C8B-B14F-4D97-AF65-F5344CB8AC3E}">
        <p14:creationId xmlns:p14="http://schemas.microsoft.com/office/powerpoint/2010/main" val="1337802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D2A123-C048-444F-B11B-724ABAA32167}" type="slidenum">
              <a:rPr lang="en-IE" smtClean="0"/>
              <a:t>12</a:t>
            </a:fld>
            <a:endParaRPr lang="en-IE"/>
          </a:p>
        </p:txBody>
      </p:sp>
    </p:spTree>
    <p:extLst>
      <p:ext uri="{BB962C8B-B14F-4D97-AF65-F5344CB8AC3E}">
        <p14:creationId xmlns:p14="http://schemas.microsoft.com/office/powerpoint/2010/main" val="3335945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D2A123-C048-444F-B11B-724ABAA32167}" type="slidenum">
              <a:rPr lang="en-IE" smtClean="0"/>
              <a:t>19</a:t>
            </a:fld>
            <a:endParaRPr lang="en-IE"/>
          </a:p>
        </p:txBody>
      </p:sp>
    </p:spTree>
    <p:extLst>
      <p:ext uri="{BB962C8B-B14F-4D97-AF65-F5344CB8AC3E}">
        <p14:creationId xmlns:p14="http://schemas.microsoft.com/office/powerpoint/2010/main" val="7658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806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390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7" y="2642553"/>
            <a:ext cx="5246053"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7" name="Picture 6" descr="A group of wind turbines in a field&#10;&#10;Description automatically generated with medium confidence">
            <a:extLst>
              <a:ext uri="{FF2B5EF4-FFF2-40B4-BE49-F238E27FC236}">
                <a16:creationId xmlns:a16="http://schemas.microsoft.com/office/drawing/2014/main" id="{D262B3DD-C25D-9411-4677-BC259DB6E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1"/>
          <a:stretch/>
        </p:blipFill>
        <p:spPr>
          <a:xfrm>
            <a:off x="6096001" y="403583"/>
            <a:ext cx="5976938" cy="6049605"/>
          </a:xfrm>
          <a:prstGeom prst="rect">
            <a:avLst/>
          </a:prstGeom>
        </p:spPr>
      </p:pic>
      <p:sp>
        <p:nvSpPr>
          <p:cNvPr id="5" name="Rectangle 4">
            <a:extLst>
              <a:ext uri="{FF2B5EF4-FFF2-40B4-BE49-F238E27FC236}">
                <a16:creationId xmlns:a16="http://schemas.microsoft.com/office/drawing/2014/main" id="{24234057-46DE-1886-F72E-DDD7C011C35E}"/>
              </a:ext>
            </a:extLst>
          </p:cNvPr>
          <p:cNvSpPr/>
          <p:nvPr userDrawn="1"/>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EA5C94-FDD4-B5CA-2C47-D40CCFD3EA72}"/>
              </a:ext>
            </a:extLst>
          </p:cNvPr>
          <p:cNvSpPr/>
          <p:nvPr userDrawn="1"/>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0" name="Text Placeholder 9">
            <a:extLst>
              <a:ext uri="{FF2B5EF4-FFF2-40B4-BE49-F238E27FC236}">
                <a16:creationId xmlns:a16="http://schemas.microsoft.com/office/drawing/2014/main" id="{BEEA1D58-31C8-FE07-BDFB-3319BBD17304}"/>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2685469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userDrawn="1"/>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F6A1B1-36C3-13DB-999B-10463CF51209}"/>
              </a:ext>
            </a:extLst>
          </p:cNvPr>
          <p:cNvSpPr/>
          <p:nvPr userDrawn="1"/>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306200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Imag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pic>
        <p:nvPicPr>
          <p:cNvPr id="7" name="Picture 6">
            <a:extLst>
              <a:ext uri="{FF2B5EF4-FFF2-40B4-BE49-F238E27FC236}">
                <a16:creationId xmlns:a16="http://schemas.microsoft.com/office/drawing/2014/main" id="{D262B3DD-C25D-9411-4677-BC259DB6E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60" y="404814"/>
            <a:ext cx="3579178" cy="5639588"/>
          </a:xfrm>
          <a:prstGeom prst="rect">
            <a:avLst/>
          </a:prstGeom>
        </p:spPr>
      </p:pic>
      <p:sp>
        <p:nvSpPr>
          <p:cNvPr id="10" name="Content Placeholder 9">
            <a:extLst>
              <a:ext uri="{FF2B5EF4-FFF2-40B4-BE49-F238E27FC236}">
                <a16:creationId xmlns:a16="http://schemas.microsoft.com/office/drawing/2014/main" id="{73CEEAF0-5EE1-9573-47AB-5CCDDD3EABC1}"/>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5F3B38E1-F156-427B-4550-5C6AE87861E4}"/>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47F0926-D0FD-D310-6073-3F277655037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Slide Number Placeholder 4">
            <a:extLst>
              <a:ext uri="{FF2B5EF4-FFF2-40B4-BE49-F238E27FC236}">
                <a16:creationId xmlns:a16="http://schemas.microsoft.com/office/drawing/2014/main" id="{13D27B9C-CC3F-A5DF-CFAC-3FC063AF64E2}"/>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502930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Imag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15F644-2865-4C40-A3C2-5208D5BBD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1550" y="403583"/>
            <a:ext cx="3771388" cy="5657082"/>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311089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Imag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DD3BB4-F7EC-4260-BC50-F7AE01EF42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59" y="400015"/>
            <a:ext cx="3579178" cy="5639588"/>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872049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Image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6" name="Picture 5">
            <a:extLst>
              <a:ext uri="{FF2B5EF4-FFF2-40B4-BE49-F238E27FC236}">
                <a16:creationId xmlns:a16="http://schemas.microsoft.com/office/drawing/2014/main" id="{B284DF66-7953-6487-1548-71B669E85B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60" y="404814"/>
            <a:ext cx="3579178" cy="5639588"/>
          </a:xfrm>
          <a:prstGeom prst="rect">
            <a:avLst/>
          </a:prstGeom>
        </p:spPr>
      </p:pic>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3441696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nd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735816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810151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ylon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805743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819981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ustainability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62937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5" name="Picture 4">
            <a:extLst>
              <a:ext uri="{FF2B5EF4-FFF2-40B4-BE49-F238E27FC236}">
                <a16:creationId xmlns:a16="http://schemas.microsoft.com/office/drawing/2014/main" id="{0E5AC474-235E-9C00-3567-6392B1199B3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96001" y="403583"/>
            <a:ext cx="5976938" cy="6049605"/>
          </a:xfrm>
          <a:prstGeom prst="rect">
            <a:avLst/>
          </a:prstGeom>
        </p:spPr>
      </p:pic>
      <p:sp>
        <p:nvSpPr>
          <p:cNvPr id="6" name="Rectangle 5">
            <a:extLst>
              <a:ext uri="{FF2B5EF4-FFF2-40B4-BE49-F238E27FC236}">
                <a16:creationId xmlns:a16="http://schemas.microsoft.com/office/drawing/2014/main" id="{FFAA8731-03C1-CE4F-5EC6-AD7B2998CDC5}"/>
              </a:ext>
            </a:extLst>
          </p:cNvPr>
          <p:cNvSpPr/>
          <p:nvPr userDrawn="1"/>
        </p:nvSpPr>
        <p:spPr>
          <a:xfrm>
            <a:off x="12076999" y="3429000"/>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114885-C64A-3387-49DC-B8B809392E73}"/>
              </a:ext>
            </a:extLst>
          </p:cNvPr>
          <p:cNvSpPr/>
          <p:nvPr userDrawn="1"/>
        </p:nvSpPr>
        <p:spPr>
          <a:xfrm>
            <a:off x="12076999" y="403583"/>
            <a:ext cx="115001" cy="3024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 name="Text Placeholder 9">
            <a:extLst>
              <a:ext uri="{FF2B5EF4-FFF2-40B4-BE49-F238E27FC236}">
                <a16:creationId xmlns:a16="http://schemas.microsoft.com/office/drawing/2014/main" id="{34BA028F-AFC1-10F8-ABA1-EAAB8D99368A}"/>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2845311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8" y="404813"/>
            <a:ext cx="2819180" cy="2819180"/>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8" y="3223992"/>
            <a:ext cx="2819180" cy="2819180"/>
          </a:xfrm>
          <a:prstGeom prst="rect">
            <a:avLst/>
          </a:prstGeom>
        </p:spPr>
      </p:pic>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7A8100F8-D629-9905-32BA-4CF6D03BBDF2}"/>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DAF466-B127-EC0C-C120-1CE05A4B555D}"/>
              </a:ext>
            </a:extLst>
          </p:cNvPr>
          <p:cNvSpPr/>
          <p:nvPr userDrawn="1"/>
        </p:nvSpPr>
        <p:spPr>
          <a:xfrm>
            <a:off x="12072939" y="403583"/>
            <a:ext cx="119062" cy="28204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1770709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a:t>Headline</a:t>
            </a:r>
            <a:endParaRPr lang="en-US"/>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11088688"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8E72B328-CEBC-F5C6-D9DF-7C6623B98025}"/>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4" name="Rectangle 3">
            <a:extLst>
              <a:ext uri="{FF2B5EF4-FFF2-40B4-BE49-F238E27FC236}">
                <a16:creationId xmlns:a16="http://schemas.microsoft.com/office/drawing/2014/main" id="{D88C10D3-D1ED-05D3-5BA9-111542B40EA0}"/>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8DA88A-0A76-705A-884D-A1382B05BB6A}"/>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77746950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a:t>Headline</a:t>
            </a:r>
            <a:endParaRPr lang="en-US"/>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Content Placeholder 9">
            <a:extLst>
              <a:ext uri="{FF2B5EF4-FFF2-40B4-BE49-F238E27FC236}">
                <a16:creationId xmlns:a16="http://schemas.microsoft.com/office/drawing/2014/main" id="{82D396EE-3294-3CAD-95A2-47C797F99F71}"/>
              </a:ext>
            </a:extLst>
          </p:cNvPr>
          <p:cNvSpPr>
            <a:spLocks noGrp="1"/>
          </p:cNvSpPr>
          <p:nvPr>
            <p:ph sz="quarter" idx="11" hasCustomPrompt="1"/>
          </p:nvPr>
        </p:nvSpPr>
        <p:spPr>
          <a:xfrm>
            <a:off x="6096000" y="1311275"/>
            <a:ext cx="5400675"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4" name="Slide Number Placeholder 3">
            <a:extLst>
              <a:ext uri="{FF2B5EF4-FFF2-40B4-BE49-F238E27FC236}">
                <a16:creationId xmlns:a16="http://schemas.microsoft.com/office/drawing/2014/main" id="{98643A05-20D8-FDCF-364E-BE96B82789F2}"/>
              </a:ext>
            </a:extLst>
          </p:cNvPr>
          <p:cNvSpPr>
            <a:spLocks noGrp="1"/>
          </p:cNvSpPr>
          <p:nvPr>
            <p:ph type="sldNum" sz="quarter" idx="12"/>
          </p:nvPr>
        </p:nvSpPr>
        <p:spPr/>
        <p:txBody>
          <a:bodyPr/>
          <a:lstStyle/>
          <a:p>
            <a:fld id="{B6ED98BD-9FE7-5144-8ABD-845F1AC4694B}" type="slidenum">
              <a:rPr lang="en-US" smtClean="0"/>
              <a:pPr/>
              <a:t>‹#›</a:t>
            </a:fld>
            <a:endParaRPr lang="en-US"/>
          </a:p>
        </p:txBody>
      </p:sp>
      <p:sp>
        <p:nvSpPr>
          <p:cNvPr id="5" name="Rectangle 4">
            <a:extLst>
              <a:ext uri="{FF2B5EF4-FFF2-40B4-BE49-F238E27FC236}">
                <a16:creationId xmlns:a16="http://schemas.microsoft.com/office/drawing/2014/main" id="{9D7C1FA2-4E78-A11A-0098-41235EF1921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CD9DB6-54BF-CC41-959F-D5AA5194D904}"/>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22129227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5194356" cy="905827"/>
          </a:xfrm>
        </p:spPr>
        <p:txBody>
          <a:bodyPr anchor="t"/>
          <a:lstStyle>
            <a:lvl1pPr algn="l">
              <a:defRPr sz="3000" b="1"/>
            </a:lvl1pPr>
          </a:lstStyle>
          <a:p>
            <a:r>
              <a:rPr lang="en-GB"/>
              <a:t>Headline</a:t>
            </a:r>
            <a:endParaRPr lang="en-US"/>
          </a:p>
        </p:txBody>
      </p:sp>
      <p:sp>
        <p:nvSpPr>
          <p:cNvPr id="4" name="Content Placeholder 9">
            <a:extLst>
              <a:ext uri="{FF2B5EF4-FFF2-40B4-BE49-F238E27FC236}">
                <a16:creationId xmlns:a16="http://schemas.microsoft.com/office/drawing/2014/main" id="{D229E5C2-4076-5DE8-4284-6A0D825D9DE7}"/>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12" name="Content Placeholder 11">
            <a:extLst>
              <a:ext uri="{FF2B5EF4-FFF2-40B4-BE49-F238E27FC236}">
                <a16:creationId xmlns:a16="http://schemas.microsoft.com/office/drawing/2014/main" id="{FD490B58-68A4-7408-704D-FCC42A017646}"/>
              </a:ext>
            </a:extLst>
          </p:cNvPr>
          <p:cNvSpPr>
            <a:spLocks noGrp="1"/>
          </p:cNvSpPr>
          <p:nvPr>
            <p:ph sz="quarter" idx="11" hasCustomPrompt="1"/>
          </p:nvPr>
        </p:nvSpPr>
        <p:spPr>
          <a:xfrm>
            <a:off x="6096000" y="404813"/>
            <a:ext cx="5400675" cy="5639588"/>
          </a:xfrm>
        </p:spPr>
        <p:txBody>
          <a:bodyPr tIns="251999"/>
          <a:lstStyle>
            <a:lvl1pPr marL="0" indent="0" algn="ctr">
              <a:buNone/>
              <a:defRPr sz="2000"/>
            </a:lvl1pPr>
          </a:lstStyle>
          <a:p>
            <a:pPr lvl="0"/>
            <a:r>
              <a:rPr lang="en-US"/>
              <a:t>Click to add content </a:t>
            </a:r>
          </a:p>
        </p:txBody>
      </p:sp>
      <p:sp>
        <p:nvSpPr>
          <p:cNvPr id="3" name="Slide Number Placeholder 2">
            <a:extLst>
              <a:ext uri="{FF2B5EF4-FFF2-40B4-BE49-F238E27FC236}">
                <a16:creationId xmlns:a16="http://schemas.microsoft.com/office/drawing/2014/main" id="{ABD52D69-B9B2-52CB-5F01-89E098BC5C10}"/>
              </a:ext>
            </a:extLst>
          </p:cNvPr>
          <p:cNvSpPr>
            <a:spLocks noGrp="1"/>
          </p:cNvSpPr>
          <p:nvPr>
            <p:ph type="sldNum" sz="quarter" idx="12"/>
          </p:nvPr>
        </p:nvSpPr>
        <p:spPr/>
        <p:txBody>
          <a:bodyPr/>
          <a:lstStyle/>
          <a:p>
            <a:fld id="{B6ED98BD-9FE7-5144-8ABD-845F1AC4694B}" type="slidenum">
              <a:rPr lang="en-US" smtClean="0"/>
              <a:pPr/>
              <a:t>‹#›</a:t>
            </a:fld>
            <a:endParaRPr lang="en-US"/>
          </a:p>
        </p:txBody>
      </p:sp>
      <p:sp>
        <p:nvSpPr>
          <p:cNvPr id="5" name="Rectangle 4">
            <a:extLst>
              <a:ext uri="{FF2B5EF4-FFF2-40B4-BE49-F238E27FC236}">
                <a16:creationId xmlns:a16="http://schemas.microsoft.com/office/drawing/2014/main" id="{87D0D2BA-1521-125F-5C1D-2660B8939646}"/>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C57A29-5E77-36E6-B38D-59505D3DE539}"/>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36448741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068A8D-5B56-2D71-3204-53AD7CAB9BFC}"/>
              </a:ext>
            </a:extLst>
          </p:cNvPr>
          <p:cNvSpPr>
            <a:spLocks noGrp="1"/>
          </p:cNvSpPr>
          <p:nvPr>
            <p:ph type="ctrTitle" hasCustomPrompt="1"/>
          </p:nvPr>
        </p:nvSpPr>
        <p:spPr>
          <a:xfrm>
            <a:off x="413068" y="404814"/>
            <a:ext cx="11083608" cy="589798"/>
          </a:xfrm>
        </p:spPr>
        <p:txBody>
          <a:bodyPr anchor="t"/>
          <a:lstStyle>
            <a:lvl1pPr algn="l">
              <a:defRPr sz="2000" b="1"/>
            </a:lvl1pPr>
          </a:lstStyle>
          <a:p>
            <a:r>
              <a:rPr lang="en-GB"/>
              <a:t>Headline</a:t>
            </a:r>
            <a:endParaRPr lang="en-US"/>
          </a:p>
        </p:txBody>
      </p:sp>
      <p:sp>
        <p:nvSpPr>
          <p:cNvPr id="9" name="Content Placeholder 8">
            <a:extLst>
              <a:ext uri="{FF2B5EF4-FFF2-40B4-BE49-F238E27FC236}">
                <a16:creationId xmlns:a16="http://schemas.microsoft.com/office/drawing/2014/main" id="{84118F88-328C-A946-EA9C-A609682889CE}"/>
              </a:ext>
            </a:extLst>
          </p:cNvPr>
          <p:cNvSpPr>
            <a:spLocks noGrp="1"/>
          </p:cNvSpPr>
          <p:nvPr>
            <p:ph sz="quarter" idx="10" hasCustomPrompt="1"/>
          </p:nvPr>
        </p:nvSpPr>
        <p:spPr>
          <a:xfrm>
            <a:off x="407988" y="995363"/>
            <a:ext cx="11088688" cy="4826000"/>
          </a:xfrm>
        </p:spPr>
        <p:txBody>
          <a:bodyPr tIns="216000"/>
          <a:lstStyle>
            <a:lvl1pPr marL="0" indent="0" algn="ctr">
              <a:buNone/>
              <a:defRPr sz="2000"/>
            </a:lvl1pPr>
          </a:lstStyle>
          <a:p>
            <a:pPr lvl="0"/>
            <a:r>
              <a:rPr lang="en-US"/>
              <a:t>Click to add content</a:t>
            </a:r>
          </a:p>
        </p:txBody>
      </p:sp>
      <p:sp>
        <p:nvSpPr>
          <p:cNvPr id="2" name="Slide Number Placeholder 1">
            <a:extLst>
              <a:ext uri="{FF2B5EF4-FFF2-40B4-BE49-F238E27FC236}">
                <a16:creationId xmlns:a16="http://schemas.microsoft.com/office/drawing/2014/main" id="{C79C2BF5-0BFC-8FCB-C997-D0FF7333A3F9}"/>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3" name="Rectangle 2">
            <a:extLst>
              <a:ext uri="{FF2B5EF4-FFF2-40B4-BE49-F238E27FC236}">
                <a16:creationId xmlns:a16="http://schemas.microsoft.com/office/drawing/2014/main" id="{148EF65E-0593-AC2C-748C-639CE53C721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D4F4661-E418-9C4B-3249-FAD4A7312F2B}"/>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4588880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dirty="0"/>
              <a:t>Edit </a:t>
            </a:r>
            <a:r>
              <a:rPr lang="de-DE" dirty="0" err="1"/>
              <a:t>the</a:t>
            </a:r>
            <a:r>
              <a:rPr lang="de-DE" dirty="0"/>
              <a:t> </a:t>
            </a:r>
            <a:r>
              <a:rPr lang="de-DE" dirty="0" err="1"/>
              <a:t>text</a:t>
            </a:r>
            <a:r>
              <a:rPr lang="de-DE" dirty="0"/>
              <a:t> </a:t>
            </a:r>
            <a:r>
              <a:rPr lang="de-DE" dirty="0" err="1"/>
              <a:t>here</a:t>
            </a:r>
            <a:r>
              <a:rPr lang="de-DE" dirty="0"/>
              <a:t>; 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Tree>
    <p:extLst>
      <p:ext uri="{BB962C8B-B14F-4D97-AF65-F5344CB8AC3E}">
        <p14:creationId xmlns:p14="http://schemas.microsoft.com/office/powerpoint/2010/main" val="229779266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subtitle">
    <p:spTree>
      <p:nvGrpSpPr>
        <p:cNvPr id="1" name=""/>
        <p:cNvGrpSpPr/>
        <p:nvPr/>
      </p:nvGrpSpPr>
      <p:grpSpPr>
        <a:xfrm>
          <a:off x="0" y="0"/>
          <a:ext cx="0" cy="0"/>
          <a:chOff x="0" y="0"/>
          <a:chExt cx="0" cy="0"/>
        </a:xfrm>
      </p:grpSpPr>
      <p:sp>
        <p:nvSpPr>
          <p:cNvPr id="3" name="Title 2"/>
          <p:cNvSpPr>
            <a:spLocks noGrp="1"/>
          </p:cNvSpPr>
          <p:nvPr>
            <p:ph type="title"/>
          </p:nvPr>
        </p:nvSpPr>
        <p:spPr>
          <a:xfrm>
            <a:off x="304800" y="266700"/>
            <a:ext cx="11550675" cy="353174"/>
          </a:xfrm>
        </p:spPr>
        <p:txBody>
          <a:bodyPr lIns="0" tIns="0" rIns="0" bIns="0">
            <a:no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160348E6-5543-453A-986B-9CF9B8A278C4}"/>
              </a:ext>
            </a:extLst>
          </p:cNvPr>
          <p:cNvSpPr>
            <a:spLocks noGrp="1"/>
          </p:cNvSpPr>
          <p:nvPr>
            <p:ph type="body" sz="quarter" idx="13" hasCustomPrompt="1"/>
          </p:nvPr>
        </p:nvSpPr>
        <p:spPr>
          <a:xfrm>
            <a:off x="304800" y="619874"/>
            <a:ext cx="11520487" cy="270843"/>
          </a:xfrm>
          <a:prstGeom prst="rect">
            <a:avLst/>
          </a:prstGeom>
        </p:spPr>
        <p:txBody>
          <a:bodyPr wrap="square" lIns="0" tIns="0" rIns="0" bIns="0">
            <a:noAutofit/>
          </a:bodyPr>
          <a:lstStyle>
            <a:lvl1pPr algn="l" defTabSz="1734634" rtl="0" eaLnBrk="1" latinLnBrk="0" hangingPunct="1">
              <a:lnSpc>
                <a:spcPct val="80000"/>
              </a:lnSpc>
              <a:spcBef>
                <a:spcPct val="0"/>
              </a:spcBef>
              <a:buNone/>
              <a:defRPr lang="en-US" sz="2200" b="1" i="0" kern="1200" cap="none" spc="0" baseline="0" dirty="0">
                <a:solidFill>
                  <a:srgbClr val="C8B474"/>
                </a:solidFill>
                <a:latin typeface="+mn-lt"/>
                <a:ea typeface="Arial Black" panose="020B0A04020102020204" pitchFamily="34" charset="0"/>
                <a:cs typeface="Arial Black" panose="020B0A04020102020204" pitchFamily="34" charset="0"/>
              </a:defRPr>
            </a:lvl1pPr>
          </a:lstStyle>
          <a:p>
            <a:pPr lvl="0"/>
            <a:r>
              <a:rPr lang="en-US"/>
              <a:t>Click to edit subtitle style</a:t>
            </a:r>
          </a:p>
        </p:txBody>
      </p:sp>
      <p:pic>
        <p:nvPicPr>
          <p:cNvPr id="2" name="Picture 1">
            <a:extLst>
              <a:ext uri="{FF2B5EF4-FFF2-40B4-BE49-F238E27FC236}">
                <a16:creationId xmlns:a16="http://schemas.microsoft.com/office/drawing/2014/main" id="{21281137-427E-887C-69EA-D15FC6DFEA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0635" y="6428183"/>
            <a:ext cx="1730729" cy="326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066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sp>
        <p:nvSpPr>
          <p:cNvPr id="9" name="Text Placeholder 9">
            <a:extLst>
              <a:ext uri="{FF2B5EF4-FFF2-40B4-BE49-F238E27FC236}">
                <a16:creationId xmlns:a16="http://schemas.microsoft.com/office/drawing/2014/main" id="{6A4D77E7-1D6C-E84F-7250-97E6B8BA301F}"/>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spTree>
    <p:extLst>
      <p:ext uri="{BB962C8B-B14F-4D97-AF65-F5344CB8AC3E}">
        <p14:creationId xmlns:p14="http://schemas.microsoft.com/office/powerpoint/2010/main" val="2528039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48751" y="404812"/>
            <a:ext cx="3024187" cy="3024187"/>
          </a:xfrm>
          <a:prstGeom prst="rect">
            <a:avLst/>
          </a:prstGeom>
        </p:spPr>
      </p:pic>
      <p:sp>
        <p:nvSpPr>
          <p:cNvPr id="10" name="Text Placeholder 9">
            <a:extLst>
              <a:ext uri="{FF2B5EF4-FFF2-40B4-BE49-F238E27FC236}">
                <a16:creationId xmlns:a16="http://schemas.microsoft.com/office/drawing/2014/main" id="{A650071C-7C37-2264-5869-E7BE9C0712F9}"/>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pic>
        <p:nvPicPr>
          <p:cNvPr id="4" name="Picture 3" descr="Logo, icon&#10;&#10;Description automatically generated">
            <a:extLst>
              <a:ext uri="{FF2B5EF4-FFF2-40B4-BE49-F238E27FC236}">
                <a16:creationId xmlns:a16="http://schemas.microsoft.com/office/drawing/2014/main" id="{E0848738-0D70-D252-CE8F-E49C2F42E3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9043671" y="3218972"/>
            <a:ext cx="3024187" cy="3024187"/>
          </a:xfrm>
          <a:prstGeom prst="rect">
            <a:avLst/>
          </a:prstGeom>
          <a:noFill/>
        </p:spPr>
      </p:pic>
    </p:spTree>
    <p:extLst>
      <p:ext uri="{BB962C8B-B14F-4D97-AF65-F5344CB8AC3E}">
        <p14:creationId xmlns:p14="http://schemas.microsoft.com/office/powerpoint/2010/main" val="3368422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48751" y="407836"/>
            <a:ext cx="3024187" cy="3018138"/>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048751" y="3419793"/>
            <a:ext cx="3024187" cy="3024187"/>
          </a:xfrm>
          <a:prstGeom prst="rect">
            <a:avLst/>
          </a:prstGeom>
        </p:spPr>
      </p:pic>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spTree>
    <p:extLst>
      <p:ext uri="{BB962C8B-B14F-4D97-AF65-F5344CB8AC3E}">
        <p14:creationId xmlns:p14="http://schemas.microsoft.com/office/powerpoint/2010/main" val="46792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5" name="Picture 4">
            <a:extLst>
              <a:ext uri="{FF2B5EF4-FFF2-40B4-BE49-F238E27FC236}">
                <a16:creationId xmlns:a16="http://schemas.microsoft.com/office/drawing/2014/main" id="{4AA2CE45-5ABC-198B-1060-09BB899710E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1" y="403583"/>
            <a:ext cx="5976938" cy="6049605"/>
          </a:xfrm>
          <a:prstGeom prst="rect">
            <a:avLst/>
          </a:prstGeom>
        </p:spPr>
      </p:pic>
      <p:sp>
        <p:nvSpPr>
          <p:cNvPr id="6" name="Rectangle 5">
            <a:extLst>
              <a:ext uri="{FF2B5EF4-FFF2-40B4-BE49-F238E27FC236}">
                <a16:creationId xmlns:a16="http://schemas.microsoft.com/office/drawing/2014/main" id="{995EB2EB-7A5A-8D0B-6C31-E5A1DB62E5DB}"/>
              </a:ext>
            </a:extLst>
          </p:cNvPr>
          <p:cNvSpPr/>
          <p:nvPr userDrawn="1"/>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33BB55-03EA-6BD2-6798-1BF44BCD0890}"/>
              </a:ext>
            </a:extLst>
          </p:cNvPr>
          <p:cNvSpPr/>
          <p:nvPr userDrawn="1"/>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9" name="Text Placeholder 9">
            <a:extLst>
              <a:ext uri="{FF2B5EF4-FFF2-40B4-BE49-F238E27FC236}">
                <a16:creationId xmlns:a16="http://schemas.microsoft.com/office/drawing/2014/main" id="{6A4D77E7-1D6C-E84F-7250-97E6B8BA301F}"/>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694151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48751" y="407836"/>
            <a:ext cx="3024187" cy="3018138"/>
          </a:xfrm>
          <a:prstGeom prst="rect">
            <a:avLst/>
          </a:prstGeom>
        </p:spPr>
      </p:pic>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pic>
        <p:nvPicPr>
          <p:cNvPr id="4" name="Picture 3">
            <a:extLst>
              <a:ext uri="{FF2B5EF4-FFF2-40B4-BE49-F238E27FC236}">
                <a16:creationId xmlns:a16="http://schemas.microsoft.com/office/drawing/2014/main" id="{B0A35013-6238-697B-D975-1DDBE5AAEFD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151254" y="3401298"/>
            <a:ext cx="2819179" cy="2817688"/>
          </a:xfrm>
          <a:prstGeom prst="rect">
            <a:avLst/>
          </a:prstGeom>
        </p:spPr>
      </p:pic>
    </p:spTree>
    <p:extLst>
      <p:ext uri="{BB962C8B-B14F-4D97-AF65-F5344CB8AC3E}">
        <p14:creationId xmlns:p14="http://schemas.microsoft.com/office/powerpoint/2010/main" val="1365313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048751" y="3419793"/>
            <a:ext cx="3024187" cy="3024187"/>
          </a:xfrm>
          <a:prstGeom prst="rect">
            <a:avLst/>
          </a:prstGeom>
        </p:spPr>
      </p:pic>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spTree>
    <p:extLst>
      <p:ext uri="{BB962C8B-B14F-4D97-AF65-F5344CB8AC3E}">
        <p14:creationId xmlns:p14="http://schemas.microsoft.com/office/powerpoint/2010/main" val="33925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Imag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pic>
        <p:nvPicPr>
          <p:cNvPr id="3" name="Picture 2">
            <a:extLst>
              <a:ext uri="{FF2B5EF4-FFF2-40B4-BE49-F238E27FC236}">
                <a16:creationId xmlns:a16="http://schemas.microsoft.com/office/drawing/2014/main" id="{3902CB07-80BD-6D14-999C-AA2C0B8B75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493759" y="857726"/>
            <a:ext cx="3698241" cy="4769074"/>
          </a:xfrm>
          <a:prstGeom prst="rect">
            <a:avLst/>
          </a:prstGeom>
        </p:spPr>
      </p:pic>
    </p:spTree>
    <p:extLst>
      <p:ext uri="{BB962C8B-B14F-4D97-AF65-F5344CB8AC3E}">
        <p14:creationId xmlns:p14="http://schemas.microsoft.com/office/powerpoint/2010/main" val="630835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Imag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pic>
        <p:nvPicPr>
          <p:cNvPr id="3" name="Picture 2">
            <a:extLst>
              <a:ext uri="{FF2B5EF4-FFF2-40B4-BE49-F238E27FC236}">
                <a16:creationId xmlns:a16="http://schemas.microsoft.com/office/drawing/2014/main" id="{3902CB07-80BD-6D14-999C-AA2C0B8B75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493759" y="857726"/>
            <a:ext cx="3698241" cy="4769074"/>
          </a:xfrm>
          <a:prstGeom prst="rect">
            <a:avLst/>
          </a:prstGeom>
        </p:spPr>
      </p:pic>
    </p:spTree>
    <p:extLst>
      <p:ext uri="{BB962C8B-B14F-4D97-AF65-F5344CB8AC3E}">
        <p14:creationId xmlns:p14="http://schemas.microsoft.com/office/powerpoint/2010/main" val="4266368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Image Slide 1">
    <p:spTree>
      <p:nvGrpSpPr>
        <p:cNvPr id="1" name=""/>
        <p:cNvGrpSpPr/>
        <p:nvPr/>
      </p:nvGrpSpPr>
      <p:grpSpPr>
        <a:xfrm>
          <a:off x="0" y="0"/>
          <a:ext cx="0" cy="0"/>
          <a:chOff x="0" y="0"/>
          <a:chExt cx="0" cy="0"/>
        </a:xfrm>
      </p:grpSpPr>
      <p:pic>
        <p:nvPicPr>
          <p:cNvPr id="4" name="Picture 3" descr="A row of solar panels&#10;&#10;Description automatically generated with low confidence">
            <a:extLst>
              <a:ext uri="{FF2B5EF4-FFF2-40B4-BE49-F238E27FC236}">
                <a16:creationId xmlns:a16="http://schemas.microsoft.com/office/drawing/2014/main" id="{7D4560F4-3FEC-B194-FEDA-FB3BE6D2C9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4231" r="35637"/>
          <a:stretch/>
        </p:blipFill>
        <p:spPr>
          <a:xfrm>
            <a:off x="8511588" y="404812"/>
            <a:ext cx="3662581" cy="5639590"/>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10" name="Content Placeholder 9">
            <a:extLst>
              <a:ext uri="{FF2B5EF4-FFF2-40B4-BE49-F238E27FC236}">
                <a16:creationId xmlns:a16="http://schemas.microsoft.com/office/drawing/2014/main" id="{73CEEAF0-5EE1-9573-47AB-5CCDDD3EABC1}"/>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5" name="Slide Number Placeholder 4">
            <a:extLst>
              <a:ext uri="{FF2B5EF4-FFF2-40B4-BE49-F238E27FC236}">
                <a16:creationId xmlns:a16="http://schemas.microsoft.com/office/drawing/2014/main" id="{13D27B9C-CC3F-A5DF-CFAC-3FC063AF64E2}"/>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842543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Image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pic>
        <p:nvPicPr>
          <p:cNvPr id="6" name="Picture 5">
            <a:extLst>
              <a:ext uri="{FF2B5EF4-FFF2-40B4-BE49-F238E27FC236}">
                <a16:creationId xmlns:a16="http://schemas.microsoft.com/office/drawing/2014/main" id="{B284DF66-7953-6487-1548-71B669E85B6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493760" y="455502"/>
            <a:ext cx="3698240" cy="5538212"/>
          </a:xfrm>
          <a:prstGeom prst="rect">
            <a:avLst/>
          </a:prstGeom>
        </p:spPr>
      </p:pic>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7186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Image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pic>
        <p:nvPicPr>
          <p:cNvPr id="3" name="Picture 2">
            <a:extLst>
              <a:ext uri="{FF2B5EF4-FFF2-40B4-BE49-F238E27FC236}">
                <a16:creationId xmlns:a16="http://schemas.microsoft.com/office/drawing/2014/main" id="{045AD9E9-A31B-F491-98F3-E2430DD6B5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493760" y="759115"/>
            <a:ext cx="3698240" cy="4930986"/>
          </a:xfrm>
          <a:prstGeom prst="rect">
            <a:avLst/>
          </a:prstGeom>
        </p:spPr>
      </p:pic>
    </p:spTree>
    <p:extLst>
      <p:ext uri="{BB962C8B-B14F-4D97-AF65-F5344CB8AC3E}">
        <p14:creationId xmlns:p14="http://schemas.microsoft.com/office/powerpoint/2010/main" val="19529211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ontent Image Slide 4">
    <p:spTree>
      <p:nvGrpSpPr>
        <p:cNvPr id="1" name=""/>
        <p:cNvGrpSpPr/>
        <p:nvPr/>
      </p:nvGrpSpPr>
      <p:grpSpPr>
        <a:xfrm>
          <a:off x="0" y="0"/>
          <a:ext cx="0" cy="0"/>
          <a:chOff x="0" y="0"/>
          <a:chExt cx="0" cy="0"/>
        </a:xfrm>
      </p:grpSpPr>
      <p:pic>
        <p:nvPicPr>
          <p:cNvPr id="5" name="Picture 4" descr="A picture containing sky, outdoor, boat&#10;&#10;Description automatically generated">
            <a:extLst>
              <a:ext uri="{FF2B5EF4-FFF2-40B4-BE49-F238E27FC236}">
                <a16:creationId xmlns:a16="http://schemas.microsoft.com/office/drawing/2014/main" id="{60B29FE3-A515-32D3-2710-3F2F6DF258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082" b="4039"/>
          <a:stretch/>
        </p:blipFill>
        <p:spPr>
          <a:xfrm>
            <a:off x="8493760" y="759115"/>
            <a:ext cx="3698240" cy="4930986"/>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4124324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ontent Image Slide 4">
    <p:spTree>
      <p:nvGrpSpPr>
        <p:cNvPr id="1" name=""/>
        <p:cNvGrpSpPr/>
        <p:nvPr/>
      </p:nvGrpSpPr>
      <p:grpSpPr>
        <a:xfrm>
          <a:off x="0" y="0"/>
          <a:ext cx="0" cy="0"/>
          <a:chOff x="0" y="0"/>
          <a:chExt cx="0" cy="0"/>
        </a:xfrm>
      </p:grpSpPr>
      <p:pic>
        <p:nvPicPr>
          <p:cNvPr id="6" name="Picture 5" descr="A picture containing sky, outdoor, blue&#10;&#10;Description automatically generated">
            <a:extLst>
              <a:ext uri="{FF2B5EF4-FFF2-40B4-BE49-F238E27FC236}">
                <a16:creationId xmlns:a16="http://schemas.microsoft.com/office/drawing/2014/main" id="{1AF226AD-44AD-9CA9-2172-834DED5C7B71}"/>
              </a:ext>
            </a:extLst>
          </p:cNvPr>
          <p:cNvPicPr>
            <a:picLocks noChangeAspect="1"/>
          </p:cNvPicPr>
          <p:nvPr userDrawn="1"/>
        </p:nvPicPr>
        <p:blipFill>
          <a:blip r:embed="rId2"/>
          <a:stretch>
            <a:fillRect/>
          </a:stretch>
        </p:blipFill>
        <p:spPr>
          <a:xfrm>
            <a:off x="8488602" y="759115"/>
            <a:ext cx="3703398" cy="4930986"/>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572591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ontent Image Slide 4">
    <p:spTree>
      <p:nvGrpSpPr>
        <p:cNvPr id="1" name=""/>
        <p:cNvGrpSpPr/>
        <p:nvPr/>
      </p:nvGrpSpPr>
      <p:grpSpPr>
        <a:xfrm>
          <a:off x="0" y="0"/>
          <a:ext cx="0" cy="0"/>
          <a:chOff x="0" y="0"/>
          <a:chExt cx="0" cy="0"/>
        </a:xfrm>
      </p:grpSpPr>
      <p:pic>
        <p:nvPicPr>
          <p:cNvPr id="5" name="Picture 4" descr="A picture containing grass, outdoor, sky, field&#10;&#10;Description automatically generated">
            <a:extLst>
              <a:ext uri="{FF2B5EF4-FFF2-40B4-BE49-F238E27FC236}">
                <a16:creationId xmlns:a16="http://schemas.microsoft.com/office/drawing/2014/main" id="{D073FFD8-D1F8-9B4D-1FCF-04D5FBD808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3244" b="23243"/>
          <a:stretch/>
        </p:blipFill>
        <p:spPr>
          <a:xfrm>
            <a:off x="8682706" y="404178"/>
            <a:ext cx="3509293" cy="5263939"/>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41480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mag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6" name="Picture 5">
            <a:extLst>
              <a:ext uri="{FF2B5EF4-FFF2-40B4-BE49-F238E27FC236}">
                <a16:creationId xmlns:a16="http://schemas.microsoft.com/office/drawing/2014/main" id="{2E4A6F17-8F23-3197-8673-01918E504EC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01" y="403583"/>
            <a:ext cx="5976938" cy="6049605"/>
          </a:xfrm>
          <a:prstGeom prst="rect">
            <a:avLst/>
          </a:prstGeom>
        </p:spPr>
      </p:pic>
      <p:sp>
        <p:nvSpPr>
          <p:cNvPr id="8" name="Rectangle 7">
            <a:extLst>
              <a:ext uri="{FF2B5EF4-FFF2-40B4-BE49-F238E27FC236}">
                <a16:creationId xmlns:a16="http://schemas.microsoft.com/office/drawing/2014/main" id="{9685B8C6-026A-EEAD-6BE8-B8124D30B50B}"/>
              </a:ext>
            </a:extLst>
          </p:cNvPr>
          <p:cNvSpPr/>
          <p:nvPr userDrawn="1"/>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1C4626B-9DFF-A6BB-68A4-C26A6EE606B0}"/>
              </a:ext>
            </a:extLst>
          </p:cNvPr>
          <p:cNvSpPr/>
          <p:nvPr userDrawn="1"/>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Text Placeholder 9">
            <a:extLst>
              <a:ext uri="{FF2B5EF4-FFF2-40B4-BE49-F238E27FC236}">
                <a16:creationId xmlns:a16="http://schemas.microsoft.com/office/drawing/2014/main" id="{54FB1EB5-93D3-E48E-F47F-48476941B93C}"/>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38367188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pic>
        <p:nvPicPr>
          <p:cNvPr id="7" name="Picture 6" descr="Logo, icon&#10;&#10;Description automatically generated">
            <a:extLst>
              <a:ext uri="{FF2B5EF4-FFF2-40B4-BE49-F238E27FC236}">
                <a16:creationId xmlns:a16="http://schemas.microsoft.com/office/drawing/2014/main" id="{131CDAE5-60BC-B4C5-FB37-BEA3368842F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9369425" y="3154981"/>
            <a:ext cx="2587846" cy="2587846"/>
          </a:xfrm>
          <a:prstGeom prst="rect">
            <a:avLst/>
          </a:prstGeom>
          <a:noFill/>
        </p:spPr>
      </p:pic>
    </p:spTree>
    <p:extLst>
      <p:ext uri="{BB962C8B-B14F-4D97-AF65-F5344CB8AC3E}">
        <p14:creationId xmlns:p14="http://schemas.microsoft.com/office/powerpoint/2010/main" val="23592399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ylon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80516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ustainability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253759" y="405558"/>
            <a:ext cx="2819179" cy="2817688"/>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1402028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53758" y="404813"/>
            <a:ext cx="2819180" cy="2819180"/>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253758" y="3223992"/>
            <a:ext cx="2819180" cy="2819180"/>
          </a:xfrm>
          <a:prstGeom prst="rect">
            <a:avLst/>
          </a:prstGeom>
        </p:spPr>
      </p:pic>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9784210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ontent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53758" y="404813"/>
            <a:ext cx="2819180" cy="2819180"/>
          </a:xfrm>
          <a:prstGeom prst="rect">
            <a:avLst/>
          </a:prstGeom>
        </p:spPr>
      </p:pic>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B6ED98BD-9FE7-5144-8ABD-845F1AC4694B}" type="slidenum">
              <a:rPr lang="en-US" smtClean="0"/>
              <a:pPr/>
              <a:t>‹#›</a:t>
            </a:fld>
            <a:endParaRPr lang="en-US"/>
          </a:p>
        </p:txBody>
      </p:sp>
      <p:pic>
        <p:nvPicPr>
          <p:cNvPr id="3" name="Picture 2">
            <a:extLst>
              <a:ext uri="{FF2B5EF4-FFF2-40B4-BE49-F238E27FC236}">
                <a16:creationId xmlns:a16="http://schemas.microsoft.com/office/drawing/2014/main" id="{FAE4EBC7-3993-808E-4D87-E4F6C43E887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253759" y="2992659"/>
            <a:ext cx="2819179" cy="2819179"/>
          </a:xfrm>
          <a:prstGeom prst="rect">
            <a:avLst/>
          </a:prstGeom>
        </p:spPr>
      </p:pic>
    </p:spTree>
    <p:extLst>
      <p:ext uri="{BB962C8B-B14F-4D97-AF65-F5344CB8AC3E}">
        <p14:creationId xmlns:p14="http://schemas.microsoft.com/office/powerpoint/2010/main" val="1598406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t Power &amp; Win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6CADEAC3-84E5-7BDE-0A75-1A9B84C7A2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7734" r="3828"/>
          <a:stretch/>
        </p:blipFill>
        <p:spPr>
          <a:xfrm>
            <a:off x="8724899" y="1235075"/>
            <a:ext cx="3467101" cy="4064000"/>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5192197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ontent Power &amp; Wi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876F41-C7B1-2E1F-2809-E034A8B752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7500" r="3346"/>
          <a:stretch/>
        </p:blipFill>
        <p:spPr>
          <a:xfrm>
            <a:off x="8637589" y="1397000"/>
            <a:ext cx="3554411" cy="4064000"/>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2670601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ontent Power &amp; Win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0211CF5C-27FF-1FE6-F216-B4614E7742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703" r="32430"/>
          <a:stretch/>
        </p:blipFill>
        <p:spPr>
          <a:xfrm>
            <a:off x="8737773" y="1235075"/>
            <a:ext cx="3454227" cy="3613150"/>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897581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dirty="0"/>
              <a:t>Headline</a:t>
            </a:r>
            <a:endParaRPr lang="en-US" dirty="0"/>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11088688"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8E72B328-CEBC-F5C6-D9DF-7C6623B98025}"/>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58014431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dirty="0"/>
              <a:t>Headline</a:t>
            </a:r>
            <a:endParaRPr lang="en-US" dirty="0"/>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Content Placeholder 9">
            <a:extLst>
              <a:ext uri="{FF2B5EF4-FFF2-40B4-BE49-F238E27FC236}">
                <a16:creationId xmlns:a16="http://schemas.microsoft.com/office/drawing/2014/main" id="{82D396EE-3294-3CAD-95A2-47C797F99F71}"/>
              </a:ext>
            </a:extLst>
          </p:cNvPr>
          <p:cNvSpPr>
            <a:spLocks noGrp="1"/>
          </p:cNvSpPr>
          <p:nvPr>
            <p:ph sz="quarter" idx="11" hasCustomPrompt="1"/>
          </p:nvPr>
        </p:nvSpPr>
        <p:spPr>
          <a:xfrm>
            <a:off x="6096000" y="1311275"/>
            <a:ext cx="5400675"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4" name="Slide Number Placeholder 3">
            <a:extLst>
              <a:ext uri="{FF2B5EF4-FFF2-40B4-BE49-F238E27FC236}">
                <a16:creationId xmlns:a16="http://schemas.microsoft.com/office/drawing/2014/main" id="{98643A05-20D8-FDCF-364E-BE96B82789F2}"/>
              </a:ext>
            </a:extLst>
          </p:cNvPr>
          <p:cNvSpPr>
            <a:spLocks noGrp="1"/>
          </p:cNvSpPr>
          <p:nvPr>
            <p:ph type="sldNum" sz="quarter" idx="12"/>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46465809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ylon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userDrawn="1"/>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00AB8A1-123E-29EC-2DC7-B9D8A38BE4EC}"/>
              </a:ext>
            </a:extLst>
          </p:cNvPr>
          <p:cNvSpPr/>
          <p:nvPr userDrawn="1"/>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Text Placeholder 9">
            <a:extLst>
              <a:ext uri="{FF2B5EF4-FFF2-40B4-BE49-F238E27FC236}">
                <a16:creationId xmlns:a16="http://schemas.microsoft.com/office/drawing/2014/main" id="{57B33696-877B-D21B-5349-54F5B0EDB134}"/>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46043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5194356" cy="905827"/>
          </a:xfrm>
        </p:spPr>
        <p:txBody>
          <a:bodyPr anchor="t"/>
          <a:lstStyle>
            <a:lvl1pPr algn="l">
              <a:defRPr sz="3000" b="1"/>
            </a:lvl1pPr>
          </a:lstStyle>
          <a:p>
            <a:r>
              <a:rPr lang="en-GB" dirty="0"/>
              <a:t>Headline</a:t>
            </a:r>
            <a:endParaRPr lang="en-US" dirty="0"/>
          </a:p>
        </p:txBody>
      </p:sp>
      <p:sp>
        <p:nvSpPr>
          <p:cNvPr id="4" name="Content Placeholder 9">
            <a:extLst>
              <a:ext uri="{FF2B5EF4-FFF2-40B4-BE49-F238E27FC236}">
                <a16:creationId xmlns:a16="http://schemas.microsoft.com/office/drawing/2014/main" id="{D229E5C2-4076-5DE8-4284-6A0D825D9DE7}"/>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12" name="Content Placeholder 11">
            <a:extLst>
              <a:ext uri="{FF2B5EF4-FFF2-40B4-BE49-F238E27FC236}">
                <a16:creationId xmlns:a16="http://schemas.microsoft.com/office/drawing/2014/main" id="{FD490B58-68A4-7408-704D-FCC42A017646}"/>
              </a:ext>
            </a:extLst>
          </p:cNvPr>
          <p:cNvSpPr>
            <a:spLocks noGrp="1"/>
          </p:cNvSpPr>
          <p:nvPr>
            <p:ph sz="quarter" idx="11" hasCustomPrompt="1"/>
          </p:nvPr>
        </p:nvSpPr>
        <p:spPr>
          <a:xfrm>
            <a:off x="6096000" y="404813"/>
            <a:ext cx="5400675" cy="5639588"/>
          </a:xfrm>
        </p:spPr>
        <p:txBody>
          <a:bodyPr tIns="251999"/>
          <a:lstStyle>
            <a:lvl1pPr marL="0" indent="0" algn="ctr">
              <a:buNone/>
              <a:defRPr sz="2000"/>
            </a:lvl1pPr>
          </a:lstStyle>
          <a:p>
            <a:pPr lvl="0"/>
            <a:r>
              <a:rPr lang="en-US" dirty="0"/>
              <a:t>Click to add content </a:t>
            </a:r>
          </a:p>
        </p:txBody>
      </p:sp>
      <p:sp>
        <p:nvSpPr>
          <p:cNvPr id="3" name="Slide Number Placeholder 2">
            <a:extLst>
              <a:ext uri="{FF2B5EF4-FFF2-40B4-BE49-F238E27FC236}">
                <a16:creationId xmlns:a16="http://schemas.microsoft.com/office/drawing/2014/main" id="{ABD52D69-B9B2-52CB-5F01-89E098BC5C10}"/>
              </a:ext>
            </a:extLst>
          </p:cNvPr>
          <p:cNvSpPr>
            <a:spLocks noGrp="1"/>
          </p:cNvSpPr>
          <p:nvPr>
            <p:ph type="sldNum" sz="quarter" idx="12"/>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672040049"/>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068A8D-5B56-2D71-3204-53AD7CAB9BFC}"/>
              </a:ext>
            </a:extLst>
          </p:cNvPr>
          <p:cNvSpPr>
            <a:spLocks noGrp="1"/>
          </p:cNvSpPr>
          <p:nvPr>
            <p:ph type="ctrTitle" hasCustomPrompt="1"/>
          </p:nvPr>
        </p:nvSpPr>
        <p:spPr>
          <a:xfrm>
            <a:off x="413068" y="404814"/>
            <a:ext cx="11083608" cy="589798"/>
          </a:xfrm>
        </p:spPr>
        <p:txBody>
          <a:bodyPr anchor="t"/>
          <a:lstStyle>
            <a:lvl1pPr algn="l">
              <a:defRPr sz="2000" b="1"/>
            </a:lvl1pPr>
          </a:lstStyle>
          <a:p>
            <a:r>
              <a:rPr lang="en-GB" dirty="0"/>
              <a:t>Headline</a:t>
            </a:r>
            <a:endParaRPr lang="en-US" dirty="0"/>
          </a:p>
        </p:txBody>
      </p:sp>
      <p:sp>
        <p:nvSpPr>
          <p:cNvPr id="9" name="Content Placeholder 8">
            <a:extLst>
              <a:ext uri="{FF2B5EF4-FFF2-40B4-BE49-F238E27FC236}">
                <a16:creationId xmlns:a16="http://schemas.microsoft.com/office/drawing/2014/main" id="{84118F88-328C-A946-EA9C-A609682889CE}"/>
              </a:ext>
            </a:extLst>
          </p:cNvPr>
          <p:cNvSpPr>
            <a:spLocks noGrp="1"/>
          </p:cNvSpPr>
          <p:nvPr>
            <p:ph sz="quarter" idx="10" hasCustomPrompt="1"/>
          </p:nvPr>
        </p:nvSpPr>
        <p:spPr>
          <a:xfrm>
            <a:off x="407988" y="995363"/>
            <a:ext cx="11088688" cy="4826000"/>
          </a:xfrm>
        </p:spPr>
        <p:txBody>
          <a:bodyPr tIns="216000"/>
          <a:lstStyle>
            <a:lvl1pPr marL="0" indent="0" algn="ctr">
              <a:buNone/>
              <a:defRPr sz="2000"/>
            </a:lvl1pPr>
          </a:lstStyle>
          <a:p>
            <a:pPr lvl="0"/>
            <a:r>
              <a:rPr lang="en-US" dirty="0"/>
              <a:t>Click to add content</a:t>
            </a:r>
          </a:p>
        </p:txBody>
      </p:sp>
      <p:sp>
        <p:nvSpPr>
          <p:cNvPr id="2" name="Slide Number Placeholder 1">
            <a:extLst>
              <a:ext uri="{FF2B5EF4-FFF2-40B4-BE49-F238E27FC236}">
                <a16:creationId xmlns:a16="http://schemas.microsoft.com/office/drawing/2014/main" id="{C79C2BF5-0BFC-8FCB-C997-D0FF7333A3F9}"/>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81119029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Imag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pic>
        <p:nvPicPr>
          <p:cNvPr id="7" name="Picture 6">
            <a:extLst>
              <a:ext uri="{FF2B5EF4-FFF2-40B4-BE49-F238E27FC236}">
                <a16:creationId xmlns:a16="http://schemas.microsoft.com/office/drawing/2014/main" id="{D262B3DD-C25D-9411-4677-BC259DB6E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60" y="404814"/>
            <a:ext cx="3579178" cy="5639588"/>
          </a:xfrm>
          <a:prstGeom prst="rect">
            <a:avLst/>
          </a:prstGeom>
        </p:spPr>
      </p:pic>
      <p:sp>
        <p:nvSpPr>
          <p:cNvPr id="10" name="Content Placeholder 9">
            <a:extLst>
              <a:ext uri="{FF2B5EF4-FFF2-40B4-BE49-F238E27FC236}">
                <a16:creationId xmlns:a16="http://schemas.microsoft.com/office/drawing/2014/main" id="{73CEEAF0-5EE1-9573-47AB-5CCDDD3EABC1}"/>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5F3B38E1-F156-427B-4550-5C6AE87861E4}"/>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47F0926-D0FD-D310-6073-3F277655037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Slide Number Placeholder 4">
            <a:extLst>
              <a:ext uri="{FF2B5EF4-FFF2-40B4-BE49-F238E27FC236}">
                <a16:creationId xmlns:a16="http://schemas.microsoft.com/office/drawing/2014/main" id="{13D27B9C-CC3F-A5DF-CFAC-3FC063AF64E2}"/>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3254971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Imag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15F644-2865-4C40-A3C2-5208D5BBD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1550" y="403583"/>
            <a:ext cx="3771388" cy="5657082"/>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897562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Imag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DD3BB4-F7EC-4260-BC50-F7AE01EF42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59" y="400015"/>
            <a:ext cx="3579178" cy="5639588"/>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11568892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Image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6" name="Picture 5">
            <a:extLst>
              <a:ext uri="{FF2B5EF4-FFF2-40B4-BE49-F238E27FC236}">
                <a16:creationId xmlns:a16="http://schemas.microsoft.com/office/drawing/2014/main" id="{B284DF66-7953-6487-1548-71B669E85B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60" y="404814"/>
            <a:ext cx="3579178" cy="5639588"/>
          </a:xfrm>
          <a:prstGeom prst="rect">
            <a:avLst/>
          </a:prstGeom>
        </p:spPr>
      </p:pic>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1528275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ind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4522797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490480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Pylon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4037173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4176988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98AFDAF0-C0D3-E64C-E484-4AEC719BE9B4}"/>
              </a:ext>
            </a:extLst>
          </p:cNvPr>
          <p:cNvSpPr/>
          <p:nvPr userDrawn="1"/>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7301AA-4D24-A7A1-128D-218BC812545E}"/>
              </a:ext>
            </a:extLst>
          </p:cNvPr>
          <p:cNvSpPr/>
          <p:nvPr userDrawn="1"/>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0" name="Text Placeholder 9">
            <a:extLst>
              <a:ext uri="{FF2B5EF4-FFF2-40B4-BE49-F238E27FC236}">
                <a16:creationId xmlns:a16="http://schemas.microsoft.com/office/drawing/2014/main" id="{A650071C-7C37-2264-5869-E7BE9C0712F9}"/>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5080963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ustainability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41964793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8" y="404813"/>
            <a:ext cx="2819180" cy="2819180"/>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8" y="3223992"/>
            <a:ext cx="2819180" cy="2819180"/>
          </a:xfrm>
          <a:prstGeom prst="rect">
            <a:avLst/>
          </a:prstGeom>
        </p:spPr>
      </p:pic>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7A8100F8-D629-9905-32BA-4CF6D03BBDF2}"/>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DAF466-B127-EC0C-C120-1CE05A4B555D}"/>
              </a:ext>
            </a:extLst>
          </p:cNvPr>
          <p:cNvSpPr/>
          <p:nvPr userDrawn="1"/>
        </p:nvSpPr>
        <p:spPr>
          <a:xfrm>
            <a:off x="12072939" y="403583"/>
            <a:ext cx="119062" cy="28204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10428956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a:t>Headline</a:t>
            </a:r>
            <a:endParaRPr lang="en-US"/>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11088688"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8E72B328-CEBC-F5C6-D9DF-7C6623B98025}"/>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4" name="Rectangle 3">
            <a:extLst>
              <a:ext uri="{FF2B5EF4-FFF2-40B4-BE49-F238E27FC236}">
                <a16:creationId xmlns:a16="http://schemas.microsoft.com/office/drawing/2014/main" id="{D88C10D3-D1ED-05D3-5BA9-111542B40EA0}"/>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8DA88A-0A76-705A-884D-A1382B05BB6A}"/>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850194238"/>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a:t>Headline</a:t>
            </a:r>
            <a:endParaRPr lang="en-US"/>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Content Placeholder 9">
            <a:extLst>
              <a:ext uri="{FF2B5EF4-FFF2-40B4-BE49-F238E27FC236}">
                <a16:creationId xmlns:a16="http://schemas.microsoft.com/office/drawing/2014/main" id="{82D396EE-3294-3CAD-95A2-47C797F99F71}"/>
              </a:ext>
            </a:extLst>
          </p:cNvPr>
          <p:cNvSpPr>
            <a:spLocks noGrp="1"/>
          </p:cNvSpPr>
          <p:nvPr>
            <p:ph sz="quarter" idx="11" hasCustomPrompt="1"/>
          </p:nvPr>
        </p:nvSpPr>
        <p:spPr>
          <a:xfrm>
            <a:off x="6096000" y="1311275"/>
            <a:ext cx="5400675"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4" name="Slide Number Placeholder 3">
            <a:extLst>
              <a:ext uri="{FF2B5EF4-FFF2-40B4-BE49-F238E27FC236}">
                <a16:creationId xmlns:a16="http://schemas.microsoft.com/office/drawing/2014/main" id="{98643A05-20D8-FDCF-364E-BE96B82789F2}"/>
              </a:ext>
            </a:extLst>
          </p:cNvPr>
          <p:cNvSpPr>
            <a:spLocks noGrp="1"/>
          </p:cNvSpPr>
          <p:nvPr>
            <p:ph type="sldNum" sz="quarter" idx="12"/>
          </p:nvPr>
        </p:nvSpPr>
        <p:spPr/>
        <p:txBody>
          <a:bodyPr/>
          <a:lstStyle/>
          <a:p>
            <a:fld id="{B6ED98BD-9FE7-5144-8ABD-845F1AC4694B}" type="slidenum">
              <a:rPr lang="en-US" smtClean="0"/>
              <a:pPr/>
              <a:t>‹#›</a:t>
            </a:fld>
            <a:endParaRPr lang="en-US"/>
          </a:p>
        </p:txBody>
      </p:sp>
      <p:sp>
        <p:nvSpPr>
          <p:cNvPr id="5" name="Rectangle 4">
            <a:extLst>
              <a:ext uri="{FF2B5EF4-FFF2-40B4-BE49-F238E27FC236}">
                <a16:creationId xmlns:a16="http://schemas.microsoft.com/office/drawing/2014/main" id="{9D7C1FA2-4E78-A11A-0098-41235EF1921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CD9DB6-54BF-CC41-959F-D5AA5194D904}"/>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22216958"/>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5194356" cy="905827"/>
          </a:xfrm>
        </p:spPr>
        <p:txBody>
          <a:bodyPr anchor="t"/>
          <a:lstStyle>
            <a:lvl1pPr algn="l">
              <a:defRPr sz="3000" b="1"/>
            </a:lvl1pPr>
          </a:lstStyle>
          <a:p>
            <a:r>
              <a:rPr lang="en-GB"/>
              <a:t>Headline</a:t>
            </a:r>
            <a:endParaRPr lang="en-US"/>
          </a:p>
        </p:txBody>
      </p:sp>
      <p:sp>
        <p:nvSpPr>
          <p:cNvPr id="4" name="Content Placeholder 9">
            <a:extLst>
              <a:ext uri="{FF2B5EF4-FFF2-40B4-BE49-F238E27FC236}">
                <a16:creationId xmlns:a16="http://schemas.microsoft.com/office/drawing/2014/main" id="{D229E5C2-4076-5DE8-4284-6A0D825D9DE7}"/>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12" name="Content Placeholder 11">
            <a:extLst>
              <a:ext uri="{FF2B5EF4-FFF2-40B4-BE49-F238E27FC236}">
                <a16:creationId xmlns:a16="http://schemas.microsoft.com/office/drawing/2014/main" id="{FD490B58-68A4-7408-704D-FCC42A017646}"/>
              </a:ext>
            </a:extLst>
          </p:cNvPr>
          <p:cNvSpPr>
            <a:spLocks noGrp="1"/>
          </p:cNvSpPr>
          <p:nvPr>
            <p:ph sz="quarter" idx="11" hasCustomPrompt="1"/>
          </p:nvPr>
        </p:nvSpPr>
        <p:spPr>
          <a:xfrm>
            <a:off x="6096000" y="404813"/>
            <a:ext cx="5400675" cy="5639588"/>
          </a:xfrm>
        </p:spPr>
        <p:txBody>
          <a:bodyPr tIns="251999"/>
          <a:lstStyle>
            <a:lvl1pPr marL="0" indent="0" algn="ctr">
              <a:buNone/>
              <a:defRPr sz="2000"/>
            </a:lvl1pPr>
          </a:lstStyle>
          <a:p>
            <a:pPr lvl="0"/>
            <a:r>
              <a:rPr lang="en-US"/>
              <a:t>Click to add content </a:t>
            </a:r>
          </a:p>
        </p:txBody>
      </p:sp>
      <p:sp>
        <p:nvSpPr>
          <p:cNvPr id="3" name="Slide Number Placeholder 2">
            <a:extLst>
              <a:ext uri="{FF2B5EF4-FFF2-40B4-BE49-F238E27FC236}">
                <a16:creationId xmlns:a16="http://schemas.microsoft.com/office/drawing/2014/main" id="{ABD52D69-B9B2-52CB-5F01-89E098BC5C10}"/>
              </a:ext>
            </a:extLst>
          </p:cNvPr>
          <p:cNvSpPr>
            <a:spLocks noGrp="1"/>
          </p:cNvSpPr>
          <p:nvPr>
            <p:ph type="sldNum" sz="quarter" idx="12"/>
          </p:nvPr>
        </p:nvSpPr>
        <p:spPr/>
        <p:txBody>
          <a:bodyPr/>
          <a:lstStyle/>
          <a:p>
            <a:fld id="{B6ED98BD-9FE7-5144-8ABD-845F1AC4694B}" type="slidenum">
              <a:rPr lang="en-US" smtClean="0"/>
              <a:pPr/>
              <a:t>‹#›</a:t>
            </a:fld>
            <a:endParaRPr lang="en-US"/>
          </a:p>
        </p:txBody>
      </p:sp>
      <p:sp>
        <p:nvSpPr>
          <p:cNvPr id="5" name="Rectangle 4">
            <a:extLst>
              <a:ext uri="{FF2B5EF4-FFF2-40B4-BE49-F238E27FC236}">
                <a16:creationId xmlns:a16="http://schemas.microsoft.com/office/drawing/2014/main" id="{87D0D2BA-1521-125F-5C1D-2660B8939646}"/>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C57A29-5E77-36E6-B38D-59505D3DE539}"/>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05146801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068A8D-5B56-2D71-3204-53AD7CAB9BFC}"/>
              </a:ext>
            </a:extLst>
          </p:cNvPr>
          <p:cNvSpPr>
            <a:spLocks noGrp="1"/>
          </p:cNvSpPr>
          <p:nvPr>
            <p:ph type="ctrTitle" hasCustomPrompt="1"/>
          </p:nvPr>
        </p:nvSpPr>
        <p:spPr>
          <a:xfrm>
            <a:off x="413068" y="404814"/>
            <a:ext cx="11083608" cy="589798"/>
          </a:xfrm>
        </p:spPr>
        <p:txBody>
          <a:bodyPr anchor="t"/>
          <a:lstStyle>
            <a:lvl1pPr algn="l">
              <a:defRPr sz="2000" b="1"/>
            </a:lvl1pPr>
          </a:lstStyle>
          <a:p>
            <a:r>
              <a:rPr lang="en-GB"/>
              <a:t>Headline</a:t>
            </a:r>
            <a:endParaRPr lang="en-US"/>
          </a:p>
        </p:txBody>
      </p:sp>
      <p:sp>
        <p:nvSpPr>
          <p:cNvPr id="9" name="Content Placeholder 8">
            <a:extLst>
              <a:ext uri="{FF2B5EF4-FFF2-40B4-BE49-F238E27FC236}">
                <a16:creationId xmlns:a16="http://schemas.microsoft.com/office/drawing/2014/main" id="{84118F88-328C-A946-EA9C-A609682889CE}"/>
              </a:ext>
            </a:extLst>
          </p:cNvPr>
          <p:cNvSpPr>
            <a:spLocks noGrp="1"/>
          </p:cNvSpPr>
          <p:nvPr>
            <p:ph sz="quarter" idx="10" hasCustomPrompt="1"/>
          </p:nvPr>
        </p:nvSpPr>
        <p:spPr>
          <a:xfrm>
            <a:off x="407988" y="995363"/>
            <a:ext cx="11088688" cy="4826000"/>
          </a:xfrm>
        </p:spPr>
        <p:txBody>
          <a:bodyPr tIns="216000"/>
          <a:lstStyle>
            <a:lvl1pPr marL="0" indent="0" algn="ctr">
              <a:buNone/>
              <a:defRPr sz="2000"/>
            </a:lvl1pPr>
          </a:lstStyle>
          <a:p>
            <a:pPr lvl="0"/>
            <a:r>
              <a:rPr lang="en-US"/>
              <a:t>Click to add content</a:t>
            </a:r>
          </a:p>
        </p:txBody>
      </p:sp>
      <p:sp>
        <p:nvSpPr>
          <p:cNvPr id="2" name="Slide Number Placeholder 1">
            <a:extLst>
              <a:ext uri="{FF2B5EF4-FFF2-40B4-BE49-F238E27FC236}">
                <a16:creationId xmlns:a16="http://schemas.microsoft.com/office/drawing/2014/main" id="{C79C2BF5-0BFC-8FCB-C997-D0FF7333A3F9}"/>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3" name="Rectangle 2">
            <a:extLst>
              <a:ext uri="{FF2B5EF4-FFF2-40B4-BE49-F238E27FC236}">
                <a16:creationId xmlns:a16="http://schemas.microsoft.com/office/drawing/2014/main" id="{148EF65E-0593-AC2C-748C-639CE53C721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D4F4661-E418-9C4B-3249-FAD4A7312F2B}"/>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444469034"/>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dirty="0"/>
              <a:t>Edit </a:t>
            </a:r>
            <a:r>
              <a:rPr lang="de-DE" dirty="0" err="1"/>
              <a:t>the</a:t>
            </a:r>
            <a:r>
              <a:rPr lang="de-DE" dirty="0"/>
              <a:t> </a:t>
            </a:r>
            <a:r>
              <a:rPr lang="de-DE" dirty="0" err="1"/>
              <a:t>text</a:t>
            </a:r>
            <a:r>
              <a:rPr lang="de-DE" dirty="0"/>
              <a:t> </a:t>
            </a:r>
            <a:r>
              <a:rPr lang="de-DE" dirty="0" err="1"/>
              <a:t>here</a:t>
            </a:r>
            <a:r>
              <a:rPr lang="de-DE" dirty="0"/>
              <a:t>; 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Tree>
    <p:extLst>
      <p:ext uri="{BB962C8B-B14F-4D97-AF65-F5344CB8AC3E}">
        <p14:creationId xmlns:p14="http://schemas.microsoft.com/office/powerpoint/2010/main" val="152743945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userDrawn="1"/>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F6A1B1-36C3-13DB-999B-10463CF51209}"/>
              </a:ext>
            </a:extLst>
          </p:cNvPr>
          <p:cNvSpPr/>
          <p:nvPr userDrawn="1"/>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324304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stainability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userDrawn="1"/>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F6A1B1-36C3-13DB-999B-10463CF51209}"/>
              </a:ext>
            </a:extLst>
          </p:cNvPr>
          <p:cNvSpPr/>
          <p:nvPr userDrawn="1"/>
        </p:nvSpPr>
        <p:spPr>
          <a:xfrm>
            <a:off x="12076999" y="403583"/>
            <a:ext cx="115001" cy="30241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428776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nd &amp; Sustainabil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descr="A picture containing vector graphics&#10;&#10;Description automatically generated">
            <a:extLst>
              <a:ext uri="{FF2B5EF4-FFF2-40B4-BE49-F238E27FC236}">
                <a16:creationId xmlns:a16="http://schemas.microsoft.com/office/drawing/2014/main" id="{8B710262-0A31-439B-FFC5-9592C6926693}"/>
              </a:ext>
            </a:extLst>
          </p:cNvPr>
          <p:cNvPicPr>
            <a:picLocks noChangeAspect="1"/>
          </p:cNvPicPr>
          <p:nvPr userDrawn="1"/>
        </p:nvPicPr>
        <p:blipFill>
          <a:blip r:embed="rId2"/>
          <a:stretch>
            <a:fill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98AFDAF0-C0D3-E64C-E484-4AEC719BE9B4}"/>
              </a:ext>
            </a:extLst>
          </p:cNvPr>
          <p:cNvSpPr/>
          <p:nvPr userDrawn="1"/>
        </p:nvSpPr>
        <p:spPr>
          <a:xfrm>
            <a:off x="12076999" y="3429000"/>
            <a:ext cx="115001" cy="3024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7301AA-4D24-A7A1-128D-218BC812545E}"/>
              </a:ext>
            </a:extLst>
          </p:cNvPr>
          <p:cNvSpPr/>
          <p:nvPr userDrawn="1"/>
        </p:nvSpPr>
        <p:spPr>
          <a:xfrm>
            <a:off x="12076999" y="403583"/>
            <a:ext cx="115001" cy="3024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0" name="Text Placeholder 9">
            <a:extLst>
              <a:ext uri="{FF2B5EF4-FFF2-40B4-BE49-F238E27FC236}">
                <a16:creationId xmlns:a16="http://schemas.microsoft.com/office/drawing/2014/main" id="{A650071C-7C37-2264-5869-E7BE9C0712F9}"/>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3507191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image" Target="../media/image1.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1.png"/><Relationship Id="rId2" Type="http://schemas.openxmlformats.org/officeDocument/2006/relationships/slideLayout" Target="../slideLayouts/slideLayout53.xml"/><Relationship Id="rId16" Type="http://schemas.openxmlformats.org/officeDocument/2006/relationships/theme" Target="../theme/theme5.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a:extLst>
              <a:ext uri="{FF2B5EF4-FFF2-40B4-BE49-F238E27FC236}">
                <a16:creationId xmlns:a16="http://schemas.microsoft.com/office/drawing/2014/main" id="{7F02AAA4-CBD0-3D45-96DB-C4BA3D1E9BC5}"/>
              </a:ext>
            </a:extLst>
          </p:cNvPr>
          <p:cNvPicPr>
            <a:picLocks noChangeAspect="1"/>
          </p:cNvPicPr>
          <p:nvPr userDrawn="1"/>
        </p:nvPicPr>
        <p:blipFill>
          <a:blip r:embed="rId12"/>
          <a:stretch>
            <a:fillRect/>
          </a:stretch>
        </p:blipFill>
        <p:spPr>
          <a:xfrm>
            <a:off x="4408714" y="6188718"/>
            <a:ext cx="2671875" cy="514483"/>
          </a:xfrm>
          <a:prstGeom prst="rect">
            <a:avLst/>
          </a:prstGeom>
        </p:spPr>
      </p:pic>
    </p:spTree>
    <p:extLst>
      <p:ext uri="{BB962C8B-B14F-4D97-AF65-F5344CB8AC3E}">
        <p14:creationId xmlns:p14="http://schemas.microsoft.com/office/powerpoint/2010/main" val="31616358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2" pos="7605">
          <p15:clr>
            <a:srgbClr val="A4A3A4"/>
          </p15:clr>
        </p15:guide>
        <p15:guide id="3" orient="horz" pos="255">
          <p15:clr>
            <a:srgbClr val="A4A3A4"/>
          </p15:clr>
        </p15:guide>
        <p15:guide id="4" orient="horz" pos="4065">
          <p15:clr>
            <a:srgbClr val="A4A3A4"/>
          </p15:clr>
        </p15:guide>
        <p15:guide id="5" pos="3840">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3">
            <a:extLst>
              <a:ext uri="{FF2B5EF4-FFF2-40B4-BE49-F238E27FC236}">
                <a16:creationId xmlns:a16="http://schemas.microsoft.com/office/drawing/2014/main" id="{C09E6D66-ADEF-D9DD-CD26-D57CF580F2A4}"/>
              </a:ext>
            </a:extLst>
          </p:cNvPr>
          <p:cNvSpPr>
            <a:spLocks noGrp="1"/>
          </p:cNvSpPr>
          <p:nvPr>
            <p:ph type="sldNum" sz="quarter" idx="4"/>
          </p:nvPr>
        </p:nvSpPr>
        <p:spPr>
          <a:xfrm>
            <a:off x="11331018" y="6048585"/>
            <a:ext cx="452993" cy="404603"/>
          </a:xfrm>
          <a:prstGeom prst="rect">
            <a:avLst/>
          </a:prstGeom>
        </p:spPr>
        <p:txBody>
          <a:bodyPr vert="horz" lIns="0" tIns="0" rIns="0" bIns="0" rtlCol="0" anchor="b"/>
          <a:lstStyle>
            <a:lvl1pPr algn="r">
              <a:defRPr sz="1300">
                <a:solidFill>
                  <a:schemeClr val="tx2"/>
                </a:solidFill>
              </a:defRPr>
            </a:lvl1pPr>
          </a:lstStyle>
          <a:p>
            <a:fld id="{B6ED98BD-9FE7-5144-8ABD-845F1AC4694B}" type="slidenum">
              <a:rPr lang="en-US" smtClean="0"/>
              <a:pPr/>
              <a:t>‹#›</a:t>
            </a:fld>
            <a:endParaRPr lang="en-US"/>
          </a:p>
        </p:txBody>
      </p:sp>
      <p:pic>
        <p:nvPicPr>
          <p:cNvPr id="5" name="Picture 4">
            <a:extLst>
              <a:ext uri="{FF2B5EF4-FFF2-40B4-BE49-F238E27FC236}">
                <a16:creationId xmlns:a16="http://schemas.microsoft.com/office/drawing/2014/main" id="{2CD4910B-6980-C964-3981-3F045A1A94E5}"/>
              </a:ext>
            </a:extLst>
          </p:cNvPr>
          <p:cNvPicPr>
            <a:picLocks noChangeAspect="1"/>
          </p:cNvPicPr>
          <p:nvPr userDrawn="1"/>
        </p:nvPicPr>
        <p:blipFill>
          <a:blip r:embed="rId18"/>
          <a:stretch>
            <a:fillRect/>
          </a:stretch>
        </p:blipFill>
        <p:spPr>
          <a:xfrm>
            <a:off x="4408714" y="6188718"/>
            <a:ext cx="2671875" cy="514483"/>
          </a:xfrm>
          <a:prstGeom prst="rect">
            <a:avLst/>
          </a:prstGeom>
        </p:spPr>
      </p:pic>
    </p:spTree>
    <p:extLst>
      <p:ext uri="{BB962C8B-B14F-4D97-AF65-F5344CB8AC3E}">
        <p14:creationId xmlns:p14="http://schemas.microsoft.com/office/powerpoint/2010/main" val="14251832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715" r:id="rId16"/>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3" orient="horz" pos="255">
          <p15:clr>
            <a:srgbClr val="A4A3A4"/>
          </p15:clr>
        </p15:guide>
        <p15:guide id="4" orient="horz" pos="4065">
          <p15:clr>
            <a:srgbClr val="A4A3A4"/>
          </p15:clr>
        </p15:guide>
        <p15:guide id="5" pos="3840">
          <p15:clr>
            <a:srgbClr val="A4A3A4"/>
          </p15:clr>
        </p15:guide>
        <p15:guide id="6" pos="7423">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435C39EE-9989-5C2F-A69D-E0648A490F9E}"/>
              </a:ext>
            </a:extLst>
          </p:cNvPr>
          <p:cNvPicPr>
            <a:picLocks noChangeAspect="1"/>
          </p:cNvPicPr>
          <p:nvPr userDrawn="1"/>
        </p:nvPicPr>
        <p:blipFill>
          <a:blip r:embed="rId8"/>
          <a:stretch>
            <a:fillRect/>
          </a:stretch>
        </p:blipFill>
        <p:spPr>
          <a:xfrm>
            <a:off x="4408714" y="6188718"/>
            <a:ext cx="2671875" cy="514483"/>
          </a:xfrm>
          <a:prstGeom prst="rect">
            <a:avLst/>
          </a:prstGeom>
        </p:spPr>
      </p:pic>
    </p:spTree>
    <p:extLst>
      <p:ext uri="{BB962C8B-B14F-4D97-AF65-F5344CB8AC3E}">
        <p14:creationId xmlns:p14="http://schemas.microsoft.com/office/powerpoint/2010/main" val="360901413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2" pos="7605">
          <p15:clr>
            <a:srgbClr val="A4A3A4"/>
          </p15:clr>
        </p15:guide>
        <p15:guide id="3" orient="horz" pos="255">
          <p15:clr>
            <a:srgbClr val="A4A3A4"/>
          </p15:clr>
        </p15:guide>
        <p15:guide id="4" orient="horz" pos="4065">
          <p15:clr>
            <a:srgbClr val="A4A3A4"/>
          </p15:clr>
        </p15:guide>
        <p15:guide id="5" pos="3840">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3">
            <a:extLst>
              <a:ext uri="{FF2B5EF4-FFF2-40B4-BE49-F238E27FC236}">
                <a16:creationId xmlns:a16="http://schemas.microsoft.com/office/drawing/2014/main" id="{C09E6D66-ADEF-D9DD-CD26-D57CF580F2A4}"/>
              </a:ext>
            </a:extLst>
          </p:cNvPr>
          <p:cNvSpPr>
            <a:spLocks noGrp="1"/>
          </p:cNvSpPr>
          <p:nvPr>
            <p:ph type="sldNum" sz="quarter" idx="4"/>
          </p:nvPr>
        </p:nvSpPr>
        <p:spPr>
          <a:xfrm>
            <a:off x="11331018" y="6048585"/>
            <a:ext cx="452993" cy="404603"/>
          </a:xfrm>
          <a:prstGeom prst="rect">
            <a:avLst/>
          </a:prstGeom>
        </p:spPr>
        <p:txBody>
          <a:bodyPr vert="horz" lIns="0" tIns="0" rIns="0" bIns="0" rtlCol="0" anchor="b"/>
          <a:lstStyle>
            <a:lvl1pPr algn="r">
              <a:defRPr sz="1300">
                <a:solidFill>
                  <a:schemeClr val="tx2"/>
                </a:solidFill>
              </a:defRPr>
            </a:lvl1pPr>
          </a:lstStyle>
          <a:p>
            <a:fld id="{B6ED98BD-9FE7-5144-8ABD-845F1AC4694B}" type="slidenum">
              <a:rPr lang="en-US" smtClean="0"/>
              <a:pPr/>
              <a:t>‹#›</a:t>
            </a:fld>
            <a:endParaRPr lang="en-US" dirty="0"/>
          </a:p>
        </p:txBody>
      </p:sp>
      <p:pic>
        <p:nvPicPr>
          <p:cNvPr id="5" name="Picture 4">
            <a:extLst>
              <a:ext uri="{FF2B5EF4-FFF2-40B4-BE49-F238E27FC236}">
                <a16:creationId xmlns:a16="http://schemas.microsoft.com/office/drawing/2014/main" id="{DFF1109C-05AF-57A1-3E8B-41A790F1DA4E}"/>
              </a:ext>
            </a:extLst>
          </p:cNvPr>
          <p:cNvPicPr>
            <a:picLocks noChangeAspect="1"/>
          </p:cNvPicPr>
          <p:nvPr userDrawn="1"/>
        </p:nvPicPr>
        <p:blipFill>
          <a:blip r:embed="rId21"/>
          <a:stretch>
            <a:fillRect/>
          </a:stretch>
        </p:blipFill>
        <p:spPr>
          <a:xfrm>
            <a:off x="4408714" y="6188718"/>
            <a:ext cx="2671875" cy="514483"/>
          </a:xfrm>
          <a:prstGeom prst="rect">
            <a:avLst/>
          </a:prstGeom>
        </p:spPr>
      </p:pic>
    </p:spTree>
    <p:extLst>
      <p:ext uri="{BB962C8B-B14F-4D97-AF65-F5344CB8AC3E}">
        <p14:creationId xmlns:p14="http://schemas.microsoft.com/office/powerpoint/2010/main" val="76741815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3" orient="horz" pos="255">
          <p15:clr>
            <a:srgbClr val="A4A3A4"/>
          </p15:clr>
        </p15:guide>
        <p15:guide id="4" orient="horz" pos="4065">
          <p15:clr>
            <a:srgbClr val="A4A3A4"/>
          </p15:clr>
        </p15:guide>
        <p15:guide id="5" pos="3840">
          <p15:clr>
            <a:srgbClr val="A4A3A4"/>
          </p15:clr>
        </p15:guide>
        <p15:guide id="6" pos="7423">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3">
            <a:extLst>
              <a:ext uri="{FF2B5EF4-FFF2-40B4-BE49-F238E27FC236}">
                <a16:creationId xmlns:a16="http://schemas.microsoft.com/office/drawing/2014/main" id="{C09E6D66-ADEF-D9DD-CD26-D57CF580F2A4}"/>
              </a:ext>
            </a:extLst>
          </p:cNvPr>
          <p:cNvSpPr>
            <a:spLocks noGrp="1"/>
          </p:cNvSpPr>
          <p:nvPr>
            <p:ph type="sldNum" sz="quarter" idx="4"/>
          </p:nvPr>
        </p:nvSpPr>
        <p:spPr>
          <a:xfrm>
            <a:off x="11331018" y="6048585"/>
            <a:ext cx="452993" cy="404603"/>
          </a:xfrm>
          <a:prstGeom prst="rect">
            <a:avLst/>
          </a:prstGeom>
        </p:spPr>
        <p:txBody>
          <a:bodyPr vert="horz" lIns="0" tIns="0" rIns="0" bIns="0" rtlCol="0" anchor="b"/>
          <a:lstStyle>
            <a:lvl1pPr algn="r">
              <a:defRPr sz="1300">
                <a:solidFill>
                  <a:schemeClr val="tx2"/>
                </a:solidFill>
              </a:defRPr>
            </a:lvl1pPr>
          </a:lstStyle>
          <a:p>
            <a:fld id="{B6ED98BD-9FE7-5144-8ABD-845F1AC4694B}" type="slidenum">
              <a:rPr lang="en-US" smtClean="0"/>
              <a:pPr/>
              <a:t>‹#›</a:t>
            </a:fld>
            <a:endParaRPr lang="en-US"/>
          </a:p>
        </p:txBody>
      </p:sp>
      <p:pic>
        <p:nvPicPr>
          <p:cNvPr id="5" name="Picture 4">
            <a:extLst>
              <a:ext uri="{FF2B5EF4-FFF2-40B4-BE49-F238E27FC236}">
                <a16:creationId xmlns:a16="http://schemas.microsoft.com/office/drawing/2014/main" id="{384C3961-AED4-7BB5-11F7-35AABDE88E2A}"/>
              </a:ext>
            </a:extLst>
          </p:cNvPr>
          <p:cNvPicPr>
            <a:picLocks noChangeAspect="1"/>
          </p:cNvPicPr>
          <p:nvPr userDrawn="1"/>
        </p:nvPicPr>
        <p:blipFill>
          <a:blip r:embed="rId17"/>
          <a:stretch>
            <a:fillRect/>
          </a:stretch>
        </p:blipFill>
        <p:spPr>
          <a:xfrm>
            <a:off x="4408714" y="6188718"/>
            <a:ext cx="2671875" cy="514483"/>
          </a:xfrm>
          <a:prstGeom prst="rect">
            <a:avLst/>
          </a:prstGeom>
        </p:spPr>
      </p:pic>
    </p:spTree>
    <p:extLst>
      <p:ext uri="{BB962C8B-B14F-4D97-AF65-F5344CB8AC3E}">
        <p14:creationId xmlns:p14="http://schemas.microsoft.com/office/powerpoint/2010/main" val="63847506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3" orient="horz" pos="255">
          <p15:clr>
            <a:srgbClr val="A4A3A4"/>
          </p15:clr>
        </p15:guide>
        <p15:guide id="4" orient="horz" pos="4065">
          <p15:clr>
            <a:srgbClr val="A4A3A4"/>
          </p15:clr>
        </p15:guide>
        <p15:guide id="5" pos="3840">
          <p15:clr>
            <a:srgbClr val="A4A3A4"/>
          </p15:clr>
        </p15:guide>
        <p15:guide id="6" pos="7423">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svg"/><Relationship Id="rId3" Type="http://schemas.openxmlformats.org/officeDocument/2006/relationships/image" Target="../media/image80.emf"/><Relationship Id="rId7" Type="http://schemas.openxmlformats.org/officeDocument/2006/relationships/image" Target="../media/image84.svg"/><Relationship Id="rId12" Type="http://schemas.openxmlformats.org/officeDocument/2006/relationships/image" Target="../media/image89.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83.png"/><Relationship Id="rId11" Type="http://schemas.openxmlformats.org/officeDocument/2006/relationships/image" Target="../media/image88.svg"/><Relationship Id="rId5" Type="http://schemas.openxmlformats.org/officeDocument/2006/relationships/image" Target="../media/image82.svg"/><Relationship Id="rId15" Type="http://schemas.openxmlformats.org/officeDocument/2006/relationships/image" Target="../media/image92.sv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svg"/><Relationship Id="rId14" Type="http://schemas.openxmlformats.org/officeDocument/2006/relationships/image" Target="../media/image91.png"/></Relationships>
</file>

<file path=ppt/slides/_rels/slide13.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svg"/><Relationship Id="rId3" Type="http://schemas.openxmlformats.org/officeDocument/2006/relationships/image" Target="../media/image82.svg"/><Relationship Id="rId7" Type="http://schemas.openxmlformats.org/officeDocument/2006/relationships/image" Target="../media/image86.svg"/><Relationship Id="rId12" Type="http://schemas.openxmlformats.org/officeDocument/2006/relationships/image" Target="../media/image91.png"/><Relationship Id="rId2" Type="http://schemas.openxmlformats.org/officeDocument/2006/relationships/image" Target="../media/image81.png"/><Relationship Id="rId1" Type="http://schemas.openxmlformats.org/officeDocument/2006/relationships/slideLayout" Target="../slideLayouts/slideLayout24.xml"/><Relationship Id="rId6" Type="http://schemas.openxmlformats.org/officeDocument/2006/relationships/image" Target="../media/image85.png"/><Relationship Id="rId11" Type="http://schemas.openxmlformats.org/officeDocument/2006/relationships/image" Target="../media/image90.svg"/><Relationship Id="rId5" Type="http://schemas.openxmlformats.org/officeDocument/2006/relationships/image" Target="../media/image84.sv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svg"/></Relationships>
</file>

<file path=ppt/slides/_rels/slide17.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svg"/><Relationship Id="rId3" Type="http://schemas.openxmlformats.org/officeDocument/2006/relationships/image" Target="../media/image95.emf"/><Relationship Id="rId7" Type="http://schemas.openxmlformats.org/officeDocument/2006/relationships/image" Target="../media/image99.svg"/><Relationship Id="rId12" Type="http://schemas.openxmlformats.org/officeDocument/2006/relationships/image" Target="../media/image104.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98.png"/><Relationship Id="rId11" Type="http://schemas.openxmlformats.org/officeDocument/2006/relationships/image" Target="../media/image103.svg"/><Relationship Id="rId5" Type="http://schemas.openxmlformats.org/officeDocument/2006/relationships/image" Target="../media/image97.svg"/><Relationship Id="rId15" Type="http://schemas.openxmlformats.org/officeDocument/2006/relationships/image" Target="../media/image92.sv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svg"/><Relationship Id="rId14" Type="http://schemas.openxmlformats.org/officeDocument/2006/relationships/image" Target="../media/image91.png"/></Relationships>
</file>

<file path=ppt/slides/_rels/slide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4.xml"/><Relationship Id="rId5" Type="http://schemas.openxmlformats.org/officeDocument/2006/relationships/image" Target="../media/image47.svg"/><Relationship Id="rId4" Type="http://schemas.openxmlformats.org/officeDocument/2006/relationships/image" Target="../media/image46.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hyperlink" Target="mailto:SchedulingandDispatch@Eirgrid.com"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08.svg"/><Relationship Id="rId4" Type="http://schemas.openxmlformats.org/officeDocument/2006/relationships/image" Target="../media/image107.png"/></Relationships>
</file>

<file path=ppt/slides/_rels/slide26.xml.rels><?xml version="1.0" encoding="UTF-8" standalone="yes"?>
<Relationships xmlns="http://schemas.openxmlformats.org/package/2006/relationships"><Relationship Id="rId8" Type="http://schemas.openxmlformats.org/officeDocument/2006/relationships/image" Target="../media/image114.sv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12.svg"/><Relationship Id="rId5" Type="http://schemas.openxmlformats.org/officeDocument/2006/relationships/image" Target="../media/image111.png"/><Relationship Id="rId4" Type="http://schemas.openxmlformats.org/officeDocument/2006/relationships/image" Target="../media/image110.svg"/></Relationships>
</file>

<file path=ppt/slides/_rels/slide2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sv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svg"/><Relationship Id="rId9" Type="http://schemas.openxmlformats.org/officeDocument/2006/relationships/image" Target="../media/image54.svg"/></Relationships>
</file>

<file path=ppt/slides/_rels/slide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59.sv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sv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slides/_rels/slide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1.svg"/><Relationship Id="rId7" Type="http://schemas.openxmlformats.org/officeDocument/2006/relationships/image" Target="../media/image45.svg"/><Relationship Id="rId12" Type="http://schemas.openxmlformats.org/officeDocument/2006/relationships/image" Target="../media/image78.png"/><Relationship Id="rId2" Type="http://schemas.openxmlformats.org/officeDocument/2006/relationships/image" Target="../media/image70.png"/><Relationship Id="rId1" Type="http://schemas.openxmlformats.org/officeDocument/2006/relationships/slideLayout" Target="../slideLayouts/slideLayout25.xml"/><Relationship Id="rId6" Type="http://schemas.openxmlformats.org/officeDocument/2006/relationships/image" Target="../media/image44.png"/><Relationship Id="rId11" Type="http://schemas.openxmlformats.org/officeDocument/2006/relationships/image" Target="../media/image77.svg"/><Relationship Id="rId5" Type="http://schemas.openxmlformats.org/officeDocument/2006/relationships/image" Target="../media/image73.svg"/><Relationship Id="rId10" Type="http://schemas.openxmlformats.org/officeDocument/2006/relationships/image" Target="../media/image76.png"/><Relationship Id="rId4" Type="http://schemas.openxmlformats.org/officeDocument/2006/relationships/image" Target="../media/image72.png"/><Relationship Id="rId9" Type="http://schemas.openxmlformats.org/officeDocument/2006/relationships/image" Target="../media/image75.svg"/></Relationships>
</file>

<file path=ppt/slides/_rels/slide7.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7D5997-C621-7C4E-0782-9084E7339C84}"/>
              </a:ext>
            </a:extLst>
          </p:cNvPr>
          <p:cNvSpPr/>
          <p:nvPr/>
        </p:nvSpPr>
        <p:spPr>
          <a:xfrm>
            <a:off x="5343390" y="6399689"/>
            <a:ext cx="6848610" cy="30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06FAAAF0-0740-07CA-8C25-CA8844064EBD}"/>
              </a:ext>
            </a:extLst>
          </p:cNvPr>
          <p:cNvSpPr>
            <a:spLocks noGrp="1"/>
          </p:cNvSpPr>
          <p:nvPr>
            <p:ph type="ctrTitle"/>
          </p:nvPr>
        </p:nvSpPr>
        <p:spPr/>
        <p:txBody>
          <a:bodyPr/>
          <a:lstStyle/>
          <a:p>
            <a:r>
              <a:rPr lang="en-US" dirty="0"/>
              <a:t>Scheduling &amp; Dispatch</a:t>
            </a:r>
          </a:p>
        </p:txBody>
      </p:sp>
      <p:sp>
        <p:nvSpPr>
          <p:cNvPr id="4" name="Subtitle 3">
            <a:extLst>
              <a:ext uri="{FF2B5EF4-FFF2-40B4-BE49-F238E27FC236}">
                <a16:creationId xmlns:a16="http://schemas.microsoft.com/office/drawing/2014/main" id="{460A930C-8E07-4874-DE1E-CD0A701FE0C1}"/>
              </a:ext>
            </a:extLst>
          </p:cNvPr>
          <p:cNvSpPr>
            <a:spLocks noGrp="1"/>
          </p:cNvSpPr>
          <p:nvPr>
            <p:ph type="subTitle" idx="1"/>
          </p:nvPr>
        </p:nvSpPr>
        <p:spPr/>
        <p:txBody>
          <a:bodyPr/>
          <a:lstStyle/>
          <a:p>
            <a:r>
              <a:rPr lang="en-US" dirty="0"/>
              <a:t>Stakeholder Engagement</a:t>
            </a:r>
          </a:p>
          <a:p>
            <a:r>
              <a:rPr lang="en-US" sz="2000" dirty="0"/>
              <a:t>Industry Workshop</a:t>
            </a:r>
          </a:p>
          <a:p>
            <a:r>
              <a:rPr lang="en-US" sz="2000" dirty="0"/>
              <a:t>06 September 2023</a:t>
            </a:r>
            <a:endParaRPr lang="en-US" sz="2400" dirty="0"/>
          </a:p>
        </p:txBody>
      </p:sp>
      <p:sp>
        <p:nvSpPr>
          <p:cNvPr id="6" name="Subtitle 3">
            <a:extLst>
              <a:ext uri="{FF2B5EF4-FFF2-40B4-BE49-F238E27FC236}">
                <a16:creationId xmlns:a16="http://schemas.microsoft.com/office/drawing/2014/main" id="{3E4A9A3C-7514-8ADA-2E6A-C2EC84F68C86}"/>
              </a:ext>
            </a:extLst>
          </p:cNvPr>
          <p:cNvSpPr txBox="1">
            <a:spLocks/>
          </p:cNvSpPr>
          <p:nvPr/>
        </p:nvSpPr>
        <p:spPr>
          <a:xfrm>
            <a:off x="407988" y="4209732"/>
            <a:ext cx="5246052" cy="1517491"/>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This presentation provides an update on the Scheduling &amp; Dispatch Programme. </a:t>
            </a:r>
          </a:p>
        </p:txBody>
      </p:sp>
      <p:sp>
        <p:nvSpPr>
          <p:cNvPr id="5" name="TextBox 4">
            <a:extLst>
              <a:ext uri="{FF2B5EF4-FFF2-40B4-BE49-F238E27FC236}">
                <a16:creationId xmlns:a16="http://schemas.microsoft.com/office/drawing/2014/main" id="{0237C8F4-3D53-EFDA-6299-6FB2CE8BA429}"/>
              </a:ext>
            </a:extLst>
          </p:cNvPr>
          <p:cNvSpPr txBox="1"/>
          <p:nvPr/>
        </p:nvSpPr>
        <p:spPr>
          <a:xfrm>
            <a:off x="407987" y="5095201"/>
            <a:ext cx="5246052" cy="369332"/>
          </a:xfrm>
          <a:prstGeom prst="rect">
            <a:avLst/>
          </a:prstGeom>
          <a:noFill/>
        </p:spPr>
        <p:txBody>
          <a:bodyPr wrap="square">
            <a:spAutoFit/>
          </a:bodyPr>
          <a:lstStyle/>
          <a:p>
            <a:pPr marL="0" lvl="1" indent="0" algn="ctr">
              <a:spcBef>
                <a:spcPts val="0"/>
              </a:spcBef>
              <a:spcAft>
                <a:spcPts val="600"/>
              </a:spcAft>
              <a:buNone/>
            </a:pPr>
            <a:r>
              <a:rPr lang="en-US" sz="1800" i="1" dirty="0">
                <a:solidFill>
                  <a:schemeClr val="bg2"/>
                </a:solidFill>
              </a:rPr>
              <a:t>Achievable – Valuable – “Simple”</a:t>
            </a:r>
          </a:p>
        </p:txBody>
      </p:sp>
      <p:pic>
        <p:nvPicPr>
          <p:cNvPr id="3" name="Picture 2">
            <a:extLst>
              <a:ext uri="{FF2B5EF4-FFF2-40B4-BE49-F238E27FC236}">
                <a16:creationId xmlns:a16="http://schemas.microsoft.com/office/drawing/2014/main" id="{B3EBF4B8-AE2A-47C6-8853-C25EDABDA9A6}"/>
              </a:ext>
            </a:extLst>
          </p:cNvPr>
          <p:cNvPicPr>
            <a:picLocks noChangeAspect="1"/>
          </p:cNvPicPr>
          <p:nvPr/>
        </p:nvPicPr>
        <p:blipFill>
          <a:blip r:embed="rId3"/>
          <a:stretch>
            <a:fillRect/>
          </a:stretch>
        </p:blipFill>
        <p:spPr>
          <a:xfrm>
            <a:off x="165258" y="5558750"/>
            <a:ext cx="5731510" cy="1103630"/>
          </a:xfrm>
          <a:prstGeom prst="rect">
            <a:avLst/>
          </a:prstGeom>
        </p:spPr>
      </p:pic>
    </p:spTree>
    <p:extLst>
      <p:ext uri="{BB962C8B-B14F-4D97-AF65-F5344CB8AC3E}">
        <p14:creationId xmlns:p14="http://schemas.microsoft.com/office/powerpoint/2010/main" val="892248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FA7C-BD32-7DB8-B934-C9FC2CD50573}"/>
              </a:ext>
            </a:extLst>
          </p:cNvPr>
          <p:cNvSpPr>
            <a:spLocks noGrp="1"/>
          </p:cNvSpPr>
          <p:nvPr>
            <p:ph type="ctrTitle"/>
          </p:nvPr>
        </p:nvSpPr>
        <p:spPr/>
        <p:txBody>
          <a:bodyPr/>
          <a:lstStyle/>
          <a:p>
            <a:r>
              <a:rPr lang="en-IE" dirty="0"/>
              <a:t>SDP_001: Proposed Instruction Profiling Approach for NPDRs</a:t>
            </a:r>
            <a:endParaRPr lang="en-GB" dirty="0"/>
          </a:p>
        </p:txBody>
      </p:sp>
      <p:sp>
        <p:nvSpPr>
          <p:cNvPr id="4" name="Slide Number Placeholder 3">
            <a:extLst>
              <a:ext uri="{FF2B5EF4-FFF2-40B4-BE49-F238E27FC236}">
                <a16:creationId xmlns:a16="http://schemas.microsoft.com/office/drawing/2014/main" id="{35E095E6-E3CE-7A9F-EC6C-A8E4EB274F4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US"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
        <p:nvSpPr>
          <p:cNvPr id="10" name="Rounded Rectangle 9">
            <a:extLst>
              <a:ext uri="{FF2B5EF4-FFF2-40B4-BE49-F238E27FC236}">
                <a16:creationId xmlns:a16="http://schemas.microsoft.com/office/drawing/2014/main" id="{5164720A-6C19-8F9B-C722-4D1276F5DE9C}"/>
              </a:ext>
            </a:extLst>
          </p:cNvPr>
          <p:cNvSpPr/>
          <p:nvPr/>
        </p:nvSpPr>
        <p:spPr>
          <a:xfrm>
            <a:off x="350927" y="1226149"/>
            <a:ext cx="10282508" cy="4589995"/>
          </a:xfrm>
          <a:prstGeom prst="rect">
            <a:avLst/>
          </a:prstGeom>
          <a:noFill/>
          <a:ln w="31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11" name="Picture 10">
            <a:extLst>
              <a:ext uri="{FF2B5EF4-FFF2-40B4-BE49-F238E27FC236}">
                <a16:creationId xmlns:a16="http://schemas.microsoft.com/office/drawing/2014/main" id="{D00059E8-8941-80B4-4008-63ECD90C4A00}"/>
              </a:ext>
            </a:extLst>
          </p:cNvPr>
          <p:cNvPicPr>
            <a:picLocks noChangeAspect="1"/>
          </p:cNvPicPr>
          <p:nvPr/>
        </p:nvPicPr>
        <p:blipFill>
          <a:blip r:embed="rId2"/>
          <a:stretch>
            <a:fillRect/>
          </a:stretch>
        </p:blipFill>
        <p:spPr>
          <a:xfrm>
            <a:off x="10859069" y="45636"/>
            <a:ext cx="1296089" cy="1180514"/>
          </a:xfrm>
          <a:prstGeom prst="rect">
            <a:avLst/>
          </a:prstGeom>
          <a:ln>
            <a:solidFill>
              <a:schemeClr val="tx1"/>
            </a:solidFill>
          </a:ln>
        </p:spPr>
      </p:pic>
      <p:sp>
        <p:nvSpPr>
          <p:cNvPr id="5" name="TextBox 4">
            <a:extLst>
              <a:ext uri="{FF2B5EF4-FFF2-40B4-BE49-F238E27FC236}">
                <a16:creationId xmlns:a16="http://schemas.microsoft.com/office/drawing/2014/main" id="{0DC0F7B7-CFAE-3007-C2E3-BD4E07C2CBA5}"/>
              </a:ext>
            </a:extLst>
          </p:cNvPr>
          <p:cNvSpPr txBox="1"/>
          <p:nvPr/>
        </p:nvSpPr>
        <p:spPr>
          <a:xfrm>
            <a:off x="350927" y="1300212"/>
            <a:ext cx="10282508" cy="304698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lumMod val="95000"/>
                    <a:lumOff val="5000"/>
                  </a:schemeClr>
                </a:solidFill>
              </a:rPr>
              <a:t>We will have the ability to create energy balancing, constraint and curtailment profiles simultaneously and identify the reason for each action to apply the correct price.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tx1">
                  <a:lumMod val="95000"/>
                  <a:lumOff val="5000"/>
                </a:schemeClr>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lumMod val="95000"/>
                    <a:lumOff val="5000"/>
                  </a:schemeClr>
                </a:solidFill>
              </a:rPr>
              <a:t>Continuous open acceptance of MWOFs and pseudo instructions until next adjacent MWOF or pseudo instruction is issued (adjacent meaning not separated by CURL/LOCL).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tx1">
                  <a:lumMod val="95000"/>
                  <a:lumOff val="5000"/>
                </a:schemeClr>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lumMod val="95000"/>
                    <a:lumOff val="5000"/>
                  </a:schemeClr>
                </a:solidFill>
              </a:rPr>
              <a:t>LOCL/CURL/LCLO/CRLO instructions to be profiled as today.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tx1">
                  <a:lumMod val="95000"/>
                  <a:lumOff val="5000"/>
                </a:schemeClr>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lumMod val="95000"/>
                    <a:lumOff val="5000"/>
                  </a:schemeClr>
                </a:solidFill>
              </a:rPr>
              <a:t>Instantaneous ramping for all actions.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tx1">
                  <a:lumMod val="95000"/>
                  <a:lumOff val="5000"/>
                </a:schemeClr>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lumMod val="95000"/>
                    <a:lumOff val="5000"/>
                  </a:schemeClr>
                </a:solidFill>
              </a:rPr>
              <a:t>Energy balancing profiles will be ordered based on effective time of the relevant MWOF</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tx1">
                  <a:lumMod val="95000"/>
                  <a:lumOff val="5000"/>
                </a:schemeClr>
              </a:solidFill>
            </a:endParaRPr>
          </a:p>
        </p:txBody>
      </p:sp>
    </p:spTree>
    <p:extLst>
      <p:ext uri="{BB962C8B-B14F-4D97-AF65-F5344CB8AC3E}">
        <p14:creationId xmlns:p14="http://schemas.microsoft.com/office/powerpoint/2010/main" val="1495851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FA7C-BD32-7DB8-B934-C9FC2CD50573}"/>
              </a:ext>
            </a:extLst>
          </p:cNvPr>
          <p:cNvSpPr>
            <a:spLocks noGrp="1"/>
          </p:cNvSpPr>
          <p:nvPr>
            <p:ph type="ctrTitle"/>
          </p:nvPr>
        </p:nvSpPr>
        <p:spPr>
          <a:xfrm>
            <a:off x="413068" y="404814"/>
            <a:ext cx="9090323" cy="589798"/>
          </a:xfrm>
        </p:spPr>
        <p:txBody>
          <a:bodyPr/>
          <a:lstStyle/>
          <a:p>
            <a:r>
              <a:rPr lang="en-GB" dirty="0"/>
              <a:t>SDP_001: Example Case for NPDR Instruction Profiling</a:t>
            </a:r>
          </a:p>
        </p:txBody>
      </p:sp>
      <p:sp>
        <p:nvSpPr>
          <p:cNvPr id="4" name="Slide Number Placeholder 3">
            <a:extLst>
              <a:ext uri="{FF2B5EF4-FFF2-40B4-BE49-F238E27FC236}">
                <a16:creationId xmlns:a16="http://schemas.microsoft.com/office/drawing/2014/main" id="{35E095E6-E3CE-7A9F-EC6C-A8E4EB274F4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US"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graphicFrame>
        <p:nvGraphicFramePr>
          <p:cNvPr id="7" name="Table 50">
            <a:extLst>
              <a:ext uri="{FF2B5EF4-FFF2-40B4-BE49-F238E27FC236}">
                <a16:creationId xmlns:a16="http://schemas.microsoft.com/office/drawing/2014/main" id="{D2ED0A6E-8A50-EEF4-F793-B4AFEAA68567}"/>
              </a:ext>
            </a:extLst>
          </p:cNvPr>
          <p:cNvGraphicFramePr>
            <a:graphicFrameLocks noGrp="1"/>
          </p:cNvGraphicFramePr>
          <p:nvPr/>
        </p:nvGraphicFramePr>
        <p:xfrm>
          <a:off x="1012374" y="2382096"/>
          <a:ext cx="10519230" cy="3306324"/>
        </p:xfrm>
        <a:graphic>
          <a:graphicData uri="http://schemas.openxmlformats.org/drawingml/2006/table">
            <a:tbl>
              <a:tblPr firstRow="1" bandRow="1">
                <a:tableStyleId>{5940675A-B579-460E-94D1-54222C63F5DA}</a:tableStyleId>
              </a:tblPr>
              <a:tblGrid>
                <a:gridCol w="350641">
                  <a:extLst>
                    <a:ext uri="{9D8B030D-6E8A-4147-A177-3AD203B41FA5}">
                      <a16:colId xmlns:a16="http://schemas.microsoft.com/office/drawing/2014/main" val="3127219665"/>
                    </a:ext>
                  </a:extLst>
                </a:gridCol>
                <a:gridCol w="350641">
                  <a:extLst>
                    <a:ext uri="{9D8B030D-6E8A-4147-A177-3AD203B41FA5}">
                      <a16:colId xmlns:a16="http://schemas.microsoft.com/office/drawing/2014/main" val="455750208"/>
                    </a:ext>
                  </a:extLst>
                </a:gridCol>
                <a:gridCol w="350641">
                  <a:extLst>
                    <a:ext uri="{9D8B030D-6E8A-4147-A177-3AD203B41FA5}">
                      <a16:colId xmlns:a16="http://schemas.microsoft.com/office/drawing/2014/main" val="4233788054"/>
                    </a:ext>
                  </a:extLst>
                </a:gridCol>
                <a:gridCol w="350641">
                  <a:extLst>
                    <a:ext uri="{9D8B030D-6E8A-4147-A177-3AD203B41FA5}">
                      <a16:colId xmlns:a16="http://schemas.microsoft.com/office/drawing/2014/main" val="3692703964"/>
                    </a:ext>
                  </a:extLst>
                </a:gridCol>
                <a:gridCol w="350641">
                  <a:extLst>
                    <a:ext uri="{9D8B030D-6E8A-4147-A177-3AD203B41FA5}">
                      <a16:colId xmlns:a16="http://schemas.microsoft.com/office/drawing/2014/main" val="4189941860"/>
                    </a:ext>
                  </a:extLst>
                </a:gridCol>
                <a:gridCol w="350641">
                  <a:extLst>
                    <a:ext uri="{9D8B030D-6E8A-4147-A177-3AD203B41FA5}">
                      <a16:colId xmlns:a16="http://schemas.microsoft.com/office/drawing/2014/main" val="2793238626"/>
                    </a:ext>
                  </a:extLst>
                </a:gridCol>
                <a:gridCol w="350641">
                  <a:extLst>
                    <a:ext uri="{9D8B030D-6E8A-4147-A177-3AD203B41FA5}">
                      <a16:colId xmlns:a16="http://schemas.microsoft.com/office/drawing/2014/main" val="3759992437"/>
                    </a:ext>
                  </a:extLst>
                </a:gridCol>
                <a:gridCol w="350641">
                  <a:extLst>
                    <a:ext uri="{9D8B030D-6E8A-4147-A177-3AD203B41FA5}">
                      <a16:colId xmlns:a16="http://schemas.microsoft.com/office/drawing/2014/main" val="3488355626"/>
                    </a:ext>
                  </a:extLst>
                </a:gridCol>
                <a:gridCol w="350641">
                  <a:extLst>
                    <a:ext uri="{9D8B030D-6E8A-4147-A177-3AD203B41FA5}">
                      <a16:colId xmlns:a16="http://schemas.microsoft.com/office/drawing/2014/main" val="2012165941"/>
                    </a:ext>
                  </a:extLst>
                </a:gridCol>
                <a:gridCol w="350641">
                  <a:extLst>
                    <a:ext uri="{9D8B030D-6E8A-4147-A177-3AD203B41FA5}">
                      <a16:colId xmlns:a16="http://schemas.microsoft.com/office/drawing/2014/main" val="2387010473"/>
                    </a:ext>
                  </a:extLst>
                </a:gridCol>
                <a:gridCol w="350641">
                  <a:extLst>
                    <a:ext uri="{9D8B030D-6E8A-4147-A177-3AD203B41FA5}">
                      <a16:colId xmlns:a16="http://schemas.microsoft.com/office/drawing/2014/main" val="1365425049"/>
                    </a:ext>
                  </a:extLst>
                </a:gridCol>
                <a:gridCol w="350641">
                  <a:extLst>
                    <a:ext uri="{9D8B030D-6E8A-4147-A177-3AD203B41FA5}">
                      <a16:colId xmlns:a16="http://schemas.microsoft.com/office/drawing/2014/main" val="3588937195"/>
                    </a:ext>
                  </a:extLst>
                </a:gridCol>
                <a:gridCol w="350641">
                  <a:extLst>
                    <a:ext uri="{9D8B030D-6E8A-4147-A177-3AD203B41FA5}">
                      <a16:colId xmlns:a16="http://schemas.microsoft.com/office/drawing/2014/main" val="2211973350"/>
                    </a:ext>
                  </a:extLst>
                </a:gridCol>
                <a:gridCol w="350641">
                  <a:extLst>
                    <a:ext uri="{9D8B030D-6E8A-4147-A177-3AD203B41FA5}">
                      <a16:colId xmlns:a16="http://schemas.microsoft.com/office/drawing/2014/main" val="910867468"/>
                    </a:ext>
                  </a:extLst>
                </a:gridCol>
                <a:gridCol w="350641">
                  <a:extLst>
                    <a:ext uri="{9D8B030D-6E8A-4147-A177-3AD203B41FA5}">
                      <a16:colId xmlns:a16="http://schemas.microsoft.com/office/drawing/2014/main" val="4025526371"/>
                    </a:ext>
                  </a:extLst>
                </a:gridCol>
                <a:gridCol w="350641">
                  <a:extLst>
                    <a:ext uri="{9D8B030D-6E8A-4147-A177-3AD203B41FA5}">
                      <a16:colId xmlns:a16="http://schemas.microsoft.com/office/drawing/2014/main" val="3991627124"/>
                    </a:ext>
                  </a:extLst>
                </a:gridCol>
                <a:gridCol w="350641">
                  <a:extLst>
                    <a:ext uri="{9D8B030D-6E8A-4147-A177-3AD203B41FA5}">
                      <a16:colId xmlns:a16="http://schemas.microsoft.com/office/drawing/2014/main" val="746546725"/>
                    </a:ext>
                  </a:extLst>
                </a:gridCol>
                <a:gridCol w="350641">
                  <a:extLst>
                    <a:ext uri="{9D8B030D-6E8A-4147-A177-3AD203B41FA5}">
                      <a16:colId xmlns:a16="http://schemas.microsoft.com/office/drawing/2014/main" val="3966195563"/>
                    </a:ext>
                  </a:extLst>
                </a:gridCol>
                <a:gridCol w="350641">
                  <a:extLst>
                    <a:ext uri="{9D8B030D-6E8A-4147-A177-3AD203B41FA5}">
                      <a16:colId xmlns:a16="http://schemas.microsoft.com/office/drawing/2014/main" val="3250257076"/>
                    </a:ext>
                  </a:extLst>
                </a:gridCol>
                <a:gridCol w="350641">
                  <a:extLst>
                    <a:ext uri="{9D8B030D-6E8A-4147-A177-3AD203B41FA5}">
                      <a16:colId xmlns:a16="http://schemas.microsoft.com/office/drawing/2014/main" val="613756329"/>
                    </a:ext>
                  </a:extLst>
                </a:gridCol>
                <a:gridCol w="350641">
                  <a:extLst>
                    <a:ext uri="{9D8B030D-6E8A-4147-A177-3AD203B41FA5}">
                      <a16:colId xmlns:a16="http://schemas.microsoft.com/office/drawing/2014/main" val="1706062453"/>
                    </a:ext>
                  </a:extLst>
                </a:gridCol>
                <a:gridCol w="350641">
                  <a:extLst>
                    <a:ext uri="{9D8B030D-6E8A-4147-A177-3AD203B41FA5}">
                      <a16:colId xmlns:a16="http://schemas.microsoft.com/office/drawing/2014/main" val="3818049846"/>
                    </a:ext>
                  </a:extLst>
                </a:gridCol>
                <a:gridCol w="350641">
                  <a:extLst>
                    <a:ext uri="{9D8B030D-6E8A-4147-A177-3AD203B41FA5}">
                      <a16:colId xmlns:a16="http://schemas.microsoft.com/office/drawing/2014/main" val="1431801296"/>
                    </a:ext>
                  </a:extLst>
                </a:gridCol>
                <a:gridCol w="350641">
                  <a:extLst>
                    <a:ext uri="{9D8B030D-6E8A-4147-A177-3AD203B41FA5}">
                      <a16:colId xmlns:a16="http://schemas.microsoft.com/office/drawing/2014/main" val="2201847247"/>
                    </a:ext>
                  </a:extLst>
                </a:gridCol>
                <a:gridCol w="350641">
                  <a:extLst>
                    <a:ext uri="{9D8B030D-6E8A-4147-A177-3AD203B41FA5}">
                      <a16:colId xmlns:a16="http://schemas.microsoft.com/office/drawing/2014/main" val="3156126839"/>
                    </a:ext>
                  </a:extLst>
                </a:gridCol>
                <a:gridCol w="350641">
                  <a:extLst>
                    <a:ext uri="{9D8B030D-6E8A-4147-A177-3AD203B41FA5}">
                      <a16:colId xmlns:a16="http://schemas.microsoft.com/office/drawing/2014/main" val="2669907120"/>
                    </a:ext>
                  </a:extLst>
                </a:gridCol>
                <a:gridCol w="350641">
                  <a:extLst>
                    <a:ext uri="{9D8B030D-6E8A-4147-A177-3AD203B41FA5}">
                      <a16:colId xmlns:a16="http://schemas.microsoft.com/office/drawing/2014/main" val="792676221"/>
                    </a:ext>
                  </a:extLst>
                </a:gridCol>
                <a:gridCol w="350641">
                  <a:extLst>
                    <a:ext uri="{9D8B030D-6E8A-4147-A177-3AD203B41FA5}">
                      <a16:colId xmlns:a16="http://schemas.microsoft.com/office/drawing/2014/main" val="2978812465"/>
                    </a:ext>
                  </a:extLst>
                </a:gridCol>
                <a:gridCol w="350641">
                  <a:extLst>
                    <a:ext uri="{9D8B030D-6E8A-4147-A177-3AD203B41FA5}">
                      <a16:colId xmlns:a16="http://schemas.microsoft.com/office/drawing/2014/main" val="1520752133"/>
                    </a:ext>
                  </a:extLst>
                </a:gridCol>
                <a:gridCol w="350641">
                  <a:extLst>
                    <a:ext uri="{9D8B030D-6E8A-4147-A177-3AD203B41FA5}">
                      <a16:colId xmlns:a16="http://schemas.microsoft.com/office/drawing/2014/main" val="1563911717"/>
                    </a:ext>
                  </a:extLst>
                </a:gridCol>
              </a:tblGrid>
              <a:tr h="472332">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885712"/>
                  </a:ext>
                </a:extLst>
              </a:tr>
              <a:tr h="472332">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6381501"/>
                  </a:ext>
                </a:extLst>
              </a:tr>
              <a:tr h="472332">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2788916"/>
                  </a:ext>
                </a:extLst>
              </a:tr>
              <a:tr h="472332">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8327012"/>
                  </a:ext>
                </a:extLst>
              </a:tr>
              <a:tr h="472332">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5268455"/>
                  </a:ext>
                </a:extLst>
              </a:tr>
              <a:tr h="472332">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8657452"/>
                  </a:ext>
                </a:extLst>
              </a:tr>
              <a:tr h="472332">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7321356"/>
                  </a:ext>
                </a:extLst>
              </a:tr>
            </a:tbl>
          </a:graphicData>
        </a:graphic>
      </p:graphicFrame>
      <p:graphicFrame>
        <p:nvGraphicFramePr>
          <p:cNvPr id="8" name="Table 7">
            <a:extLst>
              <a:ext uri="{FF2B5EF4-FFF2-40B4-BE49-F238E27FC236}">
                <a16:creationId xmlns:a16="http://schemas.microsoft.com/office/drawing/2014/main" id="{AFAD77E6-05E9-E54D-1A2A-35BD28365BF0}"/>
              </a:ext>
            </a:extLst>
          </p:cNvPr>
          <p:cNvGraphicFramePr>
            <a:graphicFrameLocks noGrp="1"/>
          </p:cNvGraphicFramePr>
          <p:nvPr/>
        </p:nvGraphicFramePr>
        <p:xfrm>
          <a:off x="774487" y="876897"/>
          <a:ext cx="4075963" cy="1226502"/>
        </p:xfrm>
        <a:graphic>
          <a:graphicData uri="http://schemas.openxmlformats.org/drawingml/2006/table">
            <a:tbl>
              <a:tblPr>
                <a:tableStyleId>{5940675A-B579-460E-94D1-54222C63F5DA}</a:tableStyleId>
              </a:tblPr>
              <a:tblGrid>
                <a:gridCol w="1456369">
                  <a:extLst>
                    <a:ext uri="{9D8B030D-6E8A-4147-A177-3AD203B41FA5}">
                      <a16:colId xmlns:a16="http://schemas.microsoft.com/office/drawing/2014/main" val="2441495617"/>
                    </a:ext>
                  </a:extLst>
                </a:gridCol>
                <a:gridCol w="1447057">
                  <a:extLst>
                    <a:ext uri="{9D8B030D-6E8A-4147-A177-3AD203B41FA5}">
                      <a16:colId xmlns:a16="http://schemas.microsoft.com/office/drawing/2014/main" val="2716154405"/>
                    </a:ext>
                  </a:extLst>
                </a:gridCol>
                <a:gridCol w="1172537">
                  <a:extLst>
                    <a:ext uri="{9D8B030D-6E8A-4147-A177-3AD203B41FA5}">
                      <a16:colId xmlns:a16="http://schemas.microsoft.com/office/drawing/2014/main" val="2813032033"/>
                    </a:ext>
                  </a:extLst>
                </a:gridCol>
              </a:tblGrid>
              <a:tr h="204417">
                <a:tc>
                  <a:txBody>
                    <a:bodyPr/>
                    <a:lstStyle/>
                    <a:p>
                      <a:pPr algn="ctr" fontAlgn="b"/>
                      <a:r>
                        <a:rPr lang="en-GB" sz="1200" b="1" u="none" strike="noStrike" dirty="0">
                          <a:solidFill>
                            <a:schemeClr val="bg1"/>
                          </a:solidFill>
                          <a:effectLst/>
                        </a:rPr>
                        <a:t>Time (minute)</a:t>
                      </a:r>
                      <a:endParaRPr lang="en-GB" sz="1200" b="1" i="0" u="none" strike="noStrike" dirty="0">
                        <a:solidFill>
                          <a:schemeClr val="bg1"/>
                        </a:solidFill>
                        <a:effectLst/>
                        <a:latin typeface="Calibri" panose="020F0502020204030204" pitchFamily="34" charset="0"/>
                      </a:endParaRPr>
                    </a:p>
                  </a:txBody>
                  <a:tcPr marL="9525" marR="9525" marT="9525" marB="0" anchor="b">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n-GB" sz="1200" b="1" u="none" strike="noStrike" dirty="0">
                          <a:solidFill>
                            <a:schemeClr val="bg1"/>
                          </a:solidFill>
                          <a:effectLst/>
                        </a:rPr>
                        <a:t>Type</a:t>
                      </a:r>
                      <a:endParaRPr lang="en-GB" sz="1200" b="1" i="0" u="none" strike="noStrike" dirty="0">
                        <a:solidFill>
                          <a:schemeClr val="bg1"/>
                        </a:solidFill>
                        <a:effectLst/>
                        <a:latin typeface="Calibri" panose="020F0502020204030204" pitchFamily="34" charset="0"/>
                      </a:endParaRPr>
                    </a:p>
                  </a:txBody>
                  <a:tcPr marL="9525" marR="9525" marT="9525" marB="0" anchor="b">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n-GB" sz="1200" b="1" u="none" strike="noStrike" dirty="0">
                          <a:solidFill>
                            <a:schemeClr val="bg1"/>
                          </a:solidFill>
                          <a:effectLst/>
                        </a:rPr>
                        <a:t>MW</a:t>
                      </a:r>
                      <a:endParaRPr lang="en-GB" sz="1200" b="1" i="0" u="none" strike="noStrike" dirty="0">
                        <a:solidFill>
                          <a:schemeClr val="bg1"/>
                        </a:solidFill>
                        <a:effectLst/>
                        <a:latin typeface="Calibri" panose="020F0502020204030204" pitchFamily="34" charset="0"/>
                      </a:endParaRPr>
                    </a:p>
                  </a:txBody>
                  <a:tcPr marL="9525" marR="9525" marT="9525" marB="0" anchor="b">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698127734"/>
                  </a:ext>
                </a:extLst>
              </a:tr>
              <a:tr h="204417">
                <a:tc>
                  <a:txBody>
                    <a:bodyPr/>
                    <a:lstStyle/>
                    <a:p>
                      <a:pPr algn="ctr" fontAlgn="t"/>
                      <a:r>
                        <a:rPr lang="en-GB" sz="1200" b="0" i="0" u="none" strike="noStrike" dirty="0">
                          <a:solidFill>
                            <a:srgbClr val="000000"/>
                          </a:solidFill>
                          <a:effectLst/>
                          <a:latin typeface="Calibri" panose="020F0502020204030204" pitchFamily="34" charset="0"/>
                        </a:rPr>
                        <a:t>5</a:t>
                      </a:r>
                    </a:p>
                  </a:txBody>
                  <a:tcPr marL="9525" marR="9525" marT="9525" marB="0">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tcPr>
                </a:tc>
                <a:tc>
                  <a:txBody>
                    <a:bodyPr/>
                    <a:lstStyle/>
                    <a:p>
                      <a:pPr algn="ctr" fontAlgn="t"/>
                      <a:r>
                        <a:rPr lang="en-GB" sz="1200" u="none" strike="noStrike" dirty="0">
                          <a:effectLst/>
                        </a:rPr>
                        <a:t>MWOF#1</a:t>
                      </a:r>
                      <a:endParaRPr lang="en-GB" sz="1200" b="0" i="0" u="none" strike="noStrike" dirty="0">
                        <a:solidFill>
                          <a:srgbClr val="000000"/>
                        </a:solidFill>
                        <a:effectLst/>
                        <a:latin typeface="Calibri" panose="020F0502020204030204" pitchFamily="34" charset="0"/>
                      </a:endParaRPr>
                    </a:p>
                  </a:txBody>
                  <a:tcPr marL="9525" marR="9525" marT="9525" marB="0">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tcPr>
                </a:tc>
                <a:tc>
                  <a:txBody>
                    <a:bodyPr/>
                    <a:lstStyle/>
                    <a:p>
                      <a:pPr algn="ctr" fontAlgn="t"/>
                      <a:r>
                        <a:rPr lang="en-GB" sz="1200" u="none" strike="noStrike" dirty="0">
                          <a:effectLst/>
                        </a:rPr>
                        <a:t>80</a:t>
                      </a:r>
                      <a:endParaRPr lang="en-GB" sz="1200" b="0" i="0" u="none" strike="noStrike" dirty="0">
                        <a:solidFill>
                          <a:srgbClr val="000000"/>
                        </a:solidFill>
                        <a:effectLst/>
                        <a:latin typeface="Calibri" panose="020F0502020204030204" pitchFamily="34" charset="0"/>
                      </a:endParaRPr>
                    </a:p>
                  </a:txBody>
                  <a:tcPr marL="9525" marR="9525" marT="9525" marB="0">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86347814"/>
                  </a:ext>
                </a:extLst>
              </a:tr>
              <a:tr h="204417">
                <a:tc>
                  <a:txBody>
                    <a:bodyPr/>
                    <a:lstStyle/>
                    <a:p>
                      <a:pPr algn="ctr" fontAlgn="t"/>
                      <a:r>
                        <a:rPr lang="en-GB" sz="1200" b="0" i="0" u="none" strike="noStrike" dirty="0">
                          <a:solidFill>
                            <a:srgbClr val="000000"/>
                          </a:solidFill>
                          <a:effectLst/>
                          <a:latin typeface="Calibri" panose="020F0502020204030204" pitchFamily="34" charset="0"/>
                        </a:rPr>
                        <a:t>6</a:t>
                      </a:r>
                    </a:p>
                  </a:txBody>
                  <a:tcPr marL="9525" marR="9525" marT="9525" marB="0">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tcPr>
                </a:tc>
                <a:tc>
                  <a:txBody>
                    <a:bodyPr/>
                    <a:lstStyle/>
                    <a:p>
                      <a:pPr algn="ctr" fontAlgn="t"/>
                      <a:r>
                        <a:rPr lang="en-GB" sz="1200" u="none" strike="noStrike" dirty="0">
                          <a:effectLst/>
                        </a:rPr>
                        <a:t>LOCL</a:t>
                      </a:r>
                      <a:endParaRPr lang="en-GB" sz="1200" b="0" i="0" u="none" strike="noStrike" dirty="0">
                        <a:solidFill>
                          <a:srgbClr val="000000"/>
                        </a:solidFill>
                        <a:effectLst/>
                        <a:latin typeface="Calibri" panose="020F0502020204030204" pitchFamily="34" charset="0"/>
                      </a:endParaRPr>
                    </a:p>
                  </a:txBody>
                  <a:tcPr marL="9525" marR="9525" marT="9525" marB="0">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tcPr>
                </a:tc>
                <a:tc>
                  <a:txBody>
                    <a:bodyPr/>
                    <a:lstStyle/>
                    <a:p>
                      <a:pPr algn="ctr" fontAlgn="t"/>
                      <a:r>
                        <a:rPr lang="en-GB" sz="1200" u="none" strike="noStrike" dirty="0">
                          <a:effectLst/>
                        </a:rPr>
                        <a:t>60</a:t>
                      </a:r>
                      <a:endParaRPr lang="en-GB" sz="1200" b="0" i="0" u="none" strike="noStrike" dirty="0">
                        <a:solidFill>
                          <a:srgbClr val="000000"/>
                        </a:solidFill>
                        <a:effectLst/>
                        <a:latin typeface="Calibri" panose="020F0502020204030204" pitchFamily="34" charset="0"/>
                      </a:endParaRPr>
                    </a:p>
                  </a:txBody>
                  <a:tcPr marL="9525" marR="9525" marT="9525" marB="0">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64634290"/>
                  </a:ext>
                </a:extLst>
              </a:tr>
              <a:tr h="204417">
                <a:tc>
                  <a:txBody>
                    <a:bodyPr/>
                    <a:lstStyle/>
                    <a:p>
                      <a:pPr algn="ctr" fontAlgn="t"/>
                      <a:r>
                        <a:rPr lang="en-GB" sz="1200" b="0" i="0" u="none" strike="noStrike" dirty="0">
                          <a:solidFill>
                            <a:srgbClr val="000000"/>
                          </a:solidFill>
                          <a:effectLst/>
                          <a:latin typeface="Calibri" panose="020F0502020204030204" pitchFamily="34" charset="0"/>
                        </a:rPr>
                        <a:t>8</a:t>
                      </a:r>
                    </a:p>
                  </a:txBody>
                  <a:tcPr marL="9525" marR="9525" marT="9525" marB="0">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tcPr>
                </a:tc>
                <a:tc>
                  <a:txBody>
                    <a:bodyPr/>
                    <a:lstStyle/>
                    <a:p>
                      <a:pPr algn="ctr" fontAlgn="t"/>
                      <a:r>
                        <a:rPr lang="en-GB" sz="1200" u="none" strike="noStrike" dirty="0">
                          <a:effectLst/>
                        </a:rPr>
                        <a:t>CURL</a:t>
                      </a:r>
                      <a:endParaRPr lang="en-GB" sz="1200" b="0" i="0" u="none" strike="noStrike" dirty="0">
                        <a:solidFill>
                          <a:srgbClr val="000000"/>
                        </a:solidFill>
                        <a:effectLst/>
                        <a:latin typeface="Calibri" panose="020F0502020204030204" pitchFamily="34" charset="0"/>
                      </a:endParaRPr>
                    </a:p>
                  </a:txBody>
                  <a:tcPr marL="9525" marR="9525" marT="9525" marB="0">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tcPr>
                </a:tc>
                <a:tc>
                  <a:txBody>
                    <a:bodyPr/>
                    <a:lstStyle/>
                    <a:p>
                      <a:pPr algn="ctr" fontAlgn="t"/>
                      <a:r>
                        <a:rPr lang="en-GB" sz="1200" b="0" i="0" u="none" strike="noStrike" dirty="0">
                          <a:solidFill>
                            <a:srgbClr val="000000"/>
                          </a:solidFill>
                          <a:effectLst/>
                          <a:latin typeface="Calibri" panose="020F0502020204030204" pitchFamily="34" charset="0"/>
                        </a:rPr>
                        <a:t>50</a:t>
                      </a:r>
                    </a:p>
                  </a:txBody>
                  <a:tcPr marL="9525" marR="9525" marT="9525" marB="0">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559401333"/>
                  </a:ext>
                </a:extLst>
              </a:tr>
              <a:tr h="204417">
                <a:tc>
                  <a:txBody>
                    <a:bodyPr/>
                    <a:lstStyle/>
                    <a:p>
                      <a:pPr algn="ctr" fontAlgn="t"/>
                      <a:r>
                        <a:rPr lang="en-GB" sz="1200" b="0" i="0" u="none" strike="noStrike" dirty="0">
                          <a:solidFill>
                            <a:srgbClr val="000000"/>
                          </a:solidFill>
                          <a:effectLst/>
                          <a:latin typeface="Calibri" panose="020F0502020204030204" pitchFamily="34" charset="0"/>
                        </a:rPr>
                        <a:t>11</a:t>
                      </a:r>
                    </a:p>
                  </a:txBody>
                  <a:tcPr marL="9525" marR="9525" marT="9525" marB="0">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tcPr>
                </a:tc>
                <a:tc>
                  <a:txBody>
                    <a:bodyPr/>
                    <a:lstStyle/>
                    <a:p>
                      <a:pPr algn="ctr" fontAlgn="t"/>
                      <a:r>
                        <a:rPr lang="en-GB" sz="1200" b="0" i="0" u="none" strike="noStrike" dirty="0">
                          <a:solidFill>
                            <a:srgbClr val="000000"/>
                          </a:solidFill>
                          <a:effectLst/>
                          <a:latin typeface="Calibri" panose="020F0502020204030204" pitchFamily="34" charset="0"/>
                        </a:rPr>
                        <a:t>MWOF#2</a:t>
                      </a:r>
                    </a:p>
                  </a:txBody>
                  <a:tcPr marL="9525" marR="9525" marT="9525" marB="0">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tcPr>
                </a:tc>
                <a:tc>
                  <a:txBody>
                    <a:bodyPr/>
                    <a:lstStyle/>
                    <a:p>
                      <a:pPr algn="ctr" fontAlgn="t"/>
                      <a:r>
                        <a:rPr lang="en-GB" sz="1200" b="0" i="0" u="none" strike="noStrike" dirty="0">
                          <a:solidFill>
                            <a:srgbClr val="000000"/>
                          </a:solidFill>
                          <a:effectLst/>
                          <a:latin typeface="Calibri" panose="020F0502020204030204" pitchFamily="34" charset="0"/>
                        </a:rPr>
                        <a:t>35</a:t>
                      </a:r>
                    </a:p>
                  </a:txBody>
                  <a:tcPr marL="9525" marR="9525" marT="9525" marB="0">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478644477"/>
                  </a:ext>
                </a:extLst>
              </a:tr>
              <a:tr h="204417">
                <a:tc>
                  <a:txBody>
                    <a:bodyPr/>
                    <a:lstStyle/>
                    <a:p>
                      <a:pPr algn="ctr" fontAlgn="t"/>
                      <a:r>
                        <a:rPr lang="en-GB" sz="1200" b="0" i="0" u="none" strike="noStrike" dirty="0">
                          <a:solidFill>
                            <a:srgbClr val="000000"/>
                          </a:solidFill>
                          <a:effectLst/>
                          <a:latin typeface="Calibri" panose="020F0502020204030204" pitchFamily="34" charset="0"/>
                        </a:rPr>
                        <a:t>19</a:t>
                      </a:r>
                    </a:p>
                  </a:txBody>
                  <a:tcPr marL="9525" marR="9525" marT="9525" marB="0">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tcPr>
                </a:tc>
                <a:tc>
                  <a:txBody>
                    <a:bodyPr/>
                    <a:lstStyle/>
                    <a:p>
                      <a:pPr algn="ctr" fontAlgn="t"/>
                      <a:r>
                        <a:rPr lang="en-GB" sz="1200" b="0" i="0" u="none" strike="noStrike" dirty="0">
                          <a:solidFill>
                            <a:srgbClr val="000000"/>
                          </a:solidFill>
                          <a:effectLst/>
                          <a:latin typeface="Calibri" panose="020F0502020204030204" pitchFamily="34" charset="0"/>
                        </a:rPr>
                        <a:t>MWOF#3</a:t>
                      </a:r>
                    </a:p>
                  </a:txBody>
                  <a:tcPr marL="9525" marR="9525" marT="9525" marB="0">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tcPr>
                </a:tc>
                <a:tc>
                  <a:txBody>
                    <a:bodyPr/>
                    <a:lstStyle/>
                    <a:p>
                      <a:pPr algn="ctr" fontAlgn="t"/>
                      <a:r>
                        <a:rPr lang="en-GB" sz="1200" b="0" i="0" u="none" strike="noStrike" dirty="0">
                          <a:solidFill>
                            <a:srgbClr val="000000"/>
                          </a:solidFill>
                          <a:effectLst/>
                          <a:latin typeface="Calibri" panose="020F0502020204030204" pitchFamily="34" charset="0"/>
                        </a:rPr>
                        <a:t>45</a:t>
                      </a:r>
                    </a:p>
                  </a:txBody>
                  <a:tcPr marL="9525" marR="9525" marT="9525" marB="0">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98080723"/>
                  </a:ext>
                </a:extLst>
              </a:tr>
            </a:tbl>
          </a:graphicData>
        </a:graphic>
      </p:graphicFrame>
      <p:cxnSp>
        <p:nvCxnSpPr>
          <p:cNvPr id="12" name="Straight Arrow Connector 11">
            <a:extLst>
              <a:ext uri="{FF2B5EF4-FFF2-40B4-BE49-F238E27FC236}">
                <a16:creationId xmlns:a16="http://schemas.microsoft.com/office/drawing/2014/main" id="{19E3A177-D846-C3D5-BF39-40ECDFA2ED7C}"/>
              </a:ext>
            </a:extLst>
          </p:cNvPr>
          <p:cNvCxnSpPr>
            <a:cxnSpLocks/>
          </p:cNvCxnSpPr>
          <p:nvPr/>
        </p:nvCxnSpPr>
        <p:spPr>
          <a:xfrm flipV="1">
            <a:off x="1012374" y="2382096"/>
            <a:ext cx="0" cy="3306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166473F-E835-C5AC-EA94-1908C56DFEC0}"/>
              </a:ext>
            </a:extLst>
          </p:cNvPr>
          <p:cNvCxnSpPr>
            <a:cxnSpLocks/>
          </p:cNvCxnSpPr>
          <p:nvPr/>
        </p:nvCxnSpPr>
        <p:spPr>
          <a:xfrm>
            <a:off x="1012374" y="5688420"/>
            <a:ext cx="105192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90DC6B-5101-11E2-F975-9442606F7130}"/>
              </a:ext>
            </a:extLst>
          </p:cNvPr>
          <p:cNvCxnSpPr>
            <a:cxnSpLocks/>
          </p:cNvCxnSpPr>
          <p:nvPr/>
        </p:nvCxnSpPr>
        <p:spPr>
          <a:xfrm>
            <a:off x="1012374" y="3317844"/>
            <a:ext cx="105192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193C6D7-72A6-43EF-311B-DAFA5F53E1C5}"/>
              </a:ext>
            </a:extLst>
          </p:cNvPr>
          <p:cNvCxnSpPr>
            <a:cxnSpLocks/>
          </p:cNvCxnSpPr>
          <p:nvPr/>
        </p:nvCxnSpPr>
        <p:spPr>
          <a:xfrm>
            <a:off x="2728642" y="3317844"/>
            <a:ext cx="0" cy="491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AA43295-68A3-FEEC-2245-B2BE49B6B282}"/>
              </a:ext>
            </a:extLst>
          </p:cNvPr>
          <p:cNvSpPr/>
          <p:nvPr/>
        </p:nvSpPr>
        <p:spPr>
          <a:xfrm>
            <a:off x="2728642" y="3324679"/>
            <a:ext cx="8802946" cy="485126"/>
          </a:xfrm>
          <a:prstGeom prst="rect">
            <a:avLst/>
          </a:prstGeom>
          <a:pattFill prst="dkDnDiag">
            <a:fgClr>
              <a:srgbClr val="7030A0"/>
            </a:fgClr>
            <a:bgClr>
              <a:schemeClr val="bg1"/>
            </a:bgClr>
          </a:patt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86573AA-BF0C-D3C0-8867-A944D5C9D49D}"/>
              </a:ext>
            </a:extLst>
          </p:cNvPr>
          <p:cNvSpPr/>
          <p:nvPr/>
        </p:nvSpPr>
        <p:spPr>
          <a:xfrm>
            <a:off x="3145614" y="3809805"/>
            <a:ext cx="8385952" cy="446317"/>
          </a:xfrm>
          <a:prstGeom prst="rect">
            <a:avLst/>
          </a:prstGeom>
          <a:solidFill>
            <a:schemeClr val="bg2">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2D74757-F058-74C7-A7BE-B9D61313233F}"/>
              </a:ext>
            </a:extLst>
          </p:cNvPr>
          <p:cNvSpPr/>
          <p:nvPr/>
        </p:nvSpPr>
        <p:spPr>
          <a:xfrm>
            <a:off x="4886962" y="4518136"/>
            <a:ext cx="2788313" cy="530190"/>
          </a:xfrm>
          <a:prstGeom prst="rect">
            <a:avLst/>
          </a:prstGeom>
          <a:solidFill>
            <a:schemeClr val="accent6">
              <a:lumMod val="60000"/>
              <a:lumOff val="4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176B5AC-B93E-1F5B-556D-57A910315ABE}"/>
              </a:ext>
            </a:extLst>
          </p:cNvPr>
          <p:cNvSpPr txBox="1"/>
          <p:nvPr/>
        </p:nvSpPr>
        <p:spPr>
          <a:xfrm>
            <a:off x="774487" y="2753219"/>
            <a:ext cx="331937" cy="153888"/>
          </a:xfrm>
          <a:prstGeom prst="rect">
            <a:avLst/>
          </a:prstGeom>
          <a:noFill/>
        </p:spPr>
        <p:txBody>
          <a:bodyPr wrap="square" lIns="0" tIns="0" rIns="0" bIns="0" rtlCol="0">
            <a:spAutoFit/>
          </a:bodyPr>
          <a:lstStyle/>
          <a:p>
            <a:r>
              <a:rPr lang="en-GB" sz="1000" dirty="0"/>
              <a:t>120</a:t>
            </a:r>
          </a:p>
        </p:txBody>
      </p:sp>
      <p:sp>
        <p:nvSpPr>
          <p:cNvPr id="20" name="TextBox 19">
            <a:extLst>
              <a:ext uri="{FF2B5EF4-FFF2-40B4-BE49-F238E27FC236}">
                <a16:creationId xmlns:a16="http://schemas.microsoft.com/office/drawing/2014/main" id="{3BE3409D-4570-EEA5-F123-63BA9B12B172}"/>
              </a:ext>
            </a:extLst>
          </p:cNvPr>
          <p:cNvSpPr txBox="1"/>
          <p:nvPr/>
        </p:nvSpPr>
        <p:spPr>
          <a:xfrm>
            <a:off x="780142" y="3207034"/>
            <a:ext cx="331937" cy="153888"/>
          </a:xfrm>
          <a:prstGeom prst="rect">
            <a:avLst/>
          </a:prstGeom>
          <a:noFill/>
        </p:spPr>
        <p:txBody>
          <a:bodyPr wrap="square" lIns="0" tIns="0" rIns="0" bIns="0" rtlCol="0">
            <a:spAutoFit/>
          </a:bodyPr>
          <a:lstStyle/>
          <a:p>
            <a:r>
              <a:rPr lang="en-GB" sz="1000" dirty="0"/>
              <a:t>100</a:t>
            </a:r>
          </a:p>
        </p:txBody>
      </p:sp>
      <p:sp>
        <p:nvSpPr>
          <p:cNvPr id="21" name="TextBox 20">
            <a:extLst>
              <a:ext uri="{FF2B5EF4-FFF2-40B4-BE49-F238E27FC236}">
                <a16:creationId xmlns:a16="http://schemas.microsoft.com/office/drawing/2014/main" id="{869662DE-C4DF-10A2-C453-B7417506D661}"/>
              </a:ext>
            </a:extLst>
          </p:cNvPr>
          <p:cNvSpPr txBox="1"/>
          <p:nvPr/>
        </p:nvSpPr>
        <p:spPr>
          <a:xfrm>
            <a:off x="849010" y="3698899"/>
            <a:ext cx="221290" cy="153888"/>
          </a:xfrm>
          <a:prstGeom prst="rect">
            <a:avLst/>
          </a:prstGeom>
          <a:noFill/>
        </p:spPr>
        <p:txBody>
          <a:bodyPr wrap="square" lIns="0" tIns="0" rIns="0" bIns="0" rtlCol="0">
            <a:spAutoFit/>
          </a:bodyPr>
          <a:lstStyle/>
          <a:p>
            <a:r>
              <a:rPr lang="en-GB" sz="1000" dirty="0"/>
              <a:t>80</a:t>
            </a:r>
          </a:p>
        </p:txBody>
      </p:sp>
      <p:sp>
        <p:nvSpPr>
          <p:cNvPr id="22" name="TextBox 21">
            <a:extLst>
              <a:ext uri="{FF2B5EF4-FFF2-40B4-BE49-F238E27FC236}">
                <a16:creationId xmlns:a16="http://schemas.microsoft.com/office/drawing/2014/main" id="{D699ABC7-3861-4D12-D35D-C88CA2E8F3C2}"/>
              </a:ext>
            </a:extLst>
          </p:cNvPr>
          <p:cNvSpPr txBox="1"/>
          <p:nvPr/>
        </p:nvSpPr>
        <p:spPr>
          <a:xfrm>
            <a:off x="849010" y="4190764"/>
            <a:ext cx="221290" cy="153888"/>
          </a:xfrm>
          <a:prstGeom prst="rect">
            <a:avLst/>
          </a:prstGeom>
          <a:noFill/>
        </p:spPr>
        <p:txBody>
          <a:bodyPr wrap="square" lIns="0" tIns="0" rIns="0" bIns="0" rtlCol="0">
            <a:spAutoFit/>
          </a:bodyPr>
          <a:lstStyle/>
          <a:p>
            <a:r>
              <a:rPr lang="en-GB" sz="1000" dirty="0"/>
              <a:t>60</a:t>
            </a:r>
          </a:p>
        </p:txBody>
      </p:sp>
      <p:sp>
        <p:nvSpPr>
          <p:cNvPr id="23" name="TextBox 22">
            <a:extLst>
              <a:ext uri="{FF2B5EF4-FFF2-40B4-BE49-F238E27FC236}">
                <a16:creationId xmlns:a16="http://schemas.microsoft.com/office/drawing/2014/main" id="{3777E709-60B9-95B0-AD73-18712823BC87}"/>
              </a:ext>
            </a:extLst>
          </p:cNvPr>
          <p:cNvSpPr txBox="1"/>
          <p:nvPr/>
        </p:nvSpPr>
        <p:spPr>
          <a:xfrm>
            <a:off x="840444" y="4634419"/>
            <a:ext cx="221290" cy="153888"/>
          </a:xfrm>
          <a:prstGeom prst="rect">
            <a:avLst/>
          </a:prstGeom>
          <a:noFill/>
        </p:spPr>
        <p:txBody>
          <a:bodyPr wrap="square" lIns="0" tIns="0" rIns="0" bIns="0" rtlCol="0">
            <a:spAutoFit/>
          </a:bodyPr>
          <a:lstStyle/>
          <a:p>
            <a:r>
              <a:rPr lang="en-GB" sz="1000" dirty="0"/>
              <a:t>40</a:t>
            </a:r>
          </a:p>
        </p:txBody>
      </p:sp>
      <p:sp>
        <p:nvSpPr>
          <p:cNvPr id="24" name="TextBox 23">
            <a:extLst>
              <a:ext uri="{FF2B5EF4-FFF2-40B4-BE49-F238E27FC236}">
                <a16:creationId xmlns:a16="http://schemas.microsoft.com/office/drawing/2014/main" id="{17BAE737-E195-49BC-0143-25C23EB7BD8C}"/>
              </a:ext>
            </a:extLst>
          </p:cNvPr>
          <p:cNvSpPr txBox="1"/>
          <p:nvPr/>
        </p:nvSpPr>
        <p:spPr>
          <a:xfrm>
            <a:off x="835047" y="5090688"/>
            <a:ext cx="221290" cy="153888"/>
          </a:xfrm>
          <a:prstGeom prst="rect">
            <a:avLst/>
          </a:prstGeom>
          <a:noFill/>
        </p:spPr>
        <p:txBody>
          <a:bodyPr wrap="square" lIns="0" tIns="0" rIns="0" bIns="0" rtlCol="0">
            <a:spAutoFit/>
          </a:bodyPr>
          <a:lstStyle/>
          <a:p>
            <a:r>
              <a:rPr lang="en-GB" sz="1000" dirty="0"/>
              <a:t>20</a:t>
            </a:r>
          </a:p>
        </p:txBody>
      </p:sp>
      <p:sp>
        <p:nvSpPr>
          <p:cNvPr id="25" name="Rounded Rectangle 24">
            <a:extLst>
              <a:ext uri="{FF2B5EF4-FFF2-40B4-BE49-F238E27FC236}">
                <a16:creationId xmlns:a16="http://schemas.microsoft.com/office/drawing/2014/main" id="{8748BDE9-6EE5-E36C-6FD5-4385DD6992C5}"/>
              </a:ext>
            </a:extLst>
          </p:cNvPr>
          <p:cNvSpPr/>
          <p:nvPr/>
        </p:nvSpPr>
        <p:spPr>
          <a:xfrm>
            <a:off x="1061237" y="2920849"/>
            <a:ext cx="641409" cy="200702"/>
          </a:xfrm>
          <a:prstGeom prst="roundRect">
            <a:avLst/>
          </a:prstGeom>
          <a:solidFill>
            <a:schemeClr val="bg1">
              <a:lumMod val="8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dirty="0">
                <a:solidFill>
                  <a:srgbClr val="FF0000"/>
                </a:solidFill>
              </a:rPr>
              <a:t>FPN</a:t>
            </a:r>
          </a:p>
        </p:txBody>
      </p:sp>
      <p:cxnSp>
        <p:nvCxnSpPr>
          <p:cNvPr id="26" name="Straight Arrow Connector 25">
            <a:extLst>
              <a:ext uri="{FF2B5EF4-FFF2-40B4-BE49-F238E27FC236}">
                <a16:creationId xmlns:a16="http://schemas.microsoft.com/office/drawing/2014/main" id="{C30FC6F5-B71B-27EF-B302-0907B305C4CD}"/>
              </a:ext>
            </a:extLst>
          </p:cNvPr>
          <p:cNvCxnSpPr>
            <a:cxnSpLocks/>
            <a:stCxn id="25" idx="2"/>
          </p:cNvCxnSpPr>
          <p:nvPr/>
        </p:nvCxnSpPr>
        <p:spPr>
          <a:xfrm>
            <a:off x="1381942" y="3121551"/>
            <a:ext cx="258447" cy="1450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1F6AC49B-591B-C190-01FA-CF779DD9BE9F}"/>
              </a:ext>
            </a:extLst>
          </p:cNvPr>
          <p:cNvSpPr/>
          <p:nvPr/>
        </p:nvSpPr>
        <p:spPr>
          <a:xfrm>
            <a:off x="1888806" y="3387461"/>
            <a:ext cx="641409" cy="200702"/>
          </a:xfrm>
          <a:prstGeom prst="roundRect">
            <a:avLst/>
          </a:prstGeom>
          <a:solidFill>
            <a:schemeClr val="bg1">
              <a:lumMod val="8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dirty="0">
                <a:solidFill>
                  <a:schemeClr val="bg2">
                    <a:lumMod val="50000"/>
                  </a:schemeClr>
                </a:solidFill>
              </a:rPr>
              <a:t>o=1</a:t>
            </a:r>
          </a:p>
        </p:txBody>
      </p:sp>
      <p:cxnSp>
        <p:nvCxnSpPr>
          <p:cNvPr id="28" name="Straight Arrow Connector 27">
            <a:extLst>
              <a:ext uri="{FF2B5EF4-FFF2-40B4-BE49-F238E27FC236}">
                <a16:creationId xmlns:a16="http://schemas.microsoft.com/office/drawing/2014/main" id="{309DA962-A853-4F4E-F23C-3E15BF94ABE5}"/>
              </a:ext>
            </a:extLst>
          </p:cNvPr>
          <p:cNvCxnSpPr>
            <a:cxnSpLocks/>
            <a:stCxn id="27" idx="3"/>
          </p:cNvCxnSpPr>
          <p:nvPr/>
        </p:nvCxnSpPr>
        <p:spPr>
          <a:xfrm>
            <a:off x="2530215" y="3487812"/>
            <a:ext cx="198411" cy="112773"/>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D880884E-F0C3-2B2C-B9D1-86684068809C}"/>
              </a:ext>
            </a:extLst>
          </p:cNvPr>
          <p:cNvSpPr/>
          <p:nvPr/>
        </p:nvSpPr>
        <p:spPr>
          <a:xfrm>
            <a:off x="3464983" y="2871708"/>
            <a:ext cx="641409" cy="200702"/>
          </a:xfrm>
          <a:prstGeom prst="roundRect">
            <a:avLst/>
          </a:prstGeom>
          <a:solidFill>
            <a:schemeClr val="bg1">
              <a:lumMod val="8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dirty="0">
                <a:solidFill>
                  <a:srgbClr val="7030A0"/>
                </a:solidFill>
              </a:rPr>
              <a:t>o=2</a:t>
            </a:r>
          </a:p>
        </p:txBody>
      </p:sp>
      <p:cxnSp>
        <p:nvCxnSpPr>
          <p:cNvPr id="30" name="Straight Arrow Connector 29">
            <a:extLst>
              <a:ext uri="{FF2B5EF4-FFF2-40B4-BE49-F238E27FC236}">
                <a16:creationId xmlns:a16="http://schemas.microsoft.com/office/drawing/2014/main" id="{E1A69D22-FDDF-A5C5-1D5F-3A42430EFE45}"/>
              </a:ext>
            </a:extLst>
          </p:cNvPr>
          <p:cNvCxnSpPr>
            <a:cxnSpLocks/>
            <a:stCxn id="29" idx="3"/>
          </p:cNvCxnSpPr>
          <p:nvPr/>
        </p:nvCxnSpPr>
        <p:spPr>
          <a:xfrm>
            <a:off x="4106392" y="2972059"/>
            <a:ext cx="35461" cy="30426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4B3B1F52-1072-86B8-207C-3195D70BA0A2}"/>
              </a:ext>
            </a:extLst>
          </p:cNvPr>
          <p:cNvSpPr/>
          <p:nvPr/>
        </p:nvSpPr>
        <p:spPr>
          <a:xfrm>
            <a:off x="1975015" y="3945393"/>
            <a:ext cx="641409" cy="200702"/>
          </a:xfrm>
          <a:prstGeom prst="roundRect">
            <a:avLst/>
          </a:prstGeom>
          <a:solidFill>
            <a:schemeClr val="bg1">
              <a:lumMod val="8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dirty="0">
                <a:solidFill>
                  <a:schemeClr val="accent1"/>
                </a:solidFill>
              </a:rPr>
              <a:t>o=3</a:t>
            </a:r>
          </a:p>
        </p:txBody>
      </p:sp>
      <p:cxnSp>
        <p:nvCxnSpPr>
          <p:cNvPr id="32" name="Straight Arrow Connector 31">
            <a:extLst>
              <a:ext uri="{FF2B5EF4-FFF2-40B4-BE49-F238E27FC236}">
                <a16:creationId xmlns:a16="http://schemas.microsoft.com/office/drawing/2014/main" id="{CE283224-2647-7A71-5C50-8A1DCCA3DDA5}"/>
              </a:ext>
            </a:extLst>
          </p:cNvPr>
          <p:cNvCxnSpPr>
            <a:cxnSpLocks/>
            <a:stCxn id="31" idx="3"/>
            <a:endCxn id="17" idx="1"/>
          </p:cNvCxnSpPr>
          <p:nvPr/>
        </p:nvCxnSpPr>
        <p:spPr>
          <a:xfrm flipV="1">
            <a:off x="2616424" y="4032964"/>
            <a:ext cx="529190" cy="1278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a:extLst>
              <a:ext uri="{FF2B5EF4-FFF2-40B4-BE49-F238E27FC236}">
                <a16:creationId xmlns:a16="http://schemas.microsoft.com/office/drawing/2014/main" id="{AD36B516-3089-C19C-E8D0-02D53DC5585C}"/>
              </a:ext>
            </a:extLst>
          </p:cNvPr>
          <p:cNvSpPr/>
          <p:nvPr/>
        </p:nvSpPr>
        <p:spPr>
          <a:xfrm>
            <a:off x="5040382" y="5251779"/>
            <a:ext cx="641409" cy="200702"/>
          </a:xfrm>
          <a:prstGeom prst="roundRect">
            <a:avLst/>
          </a:prstGeom>
          <a:solidFill>
            <a:schemeClr val="bg1">
              <a:lumMod val="8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dirty="0">
                <a:solidFill>
                  <a:schemeClr val="accent6">
                    <a:lumMod val="75000"/>
                  </a:schemeClr>
                </a:solidFill>
              </a:rPr>
              <a:t>o=6</a:t>
            </a:r>
          </a:p>
        </p:txBody>
      </p:sp>
      <p:cxnSp>
        <p:nvCxnSpPr>
          <p:cNvPr id="34" name="Straight Connector 33">
            <a:extLst>
              <a:ext uri="{FF2B5EF4-FFF2-40B4-BE49-F238E27FC236}">
                <a16:creationId xmlns:a16="http://schemas.microsoft.com/office/drawing/2014/main" id="{E88B1895-1B60-5102-67C4-10EBDDF790C1}"/>
              </a:ext>
            </a:extLst>
          </p:cNvPr>
          <p:cNvCxnSpPr>
            <a:cxnSpLocks/>
          </p:cNvCxnSpPr>
          <p:nvPr/>
        </p:nvCxnSpPr>
        <p:spPr>
          <a:xfrm>
            <a:off x="4886962" y="4575315"/>
            <a:ext cx="0" cy="47301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BA687A28-6AC8-7078-2F5C-F4623D1072C7}"/>
              </a:ext>
            </a:extLst>
          </p:cNvPr>
          <p:cNvSpPr/>
          <p:nvPr/>
        </p:nvSpPr>
        <p:spPr>
          <a:xfrm>
            <a:off x="3847624" y="4688523"/>
            <a:ext cx="641409" cy="200702"/>
          </a:xfrm>
          <a:prstGeom prst="roundRect">
            <a:avLst/>
          </a:prstGeom>
          <a:solidFill>
            <a:schemeClr val="bg1">
              <a:lumMod val="8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dirty="0">
                <a:solidFill>
                  <a:srgbClr val="0070C0"/>
                </a:solidFill>
              </a:rPr>
              <a:t>o=5</a:t>
            </a:r>
          </a:p>
        </p:txBody>
      </p:sp>
      <p:cxnSp>
        <p:nvCxnSpPr>
          <p:cNvPr id="36" name="Straight Arrow Connector 35">
            <a:extLst>
              <a:ext uri="{FF2B5EF4-FFF2-40B4-BE49-F238E27FC236}">
                <a16:creationId xmlns:a16="http://schemas.microsoft.com/office/drawing/2014/main" id="{D9A517D7-80F2-7290-FAFF-45D4E4E92585}"/>
              </a:ext>
            </a:extLst>
          </p:cNvPr>
          <p:cNvCxnSpPr>
            <a:cxnSpLocks/>
            <a:stCxn id="35" idx="3"/>
            <a:endCxn id="18" idx="1"/>
          </p:cNvCxnSpPr>
          <p:nvPr/>
        </p:nvCxnSpPr>
        <p:spPr>
          <a:xfrm flipV="1">
            <a:off x="4489033" y="4783231"/>
            <a:ext cx="397929" cy="564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10A05C9-E0E3-F08A-A901-54071192E8C9}"/>
              </a:ext>
            </a:extLst>
          </p:cNvPr>
          <p:cNvSpPr txBox="1"/>
          <p:nvPr/>
        </p:nvSpPr>
        <p:spPr>
          <a:xfrm>
            <a:off x="2744575" y="5710502"/>
            <a:ext cx="110647" cy="153888"/>
          </a:xfrm>
          <a:prstGeom prst="rect">
            <a:avLst/>
          </a:prstGeom>
          <a:noFill/>
        </p:spPr>
        <p:txBody>
          <a:bodyPr wrap="square" lIns="0" tIns="0" rIns="0" bIns="0" rtlCol="0">
            <a:spAutoFit/>
          </a:bodyPr>
          <a:lstStyle/>
          <a:p>
            <a:r>
              <a:rPr lang="en-GB" sz="1000" dirty="0"/>
              <a:t>5</a:t>
            </a:r>
          </a:p>
        </p:txBody>
      </p:sp>
      <p:sp>
        <p:nvSpPr>
          <p:cNvPr id="40" name="TextBox 39">
            <a:extLst>
              <a:ext uri="{FF2B5EF4-FFF2-40B4-BE49-F238E27FC236}">
                <a16:creationId xmlns:a16="http://schemas.microsoft.com/office/drawing/2014/main" id="{B7C92F28-DBDF-A044-A0DF-DD5D5133FFB6}"/>
              </a:ext>
            </a:extLst>
          </p:cNvPr>
          <p:cNvSpPr txBox="1"/>
          <p:nvPr/>
        </p:nvSpPr>
        <p:spPr>
          <a:xfrm>
            <a:off x="4428363" y="5710502"/>
            <a:ext cx="221290" cy="153888"/>
          </a:xfrm>
          <a:prstGeom prst="rect">
            <a:avLst/>
          </a:prstGeom>
          <a:noFill/>
        </p:spPr>
        <p:txBody>
          <a:bodyPr wrap="square" lIns="0" tIns="0" rIns="0" bIns="0" rtlCol="0">
            <a:spAutoFit/>
          </a:bodyPr>
          <a:lstStyle/>
          <a:p>
            <a:r>
              <a:rPr lang="en-GB" sz="1000" dirty="0"/>
              <a:t>10</a:t>
            </a:r>
          </a:p>
        </p:txBody>
      </p:sp>
      <p:sp>
        <p:nvSpPr>
          <p:cNvPr id="41" name="TextBox 40">
            <a:extLst>
              <a:ext uri="{FF2B5EF4-FFF2-40B4-BE49-F238E27FC236}">
                <a16:creationId xmlns:a16="http://schemas.microsoft.com/office/drawing/2014/main" id="{2B11DF8D-0A04-328B-0918-1B4E95BB813B}"/>
              </a:ext>
            </a:extLst>
          </p:cNvPr>
          <p:cNvSpPr txBox="1"/>
          <p:nvPr/>
        </p:nvSpPr>
        <p:spPr>
          <a:xfrm>
            <a:off x="6206650" y="5710502"/>
            <a:ext cx="221290" cy="153888"/>
          </a:xfrm>
          <a:prstGeom prst="rect">
            <a:avLst/>
          </a:prstGeom>
          <a:noFill/>
        </p:spPr>
        <p:txBody>
          <a:bodyPr wrap="square" lIns="0" tIns="0" rIns="0" bIns="0" rtlCol="0">
            <a:spAutoFit/>
          </a:bodyPr>
          <a:lstStyle/>
          <a:p>
            <a:r>
              <a:rPr lang="en-GB" sz="1000" dirty="0"/>
              <a:t>15</a:t>
            </a:r>
          </a:p>
        </p:txBody>
      </p:sp>
      <p:sp>
        <p:nvSpPr>
          <p:cNvPr id="42" name="TextBox 41">
            <a:extLst>
              <a:ext uri="{FF2B5EF4-FFF2-40B4-BE49-F238E27FC236}">
                <a16:creationId xmlns:a16="http://schemas.microsoft.com/office/drawing/2014/main" id="{DB5F02C6-1135-5342-6202-034A5AA99701}"/>
              </a:ext>
            </a:extLst>
          </p:cNvPr>
          <p:cNvSpPr txBox="1"/>
          <p:nvPr/>
        </p:nvSpPr>
        <p:spPr>
          <a:xfrm>
            <a:off x="7940753" y="5720747"/>
            <a:ext cx="221290" cy="153888"/>
          </a:xfrm>
          <a:prstGeom prst="rect">
            <a:avLst/>
          </a:prstGeom>
          <a:noFill/>
        </p:spPr>
        <p:txBody>
          <a:bodyPr wrap="square" lIns="0" tIns="0" rIns="0" bIns="0" rtlCol="0">
            <a:spAutoFit/>
          </a:bodyPr>
          <a:lstStyle/>
          <a:p>
            <a:r>
              <a:rPr lang="en-GB" sz="1000" dirty="0"/>
              <a:t>20</a:t>
            </a:r>
          </a:p>
        </p:txBody>
      </p:sp>
      <p:sp>
        <p:nvSpPr>
          <p:cNvPr id="43" name="TextBox 42">
            <a:extLst>
              <a:ext uri="{FF2B5EF4-FFF2-40B4-BE49-F238E27FC236}">
                <a16:creationId xmlns:a16="http://schemas.microsoft.com/office/drawing/2014/main" id="{02DA158A-D111-34EB-C255-14F9F69655FE}"/>
              </a:ext>
            </a:extLst>
          </p:cNvPr>
          <p:cNvSpPr txBox="1"/>
          <p:nvPr/>
        </p:nvSpPr>
        <p:spPr>
          <a:xfrm>
            <a:off x="9760910" y="5710502"/>
            <a:ext cx="221290" cy="153888"/>
          </a:xfrm>
          <a:prstGeom prst="rect">
            <a:avLst/>
          </a:prstGeom>
          <a:noFill/>
        </p:spPr>
        <p:txBody>
          <a:bodyPr wrap="square" lIns="0" tIns="0" rIns="0" bIns="0" rtlCol="0">
            <a:spAutoFit/>
          </a:bodyPr>
          <a:lstStyle/>
          <a:p>
            <a:r>
              <a:rPr lang="en-GB" sz="1000" dirty="0"/>
              <a:t>25</a:t>
            </a:r>
          </a:p>
        </p:txBody>
      </p:sp>
      <p:sp>
        <p:nvSpPr>
          <p:cNvPr id="44" name="Rectangle 43">
            <a:extLst>
              <a:ext uri="{FF2B5EF4-FFF2-40B4-BE49-F238E27FC236}">
                <a16:creationId xmlns:a16="http://schemas.microsoft.com/office/drawing/2014/main" id="{FC2D73A4-385E-6A44-8B16-CC6C458688FF}"/>
              </a:ext>
            </a:extLst>
          </p:cNvPr>
          <p:cNvSpPr/>
          <p:nvPr/>
        </p:nvSpPr>
        <p:spPr>
          <a:xfrm>
            <a:off x="7684617" y="4542416"/>
            <a:ext cx="3856187" cy="214632"/>
          </a:xfrm>
          <a:prstGeom prst="rect">
            <a:avLst/>
          </a:prstGeom>
          <a:solidFill>
            <a:schemeClr val="accent2">
              <a:lumMod val="60000"/>
              <a:lumOff val="4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Arrow Connector 44">
            <a:extLst>
              <a:ext uri="{FF2B5EF4-FFF2-40B4-BE49-F238E27FC236}">
                <a16:creationId xmlns:a16="http://schemas.microsoft.com/office/drawing/2014/main" id="{2B2EC7DB-0788-B332-B31F-98D0A048CC29}"/>
              </a:ext>
            </a:extLst>
          </p:cNvPr>
          <p:cNvCxnSpPr>
            <a:cxnSpLocks/>
            <a:stCxn id="33" idx="3"/>
            <a:endCxn id="18" idx="2"/>
          </p:cNvCxnSpPr>
          <p:nvPr/>
        </p:nvCxnSpPr>
        <p:spPr>
          <a:xfrm flipV="1">
            <a:off x="5681791" y="5048326"/>
            <a:ext cx="599328" cy="303804"/>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Rounded Rectangle 45">
            <a:extLst>
              <a:ext uri="{FF2B5EF4-FFF2-40B4-BE49-F238E27FC236}">
                <a16:creationId xmlns:a16="http://schemas.microsoft.com/office/drawing/2014/main" id="{43934BF6-D584-4702-C0D5-F080961D8844}"/>
              </a:ext>
            </a:extLst>
          </p:cNvPr>
          <p:cNvSpPr/>
          <p:nvPr/>
        </p:nvSpPr>
        <p:spPr>
          <a:xfrm>
            <a:off x="7895197" y="5034376"/>
            <a:ext cx="641409" cy="200702"/>
          </a:xfrm>
          <a:prstGeom prst="roundRect">
            <a:avLst/>
          </a:prstGeom>
          <a:solidFill>
            <a:schemeClr val="bg1">
              <a:lumMod val="8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dirty="0">
                <a:solidFill>
                  <a:srgbClr val="C00000"/>
                </a:solidFill>
              </a:rPr>
              <a:t>o=7</a:t>
            </a:r>
          </a:p>
        </p:txBody>
      </p:sp>
      <p:cxnSp>
        <p:nvCxnSpPr>
          <p:cNvPr id="47" name="Straight Connector 46">
            <a:extLst>
              <a:ext uri="{FF2B5EF4-FFF2-40B4-BE49-F238E27FC236}">
                <a16:creationId xmlns:a16="http://schemas.microsoft.com/office/drawing/2014/main" id="{3A02DC27-CA88-5FCF-8211-314D4A0FEF7B}"/>
              </a:ext>
            </a:extLst>
          </p:cNvPr>
          <p:cNvCxnSpPr>
            <a:cxnSpLocks/>
          </p:cNvCxnSpPr>
          <p:nvPr/>
        </p:nvCxnSpPr>
        <p:spPr>
          <a:xfrm>
            <a:off x="7692660" y="4542416"/>
            <a:ext cx="0" cy="50591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63EA6D5-95FB-DC57-6275-63B9E6F34CD1}"/>
              </a:ext>
            </a:extLst>
          </p:cNvPr>
          <p:cNvCxnSpPr>
            <a:cxnSpLocks/>
            <a:stCxn id="46" idx="0"/>
            <a:endCxn id="44" idx="1"/>
          </p:cNvCxnSpPr>
          <p:nvPr/>
        </p:nvCxnSpPr>
        <p:spPr>
          <a:xfrm flipH="1" flipV="1">
            <a:off x="7684617" y="4649732"/>
            <a:ext cx="531285" cy="38464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Rounded Rectangle 48">
            <a:extLst>
              <a:ext uri="{FF2B5EF4-FFF2-40B4-BE49-F238E27FC236}">
                <a16:creationId xmlns:a16="http://schemas.microsoft.com/office/drawing/2014/main" id="{1299E823-B0A8-0720-70A1-C37901F22891}"/>
              </a:ext>
            </a:extLst>
          </p:cNvPr>
          <p:cNvSpPr/>
          <p:nvPr/>
        </p:nvSpPr>
        <p:spPr>
          <a:xfrm>
            <a:off x="9760910" y="5038612"/>
            <a:ext cx="641409" cy="200702"/>
          </a:xfrm>
          <a:prstGeom prst="roundRect">
            <a:avLst/>
          </a:prstGeom>
          <a:solidFill>
            <a:schemeClr val="bg1">
              <a:lumMod val="8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dirty="0">
                <a:solidFill>
                  <a:schemeClr val="accent2">
                    <a:lumMod val="75000"/>
                  </a:schemeClr>
                </a:solidFill>
              </a:rPr>
              <a:t>o=8</a:t>
            </a:r>
          </a:p>
        </p:txBody>
      </p:sp>
      <p:cxnSp>
        <p:nvCxnSpPr>
          <p:cNvPr id="50" name="Straight Arrow Connector 49">
            <a:extLst>
              <a:ext uri="{FF2B5EF4-FFF2-40B4-BE49-F238E27FC236}">
                <a16:creationId xmlns:a16="http://schemas.microsoft.com/office/drawing/2014/main" id="{EA68914E-EFB2-3353-B39E-7953781E1EBD}"/>
              </a:ext>
            </a:extLst>
          </p:cNvPr>
          <p:cNvCxnSpPr>
            <a:cxnSpLocks/>
            <a:stCxn id="49" idx="0"/>
            <a:endCxn id="44" idx="2"/>
          </p:cNvCxnSpPr>
          <p:nvPr/>
        </p:nvCxnSpPr>
        <p:spPr>
          <a:xfrm flipH="1" flipV="1">
            <a:off x="9612711" y="4757048"/>
            <a:ext cx="468904" cy="28156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754A207F-7800-5EE9-3671-3BA3576492A3}"/>
              </a:ext>
            </a:extLst>
          </p:cNvPr>
          <p:cNvSpPr/>
          <p:nvPr/>
        </p:nvSpPr>
        <p:spPr>
          <a:xfrm>
            <a:off x="3779523" y="4256123"/>
            <a:ext cx="7752032" cy="273299"/>
          </a:xfrm>
          <a:prstGeom prst="rect">
            <a:avLst/>
          </a:prstGeom>
          <a:pattFill prst="wdDnDiag">
            <a:fgClr>
              <a:srgbClr val="105D64"/>
            </a:fgClr>
            <a:bgClr>
              <a:schemeClr val="bg1"/>
            </a:bgClr>
          </a:pattFill>
          <a:ln>
            <a:solidFill>
              <a:srgbClr val="105D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ounded Rectangle 52">
            <a:extLst>
              <a:ext uri="{FF2B5EF4-FFF2-40B4-BE49-F238E27FC236}">
                <a16:creationId xmlns:a16="http://schemas.microsoft.com/office/drawing/2014/main" id="{4BA7D363-EB90-FA17-2FA7-176FD1CFC1D5}"/>
              </a:ext>
            </a:extLst>
          </p:cNvPr>
          <p:cNvSpPr/>
          <p:nvPr/>
        </p:nvSpPr>
        <p:spPr>
          <a:xfrm>
            <a:off x="2441995" y="4297737"/>
            <a:ext cx="641409" cy="200702"/>
          </a:xfrm>
          <a:prstGeom prst="roundRect">
            <a:avLst/>
          </a:prstGeom>
          <a:solidFill>
            <a:schemeClr val="bg1">
              <a:lumMod val="8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dirty="0">
                <a:solidFill>
                  <a:srgbClr val="105D64"/>
                </a:solidFill>
              </a:rPr>
              <a:t>o=4</a:t>
            </a:r>
          </a:p>
        </p:txBody>
      </p:sp>
      <p:cxnSp>
        <p:nvCxnSpPr>
          <p:cNvPr id="54" name="Straight Arrow Connector 53">
            <a:extLst>
              <a:ext uri="{FF2B5EF4-FFF2-40B4-BE49-F238E27FC236}">
                <a16:creationId xmlns:a16="http://schemas.microsoft.com/office/drawing/2014/main" id="{E958C002-BB6C-A1BA-1240-09E02A324FC9}"/>
              </a:ext>
            </a:extLst>
          </p:cNvPr>
          <p:cNvCxnSpPr>
            <a:cxnSpLocks/>
            <a:stCxn id="53" idx="3"/>
            <a:endCxn id="52" idx="1"/>
          </p:cNvCxnSpPr>
          <p:nvPr/>
        </p:nvCxnSpPr>
        <p:spPr>
          <a:xfrm flipV="1">
            <a:off x="3083404" y="4392773"/>
            <a:ext cx="696119" cy="5315"/>
          </a:xfrm>
          <a:prstGeom prst="straightConnector1">
            <a:avLst/>
          </a:prstGeom>
          <a:ln>
            <a:solidFill>
              <a:srgbClr val="105D64"/>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3829EC9-8297-2388-FA9D-7EB37132A53D}"/>
              </a:ext>
            </a:extLst>
          </p:cNvPr>
          <p:cNvPicPr>
            <a:picLocks noChangeAspect="1"/>
          </p:cNvPicPr>
          <p:nvPr/>
        </p:nvPicPr>
        <p:blipFill>
          <a:blip r:embed="rId2"/>
          <a:stretch>
            <a:fillRect/>
          </a:stretch>
        </p:blipFill>
        <p:spPr>
          <a:xfrm>
            <a:off x="10845420" y="1"/>
            <a:ext cx="1346579" cy="1226502"/>
          </a:xfrm>
          <a:prstGeom prst="rect">
            <a:avLst/>
          </a:prstGeom>
          <a:ln>
            <a:solidFill>
              <a:schemeClr val="tx1"/>
            </a:solidFill>
          </a:ln>
        </p:spPr>
      </p:pic>
    </p:spTree>
    <p:extLst>
      <p:ext uri="{BB962C8B-B14F-4D97-AF65-F5344CB8AC3E}">
        <p14:creationId xmlns:p14="http://schemas.microsoft.com/office/powerpoint/2010/main" val="1460256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FA7C-BD32-7DB8-B934-C9FC2CD50573}"/>
              </a:ext>
            </a:extLst>
          </p:cNvPr>
          <p:cNvSpPr>
            <a:spLocks noGrp="1"/>
          </p:cNvSpPr>
          <p:nvPr>
            <p:ph type="ctrTitle"/>
          </p:nvPr>
        </p:nvSpPr>
        <p:spPr/>
        <p:txBody>
          <a:bodyPr/>
          <a:lstStyle/>
          <a:p>
            <a:r>
              <a:rPr lang="en-IE" dirty="0"/>
              <a:t>SDP_001: Day in the life</a:t>
            </a:r>
            <a:endParaRPr lang="en-GB" dirty="0"/>
          </a:p>
        </p:txBody>
      </p:sp>
      <p:sp>
        <p:nvSpPr>
          <p:cNvPr id="4" name="Slide Number Placeholder 3">
            <a:extLst>
              <a:ext uri="{FF2B5EF4-FFF2-40B4-BE49-F238E27FC236}">
                <a16:creationId xmlns:a16="http://schemas.microsoft.com/office/drawing/2014/main" id="{35E095E6-E3CE-7A9F-EC6C-A8E4EB274F4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US"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pic>
        <p:nvPicPr>
          <p:cNvPr id="11" name="Picture 10">
            <a:extLst>
              <a:ext uri="{FF2B5EF4-FFF2-40B4-BE49-F238E27FC236}">
                <a16:creationId xmlns:a16="http://schemas.microsoft.com/office/drawing/2014/main" id="{D00059E8-8941-80B4-4008-63ECD90C4A00}"/>
              </a:ext>
            </a:extLst>
          </p:cNvPr>
          <p:cNvPicPr>
            <a:picLocks noChangeAspect="1"/>
          </p:cNvPicPr>
          <p:nvPr/>
        </p:nvPicPr>
        <p:blipFill>
          <a:blip r:embed="rId3"/>
          <a:stretch>
            <a:fillRect/>
          </a:stretch>
        </p:blipFill>
        <p:spPr>
          <a:xfrm>
            <a:off x="10653793" y="45636"/>
            <a:ext cx="1296089" cy="1180514"/>
          </a:xfrm>
          <a:prstGeom prst="rect">
            <a:avLst/>
          </a:prstGeom>
          <a:ln>
            <a:solidFill>
              <a:schemeClr val="tx1"/>
            </a:solidFill>
          </a:ln>
        </p:spPr>
      </p:pic>
      <p:sp>
        <p:nvSpPr>
          <p:cNvPr id="3" name="Rounded Rectangle 2">
            <a:extLst>
              <a:ext uri="{FF2B5EF4-FFF2-40B4-BE49-F238E27FC236}">
                <a16:creationId xmlns:a16="http://schemas.microsoft.com/office/drawing/2014/main" id="{C54B3948-2122-424C-2A1B-574F00AF9A63}"/>
              </a:ext>
            </a:extLst>
          </p:cNvPr>
          <p:cNvSpPr/>
          <p:nvPr/>
        </p:nvSpPr>
        <p:spPr>
          <a:xfrm>
            <a:off x="345234" y="929296"/>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Submit NPDR Units transaction data</a:t>
            </a:r>
          </a:p>
        </p:txBody>
      </p:sp>
      <p:sp>
        <p:nvSpPr>
          <p:cNvPr id="5" name="Rounded Rectangle 4">
            <a:extLst>
              <a:ext uri="{FF2B5EF4-FFF2-40B4-BE49-F238E27FC236}">
                <a16:creationId xmlns:a16="http://schemas.microsoft.com/office/drawing/2014/main" id="{C7A3A3AC-7CBC-2161-A35D-F131803470AF}"/>
              </a:ext>
            </a:extLst>
          </p:cNvPr>
          <p:cNvSpPr/>
          <p:nvPr/>
        </p:nvSpPr>
        <p:spPr>
          <a:xfrm>
            <a:off x="1728648" y="1719867"/>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TSO receives/utilises external renewable forecasts</a:t>
            </a:r>
          </a:p>
        </p:txBody>
      </p:sp>
      <p:cxnSp>
        <p:nvCxnSpPr>
          <p:cNvPr id="6" name="Elbow Connector 5">
            <a:extLst>
              <a:ext uri="{FF2B5EF4-FFF2-40B4-BE49-F238E27FC236}">
                <a16:creationId xmlns:a16="http://schemas.microsoft.com/office/drawing/2014/main" id="{2729D246-966E-EFA0-3C4B-0E016449A02F}"/>
              </a:ext>
            </a:extLst>
          </p:cNvPr>
          <p:cNvCxnSpPr>
            <a:cxnSpLocks/>
            <a:stCxn id="3" idx="3"/>
            <a:endCxn id="5" idx="0"/>
          </p:cNvCxnSpPr>
          <p:nvPr/>
        </p:nvCxnSpPr>
        <p:spPr>
          <a:xfrm>
            <a:off x="2043406" y="1281076"/>
            <a:ext cx="534328" cy="4387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4E8E64BD-A082-1AF3-EDDB-0EDF63B91F67}"/>
              </a:ext>
            </a:extLst>
          </p:cNvPr>
          <p:cNvSpPr/>
          <p:nvPr/>
        </p:nvSpPr>
        <p:spPr>
          <a:xfrm>
            <a:off x="3615917" y="2510438"/>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TSO determines indicative generation schedules (LTS, RTC, RTD)</a:t>
            </a:r>
          </a:p>
        </p:txBody>
      </p:sp>
      <p:cxnSp>
        <p:nvCxnSpPr>
          <p:cNvPr id="8" name="Elbow Connector 7">
            <a:extLst>
              <a:ext uri="{FF2B5EF4-FFF2-40B4-BE49-F238E27FC236}">
                <a16:creationId xmlns:a16="http://schemas.microsoft.com/office/drawing/2014/main" id="{BF77895E-3FC7-9308-B734-B907DDFCC2AB}"/>
              </a:ext>
            </a:extLst>
          </p:cNvPr>
          <p:cNvCxnSpPr>
            <a:cxnSpLocks/>
            <a:stCxn id="5" idx="3"/>
            <a:endCxn id="7" idx="0"/>
          </p:cNvCxnSpPr>
          <p:nvPr/>
        </p:nvCxnSpPr>
        <p:spPr>
          <a:xfrm>
            <a:off x="3426820" y="2071647"/>
            <a:ext cx="1038183" cy="4387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8FDDAB09-6354-B115-44B6-E35930694AA0}"/>
              </a:ext>
            </a:extLst>
          </p:cNvPr>
          <p:cNvSpPr/>
          <p:nvPr/>
        </p:nvSpPr>
        <p:spPr>
          <a:xfrm>
            <a:off x="4924699" y="3301009"/>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Indicative schedules are used to derive Inc/Dec Merit Orders</a:t>
            </a:r>
          </a:p>
        </p:txBody>
      </p:sp>
      <p:cxnSp>
        <p:nvCxnSpPr>
          <p:cNvPr id="10" name="Elbow Connector 9">
            <a:extLst>
              <a:ext uri="{FF2B5EF4-FFF2-40B4-BE49-F238E27FC236}">
                <a16:creationId xmlns:a16="http://schemas.microsoft.com/office/drawing/2014/main" id="{E8964B0A-84C9-C05D-0CA2-711BD5307AAB}"/>
              </a:ext>
            </a:extLst>
          </p:cNvPr>
          <p:cNvCxnSpPr>
            <a:cxnSpLocks/>
            <a:stCxn id="7" idx="3"/>
            <a:endCxn id="9" idx="0"/>
          </p:cNvCxnSpPr>
          <p:nvPr/>
        </p:nvCxnSpPr>
        <p:spPr>
          <a:xfrm>
            <a:off x="5314089" y="2862218"/>
            <a:ext cx="459696" cy="4387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58D69B93-BE2D-E41D-ADF6-9440B36250F4}"/>
              </a:ext>
            </a:extLst>
          </p:cNvPr>
          <p:cNvSpPr/>
          <p:nvPr/>
        </p:nvSpPr>
        <p:spPr>
          <a:xfrm>
            <a:off x="6326775" y="4091580"/>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Control Room(s) make dispatch decisions (all Units, including NPDRs)</a:t>
            </a:r>
          </a:p>
        </p:txBody>
      </p:sp>
      <p:sp>
        <p:nvSpPr>
          <p:cNvPr id="13" name="Rounded Rectangle 12">
            <a:extLst>
              <a:ext uri="{FF2B5EF4-FFF2-40B4-BE49-F238E27FC236}">
                <a16:creationId xmlns:a16="http://schemas.microsoft.com/office/drawing/2014/main" id="{9796B1F6-6E26-D665-421B-CA6F402CA846}"/>
              </a:ext>
            </a:extLst>
          </p:cNvPr>
          <p:cNvSpPr/>
          <p:nvPr/>
        </p:nvSpPr>
        <p:spPr>
          <a:xfrm>
            <a:off x="8008776" y="4882150"/>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Approved setpoints issued to NPDRs (~DIs), via WDT</a:t>
            </a:r>
          </a:p>
        </p:txBody>
      </p:sp>
      <p:cxnSp>
        <p:nvCxnSpPr>
          <p:cNvPr id="14" name="Elbow Connector 13">
            <a:extLst>
              <a:ext uri="{FF2B5EF4-FFF2-40B4-BE49-F238E27FC236}">
                <a16:creationId xmlns:a16="http://schemas.microsoft.com/office/drawing/2014/main" id="{269A6A75-7E5A-00C5-2155-14847EB8DFF3}"/>
              </a:ext>
            </a:extLst>
          </p:cNvPr>
          <p:cNvCxnSpPr>
            <a:cxnSpLocks/>
            <a:stCxn id="9" idx="3"/>
            <a:endCxn id="12" idx="0"/>
          </p:cNvCxnSpPr>
          <p:nvPr/>
        </p:nvCxnSpPr>
        <p:spPr>
          <a:xfrm>
            <a:off x="6622871" y="3652789"/>
            <a:ext cx="552990" cy="4387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914DD65E-9B4A-AA2F-BCEC-BA1EF7013108}"/>
              </a:ext>
            </a:extLst>
          </p:cNvPr>
          <p:cNvCxnSpPr>
            <a:cxnSpLocks/>
            <a:stCxn id="12" idx="3"/>
            <a:endCxn id="13" idx="0"/>
          </p:cNvCxnSpPr>
          <p:nvPr/>
        </p:nvCxnSpPr>
        <p:spPr>
          <a:xfrm>
            <a:off x="8024947" y="4443360"/>
            <a:ext cx="832915" cy="43879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8739112-AC5E-D301-4F70-08247C82360D}"/>
              </a:ext>
            </a:extLst>
          </p:cNvPr>
          <p:cNvSpPr txBox="1"/>
          <p:nvPr/>
        </p:nvSpPr>
        <p:spPr>
          <a:xfrm>
            <a:off x="3831810" y="830190"/>
            <a:ext cx="3700205" cy="646331"/>
          </a:xfrm>
          <a:prstGeom prst="rect">
            <a:avLst/>
          </a:prstGeom>
          <a:noFill/>
          <a:ln>
            <a:solidFill>
              <a:schemeClr val="bg1">
                <a:lumMod val="50000"/>
              </a:schemeClr>
            </a:solidFill>
          </a:ln>
        </p:spPr>
        <p:txBody>
          <a:bodyPr wrap="square" rtlCol="0">
            <a:spAutoFit/>
          </a:bodyPr>
          <a:lstStyle/>
          <a:p>
            <a:pPr marL="171450" indent="-171450">
              <a:buFont typeface="Arial" panose="020B0604020202020204" pitchFamily="34" charset="0"/>
              <a:buChar char="•"/>
            </a:pPr>
            <a:r>
              <a:rPr lang="en-GB" sz="1200" i="1" dirty="0">
                <a:solidFill>
                  <a:schemeClr val="bg1">
                    <a:lumMod val="50000"/>
                  </a:schemeClr>
                </a:solidFill>
                <a:latin typeface="Calibri" panose="020F0502020204030204" pitchFamily="34" charset="0"/>
                <a:cs typeface="Calibri" panose="020F0502020204030204" pitchFamily="34" charset="0"/>
              </a:rPr>
              <a:t>COD (PQ pairs [zero fixed costs]) and TOD set selection</a:t>
            </a:r>
          </a:p>
          <a:p>
            <a:pPr marL="171450" indent="-171450">
              <a:buFont typeface="Arial" panose="020B0604020202020204" pitchFamily="34" charset="0"/>
              <a:buChar char="•"/>
            </a:pPr>
            <a:r>
              <a:rPr lang="en-GB" sz="1200" i="1" dirty="0">
                <a:solidFill>
                  <a:schemeClr val="bg1">
                    <a:lumMod val="50000"/>
                  </a:schemeClr>
                </a:solidFill>
                <a:latin typeface="Calibri" panose="020F0502020204030204" pitchFamily="34" charset="0"/>
                <a:cs typeface="Calibri" panose="020F0502020204030204" pitchFamily="34" charset="0"/>
              </a:rPr>
              <a:t>Physical Notifications (stepwise)</a:t>
            </a:r>
          </a:p>
          <a:p>
            <a:pPr marL="171450" indent="-171450">
              <a:buFont typeface="Arial" panose="020B0604020202020204" pitchFamily="34" charset="0"/>
              <a:buChar char="•"/>
            </a:pPr>
            <a:r>
              <a:rPr lang="en-GB" sz="1200" i="1" dirty="0">
                <a:solidFill>
                  <a:schemeClr val="bg1">
                    <a:lumMod val="50000"/>
                  </a:schemeClr>
                </a:solidFill>
                <a:latin typeface="Calibri" panose="020F0502020204030204" pitchFamily="34" charset="0"/>
                <a:cs typeface="Calibri" panose="020F0502020204030204" pitchFamily="34" charset="0"/>
              </a:rPr>
              <a:t>Forecast Availabilities</a:t>
            </a:r>
          </a:p>
        </p:txBody>
      </p:sp>
      <p:cxnSp>
        <p:nvCxnSpPr>
          <p:cNvPr id="27" name="Straight Arrow Connector 26">
            <a:extLst>
              <a:ext uri="{FF2B5EF4-FFF2-40B4-BE49-F238E27FC236}">
                <a16:creationId xmlns:a16="http://schemas.microsoft.com/office/drawing/2014/main" id="{DE225259-5CC7-AB25-55DF-79C7CF6A57AA}"/>
              </a:ext>
            </a:extLst>
          </p:cNvPr>
          <p:cNvCxnSpPr>
            <a:cxnSpLocks/>
            <a:stCxn id="26" idx="1"/>
          </p:cNvCxnSpPr>
          <p:nvPr/>
        </p:nvCxnSpPr>
        <p:spPr>
          <a:xfrm flipH="1">
            <a:off x="2043406" y="1153356"/>
            <a:ext cx="1788404" cy="0"/>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1" name="Graphic 30" descr="Statistics outline">
            <a:extLst>
              <a:ext uri="{FF2B5EF4-FFF2-40B4-BE49-F238E27FC236}">
                <a16:creationId xmlns:a16="http://schemas.microsoft.com/office/drawing/2014/main" id="{3EEC716E-6DD0-CB75-BEA5-1162C7A89F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3406" y="1278475"/>
            <a:ext cx="360066" cy="360066"/>
          </a:xfrm>
          <a:prstGeom prst="rect">
            <a:avLst/>
          </a:prstGeom>
        </p:spPr>
      </p:pic>
      <p:pic>
        <p:nvPicPr>
          <p:cNvPr id="33" name="Graphic 32" descr="Partial sun outline">
            <a:extLst>
              <a:ext uri="{FF2B5EF4-FFF2-40B4-BE49-F238E27FC236}">
                <a16:creationId xmlns:a16="http://schemas.microsoft.com/office/drawing/2014/main" id="{D8F7D07E-7A7C-2B22-1893-6FA3E1F8CA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6820" y="2071646"/>
            <a:ext cx="351780" cy="351780"/>
          </a:xfrm>
          <a:prstGeom prst="rect">
            <a:avLst/>
          </a:prstGeom>
        </p:spPr>
      </p:pic>
      <p:sp>
        <p:nvSpPr>
          <p:cNvPr id="34" name="TextBox 33">
            <a:extLst>
              <a:ext uri="{FF2B5EF4-FFF2-40B4-BE49-F238E27FC236}">
                <a16:creationId xmlns:a16="http://schemas.microsoft.com/office/drawing/2014/main" id="{8A385404-5593-1697-E924-B012B916A41E}"/>
              </a:ext>
            </a:extLst>
          </p:cNvPr>
          <p:cNvSpPr txBox="1"/>
          <p:nvPr/>
        </p:nvSpPr>
        <p:spPr>
          <a:xfrm>
            <a:off x="2307136" y="3872873"/>
            <a:ext cx="2222562" cy="1569660"/>
          </a:xfrm>
          <a:prstGeom prst="rect">
            <a:avLst/>
          </a:prstGeom>
          <a:noFill/>
          <a:ln>
            <a:solidFill>
              <a:schemeClr val="bg1">
                <a:lumMod val="50000"/>
              </a:schemeClr>
            </a:solidFill>
          </a:ln>
        </p:spPr>
        <p:txBody>
          <a:bodyPr wrap="square" rtlCol="0">
            <a:spAutoFit/>
          </a:bodyPr>
          <a:lstStyle/>
          <a:p>
            <a:r>
              <a:rPr lang="en-GB" sz="1200" i="1" dirty="0">
                <a:solidFill>
                  <a:schemeClr val="bg1">
                    <a:lumMod val="50000"/>
                  </a:schemeClr>
                </a:solidFill>
                <a:latin typeface="Calibri" panose="020F0502020204030204" pitchFamily="34" charset="0"/>
                <a:cs typeface="Calibri" panose="020F0502020204030204" pitchFamily="34" charset="0"/>
              </a:rPr>
              <a:t>Indicative operations schedules are an optimised view at point in time of how demand can be met whilst minimising deviation from PN, and whilst meeting all of the necessary constraints (e.g. reserve, inertia, transmission network capability)</a:t>
            </a:r>
          </a:p>
        </p:txBody>
      </p:sp>
      <p:cxnSp>
        <p:nvCxnSpPr>
          <p:cNvPr id="35" name="Straight Arrow Connector 34">
            <a:extLst>
              <a:ext uri="{FF2B5EF4-FFF2-40B4-BE49-F238E27FC236}">
                <a16:creationId xmlns:a16="http://schemas.microsoft.com/office/drawing/2014/main" id="{65935823-05D8-8D1B-EAAD-A4CDEB620861}"/>
              </a:ext>
            </a:extLst>
          </p:cNvPr>
          <p:cNvCxnSpPr>
            <a:cxnSpLocks/>
          </p:cNvCxnSpPr>
          <p:nvPr/>
        </p:nvCxnSpPr>
        <p:spPr>
          <a:xfrm flipV="1">
            <a:off x="3802524" y="3208244"/>
            <a:ext cx="0" cy="664629"/>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CAC89E5-A3EA-02E7-8897-50EDE2B9B601}"/>
              </a:ext>
            </a:extLst>
          </p:cNvPr>
          <p:cNvSpPr txBox="1"/>
          <p:nvPr/>
        </p:nvSpPr>
        <p:spPr>
          <a:xfrm>
            <a:off x="5413972" y="5353731"/>
            <a:ext cx="1923542" cy="461665"/>
          </a:xfrm>
          <a:prstGeom prst="rect">
            <a:avLst/>
          </a:prstGeom>
          <a:noFill/>
          <a:ln>
            <a:solidFill>
              <a:schemeClr val="bg1">
                <a:lumMod val="50000"/>
              </a:schemeClr>
            </a:solidFill>
          </a:ln>
        </p:spPr>
        <p:txBody>
          <a:bodyPr wrap="square" rtlCol="0">
            <a:spAutoFit/>
          </a:bodyPr>
          <a:lstStyle/>
          <a:p>
            <a:r>
              <a:rPr lang="en-GB" sz="1200" i="1" dirty="0">
                <a:solidFill>
                  <a:schemeClr val="bg1">
                    <a:lumMod val="50000"/>
                  </a:schemeClr>
                </a:solidFill>
                <a:latin typeface="Calibri" panose="020F0502020204030204" pitchFamily="34" charset="0"/>
                <a:cs typeface="Calibri" panose="020F0502020204030204" pitchFamily="34" charset="0"/>
              </a:rPr>
              <a:t>NPDRs always are subject to setpoints from the TSO</a:t>
            </a:r>
          </a:p>
        </p:txBody>
      </p:sp>
      <p:cxnSp>
        <p:nvCxnSpPr>
          <p:cNvPr id="38" name="Straight Arrow Connector 37">
            <a:extLst>
              <a:ext uri="{FF2B5EF4-FFF2-40B4-BE49-F238E27FC236}">
                <a16:creationId xmlns:a16="http://schemas.microsoft.com/office/drawing/2014/main" id="{6301C998-173F-B5E4-59A5-0F8ADEBF097B}"/>
              </a:ext>
            </a:extLst>
          </p:cNvPr>
          <p:cNvCxnSpPr>
            <a:cxnSpLocks/>
            <a:stCxn id="13" idx="1"/>
            <a:endCxn id="37" idx="3"/>
          </p:cNvCxnSpPr>
          <p:nvPr/>
        </p:nvCxnSpPr>
        <p:spPr>
          <a:xfrm flipH="1">
            <a:off x="7337514" y="5233930"/>
            <a:ext cx="671262" cy="350634"/>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D9E88A93-89DE-36EE-6220-9B0A8F021E72}"/>
              </a:ext>
            </a:extLst>
          </p:cNvPr>
          <p:cNvSpPr/>
          <p:nvPr/>
        </p:nvSpPr>
        <p:spPr>
          <a:xfrm>
            <a:off x="9716276" y="5648283"/>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Pricing and imbalance settlement (based on DIs, PNs and metering)</a:t>
            </a:r>
          </a:p>
        </p:txBody>
      </p:sp>
      <p:cxnSp>
        <p:nvCxnSpPr>
          <p:cNvPr id="41" name="Elbow Connector 40">
            <a:extLst>
              <a:ext uri="{FF2B5EF4-FFF2-40B4-BE49-F238E27FC236}">
                <a16:creationId xmlns:a16="http://schemas.microsoft.com/office/drawing/2014/main" id="{637437EE-3069-21C5-E0D4-9D208DFC58C2}"/>
              </a:ext>
            </a:extLst>
          </p:cNvPr>
          <p:cNvCxnSpPr>
            <a:cxnSpLocks/>
            <a:stCxn id="13" idx="3"/>
            <a:endCxn id="40" idx="0"/>
          </p:cNvCxnSpPr>
          <p:nvPr/>
        </p:nvCxnSpPr>
        <p:spPr>
          <a:xfrm>
            <a:off x="9706948" y="5233930"/>
            <a:ext cx="858414" cy="41435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5" name="Graphic 44" descr="List outline">
            <a:extLst>
              <a:ext uri="{FF2B5EF4-FFF2-40B4-BE49-F238E27FC236}">
                <a16:creationId xmlns:a16="http://schemas.microsoft.com/office/drawing/2014/main" id="{38E85B44-1F8B-6DC8-49A0-1BE7640E65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14089" y="2860308"/>
            <a:ext cx="347936" cy="347936"/>
          </a:xfrm>
          <a:prstGeom prst="rect">
            <a:avLst/>
          </a:prstGeom>
        </p:spPr>
      </p:pic>
      <p:pic>
        <p:nvPicPr>
          <p:cNvPr id="49" name="Graphic 48" descr="Target outline">
            <a:extLst>
              <a:ext uri="{FF2B5EF4-FFF2-40B4-BE49-F238E27FC236}">
                <a16:creationId xmlns:a16="http://schemas.microsoft.com/office/drawing/2014/main" id="{EB552E3E-4519-D41A-1DC4-9843A3E6B0D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25574" y="4443359"/>
            <a:ext cx="353248" cy="353248"/>
          </a:xfrm>
          <a:prstGeom prst="rect">
            <a:avLst/>
          </a:prstGeom>
        </p:spPr>
      </p:pic>
      <p:pic>
        <p:nvPicPr>
          <p:cNvPr id="51" name="Graphic 50" descr="Cursor with solid fill">
            <a:extLst>
              <a:ext uri="{FF2B5EF4-FFF2-40B4-BE49-F238E27FC236}">
                <a16:creationId xmlns:a16="http://schemas.microsoft.com/office/drawing/2014/main" id="{20E0551B-BCA2-17BC-75CC-D75BB6EF80B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05745" y="5233930"/>
            <a:ext cx="346306" cy="346306"/>
          </a:xfrm>
          <a:prstGeom prst="rect">
            <a:avLst/>
          </a:prstGeom>
        </p:spPr>
      </p:pic>
      <p:pic>
        <p:nvPicPr>
          <p:cNvPr id="53" name="Graphic 52" descr="Coins outline">
            <a:extLst>
              <a:ext uri="{FF2B5EF4-FFF2-40B4-BE49-F238E27FC236}">
                <a16:creationId xmlns:a16="http://schemas.microsoft.com/office/drawing/2014/main" id="{4DB1632B-F29F-A0F7-2A7B-851E6FC8583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14512" y="5263746"/>
            <a:ext cx="346306" cy="346306"/>
          </a:xfrm>
          <a:prstGeom prst="rect">
            <a:avLst/>
          </a:prstGeom>
        </p:spPr>
      </p:pic>
      <p:pic>
        <p:nvPicPr>
          <p:cNvPr id="54" name="Graphic 53" descr="List outline">
            <a:extLst>
              <a:ext uri="{FF2B5EF4-FFF2-40B4-BE49-F238E27FC236}">
                <a16:creationId xmlns:a16="http://schemas.microsoft.com/office/drawing/2014/main" id="{FB3540BE-1ED3-3E57-3916-DA9F761F82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18916" y="3656632"/>
            <a:ext cx="347936" cy="347936"/>
          </a:xfrm>
          <a:prstGeom prst="rect">
            <a:avLst/>
          </a:prstGeom>
        </p:spPr>
      </p:pic>
      <p:pic>
        <p:nvPicPr>
          <p:cNvPr id="55" name="Graphic 54" descr="List outline">
            <a:extLst>
              <a:ext uri="{FF2B5EF4-FFF2-40B4-BE49-F238E27FC236}">
                <a16:creationId xmlns:a16="http://schemas.microsoft.com/office/drawing/2014/main" id="{C8BC38B6-1525-DC29-DAD9-7627318EA2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54268" y="3656632"/>
            <a:ext cx="347936" cy="347936"/>
          </a:xfrm>
          <a:prstGeom prst="rect">
            <a:avLst/>
          </a:prstGeom>
        </p:spPr>
      </p:pic>
      <p:sp>
        <p:nvSpPr>
          <p:cNvPr id="59" name="TextBox 58">
            <a:extLst>
              <a:ext uri="{FF2B5EF4-FFF2-40B4-BE49-F238E27FC236}">
                <a16:creationId xmlns:a16="http://schemas.microsoft.com/office/drawing/2014/main" id="{08025E35-A2D9-D1E6-BA21-C61C5AA0A0ED}"/>
              </a:ext>
            </a:extLst>
          </p:cNvPr>
          <p:cNvSpPr txBox="1"/>
          <p:nvPr/>
        </p:nvSpPr>
        <p:spPr>
          <a:xfrm>
            <a:off x="9213040" y="2349214"/>
            <a:ext cx="2344474" cy="1015663"/>
          </a:xfrm>
          <a:prstGeom prst="rect">
            <a:avLst/>
          </a:prstGeom>
          <a:noFill/>
          <a:ln>
            <a:solidFill>
              <a:schemeClr val="bg1">
                <a:lumMod val="50000"/>
              </a:schemeClr>
            </a:solidFill>
          </a:ln>
        </p:spPr>
        <p:txBody>
          <a:bodyPr wrap="square" rtlCol="0">
            <a:spAutoFit/>
          </a:bodyPr>
          <a:lstStyle/>
          <a:p>
            <a:r>
              <a:rPr lang="en-GB" sz="1200" i="1" dirty="0">
                <a:solidFill>
                  <a:schemeClr val="bg1">
                    <a:lumMod val="50000"/>
                  </a:schemeClr>
                </a:solidFill>
                <a:latin typeface="Calibri" panose="020F0502020204030204" pitchFamily="34" charset="0"/>
                <a:cs typeface="Calibri" panose="020F0502020204030204" pitchFamily="34" charset="0"/>
              </a:rPr>
              <a:t>New profiling logic, to take account of the fact that NPDR Units can be subject to any/all of (a) curtailment, (b) constraint, (c) merit order setpoints</a:t>
            </a:r>
          </a:p>
        </p:txBody>
      </p:sp>
      <p:cxnSp>
        <p:nvCxnSpPr>
          <p:cNvPr id="60" name="Straight Arrow Connector 59">
            <a:extLst>
              <a:ext uri="{FF2B5EF4-FFF2-40B4-BE49-F238E27FC236}">
                <a16:creationId xmlns:a16="http://schemas.microsoft.com/office/drawing/2014/main" id="{95A3BE85-DC26-6E48-7347-8EF11F2C032A}"/>
              </a:ext>
            </a:extLst>
          </p:cNvPr>
          <p:cNvCxnSpPr>
            <a:cxnSpLocks/>
          </p:cNvCxnSpPr>
          <p:nvPr/>
        </p:nvCxnSpPr>
        <p:spPr>
          <a:xfrm flipV="1">
            <a:off x="11131826" y="3364877"/>
            <a:ext cx="0" cy="2283406"/>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B22AA14-AC7F-E0C5-52AA-A9F52D1EBC94}"/>
              </a:ext>
            </a:extLst>
          </p:cNvPr>
          <p:cNvSpPr txBox="1"/>
          <p:nvPr/>
        </p:nvSpPr>
        <p:spPr>
          <a:xfrm>
            <a:off x="7055172" y="2324139"/>
            <a:ext cx="1926716" cy="1040738"/>
          </a:xfrm>
          <a:prstGeom prst="rect">
            <a:avLst/>
          </a:prstGeom>
          <a:noFill/>
          <a:ln>
            <a:solidFill>
              <a:schemeClr val="bg1">
                <a:lumMod val="50000"/>
              </a:schemeClr>
            </a:solidFill>
          </a:ln>
        </p:spPr>
        <p:txBody>
          <a:bodyPr wrap="square" rtlCol="0">
            <a:spAutoFit/>
          </a:bodyPr>
          <a:lstStyle/>
          <a:p>
            <a:r>
              <a:rPr lang="en-GB" sz="1200" i="1" dirty="0">
                <a:solidFill>
                  <a:schemeClr val="bg1">
                    <a:lumMod val="50000"/>
                  </a:schemeClr>
                </a:solidFill>
                <a:latin typeface="Calibri" panose="020F0502020204030204" pitchFamily="34" charset="0"/>
                <a:cs typeface="Calibri" panose="020F0502020204030204" pitchFamily="34" charset="0"/>
              </a:rPr>
              <a:t>For NPDR units, Control Room decisions may result in (a) merit order-derived targets, (b) curtailment, or (c) constraint</a:t>
            </a:r>
          </a:p>
        </p:txBody>
      </p:sp>
      <p:cxnSp>
        <p:nvCxnSpPr>
          <p:cNvPr id="23" name="Straight Arrow Connector 22">
            <a:extLst>
              <a:ext uri="{FF2B5EF4-FFF2-40B4-BE49-F238E27FC236}">
                <a16:creationId xmlns:a16="http://schemas.microsoft.com/office/drawing/2014/main" id="{996B1B1F-9571-8180-23E6-3BC83A041A13}"/>
              </a:ext>
            </a:extLst>
          </p:cNvPr>
          <p:cNvCxnSpPr>
            <a:cxnSpLocks/>
          </p:cNvCxnSpPr>
          <p:nvPr/>
        </p:nvCxnSpPr>
        <p:spPr>
          <a:xfrm flipV="1">
            <a:off x="7809651" y="3382548"/>
            <a:ext cx="1" cy="703559"/>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C11D0CCB-C64E-2040-5C88-10B601674133}"/>
              </a:ext>
            </a:extLst>
          </p:cNvPr>
          <p:cNvCxnSpPr>
            <a:cxnSpLocks/>
            <a:stCxn id="13" idx="2"/>
            <a:endCxn id="3" idx="2"/>
          </p:cNvCxnSpPr>
          <p:nvPr/>
        </p:nvCxnSpPr>
        <p:spPr>
          <a:xfrm rot="5400000" flipH="1">
            <a:off x="3049664" y="-222489"/>
            <a:ext cx="3952854" cy="7663542"/>
          </a:xfrm>
          <a:prstGeom prst="bentConnector3">
            <a:avLst>
              <a:gd name="adj1" fmla="val -1082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952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2688-A96E-4E31-D9F4-35C864E05156}"/>
              </a:ext>
            </a:extLst>
          </p:cNvPr>
          <p:cNvSpPr>
            <a:spLocks noGrp="1"/>
          </p:cNvSpPr>
          <p:nvPr>
            <p:ph type="ctrTitle"/>
          </p:nvPr>
        </p:nvSpPr>
        <p:spPr>
          <a:xfrm>
            <a:off x="413068" y="404814"/>
            <a:ext cx="11083608" cy="278269"/>
          </a:xfrm>
        </p:spPr>
        <p:txBody>
          <a:bodyPr/>
          <a:lstStyle/>
          <a:p>
            <a:r>
              <a:rPr lang="en-AU" dirty="0"/>
              <a:t>SDP_002: ESPS Units</a:t>
            </a:r>
          </a:p>
        </p:txBody>
      </p:sp>
      <p:sp>
        <p:nvSpPr>
          <p:cNvPr id="4" name="Slide Number Placeholder 3">
            <a:extLst>
              <a:ext uri="{FF2B5EF4-FFF2-40B4-BE49-F238E27FC236}">
                <a16:creationId xmlns:a16="http://schemas.microsoft.com/office/drawing/2014/main" id="{00DCA516-7E0B-246D-318C-740EC1ED51DE}"/>
              </a:ext>
            </a:extLst>
          </p:cNvPr>
          <p:cNvSpPr>
            <a:spLocks noGrp="1"/>
          </p:cNvSpPr>
          <p:nvPr>
            <p:ph type="sldNum" sz="quarter" idx="11"/>
          </p:nvPr>
        </p:nvSpPr>
        <p:spPr/>
        <p:txBody>
          <a:bodyPr/>
          <a:lstStyle/>
          <a:p>
            <a:fld id="{B6ED98BD-9FE7-5144-8ABD-845F1AC4694B}" type="slidenum">
              <a:rPr lang="en-US" smtClean="0"/>
              <a:pPr/>
              <a:t>13</a:t>
            </a:fld>
            <a:endParaRPr lang="en-US"/>
          </a:p>
        </p:txBody>
      </p:sp>
      <p:pic>
        <p:nvPicPr>
          <p:cNvPr id="3" name="Graphic 2" descr="Battery charging with solid fill">
            <a:extLst>
              <a:ext uri="{FF2B5EF4-FFF2-40B4-BE49-F238E27FC236}">
                <a16:creationId xmlns:a16="http://schemas.microsoft.com/office/drawing/2014/main" id="{C8F938EB-D23A-E290-10DF-7B22A26FE2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39194" y="311089"/>
            <a:ext cx="451914" cy="451914"/>
          </a:xfrm>
          <a:prstGeom prst="rect">
            <a:avLst/>
          </a:prstGeom>
          <a:effectLst>
            <a:outerShdw blurRad="50800" dist="38100" dir="2700000" algn="tl" rotWithShape="0">
              <a:prstClr val="black">
                <a:alpha val="40000"/>
              </a:prstClr>
            </a:outerShdw>
          </a:effectLst>
        </p:spPr>
      </p:pic>
      <p:graphicFrame>
        <p:nvGraphicFramePr>
          <p:cNvPr id="6" name="Table 5">
            <a:extLst>
              <a:ext uri="{FF2B5EF4-FFF2-40B4-BE49-F238E27FC236}">
                <a16:creationId xmlns:a16="http://schemas.microsoft.com/office/drawing/2014/main" id="{BFAA1C7E-8798-1F05-6CCF-B7223A5EBC62}"/>
              </a:ext>
            </a:extLst>
          </p:cNvPr>
          <p:cNvGraphicFramePr>
            <a:graphicFrameLocks/>
          </p:cNvGraphicFramePr>
          <p:nvPr>
            <p:extLst>
              <p:ext uri="{D42A27DB-BD31-4B8C-83A1-F6EECF244321}">
                <p14:modId xmlns:p14="http://schemas.microsoft.com/office/powerpoint/2010/main" val="4197501485"/>
              </p:ext>
            </p:extLst>
          </p:nvPr>
        </p:nvGraphicFramePr>
        <p:xfrm>
          <a:off x="407989" y="1642843"/>
          <a:ext cx="10670496" cy="4081337"/>
        </p:xfrm>
        <a:graphic>
          <a:graphicData uri="http://schemas.openxmlformats.org/drawingml/2006/table">
            <a:tbl>
              <a:tblPr firstRow="1" bandRow="1">
                <a:tableStyleId>{5C22544A-7EE6-4342-B048-85BDC9FD1C3A}</a:tableStyleId>
              </a:tblPr>
              <a:tblGrid>
                <a:gridCol w="1430003">
                  <a:extLst>
                    <a:ext uri="{9D8B030D-6E8A-4147-A177-3AD203B41FA5}">
                      <a16:colId xmlns:a16="http://schemas.microsoft.com/office/drawing/2014/main" val="194986775"/>
                    </a:ext>
                  </a:extLst>
                </a:gridCol>
                <a:gridCol w="9240493">
                  <a:extLst>
                    <a:ext uri="{9D8B030D-6E8A-4147-A177-3AD203B41FA5}">
                      <a16:colId xmlns:a16="http://schemas.microsoft.com/office/drawing/2014/main" val="753696540"/>
                    </a:ext>
                  </a:extLst>
                </a:gridCol>
              </a:tblGrid>
              <a:tr h="515177">
                <a:tc>
                  <a:txBody>
                    <a:bodyPr/>
                    <a:lstStyle/>
                    <a:p>
                      <a:r>
                        <a:rPr lang="en-AU" sz="1200" dirty="0"/>
                        <a:t>Functional Component</a:t>
                      </a:r>
                    </a:p>
                  </a:txBody>
                  <a:tcPr/>
                </a:tc>
                <a:tc>
                  <a:txBody>
                    <a:bodyPr/>
                    <a:lstStyle/>
                    <a:p>
                      <a:r>
                        <a:rPr lang="en-AU" sz="1200" dirty="0"/>
                        <a:t>What’s New or Changed</a:t>
                      </a:r>
                    </a:p>
                  </a:txBody>
                  <a:tcPr/>
                </a:tc>
                <a:extLst>
                  <a:ext uri="{0D108BD9-81ED-4DB2-BD59-A6C34878D82A}">
                    <a16:rowId xmlns:a16="http://schemas.microsoft.com/office/drawing/2014/main" val="378060868"/>
                  </a:ext>
                </a:extLst>
              </a:tr>
              <a:tr h="1089009">
                <a:tc>
                  <a:txBody>
                    <a:bodyPr/>
                    <a:lstStyle/>
                    <a:p>
                      <a:r>
                        <a:rPr lang="en-AU" sz="1200" dirty="0"/>
                        <a:t>Registration and</a:t>
                      </a:r>
                    </a:p>
                    <a:p>
                      <a:r>
                        <a:rPr lang="en-AU" sz="1200" dirty="0"/>
                        <a:t>Input Data</a:t>
                      </a:r>
                    </a:p>
                  </a:txBody>
                  <a:tcPr/>
                </a:tc>
                <a:tc>
                  <a:txBody>
                    <a:bodyPr/>
                    <a:lstStyle/>
                    <a:p>
                      <a:r>
                        <a:rPr lang="en-AU" sz="1200" b="1" u="sng" dirty="0"/>
                        <a:t>Registration</a:t>
                      </a:r>
                    </a:p>
                    <a:p>
                      <a:pPr marL="171450" indent="-171450">
                        <a:buFont typeface="Arial" panose="020B0604020202020204" pitchFamily="34" charset="0"/>
                        <a:buChar char="•"/>
                      </a:pPr>
                      <a:r>
                        <a:rPr lang="en-US" sz="1200" dirty="0"/>
                        <a:t>Registration – Register as battery units under trading site</a:t>
                      </a:r>
                    </a:p>
                    <a:p>
                      <a:pPr marL="171450" indent="-171450">
                        <a:buFont typeface="Arial" panose="020B0604020202020204" pitchFamily="34" charset="0"/>
                        <a:buChar char="•"/>
                      </a:pPr>
                      <a:r>
                        <a:rPr lang="en-AU" sz="1200" dirty="0"/>
                        <a:t>Minimum and Maximum Storage Capacity (MWh).</a:t>
                      </a:r>
                    </a:p>
                    <a:p>
                      <a:pPr marL="171450" indent="-171450">
                        <a:buFont typeface="Arial" panose="020B0604020202020204" pitchFamily="34" charset="0"/>
                        <a:buChar char="•"/>
                      </a:pPr>
                      <a:r>
                        <a:rPr lang="en-AU" sz="1200" dirty="0"/>
                        <a:t>Maximum Generation (MW)*, Registered Minimum Output (MW)* (*existing)</a:t>
                      </a:r>
                    </a:p>
                    <a:p>
                      <a:endParaRPr lang="en-AU" sz="1200" dirty="0"/>
                    </a:p>
                    <a:p>
                      <a:r>
                        <a:rPr lang="en-AU" sz="1200" b="1" u="sng" dirty="0"/>
                        <a:t>COD </a:t>
                      </a:r>
                    </a:p>
                    <a:p>
                      <a:pPr marL="171450" indent="-171450">
                        <a:buFont typeface="Arial" panose="020B0604020202020204" pitchFamily="34" charset="0"/>
                        <a:buChar char="•"/>
                      </a:pPr>
                      <a:r>
                        <a:rPr lang="en-AU" sz="1200" dirty="0"/>
                        <a:t>Minimum and Maximum Storage Capacity (MWh) </a:t>
                      </a:r>
                      <a:r>
                        <a:rPr lang="en-AU" sz="1200" i="1" dirty="0"/>
                        <a:t>(Validation against Registered Min/Max Op Storage Limits)</a:t>
                      </a:r>
                    </a:p>
                    <a:p>
                      <a:pPr marL="171450" indent="-171450">
                        <a:buFont typeface="Arial" panose="020B0604020202020204" pitchFamily="34" charset="0"/>
                        <a:buChar char="•"/>
                      </a:pPr>
                      <a:r>
                        <a:rPr lang="en-US" sz="1200" dirty="0"/>
                        <a:t>Prior Day End Storage Level (a day ahead view of the storage level in MWh for ESPS Units, which must be able to change on a daily basis in advance. (VTOD, Agreed Proc., App 4)</a:t>
                      </a:r>
                      <a:endParaRPr lang="en-AU" sz="1200" dirty="0"/>
                    </a:p>
                    <a:p>
                      <a:pPr marL="171450" indent="-171450">
                        <a:buFont typeface="Arial" panose="020B0604020202020204" pitchFamily="34" charset="0"/>
                        <a:buChar char="•"/>
                      </a:pPr>
                      <a:r>
                        <a:rPr lang="en-US" sz="1200" dirty="0"/>
                        <a:t>Physical Notifications can have negative MW QTY values (representing charging state).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Incremental and Decremental Price and Quantity Curves for Complex and Simple COD are to cover the full operating range from charging (negative MW QTY) to generating (positive MW QTY).</a:t>
                      </a:r>
                    </a:p>
                    <a:p>
                      <a:endParaRPr lang="en-AU" sz="1200" dirty="0"/>
                    </a:p>
                    <a:p>
                      <a:r>
                        <a:rPr lang="en-AU" sz="1200" b="1" u="sng" dirty="0"/>
                        <a:t>Data Validations of Note</a:t>
                      </a:r>
                      <a:r>
                        <a:rPr lang="en-AU" sz="1200" dirty="0"/>
                        <a:t>:</a:t>
                      </a:r>
                    </a:p>
                    <a:p>
                      <a:pPr marL="171450" indent="-171450">
                        <a:buFont typeface="Arial" panose="020B0604020202020204" pitchFamily="34" charset="0"/>
                        <a:buChar char="•"/>
                      </a:pPr>
                      <a:r>
                        <a:rPr lang="en-AU" sz="1200" dirty="0"/>
                        <a:t>Forecast availability profile (&gt;= 0) </a:t>
                      </a:r>
                    </a:p>
                    <a:p>
                      <a:pPr marL="171450" indent="-171450">
                        <a:buFont typeface="Arial" panose="020B0604020202020204" pitchFamily="34" charset="0"/>
                        <a:buChar char="•"/>
                      </a:pPr>
                      <a:r>
                        <a:rPr lang="en-AU" sz="1200" dirty="0"/>
                        <a:t>Forecast minimum output profile (&lt;=0)</a:t>
                      </a:r>
                    </a:p>
                    <a:p>
                      <a:pPr marL="171450" indent="-171450">
                        <a:buFont typeface="Arial" panose="020B0604020202020204" pitchFamily="34" charset="0"/>
                        <a:buChar char="•"/>
                      </a:pPr>
                      <a:r>
                        <a:rPr lang="en-AU" sz="1200" dirty="0"/>
                        <a:t>Forecast minimum stable generation profile (all zero)</a:t>
                      </a:r>
                    </a:p>
                    <a:p>
                      <a:pPr marL="171450" indent="-171450">
                        <a:buFont typeface="Arial" panose="020B0604020202020204" pitchFamily="34" charset="0"/>
                        <a:buChar char="•"/>
                      </a:pPr>
                      <a:r>
                        <a:rPr lang="en-AU" sz="1200" dirty="0"/>
                        <a:t>Start-up, shut-down and no-load costs submitted but mandated to be zero.</a:t>
                      </a:r>
                      <a:endParaRPr lang="en-US" sz="1200" dirty="0"/>
                    </a:p>
                    <a:p>
                      <a:pPr marL="171450" indent="-171450">
                        <a:buFont typeface="Arial" panose="020B0604020202020204" pitchFamily="34" charset="0"/>
                        <a:buChar char="•"/>
                      </a:pPr>
                      <a:r>
                        <a:rPr lang="en-US" sz="1200" dirty="0"/>
                        <a:t>PNs of zero MW will be interpreted as “ON at zero” (As opposed to “OFF” like conventional generators.)</a:t>
                      </a:r>
                      <a:endParaRPr lang="en-AU" sz="1200" dirty="0"/>
                    </a:p>
                  </a:txBody>
                  <a:tcPr/>
                </a:tc>
                <a:extLst>
                  <a:ext uri="{0D108BD9-81ED-4DB2-BD59-A6C34878D82A}">
                    <a16:rowId xmlns:a16="http://schemas.microsoft.com/office/drawing/2014/main" val="3992056183"/>
                  </a:ext>
                </a:extLst>
              </a:tr>
            </a:tbl>
          </a:graphicData>
        </a:graphic>
      </p:graphicFrame>
      <p:graphicFrame>
        <p:nvGraphicFramePr>
          <p:cNvPr id="7" name="Table 6">
            <a:extLst>
              <a:ext uri="{FF2B5EF4-FFF2-40B4-BE49-F238E27FC236}">
                <a16:creationId xmlns:a16="http://schemas.microsoft.com/office/drawing/2014/main" id="{00FEB04E-54FE-320E-9770-78FC78B3C876}"/>
              </a:ext>
            </a:extLst>
          </p:cNvPr>
          <p:cNvGraphicFramePr>
            <a:graphicFrameLocks noGrp="1"/>
          </p:cNvGraphicFramePr>
          <p:nvPr>
            <p:extLst>
              <p:ext uri="{D42A27DB-BD31-4B8C-83A1-F6EECF244321}">
                <p14:modId xmlns:p14="http://schemas.microsoft.com/office/powerpoint/2010/main" val="802804764"/>
              </p:ext>
            </p:extLst>
          </p:nvPr>
        </p:nvGraphicFramePr>
        <p:xfrm>
          <a:off x="413068" y="842923"/>
          <a:ext cx="10670496" cy="640080"/>
        </p:xfrm>
        <a:graphic>
          <a:graphicData uri="http://schemas.openxmlformats.org/drawingml/2006/table">
            <a:tbl>
              <a:tblPr firstRow="1" bandRow="1">
                <a:tableStyleId>{5C22544A-7EE6-4342-B048-85BDC9FD1C3A}</a:tableStyleId>
              </a:tblPr>
              <a:tblGrid>
                <a:gridCol w="1430002">
                  <a:extLst>
                    <a:ext uri="{9D8B030D-6E8A-4147-A177-3AD203B41FA5}">
                      <a16:colId xmlns:a16="http://schemas.microsoft.com/office/drawing/2014/main" val="130006788"/>
                    </a:ext>
                  </a:extLst>
                </a:gridCol>
                <a:gridCol w="9240494">
                  <a:extLst>
                    <a:ext uri="{9D8B030D-6E8A-4147-A177-3AD203B41FA5}">
                      <a16:colId xmlns:a16="http://schemas.microsoft.com/office/drawing/2014/main" val="384513295"/>
                    </a:ext>
                  </a:extLst>
                </a:gridCol>
              </a:tblGrid>
              <a:tr h="370840">
                <a:tc>
                  <a:txBody>
                    <a:bodyPr/>
                    <a:lstStyle/>
                    <a:p>
                      <a:pPr algn="ctr"/>
                      <a:r>
                        <a:rPr lang="en-AU" sz="1200" dirty="0">
                          <a:solidFill>
                            <a:schemeClr val="bg1"/>
                          </a:solidFill>
                        </a:rPr>
                        <a:t>Summary</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r>
                        <a:rPr lang="en-AU" sz="1200" b="0" dirty="0">
                          <a:solidFill>
                            <a:schemeClr val="tx1"/>
                          </a:solidFill>
                        </a:rPr>
                        <a:t>For ESPS units (and we are fundamentally talking about batteries in this SDP), the intention is to provide more control and assurance for market participants in the use of batteries, and great visibility and usefulness of the battery assets to the TSO control Centre engineers, within the Scheduling and Dispatch processes. </a:t>
                      </a:r>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4405033"/>
                  </a:ext>
                </a:extLst>
              </a:tr>
            </a:tbl>
          </a:graphicData>
        </a:graphic>
      </p:graphicFrame>
    </p:spTree>
    <p:extLst>
      <p:ext uri="{BB962C8B-B14F-4D97-AF65-F5344CB8AC3E}">
        <p14:creationId xmlns:p14="http://schemas.microsoft.com/office/powerpoint/2010/main" val="531404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2688-A96E-4E31-D9F4-35C864E05156}"/>
              </a:ext>
            </a:extLst>
          </p:cNvPr>
          <p:cNvSpPr>
            <a:spLocks noGrp="1"/>
          </p:cNvSpPr>
          <p:nvPr>
            <p:ph type="ctrTitle"/>
          </p:nvPr>
        </p:nvSpPr>
        <p:spPr>
          <a:xfrm>
            <a:off x="413068" y="404814"/>
            <a:ext cx="11083608" cy="278269"/>
          </a:xfrm>
        </p:spPr>
        <p:txBody>
          <a:bodyPr/>
          <a:lstStyle/>
          <a:p>
            <a:r>
              <a:rPr lang="en-AU" dirty="0"/>
              <a:t>SDP_002: ESPS Units</a:t>
            </a:r>
          </a:p>
        </p:txBody>
      </p:sp>
      <p:sp>
        <p:nvSpPr>
          <p:cNvPr id="4" name="Slide Number Placeholder 3">
            <a:extLst>
              <a:ext uri="{FF2B5EF4-FFF2-40B4-BE49-F238E27FC236}">
                <a16:creationId xmlns:a16="http://schemas.microsoft.com/office/drawing/2014/main" id="{00DCA516-7E0B-246D-318C-740EC1ED51DE}"/>
              </a:ext>
            </a:extLst>
          </p:cNvPr>
          <p:cNvSpPr>
            <a:spLocks noGrp="1"/>
          </p:cNvSpPr>
          <p:nvPr>
            <p:ph type="sldNum" sz="quarter" idx="11"/>
          </p:nvPr>
        </p:nvSpPr>
        <p:spPr/>
        <p:txBody>
          <a:bodyPr/>
          <a:lstStyle/>
          <a:p>
            <a:fld id="{B6ED98BD-9FE7-5144-8ABD-845F1AC4694B}" type="slidenum">
              <a:rPr lang="en-US" smtClean="0"/>
              <a:pPr/>
              <a:t>14</a:t>
            </a:fld>
            <a:endParaRPr lang="en-US"/>
          </a:p>
        </p:txBody>
      </p:sp>
      <p:pic>
        <p:nvPicPr>
          <p:cNvPr id="3" name="Graphic 2" descr="Battery charging with solid fill">
            <a:extLst>
              <a:ext uri="{FF2B5EF4-FFF2-40B4-BE49-F238E27FC236}">
                <a16:creationId xmlns:a16="http://schemas.microsoft.com/office/drawing/2014/main" id="{C8F938EB-D23A-E290-10DF-7B22A26FE2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39194" y="311089"/>
            <a:ext cx="451914" cy="451914"/>
          </a:xfrm>
          <a:prstGeom prst="rect">
            <a:avLst/>
          </a:prstGeom>
          <a:effectLst>
            <a:outerShdw blurRad="50800" dist="38100" dir="2700000" algn="tl" rotWithShape="0">
              <a:prstClr val="black">
                <a:alpha val="40000"/>
              </a:prstClr>
            </a:outerShdw>
          </a:effectLst>
        </p:spPr>
      </p:pic>
      <p:graphicFrame>
        <p:nvGraphicFramePr>
          <p:cNvPr id="6" name="Table 5">
            <a:extLst>
              <a:ext uri="{FF2B5EF4-FFF2-40B4-BE49-F238E27FC236}">
                <a16:creationId xmlns:a16="http://schemas.microsoft.com/office/drawing/2014/main" id="{BFAA1C7E-8798-1F05-6CCF-B7223A5EBC62}"/>
              </a:ext>
            </a:extLst>
          </p:cNvPr>
          <p:cNvGraphicFramePr>
            <a:graphicFrameLocks/>
          </p:cNvGraphicFramePr>
          <p:nvPr>
            <p:extLst>
              <p:ext uri="{D42A27DB-BD31-4B8C-83A1-F6EECF244321}">
                <p14:modId xmlns:p14="http://schemas.microsoft.com/office/powerpoint/2010/main" val="2454436278"/>
              </p:ext>
            </p:extLst>
          </p:nvPr>
        </p:nvGraphicFramePr>
        <p:xfrm>
          <a:off x="407989" y="1642843"/>
          <a:ext cx="10670496" cy="2984241"/>
        </p:xfrm>
        <a:graphic>
          <a:graphicData uri="http://schemas.openxmlformats.org/drawingml/2006/table">
            <a:tbl>
              <a:tblPr firstRow="1" bandRow="1">
                <a:tableStyleId>{5C22544A-7EE6-4342-B048-85BDC9FD1C3A}</a:tableStyleId>
              </a:tblPr>
              <a:tblGrid>
                <a:gridCol w="1430003">
                  <a:extLst>
                    <a:ext uri="{9D8B030D-6E8A-4147-A177-3AD203B41FA5}">
                      <a16:colId xmlns:a16="http://schemas.microsoft.com/office/drawing/2014/main" val="194986775"/>
                    </a:ext>
                  </a:extLst>
                </a:gridCol>
                <a:gridCol w="9240493">
                  <a:extLst>
                    <a:ext uri="{9D8B030D-6E8A-4147-A177-3AD203B41FA5}">
                      <a16:colId xmlns:a16="http://schemas.microsoft.com/office/drawing/2014/main" val="753696540"/>
                    </a:ext>
                  </a:extLst>
                </a:gridCol>
              </a:tblGrid>
              <a:tr h="698241">
                <a:tc>
                  <a:txBody>
                    <a:bodyPr/>
                    <a:lstStyle/>
                    <a:p>
                      <a:r>
                        <a:rPr lang="en-AU" sz="1200" dirty="0"/>
                        <a:t>Functional Component</a:t>
                      </a:r>
                    </a:p>
                  </a:txBody>
                  <a:tcPr/>
                </a:tc>
                <a:tc>
                  <a:txBody>
                    <a:bodyPr/>
                    <a:lstStyle/>
                    <a:p>
                      <a:r>
                        <a:rPr lang="en-AU" sz="1200" dirty="0"/>
                        <a:t>What’s New or Changed</a:t>
                      </a:r>
                    </a:p>
                  </a:txBody>
                  <a:tcPr/>
                </a:tc>
                <a:extLst>
                  <a:ext uri="{0D108BD9-81ED-4DB2-BD59-A6C34878D82A}">
                    <a16:rowId xmlns:a16="http://schemas.microsoft.com/office/drawing/2014/main" val="378060868"/>
                  </a:ext>
                </a:extLst>
              </a:tr>
              <a:tr h="2106852">
                <a:tc>
                  <a:txBody>
                    <a:bodyPr/>
                    <a:lstStyle/>
                    <a:p>
                      <a:r>
                        <a:rPr lang="en-AU" sz="1200" dirty="0"/>
                        <a:t>Scheduling</a:t>
                      </a:r>
                    </a:p>
                    <a:p>
                      <a:r>
                        <a:rPr lang="en-AU" sz="1200" dirty="0"/>
                        <a:t>and Dispatch</a:t>
                      </a:r>
                    </a:p>
                  </a:txBody>
                  <a:tcPr/>
                </a:tc>
                <a:tc>
                  <a:txBody>
                    <a:bodyPr/>
                    <a:lstStyle/>
                    <a:p>
                      <a:r>
                        <a:rPr lang="en-AU" sz="1200" dirty="0"/>
                        <a:t>ESPS scheduled based on the generator PN (“Follow PN” mode) by default.  Control Centre Engineers may move them to manual scheduling – only when necessary. </a:t>
                      </a:r>
                      <a:r>
                        <a:rPr lang="en-AU" sz="1200" b="1" i="1" dirty="0"/>
                        <a:t>Note:</a:t>
                      </a:r>
                      <a:r>
                        <a:rPr lang="en-AU" sz="1200" dirty="0"/>
                        <a:t> If a PN (or culmination of PNs violate transmission security constraints, this is a case where PNs would be moved, to relieve the constraint)</a:t>
                      </a:r>
                    </a:p>
                    <a:p>
                      <a:endParaRPr lang="en-AU" sz="1200" dirty="0"/>
                    </a:p>
                    <a:p>
                      <a:r>
                        <a:rPr lang="en-AU" sz="1200" dirty="0"/>
                        <a:t>If an ESPS Unit is dispatched away from its PN, it remains the responsibility of the Market Participant to update the PN and manage the energy available for the ESPS Unit.  Scheduling and Dispatch Operators will dispatch ESPS Units back to their PN before resetting to “Follow PN” mode.</a:t>
                      </a:r>
                    </a:p>
                    <a:p>
                      <a:endParaRPr lang="en-AU" sz="1200" dirty="0"/>
                    </a:p>
                    <a:p>
                      <a:r>
                        <a:rPr lang="en-AU" sz="1200" dirty="0"/>
                        <a:t>A PN feasibility assessment will apply to ESPS PNs. This will occur after submission – and only within the control centre. </a:t>
                      </a:r>
                    </a:p>
                    <a:p>
                      <a:endParaRPr lang="en-AU" sz="1200" dirty="0"/>
                    </a:p>
                    <a:p>
                      <a:r>
                        <a:rPr lang="en-AU" sz="1200" dirty="0"/>
                        <a:t>Pending vendor design, Dispatch Instructions for charging </a:t>
                      </a:r>
                      <a:r>
                        <a:rPr lang="en-AU" sz="1200" b="1" i="1" dirty="0"/>
                        <a:t>may</a:t>
                      </a:r>
                      <a:r>
                        <a:rPr lang="en-AU" sz="1200" dirty="0"/>
                        <a:t> be negative MW QTY.</a:t>
                      </a:r>
                    </a:p>
                    <a:p>
                      <a:endParaRPr lang="en-AU" sz="1200" dirty="0"/>
                    </a:p>
                  </a:txBody>
                  <a:tcPr/>
                </a:tc>
                <a:extLst>
                  <a:ext uri="{0D108BD9-81ED-4DB2-BD59-A6C34878D82A}">
                    <a16:rowId xmlns:a16="http://schemas.microsoft.com/office/drawing/2014/main" val="883966947"/>
                  </a:ext>
                </a:extLst>
              </a:tr>
            </a:tbl>
          </a:graphicData>
        </a:graphic>
      </p:graphicFrame>
      <p:graphicFrame>
        <p:nvGraphicFramePr>
          <p:cNvPr id="7" name="Table 6">
            <a:extLst>
              <a:ext uri="{FF2B5EF4-FFF2-40B4-BE49-F238E27FC236}">
                <a16:creationId xmlns:a16="http://schemas.microsoft.com/office/drawing/2014/main" id="{00FEB04E-54FE-320E-9770-78FC78B3C876}"/>
              </a:ext>
            </a:extLst>
          </p:cNvPr>
          <p:cNvGraphicFramePr>
            <a:graphicFrameLocks noGrp="1"/>
          </p:cNvGraphicFramePr>
          <p:nvPr/>
        </p:nvGraphicFramePr>
        <p:xfrm>
          <a:off x="413068" y="842923"/>
          <a:ext cx="10670496" cy="640080"/>
        </p:xfrm>
        <a:graphic>
          <a:graphicData uri="http://schemas.openxmlformats.org/drawingml/2006/table">
            <a:tbl>
              <a:tblPr firstRow="1" bandRow="1">
                <a:tableStyleId>{5C22544A-7EE6-4342-B048-85BDC9FD1C3A}</a:tableStyleId>
              </a:tblPr>
              <a:tblGrid>
                <a:gridCol w="1430002">
                  <a:extLst>
                    <a:ext uri="{9D8B030D-6E8A-4147-A177-3AD203B41FA5}">
                      <a16:colId xmlns:a16="http://schemas.microsoft.com/office/drawing/2014/main" val="130006788"/>
                    </a:ext>
                  </a:extLst>
                </a:gridCol>
                <a:gridCol w="9240494">
                  <a:extLst>
                    <a:ext uri="{9D8B030D-6E8A-4147-A177-3AD203B41FA5}">
                      <a16:colId xmlns:a16="http://schemas.microsoft.com/office/drawing/2014/main" val="384513295"/>
                    </a:ext>
                  </a:extLst>
                </a:gridCol>
              </a:tblGrid>
              <a:tr h="370840">
                <a:tc>
                  <a:txBody>
                    <a:bodyPr/>
                    <a:lstStyle/>
                    <a:p>
                      <a:pPr algn="ctr"/>
                      <a:r>
                        <a:rPr lang="en-AU" sz="1200" dirty="0">
                          <a:solidFill>
                            <a:schemeClr val="bg1"/>
                          </a:solidFill>
                        </a:rPr>
                        <a:t>Summary</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r>
                        <a:rPr lang="en-AU" sz="1200" b="0" dirty="0">
                          <a:solidFill>
                            <a:schemeClr val="tx1"/>
                          </a:solidFill>
                        </a:rPr>
                        <a:t>For ESPS units (and we are fundamentally talking about batteries in this SDP), the intention is to provide more control and assurance for market participants in the use of batteries, and great visibility and usefulness of the battery assets to the TSO control Centre engineers, within the Scheduling and Dispatch processes. </a:t>
                      </a:r>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4405033"/>
                  </a:ext>
                </a:extLst>
              </a:tr>
            </a:tbl>
          </a:graphicData>
        </a:graphic>
      </p:graphicFrame>
    </p:spTree>
    <p:extLst>
      <p:ext uri="{BB962C8B-B14F-4D97-AF65-F5344CB8AC3E}">
        <p14:creationId xmlns:p14="http://schemas.microsoft.com/office/powerpoint/2010/main" val="2233951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8921673-4532-53CE-CEA7-10DA78B00254}"/>
              </a:ext>
            </a:extLst>
          </p:cNvPr>
          <p:cNvGraphicFramePr>
            <a:graphicFrameLocks noGrp="1"/>
          </p:cNvGraphicFramePr>
          <p:nvPr>
            <p:ph sz="quarter" idx="10"/>
            <p:extLst>
              <p:ext uri="{D42A27DB-BD31-4B8C-83A1-F6EECF244321}">
                <p14:modId xmlns:p14="http://schemas.microsoft.com/office/powerpoint/2010/main" val="156181442"/>
              </p:ext>
            </p:extLst>
          </p:nvPr>
        </p:nvGraphicFramePr>
        <p:xfrm>
          <a:off x="407989" y="1596711"/>
          <a:ext cx="10702660" cy="2770428"/>
        </p:xfrm>
        <a:graphic>
          <a:graphicData uri="http://schemas.openxmlformats.org/drawingml/2006/table">
            <a:tbl>
              <a:tblPr firstRow="1" bandRow="1">
                <a:tableStyleId>{5C22544A-7EE6-4342-B048-85BDC9FD1C3A}</a:tableStyleId>
              </a:tblPr>
              <a:tblGrid>
                <a:gridCol w="1694813">
                  <a:extLst>
                    <a:ext uri="{9D8B030D-6E8A-4147-A177-3AD203B41FA5}">
                      <a16:colId xmlns:a16="http://schemas.microsoft.com/office/drawing/2014/main" val="194986775"/>
                    </a:ext>
                  </a:extLst>
                </a:gridCol>
                <a:gridCol w="9007847">
                  <a:extLst>
                    <a:ext uri="{9D8B030D-6E8A-4147-A177-3AD203B41FA5}">
                      <a16:colId xmlns:a16="http://schemas.microsoft.com/office/drawing/2014/main" val="753696540"/>
                    </a:ext>
                  </a:extLst>
                </a:gridCol>
              </a:tblGrid>
              <a:tr h="524675">
                <a:tc>
                  <a:txBody>
                    <a:bodyPr/>
                    <a:lstStyle/>
                    <a:p>
                      <a:r>
                        <a:rPr lang="en-AU" sz="1100" dirty="0"/>
                        <a:t>Functional</a:t>
                      </a:r>
                    </a:p>
                    <a:p>
                      <a:r>
                        <a:rPr lang="en-AU" sz="1100" dirty="0"/>
                        <a:t>Component</a:t>
                      </a:r>
                    </a:p>
                  </a:txBody>
                  <a:tcPr/>
                </a:tc>
                <a:tc>
                  <a:txBody>
                    <a:bodyPr/>
                    <a:lstStyle/>
                    <a:p>
                      <a:r>
                        <a:rPr lang="en-AU" sz="1100" dirty="0"/>
                        <a:t>What’s New or Changed</a:t>
                      </a:r>
                    </a:p>
                  </a:txBody>
                  <a:tcPr/>
                </a:tc>
                <a:extLst>
                  <a:ext uri="{0D108BD9-81ED-4DB2-BD59-A6C34878D82A}">
                    <a16:rowId xmlns:a16="http://schemas.microsoft.com/office/drawing/2014/main" val="378060868"/>
                  </a:ext>
                </a:extLst>
              </a:tr>
              <a:tr h="1265110">
                <a:tc>
                  <a:txBody>
                    <a:bodyPr/>
                    <a:lstStyle/>
                    <a:p>
                      <a:r>
                        <a:rPr lang="en-AU" sz="1100" dirty="0"/>
                        <a:t>Pricing</a:t>
                      </a:r>
                    </a:p>
                    <a:p>
                      <a:endParaRPr lang="en-AU" sz="1100" dirty="0"/>
                    </a:p>
                    <a:p>
                      <a:r>
                        <a:rPr lang="en-AU" sz="1100" dirty="0"/>
                        <a:t>(Balancing Market</a:t>
                      </a:r>
                    </a:p>
                    <a:p>
                      <a:r>
                        <a:rPr lang="en-AU" sz="1100" dirty="0"/>
                        <a:t> Price Formulation)</a:t>
                      </a:r>
                    </a:p>
                  </a:txBody>
                  <a:tcPr/>
                </a:tc>
                <a:tc>
                  <a:txBody>
                    <a:bodyPr/>
                    <a:lstStyle/>
                    <a:p>
                      <a:r>
                        <a:rPr lang="en-US" sz="1100" dirty="0"/>
                        <a:t>ESPS Units can operate below their Minimum Stable Generation (mandated to be zero).  They will be Non-Marginal Flagged (as is the case now) if operating at or below their LOL, operating at their HOL, or ramp constrained.</a:t>
                      </a:r>
                    </a:p>
                    <a:p>
                      <a:endParaRPr lang="en-US" sz="1100" dirty="0"/>
                    </a:p>
                    <a:p>
                      <a:r>
                        <a:rPr lang="en-US" sz="1100" dirty="0"/>
                        <a:t>Non-energy flagging tests will be modified so that they check whether QRTD is non-zero, rather than greater than zero as for conventional Generator Units.</a:t>
                      </a:r>
                    </a:p>
                  </a:txBody>
                  <a:tcPr/>
                </a:tc>
                <a:extLst>
                  <a:ext uri="{0D108BD9-81ED-4DB2-BD59-A6C34878D82A}">
                    <a16:rowId xmlns:a16="http://schemas.microsoft.com/office/drawing/2014/main" val="2950776498"/>
                  </a:ext>
                </a:extLst>
              </a:tr>
              <a:tr h="455968">
                <a:tc>
                  <a:txBody>
                    <a:bodyPr/>
                    <a:lstStyle/>
                    <a:p>
                      <a:r>
                        <a:rPr lang="en-AU" sz="1100" dirty="0"/>
                        <a:t>Settlement</a:t>
                      </a:r>
                    </a:p>
                  </a:txBody>
                  <a:tcPr/>
                </a:tc>
                <a:tc>
                  <a:txBody>
                    <a:bodyPr/>
                    <a:lstStyle/>
                    <a:p>
                      <a:r>
                        <a:rPr lang="en-US" sz="1100" dirty="0"/>
                        <a:t>Settlement changes - Decoupling from treatment of pumped storage (affecting various payments/charges), handling negative values (e.g. CTEST), using Min Output as floor for </a:t>
                      </a:r>
                      <a:r>
                        <a:rPr lang="en-US" sz="1100" dirty="0" err="1"/>
                        <a:t>inc</a:t>
                      </a:r>
                      <a:r>
                        <a:rPr lang="en-US" sz="1100" dirty="0"/>
                        <a:t> QBOA calculations</a:t>
                      </a:r>
                    </a:p>
                  </a:txBody>
                  <a:tcPr/>
                </a:tc>
                <a:extLst>
                  <a:ext uri="{0D108BD9-81ED-4DB2-BD59-A6C34878D82A}">
                    <a16:rowId xmlns:a16="http://schemas.microsoft.com/office/drawing/2014/main" val="3350950349"/>
                  </a:ext>
                </a:extLst>
              </a:tr>
              <a:tr h="524675">
                <a:tc>
                  <a:txBody>
                    <a:bodyPr/>
                    <a:lstStyle/>
                    <a:p>
                      <a:r>
                        <a:rPr lang="en-AU" sz="1100" dirty="0"/>
                        <a:t>Reporting</a:t>
                      </a:r>
                    </a:p>
                  </a:txBody>
                  <a:tcPr/>
                </a:tc>
                <a:tc>
                  <a:txBody>
                    <a:bodyPr/>
                    <a:lstStyle/>
                    <a:p>
                      <a:r>
                        <a:rPr lang="en-US" sz="1100" dirty="0"/>
                        <a:t>Additional reports will be included for ESPS Units, to show energy and reserve schedules by reserve type, system wide, in aggregate and individually. </a:t>
                      </a:r>
                      <a:endParaRPr lang="en-AU" sz="1100" dirty="0"/>
                    </a:p>
                  </a:txBody>
                  <a:tcPr/>
                </a:tc>
                <a:extLst>
                  <a:ext uri="{0D108BD9-81ED-4DB2-BD59-A6C34878D82A}">
                    <a16:rowId xmlns:a16="http://schemas.microsoft.com/office/drawing/2014/main" val="4177535710"/>
                  </a:ext>
                </a:extLst>
              </a:tr>
            </a:tbl>
          </a:graphicData>
        </a:graphic>
      </p:graphicFrame>
      <p:sp>
        <p:nvSpPr>
          <p:cNvPr id="4" name="Slide Number Placeholder 3">
            <a:extLst>
              <a:ext uri="{FF2B5EF4-FFF2-40B4-BE49-F238E27FC236}">
                <a16:creationId xmlns:a16="http://schemas.microsoft.com/office/drawing/2014/main" id="{00DCA516-7E0B-246D-318C-740EC1ED51DE}"/>
              </a:ext>
            </a:extLst>
          </p:cNvPr>
          <p:cNvSpPr>
            <a:spLocks noGrp="1"/>
          </p:cNvSpPr>
          <p:nvPr>
            <p:ph type="sldNum" sz="quarter" idx="11"/>
          </p:nvPr>
        </p:nvSpPr>
        <p:spPr/>
        <p:txBody>
          <a:bodyPr/>
          <a:lstStyle/>
          <a:p>
            <a:fld id="{B6ED98BD-9FE7-5144-8ABD-845F1AC4694B}" type="slidenum">
              <a:rPr lang="en-US" smtClean="0"/>
              <a:pPr/>
              <a:t>15</a:t>
            </a:fld>
            <a:endParaRPr lang="en-US"/>
          </a:p>
        </p:txBody>
      </p:sp>
      <p:graphicFrame>
        <p:nvGraphicFramePr>
          <p:cNvPr id="7" name="Table 6">
            <a:extLst>
              <a:ext uri="{FF2B5EF4-FFF2-40B4-BE49-F238E27FC236}">
                <a16:creationId xmlns:a16="http://schemas.microsoft.com/office/drawing/2014/main" id="{00FEB04E-54FE-320E-9770-78FC78B3C876}"/>
              </a:ext>
            </a:extLst>
          </p:cNvPr>
          <p:cNvGraphicFramePr>
            <a:graphicFrameLocks noGrp="1"/>
          </p:cNvGraphicFramePr>
          <p:nvPr/>
        </p:nvGraphicFramePr>
        <p:xfrm>
          <a:off x="413068" y="842923"/>
          <a:ext cx="10670496" cy="640080"/>
        </p:xfrm>
        <a:graphic>
          <a:graphicData uri="http://schemas.openxmlformats.org/drawingml/2006/table">
            <a:tbl>
              <a:tblPr firstRow="1" bandRow="1">
                <a:tableStyleId>{5C22544A-7EE6-4342-B048-85BDC9FD1C3A}</a:tableStyleId>
              </a:tblPr>
              <a:tblGrid>
                <a:gridCol w="1430002">
                  <a:extLst>
                    <a:ext uri="{9D8B030D-6E8A-4147-A177-3AD203B41FA5}">
                      <a16:colId xmlns:a16="http://schemas.microsoft.com/office/drawing/2014/main" val="130006788"/>
                    </a:ext>
                  </a:extLst>
                </a:gridCol>
                <a:gridCol w="9240494">
                  <a:extLst>
                    <a:ext uri="{9D8B030D-6E8A-4147-A177-3AD203B41FA5}">
                      <a16:colId xmlns:a16="http://schemas.microsoft.com/office/drawing/2014/main" val="384513295"/>
                    </a:ext>
                  </a:extLst>
                </a:gridCol>
              </a:tblGrid>
              <a:tr h="370840">
                <a:tc>
                  <a:txBody>
                    <a:bodyPr/>
                    <a:lstStyle/>
                    <a:p>
                      <a:pPr algn="ctr"/>
                      <a:r>
                        <a:rPr lang="en-AU" sz="1200" dirty="0">
                          <a:solidFill>
                            <a:schemeClr val="bg1"/>
                          </a:solidFill>
                        </a:rPr>
                        <a:t>Summary</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r>
                        <a:rPr lang="en-AU" sz="1200" b="0" dirty="0">
                          <a:solidFill>
                            <a:schemeClr val="tx1"/>
                          </a:solidFill>
                        </a:rPr>
                        <a:t>For ESPS units (and we are fundamentally talking about batteries in this SDP), the intention is to provide more control and assurance for market participants in the use of batteries, and great visibility and usefulness of the battery assets to the TSO control Centre engineers, within the Scheduling and Dispatch processes. </a:t>
                      </a:r>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4405033"/>
                  </a:ext>
                </a:extLst>
              </a:tr>
            </a:tbl>
          </a:graphicData>
        </a:graphic>
      </p:graphicFrame>
      <p:sp>
        <p:nvSpPr>
          <p:cNvPr id="10" name="Title 1">
            <a:extLst>
              <a:ext uri="{FF2B5EF4-FFF2-40B4-BE49-F238E27FC236}">
                <a16:creationId xmlns:a16="http://schemas.microsoft.com/office/drawing/2014/main" id="{32975629-E722-92A6-9A2F-A559F9A84A8B}"/>
              </a:ext>
            </a:extLst>
          </p:cNvPr>
          <p:cNvSpPr>
            <a:spLocks noGrp="1"/>
          </p:cNvSpPr>
          <p:nvPr>
            <p:ph type="ctrTitle"/>
          </p:nvPr>
        </p:nvSpPr>
        <p:spPr>
          <a:xfrm>
            <a:off x="413068" y="404814"/>
            <a:ext cx="11083608" cy="324401"/>
          </a:xfrm>
        </p:spPr>
        <p:txBody>
          <a:bodyPr/>
          <a:lstStyle/>
          <a:p>
            <a:r>
              <a:rPr lang="en-AU" dirty="0"/>
              <a:t>SDP_002: ESPS Units</a:t>
            </a:r>
          </a:p>
        </p:txBody>
      </p:sp>
      <p:pic>
        <p:nvPicPr>
          <p:cNvPr id="11" name="Graphic 10" descr="Battery charging with solid fill">
            <a:extLst>
              <a:ext uri="{FF2B5EF4-FFF2-40B4-BE49-F238E27FC236}">
                <a16:creationId xmlns:a16="http://schemas.microsoft.com/office/drawing/2014/main" id="{80EB4609-A0DC-0C54-46F6-E938221A9F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39194" y="311089"/>
            <a:ext cx="451914" cy="451914"/>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700C884C-1EF4-0D40-0752-0F34102C6B13}"/>
              </a:ext>
            </a:extLst>
          </p:cNvPr>
          <p:cNvSpPr/>
          <p:nvPr/>
        </p:nvSpPr>
        <p:spPr>
          <a:xfrm>
            <a:off x="5246251" y="4618640"/>
            <a:ext cx="5837313" cy="1231989"/>
          </a:xfrm>
          <a:prstGeom prst="rect">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i="1" dirty="0">
                <a:solidFill>
                  <a:schemeClr val="tx1"/>
                </a:solidFill>
              </a:rPr>
              <a:t>Additional note: </a:t>
            </a:r>
            <a:r>
              <a:rPr lang="en-US" sz="1400" dirty="0">
                <a:solidFill>
                  <a:schemeClr val="tx1"/>
                </a:solidFill>
              </a:rPr>
              <a:t>We are currently investigating how Long Duration Energy Storage can be facilitated by these changes. Much will depend on the commercial and technical discussions on LDES treatment, currently in-flight with the TSOs, RAs, and participants.</a:t>
            </a:r>
          </a:p>
        </p:txBody>
      </p:sp>
    </p:spTree>
    <p:extLst>
      <p:ext uri="{BB962C8B-B14F-4D97-AF65-F5344CB8AC3E}">
        <p14:creationId xmlns:p14="http://schemas.microsoft.com/office/powerpoint/2010/main" val="3176822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FA7C-BD32-7DB8-B934-C9FC2CD50573}"/>
              </a:ext>
            </a:extLst>
          </p:cNvPr>
          <p:cNvSpPr>
            <a:spLocks noGrp="1"/>
          </p:cNvSpPr>
          <p:nvPr>
            <p:ph type="ctrTitle"/>
          </p:nvPr>
        </p:nvSpPr>
        <p:spPr/>
        <p:txBody>
          <a:bodyPr/>
          <a:lstStyle/>
          <a:p>
            <a:r>
              <a:rPr lang="en-IE" dirty="0"/>
              <a:t>SDP_002: Day in the life</a:t>
            </a:r>
            <a:endParaRPr lang="en-GB" dirty="0"/>
          </a:p>
        </p:txBody>
      </p:sp>
      <p:sp>
        <p:nvSpPr>
          <p:cNvPr id="46" name="Rounded Rectangle 45">
            <a:extLst>
              <a:ext uri="{FF2B5EF4-FFF2-40B4-BE49-F238E27FC236}">
                <a16:creationId xmlns:a16="http://schemas.microsoft.com/office/drawing/2014/main" id="{5A1136A6-53E8-097B-C9DA-D52395210FE2}"/>
              </a:ext>
            </a:extLst>
          </p:cNvPr>
          <p:cNvSpPr/>
          <p:nvPr/>
        </p:nvSpPr>
        <p:spPr>
          <a:xfrm>
            <a:off x="603648" y="924829"/>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Submit Unit transaction data</a:t>
            </a:r>
          </a:p>
        </p:txBody>
      </p:sp>
      <p:sp>
        <p:nvSpPr>
          <p:cNvPr id="47" name="Rounded Rectangle 46">
            <a:extLst>
              <a:ext uri="{FF2B5EF4-FFF2-40B4-BE49-F238E27FC236}">
                <a16:creationId xmlns:a16="http://schemas.microsoft.com/office/drawing/2014/main" id="{B56081F3-024D-A242-3A96-2F781D336878}"/>
              </a:ext>
            </a:extLst>
          </p:cNvPr>
          <p:cNvSpPr/>
          <p:nvPr/>
        </p:nvSpPr>
        <p:spPr>
          <a:xfrm>
            <a:off x="2076513" y="1672834"/>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PN feasibility is tracked and alerted to Control Centres</a:t>
            </a:r>
          </a:p>
        </p:txBody>
      </p:sp>
      <p:cxnSp>
        <p:nvCxnSpPr>
          <p:cNvPr id="48" name="Elbow Connector 47">
            <a:extLst>
              <a:ext uri="{FF2B5EF4-FFF2-40B4-BE49-F238E27FC236}">
                <a16:creationId xmlns:a16="http://schemas.microsoft.com/office/drawing/2014/main" id="{9D86B9F4-361C-2036-F623-A4BF6C702F03}"/>
              </a:ext>
            </a:extLst>
          </p:cNvPr>
          <p:cNvCxnSpPr>
            <a:cxnSpLocks/>
            <a:stCxn id="46" idx="3"/>
            <a:endCxn id="47" idx="0"/>
          </p:cNvCxnSpPr>
          <p:nvPr/>
        </p:nvCxnSpPr>
        <p:spPr>
          <a:xfrm>
            <a:off x="2301820" y="1276609"/>
            <a:ext cx="623779" cy="39622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a16="http://schemas.microsoft.com/office/drawing/2014/main" id="{7DEAC75C-5E2B-B0DB-6A9B-67271179E290}"/>
              </a:ext>
            </a:extLst>
          </p:cNvPr>
          <p:cNvCxnSpPr>
            <a:cxnSpLocks/>
            <a:stCxn id="47" idx="3"/>
            <a:endCxn id="73" idx="0"/>
          </p:cNvCxnSpPr>
          <p:nvPr/>
        </p:nvCxnSpPr>
        <p:spPr>
          <a:xfrm>
            <a:off x="3774685" y="2024614"/>
            <a:ext cx="618930" cy="38479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ounded Rectangle 50">
            <a:extLst>
              <a:ext uri="{FF2B5EF4-FFF2-40B4-BE49-F238E27FC236}">
                <a16:creationId xmlns:a16="http://schemas.microsoft.com/office/drawing/2014/main" id="{31000E60-7A4F-285A-456B-C654BD47DDC7}"/>
              </a:ext>
            </a:extLst>
          </p:cNvPr>
          <p:cNvSpPr/>
          <p:nvPr/>
        </p:nvSpPr>
        <p:spPr>
          <a:xfrm>
            <a:off x="5034445" y="3156732"/>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ESPS units are included in Control Centres Merit Orders</a:t>
            </a:r>
          </a:p>
        </p:txBody>
      </p:sp>
      <p:cxnSp>
        <p:nvCxnSpPr>
          <p:cNvPr id="52" name="Elbow Connector 51">
            <a:extLst>
              <a:ext uri="{FF2B5EF4-FFF2-40B4-BE49-F238E27FC236}">
                <a16:creationId xmlns:a16="http://schemas.microsoft.com/office/drawing/2014/main" id="{7E674A22-3398-E532-5909-377845FC8F31}"/>
              </a:ext>
            </a:extLst>
          </p:cNvPr>
          <p:cNvCxnSpPr>
            <a:cxnSpLocks/>
            <a:stCxn id="73" idx="3"/>
            <a:endCxn id="51" idx="0"/>
          </p:cNvCxnSpPr>
          <p:nvPr/>
        </p:nvCxnSpPr>
        <p:spPr>
          <a:xfrm>
            <a:off x="5242701" y="2761187"/>
            <a:ext cx="640830" cy="39554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ounded Rectangle 52">
            <a:extLst>
              <a:ext uri="{FF2B5EF4-FFF2-40B4-BE49-F238E27FC236}">
                <a16:creationId xmlns:a16="http://schemas.microsoft.com/office/drawing/2014/main" id="{8992C80F-560D-205D-B836-E3B1C2689FF4}"/>
              </a:ext>
            </a:extLst>
          </p:cNvPr>
          <p:cNvSpPr/>
          <p:nvPr/>
        </p:nvSpPr>
        <p:spPr>
          <a:xfrm>
            <a:off x="6504288" y="3911283"/>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Control Centre makes dispatch decisions</a:t>
            </a:r>
          </a:p>
        </p:txBody>
      </p:sp>
      <p:sp>
        <p:nvSpPr>
          <p:cNvPr id="54" name="Rounded Rectangle 53">
            <a:extLst>
              <a:ext uri="{FF2B5EF4-FFF2-40B4-BE49-F238E27FC236}">
                <a16:creationId xmlns:a16="http://schemas.microsoft.com/office/drawing/2014/main" id="{655DC277-08C0-6B27-EDEB-A99C16E4F371}"/>
              </a:ext>
            </a:extLst>
          </p:cNvPr>
          <p:cNvSpPr/>
          <p:nvPr/>
        </p:nvSpPr>
        <p:spPr>
          <a:xfrm>
            <a:off x="7970734" y="4653127"/>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Approved DIs issued to ESPS units, via EDIL</a:t>
            </a:r>
          </a:p>
        </p:txBody>
      </p:sp>
      <p:cxnSp>
        <p:nvCxnSpPr>
          <p:cNvPr id="55" name="Elbow Connector 54">
            <a:extLst>
              <a:ext uri="{FF2B5EF4-FFF2-40B4-BE49-F238E27FC236}">
                <a16:creationId xmlns:a16="http://schemas.microsoft.com/office/drawing/2014/main" id="{17F01C68-CAAE-66B5-8E6F-CB14A64E3FB2}"/>
              </a:ext>
            </a:extLst>
          </p:cNvPr>
          <p:cNvCxnSpPr>
            <a:cxnSpLocks/>
            <a:stCxn id="51" idx="3"/>
            <a:endCxn id="53" idx="0"/>
          </p:cNvCxnSpPr>
          <p:nvPr/>
        </p:nvCxnSpPr>
        <p:spPr>
          <a:xfrm>
            <a:off x="6732617" y="3508512"/>
            <a:ext cx="620757" cy="40277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a:extLst>
              <a:ext uri="{FF2B5EF4-FFF2-40B4-BE49-F238E27FC236}">
                <a16:creationId xmlns:a16="http://schemas.microsoft.com/office/drawing/2014/main" id="{2A8C3B70-15D8-7061-2686-5925930882B7}"/>
              </a:ext>
            </a:extLst>
          </p:cNvPr>
          <p:cNvCxnSpPr>
            <a:cxnSpLocks/>
            <a:stCxn id="53" idx="3"/>
            <a:endCxn id="54" idx="0"/>
          </p:cNvCxnSpPr>
          <p:nvPr/>
        </p:nvCxnSpPr>
        <p:spPr>
          <a:xfrm>
            <a:off x="8202460" y="4263063"/>
            <a:ext cx="617360" cy="39006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BC4B6F17-D67F-00DB-16F7-CECD8BD145A8}"/>
              </a:ext>
            </a:extLst>
          </p:cNvPr>
          <p:cNvSpPr txBox="1"/>
          <p:nvPr/>
        </p:nvSpPr>
        <p:spPr>
          <a:xfrm>
            <a:off x="4348988" y="596793"/>
            <a:ext cx="3610476" cy="1015663"/>
          </a:xfrm>
          <a:prstGeom prst="rect">
            <a:avLst/>
          </a:prstGeom>
          <a:noFill/>
          <a:ln>
            <a:solidFill>
              <a:schemeClr val="bg1">
                <a:lumMod val="50000"/>
              </a:schemeClr>
            </a:solidFill>
          </a:ln>
        </p:spPr>
        <p:txBody>
          <a:bodyPr wrap="square" rtlCol="0">
            <a:spAutoFit/>
          </a:bodyPr>
          <a:lstStyle/>
          <a:p>
            <a:pPr marL="171450" indent="-171450">
              <a:buFont typeface="Arial" panose="020B0604020202020204" pitchFamily="34" charset="0"/>
              <a:buChar char="•"/>
            </a:pPr>
            <a:r>
              <a:rPr lang="en-GB" sz="1200" i="1" dirty="0">
                <a:solidFill>
                  <a:schemeClr val="bg1">
                    <a:lumMod val="50000"/>
                  </a:schemeClr>
                </a:solidFill>
                <a:latin typeface="Calibri" panose="020F0502020204030204" pitchFamily="34" charset="0"/>
                <a:cs typeface="Calibri" panose="020F0502020204030204" pitchFamily="34" charset="0"/>
              </a:rPr>
              <a:t>COD (fixed costs=0, PQ pairs to cover entire range from charging to discharging), TOD set selection</a:t>
            </a:r>
          </a:p>
          <a:p>
            <a:pPr marL="171450" indent="-171450">
              <a:buFont typeface="Arial" panose="020B0604020202020204" pitchFamily="34" charset="0"/>
              <a:buChar char="•"/>
            </a:pPr>
            <a:r>
              <a:rPr lang="en-GB" sz="1200" i="1" dirty="0">
                <a:solidFill>
                  <a:schemeClr val="bg1">
                    <a:lumMod val="50000"/>
                  </a:schemeClr>
                </a:solidFill>
                <a:latin typeface="Calibri" panose="020F0502020204030204" pitchFamily="34" charset="0"/>
                <a:cs typeface="Calibri" panose="020F0502020204030204" pitchFamily="34" charset="0"/>
              </a:rPr>
              <a:t>Physical Notifications (piecewise)</a:t>
            </a:r>
          </a:p>
          <a:p>
            <a:pPr marL="171450" indent="-171450">
              <a:buFont typeface="Arial" panose="020B0604020202020204" pitchFamily="34" charset="0"/>
              <a:buChar char="•"/>
            </a:pPr>
            <a:r>
              <a:rPr lang="en-GB" sz="1200" i="1" dirty="0">
                <a:solidFill>
                  <a:schemeClr val="bg1">
                    <a:lumMod val="50000"/>
                  </a:schemeClr>
                </a:solidFill>
                <a:latin typeface="Calibri" panose="020F0502020204030204" pitchFamily="34" charset="0"/>
                <a:cs typeface="Calibri" panose="020F0502020204030204" pitchFamily="34" charset="0"/>
              </a:rPr>
              <a:t>Forecast Availabilities (with min stable gen = 0)</a:t>
            </a:r>
          </a:p>
          <a:p>
            <a:pPr marL="171450" indent="-171450">
              <a:buFont typeface="Arial" panose="020B0604020202020204" pitchFamily="34" charset="0"/>
              <a:buChar char="•"/>
            </a:pPr>
            <a:r>
              <a:rPr lang="en-GB" sz="1200" i="1" dirty="0">
                <a:solidFill>
                  <a:schemeClr val="bg1">
                    <a:lumMod val="50000"/>
                  </a:schemeClr>
                </a:solidFill>
                <a:latin typeface="Calibri" panose="020F0502020204030204" pitchFamily="34" charset="0"/>
                <a:cs typeface="Calibri" panose="020F0502020204030204" pitchFamily="34" charset="0"/>
              </a:rPr>
              <a:t>Operational storage min/max</a:t>
            </a:r>
          </a:p>
        </p:txBody>
      </p:sp>
      <p:cxnSp>
        <p:nvCxnSpPr>
          <p:cNvPr id="58" name="Straight Arrow Connector 57">
            <a:extLst>
              <a:ext uri="{FF2B5EF4-FFF2-40B4-BE49-F238E27FC236}">
                <a16:creationId xmlns:a16="http://schemas.microsoft.com/office/drawing/2014/main" id="{6E1E5A81-9266-D5A2-DD5F-4E5D401B150C}"/>
              </a:ext>
            </a:extLst>
          </p:cNvPr>
          <p:cNvCxnSpPr>
            <a:cxnSpLocks/>
            <a:stCxn id="57" idx="1"/>
          </p:cNvCxnSpPr>
          <p:nvPr/>
        </p:nvCxnSpPr>
        <p:spPr>
          <a:xfrm flipH="1" flipV="1">
            <a:off x="2301820" y="1104624"/>
            <a:ext cx="2047168" cy="1"/>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9" name="Graphic 58" descr="Statistics outline">
            <a:extLst>
              <a:ext uri="{FF2B5EF4-FFF2-40B4-BE49-F238E27FC236}">
                <a16:creationId xmlns:a16="http://schemas.microsoft.com/office/drawing/2014/main" id="{A1EF7F1C-12AD-9ECB-C874-6585387EBC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1820" y="1275905"/>
            <a:ext cx="352483" cy="352483"/>
          </a:xfrm>
          <a:prstGeom prst="rect">
            <a:avLst/>
          </a:prstGeom>
        </p:spPr>
      </p:pic>
      <p:pic>
        <p:nvPicPr>
          <p:cNvPr id="60" name="Graphic 59" descr="Partial sun outline">
            <a:extLst>
              <a:ext uri="{FF2B5EF4-FFF2-40B4-BE49-F238E27FC236}">
                <a16:creationId xmlns:a16="http://schemas.microsoft.com/office/drawing/2014/main" id="{5F9D1952-52BB-975D-28B2-737FC0A802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76374" y="2024613"/>
            <a:ext cx="350293" cy="350293"/>
          </a:xfrm>
          <a:prstGeom prst="rect">
            <a:avLst/>
          </a:prstGeom>
        </p:spPr>
      </p:pic>
      <p:sp>
        <p:nvSpPr>
          <p:cNvPr id="65" name="Rounded Rectangle 64">
            <a:extLst>
              <a:ext uri="{FF2B5EF4-FFF2-40B4-BE49-F238E27FC236}">
                <a16:creationId xmlns:a16="http://schemas.microsoft.com/office/drawing/2014/main" id="{912435E1-87F7-3772-80A9-62439C9AFAB9}"/>
              </a:ext>
            </a:extLst>
          </p:cNvPr>
          <p:cNvSpPr/>
          <p:nvPr/>
        </p:nvSpPr>
        <p:spPr>
          <a:xfrm>
            <a:off x="9433510" y="5399737"/>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Pricing and imbalance settlement (based on DIs, PNs and metering)</a:t>
            </a:r>
          </a:p>
        </p:txBody>
      </p:sp>
      <p:cxnSp>
        <p:nvCxnSpPr>
          <p:cNvPr id="66" name="Elbow Connector 65">
            <a:extLst>
              <a:ext uri="{FF2B5EF4-FFF2-40B4-BE49-F238E27FC236}">
                <a16:creationId xmlns:a16="http://schemas.microsoft.com/office/drawing/2014/main" id="{B38F4A8C-DA66-AD8B-8E0E-36D708CF34F5}"/>
              </a:ext>
            </a:extLst>
          </p:cNvPr>
          <p:cNvCxnSpPr>
            <a:cxnSpLocks/>
            <a:stCxn id="54" idx="3"/>
            <a:endCxn id="65" idx="0"/>
          </p:cNvCxnSpPr>
          <p:nvPr/>
        </p:nvCxnSpPr>
        <p:spPr>
          <a:xfrm>
            <a:off x="9668906" y="5004907"/>
            <a:ext cx="613690" cy="39483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68" name="Graphic 67" descr="List outline">
            <a:extLst>
              <a:ext uri="{FF2B5EF4-FFF2-40B4-BE49-F238E27FC236}">
                <a16:creationId xmlns:a16="http://schemas.microsoft.com/office/drawing/2014/main" id="{38739F13-13B5-058A-32DE-5785F493B1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47592" y="2774696"/>
            <a:ext cx="351780" cy="351780"/>
          </a:xfrm>
          <a:prstGeom prst="rect">
            <a:avLst/>
          </a:prstGeom>
        </p:spPr>
      </p:pic>
      <p:pic>
        <p:nvPicPr>
          <p:cNvPr id="70" name="Graphic 69" descr="Target outline">
            <a:extLst>
              <a:ext uri="{FF2B5EF4-FFF2-40B4-BE49-F238E27FC236}">
                <a16:creationId xmlns:a16="http://schemas.microsoft.com/office/drawing/2014/main" id="{380AB153-B399-84B2-3EFD-354C0E911E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26715" y="3508511"/>
            <a:ext cx="351780" cy="351780"/>
          </a:xfrm>
          <a:prstGeom prst="rect">
            <a:avLst/>
          </a:prstGeom>
        </p:spPr>
      </p:pic>
      <p:pic>
        <p:nvPicPr>
          <p:cNvPr id="71" name="Graphic 70" descr="Cursor with solid fill">
            <a:extLst>
              <a:ext uri="{FF2B5EF4-FFF2-40B4-BE49-F238E27FC236}">
                <a16:creationId xmlns:a16="http://schemas.microsoft.com/office/drawing/2014/main" id="{760F9EE6-52B3-A59D-0F6A-E9C4A3F4FD6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02461" y="4263063"/>
            <a:ext cx="351780" cy="351780"/>
          </a:xfrm>
          <a:prstGeom prst="rect">
            <a:avLst/>
          </a:prstGeom>
        </p:spPr>
      </p:pic>
      <p:pic>
        <p:nvPicPr>
          <p:cNvPr id="72" name="Graphic 71" descr="Coins outline">
            <a:extLst>
              <a:ext uri="{FF2B5EF4-FFF2-40B4-BE49-F238E27FC236}">
                <a16:creationId xmlns:a16="http://schemas.microsoft.com/office/drawing/2014/main" id="{088852C3-3152-0C9F-60F5-D264998876C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94428" y="5004907"/>
            <a:ext cx="394830" cy="394830"/>
          </a:xfrm>
          <a:prstGeom prst="rect">
            <a:avLst/>
          </a:prstGeom>
        </p:spPr>
      </p:pic>
      <p:sp>
        <p:nvSpPr>
          <p:cNvPr id="73" name="Rounded Rectangle 72">
            <a:extLst>
              <a:ext uri="{FF2B5EF4-FFF2-40B4-BE49-F238E27FC236}">
                <a16:creationId xmlns:a16="http://schemas.microsoft.com/office/drawing/2014/main" id="{1B336E8C-E25C-9C34-2CCB-4767384E8DCA}"/>
              </a:ext>
            </a:extLst>
          </p:cNvPr>
          <p:cNvSpPr/>
          <p:nvPr/>
        </p:nvSpPr>
        <p:spPr>
          <a:xfrm>
            <a:off x="3544529" y="2409407"/>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Control Centres respond where “follow PN” is not appropriate</a:t>
            </a:r>
          </a:p>
        </p:txBody>
      </p:sp>
      <p:pic>
        <p:nvPicPr>
          <p:cNvPr id="88" name="Graphic 87" descr="List outline">
            <a:extLst>
              <a:ext uri="{FF2B5EF4-FFF2-40B4-BE49-F238E27FC236}">
                <a16:creationId xmlns:a16="http://schemas.microsoft.com/office/drawing/2014/main" id="{46E728ED-CA90-C770-9B1B-18229ACFF2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79048" y="2774696"/>
            <a:ext cx="351780" cy="351780"/>
          </a:xfrm>
          <a:prstGeom prst="rect">
            <a:avLst/>
          </a:prstGeom>
        </p:spPr>
      </p:pic>
      <p:sp>
        <p:nvSpPr>
          <p:cNvPr id="89" name="TextBox 88">
            <a:extLst>
              <a:ext uri="{FF2B5EF4-FFF2-40B4-BE49-F238E27FC236}">
                <a16:creationId xmlns:a16="http://schemas.microsoft.com/office/drawing/2014/main" id="{EB7543BF-D37B-A140-565F-93C7D8D3403A}"/>
              </a:ext>
            </a:extLst>
          </p:cNvPr>
          <p:cNvSpPr txBox="1"/>
          <p:nvPr/>
        </p:nvSpPr>
        <p:spPr>
          <a:xfrm>
            <a:off x="8062587" y="1578203"/>
            <a:ext cx="3610476" cy="1015663"/>
          </a:xfrm>
          <a:prstGeom prst="rect">
            <a:avLst/>
          </a:prstGeom>
          <a:noFill/>
          <a:ln>
            <a:solidFill>
              <a:schemeClr val="bg1">
                <a:lumMod val="50000"/>
              </a:schemeClr>
            </a:solidFill>
          </a:ln>
        </p:spPr>
        <p:txBody>
          <a:bodyPr wrap="square" rtlCol="0">
            <a:spAutoFit/>
          </a:bodyPr>
          <a:lstStyle/>
          <a:p>
            <a:pPr marL="171450" indent="-171450">
              <a:buFont typeface="Arial" panose="020B0604020202020204" pitchFamily="34" charset="0"/>
              <a:buChar char="•"/>
            </a:pPr>
            <a:r>
              <a:rPr lang="en-GB" sz="1200" i="1" dirty="0">
                <a:solidFill>
                  <a:schemeClr val="bg1">
                    <a:lumMod val="50000"/>
                  </a:schemeClr>
                </a:solidFill>
                <a:latin typeface="Calibri" panose="020F0502020204030204" pitchFamily="34" charset="0"/>
                <a:cs typeface="Calibri" panose="020F0502020204030204" pitchFamily="34" charset="0"/>
              </a:rPr>
              <a:t>Amended flagging rules to allow for ESPS units in negative generation range</a:t>
            </a:r>
          </a:p>
          <a:p>
            <a:pPr marL="171450" indent="-171450">
              <a:buFont typeface="Arial" panose="020B0604020202020204" pitchFamily="34" charset="0"/>
              <a:buChar char="•"/>
            </a:pPr>
            <a:r>
              <a:rPr lang="en-GB" sz="1200" i="1" dirty="0">
                <a:solidFill>
                  <a:schemeClr val="bg1">
                    <a:lumMod val="50000"/>
                  </a:schemeClr>
                </a:solidFill>
                <a:latin typeface="Calibri" panose="020F0502020204030204" pitchFamily="34" charset="0"/>
                <a:cs typeface="Calibri" panose="020F0502020204030204" pitchFamily="34" charset="0"/>
              </a:rPr>
              <a:t>Some minor amendments to settlement equations to allow for negative range for ESPS (treatment will </a:t>
            </a:r>
            <a:r>
              <a:rPr lang="en-GB" sz="1200" i="1" u="sng" dirty="0">
                <a:solidFill>
                  <a:schemeClr val="bg1">
                    <a:lumMod val="50000"/>
                  </a:schemeClr>
                </a:solidFill>
                <a:latin typeface="Calibri" panose="020F0502020204030204" pitchFamily="34" charset="0"/>
                <a:cs typeface="Calibri" panose="020F0502020204030204" pitchFamily="34" charset="0"/>
              </a:rPr>
              <a:t>not</a:t>
            </a:r>
            <a:r>
              <a:rPr lang="en-GB" sz="1200" i="1" dirty="0">
                <a:solidFill>
                  <a:schemeClr val="bg1">
                    <a:lumMod val="50000"/>
                  </a:schemeClr>
                </a:solidFill>
                <a:latin typeface="Calibri" panose="020F0502020204030204" pitchFamily="34" charset="0"/>
                <a:cs typeface="Calibri" panose="020F0502020204030204" pitchFamily="34" charset="0"/>
              </a:rPr>
              <a:t> be based on pumped storage)</a:t>
            </a:r>
          </a:p>
        </p:txBody>
      </p:sp>
      <p:cxnSp>
        <p:nvCxnSpPr>
          <p:cNvPr id="90" name="Straight Arrow Connector 89">
            <a:extLst>
              <a:ext uri="{FF2B5EF4-FFF2-40B4-BE49-F238E27FC236}">
                <a16:creationId xmlns:a16="http://schemas.microsoft.com/office/drawing/2014/main" id="{CD59FDC6-A199-5263-7E9C-E2AF772FCB04}"/>
              </a:ext>
            </a:extLst>
          </p:cNvPr>
          <p:cNvCxnSpPr>
            <a:cxnSpLocks/>
          </p:cNvCxnSpPr>
          <p:nvPr/>
        </p:nvCxnSpPr>
        <p:spPr>
          <a:xfrm flipV="1">
            <a:off x="10895237" y="2593866"/>
            <a:ext cx="0" cy="2805871"/>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a:extLst>
              <a:ext uri="{FF2B5EF4-FFF2-40B4-BE49-F238E27FC236}">
                <a16:creationId xmlns:a16="http://schemas.microsoft.com/office/drawing/2014/main" id="{C9AD2AD8-BCE9-BECC-1CAE-176CD7189B44}"/>
              </a:ext>
            </a:extLst>
          </p:cNvPr>
          <p:cNvCxnSpPr>
            <a:cxnSpLocks/>
            <a:stCxn id="54" idx="2"/>
            <a:endCxn id="46" idx="2"/>
          </p:cNvCxnSpPr>
          <p:nvPr/>
        </p:nvCxnSpPr>
        <p:spPr>
          <a:xfrm rot="5400000" flipH="1">
            <a:off x="3272128" y="-191006"/>
            <a:ext cx="3728298" cy="7367086"/>
          </a:xfrm>
          <a:prstGeom prst="bentConnector3">
            <a:avLst>
              <a:gd name="adj1" fmla="val -613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CC01225-98E2-11C6-6E31-0209E7F6E33E}"/>
              </a:ext>
            </a:extLst>
          </p:cNvPr>
          <p:cNvSpPr txBox="1"/>
          <p:nvPr/>
        </p:nvSpPr>
        <p:spPr>
          <a:xfrm>
            <a:off x="1957490" y="4738969"/>
            <a:ext cx="2632378" cy="646331"/>
          </a:xfrm>
          <a:prstGeom prst="rect">
            <a:avLst/>
          </a:prstGeom>
          <a:noFill/>
          <a:ln>
            <a:solidFill>
              <a:schemeClr val="bg1">
                <a:lumMod val="50000"/>
              </a:schemeClr>
            </a:solidFill>
          </a:ln>
        </p:spPr>
        <p:txBody>
          <a:bodyPr wrap="square" rtlCol="0">
            <a:spAutoFit/>
          </a:bodyPr>
          <a:lstStyle/>
          <a:p>
            <a:pPr marL="171450" indent="-171450">
              <a:buFont typeface="Arial" panose="020B0604020202020204" pitchFamily="34" charset="0"/>
              <a:buChar char="•"/>
            </a:pPr>
            <a:r>
              <a:rPr lang="en-GB" sz="1200" i="1" dirty="0">
                <a:solidFill>
                  <a:schemeClr val="bg1">
                    <a:lumMod val="50000"/>
                  </a:schemeClr>
                </a:solidFill>
                <a:latin typeface="Calibri" panose="020F0502020204030204" pitchFamily="34" charset="0"/>
                <a:cs typeface="Calibri" panose="020F0502020204030204" pitchFamily="34" charset="0"/>
              </a:rPr>
              <a:t>Dispatch decisions deviating from PNs may cause re-evaluation by the party of its ex-ante position</a:t>
            </a:r>
          </a:p>
        </p:txBody>
      </p:sp>
      <p:cxnSp>
        <p:nvCxnSpPr>
          <p:cNvPr id="7" name="Straight Arrow Connector 6">
            <a:extLst>
              <a:ext uri="{FF2B5EF4-FFF2-40B4-BE49-F238E27FC236}">
                <a16:creationId xmlns:a16="http://schemas.microsoft.com/office/drawing/2014/main" id="{DF3DC3D1-A0AC-7228-E575-BA9492ABC109}"/>
              </a:ext>
            </a:extLst>
          </p:cNvPr>
          <p:cNvCxnSpPr>
            <a:cxnSpLocks/>
            <a:stCxn id="6" idx="1"/>
          </p:cNvCxnSpPr>
          <p:nvPr/>
        </p:nvCxnSpPr>
        <p:spPr>
          <a:xfrm flipH="1">
            <a:off x="1440902" y="5062135"/>
            <a:ext cx="516588" cy="0"/>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218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FA7C-BD32-7DB8-B934-C9FC2CD50573}"/>
              </a:ext>
            </a:extLst>
          </p:cNvPr>
          <p:cNvSpPr>
            <a:spLocks noGrp="1"/>
          </p:cNvSpPr>
          <p:nvPr>
            <p:ph type="ctrTitle"/>
          </p:nvPr>
        </p:nvSpPr>
        <p:spPr/>
        <p:txBody>
          <a:bodyPr/>
          <a:lstStyle/>
          <a:p>
            <a:r>
              <a:rPr lang="en-GB" dirty="0"/>
              <a:t>SDP_004: Wind/Solar Dispatchability Improvements</a:t>
            </a:r>
          </a:p>
        </p:txBody>
      </p:sp>
      <p:sp>
        <p:nvSpPr>
          <p:cNvPr id="4" name="Slide Number Placeholder 3">
            <a:extLst>
              <a:ext uri="{FF2B5EF4-FFF2-40B4-BE49-F238E27FC236}">
                <a16:creationId xmlns:a16="http://schemas.microsoft.com/office/drawing/2014/main" id="{35E095E6-E3CE-7A9F-EC6C-A8E4EB274F4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US"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graphicFrame>
        <p:nvGraphicFramePr>
          <p:cNvPr id="7" name="Table 5">
            <a:extLst>
              <a:ext uri="{FF2B5EF4-FFF2-40B4-BE49-F238E27FC236}">
                <a16:creationId xmlns:a16="http://schemas.microsoft.com/office/drawing/2014/main" id="{07336DB7-EAEC-6B50-C5FA-49BDA815577C}"/>
              </a:ext>
            </a:extLst>
          </p:cNvPr>
          <p:cNvGraphicFramePr>
            <a:graphicFrameLocks noGrp="1"/>
          </p:cNvGraphicFramePr>
          <p:nvPr>
            <p:ph sz="quarter" idx="10"/>
            <p:extLst>
              <p:ext uri="{D42A27DB-BD31-4B8C-83A1-F6EECF244321}">
                <p14:modId xmlns:p14="http://schemas.microsoft.com/office/powerpoint/2010/main" val="3331808220"/>
              </p:ext>
            </p:extLst>
          </p:nvPr>
        </p:nvGraphicFramePr>
        <p:xfrm>
          <a:off x="413068" y="1569538"/>
          <a:ext cx="10359565" cy="2531505"/>
        </p:xfrm>
        <a:graphic>
          <a:graphicData uri="http://schemas.openxmlformats.org/drawingml/2006/table">
            <a:tbl>
              <a:tblPr firstRow="1" bandRow="1">
                <a:tableStyleId>{5C22544A-7EE6-4342-B048-85BDC9FD1C3A}</a:tableStyleId>
              </a:tblPr>
              <a:tblGrid>
                <a:gridCol w="1388333">
                  <a:extLst>
                    <a:ext uri="{9D8B030D-6E8A-4147-A177-3AD203B41FA5}">
                      <a16:colId xmlns:a16="http://schemas.microsoft.com/office/drawing/2014/main" val="194986775"/>
                    </a:ext>
                  </a:extLst>
                </a:gridCol>
                <a:gridCol w="8971232">
                  <a:extLst>
                    <a:ext uri="{9D8B030D-6E8A-4147-A177-3AD203B41FA5}">
                      <a16:colId xmlns:a16="http://schemas.microsoft.com/office/drawing/2014/main" val="753696540"/>
                    </a:ext>
                  </a:extLst>
                </a:gridCol>
              </a:tblGrid>
              <a:tr h="515177">
                <a:tc>
                  <a:txBody>
                    <a:bodyPr/>
                    <a:lstStyle/>
                    <a:p>
                      <a:r>
                        <a:rPr lang="en-AU" sz="1200" dirty="0"/>
                        <a:t>Functional Component</a:t>
                      </a:r>
                    </a:p>
                  </a:txBody>
                  <a:tcPr/>
                </a:tc>
                <a:tc>
                  <a:txBody>
                    <a:bodyPr/>
                    <a:lstStyle/>
                    <a:p>
                      <a:r>
                        <a:rPr lang="en-AU" sz="1200" dirty="0"/>
                        <a:t>What’s New or Changed</a:t>
                      </a:r>
                    </a:p>
                  </a:txBody>
                  <a:tcPr/>
                </a:tc>
                <a:extLst>
                  <a:ext uri="{0D108BD9-81ED-4DB2-BD59-A6C34878D82A}">
                    <a16:rowId xmlns:a16="http://schemas.microsoft.com/office/drawing/2014/main" val="378060868"/>
                  </a:ext>
                </a:extLst>
              </a:tr>
              <a:tr h="1089009">
                <a:tc>
                  <a:txBody>
                    <a:bodyPr/>
                    <a:lstStyle/>
                    <a:p>
                      <a:r>
                        <a:rPr lang="en-AU" sz="1200" dirty="0"/>
                        <a:t>Rebalancing / Redispatch</a:t>
                      </a:r>
                    </a:p>
                  </a:txBody>
                  <a:tcPr/>
                </a:tc>
                <a:tc>
                  <a:txBody>
                    <a:bodyPr/>
                    <a:lstStyle/>
                    <a:p>
                      <a:pPr marL="171450" indent="-171450">
                        <a:buFont typeface="Arial" panose="020B0604020202020204" pitchFamily="34" charset="0"/>
                        <a:buChar char="•"/>
                      </a:pPr>
                      <a:r>
                        <a:rPr lang="en-AU" sz="1200" dirty="0"/>
                        <a:t>Use weather conditions (in the form of changes in availability) to enable rebalancing of constraint and curtailment to Priority Dispatch and Non-Priority Dispatch Renewable Units</a:t>
                      </a:r>
                    </a:p>
                    <a:p>
                      <a:pPr marL="171450" indent="-171450">
                        <a:buFont typeface="Arial" panose="020B0604020202020204" pitchFamily="34" charset="0"/>
                        <a:buChar char="•"/>
                      </a:pPr>
                      <a:r>
                        <a:rPr lang="en-AU" sz="1200" dirty="0"/>
                        <a:t>Enable Control Centres to utilise existing tools to more effectively apply, relax and remove constraints and curtailments through issuance of control setpoints</a:t>
                      </a:r>
                    </a:p>
                  </a:txBody>
                  <a:tcPr/>
                </a:tc>
                <a:extLst>
                  <a:ext uri="{0D108BD9-81ED-4DB2-BD59-A6C34878D82A}">
                    <a16:rowId xmlns:a16="http://schemas.microsoft.com/office/drawing/2014/main" val="3992056183"/>
                  </a:ext>
                </a:extLst>
              </a:tr>
              <a:tr h="927319">
                <a:tc>
                  <a:txBody>
                    <a:bodyPr/>
                    <a:lstStyle/>
                    <a:p>
                      <a:r>
                        <a:rPr lang="en-AU" sz="1200" dirty="0"/>
                        <a:t>Reporting</a:t>
                      </a:r>
                    </a:p>
                  </a:txBody>
                  <a:tcPr/>
                </a:tc>
                <a:tc>
                  <a:txBody>
                    <a:bodyPr/>
                    <a:lstStyle/>
                    <a:p>
                      <a:pPr marL="171450" indent="-171450">
                        <a:buFont typeface="Arial" panose="020B0604020202020204" pitchFamily="34" charset="0"/>
                        <a:buChar char="•"/>
                      </a:pPr>
                      <a:r>
                        <a:rPr lang="en-IE" sz="1200" dirty="0"/>
                        <a:t>Calculation of jurisdictional dispatch down ratio based on real-time availability data for Control Centre awareness</a:t>
                      </a:r>
                    </a:p>
                    <a:p>
                      <a:pPr marL="171450" indent="-171450">
                        <a:buFont typeface="Arial" panose="020B0604020202020204" pitchFamily="34" charset="0"/>
                        <a:buChar char="•"/>
                      </a:pPr>
                      <a:r>
                        <a:rPr lang="en-AU" sz="1200" dirty="0"/>
                        <a:t>Reports including enhanced detail into the standardised reasons for constraint/curtailment decisions</a:t>
                      </a:r>
                    </a:p>
                  </a:txBody>
                  <a:tcPr/>
                </a:tc>
                <a:extLst>
                  <a:ext uri="{0D108BD9-81ED-4DB2-BD59-A6C34878D82A}">
                    <a16:rowId xmlns:a16="http://schemas.microsoft.com/office/drawing/2014/main" val="2950776498"/>
                  </a:ext>
                </a:extLst>
              </a:tr>
            </a:tbl>
          </a:graphicData>
        </a:graphic>
      </p:graphicFrame>
      <p:graphicFrame>
        <p:nvGraphicFramePr>
          <p:cNvPr id="8" name="Table 7">
            <a:extLst>
              <a:ext uri="{FF2B5EF4-FFF2-40B4-BE49-F238E27FC236}">
                <a16:creationId xmlns:a16="http://schemas.microsoft.com/office/drawing/2014/main" id="{31B21B3D-20AE-90E5-9DA9-C0B9CAA3B86B}"/>
              </a:ext>
            </a:extLst>
          </p:cNvPr>
          <p:cNvGraphicFramePr>
            <a:graphicFrameLocks noGrp="1"/>
          </p:cNvGraphicFramePr>
          <p:nvPr>
            <p:extLst>
              <p:ext uri="{D42A27DB-BD31-4B8C-83A1-F6EECF244321}">
                <p14:modId xmlns:p14="http://schemas.microsoft.com/office/powerpoint/2010/main" val="292104886"/>
              </p:ext>
            </p:extLst>
          </p:nvPr>
        </p:nvGraphicFramePr>
        <p:xfrm>
          <a:off x="413068" y="931823"/>
          <a:ext cx="10359565" cy="370840"/>
        </p:xfrm>
        <a:graphic>
          <a:graphicData uri="http://schemas.openxmlformats.org/drawingml/2006/table">
            <a:tbl>
              <a:tblPr firstRow="1" bandRow="1">
                <a:tableStyleId>{5C22544A-7EE6-4342-B048-85BDC9FD1C3A}</a:tableStyleId>
              </a:tblPr>
              <a:tblGrid>
                <a:gridCol w="1388333">
                  <a:extLst>
                    <a:ext uri="{9D8B030D-6E8A-4147-A177-3AD203B41FA5}">
                      <a16:colId xmlns:a16="http://schemas.microsoft.com/office/drawing/2014/main" val="130006788"/>
                    </a:ext>
                  </a:extLst>
                </a:gridCol>
                <a:gridCol w="8971232">
                  <a:extLst>
                    <a:ext uri="{9D8B030D-6E8A-4147-A177-3AD203B41FA5}">
                      <a16:colId xmlns:a16="http://schemas.microsoft.com/office/drawing/2014/main" val="384513295"/>
                    </a:ext>
                  </a:extLst>
                </a:gridCol>
              </a:tblGrid>
              <a:tr h="370840">
                <a:tc>
                  <a:txBody>
                    <a:bodyPr/>
                    <a:lstStyle/>
                    <a:p>
                      <a:pPr algn="ctr"/>
                      <a:r>
                        <a:rPr lang="en-AU" sz="1200" dirty="0">
                          <a:solidFill>
                            <a:schemeClr val="bg1"/>
                          </a:solidFill>
                        </a:rPr>
                        <a:t>Summary</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r>
                        <a:rPr lang="en-US" sz="1200" b="0" dirty="0">
                          <a:solidFill>
                            <a:schemeClr val="tx1"/>
                          </a:solidFill>
                        </a:rPr>
                        <a:t>To improve the </a:t>
                      </a:r>
                      <a:r>
                        <a:rPr lang="en-IE" sz="1200" b="0" dirty="0">
                          <a:solidFill>
                            <a:schemeClr val="tx1"/>
                          </a:solidFill>
                        </a:rPr>
                        <a:t>rebalancing of intermittent renewables based on changing weather conditions</a:t>
                      </a:r>
                      <a:endParaRPr lang="en-US" sz="1200" b="0" dirty="0">
                        <a:solidFill>
                          <a:schemeClr val="tx1"/>
                        </a:solidFill>
                      </a:endParaRP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4405033"/>
                  </a:ext>
                </a:extLst>
              </a:tr>
            </a:tbl>
          </a:graphicData>
        </a:graphic>
      </p:graphicFrame>
      <p:pic>
        <p:nvPicPr>
          <p:cNvPr id="5" name="Picture 4">
            <a:extLst>
              <a:ext uri="{FF2B5EF4-FFF2-40B4-BE49-F238E27FC236}">
                <a16:creationId xmlns:a16="http://schemas.microsoft.com/office/drawing/2014/main" id="{C04AFDF5-29D9-7BFB-1C0A-4FDDE42CC251}"/>
              </a:ext>
            </a:extLst>
          </p:cNvPr>
          <p:cNvPicPr>
            <a:picLocks noChangeAspect="1"/>
          </p:cNvPicPr>
          <p:nvPr/>
        </p:nvPicPr>
        <p:blipFill>
          <a:blip r:embed="rId2"/>
          <a:stretch>
            <a:fillRect/>
          </a:stretch>
        </p:blipFill>
        <p:spPr>
          <a:xfrm>
            <a:off x="10946168" y="28315"/>
            <a:ext cx="1245832" cy="1134738"/>
          </a:xfrm>
          <a:prstGeom prst="rect">
            <a:avLst/>
          </a:prstGeom>
          <a:ln>
            <a:solidFill>
              <a:schemeClr val="tx1"/>
            </a:solidFill>
          </a:ln>
        </p:spPr>
      </p:pic>
    </p:spTree>
    <p:extLst>
      <p:ext uri="{BB962C8B-B14F-4D97-AF65-F5344CB8AC3E}">
        <p14:creationId xmlns:p14="http://schemas.microsoft.com/office/powerpoint/2010/main" val="1964688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FA7C-BD32-7DB8-B934-C9FC2CD50573}"/>
              </a:ext>
            </a:extLst>
          </p:cNvPr>
          <p:cNvSpPr>
            <a:spLocks noGrp="1"/>
          </p:cNvSpPr>
          <p:nvPr>
            <p:ph type="ctrTitle"/>
          </p:nvPr>
        </p:nvSpPr>
        <p:spPr/>
        <p:txBody>
          <a:bodyPr/>
          <a:lstStyle/>
          <a:p>
            <a:r>
              <a:rPr lang="en-GB" dirty="0"/>
              <a:t>SDP_004: What is rebalancing? Why is rebalancing important?</a:t>
            </a:r>
          </a:p>
        </p:txBody>
      </p:sp>
      <p:sp>
        <p:nvSpPr>
          <p:cNvPr id="4" name="Slide Number Placeholder 3">
            <a:extLst>
              <a:ext uri="{FF2B5EF4-FFF2-40B4-BE49-F238E27FC236}">
                <a16:creationId xmlns:a16="http://schemas.microsoft.com/office/drawing/2014/main" id="{35E095E6-E3CE-7A9F-EC6C-A8E4EB274F4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US"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
        <p:nvSpPr>
          <p:cNvPr id="12" name="TextBox 11">
            <a:extLst>
              <a:ext uri="{FF2B5EF4-FFF2-40B4-BE49-F238E27FC236}">
                <a16:creationId xmlns:a16="http://schemas.microsoft.com/office/drawing/2014/main" id="{80975A67-C900-0718-8DD9-19C1532C6E62}"/>
              </a:ext>
            </a:extLst>
          </p:cNvPr>
          <p:cNvSpPr txBox="1"/>
          <p:nvPr/>
        </p:nvSpPr>
        <p:spPr>
          <a:xfrm>
            <a:off x="296175" y="2700386"/>
            <a:ext cx="11550675" cy="1384995"/>
          </a:xfrm>
          <a:prstGeom prst="rect">
            <a:avLst/>
          </a:prstGeom>
          <a:noFill/>
          <a:ln>
            <a:solidFill>
              <a:schemeClr val="tx1"/>
            </a:solidFill>
          </a:ln>
        </p:spPr>
        <p:txBody>
          <a:bodyPr wrap="square" rtlCol="0">
            <a:spAutoFit/>
          </a:bodyPr>
          <a:lstStyle/>
          <a:p>
            <a:pPr>
              <a:spcAft>
                <a:spcPts val="600"/>
              </a:spcAft>
            </a:pPr>
            <a:r>
              <a:rPr lang="en-GB" sz="1400" b="1" dirty="0">
                <a:solidFill>
                  <a:schemeClr val="accent4">
                    <a:lumMod val="50000"/>
                  </a:schemeClr>
                </a:solidFill>
              </a:rPr>
              <a:t>CURRENT APPROACH TO APPLICATION/REMOVAL OF CONSTRAINT AND CURTAILMENT:</a:t>
            </a:r>
          </a:p>
          <a:p>
            <a:pPr marL="285750" indent="-285750">
              <a:spcAft>
                <a:spcPts val="600"/>
              </a:spcAft>
              <a:buFont typeface="Arial" panose="020B0604020202020204" pitchFamily="34" charset="0"/>
              <a:buChar char="•"/>
            </a:pPr>
            <a:r>
              <a:rPr lang="en-GB" sz="1200" b="1" dirty="0"/>
              <a:t>Application</a:t>
            </a:r>
            <a:r>
              <a:rPr lang="en-GB" sz="1200" dirty="0"/>
              <a:t>: </a:t>
            </a:r>
            <a:r>
              <a:rPr lang="en-GB" sz="1200" i="1" dirty="0"/>
              <a:t>“Active Power Control setpoints are both calculated on the basis of distributing a reduction in output between price taking generation unit in tie break using the Active Power output of each price taking unit in tie break to be curtailed or constrained”</a:t>
            </a:r>
          </a:p>
          <a:p>
            <a:pPr marL="285750" indent="-285750">
              <a:spcAft>
                <a:spcPts val="600"/>
              </a:spcAft>
              <a:buFont typeface="Arial" panose="020B0604020202020204" pitchFamily="34" charset="0"/>
              <a:buChar char="•"/>
            </a:pPr>
            <a:r>
              <a:rPr lang="en-GB" sz="1200" b="1" dirty="0"/>
              <a:t>Removal (part or all)</a:t>
            </a:r>
            <a:r>
              <a:rPr lang="en-GB" sz="1200" dirty="0"/>
              <a:t>: </a:t>
            </a:r>
            <a:r>
              <a:rPr lang="en-GB" sz="1200" i="1" dirty="0"/>
              <a:t>“Active Power Control setpoints are calculated on the basis of distributing an increase in output between price taking unit in tie break on a pro-rata basis whilst ensuring that following the removal of a curtailment the Active Power Control setpoint for no unit exceeds any constraint setpoint that was already in place”</a:t>
            </a:r>
          </a:p>
        </p:txBody>
      </p:sp>
      <p:sp>
        <p:nvSpPr>
          <p:cNvPr id="13" name="Down Arrow 12">
            <a:extLst>
              <a:ext uri="{FF2B5EF4-FFF2-40B4-BE49-F238E27FC236}">
                <a16:creationId xmlns:a16="http://schemas.microsoft.com/office/drawing/2014/main" id="{C3D4726A-A8A6-4A17-FC1E-0EEE52B8E1C8}"/>
              </a:ext>
            </a:extLst>
          </p:cNvPr>
          <p:cNvSpPr/>
          <p:nvPr/>
        </p:nvSpPr>
        <p:spPr>
          <a:xfrm>
            <a:off x="5933179" y="2363419"/>
            <a:ext cx="293914" cy="336967"/>
          </a:xfrm>
          <a:prstGeom prst="downArrow">
            <a:avLst/>
          </a:prstGeom>
          <a:solidFill>
            <a:schemeClr val="accent4">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CFB022C-E7CB-1EB2-907C-3F991516561C}"/>
              </a:ext>
            </a:extLst>
          </p:cNvPr>
          <p:cNvSpPr txBox="1"/>
          <p:nvPr/>
        </p:nvSpPr>
        <p:spPr>
          <a:xfrm>
            <a:off x="304799" y="4464196"/>
            <a:ext cx="11550675" cy="1506063"/>
          </a:xfrm>
          <a:prstGeom prst="rect">
            <a:avLst/>
          </a:prstGeom>
          <a:noFill/>
          <a:ln>
            <a:solidFill>
              <a:schemeClr val="tx1"/>
            </a:solidFill>
          </a:ln>
        </p:spPr>
        <p:txBody>
          <a:bodyPr wrap="square" rtlCol="0">
            <a:noAutofit/>
          </a:bodyPr>
          <a:lstStyle/>
          <a:p>
            <a:pPr>
              <a:spcAft>
                <a:spcPts val="600"/>
              </a:spcAft>
            </a:pPr>
            <a:r>
              <a:rPr lang="en-GB" sz="1400" b="1" dirty="0">
                <a:solidFill>
                  <a:schemeClr val="accent4">
                    <a:lumMod val="50000"/>
                  </a:schemeClr>
                </a:solidFill>
              </a:rPr>
              <a:t>WHAT IS REBALANCING? WHY IS REBALANCING IMPORTANT?</a:t>
            </a:r>
          </a:p>
          <a:p>
            <a:pPr marL="285750" indent="-285750">
              <a:spcAft>
                <a:spcPts val="600"/>
              </a:spcAft>
              <a:buFont typeface="Arial" panose="020B0604020202020204" pitchFamily="34" charset="0"/>
              <a:buChar char="•"/>
            </a:pPr>
            <a:r>
              <a:rPr lang="en-GB" sz="1200" dirty="0"/>
              <a:t>Rebalancing is a process by which redistribution of  Curtailment or Constraint is performed</a:t>
            </a:r>
          </a:p>
          <a:p>
            <a:pPr marL="285750" indent="-285750">
              <a:spcAft>
                <a:spcPts val="600"/>
              </a:spcAft>
              <a:buFont typeface="Arial" panose="020B0604020202020204" pitchFamily="34" charset="0"/>
              <a:buChar char="•"/>
            </a:pPr>
            <a:r>
              <a:rPr lang="en-GB" sz="1200" dirty="0"/>
              <a:t>Discussions with various parties with renewable generator units have confirmed that the current approach to application of Constraint and Curtailment does not take appropriate account of prevailing weather conditions</a:t>
            </a:r>
          </a:p>
          <a:p>
            <a:pPr marL="285750" indent="-285750">
              <a:spcAft>
                <a:spcPts val="600"/>
              </a:spcAft>
              <a:buFont typeface="Arial" panose="020B0604020202020204" pitchFamily="34" charset="0"/>
              <a:buChar char="•"/>
            </a:pPr>
            <a:r>
              <a:rPr lang="en-GB" sz="1200" dirty="0"/>
              <a:t>Effective rebalancing should utilise weather conditions (in the form of unit availability, Available Active Power) to regularly redistribute constraint and curtailment to affected renewable units</a:t>
            </a:r>
          </a:p>
        </p:txBody>
      </p:sp>
      <p:sp>
        <p:nvSpPr>
          <p:cNvPr id="15" name="Down Arrow 14">
            <a:extLst>
              <a:ext uri="{FF2B5EF4-FFF2-40B4-BE49-F238E27FC236}">
                <a16:creationId xmlns:a16="http://schemas.microsoft.com/office/drawing/2014/main" id="{5C5C3E7D-2022-0DEF-02DC-610F5B04901B}"/>
              </a:ext>
            </a:extLst>
          </p:cNvPr>
          <p:cNvSpPr/>
          <p:nvPr/>
        </p:nvSpPr>
        <p:spPr>
          <a:xfrm>
            <a:off x="5933179" y="4085381"/>
            <a:ext cx="293914" cy="379369"/>
          </a:xfrm>
          <a:prstGeom prst="downArrow">
            <a:avLst/>
          </a:prstGeom>
          <a:solidFill>
            <a:schemeClr val="accent4">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2379CFC-44B0-4F2D-7230-29296960BA13}"/>
              </a:ext>
            </a:extLst>
          </p:cNvPr>
          <p:cNvSpPr txBox="1"/>
          <p:nvPr/>
        </p:nvSpPr>
        <p:spPr>
          <a:xfrm>
            <a:off x="9967809" y="2692359"/>
            <a:ext cx="1879041" cy="276999"/>
          </a:xfrm>
          <a:prstGeom prst="rect">
            <a:avLst/>
          </a:prstGeom>
          <a:noFill/>
        </p:spPr>
        <p:txBody>
          <a:bodyPr wrap="none" rtlCol="0">
            <a:spAutoFit/>
          </a:bodyPr>
          <a:lstStyle/>
          <a:p>
            <a:r>
              <a:rPr lang="en-GB" sz="1200" dirty="0">
                <a:solidFill>
                  <a:schemeClr val="accent4">
                    <a:lumMod val="50000"/>
                  </a:schemeClr>
                </a:solidFill>
              </a:rPr>
              <a:t>Extract from SEM-13-011</a:t>
            </a:r>
          </a:p>
        </p:txBody>
      </p:sp>
      <p:grpSp>
        <p:nvGrpSpPr>
          <p:cNvPr id="7" name="Group 6">
            <a:extLst>
              <a:ext uri="{FF2B5EF4-FFF2-40B4-BE49-F238E27FC236}">
                <a16:creationId xmlns:a16="http://schemas.microsoft.com/office/drawing/2014/main" id="{C76485F9-1E8C-FB3C-8433-5584CB4B8D5A}"/>
              </a:ext>
            </a:extLst>
          </p:cNvPr>
          <p:cNvGrpSpPr/>
          <p:nvPr/>
        </p:nvGrpSpPr>
        <p:grpSpPr>
          <a:xfrm>
            <a:off x="304799" y="783772"/>
            <a:ext cx="11550675" cy="1569660"/>
            <a:chOff x="304799" y="783772"/>
            <a:chExt cx="11550675" cy="1569660"/>
          </a:xfrm>
        </p:grpSpPr>
        <p:sp>
          <p:nvSpPr>
            <p:cNvPr id="11" name="TextBox 10">
              <a:extLst>
                <a:ext uri="{FF2B5EF4-FFF2-40B4-BE49-F238E27FC236}">
                  <a16:creationId xmlns:a16="http://schemas.microsoft.com/office/drawing/2014/main" id="{727B6B56-3D06-70DF-68E4-46B2F43C4ADC}"/>
                </a:ext>
              </a:extLst>
            </p:cNvPr>
            <p:cNvSpPr txBox="1"/>
            <p:nvPr/>
          </p:nvSpPr>
          <p:spPr>
            <a:xfrm>
              <a:off x="304799" y="783772"/>
              <a:ext cx="11550675" cy="1569660"/>
            </a:xfrm>
            <a:prstGeom prst="rect">
              <a:avLst/>
            </a:prstGeom>
            <a:solidFill>
              <a:schemeClr val="bg1"/>
            </a:solidFill>
            <a:ln>
              <a:solidFill>
                <a:schemeClr val="tx1"/>
              </a:solidFill>
            </a:ln>
          </p:spPr>
          <p:txBody>
            <a:bodyPr wrap="square" rtlCol="0">
              <a:spAutoFit/>
            </a:bodyPr>
            <a:lstStyle/>
            <a:p>
              <a:pPr>
                <a:spcAft>
                  <a:spcPts val="600"/>
                </a:spcAft>
              </a:pPr>
              <a:r>
                <a:rPr lang="en-GB" sz="1400" b="1" dirty="0">
                  <a:solidFill>
                    <a:schemeClr val="accent4">
                      <a:lumMod val="50000"/>
                    </a:schemeClr>
                  </a:solidFill>
                </a:rPr>
                <a:t>CURRENT DEFINITIONS OF CONSTRAINT AND CURTAILMENT:</a:t>
              </a:r>
            </a:p>
            <a:p>
              <a:pPr marL="285750" indent="-285750">
                <a:spcAft>
                  <a:spcPts val="600"/>
                </a:spcAft>
                <a:buFont typeface="Arial" panose="020B0604020202020204" pitchFamily="34" charset="0"/>
                <a:buChar char="•"/>
              </a:pPr>
              <a:r>
                <a:rPr lang="en-GB" sz="1200" b="1" dirty="0"/>
                <a:t>Constraint</a:t>
              </a:r>
              <a:r>
                <a:rPr lang="en-GB" sz="1200" dirty="0"/>
                <a:t>: </a:t>
              </a:r>
              <a:r>
                <a:rPr lang="en-GB" sz="1200" i="1" dirty="0"/>
                <a:t>“If the Control Centre assumed it had control over every price taking generation unit in tie break on the island of Ireland and the security issue presented could only be resolved by reducing the output of one or a small group of price taking generation units in tie break then that reduction is deemed a constraint and logged as such”</a:t>
              </a:r>
              <a:endParaRPr lang="en-GB" sz="1200" dirty="0"/>
            </a:p>
            <a:p>
              <a:pPr marL="285750" indent="-285750">
                <a:spcAft>
                  <a:spcPts val="600"/>
                </a:spcAft>
                <a:buFont typeface="Arial" panose="020B0604020202020204" pitchFamily="34" charset="0"/>
                <a:buChar char="•"/>
              </a:pPr>
              <a:r>
                <a:rPr lang="en-GB" sz="1200" b="1" dirty="0"/>
                <a:t>Curtailment</a:t>
              </a:r>
              <a:r>
                <a:rPr lang="en-GB" sz="1200" dirty="0"/>
                <a:t>: </a:t>
              </a:r>
              <a:r>
                <a:rPr lang="en-GB" sz="1200" i="1" dirty="0"/>
                <a:t>“If the Control Centre assumed it had control over every price taking generation unit in tie break on the island of Ireland and the security issue presented could be resolved by reducing the output of any or all of the price taking generation units in tie break then that reduction is deemed a curtailment and logged as such”</a:t>
              </a:r>
            </a:p>
          </p:txBody>
        </p:sp>
        <p:sp>
          <p:nvSpPr>
            <p:cNvPr id="16" name="TextBox 15">
              <a:extLst>
                <a:ext uri="{FF2B5EF4-FFF2-40B4-BE49-F238E27FC236}">
                  <a16:creationId xmlns:a16="http://schemas.microsoft.com/office/drawing/2014/main" id="{E28E4845-1888-DC7B-D96A-2E9C108617F8}"/>
                </a:ext>
              </a:extLst>
            </p:cNvPr>
            <p:cNvSpPr txBox="1"/>
            <p:nvPr/>
          </p:nvSpPr>
          <p:spPr>
            <a:xfrm>
              <a:off x="9967809" y="783772"/>
              <a:ext cx="1879041" cy="276999"/>
            </a:xfrm>
            <a:prstGeom prst="rect">
              <a:avLst/>
            </a:prstGeom>
            <a:noFill/>
          </p:spPr>
          <p:txBody>
            <a:bodyPr wrap="none" rtlCol="0">
              <a:spAutoFit/>
            </a:bodyPr>
            <a:lstStyle/>
            <a:p>
              <a:r>
                <a:rPr lang="en-GB" sz="1200" dirty="0">
                  <a:solidFill>
                    <a:schemeClr val="accent4">
                      <a:lumMod val="50000"/>
                    </a:schemeClr>
                  </a:solidFill>
                </a:rPr>
                <a:t>Extract from SEM-13-011</a:t>
              </a:r>
            </a:p>
          </p:txBody>
        </p:sp>
      </p:grpSp>
    </p:spTree>
    <p:extLst>
      <p:ext uri="{BB962C8B-B14F-4D97-AF65-F5344CB8AC3E}">
        <p14:creationId xmlns:p14="http://schemas.microsoft.com/office/powerpoint/2010/main" val="1249492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FA7C-BD32-7DB8-B934-C9FC2CD50573}"/>
              </a:ext>
            </a:extLst>
          </p:cNvPr>
          <p:cNvSpPr>
            <a:spLocks noGrp="1"/>
          </p:cNvSpPr>
          <p:nvPr>
            <p:ph type="ctrTitle"/>
          </p:nvPr>
        </p:nvSpPr>
        <p:spPr>
          <a:xfrm>
            <a:off x="413068" y="404814"/>
            <a:ext cx="11083607" cy="314232"/>
          </a:xfrm>
        </p:spPr>
        <p:txBody>
          <a:bodyPr/>
          <a:lstStyle/>
          <a:p>
            <a:r>
              <a:rPr lang="en-IE" sz="2000" dirty="0"/>
              <a:t>SDP_004: “Day in the life”</a:t>
            </a:r>
            <a:endParaRPr lang="en-GB" sz="2000" dirty="0"/>
          </a:p>
        </p:txBody>
      </p:sp>
      <p:sp>
        <p:nvSpPr>
          <p:cNvPr id="5" name="Content Placeholder 4">
            <a:extLst>
              <a:ext uri="{FF2B5EF4-FFF2-40B4-BE49-F238E27FC236}">
                <a16:creationId xmlns:a16="http://schemas.microsoft.com/office/drawing/2014/main" id="{59DD1466-D137-129E-4D1D-4D3472523753}"/>
              </a:ext>
            </a:extLst>
          </p:cNvPr>
          <p:cNvSpPr>
            <a:spLocks noGrp="1"/>
          </p:cNvSpPr>
          <p:nvPr>
            <p:ph sz="quarter" idx="10"/>
          </p:nvPr>
        </p:nvSpPr>
        <p:spPr/>
        <p:txBody>
          <a:bodyPr/>
          <a:lstStyle/>
          <a:p>
            <a:endParaRPr lang="en-IE"/>
          </a:p>
        </p:txBody>
      </p:sp>
      <p:sp>
        <p:nvSpPr>
          <p:cNvPr id="4" name="Slide Number Placeholder 3">
            <a:extLst>
              <a:ext uri="{FF2B5EF4-FFF2-40B4-BE49-F238E27FC236}">
                <a16:creationId xmlns:a16="http://schemas.microsoft.com/office/drawing/2014/main" id="{35E095E6-E3CE-7A9F-EC6C-A8E4EB274F4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US"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pic>
        <p:nvPicPr>
          <p:cNvPr id="3" name="Picture 2">
            <a:extLst>
              <a:ext uri="{FF2B5EF4-FFF2-40B4-BE49-F238E27FC236}">
                <a16:creationId xmlns:a16="http://schemas.microsoft.com/office/drawing/2014/main" id="{4ECE31FB-B3B9-A65F-094E-EF607DC50C59}"/>
              </a:ext>
            </a:extLst>
          </p:cNvPr>
          <p:cNvPicPr>
            <a:picLocks noChangeAspect="1"/>
          </p:cNvPicPr>
          <p:nvPr/>
        </p:nvPicPr>
        <p:blipFill>
          <a:blip r:embed="rId3"/>
          <a:stretch>
            <a:fillRect/>
          </a:stretch>
        </p:blipFill>
        <p:spPr>
          <a:xfrm>
            <a:off x="10731557" y="56308"/>
            <a:ext cx="1245832" cy="1134738"/>
          </a:xfrm>
          <a:prstGeom prst="rect">
            <a:avLst/>
          </a:prstGeom>
          <a:ln>
            <a:solidFill>
              <a:schemeClr val="tx1"/>
            </a:solidFill>
          </a:ln>
        </p:spPr>
      </p:pic>
      <p:sp>
        <p:nvSpPr>
          <p:cNvPr id="7" name="Rounded Rectangle 6">
            <a:extLst>
              <a:ext uri="{FF2B5EF4-FFF2-40B4-BE49-F238E27FC236}">
                <a16:creationId xmlns:a16="http://schemas.microsoft.com/office/drawing/2014/main" id="{5C362954-743D-E1C3-7CA2-8358E8F4CBA1}"/>
              </a:ext>
            </a:extLst>
          </p:cNvPr>
          <p:cNvSpPr/>
          <p:nvPr/>
        </p:nvSpPr>
        <p:spPr>
          <a:xfrm>
            <a:off x="526295" y="965508"/>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Weather conditions change over time</a:t>
            </a:r>
          </a:p>
        </p:txBody>
      </p:sp>
      <p:sp>
        <p:nvSpPr>
          <p:cNvPr id="8" name="Rounded Rectangle 7">
            <a:extLst>
              <a:ext uri="{FF2B5EF4-FFF2-40B4-BE49-F238E27FC236}">
                <a16:creationId xmlns:a16="http://schemas.microsoft.com/office/drawing/2014/main" id="{EB1F63C7-41C5-FF0D-1B3A-012E6684D118}"/>
              </a:ext>
            </a:extLst>
          </p:cNvPr>
          <p:cNvSpPr/>
          <p:nvPr/>
        </p:nvSpPr>
        <p:spPr>
          <a:xfrm>
            <a:off x="2052541" y="1835591"/>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Renewable unit availabilities change (telemetry)</a:t>
            </a:r>
          </a:p>
        </p:txBody>
      </p:sp>
      <p:cxnSp>
        <p:nvCxnSpPr>
          <p:cNvPr id="10" name="Elbow Connector 9">
            <a:extLst>
              <a:ext uri="{FF2B5EF4-FFF2-40B4-BE49-F238E27FC236}">
                <a16:creationId xmlns:a16="http://schemas.microsoft.com/office/drawing/2014/main" id="{758AC0EF-8BEC-6CE6-C5D1-95C2B9201F8F}"/>
              </a:ext>
            </a:extLst>
          </p:cNvPr>
          <p:cNvCxnSpPr>
            <a:cxnSpLocks/>
            <a:stCxn id="7" idx="3"/>
            <a:endCxn id="8" idx="0"/>
          </p:cNvCxnSpPr>
          <p:nvPr/>
        </p:nvCxnSpPr>
        <p:spPr>
          <a:xfrm>
            <a:off x="2224467" y="1317288"/>
            <a:ext cx="677160" cy="51830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658B47D0-5077-074C-714D-CC3E5278082E}"/>
              </a:ext>
            </a:extLst>
          </p:cNvPr>
          <p:cNvSpPr/>
          <p:nvPr/>
        </p:nvSpPr>
        <p:spPr>
          <a:xfrm>
            <a:off x="3551624" y="2705674"/>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Control Room notified of scope for rebalancing </a:t>
            </a:r>
          </a:p>
        </p:txBody>
      </p:sp>
      <p:cxnSp>
        <p:nvCxnSpPr>
          <p:cNvPr id="12" name="Elbow Connector 11">
            <a:extLst>
              <a:ext uri="{FF2B5EF4-FFF2-40B4-BE49-F238E27FC236}">
                <a16:creationId xmlns:a16="http://schemas.microsoft.com/office/drawing/2014/main" id="{D8F779C2-B07F-EC81-430A-71CC9DDF9DE2}"/>
              </a:ext>
            </a:extLst>
          </p:cNvPr>
          <p:cNvCxnSpPr>
            <a:cxnSpLocks/>
            <a:stCxn id="8" idx="3"/>
            <a:endCxn id="11" idx="0"/>
          </p:cNvCxnSpPr>
          <p:nvPr/>
        </p:nvCxnSpPr>
        <p:spPr>
          <a:xfrm>
            <a:off x="3750713" y="2187371"/>
            <a:ext cx="649997" cy="51830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51851346-93EA-4F8F-C150-D2EE6BE9977A}"/>
              </a:ext>
            </a:extLst>
          </p:cNvPr>
          <p:cNvSpPr/>
          <p:nvPr/>
        </p:nvSpPr>
        <p:spPr>
          <a:xfrm>
            <a:off x="5077867" y="3575757"/>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Control Room can initiate rebalancing</a:t>
            </a:r>
          </a:p>
        </p:txBody>
      </p:sp>
      <p:cxnSp>
        <p:nvCxnSpPr>
          <p:cNvPr id="16" name="Elbow Connector 15">
            <a:extLst>
              <a:ext uri="{FF2B5EF4-FFF2-40B4-BE49-F238E27FC236}">
                <a16:creationId xmlns:a16="http://schemas.microsoft.com/office/drawing/2014/main" id="{F2B4FCB8-BAD7-255E-3F09-512086E0A6BF}"/>
              </a:ext>
            </a:extLst>
          </p:cNvPr>
          <p:cNvCxnSpPr>
            <a:cxnSpLocks/>
            <a:stCxn id="11" idx="3"/>
            <a:endCxn id="15" idx="0"/>
          </p:cNvCxnSpPr>
          <p:nvPr/>
        </p:nvCxnSpPr>
        <p:spPr>
          <a:xfrm>
            <a:off x="5249796" y="3057454"/>
            <a:ext cx="677157" cy="51830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E91BA8B5-21A6-C19B-B53D-F4F67A991C09}"/>
              </a:ext>
            </a:extLst>
          </p:cNvPr>
          <p:cNvSpPr/>
          <p:nvPr/>
        </p:nvSpPr>
        <p:spPr>
          <a:xfrm>
            <a:off x="6522633" y="4445840"/>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Control Room reviews and can approve rebalanced setpoints</a:t>
            </a:r>
          </a:p>
        </p:txBody>
      </p:sp>
      <p:sp>
        <p:nvSpPr>
          <p:cNvPr id="20" name="Rounded Rectangle 19">
            <a:extLst>
              <a:ext uri="{FF2B5EF4-FFF2-40B4-BE49-F238E27FC236}">
                <a16:creationId xmlns:a16="http://schemas.microsoft.com/office/drawing/2014/main" id="{95963293-AECA-5CA4-1D7A-B873F066BB82}"/>
              </a:ext>
            </a:extLst>
          </p:cNvPr>
          <p:cNvSpPr/>
          <p:nvPr/>
        </p:nvSpPr>
        <p:spPr>
          <a:xfrm>
            <a:off x="8057946" y="5315922"/>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Approved setpoints issued to affected units</a:t>
            </a:r>
          </a:p>
        </p:txBody>
      </p:sp>
      <p:cxnSp>
        <p:nvCxnSpPr>
          <p:cNvPr id="27" name="Elbow Connector 26">
            <a:extLst>
              <a:ext uri="{FF2B5EF4-FFF2-40B4-BE49-F238E27FC236}">
                <a16:creationId xmlns:a16="http://schemas.microsoft.com/office/drawing/2014/main" id="{6121F293-7F10-53FE-504B-379EAE88AE38}"/>
              </a:ext>
            </a:extLst>
          </p:cNvPr>
          <p:cNvCxnSpPr>
            <a:cxnSpLocks/>
            <a:stCxn id="15" idx="3"/>
            <a:endCxn id="19" idx="0"/>
          </p:cNvCxnSpPr>
          <p:nvPr/>
        </p:nvCxnSpPr>
        <p:spPr>
          <a:xfrm>
            <a:off x="6776039" y="3927537"/>
            <a:ext cx="595680" cy="51830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92A94BF3-77F9-BCF5-30C9-C8429A027A22}"/>
              </a:ext>
            </a:extLst>
          </p:cNvPr>
          <p:cNvCxnSpPr>
            <a:cxnSpLocks/>
            <a:stCxn id="19" idx="3"/>
            <a:endCxn id="20" idx="0"/>
          </p:cNvCxnSpPr>
          <p:nvPr/>
        </p:nvCxnSpPr>
        <p:spPr>
          <a:xfrm>
            <a:off x="8220805" y="4797620"/>
            <a:ext cx="686227" cy="51830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D0DFD8D3-9922-3087-5046-9368A521EBFB}"/>
              </a:ext>
            </a:extLst>
          </p:cNvPr>
          <p:cNvCxnSpPr>
            <a:cxnSpLocks/>
            <a:stCxn id="20" idx="1"/>
            <a:endCxn id="7" idx="2"/>
          </p:cNvCxnSpPr>
          <p:nvPr/>
        </p:nvCxnSpPr>
        <p:spPr>
          <a:xfrm rot="10800000">
            <a:off x="1375382" y="1669068"/>
            <a:ext cx="6682565" cy="39986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5412FA57-D509-C86E-00ED-7CFDC7B26E5C}"/>
              </a:ext>
            </a:extLst>
          </p:cNvPr>
          <p:cNvSpPr/>
          <p:nvPr/>
        </p:nvSpPr>
        <p:spPr>
          <a:xfrm>
            <a:off x="330351" y="810653"/>
            <a:ext cx="5844073" cy="2687676"/>
          </a:xfrm>
          <a:prstGeom prst="rect">
            <a:avLst/>
          </a:prstGeom>
          <a:noFill/>
          <a:ln>
            <a:solidFill>
              <a:schemeClr val="tx1">
                <a:lumMod val="95000"/>
                <a:lumOff val="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r"/>
            <a:r>
              <a:rPr lang="en-GB" sz="1400" b="1" dirty="0">
                <a:solidFill>
                  <a:schemeClr val="tx1">
                    <a:lumMod val="95000"/>
                    <a:lumOff val="5000"/>
                  </a:schemeClr>
                </a:solidFill>
                <a:latin typeface="Calibri" panose="020F0502020204030204" pitchFamily="34" charset="0"/>
                <a:cs typeface="Calibri" panose="020F0502020204030204" pitchFamily="34" charset="0"/>
              </a:rPr>
              <a:t>Automated</a:t>
            </a:r>
          </a:p>
        </p:txBody>
      </p:sp>
      <p:sp>
        <p:nvSpPr>
          <p:cNvPr id="37" name="Rectangle 36">
            <a:extLst>
              <a:ext uri="{FF2B5EF4-FFF2-40B4-BE49-F238E27FC236}">
                <a16:creationId xmlns:a16="http://schemas.microsoft.com/office/drawing/2014/main" id="{169C93CA-825E-54FE-4AD4-EF1212C19CD3}"/>
              </a:ext>
            </a:extLst>
          </p:cNvPr>
          <p:cNvSpPr/>
          <p:nvPr/>
        </p:nvSpPr>
        <p:spPr>
          <a:xfrm>
            <a:off x="3485584" y="2630509"/>
            <a:ext cx="6363780" cy="3480580"/>
          </a:xfrm>
          <a:prstGeom prst="rect">
            <a:avLst/>
          </a:prstGeom>
          <a:noFill/>
          <a:ln>
            <a:solidFill>
              <a:schemeClr val="tx1">
                <a:lumMod val="95000"/>
                <a:lumOff val="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r"/>
            <a:r>
              <a:rPr lang="en-GB" sz="1400" b="1" dirty="0">
                <a:solidFill>
                  <a:schemeClr val="tx1">
                    <a:lumMod val="95000"/>
                    <a:lumOff val="5000"/>
                  </a:schemeClr>
                </a:solidFill>
                <a:latin typeface="Calibri" panose="020F0502020204030204" pitchFamily="34" charset="0"/>
                <a:cs typeface="Calibri" panose="020F0502020204030204" pitchFamily="34" charset="0"/>
              </a:rPr>
              <a:t>Control Room(s)</a:t>
            </a:r>
          </a:p>
        </p:txBody>
      </p:sp>
      <p:pic>
        <p:nvPicPr>
          <p:cNvPr id="6" name="Graphic 5" descr="Rain outline">
            <a:extLst>
              <a:ext uri="{FF2B5EF4-FFF2-40B4-BE49-F238E27FC236}">
                <a16:creationId xmlns:a16="http://schemas.microsoft.com/office/drawing/2014/main" id="{8E5ACC0A-1DC7-7781-6816-080082557A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2449" y="1317287"/>
            <a:ext cx="360877" cy="360877"/>
          </a:xfrm>
          <a:prstGeom prst="rect">
            <a:avLst/>
          </a:prstGeom>
        </p:spPr>
      </p:pic>
      <p:pic>
        <p:nvPicPr>
          <p:cNvPr id="13" name="Graphic 12" descr="Ruler outline">
            <a:extLst>
              <a:ext uri="{FF2B5EF4-FFF2-40B4-BE49-F238E27FC236}">
                <a16:creationId xmlns:a16="http://schemas.microsoft.com/office/drawing/2014/main" id="{B2FA0621-6401-2D57-7F98-B56220026F8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50713" y="2181495"/>
            <a:ext cx="357655" cy="357655"/>
          </a:xfrm>
          <a:prstGeom prst="rect">
            <a:avLst/>
          </a:prstGeom>
        </p:spPr>
      </p:pic>
      <p:pic>
        <p:nvPicPr>
          <p:cNvPr id="17" name="Graphic 16" descr="Alarm Ringing outline">
            <a:extLst>
              <a:ext uri="{FF2B5EF4-FFF2-40B4-BE49-F238E27FC236}">
                <a16:creationId xmlns:a16="http://schemas.microsoft.com/office/drawing/2014/main" id="{2647B332-9954-C9AC-F3CB-159B5ACDB4E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77724" y="3080653"/>
            <a:ext cx="358603" cy="358603"/>
          </a:xfrm>
          <a:prstGeom prst="rect">
            <a:avLst/>
          </a:prstGeom>
        </p:spPr>
      </p:pic>
      <p:pic>
        <p:nvPicPr>
          <p:cNvPr id="21" name="Graphic 20" descr="3D glasses outline">
            <a:extLst>
              <a:ext uri="{FF2B5EF4-FFF2-40B4-BE49-F238E27FC236}">
                <a16:creationId xmlns:a16="http://schemas.microsoft.com/office/drawing/2014/main" id="{E64DBE12-3E80-6B9D-C621-5AA21106D9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04143" y="3927536"/>
            <a:ext cx="355262" cy="355262"/>
          </a:xfrm>
          <a:prstGeom prst="rect">
            <a:avLst/>
          </a:prstGeom>
        </p:spPr>
      </p:pic>
      <p:pic>
        <p:nvPicPr>
          <p:cNvPr id="23" name="Graphic 22" descr="Transfer with solid fill">
            <a:extLst>
              <a:ext uri="{FF2B5EF4-FFF2-40B4-BE49-F238E27FC236}">
                <a16:creationId xmlns:a16="http://schemas.microsoft.com/office/drawing/2014/main" id="{03B3FC13-E49E-7C3C-BB8C-B6176A8EE27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372352" y="4807325"/>
            <a:ext cx="360977" cy="360977"/>
          </a:xfrm>
          <a:prstGeom prst="rect">
            <a:avLst/>
          </a:prstGeom>
        </p:spPr>
      </p:pic>
      <p:sp>
        <p:nvSpPr>
          <p:cNvPr id="24" name="TextBox 23">
            <a:extLst>
              <a:ext uri="{FF2B5EF4-FFF2-40B4-BE49-F238E27FC236}">
                <a16:creationId xmlns:a16="http://schemas.microsoft.com/office/drawing/2014/main" id="{B455858F-4D24-50DB-7612-D3432FA30A12}"/>
              </a:ext>
            </a:extLst>
          </p:cNvPr>
          <p:cNvSpPr txBox="1"/>
          <p:nvPr/>
        </p:nvSpPr>
        <p:spPr>
          <a:xfrm>
            <a:off x="6434629" y="810653"/>
            <a:ext cx="3514630" cy="1200329"/>
          </a:xfrm>
          <a:prstGeom prst="rect">
            <a:avLst/>
          </a:prstGeom>
          <a:noFill/>
          <a:ln>
            <a:solidFill>
              <a:schemeClr val="bg1">
                <a:lumMod val="50000"/>
              </a:schemeClr>
            </a:solidFill>
          </a:ln>
        </p:spPr>
        <p:txBody>
          <a:bodyPr wrap="square" rtlCol="0">
            <a:spAutoFit/>
          </a:bodyPr>
          <a:lstStyle/>
          <a:p>
            <a:r>
              <a:rPr lang="en-GB" sz="1200" b="1" u="sng" dirty="0">
                <a:solidFill>
                  <a:schemeClr val="bg1">
                    <a:lumMod val="50000"/>
                  </a:schemeClr>
                </a:solidFill>
                <a:latin typeface="Calibri" panose="020F0502020204030204" pitchFamily="34" charset="0"/>
                <a:cs typeface="Calibri" panose="020F0502020204030204" pitchFamily="34" charset="0"/>
              </a:rPr>
              <a:t>Important:</a:t>
            </a:r>
          </a:p>
          <a:p>
            <a:r>
              <a:rPr lang="en-GB" sz="1200" i="1" dirty="0">
                <a:solidFill>
                  <a:schemeClr val="bg1">
                    <a:lumMod val="50000"/>
                  </a:schemeClr>
                </a:solidFill>
                <a:latin typeface="Calibri" panose="020F0502020204030204" pitchFamily="34" charset="0"/>
                <a:cs typeface="Calibri" panose="020F0502020204030204" pitchFamily="34" charset="0"/>
              </a:rPr>
              <a:t>Rebalancing is initiated and enacted via the Control Room(s), where possible.  Rebalancing relates to the apportionment of curtailment/constraint across respective units (it does not change the extent of curtailment/constraint overall)</a:t>
            </a:r>
          </a:p>
        </p:txBody>
      </p:sp>
      <p:cxnSp>
        <p:nvCxnSpPr>
          <p:cNvPr id="26" name="Straight Arrow Connector 25">
            <a:extLst>
              <a:ext uri="{FF2B5EF4-FFF2-40B4-BE49-F238E27FC236}">
                <a16:creationId xmlns:a16="http://schemas.microsoft.com/office/drawing/2014/main" id="{F3508BEB-7418-369A-576B-5871DCAAE9A6}"/>
              </a:ext>
            </a:extLst>
          </p:cNvPr>
          <p:cNvCxnSpPr>
            <a:cxnSpLocks/>
          </p:cNvCxnSpPr>
          <p:nvPr/>
        </p:nvCxnSpPr>
        <p:spPr>
          <a:xfrm flipV="1">
            <a:off x="6383006" y="2010982"/>
            <a:ext cx="520961" cy="1564775"/>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40FFDCBB-6931-425A-B041-04F2E7A9DA92}"/>
              </a:ext>
            </a:extLst>
          </p:cNvPr>
          <p:cNvSpPr/>
          <p:nvPr/>
        </p:nvSpPr>
        <p:spPr>
          <a:xfrm>
            <a:off x="10067732" y="5990378"/>
            <a:ext cx="1698172" cy="703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Pricing and imbalance settlement (based on DIs, PNs and metering)</a:t>
            </a:r>
          </a:p>
        </p:txBody>
      </p:sp>
      <p:pic>
        <p:nvPicPr>
          <p:cNvPr id="31" name="Graphic 30" descr="Coins outline">
            <a:extLst>
              <a:ext uri="{FF2B5EF4-FFF2-40B4-BE49-F238E27FC236}">
                <a16:creationId xmlns:a16="http://schemas.microsoft.com/office/drawing/2014/main" id="{BAC9D84D-3FC6-6913-9525-615B9BA3588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964865" y="5595548"/>
            <a:ext cx="394830" cy="394830"/>
          </a:xfrm>
          <a:prstGeom prst="rect">
            <a:avLst/>
          </a:prstGeom>
        </p:spPr>
      </p:pic>
      <p:sp>
        <p:nvSpPr>
          <p:cNvPr id="32" name="TextBox 31">
            <a:extLst>
              <a:ext uri="{FF2B5EF4-FFF2-40B4-BE49-F238E27FC236}">
                <a16:creationId xmlns:a16="http://schemas.microsoft.com/office/drawing/2014/main" id="{B8DC5A19-FCA0-2E7D-6536-72814B3D6B30}"/>
              </a:ext>
            </a:extLst>
          </p:cNvPr>
          <p:cNvSpPr txBox="1"/>
          <p:nvPr/>
        </p:nvSpPr>
        <p:spPr>
          <a:xfrm>
            <a:off x="10431369" y="4236902"/>
            <a:ext cx="1556229" cy="646331"/>
          </a:xfrm>
          <a:prstGeom prst="rect">
            <a:avLst/>
          </a:prstGeom>
          <a:noFill/>
          <a:ln>
            <a:solidFill>
              <a:schemeClr val="bg1">
                <a:lumMod val="50000"/>
              </a:schemeClr>
            </a:solidFill>
          </a:ln>
        </p:spPr>
        <p:txBody>
          <a:bodyPr wrap="square" rtlCol="0">
            <a:spAutoFit/>
          </a:bodyPr>
          <a:lstStyle/>
          <a:p>
            <a:r>
              <a:rPr lang="en-GB" sz="1200" i="1" dirty="0">
                <a:solidFill>
                  <a:schemeClr val="bg1">
                    <a:lumMod val="50000"/>
                  </a:schemeClr>
                </a:solidFill>
                <a:latin typeface="Calibri" panose="020F0502020204030204" pitchFamily="34" charset="0"/>
                <a:cs typeface="Calibri" panose="020F0502020204030204" pitchFamily="34" charset="0"/>
              </a:rPr>
              <a:t>No change to existing approach (although more instructions)</a:t>
            </a:r>
          </a:p>
        </p:txBody>
      </p:sp>
      <p:cxnSp>
        <p:nvCxnSpPr>
          <p:cNvPr id="34" name="Straight Arrow Connector 33">
            <a:extLst>
              <a:ext uri="{FF2B5EF4-FFF2-40B4-BE49-F238E27FC236}">
                <a16:creationId xmlns:a16="http://schemas.microsoft.com/office/drawing/2014/main" id="{DCCC0282-3A29-E20D-533B-8DAA597A2398}"/>
              </a:ext>
            </a:extLst>
          </p:cNvPr>
          <p:cNvCxnSpPr>
            <a:cxnSpLocks/>
          </p:cNvCxnSpPr>
          <p:nvPr/>
        </p:nvCxnSpPr>
        <p:spPr>
          <a:xfrm flipV="1">
            <a:off x="11692418" y="4883233"/>
            <a:ext cx="0" cy="1107145"/>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5C4587E5-5BA2-AA9C-808A-B2F645882082}"/>
              </a:ext>
            </a:extLst>
          </p:cNvPr>
          <p:cNvCxnSpPr>
            <a:cxnSpLocks/>
            <a:stCxn id="20" idx="3"/>
            <a:endCxn id="29" idx="0"/>
          </p:cNvCxnSpPr>
          <p:nvPr/>
        </p:nvCxnSpPr>
        <p:spPr>
          <a:xfrm>
            <a:off x="9756118" y="5667702"/>
            <a:ext cx="1160700" cy="32267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72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1F3A77-C1C6-D579-03E0-243570E3F6CB}"/>
              </a:ext>
            </a:extLst>
          </p:cNvPr>
          <p:cNvSpPr>
            <a:spLocks noGrp="1"/>
          </p:cNvSpPr>
          <p:nvPr>
            <p:ph type="ctrTitle"/>
          </p:nvPr>
        </p:nvSpPr>
        <p:spPr/>
        <p:txBody>
          <a:bodyPr/>
          <a:lstStyle/>
          <a:p>
            <a:r>
              <a:rPr lang="en-US" dirty="0"/>
              <a:t>Scheduling &amp; Dispatch: Industry Workshop (September 2023)</a:t>
            </a:r>
            <a:br>
              <a:rPr lang="en-US" dirty="0"/>
            </a:br>
            <a:br>
              <a:rPr lang="en-US" dirty="0"/>
            </a:br>
            <a:r>
              <a:rPr lang="en-US" sz="1800" dirty="0"/>
              <a:t>Agenda for today’s workshop</a:t>
            </a:r>
            <a:endParaRPr lang="en-US" dirty="0"/>
          </a:p>
        </p:txBody>
      </p:sp>
      <p:graphicFrame>
        <p:nvGraphicFramePr>
          <p:cNvPr id="7" name="Table 7">
            <a:extLst>
              <a:ext uri="{FF2B5EF4-FFF2-40B4-BE49-F238E27FC236}">
                <a16:creationId xmlns:a16="http://schemas.microsoft.com/office/drawing/2014/main" id="{83FF1F13-912D-CD2E-A0FE-A844EAA8C196}"/>
              </a:ext>
            </a:extLst>
          </p:cNvPr>
          <p:cNvGraphicFramePr>
            <a:graphicFrameLocks noGrp="1"/>
          </p:cNvGraphicFramePr>
          <p:nvPr>
            <p:extLst>
              <p:ext uri="{D42A27DB-BD31-4B8C-83A1-F6EECF244321}">
                <p14:modId xmlns:p14="http://schemas.microsoft.com/office/powerpoint/2010/main" val="63153315"/>
              </p:ext>
            </p:extLst>
          </p:nvPr>
        </p:nvGraphicFramePr>
        <p:xfrm>
          <a:off x="503706" y="1405823"/>
          <a:ext cx="4493087" cy="4046353"/>
        </p:xfrm>
        <a:graphic>
          <a:graphicData uri="http://schemas.openxmlformats.org/drawingml/2006/table">
            <a:tbl>
              <a:tblPr firstRow="1" bandRow="1" bandCol="1">
                <a:tableStyleId>{B301B821-A1FF-4177-AEE7-76D212191A09}</a:tableStyleId>
              </a:tblPr>
              <a:tblGrid>
                <a:gridCol w="781235">
                  <a:extLst>
                    <a:ext uri="{9D8B030D-6E8A-4147-A177-3AD203B41FA5}">
                      <a16:colId xmlns:a16="http://schemas.microsoft.com/office/drawing/2014/main" val="832718839"/>
                    </a:ext>
                  </a:extLst>
                </a:gridCol>
                <a:gridCol w="3711852">
                  <a:extLst>
                    <a:ext uri="{9D8B030D-6E8A-4147-A177-3AD203B41FA5}">
                      <a16:colId xmlns:a16="http://schemas.microsoft.com/office/drawing/2014/main" val="3592364009"/>
                    </a:ext>
                  </a:extLst>
                </a:gridCol>
              </a:tblGrid>
              <a:tr h="381165">
                <a:tc>
                  <a:txBody>
                    <a:bodyPr/>
                    <a:lstStyle/>
                    <a:p>
                      <a:r>
                        <a:rPr lang="en-US" sz="1200" dirty="0"/>
                        <a:t>Time</a:t>
                      </a:r>
                      <a:endParaRPr lang="en-IE"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200" dirty="0"/>
                        <a:t>Topic</a:t>
                      </a:r>
                      <a:endParaRPr lang="en-IE"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5845193"/>
                  </a:ext>
                </a:extLst>
              </a:tr>
              <a:tr h="506740">
                <a:tc>
                  <a:txBody>
                    <a:bodyPr/>
                    <a:lstStyle/>
                    <a:p>
                      <a:r>
                        <a:rPr lang="en-US" sz="1200" dirty="0"/>
                        <a:t>13:00</a:t>
                      </a:r>
                      <a:endParaRPr lang="en-IE"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200" dirty="0"/>
                        <a:t>Introduction</a:t>
                      </a:r>
                      <a:endParaRPr lang="en-IE"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6235627"/>
                  </a:ext>
                </a:extLst>
              </a:tr>
              <a:tr h="506740">
                <a:tc>
                  <a:txBody>
                    <a:bodyPr/>
                    <a:lstStyle/>
                    <a:p>
                      <a:r>
                        <a:rPr lang="en-US" sz="1200" dirty="0"/>
                        <a:t>13:15</a:t>
                      </a:r>
                      <a:endParaRPr lang="en-IE"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200" dirty="0"/>
                        <a:t>Programme Overview</a:t>
                      </a:r>
                      <a:endParaRPr lang="en-IE"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2992413"/>
                  </a:ext>
                </a:extLst>
              </a:tr>
              <a:tr h="506740">
                <a:tc>
                  <a:txBody>
                    <a:bodyPr/>
                    <a:lstStyle/>
                    <a:p>
                      <a:r>
                        <a:rPr lang="en-US" sz="1200" dirty="0"/>
                        <a:t>13:45</a:t>
                      </a:r>
                      <a:endParaRPr lang="en-IE"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200" dirty="0"/>
                        <a:t>Functional Changes Explained</a:t>
                      </a:r>
                      <a:endParaRPr lang="en-IE"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9782804"/>
                  </a:ext>
                </a:extLst>
              </a:tr>
              <a:tr h="506740">
                <a:tc>
                  <a:txBody>
                    <a:bodyPr/>
                    <a:lstStyle/>
                    <a:p>
                      <a:r>
                        <a:rPr lang="en-US" sz="1200" dirty="0"/>
                        <a:t>14:45</a:t>
                      </a:r>
                      <a:endParaRPr lang="en-IE"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200" dirty="0"/>
                        <a:t>Market Arrangements Changes</a:t>
                      </a:r>
                      <a:endParaRPr lang="en-IE"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6010653"/>
                  </a:ext>
                </a:extLst>
              </a:tr>
              <a:tr h="506740">
                <a:tc>
                  <a:txBody>
                    <a:bodyPr/>
                    <a:lstStyle/>
                    <a:p>
                      <a:r>
                        <a:rPr lang="en-US" sz="1200" dirty="0"/>
                        <a:t>15:00</a:t>
                      </a:r>
                      <a:endParaRPr lang="en-IE"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200" dirty="0"/>
                        <a:t>Stakeholder Engagement</a:t>
                      </a:r>
                      <a:endParaRPr lang="en-IE"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1499510"/>
                  </a:ext>
                </a:extLst>
              </a:tr>
              <a:tr h="506740">
                <a:tc>
                  <a:txBody>
                    <a:bodyPr/>
                    <a:lstStyle/>
                    <a:p>
                      <a:r>
                        <a:rPr lang="en-US" sz="1200" dirty="0"/>
                        <a:t>15:15</a:t>
                      </a:r>
                      <a:endParaRPr lang="en-IE"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200" dirty="0"/>
                        <a:t>Systems Delivery Update</a:t>
                      </a:r>
                      <a:endParaRPr lang="en-IE"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0789216"/>
                  </a:ext>
                </a:extLst>
              </a:tr>
              <a:tr h="624748">
                <a:tc>
                  <a:txBody>
                    <a:bodyPr/>
                    <a:lstStyle/>
                    <a:p>
                      <a:r>
                        <a:rPr lang="en-US" sz="1200" dirty="0"/>
                        <a:t>15:30</a:t>
                      </a:r>
                      <a:endParaRPr lang="en-IE"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200" dirty="0"/>
                        <a:t>Additional Q&amp;A</a:t>
                      </a:r>
                    </a:p>
                    <a:p>
                      <a:r>
                        <a:rPr lang="en-US" sz="1200" dirty="0"/>
                        <a:t>AOB</a:t>
                      </a:r>
                      <a:endParaRPr lang="en-IE"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4936813"/>
                  </a:ext>
                </a:extLst>
              </a:tr>
            </a:tbl>
          </a:graphicData>
        </a:graphic>
      </p:graphicFrame>
      <p:grpSp>
        <p:nvGrpSpPr>
          <p:cNvPr id="15" name="Group 14">
            <a:extLst>
              <a:ext uri="{FF2B5EF4-FFF2-40B4-BE49-F238E27FC236}">
                <a16:creationId xmlns:a16="http://schemas.microsoft.com/office/drawing/2014/main" id="{93457C7B-572C-CD76-8F9A-94B3E5DB9E61}"/>
              </a:ext>
            </a:extLst>
          </p:cNvPr>
          <p:cNvGrpSpPr/>
          <p:nvPr/>
        </p:nvGrpSpPr>
        <p:grpSpPr>
          <a:xfrm>
            <a:off x="6185648" y="1340520"/>
            <a:ext cx="5166340" cy="3859860"/>
            <a:chOff x="7225553" y="2751752"/>
            <a:chExt cx="5166340" cy="3859860"/>
          </a:xfrm>
        </p:grpSpPr>
        <p:grpSp>
          <p:nvGrpSpPr>
            <p:cNvPr id="4" name="Group 3">
              <a:extLst>
                <a:ext uri="{FF2B5EF4-FFF2-40B4-BE49-F238E27FC236}">
                  <a16:creationId xmlns:a16="http://schemas.microsoft.com/office/drawing/2014/main" id="{2BB33824-1A3F-CA19-33D2-08609EC76CB5}"/>
                </a:ext>
              </a:extLst>
            </p:cNvPr>
            <p:cNvGrpSpPr/>
            <p:nvPr/>
          </p:nvGrpSpPr>
          <p:grpSpPr>
            <a:xfrm>
              <a:off x="7225553" y="2797306"/>
              <a:ext cx="5166340" cy="3814306"/>
              <a:chOff x="4458240" y="931953"/>
              <a:chExt cx="5166340" cy="3814306"/>
            </a:xfrm>
          </p:grpSpPr>
          <p:sp>
            <p:nvSpPr>
              <p:cNvPr id="2" name="Rectangle 1">
                <a:extLst>
                  <a:ext uri="{FF2B5EF4-FFF2-40B4-BE49-F238E27FC236}">
                    <a16:creationId xmlns:a16="http://schemas.microsoft.com/office/drawing/2014/main" id="{0201F991-7935-8346-A324-B2C9B70A4B50}"/>
                  </a:ext>
                </a:extLst>
              </p:cNvPr>
              <p:cNvSpPr/>
              <p:nvPr/>
            </p:nvSpPr>
            <p:spPr>
              <a:xfrm>
                <a:off x="4458240" y="1998815"/>
                <a:ext cx="5166340" cy="274744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endParaRPr lang="en-US" sz="1400" dirty="0">
                  <a:solidFill>
                    <a:schemeClr val="accent2"/>
                  </a:solidFill>
                </a:endParaRPr>
              </a:p>
              <a:p>
                <a:pPr marL="285750" indent="-285750">
                  <a:spcAft>
                    <a:spcPts val="600"/>
                  </a:spcAft>
                  <a:buFont typeface="Arial" panose="020B0604020202020204" pitchFamily="34" charset="0"/>
                  <a:buChar char="•"/>
                </a:pPr>
                <a:r>
                  <a:rPr lang="en-US" sz="1400" dirty="0">
                    <a:solidFill>
                      <a:schemeClr val="accent2"/>
                    </a:solidFill>
                  </a:rPr>
                  <a:t>Additional detail on functional changes</a:t>
                </a:r>
              </a:p>
              <a:p>
                <a:pPr marL="285750" indent="-285750">
                  <a:spcAft>
                    <a:spcPts val="600"/>
                  </a:spcAft>
                  <a:buFont typeface="Arial" panose="020B0604020202020204" pitchFamily="34" charset="0"/>
                  <a:buChar char="•"/>
                </a:pPr>
                <a:r>
                  <a:rPr lang="en-US" sz="1400" dirty="0">
                    <a:solidFill>
                      <a:schemeClr val="accent2"/>
                    </a:solidFill>
                  </a:rPr>
                  <a:t>On schedule for MODS changes (ESPS)</a:t>
                </a:r>
              </a:p>
              <a:p>
                <a:pPr marL="285750" indent="-285750">
                  <a:spcAft>
                    <a:spcPts val="600"/>
                  </a:spcAft>
                  <a:buFont typeface="Arial" panose="020B0604020202020204" pitchFamily="34" charset="0"/>
                  <a:buChar char="•"/>
                </a:pPr>
                <a:r>
                  <a:rPr lang="en-US" sz="1400" dirty="0">
                    <a:solidFill>
                      <a:schemeClr val="accent2"/>
                    </a:solidFill>
                  </a:rPr>
                  <a:t>Preparing MODS changes (NPDR, WDT)</a:t>
                </a:r>
              </a:p>
              <a:p>
                <a:pPr marL="285750" indent="-285750">
                  <a:spcAft>
                    <a:spcPts val="600"/>
                  </a:spcAft>
                  <a:buFont typeface="Arial" panose="020B0604020202020204" pitchFamily="34" charset="0"/>
                  <a:buChar char="•"/>
                </a:pPr>
                <a:r>
                  <a:rPr lang="en-US" sz="1400" dirty="0">
                    <a:solidFill>
                      <a:schemeClr val="accent2"/>
                    </a:solidFill>
                  </a:rPr>
                  <a:t>Progressing integrated delivery plan (with key milestones)</a:t>
                </a:r>
              </a:p>
              <a:p>
                <a:pPr marL="285750" indent="-285750">
                  <a:spcAft>
                    <a:spcPts val="600"/>
                  </a:spcAft>
                  <a:buFont typeface="Arial" panose="020B0604020202020204" pitchFamily="34" charset="0"/>
                  <a:buChar char="•"/>
                </a:pPr>
                <a:r>
                  <a:rPr lang="en-US" sz="1400" dirty="0">
                    <a:solidFill>
                      <a:schemeClr val="accent2"/>
                    </a:solidFill>
                  </a:rPr>
                  <a:t>Engaged with technology vendors on detailed design for system changes</a:t>
                </a:r>
              </a:p>
              <a:p>
                <a:pPr marL="285750" indent="-285750">
                  <a:spcAft>
                    <a:spcPts val="600"/>
                  </a:spcAft>
                  <a:buFont typeface="Arial" panose="020B0604020202020204" pitchFamily="34" charset="0"/>
                  <a:buChar char="•"/>
                </a:pPr>
                <a:r>
                  <a:rPr lang="en-US" sz="1400" dirty="0">
                    <a:solidFill>
                      <a:schemeClr val="accent2"/>
                    </a:solidFill>
                  </a:rPr>
                  <a:t>Programme staffing and support</a:t>
                </a:r>
              </a:p>
            </p:txBody>
          </p:sp>
          <p:sp>
            <p:nvSpPr>
              <p:cNvPr id="3" name="Rectangle 2">
                <a:extLst>
                  <a:ext uri="{FF2B5EF4-FFF2-40B4-BE49-F238E27FC236}">
                    <a16:creationId xmlns:a16="http://schemas.microsoft.com/office/drawing/2014/main" id="{E4C15161-7FD8-7620-EFCD-8B51ABEDF86B}"/>
                  </a:ext>
                </a:extLst>
              </p:cNvPr>
              <p:cNvSpPr/>
              <p:nvPr/>
            </p:nvSpPr>
            <p:spPr>
              <a:xfrm>
                <a:off x="4467202" y="931953"/>
                <a:ext cx="5157378" cy="10668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Since We Last Met</a:t>
                </a:r>
              </a:p>
            </p:txBody>
          </p:sp>
        </p:grpSp>
        <p:pic>
          <p:nvPicPr>
            <p:cNvPr id="12" name="Graphic 11" descr="Boardroom with solid fill">
              <a:extLst>
                <a:ext uri="{FF2B5EF4-FFF2-40B4-BE49-F238E27FC236}">
                  <a16:creationId xmlns:a16="http://schemas.microsoft.com/office/drawing/2014/main" id="{1888D041-F541-125D-2F6D-7E894E2A8B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3541" y="3235490"/>
              <a:ext cx="639166" cy="639166"/>
            </a:xfrm>
            <a:prstGeom prst="rect">
              <a:avLst/>
            </a:prstGeom>
          </p:spPr>
        </p:pic>
        <p:pic>
          <p:nvPicPr>
            <p:cNvPr id="14" name="Graphic 13" descr="Chat with solid fill">
              <a:extLst>
                <a:ext uri="{FF2B5EF4-FFF2-40B4-BE49-F238E27FC236}">
                  <a16:creationId xmlns:a16="http://schemas.microsoft.com/office/drawing/2014/main" id="{B943A181-6109-85CD-A43F-4576F7D958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63541" y="2751752"/>
              <a:ext cx="639166" cy="639166"/>
            </a:xfrm>
            <a:prstGeom prst="rect">
              <a:avLst/>
            </a:prstGeom>
          </p:spPr>
        </p:pic>
      </p:grpSp>
    </p:spTree>
    <p:extLst>
      <p:ext uri="{BB962C8B-B14F-4D97-AF65-F5344CB8AC3E}">
        <p14:creationId xmlns:p14="http://schemas.microsoft.com/office/powerpoint/2010/main" val="3268598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A270-360D-8044-53E9-BA3F8E05DB6D}"/>
              </a:ext>
            </a:extLst>
          </p:cNvPr>
          <p:cNvSpPr>
            <a:spLocks noGrp="1"/>
          </p:cNvSpPr>
          <p:nvPr>
            <p:ph type="ctrTitle"/>
          </p:nvPr>
        </p:nvSpPr>
        <p:spPr>
          <a:xfrm>
            <a:off x="413068" y="404813"/>
            <a:ext cx="10997882" cy="509587"/>
          </a:xfrm>
        </p:spPr>
        <p:txBody>
          <a:bodyPr anchor="t">
            <a:normAutofit/>
          </a:bodyPr>
          <a:lstStyle/>
          <a:p>
            <a:r>
              <a:rPr lang="en-US" sz="2000" dirty="0">
                <a:latin typeface="+mn-lt"/>
              </a:rPr>
              <a:t>Stakeholder Engagement: Industry Workshop</a:t>
            </a:r>
            <a:endParaRPr lang="en-IE" sz="2000" dirty="0"/>
          </a:p>
        </p:txBody>
      </p:sp>
      <p:sp>
        <p:nvSpPr>
          <p:cNvPr id="4" name="Slide Number Placeholder 3">
            <a:extLst>
              <a:ext uri="{FF2B5EF4-FFF2-40B4-BE49-F238E27FC236}">
                <a16:creationId xmlns:a16="http://schemas.microsoft.com/office/drawing/2014/main" id="{11A79D81-60B7-5B4F-71FC-17A9B8FB6409}"/>
              </a:ext>
            </a:extLst>
          </p:cNvPr>
          <p:cNvSpPr>
            <a:spLocks noGrp="1"/>
          </p:cNvSpPr>
          <p:nvPr>
            <p:ph type="sldNum" sz="quarter" idx="11"/>
          </p:nvPr>
        </p:nvSpPr>
        <p:spPr>
          <a:xfrm>
            <a:off x="11331018" y="6048585"/>
            <a:ext cx="452993" cy="404603"/>
          </a:xfrm>
        </p:spPr>
        <p:txBody>
          <a:bodyPr anchor="b">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6ED98BD-9FE7-5144-8ABD-845F1AC4694B}" type="slidenum">
              <a:rPr kumimoji="0" lang="en-US" sz="18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a:t>
            </a:fld>
            <a:endParaRPr kumimoji="0" lang="en-US" sz="18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graphicFrame>
        <p:nvGraphicFramePr>
          <p:cNvPr id="6" name="Content Placeholder 2">
            <a:extLst>
              <a:ext uri="{FF2B5EF4-FFF2-40B4-BE49-F238E27FC236}">
                <a16:creationId xmlns:a16="http://schemas.microsoft.com/office/drawing/2014/main" id="{BFE6D846-4D16-A196-8C68-4B2BD029C361}"/>
              </a:ext>
            </a:extLst>
          </p:cNvPr>
          <p:cNvGraphicFramePr>
            <a:graphicFrameLocks noGrp="1"/>
          </p:cNvGraphicFramePr>
          <p:nvPr>
            <p:ph sz="quarter" idx="10"/>
          </p:nvPr>
        </p:nvGraphicFramePr>
        <p:xfrm>
          <a:off x="407988" y="1311275"/>
          <a:ext cx="7415212" cy="4500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12F527B8-D390-5D51-454E-3EF27A82E8FF}"/>
              </a:ext>
            </a:extLst>
          </p:cNvPr>
          <p:cNvSpPr>
            <a:spLocks noChangeArrowheads="1"/>
          </p:cNvSpPr>
          <p:nvPr/>
        </p:nvSpPr>
        <p:spPr bwMode="auto">
          <a:xfrm>
            <a:off x="366190" y="697339"/>
            <a:ext cx="75395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r>
              <a:rPr lang="en-IE" altLang="en-US" sz="1200" b="1" dirty="0" bmk="">
                <a:solidFill>
                  <a:srgbClr val="FF9900"/>
                </a:solidFill>
                <a:latin typeface="Trebuchet MS" panose="020B0603020202020204"/>
                <a:ea typeface="Calibri" panose="020F0502020204030204" pitchFamily="34" charset="0"/>
                <a:cs typeface="Arial" panose="020B0604020202020204" pitchFamily="34" charset="0"/>
              </a:rPr>
              <a:t>Code Change Process</a:t>
            </a:r>
            <a:endParaRPr lang="en-US" altLang="en-US" sz="1000" dirty="0" bmk="OLE_LINK71">
              <a:solidFill>
                <a:srgbClr val="FF9900"/>
              </a:solidFill>
              <a:latin typeface="Trebuchet MS" panose="020B060302020202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07187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6451D1-598B-0664-3E8E-694613EAEFD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US"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graphicFrame>
        <p:nvGraphicFramePr>
          <p:cNvPr id="7" name="Table 2">
            <a:extLst>
              <a:ext uri="{FF2B5EF4-FFF2-40B4-BE49-F238E27FC236}">
                <a16:creationId xmlns:a16="http://schemas.microsoft.com/office/drawing/2014/main" id="{CE40CFCE-25DE-DFCF-9BB9-3498F7C32734}"/>
              </a:ext>
            </a:extLst>
          </p:cNvPr>
          <p:cNvGraphicFramePr>
            <a:graphicFrameLocks noGrp="1"/>
          </p:cNvGraphicFramePr>
          <p:nvPr>
            <p:extLst>
              <p:ext uri="{D42A27DB-BD31-4B8C-83A1-F6EECF244321}">
                <p14:modId xmlns:p14="http://schemas.microsoft.com/office/powerpoint/2010/main" val="26165076"/>
              </p:ext>
            </p:extLst>
          </p:nvPr>
        </p:nvGraphicFramePr>
        <p:xfrm>
          <a:off x="413068" y="1523920"/>
          <a:ext cx="7930669" cy="3357807"/>
        </p:xfrm>
        <a:graphic>
          <a:graphicData uri="http://schemas.openxmlformats.org/drawingml/2006/table">
            <a:tbl>
              <a:tblPr firstRow="1" bandRow="1">
                <a:solidFill>
                  <a:schemeClr val="bg1">
                    <a:lumMod val="95000"/>
                  </a:schemeClr>
                </a:solidFill>
                <a:tableStyleId>{5C22544A-7EE6-4342-B048-85BDC9FD1C3A}</a:tableStyleId>
              </a:tblPr>
              <a:tblGrid>
                <a:gridCol w="3806594">
                  <a:extLst>
                    <a:ext uri="{9D8B030D-6E8A-4147-A177-3AD203B41FA5}">
                      <a16:colId xmlns:a16="http://schemas.microsoft.com/office/drawing/2014/main" val="4047372398"/>
                    </a:ext>
                  </a:extLst>
                </a:gridCol>
                <a:gridCol w="1744910">
                  <a:extLst>
                    <a:ext uri="{9D8B030D-6E8A-4147-A177-3AD203B41FA5}">
                      <a16:colId xmlns:a16="http://schemas.microsoft.com/office/drawing/2014/main" val="608699956"/>
                    </a:ext>
                  </a:extLst>
                </a:gridCol>
                <a:gridCol w="2379165">
                  <a:extLst>
                    <a:ext uri="{9D8B030D-6E8A-4147-A177-3AD203B41FA5}">
                      <a16:colId xmlns:a16="http://schemas.microsoft.com/office/drawing/2014/main" val="2516580792"/>
                    </a:ext>
                  </a:extLst>
                </a:gridCol>
              </a:tblGrid>
              <a:tr h="527695">
                <a:tc>
                  <a:txBody>
                    <a:bodyPr/>
                    <a:lstStyle/>
                    <a:p>
                      <a:r>
                        <a:rPr lang="en-IE" sz="2000" b="0" cap="none" spc="0" dirty="0">
                          <a:solidFill>
                            <a:schemeClr val="bg1"/>
                          </a:solidFill>
                        </a:rPr>
                        <a:t>Initiative</a:t>
                      </a:r>
                    </a:p>
                  </a:txBody>
                  <a:tcPr marL="115554" marR="115554" marT="115554" marB="57777" anchor="ctr">
                    <a:lnL w="12700" cmpd="sng">
                      <a:noFill/>
                    </a:lnL>
                    <a:lnR w="12700" cmpd="sng">
                      <a:noFill/>
                    </a:lnR>
                    <a:lnT w="19050" cap="flat" cmpd="sng" algn="ctr">
                      <a:noFill/>
                      <a:prstDash val="solid"/>
                    </a:lnT>
                    <a:lnB w="38100" cmpd="sng">
                      <a:noFill/>
                    </a:lnB>
                    <a:solidFill>
                      <a:schemeClr val="accent2"/>
                    </a:solidFill>
                  </a:tcPr>
                </a:tc>
                <a:tc>
                  <a:txBody>
                    <a:bodyPr/>
                    <a:lstStyle/>
                    <a:p>
                      <a:r>
                        <a:rPr lang="en-IE" sz="2000" b="0" cap="none" spc="0" dirty="0">
                          <a:solidFill>
                            <a:schemeClr val="bg1"/>
                          </a:solidFill>
                        </a:rPr>
                        <a:t>T&amp;SC Mods Committee</a:t>
                      </a:r>
                    </a:p>
                  </a:txBody>
                  <a:tcPr marL="115554" marR="115554" marT="115554" marB="57777" anchor="ctr">
                    <a:lnL w="12700" cmpd="sng">
                      <a:noFill/>
                    </a:lnL>
                    <a:lnR w="12700" cmpd="sng">
                      <a:noFill/>
                    </a:lnR>
                    <a:lnT w="19050" cap="flat" cmpd="sng" algn="ctr">
                      <a:noFill/>
                      <a:prstDash val="solid"/>
                    </a:lnT>
                    <a:lnB w="38100" cmpd="sng">
                      <a:noFill/>
                    </a:lnB>
                    <a:solidFill>
                      <a:schemeClr val="accent2"/>
                    </a:solidFill>
                  </a:tcPr>
                </a:tc>
                <a:tc>
                  <a:txBody>
                    <a:bodyPr/>
                    <a:lstStyle/>
                    <a:p>
                      <a:r>
                        <a:rPr lang="en-IE" sz="2000" b="0" cap="none" spc="0" dirty="0">
                          <a:solidFill>
                            <a:schemeClr val="bg1"/>
                          </a:solidFill>
                        </a:rPr>
                        <a:t>Grid Code Review Panel/ Joint Grid Code Review Panel</a:t>
                      </a:r>
                    </a:p>
                  </a:txBody>
                  <a:tcPr marL="115554" marR="115554" marT="115554" marB="57777"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800492942"/>
                  </a:ext>
                </a:extLst>
              </a:tr>
              <a:tr h="8775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500" cap="none" spc="0" dirty="0">
                          <a:solidFill>
                            <a:schemeClr val="tx1"/>
                          </a:solidFill>
                        </a:rPr>
                        <a:t>SDP_02 – ESPS Integration</a:t>
                      </a:r>
                    </a:p>
                    <a:p>
                      <a:pPr algn="l"/>
                      <a:endParaRPr lang="en-IE" sz="1500" cap="none" spc="0" dirty="0">
                        <a:solidFill>
                          <a:schemeClr val="tx1"/>
                        </a:solidFill>
                      </a:endParaRPr>
                    </a:p>
                  </a:txBody>
                  <a:tcPr marL="115554" marR="115554" marT="115554" marB="57777">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l"/>
                      <a:r>
                        <a:rPr lang="en-IE" sz="1500" cap="none" spc="0" dirty="0">
                          <a:solidFill>
                            <a:schemeClr val="tx1"/>
                          </a:solidFill>
                        </a:rPr>
                        <a:t>19/10/2023</a:t>
                      </a:r>
                    </a:p>
                  </a:txBody>
                  <a:tcPr marL="115554" marR="115554" marT="115554" marB="57777">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500" cap="none" spc="0" dirty="0">
                          <a:solidFill>
                            <a:schemeClr val="tx1"/>
                          </a:solidFill>
                        </a:rPr>
                        <a:t>30/11/2023</a:t>
                      </a:r>
                    </a:p>
                  </a:txBody>
                  <a:tcPr marL="115554" marR="115554" marT="115554" marB="57777">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4113649347"/>
                  </a:ext>
                </a:extLst>
              </a:tr>
              <a:tr h="912874">
                <a:tc>
                  <a:txBody>
                    <a:bodyPr/>
                    <a:lstStyle/>
                    <a:p>
                      <a:r>
                        <a:rPr lang="en-IE" sz="1600" dirty="0"/>
                        <a:t>SDP_01 – Operation of Non-Priority Dispatch of Renewables </a:t>
                      </a:r>
                    </a:p>
                    <a:p>
                      <a:r>
                        <a:rPr lang="en-IE" sz="1600" dirty="0"/>
                        <a:t>and </a:t>
                      </a:r>
                    </a:p>
                    <a:p>
                      <a:r>
                        <a:rPr lang="en-IE" sz="1600" dirty="0"/>
                        <a:t>SDP_04 – Wind/Solar Dispatchability Improvements</a:t>
                      </a:r>
                      <a:endParaRPr lang="en-IE" sz="1500" cap="none" spc="0" dirty="0">
                        <a:solidFill>
                          <a:schemeClr val="tx1"/>
                        </a:solidFill>
                      </a:endParaRPr>
                    </a:p>
                  </a:txBody>
                  <a:tcPr marL="115554" marR="115554" marT="115554" marB="5777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IE" sz="1500" cap="none" spc="0" dirty="0">
                          <a:solidFill>
                            <a:schemeClr val="tx1"/>
                          </a:solidFill>
                        </a:rPr>
                        <a:t>Feb 2024 (TBC)</a:t>
                      </a:r>
                    </a:p>
                  </a:txBody>
                  <a:tcPr marL="115554" marR="115554" marT="115554" marB="5777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IE" sz="1500" cap="none" spc="0" dirty="0">
                          <a:solidFill>
                            <a:schemeClr val="tx1"/>
                          </a:solidFill>
                        </a:rPr>
                        <a:t>Feb 2024 (TBC)</a:t>
                      </a:r>
                    </a:p>
                  </a:txBody>
                  <a:tcPr marL="115554" marR="115554" marT="115554" marB="5777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495371461"/>
                  </a:ext>
                </a:extLst>
              </a:tr>
            </a:tbl>
          </a:graphicData>
        </a:graphic>
      </p:graphicFrame>
      <p:sp>
        <p:nvSpPr>
          <p:cNvPr id="6" name="Title 1">
            <a:extLst>
              <a:ext uri="{FF2B5EF4-FFF2-40B4-BE49-F238E27FC236}">
                <a16:creationId xmlns:a16="http://schemas.microsoft.com/office/drawing/2014/main" id="{503EE892-49B5-EF25-5675-A7656BC4C8FB}"/>
              </a:ext>
            </a:extLst>
          </p:cNvPr>
          <p:cNvSpPr>
            <a:spLocks noGrp="1"/>
          </p:cNvSpPr>
          <p:nvPr>
            <p:ph type="ctrTitle"/>
          </p:nvPr>
        </p:nvSpPr>
        <p:spPr>
          <a:xfrm>
            <a:off x="413068" y="404813"/>
            <a:ext cx="10997882" cy="509587"/>
          </a:xfrm>
        </p:spPr>
        <p:txBody>
          <a:bodyPr anchor="t">
            <a:normAutofit/>
          </a:bodyPr>
          <a:lstStyle/>
          <a:p>
            <a:r>
              <a:rPr lang="en-US" sz="2000" dirty="0">
                <a:latin typeface="+mn-lt"/>
              </a:rPr>
              <a:t>Stakeholder Engagement: Industry Workshop</a:t>
            </a:r>
            <a:endParaRPr lang="en-IE" sz="2000" dirty="0"/>
          </a:p>
        </p:txBody>
      </p:sp>
      <p:sp>
        <p:nvSpPr>
          <p:cNvPr id="8" name="Rectangle 2">
            <a:extLst>
              <a:ext uri="{FF2B5EF4-FFF2-40B4-BE49-F238E27FC236}">
                <a16:creationId xmlns:a16="http://schemas.microsoft.com/office/drawing/2014/main" id="{D929BE67-0C59-5FD0-CE47-EBDAF8EA73B2}"/>
              </a:ext>
            </a:extLst>
          </p:cNvPr>
          <p:cNvSpPr>
            <a:spLocks noChangeArrowheads="1"/>
          </p:cNvSpPr>
          <p:nvPr/>
        </p:nvSpPr>
        <p:spPr bwMode="auto">
          <a:xfrm>
            <a:off x="366190" y="697339"/>
            <a:ext cx="75395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r>
              <a:rPr lang="en-IE" altLang="en-US" sz="1200" b="1" dirty="0" bmk="">
                <a:solidFill>
                  <a:srgbClr val="FF9900"/>
                </a:solidFill>
                <a:latin typeface="Trebuchet MS" panose="020B0603020202020204"/>
                <a:ea typeface="Calibri" panose="020F0502020204030204" pitchFamily="34" charset="0"/>
                <a:cs typeface="Arial" panose="020B0604020202020204" pitchFamily="34" charset="0"/>
              </a:rPr>
              <a:t>Code Change Schedule</a:t>
            </a:r>
            <a:endParaRPr lang="en-US" altLang="en-US" sz="1000" dirty="0" bmk="OLE_LINK71">
              <a:solidFill>
                <a:srgbClr val="FF9900"/>
              </a:solidFill>
              <a:latin typeface="Trebuchet MS" panose="020B060302020202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1110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BFE6D846-4D16-A196-8C68-4B2BD029C361}"/>
              </a:ext>
            </a:extLst>
          </p:cNvPr>
          <p:cNvGraphicFramePr>
            <a:graphicFrameLocks noGrp="1"/>
          </p:cNvGraphicFramePr>
          <p:nvPr>
            <p:ph sz="quarter" idx="10"/>
            <p:extLst>
              <p:ext uri="{D42A27DB-BD31-4B8C-83A1-F6EECF244321}">
                <p14:modId xmlns:p14="http://schemas.microsoft.com/office/powerpoint/2010/main" val="568434590"/>
              </p:ext>
            </p:extLst>
          </p:nvPr>
        </p:nvGraphicFramePr>
        <p:xfrm>
          <a:off x="407988" y="1311275"/>
          <a:ext cx="7415212" cy="4500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1A79D81-60B7-5B4F-71FC-17A9B8FB6409}"/>
              </a:ext>
            </a:extLst>
          </p:cNvPr>
          <p:cNvSpPr>
            <a:spLocks noGrp="1"/>
          </p:cNvSpPr>
          <p:nvPr>
            <p:ph type="sldNum" sz="quarter" idx="11"/>
          </p:nvPr>
        </p:nvSpPr>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6ED98BD-9FE7-5144-8ABD-845F1AC4694B}" type="slidenum">
              <a:rPr kumimoji="0" lang="en-US"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
        <p:nvSpPr>
          <p:cNvPr id="7" name="Title 1">
            <a:extLst>
              <a:ext uri="{FF2B5EF4-FFF2-40B4-BE49-F238E27FC236}">
                <a16:creationId xmlns:a16="http://schemas.microsoft.com/office/drawing/2014/main" id="{2FB0C99A-61D1-05E9-5929-653B035295D4}"/>
              </a:ext>
            </a:extLst>
          </p:cNvPr>
          <p:cNvSpPr>
            <a:spLocks noGrp="1"/>
          </p:cNvSpPr>
          <p:nvPr>
            <p:ph type="ctrTitle"/>
          </p:nvPr>
        </p:nvSpPr>
        <p:spPr>
          <a:xfrm>
            <a:off x="413068" y="404813"/>
            <a:ext cx="10997882" cy="509587"/>
          </a:xfrm>
        </p:spPr>
        <p:txBody>
          <a:bodyPr anchor="t">
            <a:normAutofit/>
          </a:bodyPr>
          <a:lstStyle/>
          <a:p>
            <a:r>
              <a:rPr lang="en-US" sz="2000" dirty="0">
                <a:latin typeface="+mn-lt"/>
              </a:rPr>
              <a:t>Stakeholder Engagement: Industry Workshop</a:t>
            </a:r>
            <a:endParaRPr lang="en-IE" sz="2000" dirty="0"/>
          </a:p>
        </p:txBody>
      </p:sp>
      <p:sp>
        <p:nvSpPr>
          <p:cNvPr id="8" name="Rectangle 2">
            <a:extLst>
              <a:ext uri="{FF2B5EF4-FFF2-40B4-BE49-F238E27FC236}">
                <a16:creationId xmlns:a16="http://schemas.microsoft.com/office/drawing/2014/main" id="{796C77AE-B8A6-53F0-C652-E106B6EA0E2E}"/>
              </a:ext>
            </a:extLst>
          </p:cNvPr>
          <p:cNvSpPr>
            <a:spLocks noChangeArrowheads="1"/>
          </p:cNvSpPr>
          <p:nvPr/>
        </p:nvSpPr>
        <p:spPr bwMode="auto">
          <a:xfrm>
            <a:off x="366190" y="697339"/>
            <a:ext cx="75395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r>
              <a:rPr lang="en-IE" altLang="en-US" sz="1200" b="1" dirty="0" bmk="">
                <a:solidFill>
                  <a:srgbClr val="FF9900"/>
                </a:solidFill>
                <a:latin typeface="Trebuchet MS" panose="020B0603020202020204"/>
                <a:ea typeface="Calibri" panose="020F0502020204030204" pitchFamily="34" charset="0"/>
                <a:cs typeface="Arial" panose="020B0604020202020204" pitchFamily="34" charset="0"/>
              </a:rPr>
              <a:t>Description of Changes for SDP_002: Energy Storage Power Stations</a:t>
            </a:r>
            <a:endParaRPr lang="en-US" altLang="en-US" sz="1000" dirty="0" bmk="OLE_LINK71">
              <a:solidFill>
                <a:srgbClr val="FF9900"/>
              </a:solidFill>
              <a:latin typeface="Trebuchet MS" panose="020B060302020202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4040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96ABB0D-4F90-85B1-F4D8-E2D289710E23}"/>
              </a:ext>
            </a:extLst>
          </p:cNvPr>
          <p:cNvSpPr/>
          <p:nvPr/>
        </p:nvSpPr>
        <p:spPr>
          <a:xfrm>
            <a:off x="3779433" y="2045301"/>
            <a:ext cx="7641042" cy="137562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rPr>
              <a:t>Stakeholder Engagement will continue.  We will host more industry-wide workshops and focused sessions for different groups (technical, programme management).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rPr>
              <a:t>Engagement is bi-directional. We need to hear from you! You will hear from us. </a:t>
            </a:r>
            <a:endParaRPr kumimoji="0" lang="en-IE" sz="1600" b="0" i="0" u="none" strike="noStrike" kern="1200" cap="none" spc="0" normalizeH="0" baseline="0" noProof="0" dirty="0">
              <a:ln>
                <a:noFill/>
              </a:ln>
              <a:solidFill>
                <a:prstClr val="black"/>
              </a:solidFill>
              <a:effectLst/>
              <a:uLnTx/>
              <a:uFillTx/>
              <a:latin typeface="Trebuchet MS" panose="020B0603020202020204" pitchFamily="34" charset="0"/>
            </a:endParaRPr>
          </a:p>
        </p:txBody>
      </p:sp>
      <p:sp>
        <p:nvSpPr>
          <p:cNvPr id="7" name="Rectangle 6">
            <a:extLst>
              <a:ext uri="{FF2B5EF4-FFF2-40B4-BE49-F238E27FC236}">
                <a16:creationId xmlns:a16="http://schemas.microsoft.com/office/drawing/2014/main" id="{32E9FDC2-D1F5-0154-7894-E20142E0ACAE}"/>
              </a:ext>
            </a:extLst>
          </p:cNvPr>
          <p:cNvSpPr/>
          <p:nvPr/>
        </p:nvSpPr>
        <p:spPr>
          <a:xfrm>
            <a:off x="900214" y="4450395"/>
            <a:ext cx="4581592" cy="137562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1"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rPr>
              <a:t>Ongoing bilateral meetings to discuss SDP details.</a:t>
            </a:r>
            <a:endParaRPr kumimoji="0" lang="en-IE" sz="1600" b="0" i="0" u="none" strike="noStrike" kern="1200" cap="none" spc="0" normalizeH="0" baseline="0" noProof="0" dirty="0">
              <a:ln>
                <a:noFill/>
              </a:ln>
              <a:solidFill>
                <a:prstClr val="black"/>
              </a:solidFill>
              <a:effectLst/>
              <a:uLnTx/>
              <a:uFillTx/>
              <a:latin typeface="Trebuchet MS" panose="020B0603020202020204" pitchFamily="34" charset="0"/>
            </a:endParaRPr>
          </a:p>
        </p:txBody>
      </p:sp>
      <p:pic>
        <p:nvPicPr>
          <p:cNvPr id="8" name="Picture 7">
            <a:extLst>
              <a:ext uri="{FF2B5EF4-FFF2-40B4-BE49-F238E27FC236}">
                <a16:creationId xmlns:a16="http://schemas.microsoft.com/office/drawing/2014/main" id="{8A9A69DA-7B4F-EA92-E3F0-F0A446E6BA1E}"/>
              </a:ext>
            </a:extLst>
          </p:cNvPr>
          <p:cNvPicPr>
            <a:picLocks noChangeAspect="1"/>
          </p:cNvPicPr>
          <p:nvPr/>
        </p:nvPicPr>
        <p:blipFill>
          <a:blip r:embed="rId2"/>
          <a:stretch>
            <a:fillRect/>
          </a:stretch>
        </p:blipFill>
        <p:spPr>
          <a:xfrm>
            <a:off x="900213" y="1504581"/>
            <a:ext cx="2879220" cy="1916349"/>
          </a:xfrm>
          <a:prstGeom prst="rect">
            <a:avLst/>
          </a:prstGeom>
        </p:spPr>
      </p:pic>
      <p:sp>
        <p:nvSpPr>
          <p:cNvPr id="11" name="TextBox 10">
            <a:extLst>
              <a:ext uri="{FF2B5EF4-FFF2-40B4-BE49-F238E27FC236}">
                <a16:creationId xmlns:a16="http://schemas.microsoft.com/office/drawing/2014/main" id="{07DB47BB-9219-E2B2-4490-13C7F9A6C557}"/>
              </a:ext>
            </a:extLst>
          </p:cNvPr>
          <p:cNvSpPr txBox="1"/>
          <p:nvPr/>
        </p:nvSpPr>
        <p:spPr>
          <a:xfrm>
            <a:off x="4237061" y="1605636"/>
            <a:ext cx="7183413" cy="369332"/>
          </a:xfrm>
          <a:prstGeom prst="rect">
            <a:avLst/>
          </a:prstGeom>
          <a:solidFill>
            <a:schemeClr val="bg1">
              <a:lumMod val="95000"/>
            </a:schemeClr>
          </a:solidFill>
          <a:ln w="3175">
            <a:solidFill>
              <a:schemeClr val="accent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Trebuchet MS" panose="020B0603020202020204" pitchFamily="34" charset="0"/>
              </a:rPr>
              <a:t>Stakeholder Engagement</a:t>
            </a:r>
            <a:endParaRPr kumimoji="0" lang="en-IE" sz="1800" b="0" i="0" u="none" strike="noStrike" kern="1200" cap="none" spc="0" normalizeH="0" baseline="0" noProof="0" dirty="0">
              <a:ln>
                <a:noFill/>
              </a:ln>
              <a:solidFill>
                <a:srgbClr val="4472C4"/>
              </a:solidFill>
              <a:effectLst/>
              <a:uLnTx/>
              <a:uFillTx/>
              <a:latin typeface="Trebuchet MS" panose="020B0603020202020204" pitchFamily="34" charset="0"/>
            </a:endParaRPr>
          </a:p>
        </p:txBody>
      </p:sp>
      <p:sp>
        <p:nvSpPr>
          <p:cNvPr id="12" name="TextBox 11">
            <a:extLst>
              <a:ext uri="{FF2B5EF4-FFF2-40B4-BE49-F238E27FC236}">
                <a16:creationId xmlns:a16="http://schemas.microsoft.com/office/drawing/2014/main" id="{6F0D15B8-905F-FB75-30A1-958E9006A51D}"/>
              </a:ext>
            </a:extLst>
          </p:cNvPr>
          <p:cNvSpPr txBox="1"/>
          <p:nvPr/>
        </p:nvSpPr>
        <p:spPr>
          <a:xfrm>
            <a:off x="900212" y="4094904"/>
            <a:ext cx="4581591" cy="369332"/>
          </a:xfrm>
          <a:prstGeom prst="rect">
            <a:avLst/>
          </a:prstGeom>
          <a:solidFill>
            <a:schemeClr val="bg1">
              <a:lumMod val="95000"/>
            </a:schemeClr>
          </a:solidFill>
          <a:ln w="3175">
            <a:solidFill>
              <a:schemeClr val="accent3"/>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Trebuchet MS" panose="020B0603020202020204" pitchFamily="34" charset="0"/>
              </a:rPr>
              <a:t>Bilateral Meetings</a:t>
            </a:r>
            <a:endParaRPr kumimoji="0" lang="en-IE" sz="1800" b="0" i="0" u="none" strike="noStrike" kern="1200" cap="none" spc="0" normalizeH="0" baseline="0" noProof="0" dirty="0">
              <a:ln>
                <a:noFill/>
              </a:ln>
              <a:solidFill>
                <a:srgbClr val="4472C4"/>
              </a:solidFill>
              <a:effectLst/>
              <a:uLnTx/>
              <a:uFillTx/>
              <a:latin typeface="Trebuchet MS" panose="020B0603020202020204" pitchFamily="34" charset="0"/>
            </a:endParaRPr>
          </a:p>
        </p:txBody>
      </p:sp>
      <p:sp>
        <p:nvSpPr>
          <p:cNvPr id="15" name="Title 1">
            <a:extLst>
              <a:ext uri="{FF2B5EF4-FFF2-40B4-BE49-F238E27FC236}">
                <a16:creationId xmlns:a16="http://schemas.microsoft.com/office/drawing/2014/main" id="{09323496-0D37-A549-6EAF-645D407D17C5}"/>
              </a:ext>
            </a:extLst>
          </p:cNvPr>
          <p:cNvSpPr txBox="1">
            <a:spLocks/>
          </p:cNvSpPr>
          <p:nvPr/>
        </p:nvSpPr>
        <p:spPr>
          <a:xfrm>
            <a:off x="413068" y="404813"/>
            <a:ext cx="10997882" cy="509587"/>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6768"/>
                </a:solidFill>
                <a:effectLst/>
                <a:uLnTx/>
                <a:uFillTx/>
                <a:latin typeface="Trebuchet MS" panose="020B0603020202020204"/>
                <a:ea typeface="+mj-ea"/>
                <a:cs typeface="+mj-cs"/>
              </a:rPr>
              <a:t>Stakeholder Engagement: Industry Workshop</a:t>
            </a:r>
            <a:endParaRPr kumimoji="0" lang="en-IE" sz="2000" b="1" i="0" u="none" strike="noStrike" kern="1200" cap="none" spc="0" normalizeH="0" baseline="0" noProof="0" dirty="0">
              <a:ln>
                <a:noFill/>
              </a:ln>
              <a:solidFill>
                <a:srgbClr val="006768"/>
              </a:solidFill>
              <a:effectLst/>
              <a:uLnTx/>
              <a:uFillTx/>
              <a:latin typeface="Trebuchet MS" panose="020B0603020202020204"/>
              <a:ea typeface="+mj-ea"/>
              <a:cs typeface="+mj-cs"/>
            </a:endParaRPr>
          </a:p>
        </p:txBody>
      </p:sp>
      <p:sp>
        <p:nvSpPr>
          <p:cNvPr id="16" name="Rectangle 2">
            <a:extLst>
              <a:ext uri="{FF2B5EF4-FFF2-40B4-BE49-F238E27FC236}">
                <a16:creationId xmlns:a16="http://schemas.microsoft.com/office/drawing/2014/main" id="{C3BD438A-57BD-C7D6-C4B9-5897031E109D}"/>
              </a:ext>
            </a:extLst>
          </p:cNvPr>
          <p:cNvSpPr>
            <a:spLocks noChangeArrowheads="1"/>
          </p:cNvSpPr>
          <p:nvPr/>
        </p:nvSpPr>
        <p:spPr bwMode="auto">
          <a:xfrm>
            <a:off x="366190" y="697339"/>
            <a:ext cx="75395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r>
              <a:rPr lang="en-IE" altLang="en-US" sz="1200" b="1" dirty="0" bmk="">
                <a:solidFill>
                  <a:srgbClr val="FF9900"/>
                </a:solidFill>
                <a:latin typeface="Trebuchet MS" panose="020B0603020202020204"/>
                <a:ea typeface="Calibri" panose="020F0502020204030204" pitchFamily="34" charset="0"/>
                <a:cs typeface="Arial" panose="020B0604020202020204" pitchFamily="34" charset="0"/>
              </a:rPr>
              <a:t>Ongoing Stakeholder Engagement</a:t>
            </a:r>
            <a:endParaRPr lang="en-US" altLang="en-US" sz="1000" dirty="0" bmk="OLE_LINK71">
              <a:solidFill>
                <a:srgbClr val="FF9900"/>
              </a:solidFill>
              <a:latin typeface="Trebuchet MS" panose="020B0603020202020204"/>
              <a:ea typeface="Calibri" panose="020F050202020403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DD607FB-0AFF-A3FD-D0ED-5EF3D69AF448}"/>
              </a:ext>
            </a:extLst>
          </p:cNvPr>
          <p:cNvSpPr/>
          <p:nvPr/>
        </p:nvSpPr>
        <p:spPr>
          <a:xfrm>
            <a:off x="6096001" y="4450395"/>
            <a:ext cx="4581590" cy="1821746"/>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marR="0" lvl="1"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rPr>
              <a:t>Monthly cadence  for Industry workshops</a:t>
            </a:r>
          </a:p>
          <a:p>
            <a:pPr marL="285750" marR="0" lvl="1"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0" normalizeH="0" baseline="0" noProof="0" dirty="0">
                <a:ln>
                  <a:noFill/>
                </a:ln>
                <a:solidFill>
                  <a:prstClr val="black"/>
                </a:solidFill>
                <a:effectLst/>
                <a:uLnTx/>
                <a:uFillTx/>
                <a:latin typeface="Trebuchet MS" panose="020B0603020202020204" pitchFamily="34" charset="0"/>
              </a:rPr>
              <a:t>Standing placeholder at Market Operator User Group</a:t>
            </a:r>
          </a:p>
        </p:txBody>
      </p:sp>
      <p:sp>
        <p:nvSpPr>
          <p:cNvPr id="20" name="TextBox 19">
            <a:extLst>
              <a:ext uri="{FF2B5EF4-FFF2-40B4-BE49-F238E27FC236}">
                <a16:creationId xmlns:a16="http://schemas.microsoft.com/office/drawing/2014/main" id="{1C6FF6F5-C07A-FE1B-608E-684C0853BF57}"/>
              </a:ext>
            </a:extLst>
          </p:cNvPr>
          <p:cNvSpPr txBox="1"/>
          <p:nvPr/>
        </p:nvSpPr>
        <p:spPr>
          <a:xfrm>
            <a:off x="6095999" y="4094904"/>
            <a:ext cx="4581591" cy="369332"/>
          </a:xfrm>
          <a:prstGeom prst="rect">
            <a:avLst/>
          </a:prstGeom>
          <a:solidFill>
            <a:schemeClr val="bg1">
              <a:lumMod val="95000"/>
            </a:schemeClr>
          </a:solidFill>
          <a:ln w="3175">
            <a:solidFill>
              <a:schemeClr val="accent3"/>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Trebuchet MS" panose="020B0603020202020204" pitchFamily="34" charset="0"/>
              </a:rPr>
              <a:t>Industry-Wide </a:t>
            </a:r>
            <a:r>
              <a:rPr lang="en-US" dirty="0">
                <a:solidFill>
                  <a:srgbClr val="4472C4"/>
                </a:solidFill>
                <a:latin typeface="Trebuchet MS" panose="020B0603020202020204" pitchFamily="34" charset="0"/>
              </a:rPr>
              <a:t>Engagement</a:t>
            </a:r>
            <a:endParaRPr kumimoji="0" lang="en-IE" sz="1800" b="0" i="0" u="none" strike="noStrike" kern="1200" cap="none" spc="0" normalizeH="0" baseline="0" noProof="0" dirty="0">
              <a:ln>
                <a:noFill/>
              </a:ln>
              <a:solidFill>
                <a:srgbClr val="4472C4"/>
              </a:solidFill>
              <a:effectLst/>
              <a:uLnTx/>
              <a:uFillTx/>
              <a:latin typeface="Trebuchet MS" panose="020B0603020202020204" pitchFamily="34" charset="0"/>
            </a:endParaRPr>
          </a:p>
        </p:txBody>
      </p:sp>
    </p:spTree>
    <p:extLst>
      <p:ext uri="{BB962C8B-B14F-4D97-AF65-F5344CB8AC3E}">
        <p14:creationId xmlns:p14="http://schemas.microsoft.com/office/powerpoint/2010/main" val="73977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decel="10000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decel="10000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7" grpId="0" animBg="1"/>
      <p:bldP spid="11" grpId="0" animBg="1"/>
      <p:bldP spid="12"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96ABB0D-4F90-85B1-F4D8-E2D289710E23}"/>
              </a:ext>
            </a:extLst>
          </p:cNvPr>
          <p:cNvSpPr/>
          <p:nvPr/>
        </p:nvSpPr>
        <p:spPr>
          <a:xfrm>
            <a:off x="3779433" y="2045301"/>
            <a:ext cx="6898158" cy="137562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1"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rPr>
              <a:t>We understand the importance of meeting with 3</a:t>
            </a:r>
            <a:r>
              <a:rPr kumimoji="0" lang="en-US" sz="1600" b="0" i="0" u="none" strike="noStrike" kern="1200" cap="none" spc="0" normalizeH="0" baseline="30000" noProof="0" dirty="0">
                <a:ln>
                  <a:noFill/>
                </a:ln>
                <a:solidFill>
                  <a:prstClr val="black"/>
                </a:solidFill>
                <a:effectLst/>
                <a:uLnTx/>
                <a:uFillTx/>
                <a:latin typeface="Trebuchet MS" panose="020B0603020202020204" pitchFamily="34" charset="0"/>
              </a:rPr>
              <a:t>rd</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rPr>
              <a:t> party technology vendors – those that supply the tools, data, and reports for market participants. </a:t>
            </a:r>
          </a:p>
          <a:p>
            <a:pPr marL="0" marR="0" lvl="1" algn="l"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Trebuchet MS" panose="020B0603020202020204" pitchFamily="34" charset="0"/>
            </a:endParaRPr>
          </a:p>
          <a:p>
            <a:pPr marL="0" marR="0" lvl="1"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rPr>
              <a:t>To date, we have met with one,</a:t>
            </a:r>
            <a:r>
              <a:rPr kumimoji="0" lang="en-US" sz="1600" b="0" i="0" u="none" strike="noStrike" kern="1200" cap="none" spc="0" normalizeH="0" noProof="0" dirty="0">
                <a:ln>
                  <a:noFill/>
                </a:ln>
                <a:solidFill>
                  <a:prstClr val="black"/>
                </a:solidFill>
                <a:effectLst/>
                <a:uLnTx/>
                <a:uFillTx/>
                <a:latin typeface="Trebuchet MS" panose="020B0603020202020204" pitchFamily="34" charset="0"/>
              </a:rPr>
              <a:t> are scheduled to speak with another, and are scheduling for a third meeting next week. </a:t>
            </a:r>
            <a:endParaRPr kumimoji="0" lang="en-IE" sz="1600" b="0" i="0" u="none" strike="noStrike" kern="1200" cap="none" spc="0" normalizeH="0" baseline="0" noProof="0" dirty="0">
              <a:ln>
                <a:noFill/>
              </a:ln>
              <a:solidFill>
                <a:prstClr val="black"/>
              </a:solidFill>
              <a:effectLst/>
              <a:uLnTx/>
              <a:uFillTx/>
              <a:latin typeface="Trebuchet MS" panose="020B0603020202020204" pitchFamily="34" charset="0"/>
            </a:endParaRPr>
          </a:p>
        </p:txBody>
      </p:sp>
      <p:sp>
        <p:nvSpPr>
          <p:cNvPr id="7" name="Rectangle 6">
            <a:extLst>
              <a:ext uri="{FF2B5EF4-FFF2-40B4-BE49-F238E27FC236}">
                <a16:creationId xmlns:a16="http://schemas.microsoft.com/office/drawing/2014/main" id="{32E9FDC2-D1F5-0154-7894-E20142E0ACAE}"/>
              </a:ext>
            </a:extLst>
          </p:cNvPr>
          <p:cNvSpPr/>
          <p:nvPr/>
        </p:nvSpPr>
        <p:spPr>
          <a:xfrm>
            <a:off x="900214" y="4450395"/>
            <a:ext cx="4581592" cy="137562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marR="0" lvl="1" indent="-285750"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rPr>
              <a:t>Hitachi Energy nMarket</a:t>
            </a:r>
          </a:p>
          <a:p>
            <a:pPr marL="285750" marR="0" lvl="1" indent="-285750" defTabSz="914400" rtl="0" eaLnBrk="1" fontAlgn="auto" latinLnBrk="0" hangingPunct="1">
              <a:lnSpc>
                <a:spcPct val="100000"/>
              </a:lnSpc>
              <a:spcBef>
                <a:spcPts val="0"/>
              </a:spcBef>
              <a:spcAft>
                <a:spcPts val="0"/>
              </a:spcAft>
              <a:buClrTx/>
              <a:buSzTx/>
              <a:buFontTx/>
              <a:buChar char="-"/>
              <a:tabLst/>
              <a:defRPr/>
            </a:pPr>
            <a:r>
              <a:rPr lang="en-US" sz="1600" dirty="0">
                <a:solidFill>
                  <a:prstClr val="black"/>
                </a:solidFill>
                <a:latin typeface="Trebuchet MS" panose="020B0603020202020204" pitchFamily="34" charset="0"/>
              </a:rPr>
              <a:t>BRADY EDIL, Market System</a:t>
            </a:r>
          </a:p>
          <a:p>
            <a:pPr marL="285750" marR="0" lvl="1" indent="-285750"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err="1">
                <a:ln>
                  <a:noFill/>
                </a:ln>
                <a:solidFill>
                  <a:prstClr val="black"/>
                </a:solidFill>
                <a:effectLst/>
                <a:uLnTx/>
                <a:uFillTx/>
                <a:latin typeface="Trebuchet MS" panose="020B0603020202020204" pitchFamily="34" charset="0"/>
              </a:rPr>
              <a:t>EnAppSys</a:t>
            </a:r>
            <a:r>
              <a:rPr kumimoji="0" lang="en-US" sz="1600" b="0" i="0" u="none" strike="noStrike" kern="1200" cap="none" spc="0" normalizeH="0" noProof="0" dirty="0">
                <a:ln>
                  <a:noFill/>
                </a:ln>
                <a:solidFill>
                  <a:prstClr val="black"/>
                </a:solidFill>
                <a:effectLst/>
                <a:uLnTx/>
                <a:uFillTx/>
                <a:latin typeface="Trebuchet MS" panose="020B0603020202020204" pitchFamily="34" charset="0"/>
              </a:rPr>
              <a:t> (Reporting, Analytics)</a:t>
            </a:r>
            <a:endParaRPr kumimoji="0" lang="en-IE" sz="1600" b="0" i="0" u="none" strike="noStrike" kern="1200" cap="none" spc="0" normalizeH="0" baseline="0" noProof="0" dirty="0">
              <a:ln>
                <a:noFill/>
              </a:ln>
              <a:solidFill>
                <a:prstClr val="black"/>
              </a:solidFill>
              <a:effectLst/>
              <a:uLnTx/>
              <a:uFillTx/>
              <a:latin typeface="Trebuchet MS" panose="020B0603020202020204" pitchFamily="34" charset="0"/>
            </a:endParaRPr>
          </a:p>
        </p:txBody>
      </p:sp>
      <p:pic>
        <p:nvPicPr>
          <p:cNvPr id="8" name="Picture 7">
            <a:extLst>
              <a:ext uri="{FF2B5EF4-FFF2-40B4-BE49-F238E27FC236}">
                <a16:creationId xmlns:a16="http://schemas.microsoft.com/office/drawing/2014/main" id="{8A9A69DA-7B4F-EA92-E3F0-F0A446E6BA1E}"/>
              </a:ext>
            </a:extLst>
          </p:cNvPr>
          <p:cNvPicPr>
            <a:picLocks noChangeAspect="1"/>
          </p:cNvPicPr>
          <p:nvPr/>
        </p:nvPicPr>
        <p:blipFill>
          <a:blip r:embed="rId2"/>
          <a:stretch>
            <a:fillRect/>
          </a:stretch>
        </p:blipFill>
        <p:spPr>
          <a:xfrm>
            <a:off x="670464" y="1504581"/>
            <a:ext cx="2879220" cy="1916349"/>
          </a:xfrm>
          <a:prstGeom prst="rect">
            <a:avLst/>
          </a:prstGeom>
        </p:spPr>
      </p:pic>
      <p:sp>
        <p:nvSpPr>
          <p:cNvPr id="11" name="TextBox 10">
            <a:extLst>
              <a:ext uri="{FF2B5EF4-FFF2-40B4-BE49-F238E27FC236}">
                <a16:creationId xmlns:a16="http://schemas.microsoft.com/office/drawing/2014/main" id="{07DB47BB-9219-E2B2-4490-13C7F9A6C557}"/>
              </a:ext>
            </a:extLst>
          </p:cNvPr>
          <p:cNvSpPr txBox="1"/>
          <p:nvPr/>
        </p:nvSpPr>
        <p:spPr>
          <a:xfrm>
            <a:off x="3779433" y="1605636"/>
            <a:ext cx="6898159" cy="369332"/>
          </a:xfrm>
          <a:prstGeom prst="rect">
            <a:avLst/>
          </a:prstGeom>
          <a:solidFill>
            <a:schemeClr val="bg1">
              <a:lumMod val="95000"/>
            </a:schemeClr>
          </a:solidFill>
          <a:ln w="3175">
            <a:solidFill>
              <a:schemeClr val="accent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Trebuchet MS" panose="020B0603020202020204" pitchFamily="34" charset="0"/>
              </a:rPr>
              <a:t>Meeting with Technology Vendors</a:t>
            </a:r>
            <a:endParaRPr kumimoji="0" lang="en-IE" sz="1800" b="0" i="0" u="none" strike="noStrike" kern="1200" cap="none" spc="0" normalizeH="0" baseline="0" noProof="0" dirty="0">
              <a:ln>
                <a:noFill/>
              </a:ln>
              <a:solidFill>
                <a:srgbClr val="4472C4"/>
              </a:solidFill>
              <a:effectLst/>
              <a:uLnTx/>
              <a:uFillTx/>
              <a:latin typeface="Trebuchet MS" panose="020B0603020202020204" pitchFamily="34" charset="0"/>
            </a:endParaRPr>
          </a:p>
        </p:txBody>
      </p:sp>
      <p:sp>
        <p:nvSpPr>
          <p:cNvPr id="12" name="TextBox 11">
            <a:extLst>
              <a:ext uri="{FF2B5EF4-FFF2-40B4-BE49-F238E27FC236}">
                <a16:creationId xmlns:a16="http://schemas.microsoft.com/office/drawing/2014/main" id="{6F0D15B8-905F-FB75-30A1-958E9006A51D}"/>
              </a:ext>
            </a:extLst>
          </p:cNvPr>
          <p:cNvSpPr txBox="1"/>
          <p:nvPr/>
        </p:nvSpPr>
        <p:spPr>
          <a:xfrm>
            <a:off x="900212" y="4094904"/>
            <a:ext cx="4581591" cy="369332"/>
          </a:xfrm>
          <a:prstGeom prst="rect">
            <a:avLst/>
          </a:prstGeom>
          <a:solidFill>
            <a:schemeClr val="bg1">
              <a:lumMod val="95000"/>
            </a:schemeClr>
          </a:solidFill>
          <a:ln w="3175">
            <a:solidFill>
              <a:schemeClr val="accent3"/>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Trebuchet MS" panose="020B0603020202020204" pitchFamily="34" charset="0"/>
              </a:rPr>
              <a:t>Who We Know</a:t>
            </a:r>
            <a:endParaRPr kumimoji="0" lang="en-IE" sz="1800" b="0" i="0" u="none" strike="noStrike" kern="1200" cap="none" spc="0" normalizeH="0" baseline="0" noProof="0" dirty="0">
              <a:ln>
                <a:noFill/>
              </a:ln>
              <a:solidFill>
                <a:srgbClr val="4472C4"/>
              </a:solidFill>
              <a:effectLst/>
              <a:uLnTx/>
              <a:uFillTx/>
              <a:latin typeface="Trebuchet MS" panose="020B0603020202020204" pitchFamily="34" charset="0"/>
            </a:endParaRPr>
          </a:p>
        </p:txBody>
      </p:sp>
      <p:sp>
        <p:nvSpPr>
          <p:cNvPr id="15" name="Title 1">
            <a:extLst>
              <a:ext uri="{FF2B5EF4-FFF2-40B4-BE49-F238E27FC236}">
                <a16:creationId xmlns:a16="http://schemas.microsoft.com/office/drawing/2014/main" id="{09323496-0D37-A549-6EAF-645D407D17C5}"/>
              </a:ext>
            </a:extLst>
          </p:cNvPr>
          <p:cNvSpPr txBox="1">
            <a:spLocks/>
          </p:cNvSpPr>
          <p:nvPr/>
        </p:nvSpPr>
        <p:spPr>
          <a:xfrm>
            <a:off x="413068" y="404813"/>
            <a:ext cx="10997882" cy="509587"/>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6768"/>
                </a:solidFill>
                <a:effectLst/>
                <a:uLnTx/>
                <a:uFillTx/>
                <a:latin typeface="Trebuchet MS" panose="020B0603020202020204"/>
                <a:ea typeface="+mj-ea"/>
                <a:cs typeface="+mj-cs"/>
              </a:rPr>
              <a:t>Stakeholder Engagement: Industry Workshop</a:t>
            </a:r>
            <a:endParaRPr kumimoji="0" lang="en-IE" sz="2000" b="1" i="0" u="none" strike="noStrike" kern="1200" cap="none" spc="0" normalizeH="0" baseline="0" noProof="0" dirty="0">
              <a:ln>
                <a:noFill/>
              </a:ln>
              <a:solidFill>
                <a:srgbClr val="006768"/>
              </a:solidFill>
              <a:effectLst/>
              <a:uLnTx/>
              <a:uFillTx/>
              <a:latin typeface="Trebuchet MS" panose="020B0603020202020204"/>
              <a:ea typeface="+mj-ea"/>
              <a:cs typeface="+mj-cs"/>
            </a:endParaRPr>
          </a:p>
        </p:txBody>
      </p:sp>
      <p:sp>
        <p:nvSpPr>
          <p:cNvPr id="16" name="Rectangle 2">
            <a:extLst>
              <a:ext uri="{FF2B5EF4-FFF2-40B4-BE49-F238E27FC236}">
                <a16:creationId xmlns:a16="http://schemas.microsoft.com/office/drawing/2014/main" id="{C3BD438A-57BD-C7D6-C4B9-5897031E109D}"/>
              </a:ext>
            </a:extLst>
          </p:cNvPr>
          <p:cNvSpPr>
            <a:spLocks noChangeArrowheads="1"/>
          </p:cNvSpPr>
          <p:nvPr/>
        </p:nvSpPr>
        <p:spPr bwMode="auto">
          <a:xfrm>
            <a:off x="366190" y="697339"/>
            <a:ext cx="75395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r>
              <a:rPr lang="en-IE" altLang="en-US" sz="1200" b="1" dirty="0" bmk="">
                <a:solidFill>
                  <a:srgbClr val="FF9900"/>
                </a:solidFill>
                <a:latin typeface="Trebuchet MS" panose="020B0603020202020204"/>
                <a:ea typeface="Calibri" panose="020F0502020204030204" pitchFamily="34" charset="0"/>
                <a:cs typeface="Arial" panose="020B0604020202020204" pitchFamily="34" charset="0"/>
              </a:rPr>
              <a:t>Meeting with Technology Vendors</a:t>
            </a:r>
            <a:endParaRPr lang="en-US" altLang="en-US" sz="1000" dirty="0" bmk="OLE_LINK71">
              <a:solidFill>
                <a:srgbClr val="FF9900"/>
              </a:solidFill>
              <a:latin typeface="Trebuchet MS" panose="020B0603020202020204"/>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9E95E77-C276-5144-B77B-F1F09AD92680}"/>
              </a:ext>
            </a:extLst>
          </p:cNvPr>
          <p:cNvSpPr/>
          <p:nvPr/>
        </p:nvSpPr>
        <p:spPr>
          <a:xfrm>
            <a:off x="6096002" y="4450395"/>
            <a:ext cx="4581592" cy="137562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1" defTabSz="914400" rtl="0" eaLnBrk="1" fontAlgn="auto" latinLnBrk="0" hangingPunct="1">
              <a:lnSpc>
                <a:spcPct val="100000"/>
              </a:lnSpc>
              <a:spcBef>
                <a:spcPts val="0"/>
              </a:spcBef>
              <a:spcAft>
                <a:spcPts val="0"/>
              </a:spcAft>
              <a:buClrTx/>
              <a:buSzTx/>
              <a:tabLst/>
              <a:defRPr/>
            </a:pPr>
            <a:r>
              <a:rPr kumimoji="0" lang="en-IE" sz="1600" b="0" i="0" u="none" strike="noStrike" kern="1200" cap="none" spc="0" normalizeH="0" baseline="0" noProof="0" dirty="0">
                <a:ln>
                  <a:noFill/>
                </a:ln>
                <a:solidFill>
                  <a:prstClr val="black"/>
                </a:solidFill>
                <a:effectLst/>
                <a:uLnTx/>
                <a:uFillTx/>
                <a:latin typeface="Trebuchet MS" panose="020B0603020202020204" pitchFamily="34" charset="0"/>
              </a:rPr>
              <a:t>Other</a:t>
            </a:r>
            <a:r>
              <a:rPr kumimoji="0" lang="en-IE" sz="1600" b="0" i="0" u="none" strike="noStrike" kern="1200" cap="none" spc="0" normalizeH="0" noProof="0" dirty="0">
                <a:ln>
                  <a:noFill/>
                </a:ln>
                <a:solidFill>
                  <a:prstClr val="black"/>
                </a:solidFill>
                <a:effectLst/>
                <a:uLnTx/>
                <a:uFillTx/>
                <a:latin typeface="Trebuchet MS" panose="020B0603020202020204" pitchFamily="34" charset="0"/>
              </a:rPr>
              <a:t> vendors are looking to offer solutions into the SEM. We are fielding questions from them and will keep you informed of any additional contacts. </a:t>
            </a:r>
            <a:endParaRPr kumimoji="0" lang="en-IE" sz="1600" b="0" i="0" u="none" strike="noStrike" kern="1200" cap="none" spc="0" normalizeH="0" baseline="0" noProof="0" dirty="0">
              <a:ln>
                <a:noFill/>
              </a:ln>
              <a:solidFill>
                <a:prstClr val="black"/>
              </a:solidFill>
              <a:effectLst/>
              <a:uLnTx/>
              <a:uFillTx/>
              <a:latin typeface="Trebuchet MS" panose="020B0603020202020204" pitchFamily="34" charset="0"/>
            </a:endParaRPr>
          </a:p>
        </p:txBody>
      </p:sp>
      <p:sp>
        <p:nvSpPr>
          <p:cNvPr id="3" name="TextBox 2">
            <a:extLst>
              <a:ext uri="{FF2B5EF4-FFF2-40B4-BE49-F238E27FC236}">
                <a16:creationId xmlns:a16="http://schemas.microsoft.com/office/drawing/2014/main" id="{30E44207-ED30-2BA1-F759-F276033D590E}"/>
              </a:ext>
            </a:extLst>
          </p:cNvPr>
          <p:cNvSpPr txBox="1"/>
          <p:nvPr/>
        </p:nvSpPr>
        <p:spPr>
          <a:xfrm>
            <a:off x="6096000" y="4094904"/>
            <a:ext cx="4581591" cy="369332"/>
          </a:xfrm>
          <a:prstGeom prst="rect">
            <a:avLst/>
          </a:prstGeom>
          <a:solidFill>
            <a:schemeClr val="bg1">
              <a:lumMod val="95000"/>
            </a:schemeClr>
          </a:solidFill>
          <a:ln w="3175">
            <a:solidFill>
              <a:schemeClr val="accent3"/>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Trebuchet MS" panose="020B0603020202020204" pitchFamily="34" charset="0"/>
              </a:rPr>
              <a:t>Other Vendors</a:t>
            </a:r>
            <a:endParaRPr kumimoji="0" lang="en-IE" sz="1800" b="0" i="0" u="none" strike="noStrike" kern="1200" cap="none" spc="0" normalizeH="0" baseline="0" noProof="0" dirty="0">
              <a:ln>
                <a:noFill/>
              </a:ln>
              <a:solidFill>
                <a:srgbClr val="4472C4"/>
              </a:solidFill>
              <a:effectLst/>
              <a:uLnTx/>
              <a:uFillTx/>
              <a:latin typeface="Trebuchet MS" panose="020B0603020202020204" pitchFamily="34" charset="0"/>
            </a:endParaRPr>
          </a:p>
        </p:txBody>
      </p:sp>
    </p:spTree>
    <p:extLst>
      <p:ext uri="{BB962C8B-B14F-4D97-AF65-F5344CB8AC3E}">
        <p14:creationId xmlns:p14="http://schemas.microsoft.com/office/powerpoint/2010/main" val="362865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decel="10000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decel="100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1+#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1+#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7" grpId="0" animBg="1"/>
      <p:bldP spid="11" grpId="0" animBg="1"/>
      <p:bldP spid="12" grpId="0" animBg="1"/>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20D700BA-2C3D-F54A-B822-585C1259F71B}"/>
              </a:ext>
            </a:extLst>
          </p:cNvPr>
          <p:cNvSpPr txBox="1">
            <a:spLocks/>
          </p:cNvSpPr>
          <p:nvPr/>
        </p:nvSpPr>
        <p:spPr>
          <a:xfrm>
            <a:off x="394978" y="1281271"/>
            <a:ext cx="11402044" cy="501202"/>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raise an issue or query for the Scheduling &amp; Dispatch Programme: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rgbClr val="009992"/>
              </a:solidFill>
              <a:effectLst/>
              <a:uLnTx/>
              <a:uFillTx/>
              <a:latin typeface="Calibri" panose="020F0502020204030204" pitchFamily="34" charset="0"/>
              <a:ea typeface="+mn-ea"/>
              <a:cs typeface="Calibri" panose="020F0502020204030204" pitchFamily="34" charset="0"/>
            </a:endParaRPr>
          </a:p>
        </p:txBody>
      </p:sp>
      <p:sp>
        <p:nvSpPr>
          <p:cNvPr id="10" name="Text Placeholder 4">
            <a:extLst>
              <a:ext uri="{FF2B5EF4-FFF2-40B4-BE49-F238E27FC236}">
                <a16:creationId xmlns:a16="http://schemas.microsoft.com/office/drawing/2014/main" id="{9EB9E25E-714B-EBE2-DAD8-90C0675B5139}"/>
              </a:ext>
            </a:extLst>
          </p:cNvPr>
          <p:cNvSpPr txBox="1">
            <a:spLocks/>
          </p:cNvSpPr>
          <p:nvPr/>
        </p:nvSpPr>
        <p:spPr>
          <a:xfrm>
            <a:off x="304800" y="619874"/>
            <a:ext cx="11520487" cy="270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577A0ED2-FA4C-108A-ACC2-2838716E57C8}"/>
              </a:ext>
            </a:extLst>
          </p:cNvPr>
          <p:cNvSpPr txBox="1">
            <a:spLocks/>
          </p:cNvSpPr>
          <p:nvPr/>
        </p:nvSpPr>
        <p:spPr>
          <a:xfrm>
            <a:off x="413068" y="404813"/>
            <a:ext cx="10997882" cy="509587"/>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6768"/>
                </a:solidFill>
                <a:effectLst/>
                <a:uLnTx/>
                <a:uFillTx/>
                <a:latin typeface="Trebuchet MS" panose="020B0603020202020204"/>
                <a:ea typeface="+mj-ea"/>
                <a:cs typeface="+mj-cs"/>
              </a:rPr>
              <a:t>Stakeholder Engagement: Industry Workshop</a:t>
            </a:r>
            <a:endParaRPr kumimoji="0" lang="en-IE" sz="2000" b="1" i="0" u="none" strike="noStrike" kern="1200" cap="none" spc="0" normalizeH="0" baseline="0" noProof="0" dirty="0">
              <a:ln>
                <a:noFill/>
              </a:ln>
              <a:solidFill>
                <a:srgbClr val="006768"/>
              </a:solidFill>
              <a:effectLst/>
              <a:uLnTx/>
              <a:uFillTx/>
              <a:latin typeface="Trebuchet MS" panose="020B0603020202020204"/>
              <a:ea typeface="+mj-ea"/>
              <a:cs typeface="+mj-cs"/>
            </a:endParaRPr>
          </a:p>
        </p:txBody>
      </p:sp>
      <p:sp>
        <p:nvSpPr>
          <p:cNvPr id="14" name="Rectangle 2">
            <a:extLst>
              <a:ext uri="{FF2B5EF4-FFF2-40B4-BE49-F238E27FC236}">
                <a16:creationId xmlns:a16="http://schemas.microsoft.com/office/drawing/2014/main" id="{7BFAE806-726E-4862-0DCF-86A54508C30A}"/>
              </a:ext>
            </a:extLst>
          </p:cNvPr>
          <p:cNvSpPr>
            <a:spLocks noChangeArrowheads="1"/>
          </p:cNvSpPr>
          <p:nvPr/>
        </p:nvSpPr>
        <p:spPr bwMode="auto">
          <a:xfrm>
            <a:off x="366190" y="697339"/>
            <a:ext cx="75395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r>
              <a:rPr lang="en-IE" altLang="en-US" sz="1200" b="1" dirty="0" bmk="">
                <a:solidFill>
                  <a:srgbClr val="FF9900"/>
                </a:solidFill>
                <a:latin typeface="Trebuchet MS" panose="020B0603020202020204"/>
                <a:ea typeface="Calibri" panose="020F0502020204030204" pitchFamily="34" charset="0"/>
                <a:cs typeface="Arial" panose="020B0604020202020204" pitchFamily="34" charset="0"/>
              </a:rPr>
              <a:t>Contacting SDP</a:t>
            </a:r>
            <a:endParaRPr lang="en-US" altLang="en-US" sz="1000" dirty="0" bmk="OLE_LINK71">
              <a:solidFill>
                <a:srgbClr val="FF9900"/>
              </a:solidFill>
              <a:latin typeface="Trebuchet MS" panose="020B0603020202020204"/>
              <a:ea typeface="Calibri" panose="020F050202020403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BEBD5EE9-BB9E-DAAA-D555-9332434A444F}"/>
              </a:ext>
            </a:extLst>
          </p:cNvPr>
          <p:cNvGrpSpPr/>
          <p:nvPr/>
        </p:nvGrpSpPr>
        <p:grpSpPr>
          <a:xfrm>
            <a:off x="470140" y="1983370"/>
            <a:ext cx="4534526" cy="2895824"/>
            <a:chOff x="479376" y="1665312"/>
            <a:chExt cx="4534526" cy="2895824"/>
          </a:xfrm>
        </p:grpSpPr>
        <p:sp>
          <p:nvSpPr>
            <p:cNvPr id="16" name="Rectangle 15">
              <a:extLst>
                <a:ext uri="{FF2B5EF4-FFF2-40B4-BE49-F238E27FC236}">
                  <a16:creationId xmlns:a16="http://schemas.microsoft.com/office/drawing/2014/main" id="{5F61C666-08E5-00A6-BD73-8F6ABCABA8E3}"/>
                </a:ext>
              </a:extLst>
            </p:cNvPr>
            <p:cNvSpPr/>
            <p:nvPr/>
          </p:nvSpPr>
          <p:spPr>
            <a:xfrm>
              <a:off x="479376" y="1665312"/>
              <a:ext cx="1368152" cy="2895824"/>
            </a:xfrm>
            <a:prstGeom prst="rect">
              <a:avLst/>
            </a:prstGeom>
            <a:solidFill>
              <a:schemeClr val="accent3"/>
            </a:solidFill>
            <a:ln w="3175">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Contact</a:t>
              </a:r>
              <a:endParaRPr lang="en-IE"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EC52348-DF0A-886C-A670-0360D107146D}"/>
                </a:ext>
              </a:extLst>
            </p:cNvPr>
            <p:cNvSpPr/>
            <p:nvPr/>
          </p:nvSpPr>
          <p:spPr>
            <a:xfrm>
              <a:off x="1847527" y="1665312"/>
              <a:ext cx="3166375" cy="2895824"/>
            </a:xfrm>
            <a:prstGeom prst="rect">
              <a:avLst/>
            </a:prstGeom>
            <a:ln w="3175">
              <a:solidFill>
                <a:schemeClr val="accent6"/>
              </a:solidFill>
            </a:ln>
          </p:spPr>
          <p:style>
            <a:lnRef idx="2">
              <a:schemeClr val="accent6"/>
            </a:lnRef>
            <a:fillRef idx="1">
              <a:schemeClr val="lt1"/>
            </a:fillRef>
            <a:effectRef idx="0">
              <a:schemeClr val="accent6"/>
            </a:effectRef>
            <a:fontRef idx="minor">
              <a:schemeClr val="dk1"/>
            </a:fontRef>
          </p:style>
          <p:txBody>
            <a:bodyPr rtlCol="0" anchor="t"/>
            <a:lstStyle/>
            <a:p>
              <a:r>
                <a:rPr lang="en-US" sz="1400" b="1" dirty="0">
                  <a:latin typeface="Calibri" panose="020F0502020204030204" pitchFamily="34" charset="0"/>
                  <a:cs typeface="Calibri" panose="020F0502020204030204" pitchFamily="34" charset="0"/>
                </a:rPr>
                <a:t>SDP Queries</a:t>
              </a:r>
            </a:p>
            <a:p>
              <a:r>
                <a:rPr lang="en-US" sz="1400" dirty="0">
                  <a:latin typeface="Calibri" panose="020F0502020204030204" pitchFamily="34" charset="0"/>
                  <a:cs typeface="Calibri" panose="020F0502020204030204" pitchFamily="34" charset="0"/>
                  <a:hlinkClick r:id="rId3"/>
                </a:rPr>
                <a:t>SchedulingandDispatch@Eirgrid.com</a:t>
              </a:r>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r>
                <a:rPr lang="en-US" sz="1400" b="1" dirty="0">
                  <a:latin typeface="Calibri" panose="020F0502020204030204" pitchFamily="34" charset="0"/>
                  <a:cs typeface="Calibri" panose="020F0502020204030204" pitchFamily="34" charset="0"/>
                </a:rPr>
                <a:t>Operating Hours</a:t>
              </a:r>
            </a:p>
            <a:p>
              <a:r>
                <a:rPr lang="en-US" sz="1400" dirty="0">
                  <a:latin typeface="Calibri" panose="020F0502020204030204" pitchFamily="34" charset="0"/>
                  <a:cs typeface="Calibri" panose="020F0502020204030204" pitchFamily="34" charset="0"/>
                </a:rPr>
                <a:t>9:00am - 5:00pm IPT (Mon-Fri)</a:t>
              </a:r>
            </a:p>
            <a:p>
              <a:endParaRPr lang="en-US" sz="1400" dirty="0">
                <a:latin typeface="Calibri" panose="020F0502020204030204" pitchFamily="34" charset="0"/>
                <a:cs typeface="Calibri" panose="020F0502020204030204" pitchFamily="34" charset="0"/>
              </a:endParaRPr>
            </a:p>
            <a:p>
              <a:br>
                <a:rPr lang="en-US" sz="1400" dirty="0">
                  <a:latin typeface="Calibri" panose="020F0502020204030204" pitchFamily="34" charset="0"/>
                  <a:cs typeface="Calibri" panose="020F0502020204030204" pitchFamily="34" charset="0"/>
                </a:rPr>
              </a:br>
              <a:r>
                <a:rPr lang="en-US" sz="1400" i="1" dirty="0">
                  <a:latin typeface="Calibri" panose="020F0502020204030204" pitchFamily="34" charset="0"/>
                  <a:cs typeface="Calibri" panose="020F0502020204030204" pitchFamily="34" charset="0"/>
                </a:rPr>
                <a:t>Queries received outside of operating hours will be addressed the next business day.</a:t>
              </a:r>
            </a:p>
          </p:txBody>
        </p:sp>
        <p:pic>
          <p:nvPicPr>
            <p:cNvPr id="18" name="Graphic 17" descr="Group brainstorm with solid fill">
              <a:extLst>
                <a:ext uri="{FF2B5EF4-FFF2-40B4-BE49-F238E27FC236}">
                  <a16:creationId xmlns:a16="http://schemas.microsoft.com/office/drawing/2014/main" id="{B273F0C5-E272-7ED6-E890-39AA24E9A8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252" y="2486000"/>
              <a:ext cx="914400" cy="914400"/>
            </a:xfrm>
            <a:prstGeom prst="rect">
              <a:avLst/>
            </a:prstGeom>
          </p:spPr>
        </p:pic>
      </p:grpSp>
      <p:grpSp>
        <p:nvGrpSpPr>
          <p:cNvPr id="19" name="Group 18">
            <a:extLst>
              <a:ext uri="{FF2B5EF4-FFF2-40B4-BE49-F238E27FC236}">
                <a16:creationId xmlns:a16="http://schemas.microsoft.com/office/drawing/2014/main" id="{4295FAAC-907A-7315-11F8-7E21F0BE899D}"/>
              </a:ext>
            </a:extLst>
          </p:cNvPr>
          <p:cNvGrpSpPr/>
          <p:nvPr/>
        </p:nvGrpSpPr>
        <p:grpSpPr>
          <a:xfrm>
            <a:off x="5486400" y="1983370"/>
            <a:ext cx="5496908" cy="2895824"/>
            <a:chOff x="5495636" y="1665312"/>
            <a:chExt cx="5496908" cy="2895824"/>
          </a:xfrm>
        </p:grpSpPr>
        <p:sp>
          <p:nvSpPr>
            <p:cNvPr id="20" name="Rectangle 19">
              <a:extLst>
                <a:ext uri="{FF2B5EF4-FFF2-40B4-BE49-F238E27FC236}">
                  <a16:creationId xmlns:a16="http://schemas.microsoft.com/office/drawing/2014/main" id="{411C3639-BFFE-0FED-C735-72BB0463DBCC}"/>
                </a:ext>
              </a:extLst>
            </p:cNvPr>
            <p:cNvSpPr/>
            <p:nvPr/>
          </p:nvSpPr>
          <p:spPr>
            <a:xfrm>
              <a:off x="5495636" y="1665312"/>
              <a:ext cx="5496908" cy="347594"/>
            </a:xfrm>
            <a:prstGeom prst="rect">
              <a:avLst/>
            </a:prstGeom>
            <a:solidFill>
              <a:schemeClr val="accent1"/>
            </a:solidFill>
            <a:ln w="3175">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Information to Provide</a:t>
              </a:r>
              <a:endParaRPr lang="en-IE"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6D728F2E-3E9C-7509-FBAF-DD57D528F5DD}"/>
                </a:ext>
              </a:extLst>
            </p:cNvPr>
            <p:cNvSpPr/>
            <p:nvPr/>
          </p:nvSpPr>
          <p:spPr>
            <a:xfrm>
              <a:off x="5495636" y="2005360"/>
              <a:ext cx="5496908" cy="2555776"/>
            </a:xfrm>
            <a:prstGeom prst="rect">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t"/>
            <a:lstStyle/>
            <a:p>
              <a:pPr marL="285750" indent="-28575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Your Name</a:t>
              </a:r>
            </a:p>
            <a:p>
              <a:pPr marL="285750" indent="-28575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Your email &amp; phone number</a:t>
              </a:r>
            </a:p>
            <a:p>
              <a:pPr marL="285750" indent="-28575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Your organisation</a:t>
              </a:r>
            </a:p>
            <a:p>
              <a:pPr marL="285750" indent="-28575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Topic of Issue/Query</a:t>
              </a:r>
            </a:p>
            <a:p>
              <a:pPr marL="285750" indent="-28575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Description of the issue or query</a:t>
              </a:r>
            </a:p>
            <a:p>
              <a:pPr marL="285750" indent="-285750">
                <a:lnSpc>
                  <a:spcPct val="150000"/>
                </a:lnSpc>
                <a:buFont typeface="Arial" panose="020B0604020202020204" pitchFamily="34" charset="0"/>
                <a:buChar char="•"/>
              </a:pPr>
              <a:r>
                <a:rPr lang="en-IE" sz="1600" dirty="0">
                  <a:latin typeface="Calibri" panose="020F0502020204030204" pitchFamily="34" charset="0"/>
                  <a:cs typeface="Calibri" panose="020F0502020204030204" pitchFamily="34" charset="0"/>
                </a:rPr>
                <a:t>Any additional information to aid in understanding the issue or query</a:t>
              </a:r>
            </a:p>
          </p:txBody>
        </p:sp>
      </p:grpSp>
    </p:spTree>
    <p:extLst>
      <p:ext uri="{BB962C8B-B14F-4D97-AF65-F5344CB8AC3E}">
        <p14:creationId xmlns:p14="http://schemas.microsoft.com/office/powerpoint/2010/main" val="2514382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DBF258A-408B-FF6D-D8AB-9CA2F67FAFF5}"/>
              </a:ext>
            </a:extLst>
          </p:cNvPr>
          <p:cNvSpPr/>
          <p:nvPr/>
        </p:nvSpPr>
        <p:spPr>
          <a:xfrm>
            <a:off x="4346650" y="5898201"/>
            <a:ext cx="282554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8" name="Graphic 27" descr="Connected with solid fill">
            <a:extLst>
              <a:ext uri="{FF2B5EF4-FFF2-40B4-BE49-F238E27FC236}">
                <a16:creationId xmlns:a16="http://schemas.microsoft.com/office/drawing/2014/main" id="{3F506A39-E0B4-744D-6177-BD7BF8F763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0505" y="4854163"/>
            <a:ext cx="914400" cy="914400"/>
          </a:xfrm>
          <a:prstGeom prst="rect">
            <a:avLst/>
          </a:prstGeom>
        </p:spPr>
      </p:pic>
      <p:sp>
        <p:nvSpPr>
          <p:cNvPr id="2" name="Rectangle 1">
            <a:extLst>
              <a:ext uri="{FF2B5EF4-FFF2-40B4-BE49-F238E27FC236}">
                <a16:creationId xmlns:a16="http://schemas.microsoft.com/office/drawing/2014/main" id="{BFFC82CB-31E9-2592-7846-CF82524C6780}"/>
              </a:ext>
            </a:extLst>
          </p:cNvPr>
          <p:cNvSpPr/>
          <p:nvPr/>
        </p:nvSpPr>
        <p:spPr>
          <a:xfrm>
            <a:off x="420112" y="2250770"/>
            <a:ext cx="11590703" cy="1008153"/>
          </a:xfrm>
          <a:prstGeom prst="rect">
            <a:avLst/>
          </a:prstGeom>
          <a:solidFill>
            <a:srgbClr val="FFFFFF">
              <a:lumMod val="95000"/>
            </a:srgbClr>
          </a:solidFill>
          <a:ln w="12700" cap="flat" cmpd="sng" algn="ctr">
            <a:noFill/>
            <a:prstDash val="solid"/>
            <a:miter lim="800000"/>
          </a:ln>
          <a:effectLst/>
        </p:spPr>
        <p:txBody>
          <a:bodyPr lIns="72000" rIns="72000" rtlCol="0" anchor="t"/>
          <a:lstStyle/>
          <a:p>
            <a:endParaRPr lang="en-GB" sz="1000" b="1" kern="0"/>
          </a:p>
        </p:txBody>
      </p:sp>
      <p:sp>
        <p:nvSpPr>
          <p:cNvPr id="10" name="Text Placeholder 4">
            <a:extLst>
              <a:ext uri="{FF2B5EF4-FFF2-40B4-BE49-F238E27FC236}">
                <a16:creationId xmlns:a16="http://schemas.microsoft.com/office/drawing/2014/main" id="{9EB9E25E-714B-EBE2-DAD8-90C0675B5139}"/>
              </a:ext>
            </a:extLst>
          </p:cNvPr>
          <p:cNvSpPr txBox="1">
            <a:spLocks/>
          </p:cNvSpPr>
          <p:nvPr/>
        </p:nvSpPr>
        <p:spPr>
          <a:xfrm>
            <a:off x="304800" y="619874"/>
            <a:ext cx="11520487" cy="270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577A0ED2-FA4C-108A-ACC2-2838716E57C8}"/>
              </a:ext>
            </a:extLst>
          </p:cNvPr>
          <p:cNvSpPr txBox="1">
            <a:spLocks/>
          </p:cNvSpPr>
          <p:nvPr/>
        </p:nvSpPr>
        <p:spPr>
          <a:xfrm>
            <a:off x="413068" y="404813"/>
            <a:ext cx="10997882" cy="509587"/>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6768"/>
                </a:solidFill>
                <a:effectLst/>
                <a:uLnTx/>
                <a:uFillTx/>
                <a:latin typeface="Trebuchet MS" panose="020B0603020202020204"/>
                <a:ea typeface="+mj-ea"/>
                <a:cs typeface="+mj-cs"/>
              </a:rPr>
              <a:t>Stakeholder Engagement: Industry Workshop</a:t>
            </a:r>
            <a:endParaRPr kumimoji="0" lang="en-IE" sz="2000" b="1" i="0" u="none" strike="noStrike" kern="1200" cap="none" spc="0" normalizeH="0" baseline="0" noProof="0" dirty="0">
              <a:ln>
                <a:noFill/>
              </a:ln>
              <a:solidFill>
                <a:srgbClr val="006768"/>
              </a:solidFill>
              <a:effectLst/>
              <a:uLnTx/>
              <a:uFillTx/>
              <a:latin typeface="Trebuchet MS" panose="020B0603020202020204"/>
              <a:ea typeface="+mj-ea"/>
              <a:cs typeface="+mj-cs"/>
            </a:endParaRPr>
          </a:p>
        </p:txBody>
      </p:sp>
      <p:sp>
        <p:nvSpPr>
          <p:cNvPr id="14" name="Rectangle 2">
            <a:extLst>
              <a:ext uri="{FF2B5EF4-FFF2-40B4-BE49-F238E27FC236}">
                <a16:creationId xmlns:a16="http://schemas.microsoft.com/office/drawing/2014/main" id="{7BFAE806-726E-4862-0DCF-86A54508C30A}"/>
              </a:ext>
            </a:extLst>
          </p:cNvPr>
          <p:cNvSpPr>
            <a:spLocks noChangeArrowheads="1"/>
          </p:cNvSpPr>
          <p:nvPr/>
        </p:nvSpPr>
        <p:spPr bwMode="auto">
          <a:xfrm>
            <a:off x="366190" y="697339"/>
            <a:ext cx="75395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r>
              <a:rPr lang="en-IE" altLang="en-US" sz="1200" b="1" dirty="0" bmk="">
                <a:solidFill>
                  <a:srgbClr val="FF9900"/>
                </a:solidFill>
                <a:latin typeface="Trebuchet MS" panose="020B0603020202020204"/>
                <a:ea typeface="Calibri" panose="020F0502020204030204" pitchFamily="34" charset="0"/>
                <a:cs typeface="Arial" panose="020B0604020202020204" pitchFamily="34" charset="0"/>
              </a:rPr>
              <a:t>Systems Delivery Update – SDP Tranche 1</a:t>
            </a:r>
            <a:endParaRPr lang="en-US" altLang="en-US" sz="1000" dirty="0" bmk="OLE_LINK71">
              <a:solidFill>
                <a:srgbClr val="FF9900"/>
              </a:solidFill>
              <a:latin typeface="Trebuchet MS" panose="020B0603020202020204"/>
              <a:ea typeface="Calibri" panose="020F0502020204030204" pitchFamily="34" charset="0"/>
              <a:cs typeface="Arial" panose="020B0604020202020204" pitchFamily="34" charset="0"/>
            </a:endParaRPr>
          </a:p>
        </p:txBody>
      </p:sp>
      <p:sp>
        <p:nvSpPr>
          <p:cNvPr id="8" name="Arrow: Pentagon 151">
            <a:extLst>
              <a:ext uri="{FF2B5EF4-FFF2-40B4-BE49-F238E27FC236}">
                <a16:creationId xmlns:a16="http://schemas.microsoft.com/office/drawing/2014/main" id="{2994B7ED-934D-5766-ABCC-64BC95D24C55}"/>
              </a:ext>
            </a:extLst>
          </p:cNvPr>
          <p:cNvSpPr/>
          <p:nvPr/>
        </p:nvSpPr>
        <p:spPr>
          <a:xfrm>
            <a:off x="413068" y="1051803"/>
            <a:ext cx="1764000" cy="757243"/>
          </a:xfrm>
          <a:prstGeom prst="homePlate">
            <a:avLst/>
          </a:prstGeom>
          <a:solidFill>
            <a:srgbClr val="006768"/>
          </a:solidFill>
          <a:ln w="12700" cap="flat" cmpd="sng" algn="ctr">
            <a:noFill/>
            <a:prstDash val="solid"/>
            <a:miter lim="800000"/>
          </a:ln>
          <a:effectLst/>
        </p:spPr>
        <p:txBody>
          <a:bodyPr lIns="91440" tIns="45720" rIns="91440" bIns="45720" rtlCol="0" anchor="ctr"/>
          <a:lstStyle/>
          <a:p>
            <a:pPr algn="ctr" defTabSz="913851">
              <a:defRPr/>
            </a:pPr>
            <a:r>
              <a:rPr lang="en-GB" sz="1200" b="1" dirty="0">
                <a:solidFill>
                  <a:srgbClr val="FFFFFF"/>
                </a:solidFill>
              </a:rPr>
              <a:t>PHASE 1</a:t>
            </a:r>
          </a:p>
          <a:p>
            <a:pPr algn="ctr" defTabSz="913851">
              <a:defRPr/>
            </a:pPr>
            <a:endParaRPr lang="en-GB" sz="1200" b="1" dirty="0">
              <a:solidFill>
                <a:srgbClr val="FFFFFF"/>
              </a:solidFill>
            </a:endParaRPr>
          </a:p>
          <a:p>
            <a:pPr algn="ctr" defTabSz="913851">
              <a:defRPr/>
            </a:pPr>
            <a:r>
              <a:rPr lang="en-GB" sz="1200" b="1" dirty="0">
                <a:solidFill>
                  <a:srgbClr val="FFFFFF"/>
                </a:solidFill>
              </a:rPr>
              <a:t>Analysis &amp; Planning</a:t>
            </a:r>
          </a:p>
        </p:txBody>
      </p:sp>
      <p:sp>
        <p:nvSpPr>
          <p:cNvPr id="11" name="Arrow: Chevron 152">
            <a:extLst>
              <a:ext uri="{FF2B5EF4-FFF2-40B4-BE49-F238E27FC236}">
                <a16:creationId xmlns:a16="http://schemas.microsoft.com/office/drawing/2014/main" id="{07FE97C2-E153-0CB2-AC6D-706039DACB33}"/>
              </a:ext>
            </a:extLst>
          </p:cNvPr>
          <p:cNvSpPr/>
          <p:nvPr/>
        </p:nvSpPr>
        <p:spPr>
          <a:xfrm>
            <a:off x="1962898" y="1056286"/>
            <a:ext cx="3479113" cy="748279"/>
          </a:xfrm>
          <a:prstGeom prst="chevron">
            <a:avLst/>
          </a:prstGeom>
          <a:solidFill>
            <a:srgbClr val="00A88E"/>
          </a:solidFill>
          <a:ln w="12700" cap="flat" cmpd="sng" algn="ctr">
            <a:noFill/>
            <a:prstDash val="solid"/>
            <a:miter lim="800000"/>
          </a:ln>
          <a:effectLst/>
        </p:spPr>
        <p:txBody>
          <a:bodyPr lIns="91440" tIns="45720" rIns="91440" bIns="45720" rtlCol="0" anchor="ctr"/>
          <a:lstStyle/>
          <a:p>
            <a:pPr algn="ctr" defTabSz="228600">
              <a:spcAft>
                <a:spcPts val="1200"/>
              </a:spcAft>
              <a:defRPr/>
            </a:pPr>
            <a:r>
              <a:rPr lang="en-GB" sz="1200" b="1" kern="0" dirty="0">
                <a:solidFill>
                  <a:srgbClr val="FFFFFF"/>
                </a:solidFill>
              </a:rPr>
              <a:t>PHASE 2</a:t>
            </a:r>
          </a:p>
          <a:p>
            <a:pPr algn="ctr" defTabSz="228600">
              <a:spcAft>
                <a:spcPts val="1200"/>
              </a:spcAft>
              <a:defRPr/>
            </a:pPr>
            <a:r>
              <a:rPr lang="en-GB" sz="1200" b="1" kern="0" dirty="0">
                <a:solidFill>
                  <a:srgbClr val="FFFFFF"/>
                </a:solidFill>
              </a:rPr>
              <a:t>Detailed Requirements &amp; Design</a:t>
            </a:r>
            <a:endParaRPr lang="en-GB" sz="1200" b="1" i="0" u="none" strike="noStrike" kern="0" cap="none" spc="0" normalizeH="0" baseline="0" noProof="0" dirty="0">
              <a:ln>
                <a:noFill/>
              </a:ln>
              <a:solidFill>
                <a:srgbClr val="FFFFFF"/>
              </a:solidFill>
              <a:effectLst/>
              <a:uLnTx/>
              <a:uFillTx/>
            </a:endParaRPr>
          </a:p>
        </p:txBody>
      </p:sp>
      <p:sp>
        <p:nvSpPr>
          <p:cNvPr id="12" name="Arrow: Chevron 153">
            <a:extLst>
              <a:ext uri="{FF2B5EF4-FFF2-40B4-BE49-F238E27FC236}">
                <a16:creationId xmlns:a16="http://schemas.microsoft.com/office/drawing/2014/main" id="{428FCE33-EE01-504F-46B8-7D1E5082FD12}"/>
              </a:ext>
            </a:extLst>
          </p:cNvPr>
          <p:cNvSpPr/>
          <p:nvPr/>
        </p:nvSpPr>
        <p:spPr>
          <a:xfrm>
            <a:off x="5442011" y="1069430"/>
            <a:ext cx="5112000" cy="325840"/>
          </a:xfrm>
          <a:prstGeom prst="chevron">
            <a:avLst/>
          </a:prstGeom>
          <a:solidFill>
            <a:srgbClr val="4189C9"/>
          </a:solidFill>
          <a:ln w="12700" cap="flat" cmpd="sng" algn="ctr">
            <a:noFill/>
            <a:prstDash val="solid"/>
            <a:miter lim="800000"/>
          </a:ln>
          <a:effectLst/>
        </p:spPr>
        <p:txBody>
          <a:bodyPr lIns="91440" tIns="45720" rIns="91440" bIns="45720" rtlCol="0" anchor="ctr"/>
          <a:lstStyle/>
          <a:p>
            <a:pPr algn="ctr" defTabSz="228600">
              <a:spcAft>
                <a:spcPts val="600"/>
              </a:spcAft>
              <a:defRPr/>
            </a:pPr>
            <a:r>
              <a:rPr lang="en-GB" sz="1200" b="1" kern="0" dirty="0">
                <a:solidFill>
                  <a:srgbClr val="FFFFFF"/>
                </a:solidFill>
              </a:rPr>
              <a:t>PHASE 3: Implementation</a:t>
            </a:r>
            <a:endParaRPr lang="en-GB" sz="1200" b="1" i="0" u="none" strike="noStrike" kern="0" cap="none" spc="0" normalizeH="0" baseline="0" noProof="0" dirty="0">
              <a:ln>
                <a:noFill/>
              </a:ln>
              <a:solidFill>
                <a:srgbClr val="FFFFFF"/>
              </a:solidFill>
              <a:effectLst/>
              <a:uLnTx/>
              <a:uFillTx/>
            </a:endParaRPr>
          </a:p>
        </p:txBody>
      </p:sp>
      <p:sp>
        <p:nvSpPr>
          <p:cNvPr id="15" name="Arrow: Chevron 154">
            <a:extLst>
              <a:ext uri="{FF2B5EF4-FFF2-40B4-BE49-F238E27FC236}">
                <a16:creationId xmlns:a16="http://schemas.microsoft.com/office/drawing/2014/main" id="{11642426-C350-6160-C478-4194EF800A1F}"/>
              </a:ext>
            </a:extLst>
          </p:cNvPr>
          <p:cNvSpPr/>
          <p:nvPr/>
        </p:nvSpPr>
        <p:spPr>
          <a:xfrm>
            <a:off x="5451238" y="1474242"/>
            <a:ext cx="5112000" cy="325840"/>
          </a:xfrm>
          <a:prstGeom prst="chevron">
            <a:avLst/>
          </a:prstGeom>
          <a:solidFill>
            <a:srgbClr val="006768"/>
          </a:solidFill>
          <a:ln w="12700" cap="flat" cmpd="sng" algn="ctr">
            <a:noFill/>
            <a:prstDash val="solid"/>
            <a:miter lim="800000"/>
          </a:ln>
          <a:effectLst/>
        </p:spPr>
        <p:txBody>
          <a:bodyPr lIns="91440" tIns="45720" rIns="91440" bIns="45720" rtlCol="0" anchor="ctr"/>
          <a:lstStyle/>
          <a:p>
            <a:pPr algn="ctr" defTabSz="228600">
              <a:spcAft>
                <a:spcPts val="600"/>
              </a:spcAft>
            </a:pPr>
            <a:r>
              <a:rPr lang="en-GB" sz="1200" b="1" kern="0" dirty="0">
                <a:solidFill>
                  <a:srgbClr val="FFFFFF"/>
                </a:solidFill>
              </a:rPr>
              <a:t>PHASE 4: Readiness and Rollout</a:t>
            </a:r>
          </a:p>
        </p:txBody>
      </p:sp>
      <p:sp>
        <p:nvSpPr>
          <p:cNvPr id="16" name="Arrow: Chevron 154">
            <a:extLst>
              <a:ext uri="{FF2B5EF4-FFF2-40B4-BE49-F238E27FC236}">
                <a16:creationId xmlns:a16="http://schemas.microsoft.com/office/drawing/2014/main" id="{C7CED119-3EEB-BD49-48BA-A03E01EDDA61}"/>
              </a:ext>
            </a:extLst>
          </p:cNvPr>
          <p:cNvSpPr/>
          <p:nvPr/>
        </p:nvSpPr>
        <p:spPr>
          <a:xfrm>
            <a:off x="10470382" y="1056287"/>
            <a:ext cx="1542838" cy="739316"/>
          </a:xfrm>
          <a:prstGeom prst="chevron">
            <a:avLst/>
          </a:prstGeom>
          <a:solidFill>
            <a:srgbClr val="A99966"/>
          </a:solidFill>
          <a:ln w="12700" cap="flat" cmpd="sng" algn="ctr">
            <a:noFill/>
            <a:prstDash val="solid"/>
            <a:miter lim="800000"/>
          </a:ln>
          <a:effectLst/>
        </p:spPr>
        <p:txBody>
          <a:bodyPr lIns="91440" tIns="45720" rIns="91440" bIns="45720" rtlCol="0" anchor="ctr"/>
          <a:lstStyle/>
          <a:p>
            <a:pPr algn="ctr" defTabSz="228600">
              <a:spcAft>
                <a:spcPts val="1200"/>
              </a:spcAft>
              <a:defRPr/>
            </a:pPr>
            <a:r>
              <a:rPr lang="en-GB" sz="1200" b="1" kern="0" dirty="0">
                <a:solidFill>
                  <a:srgbClr val="FFFFFF"/>
                </a:solidFill>
              </a:rPr>
              <a:t>PHASE 5</a:t>
            </a:r>
            <a:endParaRPr lang="en-US" sz="1200" b="1" dirty="0"/>
          </a:p>
          <a:p>
            <a:pPr algn="ctr" defTabSz="228600">
              <a:spcAft>
                <a:spcPts val="1200"/>
              </a:spcAft>
              <a:defRPr/>
            </a:pPr>
            <a:r>
              <a:rPr lang="en-GB" sz="1200" b="1" kern="0" dirty="0">
                <a:solidFill>
                  <a:srgbClr val="FFFFFF"/>
                </a:solidFill>
              </a:rPr>
              <a:t> Support</a:t>
            </a:r>
            <a:endParaRPr lang="en-GB" sz="1200" b="1" dirty="0"/>
          </a:p>
        </p:txBody>
      </p:sp>
      <p:sp>
        <p:nvSpPr>
          <p:cNvPr id="20" name="Rectangle 19">
            <a:extLst>
              <a:ext uri="{FF2B5EF4-FFF2-40B4-BE49-F238E27FC236}">
                <a16:creationId xmlns:a16="http://schemas.microsoft.com/office/drawing/2014/main" id="{E71433BC-9020-273C-6EAC-F77ED4C9F193}"/>
              </a:ext>
            </a:extLst>
          </p:cNvPr>
          <p:cNvSpPr/>
          <p:nvPr/>
        </p:nvSpPr>
        <p:spPr>
          <a:xfrm>
            <a:off x="404761" y="1937490"/>
            <a:ext cx="11590703" cy="23448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System Delivery Phase Timeline / Milestones</a:t>
            </a:r>
          </a:p>
        </p:txBody>
      </p:sp>
      <p:sp>
        <p:nvSpPr>
          <p:cNvPr id="32" name="Arrow: Right 31">
            <a:extLst>
              <a:ext uri="{FF2B5EF4-FFF2-40B4-BE49-F238E27FC236}">
                <a16:creationId xmlns:a16="http://schemas.microsoft.com/office/drawing/2014/main" id="{C82A5554-9C75-AFC3-A589-B8626C7A23D7}"/>
              </a:ext>
            </a:extLst>
          </p:cNvPr>
          <p:cNvSpPr/>
          <p:nvPr/>
        </p:nvSpPr>
        <p:spPr>
          <a:xfrm>
            <a:off x="425818" y="2187766"/>
            <a:ext cx="11587403" cy="361903"/>
          </a:xfrm>
          <a:prstGeom prst="rightArrow">
            <a:avLst/>
          </a:prstGeom>
          <a:solidFill>
            <a:srgbClr val="D5D5D5"/>
          </a:solid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Extract 155">
            <a:hlinkClick r:id="" action="ppaction://noaction" highlightClick="1"/>
            <a:extLst>
              <a:ext uri="{FF2B5EF4-FFF2-40B4-BE49-F238E27FC236}">
                <a16:creationId xmlns:a16="http://schemas.microsoft.com/office/drawing/2014/main" id="{931E4A5E-C006-B43C-F9C2-D8CD1BC50FCC}"/>
              </a:ext>
            </a:extLst>
          </p:cNvPr>
          <p:cNvSpPr>
            <a:spLocks noChangeAspect="1"/>
          </p:cNvSpPr>
          <p:nvPr/>
        </p:nvSpPr>
        <p:spPr>
          <a:xfrm>
            <a:off x="1846863" y="2492310"/>
            <a:ext cx="284753" cy="252000"/>
          </a:xfrm>
          <a:prstGeom prst="flowChartExtract">
            <a:avLst/>
          </a:prstGeom>
          <a:solidFill>
            <a:schemeClr val="accent2"/>
          </a:solidFill>
          <a:ln w="28575"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346" eaLnBrk="1" fontAlgn="auto" latinLnBrk="0" hangingPunct="0">
              <a:lnSpc>
                <a:spcPct val="120000"/>
              </a:lnSpc>
              <a:spcBef>
                <a:spcPts val="0"/>
              </a:spcBef>
              <a:spcAft>
                <a:spcPts val="0"/>
              </a:spcAft>
              <a:buClrTx/>
              <a:buSzTx/>
              <a:buFontTx/>
              <a:buNone/>
              <a:tabLst>
                <a:tab pos="177693" algn="l"/>
                <a:tab pos="355387" algn="l"/>
                <a:tab pos="539426" algn="l"/>
                <a:tab pos="717120" algn="l"/>
                <a:tab pos="894813" algn="l"/>
                <a:tab pos="1078852" algn="l"/>
                <a:tab pos="1256546" algn="l"/>
                <a:tab pos="1434239" algn="l"/>
                <a:tab pos="1618278" algn="l"/>
                <a:tab pos="1795972" algn="l"/>
                <a:tab pos="1973665" algn="l"/>
                <a:tab pos="2157704" algn="l"/>
              </a:tabLst>
              <a:defRPr/>
            </a:pPr>
            <a:endParaRPr kumimoji="0" lang="en-US" sz="900" b="0" i="0" u="none" strike="noStrike" kern="0" cap="none" spc="0" normalizeH="0" baseline="0" noProof="0">
              <a:ln>
                <a:noFill/>
              </a:ln>
              <a:solidFill>
                <a:srgbClr val="000000"/>
              </a:solidFill>
              <a:effectLst/>
              <a:uLnTx/>
              <a:uFillTx/>
              <a:latin typeface="Graphik Regular" panose="020B0503030202060203" pitchFamily="34" charset="77"/>
              <a:ea typeface="+mn-ea"/>
              <a:cs typeface="+mn-cs"/>
              <a:sym typeface="Helvetica"/>
            </a:endParaRPr>
          </a:p>
        </p:txBody>
      </p:sp>
      <p:sp>
        <p:nvSpPr>
          <p:cNvPr id="45" name="Flowchart: Extract 155">
            <a:hlinkClick r:id="" action="ppaction://noaction" highlightClick="1"/>
            <a:extLst>
              <a:ext uri="{FF2B5EF4-FFF2-40B4-BE49-F238E27FC236}">
                <a16:creationId xmlns:a16="http://schemas.microsoft.com/office/drawing/2014/main" id="{FFDFF3CF-ED81-E974-4DFA-0855BEFACB2F}"/>
              </a:ext>
            </a:extLst>
          </p:cNvPr>
          <p:cNvSpPr>
            <a:spLocks noChangeAspect="1"/>
          </p:cNvSpPr>
          <p:nvPr/>
        </p:nvSpPr>
        <p:spPr>
          <a:xfrm>
            <a:off x="10112200" y="2492310"/>
            <a:ext cx="284753" cy="252000"/>
          </a:xfrm>
          <a:prstGeom prst="flowChartExtract">
            <a:avLst/>
          </a:prstGeom>
          <a:solidFill>
            <a:srgbClr val="7030A0"/>
          </a:solidFill>
          <a:ln w="28575"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346" eaLnBrk="1" fontAlgn="auto" latinLnBrk="0" hangingPunct="0">
              <a:lnSpc>
                <a:spcPct val="120000"/>
              </a:lnSpc>
              <a:spcBef>
                <a:spcPts val="0"/>
              </a:spcBef>
              <a:spcAft>
                <a:spcPts val="0"/>
              </a:spcAft>
              <a:buClrTx/>
              <a:buSzTx/>
              <a:buFontTx/>
              <a:buNone/>
              <a:tabLst>
                <a:tab pos="177693" algn="l"/>
                <a:tab pos="355387" algn="l"/>
                <a:tab pos="539426" algn="l"/>
                <a:tab pos="717120" algn="l"/>
                <a:tab pos="894813" algn="l"/>
                <a:tab pos="1078852" algn="l"/>
                <a:tab pos="1256546" algn="l"/>
                <a:tab pos="1434239" algn="l"/>
                <a:tab pos="1618278" algn="l"/>
                <a:tab pos="1795972" algn="l"/>
                <a:tab pos="1973665" algn="l"/>
                <a:tab pos="2157704" algn="l"/>
              </a:tabLst>
              <a:defRPr/>
            </a:pPr>
            <a:endParaRPr kumimoji="0" lang="en-US" sz="900" b="0" i="0" u="none" strike="noStrike" kern="0" cap="none" spc="0" normalizeH="0" baseline="0" noProof="0">
              <a:ln>
                <a:noFill/>
              </a:ln>
              <a:solidFill>
                <a:srgbClr val="000000"/>
              </a:solidFill>
              <a:effectLst/>
              <a:uLnTx/>
              <a:uFillTx/>
              <a:latin typeface="Graphik Regular" panose="020B0503030202060203" pitchFamily="34" charset="77"/>
              <a:ea typeface="+mn-ea"/>
              <a:cs typeface="+mn-cs"/>
              <a:sym typeface="Helvetica"/>
            </a:endParaRPr>
          </a:p>
        </p:txBody>
      </p:sp>
      <p:sp>
        <p:nvSpPr>
          <p:cNvPr id="46" name="Rectangle 45">
            <a:extLst>
              <a:ext uri="{FF2B5EF4-FFF2-40B4-BE49-F238E27FC236}">
                <a16:creationId xmlns:a16="http://schemas.microsoft.com/office/drawing/2014/main" id="{D9B48923-E276-6935-0030-C97BCE3FDDE7}"/>
              </a:ext>
            </a:extLst>
          </p:cNvPr>
          <p:cNvSpPr/>
          <p:nvPr/>
        </p:nvSpPr>
        <p:spPr>
          <a:xfrm>
            <a:off x="404761" y="3337722"/>
            <a:ext cx="11590703" cy="23448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System Delivery Milestones</a:t>
            </a:r>
          </a:p>
        </p:txBody>
      </p:sp>
      <p:sp>
        <p:nvSpPr>
          <p:cNvPr id="48" name="Flowchart: Extract 155">
            <a:hlinkClick r:id="" action="ppaction://noaction" highlightClick="1"/>
            <a:extLst>
              <a:ext uri="{FF2B5EF4-FFF2-40B4-BE49-F238E27FC236}">
                <a16:creationId xmlns:a16="http://schemas.microsoft.com/office/drawing/2014/main" id="{EDB3FDE3-9DF5-E696-F83E-50BAC1372AA6}"/>
              </a:ext>
            </a:extLst>
          </p:cNvPr>
          <p:cNvSpPr>
            <a:spLocks noChangeAspect="1"/>
          </p:cNvSpPr>
          <p:nvPr/>
        </p:nvSpPr>
        <p:spPr>
          <a:xfrm>
            <a:off x="4198036" y="2724759"/>
            <a:ext cx="284753" cy="252000"/>
          </a:xfrm>
          <a:prstGeom prst="flowChartExtract">
            <a:avLst/>
          </a:prstGeom>
          <a:solidFill>
            <a:schemeClr val="accent4">
              <a:lumMod val="75000"/>
            </a:schemeClr>
          </a:solidFill>
          <a:ln w="28575"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346" eaLnBrk="1" fontAlgn="auto" latinLnBrk="0" hangingPunct="0">
              <a:lnSpc>
                <a:spcPct val="120000"/>
              </a:lnSpc>
              <a:spcBef>
                <a:spcPts val="0"/>
              </a:spcBef>
              <a:spcAft>
                <a:spcPts val="0"/>
              </a:spcAft>
              <a:buClrTx/>
              <a:buSzTx/>
              <a:buFontTx/>
              <a:buNone/>
              <a:tabLst>
                <a:tab pos="177693" algn="l"/>
                <a:tab pos="355387" algn="l"/>
                <a:tab pos="539426" algn="l"/>
                <a:tab pos="717120" algn="l"/>
                <a:tab pos="894813" algn="l"/>
                <a:tab pos="1078852" algn="l"/>
                <a:tab pos="1256546" algn="l"/>
                <a:tab pos="1434239" algn="l"/>
                <a:tab pos="1618278" algn="l"/>
                <a:tab pos="1795972" algn="l"/>
                <a:tab pos="1973665" algn="l"/>
                <a:tab pos="2157704" algn="l"/>
              </a:tabLst>
              <a:defRPr/>
            </a:pPr>
            <a:endParaRPr kumimoji="0" lang="en-US" sz="900" b="0" i="0" u="none" strike="noStrike" kern="0" cap="none" spc="0" normalizeH="0" baseline="0" noProof="0">
              <a:ln>
                <a:noFill/>
              </a:ln>
              <a:solidFill>
                <a:srgbClr val="000000"/>
              </a:solidFill>
              <a:effectLst/>
              <a:uLnTx/>
              <a:uFillTx/>
              <a:latin typeface="Graphik Regular" panose="020B0503030202060203" pitchFamily="34" charset="77"/>
              <a:ea typeface="+mn-ea"/>
              <a:cs typeface="+mn-cs"/>
              <a:sym typeface="Helvetica"/>
            </a:endParaRPr>
          </a:p>
        </p:txBody>
      </p:sp>
      <p:sp>
        <p:nvSpPr>
          <p:cNvPr id="49" name="Rectangle 48">
            <a:extLst>
              <a:ext uri="{FF2B5EF4-FFF2-40B4-BE49-F238E27FC236}">
                <a16:creationId xmlns:a16="http://schemas.microsoft.com/office/drawing/2014/main" id="{2B007567-7FAD-2AA4-D318-7FF028115375}"/>
              </a:ext>
            </a:extLst>
          </p:cNvPr>
          <p:cNvSpPr/>
          <p:nvPr/>
        </p:nvSpPr>
        <p:spPr>
          <a:xfrm>
            <a:off x="3998412" y="3071851"/>
            <a:ext cx="684000" cy="152349"/>
          </a:xfrm>
          <a:prstGeom prst="rect">
            <a:avLst/>
          </a:prstGeom>
          <a:noFill/>
        </p:spPr>
        <p:txBody>
          <a:bodyPr wrap="square" lIns="0" tIns="0" rIns="0" bIns="0">
            <a:spAutoFit/>
          </a:bodyPr>
          <a:lstStyle/>
          <a:p>
            <a:pPr marL="0" marR="0" lvl="0" indent="0" algn="ctr" defTabSz="456926" eaLnBrk="1" fontAlgn="auto" latinLnBrk="0" hangingPunct="1">
              <a:lnSpc>
                <a:spcPct val="90000"/>
              </a:lnSpc>
              <a:spcAft>
                <a:spcPts val="0"/>
              </a:spcAft>
              <a:buClrTx/>
              <a:buSzTx/>
              <a:buFontTx/>
              <a:buNone/>
              <a:tabLst/>
              <a:defRPr/>
            </a:pPr>
            <a:r>
              <a:rPr lang="en-GB" sz="1100" b="1" kern="0" dirty="0">
                <a:solidFill>
                  <a:schemeClr val="accent4">
                    <a:lumMod val="50000"/>
                  </a:schemeClr>
                </a:solidFill>
                <a:cs typeface="Calibri" panose="020F0502020204030204" pitchFamily="34" charset="0"/>
                <a:sym typeface="Helvetica"/>
              </a:rPr>
              <a:t>Today</a:t>
            </a:r>
            <a:endParaRPr kumimoji="0" lang="en-GB" sz="1100" b="1" i="0" u="none" strike="noStrike" kern="0" cap="none" spc="0" normalizeH="0" baseline="0" noProof="0" dirty="0">
              <a:ln>
                <a:noFill/>
              </a:ln>
              <a:solidFill>
                <a:schemeClr val="accent4">
                  <a:lumMod val="50000"/>
                </a:schemeClr>
              </a:solidFill>
              <a:effectLst/>
              <a:uLnTx/>
              <a:uFillTx/>
              <a:cs typeface="Calibri" panose="020F0502020204030204" pitchFamily="34" charset="0"/>
              <a:sym typeface="Helvetica"/>
            </a:endParaRPr>
          </a:p>
        </p:txBody>
      </p:sp>
      <p:sp>
        <p:nvSpPr>
          <p:cNvPr id="50" name="Rectangle 49">
            <a:extLst>
              <a:ext uri="{FF2B5EF4-FFF2-40B4-BE49-F238E27FC236}">
                <a16:creationId xmlns:a16="http://schemas.microsoft.com/office/drawing/2014/main" id="{1E4B7C33-58AD-8787-D3DE-B90ED336E68F}"/>
              </a:ext>
            </a:extLst>
          </p:cNvPr>
          <p:cNvSpPr/>
          <p:nvPr/>
        </p:nvSpPr>
        <p:spPr>
          <a:xfrm>
            <a:off x="420113" y="3651001"/>
            <a:ext cx="1739367" cy="1008000"/>
          </a:xfrm>
          <a:prstGeom prst="rect">
            <a:avLst/>
          </a:prstGeom>
          <a:solidFill>
            <a:srgbClr val="FFFFFF">
              <a:lumMod val="95000"/>
            </a:srgbClr>
          </a:solidFill>
          <a:ln w="12700" cap="flat" cmpd="sng" algn="ctr">
            <a:noFill/>
            <a:prstDash val="solid"/>
            <a:miter lim="800000"/>
          </a:ln>
          <a:effectLst/>
        </p:spPr>
        <p:txBody>
          <a:bodyPr lIns="72000" rIns="72000" rtlCol="0" anchor="t"/>
          <a:lstStyle/>
          <a:p>
            <a:pPr marL="171450" indent="-171450">
              <a:spcAft>
                <a:spcPts val="600"/>
              </a:spcAft>
              <a:buFont typeface="Arial" panose="020B0604020202020204" pitchFamily="34" charset="0"/>
              <a:buChar char="•"/>
            </a:pPr>
            <a:r>
              <a:rPr lang="en-GB" sz="1000" kern="0" dirty="0"/>
              <a:t>Solution Pathways identified &amp; High Level Requirements</a:t>
            </a:r>
          </a:p>
        </p:txBody>
      </p:sp>
      <p:sp>
        <p:nvSpPr>
          <p:cNvPr id="3" name="Rectangle 2">
            <a:extLst>
              <a:ext uri="{FF2B5EF4-FFF2-40B4-BE49-F238E27FC236}">
                <a16:creationId xmlns:a16="http://schemas.microsoft.com/office/drawing/2014/main" id="{39F3309A-563B-9B8E-4B22-1B4D01AEEED3}"/>
              </a:ext>
            </a:extLst>
          </p:cNvPr>
          <p:cNvSpPr/>
          <p:nvPr/>
        </p:nvSpPr>
        <p:spPr>
          <a:xfrm>
            <a:off x="2256200" y="3651001"/>
            <a:ext cx="2915170" cy="1008000"/>
          </a:xfrm>
          <a:prstGeom prst="rect">
            <a:avLst/>
          </a:prstGeom>
          <a:solidFill>
            <a:srgbClr val="FFFFFF">
              <a:lumMod val="95000"/>
            </a:srgbClr>
          </a:solidFill>
          <a:ln w="12700" cap="flat" cmpd="sng" algn="ctr">
            <a:noFill/>
            <a:prstDash val="solid"/>
            <a:miter lim="800000"/>
          </a:ln>
          <a:effectLst/>
        </p:spPr>
        <p:txBody>
          <a:bodyPr lIns="72000" rIns="72000" rtlCol="0" anchor="t"/>
          <a:lstStyle/>
          <a:p>
            <a:pPr marL="171450" indent="-171450">
              <a:spcAft>
                <a:spcPts val="600"/>
              </a:spcAft>
              <a:buFont typeface="Arial" panose="020B0604020202020204" pitchFamily="34" charset="0"/>
              <a:buChar char="•"/>
            </a:pPr>
            <a:r>
              <a:rPr lang="en-GB" sz="1000" kern="0" dirty="0"/>
              <a:t>Detailed</a:t>
            </a:r>
            <a:r>
              <a:rPr lang="en-GB" sz="1000" b="1" kern="0" dirty="0"/>
              <a:t> </a:t>
            </a:r>
            <a:r>
              <a:rPr lang="en-GB" sz="1000" kern="0" dirty="0"/>
              <a:t>Requirements Definition completed</a:t>
            </a:r>
          </a:p>
          <a:p>
            <a:pPr marL="171450" indent="-171450">
              <a:spcAft>
                <a:spcPts val="600"/>
              </a:spcAft>
              <a:buFont typeface="Arial" panose="020B0604020202020204" pitchFamily="34" charset="0"/>
              <a:buChar char="•"/>
            </a:pPr>
            <a:endParaRPr lang="en-GB" sz="1000" b="1" kern="0" dirty="0"/>
          </a:p>
          <a:p>
            <a:pPr marL="171450" indent="-171450">
              <a:spcAft>
                <a:spcPts val="600"/>
              </a:spcAft>
              <a:buFont typeface="Arial" panose="020B0604020202020204" pitchFamily="34" charset="0"/>
              <a:buChar char="•"/>
            </a:pPr>
            <a:r>
              <a:rPr lang="en-GB" sz="1000" kern="0" dirty="0"/>
              <a:t>Final Design Specifications produced</a:t>
            </a:r>
            <a:endParaRPr lang="en-GB" sz="1000" b="1" kern="0" dirty="0"/>
          </a:p>
        </p:txBody>
      </p:sp>
      <p:sp>
        <p:nvSpPr>
          <p:cNvPr id="4" name="Rectangle 3">
            <a:extLst>
              <a:ext uri="{FF2B5EF4-FFF2-40B4-BE49-F238E27FC236}">
                <a16:creationId xmlns:a16="http://schemas.microsoft.com/office/drawing/2014/main" id="{EE5DD3A2-7346-4CDE-1F88-DFD6A60187DA}"/>
              </a:ext>
            </a:extLst>
          </p:cNvPr>
          <p:cNvSpPr/>
          <p:nvPr/>
        </p:nvSpPr>
        <p:spPr>
          <a:xfrm>
            <a:off x="5268090" y="3651001"/>
            <a:ext cx="2915171" cy="1008000"/>
          </a:xfrm>
          <a:prstGeom prst="rect">
            <a:avLst/>
          </a:prstGeom>
          <a:solidFill>
            <a:srgbClr val="FFFFFF">
              <a:lumMod val="95000"/>
            </a:srgbClr>
          </a:solidFill>
          <a:ln w="12700" cap="flat" cmpd="sng" algn="ctr">
            <a:noFill/>
            <a:prstDash val="solid"/>
            <a:miter lim="800000"/>
          </a:ln>
          <a:effectLst/>
        </p:spPr>
        <p:txBody>
          <a:bodyPr lIns="72000" rIns="72000" rtlCol="0" anchor="t"/>
          <a:lstStyle/>
          <a:p>
            <a:pPr marL="171450" indent="-171450">
              <a:spcAft>
                <a:spcPts val="600"/>
              </a:spcAft>
              <a:buFont typeface="Arial" panose="020B0604020202020204" pitchFamily="34" charset="0"/>
              <a:buChar char="•"/>
            </a:pPr>
            <a:r>
              <a:rPr lang="en-GB" sz="1000" kern="0" dirty="0"/>
              <a:t>System Build commences</a:t>
            </a:r>
          </a:p>
          <a:p>
            <a:pPr marL="171450" indent="-171450">
              <a:spcAft>
                <a:spcPts val="600"/>
              </a:spcAft>
              <a:buFont typeface="Arial" panose="020B0604020202020204" pitchFamily="34" charset="0"/>
              <a:buChar char="•"/>
            </a:pPr>
            <a:r>
              <a:rPr lang="en-GB" sz="1000" kern="0" dirty="0"/>
              <a:t>Vendor Unit Test / FAT</a:t>
            </a:r>
          </a:p>
          <a:p>
            <a:pPr marL="171450" indent="-171450">
              <a:spcAft>
                <a:spcPts val="600"/>
              </a:spcAft>
              <a:buFont typeface="Arial" panose="020B0604020202020204" pitchFamily="34" charset="0"/>
              <a:buChar char="•"/>
            </a:pPr>
            <a:r>
              <a:rPr lang="en-GB" sz="1000" kern="0" dirty="0"/>
              <a:t>Vendor delivery of code to EirGrid</a:t>
            </a:r>
          </a:p>
          <a:p>
            <a:pPr marL="171450" indent="-171450">
              <a:spcAft>
                <a:spcPts val="600"/>
              </a:spcAft>
              <a:buFont typeface="Arial" panose="020B0604020202020204" pitchFamily="34" charset="0"/>
              <a:buChar char="•"/>
            </a:pPr>
            <a:r>
              <a:rPr lang="en-GB" sz="1000" kern="0" dirty="0"/>
              <a:t>System Test / E2E / User Acceptance Test</a:t>
            </a:r>
          </a:p>
        </p:txBody>
      </p:sp>
      <p:sp>
        <p:nvSpPr>
          <p:cNvPr id="6" name="Rectangle 5">
            <a:extLst>
              <a:ext uri="{FF2B5EF4-FFF2-40B4-BE49-F238E27FC236}">
                <a16:creationId xmlns:a16="http://schemas.microsoft.com/office/drawing/2014/main" id="{E0679868-7060-9169-2FA5-FE5EC95077F5}"/>
              </a:ext>
            </a:extLst>
          </p:cNvPr>
          <p:cNvSpPr/>
          <p:nvPr/>
        </p:nvSpPr>
        <p:spPr>
          <a:xfrm>
            <a:off x="10803191" y="3651001"/>
            <a:ext cx="1192274" cy="1008000"/>
          </a:xfrm>
          <a:prstGeom prst="rect">
            <a:avLst/>
          </a:prstGeom>
          <a:solidFill>
            <a:srgbClr val="FFFFFF">
              <a:lumMod val="95000"/>
            </a:srgbClr>
          </a:solidFill>
          <a:ln w="12700" cap="flat" cmpd="sng" algn="ctr">
            <a:noFill/>
            <a:prstDash val="solid"/>
            <a:miter lim="800000"/>
          </a:ln>
          <a:effectLst/>
        </p:spPr>
        <p:txBody>
          <a:bodyPr lIns="72000" rIns="72000" rtlCol="0" anchor="t"/>
          <a:lstStyle/>
          <a:p>
            <a:pPr marL="171450" indent="-171450">
              <a:spcAft>
                <a:spcPts val="600"/>
              </a:spcAft>
              <a:buFont typeface="Arial" panose="020B0604020202020204" pitchFamily="34" charset="0"/>
              <a:buChar char="•"/>
            </a:pPr>
            <a:r>
              <a:rPr lang="en-GB" sz="1000" kern="0" dirty="0"/>
              <a:t>Post Go-Live Hypercare period</a:t>
            </a:r>
          </a:p>
        </p:txBody>
      </p:sp>
      <p:sp>
        <p:nvSpPr>
          <p:cNvPr id="7" name="Rectangle 6">
            <a:extLst>
              <a:ext uri="{FF2B5EF4-FFF2-40B4-BE49-F238E27FC236}">
                <a16:creationId xmlns:a16="http://schemas.microsoft.com/office/drawing/2014/main" id="{CEFE42D8-1C49-5070-25D9-1B82E841B97B}"/>
              </a:ext>
            </a:extLst>
          </p:cNvPr>
          <p:cNvSpPr/>
          <p:nvPr/>
        </p:nvSpPr>
        <p:spPr>
          <a:xfrm>
            <a:off x="420113" y="4918238"/>
            <a:ext cx="3777923" cy="1753823"/>
          </a:xfrm>
          <a:prstGeom prst="rect">
            <a:avLst/>
          </a:prstGeom>
          <a:solidFill>
            <a:srgbClr val="F2F2F2"/>
          </a:solid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rPr>
              <a:t>SDP Initiative – Tranche #1</a:t>
            </a:r>
          </a:p>
          <a:p>
            <a:pPr algn="ctr"/>
            <a:endParaRPr lang="en-US" b="1" dirty="0">
              <a:solidFill>
                <a:schemeClr val="tx1"/>
              </a:solidFill>
            </a:endParaRPr>
          </a:p>
          <a:p>
            <a:pPr marL="285750" indent="-285750">
              <a:spcAft>
                <a:spcPts val="300"/>
              </a:spcAft>
              <a:buFont typeface="Arial" panose="020B0604020202020204" pitchFamily="34" charset="0"/>
              <a:buChar char="•"/>
            </a:pPr>
            <a:r>
              <a:rPr lang="en-US" sz="1400" dirty="0">
                <a:solidFill>
                  <a:schemeClr val="tx1"/>
                </a:solidFill>
              </a:rPr>
              <a:t>SDP_01: Treatment of Non-Priority Dispatch Renewables</a:t>
            </a:r>
          </a:p>
          <a:p>
            <a:pPr marL="285750" indent="-285750">
              <a:spcAft>
                <a:spcPts val="300"/>
              </a:spcAft>
              <a:buFont typeface="Arial" panose="020B0604020202020204" pitchFamily="34" charset="0"/>
              <a:buChar char="•"/>
            </a:pPr>
            <a:r>
              <a:rPr lang="en-US" sz="1400" dirty="0">
                <a:solidFill>
                  <a:schemeClr val="tx1"/>
                </a:solidFill>
              </a:rPr>
              <a:t>SDP_02: Energy Storage Power Stations</a:t>
            </a:r>
          </a:p>
          <a:p>
            <a:pPr marL="285750" indent="-285750">
              <a:spcAft>
                <a:spcPts val="300"/>
              </a:spcAft>
              <a:buFont typeface="Arial" panose="020B0604020202020204" pitchFamily="34" charset="0"/>
              <a:buChar char="•"/>
            </a:pPr>
            <a:r>
              <a:rPr lang="en-US" sz="1400" dirty="0">
                <a:solidFill>
                  <a:schemeClr val="tx1"/>
                </a:solidFill>
              </a:rPr>
              <a:t>SDP_04: Wind Dispatch Improvement</a:t>
            </a:r>
          </a:p>
        </p:txBody>
      </p:sp>
      <p:pic>
        <p:nvPicPr>
          <p:cNvPr id="17" name="Graphic 16" descr="Clipboard Ticked with solid fill">
            <a:extLst>
              <a:ext uri="{FF2B5EF4-FFF2-40B4-BE49-F238E27FC236}">
                <a16:creationId xmlns:a16="http://schemas.microsoft.com/office/drawing/2014/main" id="{46F86E02-EC7F-D9E0-00A6-AF8364CA41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52791" y="4830631"/>
            <a:ext cx="828000" cy="828000"/>
          </a:xfrm>
          <a:prstGeom prst="rect">
            <a:avLst/>
          </a:prstGeom>
        </p:spPr>
      </p:pic>
      <p:sp>
        <p:nvSpPr>
          <p:cNvPr id="18" name="TextBox 17">
            <a:extLst>
              <a:ext uri="{FF2B5EF4-FFF2-40B4-BE49-F238E27FC236}">
                <a16:creationId xmlns:a16="http://schemas.microsoft.com/office/drawing/2014/main" id="{708DDEEB-DD4A-9465-E74A-AE325CE3557B}"/>
              </a:ext>
            </a:extLst>
          </p:cNvPr>
          <p:cNvSpPr txBox="1"/>
          <p:nvPr/>
        </p:nvSpPr>
        <p:spPr>
          <a:xfrm>
            <a:off x="5270136" y="4964666"/>
            <a:ext cx="1993741" cy="646331"/>
          </a:xfrm>
          <a:prstGeom prst="rect">
            <a:avLst/>
          </a:prstGeom>
          <a:noFill/>
        </p:spPr>
        <p:txBody>
          <a:bodyPr wrap="square" rtlCol="0">
            <a:spAutoFit/>
          </a:bodyPr>
          <a:lstStyle/>
          <a:p>
            <a:r>
              <a:rPr lang="en-GB" b="1" dirty="0"/>
              <a:t>294 Detailed Requirements</a:t>
            </a:r>
            <a:endParaRPr lang="en-IE" b="1" dirty="0"/>
          </a:p>
        </p:txBody>
      </p:sp>
      <p:pic>
        <p:nvPicPr>
          <p:cNvPr id="24" name="Graphic 23" descr="Blockchain outline">
            <a:extLst>
              <a:ext uri="{FF2B5EF4-FFF2-40B4-BE49-F238E27FC236}">
                <a16:creationId xmlns:a16="http://schemas.microsoft.com/office/drawing/2014/main" id="{BB1897D6-FF7F-A60F-F1B4-1740F0ECFA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4495" y="5757662"/>
            <a:ext cx="914400" cy="914400"/>
          </a:xfrm>
          <a:prstGeom prst="rect">
            <a:avLst/>
          </a:prstGeom>
        </p:spPr>
      </p:pic>
      <p:sp>
        <p:nvSpPr>
          <p:cNvPr id="25" name="TextBox 24">
            <a:extLst>
              <a:ext uri="{FF2B5EF4-FFF2-40B4-BE49-F238E27FC236}">
                <a16:creationId xmlns:a16="http://schemas.microsoft.com/office/drawing/2014/main" id="{911ABF2C-0239-EB0E-5238-805178314155}"/>
              </a:ext>
            </a:extLst>
          </p:cNvPr>
          <p:cNvSpPr txBox="1"/>
          <p:nvPr/>
        </p:nvSpPr>
        <p:spPr>
          <a:xfrm>
            <a:off x="6793752" y="5898201"/>
            <a:ext cx="3563944" cy="646331"/>
          </a:xfrm>
          <a:prstGeom prst="rect">
            <a:avLst/>
          </a:prstGeom>
          <a:noFill/>
        </p:spPr>
        <p:txBody>
          <a:bodyPr wrap="square" rtlCol="0">
            <a:spAutoFit/>
          </a:bodyPr>
          <a:lstStyle/>
          <a:p>
            <a:r>
              <a:rPr lang="en-GB" b="1" dirty="0"/>
              <a:t>3 Core Operations Platforms</a:t>
            </a:r>
          </a:p>
          <a:p>
            <a:r>
              <a:rPr lang="en-GB" dirty="0"/>
              <a:t>(Up to 11 downstream systems)</a:t>
            </a:r>
            <a:endParaRPr lang="en-IE" dirty="0"/>
          </a:p>
        </p:txBody>
      </p:sp>
      <p:sp>
        <p:nvSpPr>
          <p:cNvPr id="29" name="TextBox 28">
            <a:extLst>
              <a:ext uri="{FF2B5EF4-FFF2-40B4-BE49-F238E27FC236}">
                <a16:creationId xmlns:a16="http://schemas.microsoft.com/office/drawing/2014/main" id="{AA4EE6D4-9B25-605F-1E13-B251518A91FE}"/>
              </a:ext>
            </a:extLst>
          </p:cNvPr>
          <p:cNvSpPr txBox="1"/>
          <p:nvPr/>
        </p:nvSpPr>
        <p:spPr>
          <a:xfrm>
            <a:off x="9346098" y="4964666"/>
            <a:ext cx="2361608" cy="646331"/>
          </a:xfrm>
          <a:prstGeom prst="rect">
            <a:avLst/>
          </a:prstGeom>
          <a:noFill/>
        </p:spPr>
        <p:txBody>
          <a:bodyPr wrap="square" rtlCol="0">
            <a:spAutoFit/>
          </a:bodyPr>
          <a:lstStyle/>
          <a:p>
            <a:r>
              <a:rPr lang="en-GB" b="1" dirty="0"/>
              <a:t>22 New / Updated Interfaces</a:t>
            </a:r>
            <a:endParaRPr lang="en-IE" b="1" dirty="0"/>
          </a:p>
        </p:txBody>
      </p:sp>
      <p:sp>
        <p:nvSpPr>
          <p:cNvPr id="9" name="Rectangle 8">
            <a:extLst>
              <a:ext uri="{FF2B5EF4-FFF2-40B4-BE49-F238E27FC236}">
                <a16:creationId xmlns:a16="http://schemas.microsoft.com/office/drawing/2014/main" id="{60F81BE2-02AB-FFD3-2CB7-FA72B8B97B9C}"/>
              </a:ext>
            </a:extLst>
          </p:cNvPr>
          <p:cNvSpPr/>
          <p:nvPr/>
        </p:nvSpPr>
        <p:spPr>
          <a:xfrm>
            <a:off x="8002624" y="3651001"/>
            <a:ext cx="2700000" cy="1008000"/>
          </a:xfrm>
          <a:prstGeom prst="rect">
            <a:avLst/>
          </a:prstGeom>
          <a:solidFill>
            <a:srgbClr val="FFFFFF">
              <a:lumMod val="95000"/>
            </a:srgbClr>
          </a:solidFill>
          <a:ln w="12700" cap="flat" cmpd="sng" algn="ctr">
            <a:noFill/>
            <a:prstDash val="solid"/>
            <a:miter lim="800000"/>
          </a:ln>
          <a:effectLst/>
        </p:spPr>
        <p:txBody>
          <a:bodyPr lIns="72000" rIns="72000" rtlCol="0" anchor="t"/>
          <a:lstStyle/>
          <a:p>
            <a:pPr marL="171450" indent="-171450">
              <a:spcAft>
                <a:spcPts val="600"/>
              </a:spcAft>
              <a:buFont typeface="Arial" panose="020B0604020202020204" pitchFamily="34" charset="0"/>
              <a:buChar char="•"/>
            </a:pPr>
            <a:r>
              <a:rPr lang="en-GB" sz="1000" b="1" kern="0" dirty="0"/>
              <a:t> </a:t>
            </a:r>
            <a:r>
              <a:rPr lang="en-GB" sz="1000" kern="0" dirty="0"/>
              <a:t>Implementation and Go-Live for SDP Tranche 1</a:t>
            </a:r>
          </a:p>
        </p:txBody>
      </p:sp>
      <p:sp>
        <p:nvSpPr>
          <p:cNvPr id="19" name="Flowchart: Extract 155">
            <a:hlinkClick r:id="" action="ppaction://noaction" highlightClick="1"/>
            <a:extLst>
              <a:ext uri="{FF2B5EF4-FFF2-40B4-BE49-F238E27FC236}">
                <a16:creationId xmlns:a16="http://schemas.microsoft.com/office/drawing/2014/main" id="{A03F329D-ABE7-5602-C4EE-CA18E138444E}"/>
              </a:ext>
            </a:extLst>
          </p:cNvPr>
          <p:cNvSpPr>
            <a:spLocks noChangeAspect="1"/>
          </p:cNvSpPr>
          <p:nvPr/>
        </p:nvSpPr>
        <p:spPr>
          <a:xfrm>
            <a:off x="6006719" y="2502467"/>
            <a:ext cx="284753" cy="252000"/>
          </a:xfrm>
          <a:prstGeom prst="flowChartExtract">
            <a:avLst/>
          </a:prstGeom>
          <a:solidFill>
            <a:schemeClr val="accent2">
              <a:lumMod val="60000"/>
              <a:lumOff val="40000"/>
            </a:schemeClr>
          </a:solidFill>
          <a:ln w="28575"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346" eaLnBrk="1" fontAlgn="auto" latinLnBrk="0" hangingPunct="0">
              <a:lnSpc>
                <a:spcPct val="120000"/>
              </a:lnSpc>
              <a:spcBef>
                <a:spcPts val="0"/>
              </a:spcBef>
              <a:spcAft>
                <a:spcPts val="0"/>
              </a:spcAft>
              <a:buClrTx/>
              <a:buSzTx/>
              <a:buFontTx/>
              <a:buNone/>
              <a:tabLst>
                <a:tab pos="177693" algn="l"/>
                <a:tab pos="355387" algn="l"/>
                <a:tab pos="539426" algn="l"/>
                <a:tab pos="717120" algn="l"/>
                <a:tab pos="894813" algn="l"/>
                <a:tab pos="1078852" algn="l"/>
                <a:tab pos="1256546" algn="l"/>
                <a:tab pos="1434239" algn="l"/>
                <a:tab pos="1618278" algn="l"/>
                <a:tab pos="1795972" algn="l"/>
                <a:tab pos="1973665" algn="l"/>
                <a:tab pos="2157704" algn="l"/>
              </a:tabLst>
              <a:defRPr/>
            </a:pPr>
            <a:endParaRPr kumimoji="0" lang="en-US" sz="900" b="0" i="0" u="none" strike="noStrike" kern="0" cap="none" spc="0" normalizeH="0" baseline="0" noProof="0">
              <a:ln>
                <a:noFill/>
              </a:ln>
              <a:solidFill>
                <a:srgbClr val="000000"/>
              </a:solidFill>
              <a:effectLst/>
              <a:uLnTx/>
              <a:uFillTx/>
              <a:latin typeface="Graphik Regular" panose="020B0503030202060203" pitchFamily="34" charset="77"/>
              <a:ea typeface="+mn-ea"/>
              <a:cs typeface="+mn-cs"/>
              <a:sym typeface="Helvetica"/>
            </a:endParaRPr>
          </a:p>
        </p:txBody>
      </p:sp>
      <p:sp>
        <p:nvSpPr>
          <p:cNvPr id="22" name="Flowchart: Extract 155">
            <a:hlinkClick r:id="" action="ppaction://noaction" highlightClick="1"/>
            <a:extLst>
              <a:ext uri="{FF2B5EF4-FFF2-40B4-BE49-F238E27FC236}">
                <a16:creationId xmlns:a16="http://schemas.microsoft.com/office/drawing/2014/main" id="{5829CC5A-CF3F-46E1-5FCB-AE0801D75552}"/>
              </a:ext>
            </a:extLst>
          </p:cNvPr>
          <p:cNvSpPr>
            <a:spLocks noChangeAspect="1"/>
          </p:cNvSpPr>
          <p:nvPr/>
        </p:nvSpPr>
        <p:spPr>
          <a:xfrm>
            <a:off x="10357696" y="4298674"/>
            <a:ext cx="284753" cy="252000"/>
          </a:xfrm>
          <a:prstGeom prst="flowChartExtract">
            <a:avLst/>
          </a:prstGeom>
          <a:solidFill>
            <a:srgbClr val="7030A0"/>
          </a:solidFill>
          <a:ln w="28575"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346" eaLnBrk="1" fontAlgn="auto" latinLnBrk="0" hangingPunct="0">
              <a:lnSpc>
                <a:spcPct val="120000"/>
              </a:lnSpc>
              <a:spcBef>
                <a:spcPts val="0"/>
              </a:spcBef>
              <a:spcAft>
                <a:spcPts val="0"/>
              </a:spcAft>
              <a:buClrTx/>
              <a:buSzTx/>
              <a:buFontTx/>
              <a:buNone/>
              <a:tabLst>
                <a:tab pos="177693" algn="l"/>
                <a:tab pos="355387" algn="l"/>
                <a:tab pos="539426" algn="l"/>
                <a:tab pos="717120" algn="l"/>
                <a:tab pos="894813" algn="l"/>
                <a:tab pos="1078852" algn="l"/>
                <a:tab pos="1256546" algn="l"/>
                <a:tab pos="1434239" algn="l"/>
                <a:tab pos="1618278" algn="l"/>
                <a:tab pos="1795972" algn="l"/>
                <a:tab pos="1973665" algn="l"/>
                <a:tab pos="2157704" algn="l"/>
              </a:tabLst>
              <a:defRPr/>
            </a:pPr>
            <a:endParaRPr kumimoji="0" lang="en-US" sz="900" b="0" i="0" u="none" strike="noStrike" kern="0" cap="none" spc="0" normalizeH="0" baseline="0" noProof="0">
              <a:ln>
                <a:noFill/>
              </a:ln>
              <a:solidFill>
                <a:srgbClr val="000000"/>
              </a:solidFill>
              <a:effectLst/>
              <a:uLnTx/>
              <a:uFillTx/>
              <a:latin typeface="Graphik Regular" panose="020B0503030202060203" pitchFamily="34" charset="77"/>
              <a:ea typeface="+mn-ea"/>
              <a:cs typeface="+mn-cs"/>
              <a:sym typeface="Helvetica"/>
            </a:endParaRPr>
          </a:p>
        </p:txBody>
      </p:sp>
      <p:sp>
        <p:nvSpPr>
          <p:cNvPr id="23" name="Flowchart: Extract 155">
            <a:hlinkClick r:id="" action="ppaction://noaction" highlightClick="1"/>
            <a:extLst>
              <a:ext uri="{FF2B5EF4-FFF2-40B4-BE49-F238E27FC236}">
                <a16:creationId xmlns:a16="http://schemas.microsoft.com/office/drawing/2014/main" id="{BB8709B0-9EB9-1342-942C-CB410A4833FC}"/>
              </a:ext>
            </a:extLst>
          </p:cNvPr>
          <p:cNvSpPr>
            <a:spLocks noChangeAspect="1"/>
          </p:cNvSpPr>
          <p:nvPr/>
        </p:nvSpPr>
        <p:spPr>
          <a:xfrm>
            <a:off x="4689980" y="4298674"/>
            <a:ext cx="284753" cy="252000"/>
          </a:xfrm>
          <a:prstGeom prst="flowChartExtract">
            <a:avLst/>
          </a:prstGeom>
          <a:solidFill>
            <a:schemeClr val="accent2">
              <a:lumMod val="60000"/>
              <a:lumOff val="40000"/>
            </a:schemeClr>
          </a:solidFill>
          <a:ln w="28575"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346" eaLnBrk="1" fontAlgn="auto" latinLnBrk="0" hangingPunct="0">
              <a:lnSpc>
                <a:spcPct val="120000"/>
              </a:lnSpc>
              <a:spcBef>
                <a:spcPts val="0"/>
              </a:spcBef>
              <a:spcAft>
                <a:spcPts val="0"/>
              </a:spcAft>
              <a:buClrTx/>
              <a:buSzTx/>
              <a:buFontTx/>
              <a:buNone/>
              <a:tabLst>
                <a:tab pos="177693" algn="l"/>
                <a:tab pos="355387" algn="l"/>
                <a:tab pos="539426" algn="l"/>
                <a:tab pos="717120" algn="l"/>
                <a:tab pos="894813" algn="l"/>
                <a:tab pos="1078852" algn="l"/>
                <a:tab pos="1256546" algn="l"/>
                <a:tab pos="1434239" algn="l"/>
                <a:tab pos="1618278" algn="l"/>
                <a:tab pos="1795972" algn="l"/>
                <a:tab pos="1973665" algn="l"/>
                <a:tab pos="2157704" algn="l"/>
              </a:tabLst>
              <a:defRPr/>
            </a:pPr>
            <a:endParaRPr kumimoji="0" lang="en-US" sz="900" b="0" i="0" u="none" strike="noStrike" kern="0" cap="none" spc="0" normalizeH="0" baseline="0" noProof="0">
              <a:ln>
                <a:noFill/>
              </a:ln>
              <a:solidFill>
                <a:srgbClr val="000000"/>
              </a:solidFill>
              <a:effectLst/>
              <a:uLnTx/>
              <a:uFillTx/>
              <a:latin typeface="Graphik Regular" panose="020B0503030202060203" pitchFamily="34" charset="77"/>
              <a:ea typeface="+mn-ea"/>
              <a:cs typeface="+mn-cs"/>
              <a:sym typeface="Helvetica"/>
            </a:endParaRPr>
          </a:p>
        </p:txBody>
      </p:sp>
      <p:sp>
        <p:nvSpPr>
          <p:cNvPr id="26" name="Flowchart: Extract 155">
            <a:hlinkClick r:id="" action="ppaction://noaction" highlightClick="1"/>
            <a:extLst>
              <a:ext uri="{FF2B5EF4-FFF2-40B4-BE49-F238E27FC236}">
                <a16:creationId xmlns:a16="http://schemas.microsoft.com/office/drawing/2014/main" id="{059D0233-0A5B-0FA1-3CA4-AC6A28379CCF}"/>
              </a:ext>
            </a:extLst>
          </p:cNvPr>
          <p:cNvSpPr>
            <a:spLocks noChangeAspect="1"/>
          </p:cNvSpPr>
          <p:nvPr/>
        </p:nvSpPr>
        <p:spPr>
          <a:xfrm>
            <a:off x="1787107" y="4298674"/>
            <a:ext cx="284753" cy="252000"/>
          </a:xfrm>
          <a:prstGeom prst="flowChartExtract">
            <a:avLst/>
          </a:prstGeom>
          <a:solidFill>
            <a:schemeClr val="accent2"/>
          </a:solidFill>
          <a:ln w="28575"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346" eaLnBrk="1" fontAlgn="auto" latinLnBrk="0" hangingPunct="0">
              <a:lnSpc>
                <a:spcPct val="120000"/>
              </a:lnSpc>
              <a:spcBef>
                <a:spcPts val="0"/>
              </a:spcBef>
              <a:spcAft>
                <a:spcPts val="0"/>
              </a:spcAft>
              <a:buClrTx/>
              <a:buSzTx/>
              <a:buFontTx/>
              <a:buNone/>
              <a:tabLst>
                <a:tab pos="177693" algn="l"/>
                <a:tab pos="355387" algn="l"/>
                <a:tab pos="539426" algn="l"/>
                <a:tab pos="717120" algn="l"/>
                <a:tab pos="894813" algn="l"/>
                <a:tab pos="1078852" algn="l"/>
                <a:tab pos="1256546" algn="l"/>
                <a:tab pos="1434239" algn="l"/>
                <a:tab pos="1618278" algn="l"/>
                <a:tab pos="1795972" algn="l"/>
                <a:tab pos="1973665" algn="l"/>
                <a:tab pos="2157704" algn="l"/>
              </a:tabLst>
              <a:defRPr/>
            </a:pPr>
            <a:endParaRPr kumimoji="0" lang="en-US" sz="900" b="0" i="0" u="none" strike="noStrike" kern="0" cap="none" spc="0" normalizeH="0" baseline="0" noProof="0">
              <a:ln>
                <a:noFill/>
              </a:ln>
              <a:solidFill>
                <a:srgbClr val="000000"/>
              </a:solidFill>
              <a:effectLst/>
              <a:uLnTx/>
              <a:uFillTx/>
              <a:latin typeface="Graphik Regular" panose="020B0503030202060203" pitchFamily="34" charset="77"/>
              <a:ea typeface="+mn-ea"/>
              <a:cs typeface="+mn-cs"/>
              <a:sym typeface="Helvetica"/>
            </a:endParaRPr>
          </a:p>
        </p:txBody>
      </p:sp>
    </p:spTree>
    <p:extLst>
      <p:ext uri="{BB962C8B-B14F-4D97-AF65-F5344CB8AC3E}">
        <p14:creationId xmlns:p14="http://schemas.microsoft.com/office/powerpoint/2010/main" val="3664588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E9FDC2-D1F5-0154-7894-E20142E0ACAE}"/>
              </a:ext>
            </a:extLst>
          </p:cNvPr>
          <p:cNvSpPr/>
          <p:nvPr/>
        </p:nvSpPr>
        <p:spPr>
          <a:xfrm>
            <a:off x="1314163" y="1652243"/>
            <a:ext cx="6177271" cy="2101851"/>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rPr>
              <a:t>Please provide feedback when you have reviewed and considered the information from today’s discussion.</a:t>
            </a:r>
            <a:endParaRPr kumimoji="0" lang="en-IE" sz="1600" b="0" i="0" u="none" strike="noStrike" kern="1200" cap="none" spc="0" normalizeH="0" baseline="0" noProof="0" dirty="0">
              <a:ln>
                <a:noFill/>
              </a:ln>
              <a:solidFill>
                <a:prstClr val="black"/>
              </a:solidFill>
              <a:effectLst/>
              <a:uLnTx/>
              <a:uFillTx/>
              <a:latin typeface="Trebuchet MS" panose="020B0603020202020204" pitchFamily="34" charset="0"/>
            </a:endParaRPr>
          </a:p>
          <a:p>
            <a:pPr marL="457200" marR="0" lvl="1" indent="0" algn="r"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prstClr val="black"/>
              </a:solidFill>
              <a:effectLst/>
              <a:uLnTx/>
              <a:uFillTx/>
              <a:latin typeface="Trebuchet MS" panose="020B0603020202020204" pitchFamily="34" charset="0"/>
            </a:endParaRPr>
          </a:p>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rebuchet MS" panose="020B0603020202020204" pitchFamily="34" charset="0"/>
              </a:rPr>
              <a:t>Follow-up from any “Listen” item discussed today.</a:t>
            </a:r>
          </a:p>
          <a:p>
            <a:pPr marL="457200" marR="0" lvl="1" indent="0" algn="r" defTabSz="914400" rtl="0" eaLnBrk="1" fontAlgn="auto" latinLnBrk="0" hangingPunct="1">
              <a:lnSpc>
                <a:spcPct val="100000"/>
              </a:lnSpc>
              <a:spcBef>
                <a:spcPts val="0"/>
              </a:spcBef>
              <a:spcAft>
                <a:spcPts val="0"/>
              </a:spcAft>
              <a:buClrTx/>
              <a:buSzTx/>
              <a:buFontTx/>
              <a:buNone/>
              <a:tabLst/>
              <a:defRPr/>
            </a:pPr>
            <a:endParaRPr lang="en-IE" sz="1600" dirty="0">
              <a:solidFill>
                <a:prstClr val="black"/>
              </a:solidFill>
              <a:latin typeface="Trebuchet MS" panose="020B0603020202020204" pitchFamily="34" charset="0"/>
            </a:endParaRPr>
          </a:p>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rebuchet MS" panose="020B0603020202020204" pitchFamily="34" charset="0"/>
              </a:rPr>
              <a:t>Be on the lookout for the next Industry Workshop, to be scheduled at a monthly cadence.</a:t>
            </a:r>
          </a:p>
        </p:txBody>
      </p:sp>
      <p:pic>
        <p:nvPicPr>
          <p:cNvPr id="10" name="Picture 9">
            <a:extLst>
              <a:ext uri="{FF2B5EF4-FFF2-40B4-BE49-F238E27FC236}">
                <a16:creationId xmlns:a16="http://schemas.microsoft.com/office/drawing/2014/main" id="{441F2EDF-20A9-5A31-BAEB-0FC29732DC3F}"/>
              </a:ext>
            </a:extLst>
          </p:cNvPr>
          <p:cNvPicPr>
            <a:picLocks noChangeAspect="1"/>
          </p:cNvPicPr>
          <p:nvPr/>
        </p:nvPicPr>
        <p:blipFill>
          <a:blip r:embed="rId2"/>
          <a:stretch>
            <a:fillRect/>
          </a:stretch>
        </p:blipFill>
        <p:spPr>
          <a:xfrm>
            <a:off x="7491434" y="1061930"/>
            <a:ext cx="3742699" cy="2727798"/>
          </a:xfrm>
          <a:prstGeom prst="rect">
            <a:avLst/>
          </a:prstGeom>
        </p:spPr>
      </p:pic>
      <p:sp>
        <p:nvSpPr>
          <p:cNvPr id="12" name="TextBox 11">
            <a:extLst>
              <a:ext uri="{FF2B5EF4-FFF2-40B4-BE49-F238E27FC236}">
                <a16:creationId xmlns:a16="http://schemas.microsoft.com/office/drawing/2014/main" id="{6F0D15B8-905F-FB75-30A1-958E9006A51D}"/>
              </a:ext>
            </a:extLst>
          </p:cNvPr>
          <p:cNvSpPr txBox="1"/>
          <p:nvPr/>
        </p:nvSpPr>
        <p:spPr>
          <a:xfrm>
            <a:off x="5218044" y="1223045"/>
            <a:ext cx="227339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Trebuchet MS" panose="020B0603020202020204" pitchFamily="34" charset="0"/>
              </a:rPr>
              <a:t>Next Steps</a:t>
            </a:r>
            <a:endParaRPr kumimoji="0" lang="en-IE" sz="1800" b="0" i="0" u="none" strike="noStrike" kern="1200" cap="none" spc="0" normalizeH="0" baseline="0" noProof="0" dirty="0">
              <a:ln>
                <a:noFill/>
              </a:ln>
              <a:solidFill>
                <a:srgbClr val="4472C4"/>
              </a:solidFill>
              <a:effectLst/>
              <a:uLnTx/>
              <a:uFillTx/>
              <a:latin typeface="Trebuchet MS" panose="020B0603020202020204" pitchFamily="34" charset="0"/>
            </a:endParaRPr>
          </a:p>
        </p:txBody>
      </p:sp>
      <p:sp>
        <p:nvSpPr>
          <p:cNvPr id="15" name="Title 1">
            <a:extLst>
              <a:ext uri="{FF2B5EF4-FFF2-40B4-BE49-F238E27FC236}">
                <a16:creationId xmlns:a16="http://schemas.microsoft.com/office/drawing/2014/main" id="{09323496-0D37-A549-6EAF-645D407D17C5}"/>
              </a:ext>
            </a:extLst>
          </p:cNvPr>
          <p:cNvSpPr txBox="1">
            <a:spLocks/>
          </p:cNvSpPr>
          <p:nvPr/>
        </p:nvSpPr>
        <p:spPr>
          <a:xfrm>
            <a:off x="413068" y="404813"/>
            <a:ext cx="10997882" cy="509587"/>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6768"/>
                </a:solidFill>
                <a:effectLst/>
                <a:uLnTx/>
                <a:uFillTx/>
                <a:latin typeface="Trebuchet MS" panose="020B0603020202020204"/>
                <a:ea typeface="+mj-ea"/>
                <a:cs typeface="+mj-cs"/>
              </a:rPr>
              <a:t>Stakeholder Engagement: Industry Workshop</a:t>
            </a:r>
            <a:endParaRPr kumimoji="0" lang="en-IE" sz="2000" b="1" i="0" u="none" strike="noStrike" kern="1200" cap="none" spc="0" normalizeH="0" baseline="0" noProof="0" dirty="0">
              <a:ln>
                <a:noFill/>
              </a:ln>
              <a:solidFill>
                <a:srgbClr val="006768"/>
              </a:solidFill>
              <a:effectLst/>
              <a:uLnTx/>
              <a:uFillTx/>
              <a:latin typeface="Trebuchet MS" panose="020B0603020202020204"/>
              <a:ea typeface="+mj-ea"/>
              <a:cs typeface="+mj-cs"/>
            </a:endParaRPr>
          </a:p>
        </p:txBody>
      </p:sp>
      <p:sp>
        <p:nvSpPr>
          <p:cNvPr id="16" name="Rectangle 2">
            <a:extLst>
              <a:ext uri="{FF2B5EF4-FFF2-40B4-BE49-F238E27FC236}">
                <a16:creationId xmlns:a16="http://schemas.microsoft.com/office/drawing/2014/main" id="{C3BD438A-57BD-C7D6-C4B9-5897031E109D}"/>
              </a:ext>
            </a:extLst>
          </p:cNvPr>
          <p:cNvSpPr>
            <a:spLocks noChangeArrowheads="1"/>
          </p:cNvSpPr>
          <p:nvPr/>
        </p:nvSpPr>
        <p:spPr bwMode="auto">
          <a:xfrm>
            <a:off x="366190" y="697339"/>
            <a:ext cx="75395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r>
              <a:rPr lang="en-IE" altLang="en-US" sz="1200" b="1" dirty="0" bmk="">
                <a:solidFill>
                  <a:srgbClr val="FF9900"/>
                </a:solidFill>
                <a:latin typeface="Trebuchet MS" panose="020B0603020202020204"/>
                <a:ea typeface="Calibri" panose="020F0502020204030204" pitchFamily="34" charset="0"/>
                <a:cs typeface="Arial" panose="020B0604020202020204" pitchFamily="34" charset="0"/>
              </a:rPr>
              <a:t>Next Steps</a:t>
            </a:r>
            <a:endParaRPr lang="en-US" altLang="en-US" sz="1000" dirty="0" bmk="OLE_LINK71">
              <a:solidFill>
                <a:srgbClr val="FF9900"/>
              </a:solidFill>
              <a:latin typeface="Trebuchet MS" panose="020B060302020202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026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9323496-0D37-A549-6EAF-645D407D17C5}"/>
              </a:ext>
            </a:extLst>
          </p:cNvPr>
          <p:cNvSpPr txBox="1">
            <a:spLocks/>
          </p:cNvSpPr>
          <p:nvPr/>
        </p:nvSpPr>
        <p:spPr>
          <a:xfrm>
            <a:off x="413068" y="404813"/>
            <a:ext cx="10997882" cy="509587"/>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6768"/>
                </a:solidFill>
                <a:effectLst/>
                <a:uLnTx/>
                <a:uFillTx/>
                <a:latin typeface="Trebuchet MS" panose="020B0603020202020204"/>
                <a:ea typeface="+mj-ea"/>
                <a:cs typeface="+mj-cs"/>
              </a:rPr>
              <a:t>Stakeholder Engagement: Industry Workshop</a:t>
            </a:r>
            <a:endParaRPr kumimoji="0" lang="en-IE" sz="2000" b="1" i="0" u="none" strike="noStrike" kern="1200" cap="none" spc="0" normalizeH="0" baseline="0" noProof="0" dirty="0">
              <a:ln>
                <a:noFill/>
              </a:ln>
              <a:solidFill>
                <a:srgbClr val="006768"/>
              </a:solidFill>
              <a:effectLst/>
              <a:uLnTx/>
              <a:uFillTx/>
              <a:latin typeface="Trebuchet MS" panose="020B0603020202020204"/>
              <a:ea typeface="+mj-ea"/>
              <a:cs typeface="+mj-cs"/>
            </a:endParaRPr>
          </a:p>
        </p:txBody>
      </p:sp>
      <p:sp>
        <p:nvSpPr>
          <p:cNvPr id="16" name="Rectangle 2">
            <a:extLst>
              <a:ext uri="{FF2B5EF4-FFF2-40B4-BE49-F238E27FC236}">
                <a16:creationId xmlns:a16="http://schemas.microsoft.com/office/drawing/2014/main" id="{C3BD438A-57BD-C7D6-C4B9-5897031E109D}"/>
              </a:ext>
            </a:extLst>
          </p:cNvPr>
          <p:cNvSpPr>
            <a:spLocks noChangeArrowheads="1"/>
          </p:cNvSpPr>
          <p:nvPr/>
        </p:nvSpPr>
        <p:spPr bwMode="auto">
          <a:xfrm>
            <a:off x="366190" y="697339"/>
            <a:ext cx="75395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r>
              <a:rPr lang="en-IE" altLang="en-US" sz="1200" b="1" dirty="0" bmk="">
                <a:solidFill>
                  <a:srgbClr val="FF9900"/>
                </a:solidFill>
                <a:latin typeface="Trebuchet MS" panose="020B0603020202020204"/>
                <a:ea typeface="Calibri" panose="020F0502020204030204" pitchFamily="34" charset="0"/>
                <a:cs typeface="Arial" panose="020B0604020202020204" pitchFamily="34" charset="0"/>
              </a:rPr>
              <a:t>Actions and Open Questions</a:t>
            </a:r>
            <a:endParaRPr lang="en-US" altLang="en-US" sz="1000" dirty="0" bmk="OLE_LINK71">
              <a:solidFill>
                <a:srgbClr val="FF9900"/>
              </a:solidFill>
              <a:latin typeface="Trebuchet MS" panose="020B060302020202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9083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5441FC-81ED-D41A-C9BB-2333D883DA5B}"/>
              </a:ext>
            </a:extLst>
          </p:cNvPr>
          <p:cNvSpPr/>
          <p:nvPr/>
        </p:nvSpPr>
        <p:spPr>
          <a:xfrm>
            <a:off x="4235574" y="5789755"/>
            <a:ext cx="3098559" cy="1031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96FCB851-C01A-68A2-BE77-DC55B233AC23}"/>
              </a:ext>
            </a:extLst>
          </p:cNvPr>
          <p:cNvSpPr>
            <a:spLocks noGrp="1"/>
          </p:cNvSpPr>
          <p:nvPr>
            <p:ph type="ctrTitle"/>
          </p:nvPr>
        </p:nvSpPr>
        <p:spPr/>
        <p:txBody>
          <a:bodyPr/>
          <a:lstStyle/>
          <a:p>
            <a:r>
              <a:rPr lang="en-US" dirty="0"/>
              <a:t>SDP: Glossary</a:t>
            </a:r>
            <a:endParaRPr lang="en-IE" dirty="0"/>
          </a:p>
        </p:txBody>
      </p:sp>
      <p:sp>
        <p:nvSpPr>
          <p:cNvPr id="4" name="Slide Number Placeholder 3">
            <a:extLst>
              <a:ext uri="{FF2B5EF4-FFF2-40B4-BE49-F238E27FC236}">
                <a16:creationId xmlns:a16="http://schemas.microsoft.com/office/drawing/2014/main" id="{93A71485-160F-0B65-20FB-7201608EC9A7}"/>
              </a:ext>
            </a:extLst>
          </p:cNvPr>
          <p:cNvSpPr>
            <a:spLocks noGrp="1"/>
          </p:cNvSpPr>
          <p:nvPr>
            <p:ph type="sldNum" sz="quarter" idx="11"/>
          </p:nvPr>
        </p:nvSpPr>
        <p:spPr/>
        <p:txBody>
          <a:bodyPr/>
          <a:lstStyle/>
          <a:p>
            <a:fld id="{B6ED98BD-9FE7-5144-8ABD-845F1AC4694B}" type="slidenum">
              <a:rPr lang="en-US" smtClean="0"/>
              <a:pPr/>
              <a:t>29</a:t>
            </a:fld>
            <a:endParaRPr lang="en-US"/>
          </a:p>
        </p:txBody>
      </p:sp>
      <p:graphicFrame>
        <p:nvGraphicFramePr>
          <p:cNvPr id="5" name="Table 4">
            <a:extLst>
              <a:ext uri="{FF2B5EF4-FFF2-40B4-BE49-F238E27FC236}">
                <a16:creationId xmlns:a16="http://schemas.microsoft.com/office/drawing/2014/main" id="{6DE7D34A-0B93-34F6-0EF2-5731F198C873}"/>
              </a:ext>
            </a:extLst>
          </p:cNvPr>
          <p:cNvGraphicFramePr>
            <a:graphicFrameLocks noGrp="1"/>
          </p:cNvGraphicFramePr>
          <p:nvPr>
            <p:extLst>
              <p:ext uri="{D42A27DB-BD31-4B8C-83A1-F6EECF244321}">
                <p14:modId xmlns:p14="http://schemas.microsoft.com/office/powerpoint/2010/main" val="3311832897"/>
              </p:ext>
            </p:extLst>
          </p:nvPr>
        </p:nvGraphicFramePr>
        <p:xfrm>
          <a:off x="504781" y="985315"/>
          <a:ext cx="5089529" cy="5760720"/>
        </p:xfrm>
        <a:graphic>
          <a:graphicData uri="http://schemas.openxmlformats.org/drawingml/2006/table">
            <a:tbl>
              <a:tblPr firstRow="1" firstCol="1" bandRow="1" bandCol="1">
                <a:tableStyleId>{69012ECD-51FC-41F1-AA8D-1B2483CD663E}</a:tableStyleId>
              </a:tblPr>
              <a:tblGrid>
                <a:gridCol w="1059640">
                  <a:extLst>
                    <a:ext uri="{9D8B030D-6E8A-4147-A177-3AD203B41FA5}">
                      <a16:colId xmlns:a16="http://schemas.microsoft.com/office/drawing/2014/main" val="3174700282"/>
                    </a:ext>
                  </a:extLst>
                </a:gridCol>
                <a:gridCol w="4029889">
                  <a:extLst>
                    <a:ext uri="{9D8B030D-6E8A-4147-A177-3AD203B41FA5}">
                      <a16:colId xmlns:a16="http://schemas.microsoft.com/office/drawing/2014/main" val="3499129424"/>
                    </a:ext>
                  </a:extLst>
                </a:gridCol>
              </a:tblGrid>
              <a:tr h="69725">
                <a:tc>
                  <a:txBody>
                    <a:bodyPr/>
                    <a:lstStyle/>
                    <a:p>
                      <a:r>
                        <a:rPr lang="en-GB" sz="1400">
                          <a:effectLst/>
                        </a:rPr>
                        <a:t>Term</a:t>
                      </a:r>
                      <a:endParaRPr lang="en-IE" sz="1400">
                        <a:effectLst/>
                        <a:latin typeface="Calibri" panose="020F0502020204030204" pitchFamily="34" charset="0"/>
                        <a:ea typeface="Calibri" panose="020F0502020204030204" pitchFamily="34" charset="0"/>
                      </a:endParaRPr>
                    </a:p>
                  </a:txBody>
                  <a:tcPr marL="31376" marR="31376" marT="0" marB="0"/>
                </a:tc>
                <a:tc>
                  <a:txBody>
                    <a:bodyPr/>
                    <a:lstStyle/>
                    <a:p>
                      <a:r>
                        <a:rPr lang="en-GB" sz="1400">
                          <a:effectLst/>
                        </a:rPr>
                        <a:t>Definition</a:t>
                      </a:r>
                      <a:endParaRPr lang="en-IE" sz="1400">
                        <a:effectLst/>
                        <a:latin typeface="Calibri" panose="020F0502020204030204" pitchFamily="34" charset="0"/>
                        <a:ea typeface="Calibri" panose="020F0502020204030204" pitchFamily="34" charset="0"/>
                      </a:endParaRPr>
                    </a:p>
                  </a:txBody>
                  <a:tcPr marL="31376" marR="31376" marT="0" marB="0"/>
                </a:tc>
                <a:extLst>
                  <a:ext uri="{0D108BD9-81ED-4DB2-BD59-A6C34878D82A}">
                    <a16:rowId xmlns:a16="http://schemas.microsoft.com/office/drawing/2014/main" val="2695010283"/>
                  </a:ext>
                </a:extLst>
              </a:tr>
              <a:tr h="69725">
                <a:tc>
                  <a:txBody>
                    <a:bodyPr/>
                    <a:lstStyle/>
                    <a:p>
                      <a:r>
                        <a:rPr lang="en-GB" sz="1400">
                          <a:effectLst/>
                        </a:rPr>
                        <a:t>BA</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Business Analyst </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3509996486"/>
                  </a:ext>
                </a:extLst>
              </a:tr>
              <a:tr h="69725">
                <a:tc>
                  <a:txBody>
                    <a:bodyPr/>
                    <a:lstStyle/>
                    <a:p>
                      <a:r>
                        <a:rPr lang="en-GB" sz="1400">
                          <a:effectLst/>
                        </a:rPr>
                        <a:t>BM</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Balancing Market</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1293576090"/>
                  </a:ext>
                </a:extLst>
              </a:tr>
              <a:tr h="69725">
                <a:tc>
                  <a:txBody>
                    <a:bodyPr/>
                    <a:lstStyle/>
                    <a:p>
                      <a:r>
                        <a:rPr lang="en-GB" sz="1400">
                          <a:effectLst/>
                        </a:rPr>
                        <a:t>CC</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Control Centre</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4285148715"/>
                  </a:ext>
                </a:extLst>
              </a:tr>
              <a:tr h="69725">
                <a:tc>
                  <a:txBody>
                    <a:bodyPr/>
                    <a:lstStyle/>
                    <a:p>
                      <a:r>
                        <a:rPr lang="en-GB" sz="1400">
                          <a:effectLst/>
                        </a:rPr>
                        <a:t>CCT</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Control Centre Tools (LSAT, RMT &amp; VTT)</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2198253775"/>
                  </a:ext>
                </a:extLst>
              </a:tr>
              <a:tr h="69725">
                <a:tc>
                  <a:txBody>
                    <a:bodyPr/>
                    <a:lstStyle/>
                    <a:p>
                      <a:r>
                        <a:rPr lang="en-GB" sz="1400">
                          <a:effectLst/>
                        </a:rPr>
                        <a:t>COD</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Commercial Offer Data</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1318201304"/>
                  </a:ext>
                </a:extLst>
              </a:tr>
              <a:tr h="69725">
                <a:tc>
                  <a:txBody>
                    <a:bodyPr/>
                    <a:lstStyle/>
                    <a:p>
                      <a:r>
                        <a:rPr lang="en-GB" sz="1400">
                          <a:effectLst/>
                        </a:rPr>
                        <a:t>CSB</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Counterparty Settlement and Billing</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1990669649"/>
                  </a:ext>
                </a:extLst>
              </a:tr>
              <a:tr h="69725">
                <a:tc>
                  <a:txBody>
                    <a:bodyPr/>
                    <a:lstStyle/>
                    <a:p>
                      <a:r>
                        <a:rPr lang="en-GB" sz="1400">
                          <a:effectLst/>
                        </a:rPr>
                        <a:t>DI</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Dispatch Instruction</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723493256"/>
                  </a:ext>
                </a:extLst>
              </a:tr>
              <a:tr h="69725">
                <a:tc>
                  <a:txBody>
                    <a:bodyPr/>
                    <a:lstStyle/>
                    <a:p>
                      <a:r>
                        <a:rPr lang="en-GB" sz="1400">
                          <a:effectLst/>
                        </a:rPr>
                        <a:t>DRDQ</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Dispatch Regime Dispatch Quotient</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171055840"/>
                  </a:ext>
                </a:extLst>
              </a:tr>
              <a:tr h="69725">
                <a:tc>
                  <a:txBody>
                    <a:bodyPr/>
                    <a:lstStyle/>
                    <a:p>
                      <a:r>
                        <a:rPr lang="en-GB" sz="1400">
                          <a:effectLst/>
                        </a:rPr>
                        <a:t>EG</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EirGrid / SONI / SEMO</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3657034738"/>
                  </a:ext>
                </a:extLst>
              </a:tr>
              <a:tr h="69725">
                <a:tc>
                  <a:txBody>
                    <a:bodyPr/>
                    <a:lstStyle/>
                    <a:p>
                      <a:r>
                        <a:rPr lang="en-GB" sz="1400">
                          <a:effectLst/>
                        </a:rPr>
                        <a:t>EMS</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Energy Management System</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2108643262"/>
                  </a:ext>
                </a:extLst>
              </a:tr>
              <a:tr h="69725">
                <a:tc>
                  <a:txBody>
                    <a:bodyPr/>
                    <a:lstStyle/>
                    <a:p>
                      <a:r>
                        <a:rPr lang="en-GB" sz="1400">
                          <a:effectLst/>
                        </a:rPr>
                        <a:t>ESPS</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Energy Storage Power Station</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3907531924"/>
                  </a:ext>
                </a:extLst>
              </a:tr>
              <a:tr h="69725">
                <a:tc>
                  <a:txBody>
                    <a:bodyPr/>
                    <a:lstStyle/>
                    <a:p>
                      <a:r>
                        <a:rPr lang="en-GB" sz="1400">
                          <a:effectLst/>
                        </a:rPr>
                        <a:t>FFR</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Fast Frequency Response</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2180347372"/>
                  </a:ext>
                </a:extLst>
              </a:tr>
              <a:tr h="69725">
                <a:tc>
                  <a:txBody>
                    <a:bodyPr/>
                    <a:lstStyle/>
                    <a:p>
                      <a:r>
                        <a:rPr lang="en-GB" sz="1400">
                          <a:effectLst/>
                        </a:rPr>
                        <a:t>GDX</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Group Data Exchange</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3824826130"/>
                  </a:ext>
                </a:extLst>
              </a:tr>
              <a:tr h="69725">
                <a:tc>
                  <a:txBody>
                    <a:bodyPr/>
                    <a:lstStyle/>
                    <a:p>
                      <a:r>
                        <a:rPr lang="en-GB" sz="1400">
                          <a:effectLst/>
                        </a:rPr>
                        <a:t>GSP</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Generator Setpoint</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3557174792"/>
                  </a:ext>
                </a:extLst>
              </a:tr>
              <a:tr h="163137">
                <a:tc>
                  <a:txBody>
                    <a:bodyPr/>
                    <a:lstStyle/>
                    <a:p>
                      <a:r>
                        <a:rPr lang="en-GB" sz="1400">
                          <a:effectLst/>
                        </a:rPr>
                        <a:t>HIS</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Historical Information Server</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2076796428"/>
                  </a:ext>
                </a:extLst>
              </a:tr>
              <a:tr h="69725">
                <a:tc>
                  <a:txBody>
                    <a:bodyPr/>
                    <a:lstStyle/>
                    <a:p>
                      <a:r>
                        <a:rPr lang="en-GB" sz="1400">
                          <a:effectLst/>
                        </a:rPr>
                        <a:t>HLR</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dirty="0">
                          <a:effectLst/>
                        </a:rPr>
                        <a:t>High Level Requirements</a:t>
                      </a:r>
                      <a:endParaRPr lang="en-IE" sz="1400" dirty="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3232443810"/>
                  </a:ext>
                </a:extLst>
              </a:tr>
              <a:tr h="69725">
                <a:tc>
                  <a:txBody>
                    <a:bodyPr/>
                    <a:lstStyle/>
                    <a:p>
                      <a:r>
                        <a:rPr lang="en-US" sz="1400" dirty="0">
                          <a:effectLst/>
                          <a:latin typeface="Calibri" panose="020F0502020204030204" pitchFamily="34" charset="0"/>
                          <a:ea typeface="Calibri" panose="020F0502020204030204" pitchFamily="34" charset="0"/>
                        </a:rPr>
                        <a:t>IPO</a:t>
                      </a:r>
                      <a:endParaRPr lang="en-IE" sz="1400" dirty="0">
                        <a:effectLst/>
                        <a:latin typeface="Calibri" panose="020F0502020204030204" pitchFamily="34" charset="0"/>
                        <a:ea typeface="Calibri" panose="020F0502020204030204" pitchFamily="34" charset="0"/>
                      </a:endParaRPr>
                    </a:p>
                  </a:txBody>
                  <a:tcPr marL="31376" marR="31376" marT="0" marB="0" anchor="ctr"/>
                </a:tc>
                <a:tc>
                  <a:txBody>
                    <a:bodyPr/>
                    <a:lstStyle/>
                    <a:p>
                      <a:r>
                        <a:rPr lang="en-US" sz="1400" kern="1200" dirty="0">
                          <a:solidFill>
                            <a:schemeClr val="tx1"/>
                          </a:solidFill>
                          <a:effectLst/>
                          <a:latin typeface="+mn-lt"/>
                          <a:ea typeface="+mn-ea"/>
                          <a:cs typeface="+mn-cs"/>
                        </a:rPr>
                        <a:t>Innovation and Planning Office</a:t>
                      </a:r>
                      <a:endParaRPr lang="en-IE" sz="1400" kern="1200" dirty="0">
                        <a:solidFill>
                          <a:schemeClr val="tx1"/>
                        </a:solidFill>
                        <a:effectLst/>
                        <a:latin typeface="+mn-lt"/>
                        <a:ea typeface="+mn-ea"/>
                        <a:cs typeface="+mn-cs"/>
                      </a:endParaRPr>
                    </a:p>
                  </a:txBody>
                  <a:tcPr marL="31376" marR="31376" marT="0" marB="0" anchor="ctr"/>
                </a:tc>
                <a:extLst>
                  <a:ext uri="{0D108BD9-81ED-4DB2-BD59-A6C34878D82A}">
                    <a16:rowId xmlns:a16="http://schemas.microsoft.com/office/drawing/2014/main" val="1343685438"/>
                  </a:ext>
                </a:extLst>
              </a:tr>
              <a:tr h="69725">
                <a:tc>
                  <a:txBody>
                    <a:bodyPr/>
                    <a:lstStyle/>
                    <a:p>
                      <a:r>
                        <a:rPr lang="en-GB" sz="1400">
                          <a:effectLst/>
                        </a:rPr>
                        <a:t>IPQBOA</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dirty="0">
                          <a:effectLst/>
                        </a:rPr>
                        <a:t>Instruction Profile Quantity Bid Offer Acceptance</a:t>
                      </a:r>
                      <a:endParaRPr lang="en-IE" sz="1400" dirty="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1093871398"/>
                  </a:ext>
                </a:extLst>
              </a:tr>
              <a:tr h="69725">
                <a:tc>
                  <a:txBody>
                    <a:bodyPr/>
                    <a:lstStyle/>
                    <a:p>
                      <a:r>
                        <a:rPr lang="en-GB" sz="1400">
                          <a:effectLst/>
                        </a:rPr>
                        <a:t>JAPR</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dirty="0">
                          <a:effectLst/>
                        </a:rPr>
                        <a:t>Jurisdictional Active Power Ratio</a:t>
                      </a:r>
                      <a:endParaRPr lang="en-IE" sz="1400" dirty="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3551168748"/>
                  </a:ext>
                </a:extLst>
              </a:tr>
              <a:tr h="69725">
                <a:tc>
                  <a:txBody>
                    <a:bodyPr/>
                    <a:lstStyle/>
                    <a:p>
                      <a:r>
                        <a:rPr lang="en-GB" sz="1400">
                          <a:effectLst/>
                        </a:rPr>
                        <a:t>MI-STL</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MMS to CSB integration </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3005970101"/>
                  </a:ext>
                </a:extLst>
              </a:tr>
              <a:tr h="69725">
                <a:tc>
                  <a:txBody>
                    <a:bodyPr/>
                    <a:lstStyle/>
                    <a:p>
                      <a:r>
                        <a:rPr lang="en-GB" sz="1400">
                          <a:effectLst/>
                        </a:rPr>
                        <a:t>MMS</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Market Management System</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2038970735"/>
                  </a:ext>
                </a:extLst>
              </a:tr>
              <a:tr h="69725">
                <a:tc>
                  <a:txBody>
                    <a:bodyPr/>
                    <a:lstStyle/>
                    <a:p>
                      <a:r>
                        <a:rPr lang="en-GB" sz="1400">
                          <a:effectLst/>
                        </a:rPr>
                        <a:t>MOL</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Merit Order List</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4105152707"/>
                  </a:ext>
                </a:extLst>
              </a:tr>
              <a:tr h="69725">
                <a:tc>
                  <a:txBody>
                    <a:bodyPr/>
                    <a:lstStyle/>
                    <a:p>
                      <a:r>
                        <a:rPr lang="en-GB" sz="1400">
                          <a:effectLst/>
                        </a:rPr>
                        <a:t>MPI</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Market Participant Interface </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2654638891"/>
                  </a:ext>
                </a:extLst>
              </a:tr>
              <a:tr h="69725">
                <a:tc>
                  <a:txBody>
                    <a:bodyPr/>
                    <a:lstStyle/>
                    <a:p>
                      <a:r>
                        <a:rPr lang="en-GB" sz="1400">
                          <a:effectLst/>
                        </a:rPr>
                        <a:t>NF</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Non-Functional </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4278011458"/>
                  </a:ext>
                </a:extLst>
              </a:tr>
              <a:tr h="69725">
                <a:tc>
                  <a:txBody>
                    <a:bodyPr/>
                    <a:lstStyle/>
                    <a:p>
                      <a:r>
                        <a:rPr lang="en-GB" sz="1400">
                          <a:effectLst/>
                        </a:rPr>
                        <a:t>NPDR</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dirty="0">
                          <a:effectLst/>
                        </a:rPr>
                        <a:t>Non-Priority Dispatch of Renewables Unit</a:t>
                      </a:r>
                      <a:endParaRPr lang="en-IE" sz="1400" dirty="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4225464274"/>
                  </a:ext>
                </a:extLst>
              </a:tr>
              <a:tr h="69725">
                <a:tc>
                  <a:txBody>
                    <a:bodyPr/>
                    <a:lstStyle/>
                    <a:p>
                      <a:r>
                        <a:rPr lang="en-GB" sz="1400" dirty="0">
                          <a:effectLst/>
                        </a:rPr>
                        <a:t>OMS</a:t>
                      </a:r>
                      <a:endParaRPr lang="en-IE" sz="1400" dirty="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dirty="0">
                          <a:effectLst/>
                        </a:rPr>
                        <a:t>Outage Management System</a:t>
                      </a:r>
                      <a:endParaRPr lang="en-IE" sz="1400" dirty="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4272019121"/>
                  </a:ext>
                </a:extLst>
              </a:tr>
            </a:tbl>
          </a:graphicData>
        </a:graphic>
      </p:graphicFrame>
      <p:graphicFrame>
        <p:nvGraphicFramePr>
          <p:cNvPr id="6" name="Table 5">
            <a:extLst>
              <a:ext uri="{FF2B5EF4-FFF2-40B4-BE49-F238E27FC236}">
                <a16:creationId xmlns:a16="http://schemas.microsoft.com/office/drawing/2014/main" id="{A496BD65-062D-367E-B5FC-76DF623D3FE2}"/>
              </a:ext>
            </a:extLst>
          </p:cNvPr>
          <p:cNvGraphicFramePr>
            <a:graphicFrameLocks noGrp="1"/>
          </p:cNvGraphicFramePr>
          <p:nvPr>
            <p:extLst>
              <p:ext uri="{D42A27DB-BD31-4B8C-83A1-F6EECF244321}">
                <p14:modId xmlns:p14="http://schemas.microsoft.com/office/powerpoint/2010/main" val="2999897209"/>
              </p:ext>
            </p:extLst>
          </p:nvPr>
        </p:nvGraphicFramePr>
        <p:xfrm>
          <a:off x="6096000" y="985315"/>
          <a:ext cx="5089529" cy="5760720"/>
        </p:xfrm>
        <a:graphic>
          <a:graphicData uri="http://schemas.openxmlformats.org/drawingml/2006/table">
            <a:tbl>
              <a:tblPr firstRow="1" firstCol="1" bandRow="1" bandCol="1">
                <a:tableStyleId>{69012ECD-51FC-41F1-AA8D-1B2483CD663E}</a:tableStyleId>
              </a:tblPr>
              <a:tblGrid>
                <a:gridCol w="1059640">
                  <a:extLst>
                    <a:ext uri="{9D8B030D-6E8A-4147-A177-3AD203B41FA5}">
                      <a16:colId xmlns:a16="http://schemas.microsoft.com/office/drawing/2014/main" val="3174700282"/>
                    </a:ext>
                  </a:extLst>
                </a:gridCol>
                <a:gridCol w="4029889">
                  <a:extLst>
                    <a:ext uri="{9D8B030D-6E8A-4147-A177-3AD203B41FA5}">
                      <a16:colId xmlns:a16="http://schemas.microsoft.com/office/drawing/2014/main" val="3499129424"/>
                    </a:ext>
                  </a:extLst>
                </a:gridCol>
              </a:tblGrid>
              <a:tr h="69725">
                <a:tc>
                  <a:txBody>
                    <a:bodyPr/>
                    <a:lstStyle/>
                    <a:p>
                      <a:r>
                        <a:rPr lang="en-GB" sz="1400">
                          <a:effectLst/>
                        </a:rPr>
                        <a:t>Term</a:t>
                      </a:r>
                      <a:endParaRPr lang="en-IE" sz="1400">
                        <a:effectLst/>
                        <a:latin typeface="Calibri" panose="020F0502020204030204" pitchFamily="34" charset="0"/>
                        <a:ea typeface="Calibri" panose="020F0502020204030204" pitchFamily="34" charset="0"/>
                      </a:endParaRPr>
                    </a:p>
                  </a:txBody>
                  <a:tcPr marL="31376" marR="31376" marT="0" marB="0"/>
                </a:tc>
                <a:tc>
                  <a:txBody>
                    <a:bodyPr/>
                    <a:lstStyle/>
                    <a:p>
                      <a:r>
                        <a:rPr lang="en-GB" sz="1400">
                          <a:effectLst/>
                        </a:rPr>
                        <a:t>Definition</a:t>
                      </a:r>
                      <a:endParaRPr lang="en-IE" sz="1400">
                        <a:effectLst/>
                        <a:latin typeface="Calibri" panose="020F0502020204030204" pitchFamily="34" charset="0"/>
                        <a:ea typeface="Calibri" panose="020F0502020204030204" pitchFamily="34" charset="0"/>
                      </a:endParaRPr>
                    </a:p>
                  </a:txBody>
                  <a:tcPr marL="31376" marR="31376" marT="0" marB="0"/>
                </a:tc>
                <a:extLst>
                  <a:ext uri="{0D108BD9-81ED-4DB2-BD59-A6C34878D82A}">
                    <a16:rowId xmlns:a16="http://schemas.microsoft.com/office/drawing/2014/main" val="2695010283"/>
                  </a:ext>
                </a:extLst>
              </a:tr>
              <a:tr h="69725">
                <a:tc>
                  <a:txBody>
                    <a:bodyPr/>
                    <a:lstStyle/>
                    <a:p>
                      <a:r>
                        <a:rPr lang="en-GB" sz="1400">
                          <a:effectLst/>
                        </a:rPr>
                        <a:t>OUI</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dirty="0">
                          <a:effectLst/>
                        </a:rPr>
                        <a:t>Operator User Interface</a:t>
                      </a:r>
                      <a:endParaRPr lang="en-IE" sz="1400" dirty="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209261398"/>
                  </a:ext>
                </a:extLst>
              </a:tr>
              <a:tr h="69725">
                <a:tc>
                  <a:txBody>
                    <a:bodyPr/>
                    <a:lstStyle/>
                    <a:p>
                      <a:r>
                        <a:rPr lang="en-GB" sz="1400">
                          <a:effectLst/>
                        </a:rPr>
                        <a:t>PD RES</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Priority Dispatch. Renewable Energy Source</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3416015665"/>
                  </a:ext>
                </a:extLst>
              </a:tr>
              <a:tr h="69725">
                <a:tc>
                  <a:txBody>
                    <a:bodyPr/>
                    <a:lstStyle/>
                    <a:p>
                      <a:r>
                        <a:rPr lang="en-GB" sz="1400">
                          <a:effectLst/>
                        </a:rPr>
                        <a:t>PIMB</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Imbalance Price Calculation</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2294994478"/>
                  </a:ext>
                </a:extLst>
              </a:tr>
              <a:tr h="69725">
                <a:tc>
                  <a:txBody>
                    <a:bodyPr/>
                    <a:lstStyle/>
                    <a:p>
                      <a:r>
                        <a:rPr lang="en-GB" sz="1400">
                          <a:effectLst/>
                        </a:rPr>
                        <a:t>PIO</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People and Information Office (IT)</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625677867"/>
                  </a:ext>
                </a:extLst>
              </a:tr>
              <a:tr h="69725">
                <a:tc>
                  <a:txBody>
                    <a:bodyPr/>
                    <a:lstStyle/>
                    <a:p>
                      <a:r>
                        <a:rPr lang="en-GB" sz="1400">
                          <a:effectLst/>
                        </a:rPr>
                        <a:t>PN</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Physical Notification</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4064418325"/>
                  </a:ext>
                </a:extLst>
              </a:tr>
              <a:tr h="69725">
                <a:tc>
                  <a:txBody>
                    <a:bodyPr/>
                    <a:lstStyle/>
                    <a:p>
                      <a:r>
                        <a:rPr lang="en-GB" sz="1400">
                          <a:effectLst/>
                        </a:rPr>
                        <a:t>PS</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Pumped Storage</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666021420"/>
                  </a:ext>
                </a:extLst>
              </a:tr>
              <a:tr h="69725">
                <a:tc>
                  <a:txBody>
                    <a:bodyPr/>
                    <a:lstStyle/>
                    <a:p>
                      <a:r>
                        <a:rPr lang="en-GB" sz="1400">
                          <a:effectLst/>
                        </a:rPr>
                        <a:t>QD</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Dispatch Quantity</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1438237610"/>
                  </a:ext>
                </a:extLst>
              </a:tr>
              <a:tr h="69725">
                <a:tc>
                  <a:txBody>
                    <a:bodyPr/>
                    <a:lstStyle/>
                    <a:p>
                      <a:r>
                        <a:rPr lang="en-GB" sz="1400">
                          <a:effectLst/>
                        </a:rPr>
                        <a:t>QM</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Metered Quantity</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1449764341"/>
                  </a:ext>
                </a:extLst>
              </a:tr>
              <a:tr h="69725">
                <a:tc>
                  <a:txBody>
                    <a:bodyPr/>
                    <a:lstStyle/>
                    <a:p>
                      <a:r>
                        <a:rPr lang="en-GB" sz="1400">
                          <a:effectLst/>
                        </a:rPr>
                        <a:t>RMT</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Ramping Margin Tool</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806855441"/>
                  </a:ext>
                </a:extLst>
              </a:tr>
              <a:tr h="69725">
                <a:tc>
                  <a:txBody>
                    <a:bodyPr/>
                    <a:lstStyle/>
                    <a:p>
                      <a:r>
                        <a:rPr lang="en-GB" sz="1400">
                          <a:effectLst/>
                        </a:rPr>
                        <a:t>ROM</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Rough Order of Magnitude</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1106742695"/>
                  </a:ext>
                </a:extLst>
              </a:tr>
              <a:tr h="69725">
                <a:tc>
                  <a:txBody>
                    <a:bodyPr/>
                    <a:lstStyle/>
                    <a:p>
                      <a:r>
                        <a:rPr lang="en-GB" sz="1400">
                          <a:effectLst/>
                        </a:rPr>
                        <a:t>RSD</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Reserve Scheduling Dispatch</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1780108847"/>
                  </a:ext>
                </a:extLst>
              </a:tr>
              <a:tr h="69725">
                <a:tc>
                  <a:txBody>
                    <a:bodyPr/>
                    <a:lstStyle/>
                    <a:p>
                      <a:r>
                        <a:rPr lang="en-GB" sz="1400">
                          <a:effectLst/>
                        </a:rPr>
                        <a:t>RT</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Real Time</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3317060086"/>
                  </a:ext>
                </a:extLst>
              </a:tr>
              <a:tr h="69725">
                <a:tc>
                  <a:txBody>
                    <a:bodyPr/>
                    <a:lstStyle/>
                    <a:p>
                      <a:r>
                        <a:rPr lang="en-GB" sz="1400">
                          <a:effectLst/>
                        </a:rPr>
                        <a:t>RTQBOA</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Real Time Quantity Bid Offer Acceptance</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1587160597"/>
                  </a:ext>
                </a:extLst>
              </a:tr>
              <a:tr h="69725">
                <a:tc>
                  <a:txBody>
                    <a:bodyPr/>
                    <a:lstStyle/>
                    <a:p>
                      <a:r>
                        <a:rPr lang="en-GB" sz="1400">
                          <a:effectLst/>
                        </a:rPr>
                        <a:t>RTU</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Remote Terminal Unit</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4130341061"/>
                  </a:ext>
                </a:extLst>
              </a:tr>
              <a:tr h="69725">
                <a:tc>
                  <a:txBody>
                    <a:bodyPr/>
                    <a:lstStyle/>
                    <a:p>
                      <a:r>
                        <a:rPr lang="en-GB" sz="1400">
                          <a:effectLst/>
                        </a:rPr>
                        <a:t>S&amp;D </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Scheduling and Dispatch</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3218758972"/>
                  </a:ext>
                </a:extLst>
              </a:tr>
              <a:tr h="69725">
                <a:tc>
                  <a:txBody>
                    <a:bodyPr/>
                    <a:lstStyle/>
                    <a:p>
                      <a:r>
                        <a:rPr lang="en-GB" sz="1400">
                          <a:effectLst/>
                        </a:rPr>
                        <a:t>SCADA</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Supervisory Control and Data Acquisition</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1226681293"/>
                  </a:ext>
                </a:extLst>
              </a:tr>
              <a:tr h="69725">
                <a:tc>
                  <a:txBody>
                    <a:bodyPr/>
                    <a:lstStyle/>
                    <a:p>
                      <a:r>
                        <a:rPr lang="en-GB" sz="1400">
                          <a:effectLst/>
                        </a:rPr>
                        <a:t>SDP</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Scheduling and Dispatch Programme</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1092704603"/>
                  </a:ext>
                </a:extLst>
              </a:tr>
              <a:tr h="69725">
                <a:tc>
                  <a:txBody>
                    <a:bodyPr/>
                    <a:lstStyle/>
                    <a:p>
                      <a:r>
                        <a:rPr lang="en-GB" sz="1400">
                          <a:effectLst/>
                        </a:rPr>
                        <a:t>SEMO</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Single Electricity Market Operator</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3750202021"/>
                  </a:ext>
                </a:extLst>
              </a:tr>
              <a:tr h="69725">
                <a:tc>
                  <a:txBody>
                    <a:bodyPr/>
                    <a:lstStyle/>
                    <a:p>
                      <a:r>
                        <a:rPr lang="en-GB" sz="1400">
                          <a:effectLst/>
                        </a:rPr>
                        <a:t>SME</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Subject Matter Expert</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3667394305"/>
                  </a:ext>
                </a:extLst>
              </a:tr>
              <a:tr h="69725">
                <a:tc>
                  <a:txBody>
                    <a:bodyPr/>
                    <a:lstStyle/>
                    <a:p>
                      <a:r>
                        <a:rPr lang="en-GB" sz="1400">
                          <a:effectLst/>
                        </a:rPr>
                        <a:t>TOD</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Technical Offer Data</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1964469296"/>
                  </a:ext>
                </a:extLst>
              </a:tr>
              <a:tr h="69725">
                <a:tc>
                  <a:txBody>
                    <a:bodyPr/>
                    <a:lstStyle/>
                    <a:p>
                      <a:r>
                        <a:rPr lang="en-GB" sz="1400">
                          <a:effectLst/>
                        </a:rPr>
                        <a:t>TSO CSB</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Transmission System Operator Counterparty Settlements &amp; Billing</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3100186568"/>
                  </a:ext>
                </a:extLst>
              </a:tr>
              <a:tr h="69725">
                <a:tc>
                  <a:txBody>
                    <a:bodyPr/>
                    <a:lstStyle/>
                    <a:p>
                      <a:r>
                        <a:rPr lang="en-GB" sz="1400">
                          <a:effectLst/>
                        </a:rPr>
                        <a:t>UC</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Use Case</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3983702922"/>
                  </a:ext>
                </a:extLst>
              </a:tr>
              <a:tr h="69725">
                <a:tc>
                  <a:txBody>
                    <a:bodyPr/>
                    <a:lstStyle/>
                    <a:p>
                      <a:r>
                        <a:rPr lang="en-GB" sz="1400">
                          <a:effectLst/>
                        </a:rPr>
                        <a:t>WDT</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dirty="0">
                          <a:effectLst/>
                        </a:rPr>
                        <a:t>Wind Dispatch Tool</a:t>
                      </a:r>
                      <a:endParaRPr lang="en-IE" sz="1400" dirty="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2386934946"/>
                  </a:ext>
                </a:extLst>
              </a:tr>
              <a:tr h="69725">
                <a:tc>
                  <a:txBody>
                    <a:bodyPr/>
                    <a:lstStyle/>
                    <a:p>
                      <a:r>
                        <a:rPr lang="en-GB" sz="1400">
                          <a:effectLst/>
                        </a:rPr>
                        <a:t>WEF</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a:effectLst/>
                        </a:rPr>
                        <a:t>Wind Energy Forecast</a:t>
                      </a:r>
                      <a:endParaRPr lang="en-IE" sz="140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1387370387"/>
                  </a:ext>
                </a:extLst>
              </a:tr>
              <a:tr h="69725">
                <a:tc>
                  <a:txBody>
                    <a:bodyPr/>
                    <a:lstStyle/>
                    <a:p>
                      <a:r>
                        <a:rPr lang="en-GB" sz="1400">
                          <a:effectLst/>
                        </a:rPr>
                        <a:t>WPRED</a:t>
                      </a:r>
                      <a:endParaRPr lang="en-IE" sz="1400">
                        <a:effectLst/>
                        <a:latin typeface="Calibri" panose="020F0502020204030204" pitchFamily="34" charset="0"/>
                        <a:ea typeface="Calibri" panose="020F0502020204030204" pitchFamily="34" charset="0"/>
                      </a:endParaRPr>
                    </a:p>
                  </a:txBody>
                  <a:tcPr marL="31376" marR="31376" marT="0" marB="0" anchor="ctr"/>
                </a:tc>
                <a:tc>
                  <a:txBody>
                    <a:bodyPr/>
                    <a:lstStyle/>
                    <a:p>
                      <a:r>
                        <a:rPr lang="en-GB" sz="1400" dirty="0">
                          <a:effectLst/>
                        </a:rPr>
                        <a:t>Wind Predictor</a:t>
                      </a:r>
                      <a:endParaRPr lang="en-IE" sz="1400" dirty="0">
                        <a:effectLst/>
                        <a:latin typeface="Calibri" panose="020F0502020204030204" pitchFamily="34" charset="0"/>
                        <a:ea typeface="Calibri" panose="020F0502020204030204" pitchFamily="34" charset="0"/>
                      </a:endParaRPr>
                    </a:p>
                  </a:txBody>
                  <a:tcPr marL="31376" marR="31376" marT="0" marB="0" anchor="ctr"/>
                </a:tc>
                <a:extLst>
                  <a:ext uri="{0D108BD9-81ED-4DB2-BD59-A6C34878D82A}">
                    <a16:rowId xmlns:a16="http://schemas.microsoft.com/office/drawing/2014/main" val="2003487964"/>
                  </a:ext>
                </a:extLst>
              </a:tr>
            </a:tbl>
          </a:graphicData>
        </a:graphic>
      </p:graphicFrame>
    </p:spTree>
    <p:extLst>
      <p:ext uri="{BB962C8B-B14F-4D97-AF65-F5344CB8AC3E}">
        <p14:creationId xmlns:p14="http://schemas.microsoft.com/office/powerpoint/2010/main" val="335031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1E65D-CE70-AC12-B72D-B0ACC9B83C08}"/>
              </a:ext>
            </a:extLst>
          </p:cNvPr>
          <p:cNvSpPr>
            <a:spLocks noGrp="1"/>
          </p:cNvSpPr>
          <p:nvPr>
            <p:ph type="ctrTitle"/>
          </p:nvPr>
        </p:nvSpPr>
        <p:spPr/>
        <p:txBody>
          <a:bodyPr/>
          <a:lstStyle/>
          <a:p>
            <a:r>
              <a:rPr lang="en-US" dirty="0"/>
              <a:t>Scheduling &amp; Dispatch Programme– Industry Outreach</a:t>
            </a:r>
            <a:endParaRPr lang="en-IE" dirty="0"/>
          </a:p>
        </p:txBody>
      </p:sp>
      <p:sp>
        <p:nvSpPr>
          <p:cNvPr id="5" name="Text Placeholder 4">
            <a:extLst>
              <a:ext uri="{FF2B5EF4-FFF2-40B4-BE49-F238E27FC236}">
                <a16:creationId xmlns:a16="http://schemas.microsoft.com/office/drawing/2014/main" id="{6FA3CD15-2358-D5E8-55A3-40A0E973EC96}"/>
              </a:ext>
            </a:extLst>
          </p:cNvPr>
          <p:cNvSpPr>
            <a:spLocks noGrp="1"/>
          </p:cNvSpPr>
          <p:nvPr>
            <p:ph sz="quarter" idx="10"/>
          </p:nvPr>
        </p:nvSpPr>
        <p:spPr>
          <a:xfrm>
            <a:off x="407988" y="700088"/>
            <a:ext cx="11088688" cy="5121275"/>
          </a:xfrm>
        </p:spPr>
        <p:txBody>
          <a:bodyPr/>
          <a:lstStyle/>
          <a:p>
            <a:pPr algn="l">
              <a:spcBef>
                <a:spcPts val="0"/>
              </a:spcBef>
            </a:pPr>
            <a:r>
              <a:rPr lang="en-US" sz="1800" dirty="0"/>
              <a:t>Why Are We Here?</a:t>
            </a:r>
            <a:endParaRPr lang="en-IE" sz="1800" dirty="0"/>
          </a:p>
        </p:txBody>
      </p:sp>
      <p:grpSp>
        <p:nvGrpSpPr>
          <p:cNvPr id="2" name="Group 1">
            <a:extLst>
              <a:ext uri="{FF2B5EF4-FFF2-40B4-BE49-F238E27FC236}">
                <a16:creationId xmlns:a16="http://schemas.microsoft.com/office/drawing/2014/main" id="{DD7D8DBF-F554-5838-DBE2-2E1E3A67B706}"/>
              </a:ext>
            </a:extLst>
          </p:cNvPr>
          <p:cNvGrpSpPr/>
          <p:nvPr/>
        </p:nvGrpSpPr>
        <p:grpSpPr>
          <a:xfrm>
            <a:off x="1359864" y="2692703"/>
            <a:ext cx="10298482" cy="904259"/>
            <a:chOff x="1359864" y="2524741"/>
            <a:chExt cx="10298482" cy="904259"/>
          </a:xfrm>
        </p:grpSpPr>
        <p:sp>
          <p:nvSpPr>
            <p:cNvPr id="3" name="Rectangle 2">
              <a:extLst>
                <a:ext uri="{FF2B5EF4-FFF2-40B4-BE49-F238E27FC236}">
                  <a16:creationId xmlns:a16="http://schemas.microsoft.com/office/drawing/2014/main" id="{22CD6436-9458-9F55-CC27-69A4EFA729CF}"/>
                </a:ext>
              </a:extLst>
            </p:cNvPr>
            <p:cNvSpPr/>
            <p:nvPr/>
          </p:nvSpPr>
          <p:spPr>
            <a:xfrm>
              <a:off x="1359864" y="2524741"/>
              <a:ext cx="1801446" cy="904259"/>
            </a:xfrm>
            <a:prstGeom prst="rect">
              <a:avLst/>
            </a:prstGeom>
            <a:solidFill>
              <a:srgbClr val="157C85">
                <a:lumMod val="75000"/>
              </a:srgbClr>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a:ln>
                    <a:noFill/>
                  </a:ln>
                  <a:solidFill>
                    <a:srgbClr val="FFFFFF"/>
                  </a:solidFill>
                  <a:effectLst/>
                  <a:uLnTx/>
                  <a:uFillTx/>
                  <a:latin typeface="Arial" panose="020B0604020202020204"/>
                  <a:ea typeface="+mn-ea"/>
                  <a:cs typeface="+mn-cs"/>
                </a:rPr>
                <a:t>Discuss</a:t>
              </a:r>
            </a:p>
          </p:txBody>
        </p:sp>
        <p:sp>
          <p:nvSpPr>
            <p:cNvPr id="9" name="Rectangle 8">
              <a:extLst>
                <a:ext uri="{FF2B5EF4-FFF2-40B4-BE49-F238E27FC236}">
                  <a16:creationId xmlns:a16="http://schemas.microsoft.com/office/drawing/2014/main" id="{F73D3BFE-21E1-A680-0195-7A4D24D352BA}"/>
                </a:ext>
              </a:extLst>
            </p:cNvPr>
            <p:cNvSpPr/>
            <p:nvPr/>
          </p:nvSpPr>
          <p:spPr>
            <a:xfrm>
              <a:off x="3170838" y="2524741"/>
              <a:ext cx="8487508" cy="904259"/>
            </a:xfrm>
            <a:prstGeom prst="rect">
              <a:avLst/>
            </a:prstGeom>
            <a:noFill/>
            <a:ln w="9525"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srgbClr val="000000"/>
                  </a:solidFill>
                  <a:effectLst/>
                  <a:uLnTx/>
                  <a:uFillTx/>
                  <a:latin typeface="Arial" panose="020B0604020202020204"/>
                  <a:ea typeface="+mn-ea"/>
                  <a:cs typeface="+mn-cs"/>
                </a:rPr>
                <a:t>We will discuss the functional changes and how this impacts you and your portfolio. We will discuss the formal arrangement changes, stakeholder management, and the delivery schedule. We are happy to field all questions – and we may not be able to answer all of them today.</a:t>
              </a:r>
            </a:p>
          </p:txBody>
        </p:sp>
      </p:grpSp>
      <p:grpSp>
        <p:nvGrpSpPr>
          <p:cNvPr id="10" name="Group 9">
            <a:extLst>
              <a:ext uri="{FF2B5EF4-FFF2-40B4-BE49-F238E27FC236}">
                <a16:creationId xmlns:a16="http://schemas.microsoft.com/office/drawing/2014/main" id="{2755B630-7E12-D70D-E4B2-11F693970FE6}"/>
              </a:ext>
            </a:extLst>
          </p:cNvPr>
          <p:cNvGrpSpPr/>
          <p:nvPr/>
        </p:nvGrpSpPr>
        <p:grpSpPr>
          <a:xfrm>
            <a:off x="339681" y="1502254"/>
            <a:ext cx="11318665" cy="904259"/>
            <a:chOff x="339681" y="1311951"/>
            <a:chExt cx="11318665" cy="904259"/>
          </a:xfrm>
        </p:grpSpPr>
        <p:grpSp>
          <p:nvGrpSpPr>
            <p:cNvPr id="11" name="Group 10">
              <a:extLst>
                <a:ext uri="{FF2B5EF4-FFF2-40B4-BE49-F238E27FC236}">
                  <a16:creationId xmlns:a16="http://schemas.microsoft.com/office/drawing/2014/main" id="{FB174051-3E97-DB19-F88E-F17C1F844A91}"/>
                </a:ext>
              </a:extLst>
            </p:cNvPr>
            <p:cNvGrpSpPr/>
            <p:nvPr/>
          </p:nvGrpSpPr>
          <p:grpSpPr>
            <a:xfrm>
              <a:off x="1359864" y="1311951"/>
              <a:ext cx="10298482" cy="904259"/>
              <a:chOff x="1359864" y="1311951"/>
              <a:chExt cx="10298482" cy="904259"/>
            </a:xfrm>
          </p:grpSpPr>
          <p:sp>
            <p:nvSpPr>
              <p:cNvPr id="13" name="Rectangle 12">
                <a:extLst>
                  <a:ext uri="{FF2B5EF4-FFF2-40B4-BE49-F238E27FC236}">
                    <a16:creationId xmlns:a16="http://schemas.microsoft.com/office/drawing/2014/main" id="{D62645E1-8A91-1FE4-2578-EE33E17019C9}"/>
                  </a:ext>
                </a:extLst>
              </p:cNvPr>
              <p:cNvSpPr/>
              <p:nvPr/>
            </p:nvSpPr>
            <p:spPr>
              <a:xfrm>
                <a:off x="1359864" y="1311951"/>
                <a:ext cx="1801446" cy="904259"/>
              </a:xfrm>
              <a:prstGeom prst="rect">
                <a:avLst/>
              </a:prstGeom>
              <a:solidFill>
                <a:srgbClr val="157C85">
                  <a:lumMod val="50000"/>
                </a:srgbClr>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a:ln>
                      <a:noFill/>
                    </a:ln>
                    <a:solidFill>
                      <a:srgbClr val="FFFFFF"/>
                    </a:solidFill>
                    <a:effectLst/>
                    <a:uLnTx/>
                    <a:uFillTx/>
                    <a:latin typeface="Arial" panose="020B0604020202020204"/>
                    <a:ea typeface="+mn-ea"/>
                    <a:cs typeface="+mn-cs"/>
                  </a:rPr>
                  <a:t>Inform</a:t>
                </a:r>
              </a:p>
            </p:txBody>
          </p:sp>
          <p:sp>
            <p:nvSpPr>
              <p:cNvPr id="17" name="Rectangle 16">
                <a:extLst>
                  <a:ext uri="{FF2B5EF4-FFF2-40B4-BE49-F238E27FC236}">
                    <a16:creationId xmlns:a16="http://schemas.microsoft.com/office/drawing/2014/main" id="{C07D58C0-D6A2-ADB1-5A12-7E1CD650AE40}"/>
                  </a:ext>
                </a:extLst>
              </p:cNvPr>
              <p:cNvSpPr/>
              <p:nvPr/>
            </p:nvSpPr>
            <p:spPr>
              <a:xfrm>
                <a:off x="3170838" y="1311951"/>
                <a:ext cx="8487508" cy="904259"/>
              </a:xfrm>
              <a:prstGeom prst="rect">
                <a:avLst/>
              </a:prstGeom>
              <a:noFill/>
              <a:ln w="9525"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srgbClr val="000000"/>
                    </a:solidFill>
                    <a:effectLst/>
                    <a:uLnTx/>
                    <a:uFillTx/>
                    <a:latin typeface="Arial" panose="020B0604020202020204"/>
                    <a:ea typeface="+mn-ea"/>
                    <a:cs typeface="+mn-cs"/>
                  </a:rPr>
                  <a:t>We are here is to provide information about the ongoing work with the SDP initiatives and the impact on the market participant community. We will provide a view of the programme’s drivers, functional details, structure, timelines, and stakeholder engagement.</a:t>
                </a:r>
              </a:p>
            </p:txBody>
          </p:sp>
        </p:grpSp>
        <p:pic>
          <p:nvPicPr>
            <p:cNvPr id="12" name="Graphic 11" descr="Megaphone with solid fill">
              <a:extLst>
                <a:ext uri="{FF2B5EF4-FFF2-40B4-BE49-F238E27FC236}">
                  <a16:creationId xmlns:a16="http://schemas.microsoft.com/office/drawing/2014/main" id="{121E3160-C7A3-E56F-3C5A-C55A3571A6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9681" y="1376676"/>
              <a:ext cx="774808" cy="774808"/>
            </a:xfrm>
            <a:prstGeom prst="rect">
              <a:avLst/>
            </a:prstGeom>
          </p:spPr>
        </p:pic>
      </p:grpSp>
      <p:pic>
        <p:nvPicPr>
          <p:cNvPr id="18" name="Picture 17">
            <a:extLst>
              <a:ext uri="{FF2B5EF4-FFF2-40B4-BE49-F238E27FC236}">
                <a16:creationId xmlns:a16="http://schemas.microsoft.com/office/drawing/2014/main" id="{45E177BD-44D3-578C-F5C5-0A6D622F8191}"/>
              </a:ext>
            </a:extLst>
          </p:cNvPr>
          <p:cNvPicPr>
            <a:picLocks noChangeAspect="1"/>
          </p:cNvPicPr>
          <p:nvPr/>
        </p:nvPicPr>
        <p:blipFill>
          <a:blip r:embed="rId5"/>
          <a:stretch>
            <a:fillRect/>
          </a:stretch>
        </p:blipFill>
        <p:spPr>
          <a:xfrm>
            <a:off x="435883" y="2706890"/>
            <a:ext cx="582404" cy="904259"/>
          </a:xfrm>
          <a:prstGeom prst="rect">
            <a:avLst/>
          </a:prstGeom>
        </p:spPr>
      </p:pic>
      <p:grpSp>
        <p:nvGrpSpPr>
          <p:cNvPr id="22" name="Group 21">
            <a:extLst>
              <a:ext uri="{FF2B5EF4-FFF2-40B4-BE49-F238E27FC236}">
                <a16:creationId xmlns:a16="http://schemas.microsoft.com/office/drawing/2014/main" id="{60DB2C3B-B0E4-A323-F0AB-D4BD28035BCD}"/>
              </a:ext>
            </a:extLst>
          </p:cNvPr>
          <p:cNvGrpSpPr/>
          <p:nvPr/>
        </p:nvGrpSpPr>
        <p:grpSpPr>
          <a:xfrm>
            <a:off x="269885" y="5139569"/>
            <a:ext cx="11400197" cy="914400"/>
            <a:chOff x="269885" y="4949266"/>
            <a:chExt cx="11400197" cy="914400"/>
          </a:xfrm>
        </p:grpSpPr>
        <p:grpSp>
          <p:nvGrpSpPr>
            <p:cNvPr id="23" name="Group 22">
              <a:extLst>
                <a:ext uri="{FF2B5EF4-FFF2-40B4-BE49-F238E27FC236}">
                  <a16:creationId xmlns:a16="http://schemas.microsoft.com/office/drawing/2014/main" id="{A2B44A63-BE91-B20A-3182-6BDBD5B038A0}"/>
                </a:ext>
              </a:extLst>
            </p:cNvPr>
            <p:cNvGrpSpPr/>
            <p:nvPr/>
          </p:nvGrpSpPr>
          <p:grpSpPr>
            <a:xfrm>
              <a:off x="1371600" y="4949266"/>
              <a:ext cx="10298482" cy="904259"/>
              <a:chOff x="1371600" y="3674396"/>
              <a:chExt cx="10298482" cy="904259"/>
            </a:xfrm>
          </p:grpSpPr>
          <p:sp>
            <p:nvSpPr>
              <p:cNvPr id="28" name="Rectangle 27">
                <a:extLst>
                  <a:ext uri="{FF2B5EF4-FFF2-40B4-BE49-F238E27FC236}">
                    <a16:creationId xmlns:a16="http://schemas.microsoft.com/office/drawing/2014/main" id="{09E12AF7-4332-B6CC-328A-865F3531B946}"/>
                  </a:ext>
                </a:extLst>
              </p:cNvPr>
              <p:cNvSpPr/>
              <p:nvPr/>
            </p:nvSpPr>
            <p:spPr>
              <a:xfrm>
                <a:off x="1371600" y="3674396"/>
                <a:ext cx="1801446" cy="904259"/>
              </a:xfrm>
              <a:prstGeom prst="rect">
                <a:avLst/>
              </a:prstGeom>
              <a:solidFill>
                <a:srgbClr val="0E5462">
                  <a:lumMod val="60000"/>
                  <a:lumOff val="40000"/>
                </a:srgbClr>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a:ln>
                      <a:noFill/>
                    </a:ln>
                    <a:solidFill>
                      <a:srgbClr val="FFFFFF"/>
                    </a:solidFill>
                    <a:effectLst/>
                    <a:uLnTx/>
                    <a:uFillTx/>
                    <a:latin typeface="Arial" panose="020B0604020202020204"/>
                    <a:ea typeface="+mn-ea"/>
                    <a:cs typeface="+mn-cs"/>
                  </a:rPr>
                  <a:t>Ask</a:t>
                </a:r>
              </a:p>
            </p:txBody>
          </p:sp>
          <p:sp>
            <p:nvSpPr>
              <p:cNvPr id="29" name="Rectangle 28">
                <a:extLst>
                  <a:ext uri="{FF2B5EF4-FFF2-40B4-BE49-F238E27FC236}">
                    <a16:creationId xmlns:a16="http://schemas.microsoft.com/office/drawing/2014/main" id="{BA94525A-54BB-3C6F-0909-CA498FB07BD6}"/>
                  </a:ext>
                </a:extLst>
              </p:cNvPr>
              <p:cNvSpPr/>
              <p:nvPr/>
            </p:nvSpPr>
            <p:spPr>
              <a:xfrm>
                <a:off x="3182574" y="3674396"/>
                <a:ext cx="8487508" cy="904259"/>
              </a:xfrm>
              <a:prstGeom prst="rect">
                <a:avLst/>
              </a:prstGeom>
              <a:noFill/>
              <a:ln w="9525"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a:ea typeface="+mn-ea"/>
                    <a:cs typeface="+mn-cs"/>
                  </a:rPr>
                  <a:t>We will ask for your participation throughout – we are better together.</a:t>
                </a:r>
                <a:endParaRPr kumimoji="0" lang="en-IE" sz="14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grpSp>
        <p:pic>
          <p:nvPicPr>
            <p:cNvPr id="27" name="Graphic 26" descr="Handshake with solid fill">
              <a:extLst>
                <a:ext uri="{FF2B5EF4-FFF2-40B4-BE49-F238E27FC236}">
                  <a16:creationId xmlns:a16="http://schemas.microsoft.com/office/drawing/2014/main" id="{16E80D16-045E-92EC-5896-B6FE940BA1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9885" y="4949266"/>
              <a:ext cx="914400" cy="914400"/>
            </a:xfrm>
            <a:prstGeom prst="rect">
              <a:avLst/>
            </a:prstGeom>
          </p:spPr>
        </p:pic>
      </p:grpSp>
      <p:grpSp>
        <p:nvGrpSpPr>
          <p:cNvPr id="32" name="Group 31">
            <a:extLst>
              <a:ext uri="{FF2B5EF4-FFF2-40B4-BE49-F238E27FC236}">
                <a16:creationId xmlns:a16="http://schemas.microsoft.com/office/drawing/2014/main" id="{6142B61E-3F33-30B7-5D2E-174373496242}"/>
              </a:ext>
            </a:extLst>
          </p:cNvPr>
          <p:cNvGrpSpPr/>
          <p:nvPr/>
        </p:nvGrpSpPr>
        <p:grpSpPr>
          <a:xfrm>
            <a:off x="306293" y="3870207"/>
            <a:ext cx="11363789" cy="975330"/>
            <a:chOff x="306293" y="3679904"/>
            <a:chExt cx="11363789" cy="975330"/>
          </a:xfrm>
        </p:grpSpPr>
        <p:grpSp>
          <p:nvGrpSpPr>
            <p:cNvPr id="33" name="Group 32">
              <a:extLst>
                <a:ext uri="{FF2B5EF4-FFF2-40B4-BE49-F238E27FC236}">
                  <a16:creationId xmlns:a16="http://schemas.microsoft.com/office/drawing/2014/main" id="{BD840250-6368-061E-D049-21F85D45C201}"/>
                </a:ext>
              </a:extLst>
            </p:cNvPr>
            <p:cNvGrpSpPr/>
            <p:nvPr/>
          </p:nvGrpSpPr>
          <p:grpSpPr>
            <a:xfrm>
              <a:off x="1371600" y="3692849"/>
              <a:ext cx="10298482" cy="904259"/>
              <a:chOff x="1371600" y="3674396"/>
              <a:chExt cx="10298482" cy="904259"/>
            </a:xfrm>
          </p:grpSpPr>
          <p:sp>
            <p:nvSpPr>
              <p:cNvPr id="36" name="Rectangle 35">
                <a:extLst>
                  <a:ext uri="{FF2B5EF4-FFF2-40B4-BE49-F238E27FC236}">
                    <a16:creationId xmlns:a16="http://schemas.microsoft.com/office/drawing/2014/main" id="{102D72D6-A52C-B2D7-31B7-7D701AF7FE9C}"/>
                  </a:ext>
                </a:extLst>
              </p:cNvPr>
              <p:cNvSpPr/>
              <p:nvPr/>
            </p:nvSpPr>
            <p:spPr>
              <a:xfrm>
                <a:off x="1371600" y="3674396"/>
                <a:ext cx="1801446" cy="904259"/>
              </a:xfrm>
              <a:prstGeom prst="rect">
                <a:avLst/>
              </a:prstGeom>
              <a:solidFill>
                <a:srgbClr val="157C85"/>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a:ln>
                      <a:noFill/>
                    </a:ln>
                    <a:solidFill>
                      <a:srgbClr val="FFFFFF"/>
                    </a:solidFill>
                    <a:effectLst/>
                    <a:uLnTx/>
                    <a:uFillTx/>
                    <a:latin typeface="Arial" panose="020B0604020202020204"/>
                    <a:ea typeface="+mn-ea"/>
                    <a:cs typeface="+mn-cs"/>
                  </a:rPr>
                  <a:t>Listen</a:t>
                </a:r>
              </a:p>
            </p:txBody>
          </p:sp>
          <p:sp>
            <p:nvSpPr>
              <p:cNvPr id="38" name="Rectangle 37">
                <a:extLst>
                  <a:ext uri="{FF2B5EF4-FFF2-40B4-BE49-F238E27FC236}">
                    <a16:creationId xmlns:a16="http://schemas.microsoft.com/office/drawing/2014/main" id="{26B21C12-0FB1-130B-BBAB-721E46EF6C9D}"/>
                  </a:ext>
                </a:extLst>
              </p:cNvPr>
              <p:cNvSpPr/>
              <p:nvPr/>
            </p:nvSpPr>
            <p:spPr>
              <a:xfrm>
                <a:off x="3182574" y="3674396"/>
                <a:ext cx="8487508" cy="904259"/>
              </a:xfrm>
              <a:prstGeom prst="rect">
                <a:avLst/>
              </a:prstGeom>
              <a:noFill/>
              <a:ln w="9525"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srgbClr val="000000"/>
                    </a:solidFill>
                    <a:effectLst/>
                    <a:uLnTx/>
                    <a:uFillTx/>
                    <a:latin typeface="Arial" panose="020B0604020202020204"/>
                    <a:ea typeface="+mn-ea"/>
                    <a:cs typeface="+mn-cs"/>
                  </a:rPr>
                  <a:t>We are here to listen. What are you thoughts on the SDP, the functional details and the impacts to your business? What questions do you need answers to? What clarity do you need?</a:t>
                </a:r>
              </a:p>
            </p:txBody>
          </p:sp>
        </p:grpSp>
        <p:pic>
          <p:nvPicPr>
            <p:cNvPr id="34" name="Graphic 33" descr="Chat bubble outline">
              <a:extLst>
                <a:ext uri="{FF2B5EF4-FFF2-40B4-BE49-F238E27FC236}">
                  <a16:creationId xmlns:a16="http://schemas.microsoft.com/office/drawing/2014/main" id="{356A79F6-F814-B51C-D4F1-AEAF7C7059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2956" y="3679904"/>
              <a:ext cx="381000" cy="381000"/>
            </a:xfrm>
            <a:prstGeom prst="rect">
              <a:avLst/>
            </a:prstGeom>
          </p:spPr>
        </p:pic>
        <p:pic>
          <p:nvPicPr>
            <p:cNvPr id="35" name="Graphic 34" descr="Boardroom with solid fill">
              <a:extLst>
                <a:ext uri="{FF2B5EF4-FFF2-40B4-BE49-F238E27FC236}">
                  <a16:creationId xmlns:a16="http://schemas.microsoft.com/office/drawing/2014/main" id="{B63E8167-16CA-D608-4F69-95FF81F3EEF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6293" y="3840729"/>
              <a:ext cx="814505" cy="814505"/>
            </a:xfrm>
            <a:prstGeom prst="rect">
              <a:avLst/>
            </a:prstGeom>
          </p:spPr>
        </p:pic>
      </p:grpSp>
    </p:spTree>
    <p:extLst>
      <p:ext uri="{BB962C8B-B14F-4D97-AF65-F5344CB8AC3E}">
        <p14:creationId xmlns:p14="http://schemas.microsoft.com/office/powerpoint/2010/main" val="9135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5EA23B57-990A-AB8F-7356-C28DE64943F1}"/>
              </a:ext>
            </a:extLst>
          </p:cNvPr>
          <p:cNvPicPr>
            <a:picLocks noChangeAspect="1"/>
          </p:cNvPicPr>
          <p:nvPr/>
        </p:nvPicPr>
        <p:blipFill>
          <a:blip r:embed="rId3"/>
          <a:stretch>
            <a:fillRect/>
          </a:stretch>
        </p:blipFill>
        <p:spPr>
          <a:xfrm>
            <a:off x="6624190" y="1392960"/>
            <a:ext cx="5567810" cy="4319372"/>
          </a:xfrm>
          <a:prstGeom prst="rect">
            <a:avLst/>
          </a:prstGeom>
        </p:spPr>
      </p:pic>
      <p:sp>
        <p:nvSpPr>
          <p:cNvPr id="4" name="Title 3">
            <a:extLst>
              <a:ext uri="{FF2B5EF4-FFF2-40B4-BE49-F238E27FC236}">
                <a16:creationId xmlns:a16="http://schemas.microsoft.com/office/drawing/2014/main" id="{D2D1E65D-CE70-AC12-B72D-B0ACC9B83C08}"/>
              </a:ext>
            </a:extLst>
          </p:cNvPr>
          <p:cNvSpPr>
            <a:spLocks noGrp="1"/>
          </p:cNvSpPr>
          <p:nvPr>
            <p:ph type="ctrTitle"/>
          </p:nvPr>
        </p:nvSpPr>
        <p:spPr/>
        <p:txBody>
          <a:bodyPr/>
          <a:lstStyle/>
          <a:p>
            <a:r>
              <a:rPr lang="en-US" dirty="0"/>
              <a:t>Scheduling &amp; Dispatch Programme – Industry Workshop</a:t>
            </a:r>
            <a:endParaRPr lang="en-IE" dirty="0"/>
          </a:p>
        </p:txBody>
      </p:sp>
      <p:sp>
        <p:nvSpPr>
          <p:cNvPr id="5" name="Text Placeholder 4">
            <a:extLst>
              <a:ext uri="{FF2B5EF4-FFF2-40B4-BE49-F238E27FC236}">
                <a16:creationId xmlns:a16="http://schemas.microsoft.com/office/drawing/2014/main" id="{6FA3CD15-2358-D5E8-55A3-40A0E973EC96}"/>
              </a:ext>
            </a:extLst>
          </p:cNvPr>
          <p:cNvSpPr>
            <a:spLocks noGrp="1"/>
          </p:cNvSpPr>
          <p:nvPr>
            <p:ph sz="quarter" idx="10"/>
          </p:nvPr>
        </p:nvSpPr>
        <p:spPr>
          <a:xfrm>
            <a:off x="407988" y="647700"/>
            <a:ext cx="11088688" cy="5173663"/>
          </a:xfrm>
        </p:spPr>
        <p:txBody>
          <a:bodyPr/>
          <a:lstStyle/>
          <a:p>
            <a:pPr algn="l"/>
            <a:r>
              <a:rPr lang="en-US" sz="1800" dirty="0"/>
              <a:t>Setting Expectations</a:t>
            </a:r>
            <a:endParaRPr lang="en-IE" sz="1800" dirty="0"/>
          </a:p>
        </p:txBody>
      </p:sp>
      <p:sp>
        <p:nvSpPr>
          <p:cNvPr id="10" name="Rectangle 9">
            <a:extLst>
              <a:ext uri="{FF2B5EF4-FFF2-40B4-BE49-F238E27FC236}">
                <a16:creationId xmlns:a16="http://schemas.microsoft.com/office/drawing/2014/main" id="{D1F7330C-4774-8DE2-8991-E66FE14EC9AF}"/>
              </a:ext>
            </a:extLst>
          </p:cNvPr>
          <p:cNvSpPr/>
          <p:nvPr/>
        </p:nvSpPr>
        <p:spPr>
          <a:xfrm>
            <a:off x="671769" y="1429696"/>
            <a:ext cx="6133632" cy="391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Meeting Rules</a:t>
            </a:r>
            <a:endParaRPr lang="en-IE" dirty="0"/>
          </a:p>
        </p:txBody>
      </p:sp>
      <p:grpSp>
        <p:nvGrpSpPr>
          <p:cNvPr id="14" name="Group 13">
            <a:extLst>
              <a:ext uri="{FF2B5EF4-FFF2-40B4-BE49-F238E27FC236}">
                <a16:creationId xmlns:a16="http://schemas.microsoft.com/office/drawing/2014/main" id="{304E3813-0AD1-F8D9-7F32-995DCEB18E16}"/>
              </a:ext>
            </a:extLst>
          </p:cNvPr>
          <p:cNvGrpSpPr/>
          <p:nvPr/>
        </p:nvGrpSpPr>
        <p:grpSpPr>
          <a:xfrm>
            <a:off x="515337" y="1317580"/>
            <a:ext cx="623023" cy="615632"/>
            <a:chOff x="2629868" y="5201707"/>
            <a:chExt cx="1440000" cy="1440000"/>
          </a:xfrm>
        </p:grpSpPr>
        <p:sp>
          <p:nvSpPr>
            <p:cNvPr id="13" name="Flowchart: Connector 12">
              <a:extLst>
                <a:ext uri="{FF2B5EF4-FFF2-40B4-BE49-F238E27FC236}">
                  <a16:creationId xmlns:a16="http://schemas.microsoft.com/office/drawing/2014/main" id="{DF07F87D-C13A-557B-3AB8-0AD17DF2609B}"/>
                </a:ext>
              </a:extLst>
            </p:cNvPr>
            <p:cNvSpPr/>
            <p:nvPr/>
          </p:nvSpPr>
          <p:spPr>
            <a:xfrm>
              <a:off x="2629868" y="5201707"/>
              <a:ext cx="1440000" cy="1440000"/>
            </a:xfrm>
            <a:prstGeom prst="flowChartConnector">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12" name="Graphic 11" descr="Police female with solid fill">
              <a:extLst>
                <a:ext uri="{FF2B5EF4-FFF2-40B4-BE49-F238E27FC236}">
                  <a16:creationId xmlns:a16="http://schemas.microsoft.com/office/drawing/2014/main" id="{C400C84A-A088-821D-904C-9C26A3242D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92668" y="5464507"/>
              <a:ext cx="914400" cy="914400"/>
            </a:xfrm>
            <a:prstGeom prst="rect">
              <a:avLst/>
            </a:prstGeom>
          </p:spPr>
        </p:pic>
      </p:grpSp>
      <p:sp>
        <p:nvSpPr>
          <p:cNvPr id="15" name="Rectangle 14">
            <a:extLst>
              <a:ext uri="{FF2B5EF4-FFF2-40B4-BE49-F238E27FC236}">
                <a16:creationId xmlns:a16="http://schemas.microsoft.com/office/drawing/2014/main" id="{ADA271D9-96B9-2552-1C35-E4487E2767BC}"/>
              </a:ext>
            </a:extLst>
          </p:cNvPr>
          <p:cNvSpPr/>
          <p:nvPr/>
        </p:nvSpPr>
        <p:spPr>
          <a:xfrm>
            <a:off x="629038" y="1840666"/>
            <a:ext cx="6176363" cy="17952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tIns="180000" rtlCol="0" anchor="t"/>
          <a:lstStyle/>
          <a:p>
            <a:pPr marL="342900" indent="-342900">
              <a:spcAft>
                <a:spcPts val="600"/>
              </a:spcAft>
              <a:buFont typeface="+mj-lt"/>
              <a:buAutoNum type="arabicPeriod"/>
            </a:pPr>
            <a:r>
              <a:rPr lang="en-US" sz="1400" b="1" dirty="0">
                <a:solidFill>
                  <a:schemeClr val="tx1"/>
                </a:solidFill>
              </a:rPr>
              <a:t>Engage</a:t>
            </a:r>
            <a:r>
              <a:rPr lang="en-US" sz="1400" dirty="0">
                <a:solidFill>
                  <a:schemeClr val="tx1"/>
                </a:solidFill>
              </a:rPr>
              <a:t>: actively listen and ask questions. This session is for you.</a:t>
            </a:r>
            <a:br>
              <a:rPr lang="en-US" sz="1400" dirty="0">
                <a:solidFill>
                  <a:schemeClr val="tx1"/>
                </a:solidFill>
              </a:rPr>
            </a:br>
            <a:endParaRPr lang="en-US" sz="1400" dirty="0">
              <a:solidFill>
                <a:schemeClr val="tx1"/>
              </a:solidFill>
            </a:endParaRPr>
          </a:p>
          <a:p>
            <a:pPr marL="342900" indent="-342900">
              <a:spcAft>
                <a:spcPts val="600"/>
              </a:spcAft>
              <a:buFont typeface="+mj-lt"/>
              <a:buAutoNum type="arabicPeriod"/>
            </a:pPr>
            <a:r>
              <a:rPr lang="en-IE" sz="1400" b="1" dirty="0">
                <a:solidFill>
                  <a:schemeClr val="tx1"/>
                </a:solidFill>
              </a:rPr>
              <a:t>Show Courtesy</a:t>
            </a:r>
            <a:r>
              <a:rPr lang="en-IE" sz="1400" dirty="0">
                <a:solidFill>
                  <a:schemeClr val="tx1"/>
                </a:solidFill>
              </a:rPr>
              <a:t>: </a:t>
            </a:r>
            <a:r>
              <a:rPr lang="en-US" sz="1400" dirty="0">
                <a:solidFill>
                  <a:schemeClr val="tx1"/>
                </a:solidFill>
              </a:rPr>
              <a:t>allow everyone the time and space to participate in the discussion. Don’t talk over another speaker.</a:t>
            </a:r>
            <a:br>
              <a:rPr lang="en-US" sz="1400" dirty="0">
                <a:solidFill>
                  <a:schemeClr val="tx1"/>
                </a:solidFill>
              </a:rPr>
            </a:br>
            <a:endParaRPr lang="en-IE" sz="1400" dirty="0">
              <a:solidFill>
                <a:schemeClr val="tx1"/>
              </a:solidFill>
            </a:endParaRPr>
          </a:p>
          <a:p>
            <a:pPr marL="342900" indent="-342900">
              <a:spcAft>
                <a:spcPts val="600"/>
              </a:spcAft>
              <a:buFont typeface="+mj-lt"/>
              <a:buAutoNum type="arabicPeriod"/>
            </a:pPr>
            <a:r>
              <a:rPr lang="en-IE" sz="1400" b="1" dirty="0">
                <a:solidFill>
                  <a:schemeClr val="tx1"/>
                </a:solidFill>
              </a:rPr>
              <a:t>Scope Discipline</a:t>
            </a:r>
            <a:r>
              <a:rPr lang="en-IE" sz="1400" dirty="0">
                <a:solidFill>
                  <a:schemeClr val="tx1"/>
                </a:solidFill>
              </a:rPr>
              <a:t>: </a:t>
            </a:r>
            <a:r>
              <a:rPr lang="en-US" sz="1400" dirty="0">
                <a:solidFill>
                  <a:schemeClr val="tx1"/>
                </a:solidFill>
              </a:rPr>
              <a:t>maintain focus on SDP. No specific technology discussion today.</a:t>
            </a:r>
          </a:p>
        </p:txBody>
      </p:sp>
    </p:spTree>
    <p:extLst>
      <p:ext uri="{BB962C8B-B14F-4D97-AF65-F5344CB8AC3E}">
        <p14:creationId xmlns:p14="http://schemas.microsoft.com/office/powerpoint/2010/main" val="309213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1E65D-CE70-AC12-B72D-B0ACC9B83C08}"/>
              </a:ext>
            </a:extLst>
          </p:cNvPr>
          <p:cNvSpPr>
            <a:spLocks noGrp="1"/>
          </p:cNvSpPr>
          <p:nvPr>
            <p:ph type="ctrTitle"/>
          </p:nvPr>
        </p:nvSpPr>
        <p:spPr/>
        <p:txBody>
          <a:bodyPr/>
          <a:lstStyle/>
          <a:p>
            <a:r>
              <a:rPr lang="en-US" dirty="0"/>
              <a:t>Scheduling &amp; Dispatch Programme Overview</a:t>
            </a:r>
            <a:endParaRPr lang="en-IE" dirty="0"/>
          </a:p>
        </p:txBody>
      </p:sp>
      <p:sp>
        <p:nvSpPr>
          <p:cNvPr id="10" name="Rectangle 9">
            <a:extLst>
              <a:ext uri="{FF2B5EF4-FFF2-40B4-BE49-F238E27FC236}">
                <a16:creationId xmlns:a16="http://schemas.microsoft.com/office/drawing/2014/main" id="{666A3088-22D3-46E2-FD99-B752702FDFF8}"/>
              </a:ext>
            </a:extLst>
          </p:cNvPr>
          <p:cNvSpPr/>
          <p:nvPr/>
        </p:nvSpPr>
        <p:spPr>
          <a:xfrm>
            <a:off x="2757487" y="1319461"/>
            <a:ext cx="4378516" cy="451913"/>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600" dirty="0"/>
              <a:t>SDP Objective &amp; Drivers</a:t>
            </a:r>
          </a:p>
        </p:txBody>
      </p:sp>
      <p:sp>
        <p:nvSpPr>
          <p:cNvPr id="11" name="Rectangle 10">
            <a:extLst>
              <a:ext uri="{FF2B5EF4-FFF2-40B4-BE49-F238E27FC236}">
                <a16:creationId xmlns:a16="http://schemas.microsoft.com/office/drawing/2014/main" id="{BC07E7A3-B551-A091-C00A-210AEABDB85E}"/>
              </a:ext>
            </a:extLst>
          </p:cNvPr>
          <p:cNvSpPr/>
          <p:nvPr/>
        </p:nvSpPr>
        <p:spPr>
          <a:xfrm>
            <a:off x="2757486" y="1771374"/>
            <a:ext cx="4378517" cy="3702405"/>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100" dirty="0">
              <a:solidFill>
                <a:schemeClr val="tx1"/>
              </a:solidFill>
            </a:endParaRPr>
          </a:p>
          <a:p>
            <a:r>
              <a:rPr lang="en-US" sz="1100" dirty="0">
                <a:solidFill>
                  <a:schemeClr val="tx1"/>
                </a:solidFill>
              </a:rPr>
              <a:t>To enhance and improve the technology and capability of scheduling and dispatch in Ireland and Northern Ireland. This is driven by market participant needs, the EU Clean Energy Package mandates, and in support of the broader goals of renewables and System Non Synchronous Penetration (SNSP) penetration targets.</a:t>
            </a:r>
          </a:p>
          <a:p>
            <a:endParaRPr lang="en-US" sz="1100" dirty="0">
              <a:solidFill>
                <a:schemeClr val="tx1"/>
              </a:solidFill>
            </a:endParaRPr>
          </a:p>
          <a:p>
            <a:pPr marL="285750" indent="-285750">
              <a:spcAft>
                <a:spcPts val="600"/>
              </a:spcAft>
              <a:buFont typeface="Arial" panose="020B0604020202020204" pitchFamily="34" charset="0"/>
              <a:buChar char="•"/>
            </a:pPr>
            <a:r>
              <a:rPr lang="en-US" sz="1100" dirty="0">
                <a:solidFill>
                  <a:schemeClr val="tx1"/>
                </a:solidFill>
              </a:rPr>
              <a:t>Clean Energy Package requirements – NPDR treatment</a:t>
            </a:r>
          </a:p>
          <a:p>
            <a:pPr marL="285750" indent="-285750">
              <a:spcAft>
                <a:spcPts val="600"/>
              </a:spcAft>
              <a:buFont typeface="Arial" panose="020B0604020202020204" pitchFamily="34" charset="0"/>
              <a:buChar char="•"/>
            </a:pPr>
            <a:r>
              <a:rPr lang="en-US" sz="1100" dirty="0">
                <a:solidFill>
                  <a:schemeClr val="tx1"/>
                </a:solidFill>
              </a:rPr>
              <a:t>Ireland and Northern Ireland Government renewables targets for the 80%/70% total renewable energy and 95+% system non-synchronous penetration (SNSP) on an instantaneous basis. </a:t>
            </a:r>
          </a:p>
          <a:p>
            <a:pPr marL="285750" indent="-285750">
              <a:spcAft>
                <a:spcPts val="600"/>
              </a:spcAft>
              <a:buFont typeface="Arial" panose="020B0604020202020204" pitchFamily="34" charset="0"/>
              <a:buChar char="•"/>
            </a:pPr>
            <a:r>
              <a:rPr lang="en-US" sz="1100" dirty="0">
                <a:solidFill>
                  <a:schemeClr val="tx1"/>
                </a:solidFill>
              </a:rPr>
              <a:t>Market Participant requests for certainty on treatment of renewable assets, batteries – revenue certainty.</a:t>
            </a:r>
          </a:p>
          <a:p>
            <a:pPr marL="285750" indent="-285750">
              <a:spcAft>
                <a:spcPts val="600"/>
              </a:spcAft>
              <a:buFont typeface="Arial" panose="020B0604020202020204" pitchFamily="34" charset="0"/>
              <a:buChar char="•"/>
            </a:pPr>
            <a:r>
              <a:rPr lang="en-US" sz="1100" dirty="0">
                <a:solidFill>
                  <a:schemeClr val="tx1"/>
                </a:solidFill>
              </a:rPr>
              <a:t>Market Participant requests for improvement in re-balancing and re-dispatching (prevailing weather).</a:t>
            </a:r>
          </a:p>
        </p:txBody>
      </p:sp>
      <p:sp>
        <p:nvSpPr>
          <p:cNvPr id="12" name="Content Placeholder 2">
            <a:extLst>
              <a:ext uri="{FF2B5EF4-FFF2-40B4-BE49-F238E27FC236}">
                <a16:creationId xmlns:a16="http://schemas.microsoft.com/office/drawing/2014/main" id="{75DF8DFF-B9F9-51D5-4DFA-72B0CBAD04BC}"/>
              </a:ext>
            </a:extLst>
          </p:cNvPr>
          <p:cNvSpPr txBox="1">
            <a:spLocks/>
          </p:cNvSpPr>
          <p:nvPr/>
        </p:nvSpPr>
        <p:spPr>
          <a:xfrm>
            <a:off x="7318563" y="1771372"/>
            <a:ext cx="4435339" cy="2078641"/>
          </a:xfrm>
          <a:prstGeom prst="rect">
            <a:avLst/>
          </a:prstGeom>
          <a:ln>
            <a:solidFill>
              <a:schemeClr val="bg1">
                <a:lumMod val="85000"/>
              </a:schemeClr>
            </a:solidFill>
            <a:prstDash val="solid"/>
          </a:ln>
        </p:spPr>
        <p:txBody>
          <a:bodyPr anchor="ctr"/>
          <a:lstStyle>
            <a:lvl1pPr marL="0" indent="0" algn="l" defTabSz="1300976" rtl="0" eaLnBrk="1" latinLnBrk="0" hangingPunct="1">
              <a:lnSpc>
                <a:spcPct val="90000"/>
              </a:lnSpc>
              <a:spcBef>
                <a:spcPts val="600"/>
              </a:spcBef>
              <a:buFont typeface="Arial" charset="0"/>
              <a:buNone/>
              <a:defRPr sz="1600" b="1" i="0" kern="1200" cap="none" baseline="0">
                <a:solidFill>
                  <a:schemeClr val="tx1"/>
                </a:solidFill>
                <a:latin typeface="+mn-lt"/>
                <a:ea typeface="Arial Black" charset="0"/>
                <a:cs typeface="Arial Black" charset="0"/>
              </a:defRPr>
            </a:lvl1pPr>
            <a:lvl2pPr marL="137156"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2pPr>
            <a:lvl3pPr marL="274313"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3pPr>
            <a:lvl4pPr marL="0" indent="0" algn="l" defTabSz="1300976" rtl="0" eaLnBrk="1" latinLnBrk="0" hangingPunct="1">
              <a:lnSpc>
                <a:spcPct val="90000"/>
              </a:lnSpc>
              <a:spcBef>
                <a:spcPts val="600"/>
              </a:spcBef>
              <a:buFont typeface="Arial" charset="0"/>
              <a:buNone/>
              <a:defRPr sz="1600" b="0" i="0" kern="1200" cap="none" baseline="0">
                <a:solidFill>
                  <a:schemeClr val="bg2"/>
                </a:solidFill>
                <a:latin typeface="+mn-lt"/>
                <a:ea typeface="Arial Black" charset="0"/>
                <a:cs typeface="Arial Black" charset="0"/>
              </a:defRPr>
            </a:lvl4pPr>
            <a:lvl5pPr marL="137156" indent="-137156" algn="l" defTabSz="1300976" rtl="0" eaLnBrk="1" latinLnBrk="0" hangingPunct="1">
              <a:lnSpc>
                <a:spcPct val="90000"/>
              </a:lnSpc>
              <a:spcBef>
                <a:spcPts val="600"/>
              </a:spcBef>
              <a:buFont typeface="Arial" charset="0"/>
              <a:buChar char="•"/>
              <a:defRPr sz="1600" b="0" i="0" kern="1200" cap="none" baseline="0">
                <a:solidFill>
                  <a:schemeClr val="bg2"/>
                </a:solidFill>
                <a:latin typeface="+mn-lt"/>
                <a:ea typeface="Arial Black" charset="0"/>
                <a:cs typeface="Arial Black" charset="0"/>
              </a:defRPr>
            </a:lvl5pPr>
            <a:lvl6pPr marL="274313" indent="-137156" algn="l" defTabSz="1300976" rtl="0" eaLnBrk="1" latinLnBrk="0" hangingPunct="1">
              <a:lnSpc>
                <a:spcPct val="90000"/>
              </a:lnSpc>
              <a:spcBef>
                <a:spcPts val="600"/>
              </a:spcBef>
              <a:buFont typeface="Arial" charset="0"/>
              <a:buChar char="•"/>
              <a:defRPr sz="1600" b="1" i="0" kern="1200" cap="none" baseline="0">
                <a:solidFill>
                  <a:schemeClr val="tx2"/>
                </a:solidFill>
                <a:latin typeface="Arial Bold" charset="0"/>
                <a:ea typeface="Arial Bold" charset="0"/>
                <a:cs typeface="Arial Bold" charset="0"/>
              </a:defRPr>
            </a:lvl6pPr>
            <a:lvl7pPr marL="0" indent="0" algn="l" defTabSz="1300976" rtl="0" eaLnBrk="1" latinLnBrk="0" hangingPunct="1">
              <a:lnSpc>
                <a:spcPct val="90000"/>
              </a:lnSpc>
              <a:spcBef>
                <a:spcPts val="600"/>
              </a:spcBef>
              <a:buFont typeface="Arial" charset="0"/>
              <a:buNone/>
              <a:defRPr sz="1400" b="1" i="0" kern="1200" cap="none" baseline="0">
                <a:solidFill>
                  <a:schemeClr val="tx1"/>
                </a:solidFill>
                <a:latin typeface="Arial Bold" charset="0"/>
                <a:ea typeface="Arial Bold" charset="0"/>
                <a:cs typeface="Arial Bold" charset="0"/>
              </a:defRPr>
            </a:lvl7pPr>
            <a:lvl8pPr marL="137156"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old" charset="0"/>
                <a:cs typeface="Arial Bold" charset="0"/>
              </a:defRPr>
            </a:lvl8pPr>
            <a:lvl9pPr marL="274313"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lack" charset="0"/>
                <a:cs typeface="Arial Black" charset="0"/>
              </a:defRPr>
            </a:lvl9pPr>
          </a:lstStyle>
          <a:p>
            <a:pPr marL="0" lvl="1" indent="0">
              <a:lnSpc>
                <a:spcPct val="100000"/>
              </a:lnSpc>
              <a:spcBef>
                <a:spcPts val="0"/>
              </a:spcBef>
              <a:spcAft>
                <a:spcPts val="300"/>
              </a:spcAft>
              <a:buNone/>
            </a:pPr>
            <a:r>
              <a:rPr lang="en-US" sz="1050" dirty="0">
                <a:solidFill>
                  <a:schemeClr val="accent2"/>
                </a:solidFill>
              </a:rPr>
              <a:t>One component of the broader SOEF programme.</a:t>
            </a:r>
          </a:p>
          <a:p>
            <a:pPr marL="0" lvl="1" indent="0">
              <a:lnSpc>
                <a:spcPct val="100000"/>
              </a:lnSpc>
              <a:spcBef>
                <a:spcPts val="0"/>
              </a:spcBef>
              <a:spcAft>
                <a:spcPts val="300"/>
              </a:spcAft>
              <a:buNone/>
            </a:pPr>
            <a:r>
              <a:rPr lang="en-US" sz="300" b="0" dirty="0"/>
              <a:t> </a:t>
            </a:r>
            <a:endParaRPr lang="en-US" sz="1050" b="0" dirty="0"/>
          </a:p>
          <a:p>
            <a:pPr marL="174625" lvl="1" indent="-174625">
              <a:lnSpc>
                <a:spcPct val="100000"/>
              </a:lnSpc>
              <a:spcBef>
                <a:spcPts val="0"/>
              </a:spcBef>
              <a:spcAft>
                <a:spcPts val="600"/>
              </a:spcAft>
              <a:buFont typeface="+mj-lt"/>
              <a:buAutoNum type="arabicPeriod"/>
            </a:pPr>
            <a:r>
              <a:rPr lang="en-US" sz="1050" dirty="0"/>
              <a:t>SDP_001:</a:t>
            </a:r>
            <a:r>
              <a:rPr lang="en-US" sz="1050" b="0" dirty="0"/>
              <a:t> Operation of non-priority dispatch of renewables (NPDR)</a:t>
            </a:r>
          </a:p>
          <a:p>
            <a:pPr marL="174625" lvl="1" indent="-174625">
              <a:lnSpc>
                <a:spcPct val="100000"/>
              </a:lnSpc>
              <a:spcBef>
                <a:spcPts val="0"/>
              </a:spcBef>
              <a:spcAft>
                <a:spcPts val="600"/>
              </a:spcAft>
              <a:buFont typeface="+mj-lt"/>
              <a:buAutoNum type="arabicPeriod"/>
            </a:pPr>
            <a:r>
              <a:rPr lang="en-US" sz="1050" dirty="0"/>
              <a:t>SDP_002:</a:t>
            </a:r>
            <a:r>
              <a:rPr lang="en-US" sz="1050" b="0" dirty="0"/>
              <a:t> Energy Storage Power Station (ESPS) integration</a:t>
            </a:r>
          </a:p>
          <a:p>
            <a:pPr marL="174625" lvl="1" indent="-174625">
              <a:lnSpc>
                <a:spcPct val="100000"/>
              </a:lnSpc>
              <a:spcBef>
                <a:spcPts val="0"/>
              </a:spcBef>
              <a:spcAft>
                <a:spcPts val="600"/>
              </a:spcAft>
              <a:buFont typeface="+mj-lt"/>
              <a:buAutoNum type="arabicPeriod"/>
            </a:pPr>
            <a:r>
              <a:rPr lang="en-US" sz="1050" dirty="0"/>
              <a:t>SDP_003:</a:t>
            </a:r>
            <a:r>
              <a:rPr lang="en-US" sz="1050" b="0" dirty="0"/>
              <a:t> Fast Frequency Response (FFR)</a:t>
            </a:r>
          </a:p>
          <a:p>
            <a:pPr marL="174625" lvl="1" indent="-174625">
              <a:lnSpc>
                <a:spcPct val="100000"/>
              </a:lnSpc>
              <a:spcBef>
                <a:spcPts val="0"/>
              </a:spcBef>
              <a:spcAft>
                <a:spcPts val="600"/>
              </a:spcAft>
              <a:buFont typeface="+mj-lt"/>
              <a:buAutoNum type="arabicPeriod"/>
            </a:pPr>
            <a:r>
              <a:rPr lang="en-US" sz="1050" dirty="0"/>
              <a:t>SDP_004:</a:t>
            </a:r>
            <a:r>
              <a:rPr lang="en-US" sz="1050" b="0" dirty="0"/>
              <a:t> Wind/solar dispatchability improvements</a:t>
            </a:r>
          </a:p>
          <a:p>
            <a:pPr marL="174625" lvl="1" indent="-174625">
              <a:lnSpc>
                <a:spcPct val="100000"/>
              </a:lnSpc>
              <a:spcBef>
                <a:spcPts val="0"/>
              </a:spcBef>
              <a:spcAft>
                <a:spcPts val="600"/>
              </a:spcAft>
              <a:buFont typeface="+mj-lt"/>
              <a:buAutoNum type="arabicPeriod"/>
            </a:pPr>
            <a:r>
              <a:rPr lang="en-US" sz="1050" dirty="0"/>
              <a:t>SDP_005:</a:t>
            </a:r>
            <a:r>
              <a:rPr lang="en-US" sz="1050" b="0" dirty="0"/>
              <a:t> Reserve services scheduling and dispatch</a:t>
            </a:r>
          </a:p>
          <a:p>
            <a:pPr marL="174625" lvl="1" indent="-174625">
              <a:lnSpc>
                <a:spcPct val="100000"/>
              </a:lnSpc>
              <a:spcBef>
                <a:spcPts val="0"/>
              </a:spcBef>
              <a:spcAft>
                <a:spcPts val="600"/>
              </a:spcAft>
              <a:buFont typeface="+mj-lt"/>
              <a:buAutoNum type="arabicPeriod"/>
            </a:pPr>
            <a:r>
              <a:rPr lang="en-US" sz="1050" dirty="0"/>
              <a:t>SDP_006:</a:t>
            </a:r>
            <a:r>
              <a:rPr lang="en-US" sz="1050" b="0" dirty="0"/>
              <a:t> Synchronous condenser scheduling and dispatch</a:t>
            </a:r>
          </a:p>
        </p:txBody>
      </p:sp>
      <p:sp>
        <p:nvSpPr>
          <p:cNvPr id="25" name="Content Placeholder 2">
            <a:extLst>
              <a:ext uri="{FF2B5EF4-FFF2-40B4-BE49-F238E27FC236}">
                <a16:creationId xmlns:a16="http://schemas.microsoft.com/office/drawing/2014/main" id="{F5B10BDD-583C-2902-3ECA-93C4C66350C7}"/>
              </a:ext>
            </a:extLst>
          </p:cNvPr>
          <p:cNvSpPr txBox="1">
            <a:spLocks/>
          </p:cNvSpPr>
          <p:nvPr/>
        </p:nvSpPr>
        <p:spPr>
          <a:xfrm>
            <a:off x="7301957" y="1319460"/>
            <a:ext cx="4451945" cy="451913"/>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Scope of SDP</a:t>
            </a:r>
          </a:p>
        </p:txBody>
      </p:sp>
      <p:sp>
        <p:nvSpPr>
          <p:cNvPr id="28" name="Content Placeholder 2">
            <a:extLst>
              <a:ext uri="{FF2B5EF4-FFF2-40B4-BE49-F238E27FC236}">
                <a16:creationId xmlns:a16="http://schemas.microsoft.com/office/drawing/2014/main" id="{BD85D748-1CAD-A55D-8E9F-7FDF2E227293}"/>
              </a:ext>
            </a:extLst>
          </p:cNvPr>
          <p:cNvSpPr txBox="1">
            <a:spLocks/>
          </p:cNvSpPr>
          <p:nvPr/>
        </p:nvSpPr>
        <p:spPr>
          <a:xfrm>
            <a:off x="250490" y="1778047"/>
            <a:ext cx="2341042" cy="3702406"/>
          </a:xfrm>
          <a:prstGeom prst="rect">
            <a:avLst/>
          </a:prstGeom>
          <a:ln>
            <a:solidFill>
              <a:schemeClr val="bg1">
                <a:lumMod val="85000"/>
              </a:schemeClr>
            </a:solidFill>
            <a:prstDash val="solid"/>
          </a:ln>
        </p:spPr>
        <p:txBody>
          <a:bodyPr anchor="t"/>
          <a:lstStyle>
            <a:lvl1pPr marL="0" indent="0" algn="l" defTabSz="1300976" rtl="0" eaLnBrk="1" latinLnBrk="0" hangingPunct="1">
              <a:lnSpc>
                <a:spcPct val="90000"/>
              </a:lnSpc>
              <a:spcBef>
                <a:spcPts val="600"/>
              </a:spcBef>
              <a:buFont typeface="Arial" charset="0"/>
              <a:buNone/>
              <a:defRPr sz="1600" b="1" i="0" kern="1200" cap="none" baseline="0">
                <a:solidFill>
                  <a:schemeClr val="tx1"/>
                </a:solidFill>
                <a:latin typeface="+mn-lt"/>
                <a:ea typeface="Arial Black" charset="0"/>
                <a:cs typeface="Arial Black" charset="0"/>
              </a:defRPr>
            </a:lvl1pPr>
            <a:lvl2pPr marL="137156"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2pPr>
            <a:lvl3pPr marL="274313"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3pPr>
            <a:lvl4pPr marL="0" indent="0" algn="l" defTabSz="1300976" rtl="0" eaLnBrk="1" latinLnBrk="0" hangingPunct="1">
              <a:lnSpc>
                <a:spcPct val="90000"/>
              </a:lnSpc>
              <a:spcBef>
                <a:spcPts val="600"/>
              </a:spcBef>
              <a:buFont typeface="Arial" charset="0"/>
              <a:buNone/>
              <a:defRPr sz="1600" b="0" i="0" kern="1200" cap="none" baseline="0">
                <a:solidFill>
                  <a:schemeClr val="bg2"/>
                </a:solidFill>
                <a:latin typeface="+mn-lt"/>
                <a:ea typeface="Arial Black" charset="0"/>
                <a:cs typeface="Arial Black" charset="0"/>
              </a:defRPr>
            </a:lvl4pPr>
            <a:lvl5pPr marL="137156" indent="-137156" algn="l" defTabSz="1300976" rtl="0" eaLnBrk="1" latinLnBrk="0" hangingPunct="1">
              <a:lnSpc>
                <a:spcPct val="90000"/>
              </a:lnSpc>
              <a:spcBef>
                <a:spcPts val="600"/>
              </a:spcBef>
              <a:buFont typeface="Arial" charset="0"/>
              <a:buChar char="•"/>
              <a:defRPr sz="1600" b="0" i="0" kern="1200" cap="none" baseline="0">
                <a:solidFill>
                  <a:schemeClr val="bg2"/>
                </a:solidFill>
                <a:latin typeface="+mn-lt"/>
                <a:ea typeface="Arial Black" charset="0"/>
                <a:cs typeface="Arial Black" charset="0"/>
              </a:defRPr>
            </a:lvl5pPr>
            <a:lvl6pPr marL="274313" indent="-137156" algn="l" defTabSz="1300976" rtl="0" eaLnBrk="1" latinLnBrk="0" hangingPunct="1">
              <a:lnSpc>
                <a:spcPct val="90000"/>
              </a:lnSpc>
              <a:spcBef>
                <a:spcPts val="600"/>
              </a:spcBef>
              <a:buFont typeface="Arial" charset="0"/>
              <a:buChar char="•"/>
              <a:defRPr sz="1600" b="1" i="0" kern="1200" cap="none" baseline="0">
                <a:solidFill>
                  <a:schemeClr val="tx2"/>
                </a:solidFill>
                <a:latin typeface="Arial Bold" charset="0"/>
                <a:ea typeface="Arial Bold" charset="0"/>
                <a:cs typeface="Arial Bold" charset="0"/>
              </a:defRPr>
            </a:lvl6pPr>
            <a:lvl7pPr marL="0" indent="0" algn="l" defTabSz="1300976" rtl="0" eaLnBrk="1" latinLnBrk="0" hangingPunct="1">
              <a:lnSpc>
                <a:spcPct val="90000"/>
              </a:lnSpc>
              <a:spcBef>
                <a:spcPts val="600"/>
              </a:spcBef>
              <a:buFont typeface="Arial" charset="0"/>
              <a:buNone/>
              <a:defRPr sz="1400" b="1" i="0" kern="1200" cap="none" baseline="0">
                <a:solidFill>
                  <a:schemeClr val="tx1"/>
                </a:solidFill>
                <a:latin typeface="Arial Bold" charset="0"/>
                <a:ea typeface="Arial Bold" charset="0"/>
                <a:cs typeface="Arial Bold" charset="0"/>
              </a:defRPr>
            </a:lvl7pPr>
            <a:lvl8pPr marL="137156"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old" charset="0"/>
                <a:cs typeface="Arial Bold" charset="0"/>
              </a:defRPr>
            </a:lvl8pPr>
            <a:lvl9pPr marL="274313"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lack" charset="0"/>
                <a:cs typeface="Arial Black"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For this complex</a:t>
            </a:r>
            <a:r>
              <a:rPr kumimoji="0" lang="en-US" sz="1100" b="0" i="0" u="none" strike="noStrike" kern="1200" cap="none" spc="0" normalizeH="0" noProof="0" dirty="0">
                <a:ln>
                  <a:noFill/>
                </a:ln>
                <a:solidFill>
                  <a:srgbClr val="000000"/>
                </a:solidFill>
                <a:effectLst/>
                <a:uLnTx/>
                <a:uFillTx/>
                <a:latin typeface="Arial" panose="020B0604020202020204"/>
                <a:ea typeface="+mn-ea"/>
                <a:cs typeface="+mn-cs"/>
              </a:rPr>
              <a:t> programme…</a:t>
            </a: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171450" lvl="1" indent="-171450">
              <a:lnSpc>
                <a:spcPct val="100000"/>
              </a:lnSpc>
              <a:spcBef>
                <a:spcPts val="0"/>
              </a:spcBef>
              <a:spcAft>
                <a:spcPts val="600"/>
              </a:spcAft>
              <a:buFont typeface="+mj-lt"/>
              <a:buAutoNum type="arabicPeriod"/>
            </a:pPr>
            <a:r>
              <a:rPr lang="en-IE" sz="1100" b="0" dirty="0"/>
              <a:t>Be </a:t>
            </a:r>
            <a:r>
              <a:rPr lang="en-IE" sz="1100" dirty="0"/>
              <a:t>pragmatic</a:t>
            </a:r>
            <a:r>
              <a:rPr lang="en-IE" sz="1100" b="0" dirty="0"/>
              <a:t> about solution pathways. </a:t>
            </a:r>
          </a:p>
          <a:p>
            <a:pPr marL="171450" lvl="1" indent="-171450">
              <a:lnSpc>
                <a:spcPct val="100000"/>
              </a:lnSpc>
              <a:spcBef>
                <a:spcPts val="0"/>
              </a:spcBef>
              <a:spcAft>
                <a:spcPts val="600"/>
              </a:spcAft>
              <a:buFont typeface="+mj-lt"/>
              <a:buAutoNum type="arabicPeriod"/>
            </a:pPr>
            <a:r>
              <a:rPr lang="en-IE" sz="1100" b="0" dirty="0"/>
              <a:t>Solve the </a:t>
            </a:r>
            <a:r>
              <a:rPr lang="en-IE" sz="1100" dirty="0"/>
              <a:t>immediate and urgent</a:t>
            </a:r>
            <a:r>
              <a:rPr lang="en-IE" sz="1100" b="0" dirty="0"/>
              <a:t> problems at hand. </a:t>
            </a:r>
          </a:p>
          <a:p>
            <a:pPr marL="171450" lvl="1" indent="-171450">
              <a:lnSpc>
                <a:spcPct val="100000"/>
              </a:lnSpc>
              <a:spcBef>
                <a:spcPts val="0"/>
              </a:spcBef>
              <a:spcAft>
                <a:spcPts val="600"/>
              </a:spcAft>
              <a:buFont typeface="+mj-lt"/>
              <a:buAutoNum type="arabicPeriod"/>
            </a:pPr>
            <a:r>
              <a:rPr lang="en-IE" sz="1100" b="0" dirty="0"/>
              <a:t>Don’t allow perfect to be the enemy of </a:t>
            </a:r>
            <a:r>
              <a:rPr lang="en-IE" sz="1100" dirty="0"/>
              <a:t>good</a:t>
            </a:r>
            <a:r>
              <a:rPr lang="en-IE" sz="1100" b="0" dirty="0"/>
              <a:t>. </a:t>
            </a:r>
          </a:p>
          <a:p>
            <a:pPr marL="171450" lvl="1" indent="-171450">
              <a:lnSpc>
                <a:spcPct val="100000"/>
              </a:lnSpc>
              <a:spcBef>
                <a:spcPts val="0"/>
              </a:spcBef>
              <a:spcAft>
                <a:spcPts val="600"/>
              </a:spcAft>
              <a:buFont typeface="+mj-lt"/>
              <a:buAutoNum type="arabicPeriod"/>
            </a:pPr>
            <a:r>
              <a:rPr lang="en-IE" sz="1100" dirty="0"/>
              <a:t>Communicate</a:t>
            </a:r>
            <a:r>
              <a:rPr lang="en-IE" sz="1100" b="0" dirty="0"/>
              <a:t> early and often – to all </a:t>
            </a:r>
            <a:r>
              <a:rPr lang="en-IE" sz="1100" dirty="0"/>
              <a:t>stakeholders</a:t>
            </a:r>
            <a:r>
              <a:rPr lang="en-IE" sz="1100" b="0" dirty="0"/>
              <a:t>. </a:t>
            </a:r>
          </a:p>
          <a:p>
            <a:pPr marL="171450" lvl="1" indent="-171450">
              <a:lnSpc>
                <a:spcPct val="100000"/>
              </a:lnSpc>
              <a:spcBef>
                <a:spcPts val="0"/>
              </a:spcBef>
              <a:spcAft>
                <a:spcPts val="600"/>
              </a:spcAft>
              <a:buFont typeface="+mj-lt"/>
              <a:buAutoNum type="arabicPeriod"/>
            </a:pPr>
            <a:r>
              <a:rPr lang="en-IE" sz="1100" b="0" dirty="0"/>
              <a:t>Maintain </a:t>
            </a:r>
            <a:r>
              <a:rPr lang="en-IE" sz="1100" dirty="0"/>
              <a:t>support of industry</a:t>
            </a:r>
            <a:r>
              <a:rPr lang="en-IE" sz="1100" b="0" dirty="0"/>
              <a:t>. </a:t>
            </a:r>
          </a:p>
          <a:p>
            <a:pPr marL="171450" lvl="1" indent="-171450">
              <a:lnSpc>
                <a:spcPct val="100000"/>
              </a:lnSpc>
              <a:spcBef>
                <a:spcPts val="0"/>
              </a:spcBef>
              <a:spcAft>
                <a:spcPts val="600"/>
              </a:spcAft>
              <a:buFont typeface="+mj-lt"/>
              <a:buAutoNum type="arabicPeriod"/>
            </a:pPr>
            <a:r>
              <a:rPr lang="en-IE" sz="1100" dirty="0"/>
              <a:t>Actively manage </a:t>
            </a:r>
            <a:r>
              <a:rPr lang="en-IE" sz="1100" b="0" dirty="0"/>
              <a:t>multidisciplinary delivery team. </a:t>
            </a:r>
          </a:p>
          <a:p>
            <a:pPr marL="0" lvl="1" indent="0" algn="ctr">
              <a:lnSpc>
                <a:spcPct val="100000"/>
              </a:lnSpc>
              <a:spcBef>
                <a:spcPts val="0"/>
              </a:spcBef>
              <a:spcAft>
                <a:spcPts val="600"/>
              </a:spcAft>
              <a:buNone/>
            </a:pPr>
            <a:endParaRPr lang="en-US" sz="1200" dirty="0">
              <a:solidFill>
                <a:schemeClr val="accent3"/>
              </a:solidFill>
            </a:endParaRPr>
          </a:p>
          <a:p>
            <a:pPr marL="0" lvl="1" indent="0" algn="ctr">
              <a:lnSpc>
                <a:spcPct val="100000"/>
              </a:lnSpc>
              <a:spcBef>
                <a:spcPts val="0"/>
              </a:spcBef>
              <a:spcAft>
                <a:spcPts val="600"/>
              </a:spcAft>
              <a:buNone/>
            </a:pPr>
            <a:r>
              <a:rPr lang="en-US" sz="1200" dirty="0">
                <a:solidFill>
                  <a:schemeClr val="accent3"/>
                </a:solidFill>
              </a:rPr>
              <a:t>Achievable – Valuable – “Simple”</a:t>
            </a:r>
          </a:p>
        </p:txBody>
      </p:sp>
      <p:sp>
        <p:nvSpPr>
          <p:cNvPr id="29" name="Content Placeholder 2">
            <a:extLst>
              <a:ext uri="{FF2B5EF4-FFF2-40B4-BE49-F238E27FC236}">
                <a16:creationId xmlns:a16="http://schemas.microsoft.com/office/drawing/2014/main" id="{6315C6BB-53B3-A72D-BFF4-9814BD3278AC}"/>
              </a:ext>
            </a:extLst>
          </p:cNvPr>
          <p:cNvSpPr txBox="1">
            <a:spLocks/>
          </p:cNvSpPr>
          <p:nvPr/>
        </p:nvSpPr>
        <p:spPr>
          <a:xfrm>
            <a:off x="250490" y="1312788"/>
            <a:ext cx="2341043" cy="451913"/>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       Key Principles </a:t>
            </a:r>
          </a:p>
        </p:txBody>
      </p:sp>
      <p:pic>
        <p:nvPicPr>
          <p:cNvPr id="36" name="Graphic 35" descr="Solar Panels with solid fill">
            <a:extLst>
              <a:ext uri="{FF2B5EF4-FFF2-40B4-BE49-F238E27FC236}">
                <a16:creationId xmlns:a16="http://schemas.microsoft.com/office/drawing/2014/main" id="{64C4D92A-82DC-F36A-806D-5C9A5C48CC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68927" y="1312789"/>
            <a:ext cx="393737" cy="393737"/>
          </a:xfrm>
          <a:prstGeom prst="rect">
            <a:avLst/>
          </a:prstGeom>
        </p:spPr>
      </p:pic>
      <p:pic>
        <p:nvPicPr>
          <p:cNvPr id="38" name="Graphic 37" descr="Wind Turbines with solid fill">
            <a:extLst>
              <a:ext uri="{FF2B5EF4-FFF2-40B4-BE49-F238E27FC236}">
                <a16:creationId xmlns:a16="http://schemas.microsoft.com/office/drawing/2014/main" id="{26ACDC2A-060A-A6F2-1875-93A0913E50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03925" y="1370964"/>
            <a:ext cx="393737" cy="393737"/>
          </a:xfrm>
          <a:prstGeom prst="rect">
            <a:avLst/>
          </a:prstGeom>
        </p:spPr>
      </p:pic>
      <p:pic>
        <p:nvPicPr>
          <p:cNvPr id="46" name="Graphic 45" descr="Bullseye with solid fill">
            <a:extLst>
              <a:ext uri="{FF2B5EF4-FFF2-40B4-BE49-F238E27FC236}">
                <a16:creationId xmlns:a16="http://schemas.microsoft.com/office/drawing/2014/main" id="{555A26A6-EF38-D0A7-B8AA-448A068248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17121" y="1312789"/>
            <a:ext cx="451912" cy="451912"/>
          </a:xfrm>
          <a:prstGeom prst="rect">
            <a:avLst/>
          </a:prstGeom>
        </p:spPr>
      </p:pic>
      <p:sp>
        <p:nvSpPr>
          <p:cNvPr id="3" name="Content Placeholder 2">
            <a:extLst>
              <a:ext uri="{FF2B5EF4-FFF2-40B4-BE49-F238E27FC236}">
                <a16:creationId xmlns:a16="http://schemas.microsoft.com/office/drawing/2014/main" id="{3DC322CC-4A7A-1BBB-B3B4-CF8E7F3CC15D}"/>
              </a:ext>
            </a:extLst>
          </p:cNvPr>
          <p:cNvSpPr txBox="1">
            <a:spLocks/>
          </p:cNvSpPr>
          <p:nvPr/>
        </p:nvSpPr>
        <p:spPr>
          <a:xfrm>
            <a:off x="7318563" y="3850013"/>
            <a:ext cx="4451945" cy="451913"/>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Delivery Groupings</a:t>
            </a:r>
          </a:p>
        </p:txBody>
      </p:sp>
      <p:sp>
        <p:nvSpPr>
          <p:cNvPr id="6" name="Content Placeholder 2">
            <a:extLst>
              <a:ext uri="{FF2B5EF4-FFF2-40B4-BE49-F238E27FC236}">
                <a16:creationId xmlns:a16="http://schemas.microsoft.com/office/drawing/2014/main" id="{93022320-39A3-3C6E-E9BC-10A1B4408469}"/>
              </a:ext>
            </a:extLst>
          </p:cNvPr>
          <p:cNvSpPr txBox="1">
            <a:spLocks/>
          </p:cNvSpPr>
          <p:nvPr/>
        </p:nvSpPr>
        <p:spPr>
          <a:xfrm>
            <a:off x="7318563" y="4301925"/>
            <a:ext cx="2222888" cy="1171854"/>
          </a:xfrm>
          <a:prstGeom prst="rect">
            <a:avLst/>
          </a:prstGeom>
          <a:ln>
            <a:solidFill>
              <a:schemeClr val="bg1">
                <a:lumMod val="85000"/>
              </a:schemeClr>
            </a:solidFill>
            <a:prstDash val="solid"/>
          </a:ln>
        </p:spPr>
        <p:txBody>
          <a:bodyPr anchor="t"/>
          <a:lstStyle>
            <a:lvl1pPr marL="0" indent="0" algn="l" defTabSz="1300976" rtl="0" eaLnBrk="1" latinLnBrk="0" hangingPunct="1">
              <a:lnSpc>
                <a:spcPct val="90000"/>
              </a:lnSpc>
              <a:spcBef>
                <a:spcPts val="600"/>
              </a:spcBef>
              <a:buFont typeface="Arial" charset="0"/>
              <a:buNone/>
              <a:defRPr sz="1600" b="1" i="0" kern="1200" cap="none" baseline="0">
                <a:solidFill>
                  <a:schemeClr val="tx1"/>
                </a:solidFill>
                <a:latin typeface="+mn-lt"/>
                <a:ea typeface="Arial Black" charset="0"/>
                <a:cs typeface="Arial Black" charset="0"/>
              </a:defRPr>
            </a:lvl1pPr>
            <a:lvl2pPr marL="137156"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2pPr>
            <a:lvl3pPr marL="274313"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3pPr>
            <a:lvl4pPr marL="0" indent="0" algn="l" defTabSz="1300976" rtl="0" eaLnBrk="1" latinLnBrk="0" hangingPunct="1">
              <a:lnSpc>
                <a:spcPct val="90000"/>
              </a:lnSpc>
              <a:spcBef>
                <a:spcPts val="600"/>
              </a:spcBef>
              <a:buFont typeface="Arial" charset="0"/>
              <a:buNone/>
              <a:defRPr sz="1600" b="0" i="0" kern="1200" cap="none" baseline="0">
                <a:solidFill>
                  <a:schemeClr val="bg2"/>
                </a:solidFill>
                <a:latin typeface="+mn-lt"/>
                <a:ea typeface="Arial Black" charset="0"/>
                <a:cs typeface="Arial Black" charset="0"/>
              </a:defRPr>
            </a:lvl4pPr>
            <a:lvl5pPr marL="137156" indent="-137156" algn="l" defTabSz="1300976" rtl="0" eaLnBrk="1" latinLnBrk="0" hangingPunct="1">
              <a:lnSpc>
                <a:spcPct val="90000"/>
              </a:lnSpc>
              <a:spcBef>
                <a:spcPts val="600"/>
              </a:spcBef>
              <a:buFont typeface="Arial" charset="0"/>
              <a:buChar char="•"/>
              <a:defRPr sz="1600" b="0" i="0" kern="1200" cap="none" baseline="0">
                <a:solidFill>
                  <a:schemeClr val="bg2"/>
                </a:solidFill>
                <a:latin typeface="+mn-lt"/>
                <a:ea typeface="Arial Black" charset="0"/>
                <a:cs typeface="Arial Black" charset="0"/>
              </a:defRPr>
            </a:lvl5pPr>
            <a:lvl6pPr marL="274313" indent="-137156" algn="l" defTabSz="1300976" rtl="0" eaLnBrk="1" latinLnBrk="0" hangingPunct="1">
              <a:lnSpc>
                <a:spcPct val="90000"/>
              </a:lnSpc>
              <a:spcBef>
                <a:spcPts val="600"/>
              </a:spcBef>
              <a:buFont typeface="Arial" charset="0"/>
              <a:buChar char="•"/>
              <a:defRPr sz="1600" b="1" i="0" kern="1200" cap="none" baseline="0">
                <a:solidFill>
                  <a:schemeClr val="tx2"/>
                </a:solidFill>
                <a:latin typeface="Arial Bold" charset="0"/>
                <a:ea typeface="Arial Bold" charset="0"/>
                <a:cs typeface="Arial Bold" charset="0"/>
              </a:defRPr>
            </a:lvl6pPr>
            <a:lvl7pPr marL="0" indent="0" algn="l" defTabSz="1300976" rtl="0" eaLnBrk="1" latinLnBrk="0" hangingPunct="1">
              <a:lnSpc>
                <a:spcPct val="90000"/>
              </a:lnSpc>
              <a:spcBef>
                <a:spcPts val="600"/>
              </a:spcBef>
              <a:buFont typeface="Arial" charset="0"/>
              <a:buNone/>
              <a:defRPr sz="1400" b="1" i="0" kern="1200" cap="none" baseline="0">
                <a:solidFill>
                  <a:schemeClr val="tx1"/>
                </a:solidFill>
                <a:latin typeface="Arial Bold" charset="0"/>
                <a:ea typeface="Arial Bold" charset="0"/>
                <a:cs typeface="Arial Bold" charset="0"/>
              </a:defRPr>
            </a:lvl7pPr>
            <a:lvl8pPr marL="137156"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old" charset="0"/>
                <a:cs typeface="Arial Bold" charset="0"/>
              </a:defRPr>
            </a:lvl8pPr>
            <a:lvl9pPr marL="274313"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lack" charset="0"/>
                <a:cs typeface="Arial Black" charset="0"/>
              </a:defRPr>
            </a:lvl9pPr>
          </a:lstStyle>
          <a:p>
            <a:pPr marL="0" lvl="1" indent="0" algn="ctr">
              <a:lnSpc>
                <a:spcPct val="100000"/>
              </a:lnSpc>
              <a:spcBef>
                <a:spcPts val="0"/>
              </a:spcBef>
              <a:spcAft>
                <a:spcPts val="300"/>
              </a:spcAft>
              <a:buNone/>
            </a:pPr>
            <a:r>
              <a:rPr lang="en-US" sz="1050" dirty="0">
                <a:solidFill>
                  <a:schemeClr val="accent2"/>
                </a:solidFill>
              </a:rPr>
              <a:t>Group 1</a:t>
            </a:r>
          </a:p>
          <a:p>
            <a:pPr marL="0" lvl="1" indent="0">
              <a:lnSpc>
                <a:spcPct val="100000"/>
              </a:lnSpc>
              <a:spcBef>
                <a:spcPts val="0"/>
              </a:spcBef>
              <a:spcAft>
                <a:spcPts val="300"/>
              </a:spcAft>
              <a:buNone/>
            </a:pPr>
            <a:r>
              <a:rPr lang="en-US" sz="300" b="0" dirty="0"/>
              <a:t> </a:t>
            </a:r>
            <a:endParaRPr lang="en-US" sz="1050" b="0" dirty="0"/>
          </a:p>
          <a:p>
            <a:pPr lvl="1">
              <a:lnSpc>
                <a:spcPct val="100000"/>
              </a:lnSpc>
              <a:spcBef>
                <a:spcPts val="0"/>
              </a:spcBef>
              <a:spcAft>
                <a:spcPts val="600"/>
              </a:spcAft>
            </a:pPr>
            <a:r>
              <a:rPr lang="en-US" sz="1050" dirty="0"/>
              <a:t>SDP_001</a:t>
            </a:r>
          </a:p>
          <a:p>
            <a:pPr lvl="1">
              <a:lnSpc>
                <a:spcPct val="100000"/>
              </a:lnSpc>
              <a:spcBef>
                <a:spcPts val="0"/>
              </a:spcBef>
              <a:spcAft>
                <a:spcPts val="600"/>
              </a:spcAft>
            </a:pPr>
            <a:r>
              <a:rPr lang="en-US" sz="1050" dirty="0"/>
              <a:t>SDP_002</a:t>
            </a:r>
            <a:endParaRPr lang="en-US" sz="1050" b="0" dirty="0"/>
          </a:p>
          <a:p>
            <a:pPr lvl="1">
              <a:lnSpc>
                <a:spcPct val="100000"/>
              </a:lnSpc>
              <a:spcBef>
                <a:spcPts val="0"/>
              </a:spcBef>
              <a:spcAft>
                <a:spcPts val="600"/>
              </a:spcAft>
            </a:pPr>
            <a:r>
              <a:rPr lang="en-US" sz="1050" dirty="0"/>
              <a:t>SDP_004</a:t>
            </a:r>
            <a:endParaRPr lang="en-US" sz="1050" b="0" dirty="0"/>
          </a:p>
        </p:txBody>
      </p:sp>
      <p:sp>
        <p:nvSpPr>
          <p:cNvPr id="7" name="Content Placeholder 2">
            <a:extLst>
              <a:ext uri="{FF2B5EF4-FFF2-40B4-BE49-F238E27FC236}">
                <a16:creationId xmlns:a16="http://schemas.microsoft.com/office/drawing/2014/main" id="{DD776819-D447-776D-241B-3AF9206ECB99}"/>
              </a:ext>
            </a:extLst>
          </p:cNvPr>
          <p:cNvSpPr txBox="1">
            <a:spLocks/>
          </p:cNvSpPr>
          <p:nvPr/>
        </p:nvSpPr>
        <p:spPr>
          <a:xfrm>
            <a:off x="9547622" y="4301925"/>
            <a:ext cx="2222888" cy="1171854"/>
          </a:xfrm>
          <a:prstGeom prst="rect">
            <a:avLst/>
          </a:prstGeom>
          <a:ln>
            <a:solidFill>
              <a:schemeClr val="bg1">
                <a:lumMod val="85000"/>
              </a:schemeClr>
            </a:solidFill>
            <a:prstDash val="solid"/>
          </a:ln>
        </p:spPr>
        <p:txBody>
          <a:bodyPr anchor="t"/>
          <a:lstStyle>
            <a:lvl1pPr marL="0" indent="0" algn="l" defTabSz="1300976" rtl="0" eaLnBrk="1" latinLnBrk="0" hangingPunct="1">
              <a:lnSpc>
                <a:spcPct val="90000"/>
              </a:lnSpc>
              <a:spcBef>
                <a:spcPts val="600"/>
              </a:spcBef>
              <a:buFont typeface="Arial" charset="0"/>
              <a:buNone/>
              <a:defRPr sz="1600" b="1" i="0" kern="1200" cap="none" baseline="0">
                <a:solidFill>
                  <a:schemeClr val="tx1"/>
                </a:solidFill>
                <a:latin typeface="+mn-lt"/>
                <a:ea typeface="Arial Black" charset="0"/>
                <a:cs typeface="Arial Black" charset="0"/>
              </a:defRPr>
            </a:lvl1pPr>
            <a:lvl2pPr marL="137156"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2pPr>
            <a:lvl3pPr marL="274313"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3pPr>
            <a:lvl4pPr marL="0" indent="0" algn="l" defTabSz="1300976" rtl="0" eaLnBrk="1" latinLnBrk="0" hangingPunct="1">
              <a:lnSpc>
                <a:spcPct val="90000"/>
              </a:lnSpc>
              <a:spcBef>
                <a:spcPts val="600"/>
              </a:spcBef>
              <a:buFont typeface="Arial" charset="0"/>
              <a:buNone/>
              <a:defRPr sz="1600" b="0" i="0" kern="1200" cap="none" baseline="0">
                <a:solidFill>
                  <a:schemeClr val="bg2"/>
                </a:solidFill>
                <a:latin typeface="+mn-lt"/>
                <a:ea typeface="Arial Black" charset="0"/>
                <a:cs typeface="Arial Black" charset="0"/>
              </a:defRPr>
            </a:lvl4pPr>
            <a:lvl5pPr marL="137156" indent="-137156" algn="l" defTabSz="1300976" rtl="0" eaLnBrk="1" latinLnBrk="0" hangingPunct="1">
              <a:lnSpc>
                <a:spcPct val="90000"/>
              </a:lnSpc>
              <a:spcBef>
                <a:spcPts val="600"/>
              </a:spcBef>
              <a:buFont typeface="Arial" charset="0"/>
              <a:buChar char="•"/>
              <a:defRPr sz="1600" b="0" i="0" kern="1200" cap="none" baseline="0">
                <a:solidFill>
                  <a:schemeClr val="bg2"/>
                </a:solidFill>
                <a:latin typeface="+mn-lt"/>
                <a:ea typeface="Arial Black" charset="0"/>
                <a:cs typeface="Arial Black" charset="0"/>
              </a:defRPr>
            </a:lvl5pPr>
            <a:lvl6pPr marL="274313" indent="-137156" algn="l" defTabSz="1300976" rtl="0" eaLnBrk="1" latinLnBrk="0" hangingPunct="1">
              <a:lnSpc>
                <a:spcPct val="90000"/>
              </a:lnSpc>
              <a:spcBef>
                <a:spcPts val="600"/>
              </a:spcBef>
              <a:buFont typeface="Arial" charset="0"/>
              <a:buChar char="•"/>
              <a:defRPr sz="1600" b="1" i="0" kern="1200" cap="none" baseline="0">
                <a:solidFill>
                  <a:schemeClr val="tx2"/>
                </a:solidFill>
                <a:latin typeface="Arial Bold" charset="0"/>
                <a:ea typeface="Arial Bold" charset="0"/>
                <a:cs typeface="Arial Bold" charset="0"/>
              </a:defRPr>
            </a:lvl6pPr>
            <a:lvl7pPr marL="0" indent="0" algn="l" defTabSz="1300976" rtl="0" eaLnBrk="1" latinLnBrk="0" hangingPunct="1">
              <a:lnSpc>
                <a:spcPct val="90000"/>
              </a:lnSpc>
              <a:spcBef>
                <a:spcPts val="600"/>
              </a:spcBef>
              <a:buFont typeface="Arial" charset="0"/>
              <a:buNone/>
              <a:defRPr sz="1400" b="1" i="0" kern="1200" cap="none" baseline="0">
                <a:solidFill>
                  <a:schemeClr val="tx1"/>
                </a:solidFill>
                <a:latin typeface="Arial Bold" charset="0"/>
                <a:ea typeface="Arial Bold" charset="0"/>
                <a:cs typeface="Arial Bold" charset="0"/>
              </a:defRPr>
            </a:lvl7pPr>
            <a:lvl8pPr marL="137156"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old" charset="0"/>
                <a:cs typeface="Arial Bold" charset="0"/>
              </a:defRPr>
            </a:lvl8pPr>
            <a:lvl9pPr marL="274313"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lack" charset="0"/>
                <a:cs typeface="Arial Black" charset="0"/>
              </a:defRPr>
            </a:lvl9pPr>
          </a:lstStyle>
          <a:p>
            <a:pPr marL="0" lvl="1" indent="0" algn="ctr">
              <a:lnSpc>
                <a:spcPct val="100000"/>
              </a:lnSpc>
              <a:spcBef>
                <a:spcPts val="0"/>
              </a:spcBef>
              <a:spcAft>
                <a:spcPts val="300"/>
              </a:spcAft>
              <a:buNone/>
            </a:pPr>
            <a:r>
              <a:rPr lang="en-US" sz="1050" dirty="0">
                <a:solidFill>
                  <a:schemeClr val="accent2"/>
                </a:solidFill>
              </a:rPr>
              <a:t>Group 2</a:t>
            </a:r>
          </a:p>
          <a:p>
            <a:pPr marL="0" lvl="1" indent="0">
              <a:lnSpc>
                <a:spcPct val="100000"/>
              </a:lnSpc>
              <a:spcBef>
                <a:spcPts val="0"/>
              </a:spcBef>
              <a:spcAft>
                <a:spcPts val="300"/>
              </a:spcAft>
              <a:buNone/>
            </a:pPr>
            <a:r>
              <a:rPr lang="en-US" sz="300" b="0" dirty="0"/>
              <a:t> </a:t>
            </a:r>
            <a:endParaRPr lang="en-US" sz="1050" b="0" dirty="0"/>
          </a:p>
          <a:p>
            <a:pPr lvl="1">
              <a:lnSpc>
                <a:spcPct val="100000"/>
              </a:lnSpc>
              <a:spcBef>
                <a:spcPts val="0"/>
              </a:spcBef>
              <a:spcAft>
                <a:spcPts val="600"/>
              </a:spcAft>
            </a:pPr>
            <a:r>
              <a:rPr lang="en-US" sz="1050" dirty="0"/>
              <a:t>SDP_003</a:t>
            </a:r>
            <a:endParaRPr lang="en-US" sz="1050" b="0" dirty="0"/>
          </a:p>
          <a:p>
            <a:pPr lvl="1">
              <a:lnSpc>
                <a:spcPct val="100000"/>
              </a:lnSpc>
              <a:spcBef>
                <a:spcPts val="0"/>
              </a:spcBef>
              <a:spcAft>
                <a:spcPts val="600"/>
              </a:spcAft>
            </a:pPr>
            <a:r>
              <a:rPr lang="en-US" sz="1050" dirty="0"/>
              <a:t>SDP_005</a:t>
            </a:r>
            <a:endParaRPr lang="en-US" sz="1050" b="0" dirty="0"/>
          </a:p>
          <a:p>
            <a:pPr lvl="1">
              <a:lnSpc>
                <a:spcPct val="100000"/>
              </a:lnSpc>
              <a:spcBef>
                <a:spcPts val="0"/>
              </a:spcBef>
              <a:spcAft>
                <a:spcPts val="600"/>
              </a:spcAft>
            </a:pPr>
            <a:r>
              <a:rPr lang="en-US" sz="1050" dirty="0"/>
              <a:t>SDP_006</a:t>
            </a:r>
            <a:endParaRPr lang="en-US" sz="1050" b="0" dirty="0"/>
          </a:p>
        </p:txBody>
      </p:sp>
      <p:pic>
        <p:nvPicPr>
          <p:cNvPr id="14" name="Graphic 13" descr="Key with solid fill">
            <a:extLst>
              <a:ext uri="{FF2B5EF4-FFF2-40B4-BE49-F238E27FC236}">
                <a16:creationId xmlns:a16="http://schemas.microsoft.com/office/drawing/2014/main" id="{908AB114-BEF2-2B17-81EE-97C8E80F5C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4434" y="1312788"/>
            <a:ext cx="440074" cy="440074"/>
          </a:xfrm>
          <a:prstGeom prst="rect">
            <a:avLst/>
          </a:prstGeom>
        </p:spPr>
      </p:pic>
      <p:grpSp>
        <p:nvGrpSpPr>
          <p:cNvPr id="2" name="Group 1">
            <a:extLst>
              <a:ext uri="{FF2B5EF4-FFF2-40B4-BE49-F238E27FC236}">
                <a16:creationId xmlns:a16="http://schemas.microsoft.com/office/drawing/2014/main" id="{DF9762DB-6902-BB99-05BC-CCAB388D0954}"/>
              </a:ext>
            </a:extLst>
          </p:cNvPr>
          <p:cNvGrpSpPr/>
          <p:nvPr/>
        </p:nvGrpSpPr>
        <p:grpSpPr>
          <a:xfrm>
            <a:off x="250490" y="5670630"/>
            <a:ext cx="11679574" cy="1050890"/>
            <a:chOff x="250490" y="5670630"/>
            <a:chExt cx="11679574" cy="1050890"/>
          </a:xfrm>
        </p:grpSpPr>
        <p:sp>
          <p:nvSpPr>
            <p:cNvPr id="26" name="Content Placeholder 2">
              <a:extLst>
                <a:ext uri="{FF2B5EF4-FFF2-40B4-BE49-F238E27FC236}">
                  <a16:creationId xmlns:a16="http://schemas.microsoft.com/office/drawing/2014/main" id="{548E0211-F009-0DC7-436E-9C25CDA041C7}"/>
                </a:ext>
              </a:extLst>
            </p:cNvPr>
            <p:cNvSpPr txBox="1">
              <a:spLocks/>
            </p:cNvSpPr>
            <p:nvPr/>
          </p:nvSpPr>
          <p:spPr>
            <a:xfrm>
              <a:off x="2990850" y="5728048"/>
              <a:ext cx="8779658" cy="982315"/>
            </a:xfrm>
            <a:prstGeom prst="rect">
              <a:avLst/>
            </a:prstGeom>
            <a:solidFill>
              <a:schemeClr val="bg1"/>
            </a:solidFill>
            <a:ln>
              <a:solidFill>
                <a:schemeClr val="bg1">
                  <a:lumMod val="85000"/>
                </a:schemeClr>
              </a:solidFill>
              <a:prstDash val="solid"/>
            </a:ln>
          </p:spPr>
          <p:txBody>
            <a:bodyPr anchor="t"/>
            <a:lstStyle>
              <a:lvl1pPr marL="0" indent="0" algn="l" defTabSz="1300976" rtl="0" eaLnBrk="1" latinLnBrk="0" hangingPunct="1">
                <a:lnSpc>
                  <a:spcPct val="90000"/>
                </a:lnSpc>
                <a:spcBef>
                  <a:spcPts val="600"/>
                </a:spcBef>
                <a:buFont typeface="Arial" charset="0"/>
                <a:buNone/>
                <a:defRPr sz="1600" b="1" i="0" kern="1200" cap="none" baseline="0">
                  <a:solidFill>
                    <a:schemeClr val="tx1"/>
                  </a:solidFill>
                  <a:latin typeface="+mn-lt"/>
                  <a:ea typeface="Arial Black" charset="0"/>
                  <a:cs typeface="Arial Black" charset="0"/>
                </a:defRPr>
              </a:lvl1pPr>
              <a:lvl2pPr marL="137156"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2pPr>
              <a:lvl3pPr marL="274313"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3pPr>
              <a:lvl4pPr marL="0" indent="0" algn="l" defTabSz="1300976" rtl="0" eaLnBrk="1" latinLnBrk="0" hangingPunct="1">
                <a:lnSpc>
                  <a:spcPct val="90000"/>
                </a:lnSpc>
                <a:spcBef>
                  <a:spcPts val="600"/>
                </a:spcBef>
                <a:buFont typeface="Arial" charset="0"/>
                <a:buNone/>
                <a:defRPr sz="1600" b="0" i="0" kern="1200" cap="none" baseline="0">
                  <a:solidFill>
                    <a:schemeClr val="bg2"/>
                  </a:solidFill>
                  <a:latin typeface="+mn-lt"/>
                  <a:ea typeface="Arial Black" charset="0"/>
                  <a:cs typeface="Arial Black" charset="0"/>
                </a:defRPr>
              </a:lvl4pPr>
              <a:lvl5pPr marL="137156" indent="-137156" algn="l" defTabSz="1300976" rtl="0" eaLnBrk="1" latinLnBrk="0" hangingPunct="1">
                <a:lnSpc>
                  <a:spcPct val="90000"/>
                </a:lnSpc>
                <a:spcBef>
                  <a:spcPts val="600"/>
                </a:spcBef>
                <a:buFont typeface="Arial" charset="0"/>
                <a:buChar char="•"/>
                <a:defRPr sz="1600" b="0" i="0" kern="1200" cap="none" baseline="0">
                  <a:solidFill>
                    <a:schemeClr val="bg2"/>
                  </a:solidFill>
                  <a:latin typeface="+mn-lt"/>
                  <a:ea typeface="Arial Black" charset="0"/>
                  <a:cs typeface="Arial Black" charset="0"/>
                </a:defRPr>
              </a:lvl5pPr>
              <a:lvl6pPr marL="274313" indent="-137156" algn="l" defTabSz="1300976" rtl="0" eaLnBrk="1" latinLnBrk="0" hangingPunct="1">
                <a:lnSpc>
                  <a:spcPct val="90000"/>
                </a:lnSpc>
                <a:spcBef>
                  <a:spcPts val="600"/>
                </a:spcBef>
                <a:buFont typeface="Arial" charset="0"/>
                <a:buChar char="•"/>
                <a:defRPr sz="1600" b="1" i="0" kern="1200" cap="none" baseline="0">
                  <a:solidFill>
                    <a:schemeClr val="tx2"/>
                  </a:solidFill>
                  <a:latin typeface="Arial Bold" charset="0"/>
                  <a:ea typeface="Arial Bold" charset="0"/>
                  <a:cs typeface="Arial Bold" charset="0"/>
                </a:defRPr>
              </a:lvl6pPr>
              <a:lvl7pPr marL="0" indent="0" algn="l" defTabSz="1300976" rtl="0" eaLnBrk="1" latinLnBrk="0" hangingPunct="1">
                <a:lnSpc>
                  <a:spcPct val="90000"/>
                </a:lnSpc>
                <a:spcBef>
                  <a:spcPts val="600"/>
                </a:spcBef>
                <a:buFont typeface="Arial" charset="0"/>
                <a:buNone/>
                <a:defRPr sz="1400" b="1" i="0" kern="1200" cap="none" baseline="0">
                  <a:solidFill>
                    <a:schemeClr val="tx1"/>
                  </a:solidFill>
                  <a:latin typeface="Arial Bold" charset="0"/>
                  <a:ea typeface="Arial Bold" charset="0"/>
                  <a:cs typeface="Arial Bold" charset="0"/>
                </a:defRPr>
              </a:lvl7pPr>
              <a:lvl8pPr marL="137156"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old" charset="0"/>
                  <a:cs typeface="Arial Bold" charset="0"/>
                </a:defRPr>
              </a:lvl8pPr>
              <a:lvl9pPr marL="274313"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lack" charset="0"/>
                  <a:cs typeface="Arial Black" charset="0"/>
                </a:defRPr>
              </a:lvl9pPr>
            </a:lstStyle>
            <a:p>
              <a:pPr marL="102867" lvl="1" indent="0">
                <a:lnSpc>
                  <a:spcPct val="100000"/>
                </a:lnSpc>
                <a:spcBef>
                  <a:spcPts val="0"/>
                </a:spcBef>
                <a:spcAft>
                  <a:spcPts val="600"/>
                </a:spcAft>
                <a:buNone/>
              </a:pPr>
              <a:endParaRPr lang="en-US" sz="1100" b="0" dirty="0"/>
            </a:p>
          </p:txBody>
        </p:sp>
        <p:sp>
          <p:nvSpPr>
            <p:cNvPr id="27" name="Content Placeholder 2">
              <a:extLst>
                <a:ext uri="{FF2B5EF4-FFF2-40B4-BE49-F238E27FC236}">
                  <a16:creationId xmlns:a16="http://schemas.microsoft.com/office/drawing/2014/main" id="{DF33055C-1F99-08AA-85F9-DFF1E24F3214}"/>
                </a:ext>
              </a:extLst>
            </p:cNvPr>
            <p:cNvSpPr txBox="1">
              <a:spLocks/>
            </p:cNvSpPr>
            <p:nvPr/>
          </p:nvSpPr>
          <p:spPr>
            <a:xfrm>
              <a:off x="250490" y="5728048"/>
              <a:ext cx="2740360" cy="982315"/>
            </a:xfrm>
            <a:prstGeom prst="rect">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SDP Timeline</a:t>
              </a:r>
            </a:p>
          </p:txBody>
        </p:sp>
        <p:pic>
          <p:nvPicPr>
            <p:cNvPr id="44" name="Graphic 43" descr="Monthly calendar with solid fill">
              <a:extLst>
                <a:ext uri="{FF2B5EF4-FFF2-40B4-BE49-F238E27FC236}">
                  <a16:creationId xmlns:a16="http://schemas.microsoft.com/office/drawing/2014/main" id="{076A1D30-0544-0F37-F6AE-253266C26BE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1693" y="5993249"/>
              <a:ext cx="451912" cy="451912"/>
            </a:xfrm>
            <a:prstGeom prst="rect">
              <a:avLst/>
            </a:prstGeom>
          </p:spPr>
        </p:pic>
        <p:sp>
          <p:nvSpPr>
            <p:cNvPr id="16" name="Arrow: Right 15">
              <a:extLst>
                <a:ext uri="{FF2B5EF4-FFF2-40B4-BE49-F238E27FC236}">
                  <a16:creationId xmlns:a16="http://schemas.microsoft.com/office/drawing/2014/main" id="{01831BD8-78EC-4F00-9583-1D20F9415029}"/>
                </a:ext>
              </a:extLst>
            </p:cNvPr>
            <p:cNvSpPr/>
            <p:nvPr/>
          </p:nvSpPr>
          <p:spPr>
            <a:xfrm>
              <a:off x="3103816" y="5670630"/>
              <a:ext cx="8826248" cy="361903"/>
            </a:xfrm>
            <a:prstGeom prst="rightArrow">
              <a:avLst/>
            </a:prstGeom>
            <a:solidFill>
              <a:srgbClr val="D5D5D5"/>
            </a:solid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081EAA8-0DB7-D02C-D279-E249E04CDCEB}"/>
                </a:ext>
              </a:extLst>
            </p:cNvPr>
            <p:cNvSpPr txBox="1"/>
            <p:nvPr/>
          </p:nvSpPr>
          <p:spPr>
            <a:xfrm>
              <a:off x="3044187" y="5697693"/>
              <a:ext cx="184731" cy="307777"/>
            </a:xfrm>
            <a:prstGeom prst="rect">
              <a:avLst/>
            </a:prstGeom>
            <a:noFill/>
          </p:spPr>
          <p:txBody>
            <a:bodyPr wrap="none" rtlCol="0">
              <a:spAutoFit/>
            </a:bodyPr>
            <a:lstStyle/>
            <a:p>
              <a:endParaRPr lang="en-US" sz="1400" dirty="0"/>
            </a:p>
          </p:txBody>
        </p:sp>
        <p:sp>
          <p:nvSpPr>
            <p:cNvPr id="18" name="TextBox 17">
              <a:extLst>
                <a:ext uri="{FF2B5EF4-FFF2-40B4-BE49-F238E27FC236}">
                  <a16:creationId xmlns:a16="http://schemas.microsoft.com/office/drawing/2014/main" id="{D02A4075-FD76-3E05-EE88-23F80C2C9A01}"/>
                </a:ext>
              </a:extLst>
            </p:cNvPr>
            <p:cNvSpPr txBox="1"/>
            <p:nvPr/>
          </p:nvSpPr>
          <p:spPr>
            <a:xfrm>
              <a:off x="6333543" y="5685472"/>
              <a:ext cx="184731" cy="307777"/>
            </a:xfrm>
            <a:prstGeom prst="rect">
              <a:avLst/>
            </a:prstGeom>
            <a:noFill/>
          </p:spPr>
          <p:txBody>
            <a:bodyPr wrap="none" rtlCol="0">
              <a:spAutoFit/>
            </a:bodyPr>
            <a:lstStyle/>
            <a:p>
              <a:endParaRPr lang="en-US" sz="1400" dirty="0"/>
            </a:p>
          </p:txBody>
        </p:sp>
        <p:sp>
          <p:nvSpPr>
            <p:cNvPr id="19" name="TextBox 18">
              <a:extLst>
                <a:ext uri="{FF2B5EF4-FFF2-40B4-BE49-F238E27FC236}">
                  <a16:creationId xmlns:a16="http://schemas.microsoft.com/office/drawing/2014/main" id="{A14DDA94-1B9B-12FC-2C3D-C513FA158125}"/>
                </a:ext>
              </a:extLst>
            </p:cNvPr>
            <p:cNvSpPr txBox="1"/>
            <p:nvPr/>
          </p:nvSpPr>
          <p:spPr>
            <a:xfrm>
              <a:off x="9752196" y="5715734"/>
              <a:ext cx="184731" cy="307777"/>
            </a:xfrm>
            <a:prstGeom prst="rect">
              <a:avLst/>
            </a:prstGeom>
            <a:noFill/>
          </p:spPr>
          <p:txBody>
            <a:bodyPr wrap="none" rtlCol="0">
              <a:spAutoFit/>
            </a:bodyPr>
            <a:lstStyle/>
            <a:p>
              <a:endParaRPr lang="en-US" sz="1400" dirty="0"/>
            </a:p>
          </p:txBody>
        </p:sp>
        <p:sp>
          <p:nvSpPr>
            <p:cNvPr id="20" name="Rectangle 19">
              <a:extLst>
                <a:ext uri="{FF2B5EF4-FFF2-40B4-BE49-F238E27FC236}">
                  <a16:creationId xmlns:a16="http://schemas.microsoft.com/office/drawing/2014/main" id="{C0EC0460-5312-2AC8-56F3-1B96A7E8332E}"/>
                </a:ext>
              </a:extLst>
            </p:cNvPr>
            <p:cNvSpPr/>
            <p:nvPr/>
          </p:nvSpPr>
          <p:spPr>
            <a:xfrm>
              <a:off x="5615331" y="6519346"/>
              <a:ext cx="684000" cy="152349"/>
            </a:xfrm>
            <a:prstGeom prst="rect">
              <a:avLst/>
            </a:prstGeom>
            <a:noFill/>
          </p:spPr>
          <p:txBody>
            <a:bodyPr wrap="square" lIns="0" tIns="0" rIns="0" bIns="0">
              <a:spAutoFit/>
            </a:bodyPr>
            <a:lstStyle/>
            <a:p>
              <a:pPr marL="0" marR="0" lvl="0" indent="0" algn="ctr" defTabSz="456926" eaLnBrk="1" fontAlgn="auto" latinLnBrk="0" hangingPunct="1">
                <a:lnSpc>
                  <a:spcPct val="90000"/>
                </a:lnSpc>
                <a:spcAft>
                  <a:spcPts val="0"/>
                </a:spcAft>
                <a:buClrTx/>
                <a:buSzTx/>
                <a:buFontTx/>
                <a:buNone/>
                <a:tabLst/>
                <a:defRPr/>
              </a:pPr>
              <a:endParaRPr kumimoji="0" lang="en-GB" sz="1100" b="1" i="0" u="none" strike="noStrike" kern="0" cap="none" spc="0" normalizeH="0" baseline="0" noProof="0" dirty="0">
                <a:ln>
                  <a:noFill/>
                </a:ln>
                <a:solidFill>
                  <a:schemeClr val="accent1">
                    <a:lumMod val="50000"/>
                  </a:schemeClr>
                </a:solidFill>
                <a:effectLst/>
                <a:uLnTx/>
                <a:uFillTx/>
                <a:cs typeface="Calibri" panose="020F0502020204030204" pitchFamily="34" charset="0"/>
                <a:sym typeface="Helvetica"/>
              </a:endParaRPr>
            </a:p>
          </p:txBody>
        </p:sp>
        <p:sp>
          <p:nvSpPr>
            <p:cNvPr id="21" name="Flowchart: Extract 155">
              <a:hlinkClick r:id="" action="ppaction://noaction" highlightClick="1"/>
              <a:extLst>
                <a:ext uri="{FF2B5EF4-FFF2-40B4-BE49-F238E27FC236}">
                  <a16:creationId xmlns:a16="http://schemas.microsoft.com/office/drawing/2014/main" id="{DA0C8FB0-3456-3FD5-2699-5E981A666921}"/>
                </a:ext>
              </a:extLst>
            </p:cNvPr>
            <p:cNvSpPr>
              <a:spLocks noChangeAspect="1"/>
            </p:cNvSpPr>
            <p:nvPr/>
          </p:nvSpPr>
          <p:spPr>
            <a:xfrm>
              <a:off x="6138120" y="6469520"/>
              <a:ext cx="284753" cy="252000"/>
            </a:xfrm>
            <a:prstGeom prst="flowChartExtract">
              <a:avLst/>
            </a:prstGeom>
            <a:solidFill>
              <a:schemeClr val="accent2"/>
            </a:solidFill>
            <a:ln w="28575"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346" eaLnBrk="1" fontAlgn="auto" latinLnBrk="0" hangingPunct="0">
                <a:lnSpc>
                  <a:spcPct val="120000"/>
                </a:lnSpc>
                <a:spcBef>
                  <a:spcPts val="0"/>
                </a:spcBef>
                <a:spcAft>
                  <a:spcPts val="0"/>
                </a:spcAft>
                <a:buClrTx/>
                <a:buSzTx/>
                <a:buFontTx/>
                <a:buNone/>
                <a:tabLst>
                  <a:tab pos="177693" algn="l"/>
                  <a:tab pos="355387" algn="l"/>
                  <a:tab pos="539426" algn="l"/>
                  <a:tab pos="717120" algn="l"/>
                  <a:tab pos="894813" algn="l"/>
                  <a:tab pos="1078852" algn="l"/>
                  <a:tab pos="1256546" algn="l"/>
                  <a:tab pos="1434239" algn="l"/>
                  <a:tab pos="1618278" algn="l"/>
                  <a:tab pos="1795972" algn="l"/>
                  <a:tab pos="1973665" algn="l"/>
                  <a:tab pos="2157704" algn="l"/>
                </a:tabLst>
                <a:defRPr/>
              </a:pPr>
              <a:endParaRPr kumimoji="0" lang="en-US" sz="900" b="0" i="0" u="none" strike="noStrike" kern="0" cap="none" spc="0" normalizeH="0" baseline="0" noProof="0">
                <a:ln>
                  <a:noFill/>
                </a:ln>
                <a:solidFill>
                  <a:srgbClr val="000000"/>
                </a:solidFill>
                <a:effectLst/>
                <a:uLnTx/>
                <a:uFillTx/>
                <a:latin typeface="Graphik Regular" panose="020B0503030202060203" pitchFamily="34" charset="77"/>
                <a:ea typeface="+mn-ea"/>
                <a:cs typeface="+mn-cs"/>
                <a:sym typeface="Helvetica"/>
              </a:endParaRPr>
            </a:p>
          </p:txBody>
        </p:sp>
        <p:sp>
          <p:nvSpPr>
            <p:cNvPr id="22" name="Rectangle 21">
              <a:extLst>
                <a:ext uri="{FF2B5EF4-FFF2-40B4-BE49-F238E27FC236}">
                  <a16:creationId xmlns:a16="http://schemas.microsoft.com/office/drawing/2014/main" id="{54CAC46D-E63B-0D66-E35F-BFA1ADAB560A}"/>
                </a:ext>
              </a:extLst>
            </p:cNvPr>
            <p:cNvSpPr/>
            <p:nvPr/>
          </p:nvSpPr>
          <p:spPr>
            <a:xfrm>
              <a:off x="9717188" y="6519346"/>
              <a:ext cx="684000" cy="152349"/>
            </a:xfrm>
            <a:prstGeom prst="rect">
              <a:avLst/>
            </a:prstGeom>
            <a:noFill/>
          </p:spPr>
          <p:txBody>
            <a:bodyPr wrap="square" lIns="0" tIns="0" rIns="0" bIns="0">
              <a:spAutoFit/>
            </a:bodyPr>
            <a:lstStyle/>
            <a:p>
              <a:pPr marL="0" marR="0" lvl="0" indent="0" algn="ctr" defTabSz="456926" eaLnBrk="1" fontAlgn="auto" latinLnBrk="0" hangingPunct="1">
                <a:lnSpc>
                  <a:spcPct val="90000"/>
                </a:lnSpc>
                <a:spcAft>
                  <a:spcPts val="0"/>
                </a:spcAft>
                <a:buClrTx/>
                <a:buSzTx/>
                <a:buFontTx/>
                <a:buNone/>
                <a:tabLst/>
                <a:defRPr/>
              </a:pPr>
              <a:r>
                <a:rPr lang="en-GB" sz="1100" b="1" kern="0" dirty="0">
                  <a:solidFill>
                    <a:schemeClr val="accent1">
                      <a:lumMod val="50000"/>
                    </a:schemeClr>
                  </a:solidFill>
                  <a:cs typeface="Calibri" panose="020F0502020204030204" pitchFamily="34" charset="0"/>
                  <a:sym typeface="Helvetica"/>
                </a:rPr>
                <a:t>TBC</a:t>
              </a:r>
              <a:endParaRPr kumimoji="0" lang="en-GB" sz="1100" b="1" i="0" u="none" strike="noStrike" kern="0" cap="none" spc="0" normalizeH="0" baseline="0" noProof="0" dirty="0">
                <a:ln>
                  <a:noFill/>
                </a:ln>
                <a:solidFill>
                  <a:schemeClr val="accent1">
                    <a:lumMod val="50000"/>
                  </a:schemeClr>
                </a:solidFill>
                <a:effectLst/>
                <a:uLnTx/>
                <a:uFillTx/>
                <a:cs typeface="Calibri" panose="020F0502020204030204" pitchFamily="34" charset="0"/>
                <a:sym typeface="Helvetica"/>
              </a:endParaRPr>
            </a:p>
          </p:txBody>
        </p:sp>
        <p:sp>
          <p:nvSpPr>
            <p:cNvPr id="23" name="Flowchart: Extract 155">
              <a:hlinkClick r:id="" action="ppaction://noaction" highlightClick="1"/>
              <a:extLst>
                <a:ext uri="{FF2B5EF4-FFF2-40B4-BE49-F238E27FC236}">
                  <a16:creationId xmlns:a16="http://schemas.microsoft.com/office/drawing/2014/main" id="{4F872609-41F9-7D71-3AB7-383251DCD3E3}"/>
                </a:ext>
              </a:extLst>
            </p:cNvPr>
            <p:cNvSpPr>
              <a:spLocks noChangeAspect="1"/>
            </p:cNvSpPr>
            <p:nvPr/>
          </p:nvSpPr>
          <p:spPr>
            <a:xfrm>
              <a:off x="9550577" y="6469520"/>
              <a:ext cx="284753" cy="252000"/>
            </a:xfrm>
            <a:prstGeom prst="flowChartExtract">
              <a:avLst/>
            </a:prstGeom>
            <a:solidFill>
              <a:schemeClr val="accent2"/>
            </a:solidFill>
            <a:ln w="28575"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346" eaLnBrk="1" fontAlgn="auto" latinLnBrk="0" hangingPunct="0">
                <a:lnSpc>
                  <a:spcPct val="120000"/>
                </a:lnSpc>
                <a:spcBef>
                  <a:spcPts val="0"/>
                </a:spcBef>
                <a:spcAft>
                  <a:spcPts val="0"/>
                </a:spcAft>
                <a:buClrTx/>
                <a:buSzTx/>
                <a:buFontTx/>
                <a:buNone/>
                <a:tabLst>
                  <a:tab pos="177693" algn="l"/>
                  <a:tab pos="355387" algn="l"/>
                  <a:tab pos="539426" algn="l"/>
                  <a:tab pos="717120" algn="l"/>
                  <a:tab pos="894813" algn="l"/>
                  <a:tab pos="1078852" algn="l"/>
                  <a:tab pos="1256546" algn="l"/>
                  <a:tab pos="1434239" algn="l"/>
                  <a:tab pos="1618278" algn="l"/>
                  <a:tab pos="1795972" algn="l"/>
                  <a:tab pos="1973665" algn="l"/>
                  <a:tab pos="2157704" algn="l"/>
                </a:tabLst>
                <a:defRPr/>
              </a:pPr>
              <a:endParaRPr kumimoji="0" lang="en-US" sz="900" b="0" i="0" u="none" strike="noStrike" kern="0" cap="none" spc="0" normalizeH="0" baseline="0" noProof="0">
                <a:ln>
                  <a:noFill/>
                </a:ln>
                <a:solidFill>
                  <a:srgbClr val="000000"/>
                </a:solidFill>
                <a:effectLst/>
                <a:uLnTx/>
                <a:uFillTx/>
                <a:latin typeface="Graphik Regular" panose="020B0503030202060203" pitchFamily="34" charset="77"/>
                <a:ea typeface="+mn-ea"/>
                <a:cs typeface="+mn-cs"/>
                <a:sym typeface="Helvetica"/>
              </a:endParaRPr>
            </a:p>
          </p:txBody>
        </p:sp>
        <p:sp>
          <p:nvSpPr>
            <p:cNvPr id="24" name="Flowchart: Extract 155">
              <a:hlinkClick r:id="" action="ppaction://noaction" highlightClick="1"/>
              <a:extLst>
                <a:ext uri="{FF2B5EF4-FFF2-40B4-BE49-F238E27FC236}">
                  <a16:creationId xmlns:a16="http://schemas.microsoft.com/office/drawing/2014/main" id="{DBA8BE80-97CC-9BAA-40C8-A78A8F7F7A80}"/>
                </a:ext>
              </a:extLst>
            </p:cNvPr>
            <p:cNvSpPr>
              <a:spLocks noChangeAspect="1"/>
            </p:cNvSpPr>
            <p:nvPr/>
          </p:nvSpPr>
          <p:spPr>
            <a:xfrm>
              <a:off x="4558434" y="6469520"/>
              <a:ext cx="284753" cy="252000"/>
            </a:xfrm>
            <a:prstGeom prst="flowChartExtract">
              <a:avLst/>
            </a:prstGeom>
            <a:solidFill>
              <a:schemeClr val="accent4">
                <a:lumMod val="75000"/>
              </a:schemeClr>
            </a:solidFill>
            <a:ln w="28575"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346" eaLnBrk="1" fontAlgn="auto" latinLnBrk="0" hangingPunct="0">
                <a:lnSpc>
                  <a:spcPct val="120000"/>
                </a:lnSpc>
                <a:spcBef>
                  <a:spcPts val="0"/>
                </a:spcBef>
                <a:spcAft>
                  <a:spcPts val="0"/>
                </a:spcAft>
                <a:buClrTx/>
                <a:buSzTx/>
                <a:buFontTx/>
                <a:buNone/>
                <a:tabLst>
                  <a:tab pos="177693" algn="l"/>
                  <a:tab pos="355387" algn="l"/>
                  <a:tab pos="539426" algn="l"/>
                  <a:tab pos="717120" algn="l"/>
                  <a:tab pos="894813" algn="l"/>
                  <a:tab pos="1078852" algn="l"/>
                  <a:tab pos="1256546" algn="l"/>
                  <a:tab pos="1434239" algn="l"/>
                  <a:tab pos="1618278" algn="l"/>
                  <a:tab pos="1795972" algn="l"/>
                  <a:tab pos="1973665" algn="l"/>
                  <a:tab pos="2157704" algn="l"/>
                </a:tabLst>
                <a:defRPr/>
              </a:pPr>
              <a:endParaRPr kumimoji="0" lang="en-US" sz="900" b="0" i="0" u="none" strike="noStrike" kern="0" cap="none" spc="0" normalizeH="0" baseline="0" noProof="0">
                <a:ln>
                  <a:noFill/>
                </a:ln>
                <a:solidFill>
                  <a:srgbClr val="000000"/>
                </a:solidFill>
                <a:effectLst/>
                <a:uLnTx/>
                <a:uFillTx/>
                <a:latin typeface="Graphik Regular" panose="020B0503030202060203" pitchFamily="34" charset="77"/>
                <a:ea typeface="+mn-ea"/>
                <a:cs typeface="+mn-cs"/>
                <a:sym typeface="Helvetica"/>
              </a:endParaRPr>
            </a:p>
          </p:txBody>
        </p:sp>
        <p:sp>
          <p:nvSpPr>
            <p:cNvPr id="33" name="Rectangle 32">
              <a:extLst>
                <a:ext uri="{FF2B5EF4-FFF2-40B4-BE49-F238E27FC236}">
                  <a16:creationId xmlns:a16="http://schemas.microsoft.com/office/drawing/2014/main" id="{70C29A0C-C8BD-828D-1CCF-AEB010FB9DCA}"/>
                </a:ext>
              </a:extLst>
            </p:cNvPr>
            <p:cNvSpPr/>
            <p:nvPr/>
          </p:nvSpPr>
          <p:spPr>
            <a:xfrm>
              <a:off x="4762282" y="6519346"/>
              <a:ext cx="684000" cy="152349"/>
            </a:xfrm>
            <a:prstGeom prst="rect">
              <a:avLst/>
            </a:prstGeom>
            <a:noFill/>
          </p:spPr>
          <p:txBody>
            <a:bodyPr wrap="square" lIns="0" tIns="0" rIns="0" bIns="0">
              <a:spAutoFit/>
            </a:bodyPr>
            <a:lstStyle/>
            <a:p>
              <a:pPr marL="0" marR="0" lvl="0" indent="0" algn="ctr" defTabSz="456926" eaLnBrk="1" fontAlgn="auto" latinLnBrk="0" hangingPunct="1">
                <a:lnSpc>
                  <a:spcPct val="90000"/>
                </a:lnSpc>
                <a:spcAft>
                  <a:spcPts val="0"/>
                </a:spcAft>
                <a:buClrTx/>
                <a:buSzTx/>
                <a:buFontTx/>
                <a:buNone/>
                <a:tabLst/>
                <a:defRPr/>
              </a:pPr>
              <a:r>
                <a:rPr lang="en-GB" sz="1100" b="1" kern="0" dirty="0">
                  <a:solidFill>
                    <a:schemeClr val="accent4">
                      <a:lumMod val="50000"/>
                    </a:schemeClr>
                  </a:solidFill>
                  <a:cs typeface="Calibri" panose="020F0502020204030204" pitchFamily="34" charset="0"/>
                  <a:sym typeface="Helvetica"/>
                </a:rPr>
                <a:t>Today</a:t>
              </a:r>
              <a:endParaRPr kumimoji="0" lang="en-GB" sz="1100" b="1" i="0" u="none" strike="noStrike" kern="0" cap="none" spc="0" normalizeH="0" baseline="0" noProof="0" dirty="0">
                <a:ln>
                  <a:noFill/>
                </a:ln>
                <a:solidFill>
                  <a:schemeClr val="accent4">
                    <a:lumMod val="50000"/>
                  </a:schemeClr>
                </a:solidFill>
                <a:effectLst/>
                <a:uLnTx/>
                <a:uFillTx/>
                <a:cs typeface="Calibri" panose="020F0502020204030204" pitchFamily="34" charset="0"/>
                <a:sym typeface="Helvetica"/>
              </a:endParaRPr>
            </a:p>
          </p:txBody>
        </p:sp>
        <p:sp>
          <p:nvSpPr>
            <p:cNvPr id="34" name="Rectangle 33">
              <a:extLst>
                <a:ext uri="{FF2B5EF4-FFF2-40B4-BE49-F238E27FC236}">
                  <a16:creationId xmlns:a16="http://schemas.microsoft.com/office/drawing/2014/main" id="{3335E574-4947-42F5-03E4-EC5A444CFCB2}"/>
                </a:ext>
              </a:extLst>
            </p:cNvPr>
            <p:cNvSpPr/>
            <p:nvPr/>
          </p:nvSpPr>
          <p:spPr>
            <a:xfrm>
              <a:off x="6946658" y="6519346"/>
              <a:ext cx="684000" cy="152349"/>
            </a:xfrm>
            <a:prstGeom prst="rect">
              <a:avLst/>
            </a:prstGeom>
            <a:noFill/>
          </p:spPr>
          <p:txBody>
            <a:bodyPr wrap="square" lIns="0" tIns="0" rIns="0" bIns="0">
              <a:spAutoFit/>
            </a:bodyPr>
            <a:lstStyle/>
            <a:p>
              <a:pPr marL="0" marR="0" lvl="0" indent="0" algn="ctr" defTabSz="456926" eaLnBrk="1" fontAlgn="auto" latinLnBrk="0" hangingPunct="1">
                <a:lnSpc>
                  <a:spcPct val="90000"/>
                </a:lnSpc>
                <a:spcAft>
                  <a:spcPts val="0"/>
                </a:spcAft>
                <a:buClrTx/>
                <a:buSzTx/>
                <a:buFontTx/>
                <a:buNone/>
                <a:tabLst/>
                <a:defRPr/>
              </a:pPr>
              <a:endParaRPr kumimoji="0" lang="en-GB" sz="1100" b="1" i="0" u="none" strike="noStrike" kern="0" cap="none" spc="0" normalizeH="0" baseline="0" noProof="0" dirty="0">
                <a:ln>
                  <a:noFill/>
                </a:ln>
                <a:solidFill>
                  <a:schemeClr val="accent1">
                    <a:lumMod val="50000"/>
                  </a:schemeClr>
                </a:solidFill>
                <a:effectLst/>
                <a:uLnTx/>
                <a:uFillTx/>
                <a:cs typeface="Calibri" panose="020F0502020204030204" pitchFamily="34" charset="0"/>
                <a:sym typeface="Helvetica"/>
              </a:endParaRPr>
            </a:p>
          </p:txBody>
        </p:sp>
        <p:sp>
          <p:nvSpPr>
            <p:cNvPr id="35" name="Flowchart: Extract 155">
              <a:hlinkClick r:id="" action="ppaction://noaction" highlightClick="1"/>
              <a:extLst>
                <a:ext uri="{FF2B5EF4-FFF2-40B4-BE49-F238E27FC236}">
                  <a16:creationId xmlns:a16="http://schemas.microsoft.com/office/drawing/2014/main" id="{8376B8E2-A541-E7AA-9D6D-D5B7BECF416D}"/>
                </a:ext>
              </a:extLst>
            </p:cNvPr>
            <p:cNvSpPr>
              <a:spLocks noChangeAspect="1"/>
            </p:cNvSpPr>
            <p:nvPr/>
          </p:nvSpPr>
          <p:spPr>
            <a:xfrm>
              <a:off x="6768314" y="6469520"/>
              <a:ext cx="284753" cy="252000"/>
            </a:xfrm>
            <a:prstGeom prst="flowChartExtract">
              <a:avLst/>
            </a:prstGeom>
            <a:solidFill>
              <a:schemeClr val="accent2"/>
            </a:solidFill>
            <a:ln w="28575"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346" eaLnBrk="1" fontAlgn="auto" latinLnBrk="0" hangingPunct="0">
                <a:lnSpc>
                  <a:spcPct val="120000"/>
                </a:lnSpc>
                <a:spcBef>
                  <a:spcPts val="0"/>
                </a:spcBef>
                <a:spcAft>
                  <a:spcPts val="0"/>
                </a:spcAft>
                <a:buClrTx/>
                <a:buSzTx/>
                <a:buFontTx/>
                <a:buNone/>
                <a:tabLst>
                  <a:tab pos="177693" algn="l"/>
                  <a:tab pos="355387" algn="l"/>
                  <a:tab pos="539426" algn="l"/>
                  <a:tab pos="717120" algn="l"/>
                  <a:tab pos="894813" algn="l"/>
                  <a:tab pos="1078852" algn="l"/>
                  <a:tab pos="1256546" algn="l"/>
                  <a:tab pos="1434239" algn="l"/>
                  <a:tab pos="1618278" algn="l"/>
                  <a:tab pos="1795972" algn="l"/>
                  <a:tab pos="1973665" algn="l"/>
                  <a:tab pos="2157704" algn="l"/>
                </a:tabLst>
                <a:defRPr/>
              </a:pPr>
              <a:endParaRPr kumimoji="0" lang="en-US" sz="900" b="0" i="0" u="none" strike="noStrike" kern="0" cap="none" spc="0" normalizeH="0" baseline="0" noProof="0">
                <a:ln>
                  <a:noFill/>
                </a:ln>
                <a:solidFill>
                  <a:srgbClr val="000000"/>
                </a:solidFill>
                <a:effectLst/>
                <a:uLnTx/>
                <a:uFillTx/>
                <a:latin typeface="Graphik Regular" panose="020B0503030202060203" pitchFamily="34" charset="77"/>
                <a:ea typeface="+mn-ea"/>
                <a:cs typeface="+mn-cs"/>
                <a:sym typeface="Helvetica"/>
              </a:endParaRPr>
            </a:p>
          </p:txBody>
        </p:sp>
        <p:sp>
          <p:nvSpPr>
            <p:cNvPr id="37" name="Rectangle 36">
              <a:extLst>
                <a:ext uri="{FF2B5EF4-FFF2-40B4-BE49-F238E27FC236}">
                  <a16:creationId xmlns:a16="http://schemas.microsoft.com/office/drawing/2014/main" id="{3B364633-940C-E638-B434-02675A8E6339}"/>
                </a:ext>
              </a:extLst>
            </p:cNvPr>
            <p:cNvSpPr/>
            <p:nvPr/>
          </p:nvSpPr>
          <p:spPr>
            <a:xfrm>
              <a:off x="3762369" y="6012708"/>
              <a:ext cx="2724156" cy="203235"/>
            </a:xfrm>
            <a:prstGeom prst="rect">
              <a:avLst/>
            </a:prstGeom>
            <a:solidFill>
              <a:schemeClr val="accent3">
                <a:lumMod val="20000"/>
                <a:lumOff val="80000"/>
              </a:schemeClr>
            </a:solid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2"/>
                  </a:solidFill>
                </a:rPr>
                <a:t>Detailed Design</a:t>
              </a:r>
            </a:p>
          </p:txBody>
        </p:sp>
        <p:sp>
          <p:nvSpPr>
            <p:cNvPr id="39" name="Rectangle 38">
              <a:extLst>
                <a:ext uri="{FF2B5EF4-FFF2-40B4-BE49-F238E27FC236}">
                  <a16:creationId xmlns:a16="http://schemas.microsoft.com/office/drawing/2014/main" id="{5033A76C-317E-31E0-1A78-50DB75734126}"/>
                </a:ext>
              </a:extLst>
            </p:cNvPr>
            <p:cNvSpPr/>
            <p:nvPr/>
          </p:nvSpPr>
          <p:spPr>
            <a:xfrm>
              <a:off x="2990850" y="6431291"/>
              <a:ext cx="1193882" cy="203235"/>
            </a:xfrm>
            <a:prstGeom prst="rect">
              <a:avLst/>
            </a:prstGeom>
            <a:solidFill>
              <a:schemeClr val="accent3">
                <a:lumMod val="20000"/>
                <a:lumOff val="80000"/>
              </a:schemeClr>
            </a:solid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2"/>
                  </a:solidFill>
                </a:rPr>
                <a:t>Analysis</a:t>
              </a:r>
            </a:p>
          </p:txBody>
        </p:sp>
        <p:sp>
          <p:nvSpPr>
            <p:cNvPr id="41" name="Rectangle 40">
              <a:extLst>
                <a:ext uri="{FF2B5EF4-FFF2-40B4-BE49-F238E27FC236}">
                  <a16:creationId xmlns:a16="http://schemas.microsoft.com/office/drawing/2014/main" id="{D4F96170-CABB-B9E9-1C42-6698A737F2BE}"/>
                </a:ext>
              </a:extLst>
            </p:cNvPr>
            <p:cNvSpPr/>
            <p:nvPr/>
          </p:nvSpPr>
          <p:spPr>
            <a:xfrm>
              <a:off x="6700016" y="6012708"/>
              <a:ext cx="2972621" cy="203235"/>
            </a:xfrm>
            <a:prstGeom prst="rect">
              <a:avLst/>
            </a:prstGeom>
            <a:solidFill>
              <a:schemeClr val="accent3">
                <a:lumMod val="20000"/>
                <a:lumOff val="80000"/>
              </a:schemeClr>
            </a:solid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2"/>
                  </a:solidFill>
                </a:rPr>
                <a:t>Readiness and Rollout</a:t>
              </a:r>
            </a:p>
          </p:txBody>
        </p:sp>
        <p:sp>
          <p:nvSpPr>
            <p:cNvPr id="43" name="Rectangle 42">
              <a:extLst>
                <a:ext uri="{FF2B5EF4-FFF2-40B4-BE49-F238E27FC236}">
                  <a16:creationId xmlns:a16="http://schemas.microsoft.com/office/drawing/2014/main" id="{DE7B047E-635F-035B-5B9B-B7E479EA5B4D}"/>
                </a:ext>
              </a:extLst>
            </p:cNvPr>
            <p:cNvSpPr/>
            <p:nvPr/>
          </p:nvSpPr>
          <p:spPr>
            <a:xfrm>
              <a:off x="6700015" y="6234977"/>
              <a:ext cx="2972621" cy="203235"/>
            </a:xfrm>
            <a:prstGeom prst="rect">
              <a:avLst/>
            </a:prstGeom>
            <a:solidFill>
              <a:schemeClr val="accent3">
                <a:lumMod val="20000"/>
                <a:lumOff val="80000"/>
              </a:schemeClr>
            </a:solid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2"/>
                  </a:solidFill>
                </a:rPr>
                <a:t>Implementation</a:t>
              </a:r>
            </a:p>
          </p:txBody>
        </p:sp>
        <p:sp>
          <p:nvSpPr>
            <p:cNvPr id="45" name="Star: 5 Points 44">
              <a:extLst>
                <a:ext uri="{FF2B5EF4-FFF2-40B4-BE49-F238E27FC236}">
                  <a16:creationId xmlns:a16="http://schemas.microsoft.com/office/drawing/2014/main" id="{FF6AC33C-D285-A8A8-D1C1-C8F756275EED}"/>
                </a:ext>
              </a:extLst>
            </p:cNvPr>
            <p:cNvSpPr/>
            <p:nvPr/>
          </p:nvSpPr>
          <p:spPr>
            <a:xfrm>
              <a:off x="9719508" y="6073429"/>
              <a:ext cx="166620" cy="1503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a:extLst>
                <a:ext uri="{FF2B5EF4-FFF2-40B4-BE49-F238E27FC236}">
                  <a16:creationId xmlns:a16="http://schemas.microsoft.com/office/drawing/2014/main" id="{4C3F9EE9-B021-AB8C-BD26-6D3D791F9AFB}"/>
                </a:ext>
              </a:extLst>
            </p:cNvPr>
            <p:cNvSpPr/>
            <p:nvPr/>
          </p:nvSpPr>
          <p:spPr>
            <a:xfrm>
              <a:off x="9821872" y="6091649"/>
              <a:ext cx="1585907" cy="152349"/>
            </a:xfrm>
            <a:prstGeom prst="rect">
              <a:avLst/>
            </a:prstGeom>
            <a:noFill/>
          </p:spPr>
          <p:txBody>
            <a:bodyPr wrap="square" lIns="0" tIns="0" rIns="0" bIns="0">
              <a:spAutoFit/>
            </a:bodyPr>
            <a:lstStyle/>
            <a:p>
              <a:pPr marL="0" marR="0" lvl="0" indent="0" algn="ctr" defTabSz="456926" eaLnBrk="1" fontAlgn="auto" latinLnBrk="0" hangingPunct="1">
                <a:lnSpc>
                  <a:spcPct val="90000"/>
                </a:lnSpc>
                <a:spcAft>
                  <a:spcPts val="0"/>
                </a:spcAft>
                <a:buClrTx/>
                <a:buSzTx/>
                <a:buFontTx/>
                <a:buNone/>
                <a:tabLst/>
                <a:defRPr/>
              </a:pPr>
              <a:r>
                <a:rPr lang="en-GB" sz="1100" b="1" kern="0" dirty="0">
                  <a:solidFill>
                    <a:schemeClr val="accent1">
                      <a:lumMod val="50000"/>
                    </a:schemeClr>
                  </a:solidFill>
                  <a:cs typeface="Calibri" panose="020F0502020204030204" pitchFamily="34" charset="0"/>
                  <a:sym typeface="Helvetica"/>
                </a:rPr>
                <a:t>SDP Group 1 Go-Live</a:t>
              </a:r>
              <a:endParaRPr kumimoji="0" lang="en-GB" sz="1100" b="1" i="0" u="none" strike="noStrike" kern="0" cap="none" spc="0" normalizeH="0" baseline="0" noProof="0" dirty="0">
                <a:ln>
                  <a:noFill/>
                </a:ln>
                <a:solidFill>
                  <a:schemeClr val="accent1">
                    <a:lumMod val="50000"/>
                  </a:schemeClr>
                </a:solidFill>
                <a:effectLst/>
                <a:uLnTx/>
                <a:uFillTx/>
                <a:cs typeface="Calibri" panose="020F0502020204030204" pitchFamily="34" charset="0"/>
                <a:sym typeface="Helvetica"/>
              </a:endParaRPr>
            </a:p>
          </p:txBody>
        </p:sp>
      </p:grpSp>
    </p:spTree>
    <p:extLst>
      <p:ext uri="{BB962C8B-B14F-4D97-AF65-F5344CB8AC3E}">
        <p14:creationId xmlns:p14="http://schemas.microsoft.com/office/powerpoint/2010/main" val="289062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1000"/>
                                        <p:tgtEl>
                                          <p:spTgt spid="38"/>
                                        </p:tgtEl>
                                      </p:cBhvr>
                                    </p:animEffect>
                                    <p:anim calcmode="lin" valueType="num">
                                      <p:cBhvr>
                                        <p:cTn id="45" dur="1000" fill="hold"/>
                                        <p:tgtEl>
                                          <p:spTgt spid="38"/>
                                        </p:tgtEl>
                                        <p:attrNameLst>
                                          <p:attrName>ppt_x</p:attrName>
                                        </p:attrNameLst>
                                      </p:cBhvr>
                                      <p:tavLst>
                                        <p:tav tm="0">
                                          <p:val>
                                            <p:strVal val="#ppt_x"/>
                                          </p:val>
                                        </p:tav>
                                        <p:tav tm="100000">
                                          <p:val>
                                            <p:strVal val="#ppt_x"/>
                                          </p:val>
                                        </p:tav>
                                      </p:tavLst>
                                    </p:anim>
                                    <p:anim calcmode="lin" valueType="num">
                                      <p:cBhvr>
                                        <p:cTn id="4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5" grpId="0" animBg="1"/>
      <p:bldP spid="28" grpId="0" animBg="1"/>
      <p:bldP spid="29" grpId="0" animBg="1"/>
      <p:bldP spid="3"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09EB97-E9F9-F393-C6D7-EFFAC030C061}"/>
              </a:ext>
            </a:extLst>
          </p:cNvPr>
          <p:cNvSpPr/>
          <p:nvPr/>
        </p:nvSpPr>
        <p:spPr>
          <a:xfrm>
            <a:off x="4200028" y="5614592"/>
            <a:ext cx="3791943" cy="1212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itle 3">
            <a:extLst>
              <a:ext uri="{FF2B5EF4-FFF2-40B4-BE49-F238E27FC236}">
                <a16:creationId xmlns:a16="http://schemas.microsoft.com/office/drawing/2014/main" id="{D6402073-D316-4AE7-90F1-B663A78B1841}"/>
              </a:ext>
            </a:extLst>
          </p:cNvPr>
          <p:cNvSpPr>
            <a:spLocks noGrp="1"/>
          </p:cNvSpPr>
          <p:nvPr>
            <p:ph type="title"/>
          </p:nvPr>
        </p:nvSpPr>
        <p:spPr/>
        <p:txBody>
          <a:bodyPr/>
          <a:lstStyle/>
          <a:p>
            <a:r>
              <a:rPr kumimoji="0" lang="en-US" sz="2000" b="1" i="0" u="none" strike="noStrike" kern="1200" cap="none" spc="0" normalizeH="0" baseline="0" noProof="0" dirty="0">
                <a:ln>
                  <a:noFill/>
                </a:ln>
                <a:solidFill>
                  <a:srgbClr val="006768"/>
                </a:solidFill>
                <a:effectLst/>
                <a:uLnTx/>
                <a:uFillTx/>
                <a:latin typeface="+mn-lt"/>
                <a:ea typeface="+mj-ea"/>
                <a:cs typeface="+mj-cs"/>
              </a:rPr>
              <a:t>Stakeholder Engagement: Industry Workshop</a:t>
            </a:r>
            <a:endParaRPr lang="en-IE" dirty="0">
              <a:latin typeface="+mn-lt"/>
            </a:endParaRPr>
          </a:p>
        </p:txBody>
      </p:sp>
      <p:sp>
        <p:nvSpPr>
          <p:cNvPr id="62" name="Rectangle 61">
            <a:extLst>
              <a:ext uri="{FF2B5EF4-FFF2-40B4-BE49-F238E27FC236}">
                <a16:creationId xmlns:a16="http://schemas.microsoft.com/office/drawing/2014/main" id="{63EFDCC1-4878-4AEA-9406-5720F2EC0F5A}"/>
              </a:ext>
            </a:extLst>
          </p:cNvPr>
          <p:cNvSpPr/>
          <p:nvPr/>
        </p:nvSpPr>
        <p:spPr>
          <a:xfrm>
            <a:off x="382588" y="908721"/>
            <a:ext cx="4665662" cy="1977354"/>
          </a:xfrm>
          <a:prstGeom prst="rect">
            <a:avLst/>
          </a:prstGeom>
          <a:solidFill>
            <a:schemeClr val="bg1">
              <a:lumMod val="95000"/>
              <a:alpha val="50196"/>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srgbClr val="3A3A3F"/>
                </a:solidFill>
                <a:effectLst/>
                <a:uLnTx/>
                <a:uFillTx/>
                <a:ea typeface="+mn-ea"/>
                <a:cs typeface="Calibri" panose="020F0502020204030204" pitchFamily="34" charset="0"/>
              </a:rPr>
              <a:t>A programme structure consisting of 5 workstreams has been put in place for Phases 2-5</a:t>
            </a:r>
          </a:p>
          <a:p>
            <a:pPr marL="171450" marR="0" lvl="0" indent="-171450"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srgbClr val="3A3A3F"/>
                </a:solidFill>
                <a:effectLst/>
                <a:uLnTx/>
                <a:uFillTx/>
                <a:ea typeface="+mn-ea"/>
                <a:cs typeface="Calibri" panose="020F0502020204030204" pitchFamily="34" charset="0"/>
              </a:rPr>
              <a:t>Dedicated S&amp;D manager and team in place</a:t>
            </a:r>
          </a:p>
          <a:p>
            <a:pPr marL="171450" marR="0" lvl="0" indent="-171450"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srgbClr val="3A3A3F"/>
                </a:solidFill>
                <a:effectLst/>
                <a:uLnTx/>
                <a:uFillTx/>
                <a:ea typeface="+mn-ea"/>
                <a:cs typeface="Calibri" panose="020F0502020204030204" pitchFamily="34" charset="0"/>
              </a:rPr>
              <a:t>Resources deployed across 5 workstreams:</a:t>
            </a:r>
          </a:p>
          <a:p>
            <a:pPr marL="171450" marR="0" lvl="0" indent="-171450"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srgbClr val="3A3A3F"/>
                </a:solidFill>
                <a:effectLst/>
                <a:uLnTx/>
                <a:uFillTx/>
                <a:ea typeface="+mn-ea"/>
                <a:cs typeface="Calibri" panose="020F0502020204030204" pitchFamily="34" charset="0"/>
              </a:rPr>
              <a:t>External support provided by Accenture (programme management) and Market Reform (markets expertise)</a:t>
            </a:r>
          </a:p>
          <a:p>
            <a:pPr marL="171450" marR="0" lvl="0" indent="-171450"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srgbClr val="3A3A3F"/>
                </a:solidFill>
                <a:effectLst/>
                <a:uLnTx/>
                <a:uFillTx/>
                <a:ea typeface="+mn-ea"/>
                <a:cs typeface="Calibri" panose="020F0502020204030204" pitchFamily="34" charset="0"/>
              </a:rPr>
              <a:t>Support to the Programme is being provided from across EirGrid &amp; SONI e.g. TSO and MO Operations, IT</a:t>
            </a:r>
          </a:p>
        </p:txBody>
      </p:sp>
      <p:grpSp>
        <p:nvGrpSpPr>
          <p:cNvPr id="76" name="Group 75">
            <a:extLst>
              <a:ext uri="{FF2B5EF4-FFF2-40B4-BE49-F238E27FC236}">
                <a16:creationId xmlns:a16="http://schemas.microsoft.com/office/drawing/2014/main" id="{3E1A44F0-324A-414F-0440-EB7D851BB9C5}"/>
              </a:ext>
            </a:extLst>
          </p:cNvPr>
          <p:cNvGrpSpPr/>
          <p:nvPr/>
        </p:nvGrpSpPr>
        <p:grpSpPr>
          <a:xfrm>
            <a:off x="5477935" y="2690261"/>
            <a:ext cx="6522441" cy="857185"/>
            <a:chOff x="5477935" y="2540907"/>
            <a:chExt cx="6522441" cy="857185"/>
          </a:xfrm>
        </p:grpSpPr>
        <p:sp>
          <p:nvSpPr>
            <p:cNvPr id="10" name="TextBox 9">
              <a:extLst>
                <a:ext uri="{FF2B5EF4-FFF2-40B4-BE49-F238E27FC236}">
                  <a16:creationId xmlns:a16="http://schemas.microsoft.com/office/drawing/2014/main" id="{07255A91-29D1-4FB6-9BC6-72480B92772D}"/>
                </a:ext>
              </a:extLst>
            </p:cNvPr>
            <p:cNvSpPr txBox="1"/>
            <p:nvPr/>
          </p:nvSpPr>
          <p:spPr>
            <a:xfrm>
              <a:off x="6603575" y="2597873"/>
              <a:ext cx="5396801" cy="800219"/>
            </a:xfrm>
            <a:prstGeom prst="rect">
              <a:avLst/>
            </a:prstGeom>
            <a:noFill/>
          </p:spPr>
          <p:txBody>
            <a:bodyPr wrap="square" rtlCol="0" anchor="ctr">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1" dirty="0">
                  <a:solidFill>
                    <a:srgbClr val="3A3A3F"/>
                  </a:solidFill>
                  <a:cs typeface="Calibri" panose="020F0502020204030204" pitchFamily="34" charset="0"/>
                </a:rPr>
                <a:t>Central &amp; Market Arrangements</a:t>
              </a:r>
              <a:endParaRPr kumimoji="0" lang="en-US" b="1" i="0" u="none" strike="noStrike" kern="1200" cap="none" spc="0" normalizeH="0" baseline="0" noProof="0" dirty="0">
                <a:ln>
                  <a:noFill/>
                </a:ln>
                <a:solidFill>
                  <a:srgbClr val="3A3A3F"/>
                </a:solidFill>
                <a:effectLst/>
                <a:uLnTx/>
                <a:uFillTx/>
                <a:ea typeface="+mn-ea"/>
                <a:cs typeface="Calibri" panose="020F050202020403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A3A3F"/>
                  </a:solidFill>
                  <a:effectLst/>
                  <a:uLnTx/>
                  <a:uFillTx/>
                  <a:ea typeface="+mn-ea"/>
                  <a:cs typeface="Calibri" panose="020F0502020204030204" pitchFamily="34" charset="0"/>
                </a:rPr>
                <a:t>Focus on changes to Grid Code, TSC, CMC as a result of SDP changes. EirGrid led, leveraging existing MOD processes</a:t>
              </a:r>
              <a:endParaRPr kumimoji="0" lang="en-US" b="0" i="0" u="none" strike="noStrike" kern="0" cap="none" spc="0" normalizeH="0" baseline="0" noProof="0" dirty="0">
                <a:ln>
                  <a:noFill/>
                </a:ln>
                <a:solidFill>
                  <a:prstClr val="black"/>
                </a:solidFill>
                <a:effectLst/>
                <a:uLnTx/>
                <a:uFillTx/>
                <a:ea typeface="+mn-ea"/>
                <a:cs typeface="Calibri" panose="020F0502020204030204" pitchFamily="34" charset="0"/>
              </a:endParaRPr>
            </a:p>
          </p:txBody>
        </p:sp>
        <p:sp>
          <p:nvSpPr>
            <p:cNvPr id="11" name="Oval 10">
              <a:extLst>
                <a:ext uri="{FF2B5EF4-FFF2-40B4-BE49-F238E27FC236}">
                  <a16:creationId xmlns:a16="http://schemas.microsoft.com/office/drawing/2014/main" id="{F777FB72-1D32-4B68-A774-55EA577ABE81}"/>
                </a:ext>
              </a:extLst>
            </p:cNvPr>
            <p:cNvSpPr>
              <a:spLocks noChangeAspect="1"/>
            </p:cNvSpPr>
            <p:nvPr/>
          </p:nvSpPr>
          <p:spPr>
            <a:xfrm>
              <a:off x="5477935" y="2540907"/>
              <a:ext cx="831273" cy="831273"/>
            </a:xfrm>
            <a:prstGeom prst="ellipse">
              <a:avLst/>
            </a:prstGeom>
            <a:solidFill>
              <a:srgbClr val="00A88E"/>
            </a:solidFill>
            <a:ln w="9525" cap="flat" cmpd="sng" algn="ctr">
              <a:solidFill>
                <a:srgbClr val="4F81BD">
                  <a:shade val="95000"/>
                  <a:satMod val="105000"/>
                </a:srgbClr>
              </a:solid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ea typeface="+mn-ea"/>
                <a:cs typeface="+mn-cs"/>
              </a:endParaRPr>
            </a:p>
          </p:txBody>
        </p:sp>
        <p:pic>
          <p:nvPicPr>
            <p:cNvPr id="68" name="Graphic 67" descr="Checklist with solid fill">
              <a:extLst>
                <a:ext uri="{FF2B5EF4-FFF2-40B4-BE49-F238E27FC236}">
                  <a16:creationId xmlns:a16="http://schemas.microsoft.com/office/drawing/2014/main" id="{D649DBC9-4BB0-4B5C-BEF7-09BE3BE2BA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8729" y="2658760"/>
              <a:ext cx="589685" cy="589685"/>
            </a:xfrm>
            <a:prstGeom prst="rect">
              <a:avLst/>
            </a:prstGeom>
          </p:spPr>
        </p:pic>
      </p:grpSp>
      <p:grpSp>
        <p:nvGrpSpPr>
          <p:cNvPr id="79" name="Group 78">
            <a:extLst>
              <a:ext uri="{FF2B5EF4-FFF2-40B4-BE49-F238E27FC236}">
                <a16:creationId xmlns:a16="http://schemas.microsoft.com/office/drawing/2014/main" id="{F15A8642-8A01-F8FB-9932-6CA19CF0FF28}"/>
              </a:ext>
            </a:extLst>
          </p:cNvPr>
          <p:cNvGrpSpPr/>
          <p:nvPr/>
        </p:nvGrpSpPr>
        <p:grpSpPr>
          <a:xfrm>
            <a:off x="5477935" y="5862032"/>
            <a:ext cx="6518922" cy="831273"/>
            <a:chOff x="5477935" y="5862032"/>
            <a:chExt cx="6518922" cy="831273"/>
          </a:xfrm>
        </p:grpSpPr>
        <p:sp>
          <p:nvSpPr>
            <p:cNvPr id="65" name="TextBox 64">
              <a:extLst>
                <a:ext uri="{FF2B5EF4-FFF2-40B4-BE49-F238E27FC236}">
                  <a16:creationId xmlns:a16="http://schemas.microsoft.com/office/drawing/2014/main" id="{F4502959-7DD9-47A5-B025-0D41C9A15FB3}"/>
                </a:ext>
              </a:extLst>
            </p:cNvPr>
            <p:cNvSpPr txBox="1"/>
            <p:nvPr/>
          </p:nvSpPr>
          <p:spPr>
            <a:xfrm>
              <a:off x="6600056" y="5870282"/>
              <a:ext cx="5396801" cy="800219"/>
            </a:xfrm>
            <a:prstGeom prst="rect">
              <a:avLst/>
            </a:prstGeom>
            <a:solidFill>
              <a:schemeClr val="bg1"/>
            </a:solidFill>
          </p:spPr>
          <p:txBody>
            <a:bodyPr wrap="square" rtlCol="0" anchor="ctr">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ea typeface="+mn-ea"/>
                  <a:cs typeface="Calibri" panose="020F0502020204030204" pitchFamily="34" charset="0"/>
                </a:rPr>
                <a:t>Systems Delivery</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ea typeface="+mn-ea"/>
                  <a:cs typeface="Calibri" panose="020F0502020204030204" pitchFamily="34" charset="0"/>
                </a:rPr>
                <a:t>All aspects of systems design</a:t>
              </a:r>
              <a:r>
                <a:rPr kumimoji="0" lang="en-US" sz="1400" b="0" i="0" u="none" strike="noStrike" kern="0" cap="none" spc="0" normalizeH="0" baseline="0" noProof="0">
                  <a:ln>
                    <a:noFill/>
                  </a:ln>
                  <a:solidFill>
                    <a:prstClr val="black"/>
                  </a:solidFill>
                  <a:effectLst/>
                  <a:uLnTx/>
                  <a:uFillTx/>
                  <a:ea typeface="+mn-ea"/>
                  <a:cs typeface="Calibri" panose="020F0502020204030204" pitchFamily="34" charset="0"/>
                </a:rPr>
                <a:t>, development </a:t>
              </a:r>
              <a:r>
                <a:rPr kumimoji="0" lang="en-US" sz="1400" b="0" i="0" u="none" strike="noStrike" kern="0" cap="none" spc="0" normalizeH="0" baseline="0" noProof="0" dirty="0">
                  <a:ln>
                    <a:noFill/>
                  </a:ln>
                  <a:solidFill>
                    <a:prstClr val="black"/>
                  </a:solidFill>
                  <a:effectLst/>
                  <a:uLnTx/>
                  <a:uFillTx/>
                  <a:ea typeface="+mn-ea"/>
                  <a:cs typeface="Calibri" panose="020F0502020204030204" pitchFamily="34" charset="0"/>
                </a:rPr>
                <a:t>and rollout. Participant connectivity, data readiness, and go-live. </a:t>
              </a:r>
            </a:p>
          </p:txBody>
        </p:sp>
        <p:sp>
          <p:nvSpPr>
            <p:cNvPr id="67" name="Oval 66">
              <a:extLst>
                <a:ext uri="{FF2B5EF4-FFF2-40B4-BE49-F238E27FC236}">
                  <a16:creationId xmlns:a16="http://schemas.microsoft.com/office/drawing/2014/main" id="{758241DF-947F-491D-9D42-E06249C001FD}"/>
                </a:ext>
              </a:extLst>
            </p:cNvPr>
            <p:cNvSpPr>
              <a:spLocks noChangeAspect="1"/>
            </p:cNvSpPr>
            <p:nvPr/>
          </p:nvSpPr>
          <p:spPr>
            <a:xfrm>
              <a:off x="5477935" y="5862032"/>
              <a:ext cx="831273" cy="831273"/>
            </a:xfrm>
            <a:prstGeom prst="ellipse">
              <a:avLst/>
            </a:prstGeom>
            <a:solidFill>
              <a:srgbClr val="00A88E"/>
            </a:solidFill>
            <a:ln w="9525" cap="flat" cmpd="sng" algn="ctr">
              <a:solidFill>
                <a:srgbClr val="4F81BD">
                  <a:shade val="95000"/>
                  <a:satMod val="105000"/>
                </a:srgbClr>
              </a:solid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ea typeface="+mn-ea"/>
                <a:cs typeface="Segoe UI" panose="020B0502040204020203" pitchFamily="34" charset="0"/>
              </a:endParaRPr>
            </a:p>
          </p:txBody>
        </p:sp>
        <p:pic>
          <p:nvPicPr>
            <p:cNvPr id="3" name="Graphic 2" descr="Cloud Computing with solid fill">
              <a:extLst>
                <a:ext uri="{FF2B5EF4-FFF2-40B4-BE49-F238E27FC236}">
                  <a16:creationId xmlns:a16="http://schemas.microsoft.com/office/drawing/2014/main" id="{87783218-EFD9-4FB0-9DFF-FF297FE194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07531" y="5991628"/>
              <a:ext cx="572080" cy="572080"/>
            </a:xfrm>
            <a:prstGeom prst="rect">
              <a:avLst/>
            </a:prstGeom>
          </p:spPr>
        </p:pic>
      </p:grpSp>
      <p:grpSp>
        <p:nvGrpSpPr>
          <p:cNvPr id="77" name="Group 76">
            <a:extLst>
              <a:ext uri="{FF2B5EF4-FFF2-40B4-BE49-F238E27FC236}">
                <a16:creationId xmlns:a16="http://schemas.microsoft.com/office/drawing/2014/main" id="{AB145CD5-F0BE-01A1-E28B-3A67DBE8B728}"/>
              </a:ext>
            </a:extLst>
          </p:cNvPr>
          <p:cNvGrpSpPr/>
          <p:nvPr/>
        </p:nvGrpSpPr>
        <p:grpSpPr>
          <a:xfrm>
            <a:off x="5477935" y="3700057"/>
            <a:ext cx="6522441" cy="1015663"/>
            <a:chOff x="5477935" y="3603760"/>
            <a:chExt cx="6522441" cy="1015663"/>
          </a:xfrm>
        </p:grpSpPr>
        <p:sp>
          <p:nvSpPr>
            <p:cNvPr id="18" name="TextBox 17">
              <a:extLst>
                <a:ext uri="{FF2B5EF4-FFF2-40B4-BE49-F238E27FC236}">
                  <a16:creationId xmlns:a16="http://schemas.microsoft.com/office/drawing/2014/main" id="{2556F909-0601-47FA-878D-11C595B596E3}"/>
                </a:ext>
              </a:extLst>
            </p:cNvPr>
            <p:cNvSpPr txBox="1"/>
            <p:nvPr/>
          </p:nvSpPr>
          <p:spPr>
            <a:xfrm>
              <a:off x="6603575" y="3603760"/>
              <a:ext cx="5396801" cy="1015663"/>
            </a:xfrm>
            <a:prstGeom prst="rect">
              <a:avLst/>
            </a:prstGeom>
            <a:noFill/>
          </p:spPr>
          <p:txBody>
            <a:bodyPr wrap="square" rtlCol="0" anchor="ctr">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ea typeface="+mn-ea"/>
                  <a:cs typeface="Calibri" panose="020F0502020204030204" pitchFamily="34" charset="0"/>
                </a:rPr>
                <a:t>External Stakeholder Engagement &amp; Readiness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ea typeface="+mn-ea"/>
                  <a:cs typeface="Calibri" panose="020F0502020204030204" pitchFamily="34" charset="0"/>
                </a:rPr>
                <a:t>Engaging, supporting, and measuring external readiness. Continuous engagement via bilateral and group meetings. </a:t>
              </a:r>
              <a:r>
                <a:rPr lang="en-US" sz="1400" kern="0" dirty="0">
                  <a:solidFill>
                    <a:prstClr val="black"/>
                  </a:solidFill>
                  <a:cs typeface="Calibri" panose="020F0502020204030204" pitchFamily="34" charset="0"/>
                </a:rPr>
                <a:t>Key principle: </a:t>
              </a:r>
              <a:r>
                <a:rPr lang="en-US" sz="1400" b="1" i="1" kern="0" dirty="0">
                  <a:solidFill>
                    <a:prstClr val="black"/>
                  </a:solidFill>
                  <a:cs typeface="Calibri" panose="020F0502020204030204" pitchFamily="34" charset="0"/>
                </a:rPr>
                <a:t>stay engaged!</a:t>
              </a:r>
              <a:endParaRPr kumimoji="0" lang="en-US" sz="1400" b="1" i="1" u="none" strike="noStrike" kern="0" cap="none" spc="0" normalizeH="0" baseline="0" noProof="0" dirty="0">
                <a:ln>
                  <a:noFill/>
                </a:ln>
                <a:solidFill>
                  <a:prstClr val="black"/>
                </a:solidFill>
                <a:effectLst/>
                <a:uLnTx/>
                <a:uFillTx/>
                <a:ea typeface="+mn-ea"/>
                <a:cs typeface="Calibri" panose="020F0502020204030204" pitchFamily="34" charset="0"/>
              </a:endParaRPr>
            </a:p>
          </p:txBody>
        </p:sp>
        <p:sp>
          <p:nvSpPr>
            <p:cNvPr id="19" name="Oval 18">
              <a:extLst>
                <a:ext uri="{FF2B5EF4-FFF2-40B4-BE49-F238E27FC236}">
                  <a16:creationId xmlns:a16="http://schemas.microsoft.com/office/drawing/2014/main" id="{27CA81E8-AFD3-4488-8CE8-0152CC172F2D}"/>
                </a:ext>
              </a:extLst>
            </p:cNvPr>
            <p:cNvSpPr>
              <a:spLocks noChangeAspect="1"/>
            </p:cNvSpPr>
            <p:nvPr/>
          </p:nvSpPr>
          <p:spPr>
            <a:xfrm>
              <a:off x="5477935" y="3686051"/>
              <a:ext cx="831273" cy="831273"/>
            </a:xfrm>
            <a:prstGeom prst="ellipse">
              <a:avLst/>
            </a:prstGeom>
            <a:solidFill>
              <a:srgbClr val="00A88E"/>
            </a:solidFill>
            <a:ln w="9525" cap="flat" cmpd="sng" algn="ctr">
              <a:solidFill>
                <a:srgbClr val="4F81BD">
                  <a:shade val="95000"/>
                  <a:satMod val="105000"/>
                </a:srgbClr>
              </a:solid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ea typeface="+mn-ea"/>
                <a:cs typeface="Segoe UI" panose="020B0502040204020203" pitchFamily="34" charset="0"/>
              </a:endParaRPr>
            </a:p>
          </p:txBody>
        </p:sp>
        <p:pic>
          <p:nvPicPr>
            <p:cNvPr id="15" name="Graphic 14" descr="Boardroom with solid fill">
              <a:extLst>
                <a:ext uri="{FF2B5EF4-FFF2-40B4-BE49-F238E27FC236}">
                  <a16:creationId xmlns:a16="http://schemas.microsoft.com/office/drawing/2014/main" id="{BA0E36B0-C660-B69B-05C7-13D8534149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01173" y="3794012"/>
              <a:ext cx="584797" cy="584797"/>
            </a:xfrm>
            <a:prstGeom prst="rect">
              <a:avLst/>
            </a:prstGeom>
          </p:spPr>
        </p:pic>
      </p:grpSp>
      <p:grpSp>
        <p:nvGrpSpPr>
          <p:cNvPr id="78" name="Group 77">
            <a:extLst>
              <a:ext uri="{FF2B5EF4-FFF2-40B4-BE49-F238E27FC236}">
                <a16:creationId xmlns:a16="http://schemas.microsoft.com/office/drawing/2014/main" id="{F34189F8-206C-A3F8-95EC-FC30D58695B6}"/>
              </a:ext>
            </a:extLst>
          </p:cNvPr>
          <p:cNvGrpSpPr/>
          <p:nvPr/>
        </p:nvGrpSpPr>
        <p:grpSpPr>
          <a:xfrm>
            <a:off x="5472084" y="4868331"/>
            <a:ext cx="6528292" cy="841092"/>
            <a:chOff x="5472084" y="4815272"/>
            <a:chExt cx="6528292" cy="841092"/>
          </a:xfrm>
        </p:grpSpPr>
        <p:grpSp>
          <p:nvGrpSpPr>
            <p:cNvPr id="69" name="Group 68">
              <a:extLst>
                <a:ext uri="{FF2B5EF4-FFF2-40B4-BE49-F238E27FC236}">
                  <a16:creationId xmlns:a16="http://schemas.microsoft.com/office/drawing/2014/main" id="{34AFCC58-C15B-4B97-BE66-5B1D9CFA38B6}"/>
                </a:ext>
              </a:extLst>
            </p:cNvPr>
            <p:cNvGrpSpPr/>
            <p:nvPr/>
          </p:nvGrpSpPr>
          <p:grpSpPr>
            <a:xfrm>
              <a:off x="5472084" y="4825091"/>
              <a:ext cx="6528292" cy="831273"/>
              <a:chOff x="5472084" y="4994636"/>
              <a:chExt cx="6528292" cy="831273"/>
            </a:xfrm>
          </p:grpSpPr>
          <p:sp>
            <p:nvSpPr>
              <p:cNvPr id="13" name="TextBox 12">
                <a:extLst>
                  <a:ext uri="{FF2B5EF4-FFF2-40B4-BE49-F238E27FC236}">
                    <a16:creationId xmlns:a16="http://schemas.microsoft.com/office/drawing/2014/main" id="{39B4BCD6-292E-4B5A-89E7-599A92A20883}"/>
                  </a:ext>
                </a:extLst>
              </p:cNvPr>
              <p:cNvSpPr txBox="1"/>
              <p:nvPr/>
            </p:nvSpPr>
            <p:spPr>
              <a:xfrm>
                <a:off x="6603575" y="5110608"/>
                <a:ext cx="5396801" cy="584775"/>
              </a:xfrm>
              <a:prstGeom prst="rect">
                <a:avLst/>
              </a:prstGeom>
              <a:noFill/>
            </p:spPr>
            <p:txBody>
              <a:bodyPr wrap="square" rtlCol="0" anchor="ctr">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ea typeface="+mn-ea"/>
                    <a:cs typeface="Calibri" panose="020F0502020204030204" pitchFamily="34" charset="0"/>
                  </a:rPr>
                  <a:t>Operational Capability</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ea typeface="+mn-ea"/>
                    <a:cs typeface="Calibri" panose="020F0502020204030204" pitchFamily="34" charset="0"/>
                  </a:rPr>
                  <a:t>Internal business preparation for enabling the SDP changes. </a:t>
                </a:r>
              </a:p>
            </p:txBody>
          </p:sp>
          <p:sp>
            <p:nvSpPr>
              <p:cNvPr id="14" name="Oval 13">
                <a:extLst>
                  <a:ext uri="{FF2B5EF4-FFF2-40B4-BE49-F238E27FC236}">
                    <a16:creationId xmlns:a16="http://schemas.microsoft.com/office/drawing/2014/main" id="{0D844C74-93E2-4C8C-A792-C50D035ABE9F}"/>
                  </a:ext>
                </a:extLst>
              </p:cNvPr>
              <p:cNvSpPr>
                <a:spLocks noChangeAspect="1"/>
              </p:cNvSpPr>
              <p:nvPr/>
            </p:nvSpPr>
            <p:spPr>
              <a:xfrm>
                <a:off x="5472084" y="4994636"/>
                <a:ext cx="831273" cy="831273"/>
              </a:xfrm>
              <a:prstGeom prst="ellipse">
                <a:avLst/>
              </a:prstGeom>
              <a:solidFill>
                <a:srgbClr val="00A88E"/>
              </a:solidFill>
              <a:ln w="9525" cap="flat" cmpd="sng" algn="ctr">
                <a:solidFill>
                  <a:srgbClr val="4F81BD">
                    <a:shade val="95000"/>
                    <a:satMod val="105000"/>
                  </a:srgbClr>
                </a:solid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ea typeface="+mn-ea"/>
                  <a:cs typeface="Segoe UI" panose="020B0502040204020203" pitchFamily="34" charset="0"/>
                </a:endParaRPr>
              </a:p>
            </p:txBody>
          </p:sp>
        </p:grpSp>
        <p:pic>
          <p:nvPicPr>
            <p:cNvPr id="17" name="Graphic 16" descr="Cycle with people with solid fill">
              <a:extLst>
                <a:ext uri="{FF2B5EF4-FFF2-40B4-BE49-F238E27FC236}">
                  <a16:creationId xmlns:a16="http://schemas.microsoft.com/office/drawing/2014/main" id="{5EA46C46-2414-0D0E-8472-FB9F25E830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77935" y="4815272"/>
              <a:ext cx="831272" cy="831272"/>
            </a:xfrm>
            <a:prstGeom prst="rect">
              <a:avLst/>
            </a:prstGeom>
          </p:spPr>
        </p:pic>
      </p:grpSp>
      <p:grpSp>
        <p:nvGrpSpPr>
          <p:cNvPr id="75" name="Group 74">
            <a:extLst>
              <a:ext uri="{FF2B5EF4-FFF2-40B4-BE49-F238E27FC236}">
                <a16:creationId xmlns:a16="http://schemas.microsoft.com/office/drawing/2014/main" id="{7DEEAE4F-4F61-EEB0-483A-03C83D89CF96}"/>
              </a:ext>
            </a:extLst>
          </p:cNvPr>
          <p:cNvGrpSpPr/>
          <p:nvPr/>
        </p:nvGrpSpPr>
        <p:grpSpPr>
          <a:xfrm>
            <a:off x="5477935" y="1706377"/>
            <a:ext cx="6518922" cy="831273"/>
            <a:chOff x="5477935" y="1549445"/>
            <a:chExt cx="6518922" cy="831273"/>
          </a:xfrm>
        </p:grpSpPr>
        <p:sp>
          <p:nvSpPr>
            <p:cNvPr id="6" name="TextBox 5">
              <a:extLst>
                <a:ext uri="{FF2B5EF4-FFF2-40B4-BE49-F238E27FC236}">
                  <a16:creationId xmlns:a16="http://schemas.microsoft.com/office/drawing/2014/main" id="{922D67D9-7BD8-B281-742F-8AB8F8738817}"/>
                </a:ext>
              </a:extLst>
            </p:cNvPr>
            <p:cNvSpPr txBox="1"/>
            <p:nvPr/>
          </p:nvSpPr>
          <p:spPr>
            <a:xfrm>
              <a:off x="6600056" y="1714133"/>
              <a:ext cx="5396801" cy="584775"/>
            </a:xfrm>
            <a:prstGeom prst="rect">
              <a:avLst/>
            </a:prstGeom>
            <a:noFill/>
          </p:spPr>
          <p:txBody>
            <a:bodyPr wrap="square" rtlCol="0" anchor="ctr">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1" dirty="0">
                  <a:solidFill>
                    <a:srgbClr val="3A3A3F"/>
                  </a:solidFill>
                  <a:cs typeface="Calibri" panose="020F0502020204030204" pitchFamily="34" charset="0"/>
                </a:rPr>
                <a:t>Programme Management</a:t>
              </a:r>
              <a:endParaRPr kumimoji="0" lang="en-US" b="1" i="0" u="none" strike="noStrike" kern="1200" cap="none" spc="0" normalizeH="0" baseline="0" noProof="0" dirty="0">
                <a:ln>
                  <a:noFill/>
                </a:ln>
                <a:solidFill>
                  <a:srgbClr val="3A3A3F"/>
                </a:solidFill>
                <a:effectLst/>
                <a:uLnTx/>
                <a:uFillTx/>
                <a:ea typeface="+mn-ea"/>
                <a:cs typeface="Calibri" panose="020F050202020403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solidFill>
                    <a:srgbClr val="3A3A3F"/>
                  </a:solidFill>
                  <a:cs typeface="Calibri" panose="020F0502020204030204" pitchFamily="34" charset="0"/>
                </a:rPr>
                <a:t>Dedicated PM lead for SDP, </a:t>
              </a:r>
              <a:r>
                <a:rPr lang="en-US" sz="1400" dirty="0" err="1">
                  <a:solidFill>
                    <a:srgbClr val="3A3A3F"/>
                  </a:solidFill>
                  <a:cs typeface="Calibri" panose="020F0502020204030204" pitchFamily="34" charset="0"/>
                </a:rPr>
                <a:t>coord</a:t>
              </a:r>
              <a:r>
                <a:rPr lang="en-US" sz="1400" dirty="0">
                  <a:solidFill>
                    <a:srgbClr val="3A3A3F"/>
                  </a:solidFill>
                  <a:cs typeface="Calibri" panose="020F0502020204030204" pitchFamily="34" charset="0"/>
                </a:rPr>
                <a:t>. w/ Head of Future Markets</a:t>
              </a:r>
              <a:endParaRPr kumimoji="0" lang="en-US" i="0" u="none" strike="noStrike" kern="0" cap="none" spc="0" normalizeH="0" baseline="0" noProof="0" dirty="0">
                <a:ln>
                  <a:noFill/>
                </a:ln>
                <a:solidFill>
                  <a:prstClr val="black"/>
                </a:solidFill>
                <a:effectLst/>
                <a:uLnTx/>
                <a:uFillTx/>
                <a:ea typeface="+mn-ea"/>
                <a:cs typeface="Calibri" panose="020F0502020204030204" pitchFamily="34" charset="0"/>
              </a:endParaRPr>
            </a:p>
          </p:txBody>
        </p:sp>
        <p:sp>
          <p:nvSpPr>
            <p:cNvPr id="7" name="Oval 6">
              <a:extLst>
                <a:ext uri="{FF2B5EF4-FFF2-40B4-BE49-F238E27FC236}">
                  <a16:creationId xmlns:a16="http://schemas.microsoft.com/office/drawing/2014/main" id="{741BD2AC-692D-7324-6BD2-AEB1BA5B62D4}"/>
                </a:ext>
              </a:extLst>
            </p:cNvPr>
            <p:cNvSpPr>
              <a:spLocks noChangeAspect="1"/>
            </p:cNvSpPr>
            <p:nvPr/>
          </p:nvSpPr>
          <p:spPr>
            <a:xfrm>
              <a:off x="5477935" y="1549445"/>
              <a:ext cx="831273" cy="831273"/>
            </a:xfrm>
            <a:prstGeom prst="ellipse">
              <a:avLst/>
            </a:prstGeom>
            <a:solidFill>
              <a:srgbClr val="00A88E"/>
            </a:solidFill>
            <a:ln w="9525" cap="flat" cmpd="sng" algn="ctr">
              <a:solidFill>
                <a:srgbClr val="4F81BD">
                  <a:shade val="95000"/>
                  <a:satMod val="105000"/>
                </a:srgbClr>
              </a:solid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prstClr val="white"/>
                </a:solidFill>
                <a:effectLst/>
                <a:uLnTx/>
                <a:uFillTx/>
                <a:ea typeface="+mn-ea"/>
                <a:cs typeface="+mn-cs"/>
              </a:endParaRPr>
            </a:p>
          </p:txBody>
        </p:sp>
        <p:pic>
          <p:nvPicPr>
            <p:cNvPr id="72" name="Graphic 71" descr="Clipboard with solid fill">
              <a:extLst>
                <a:ext uri="{FF2B5EF4-FFF2-40B4-BE49-F238E27FC236}">
                  <a16:creationId xmlns:a16="http://schemas.microsoft.com/office/drawing/2014/main" id="{F716D513-2DFB-CBAB-68E3-4AFCE59F42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98729" y="1670238"/>
              <a:ext cx="589685" cy="589685"/>
            </a:xfrm>
            <a:prstGeom prst="rect">
              <a:avLst/>
            </a:prstGeom>
          </p:spPr>
        </p:pic>
      </p:grpSp>
      <p:pic>
        <p:nvPicPr>
          <p:cNvPr id="74" name="Picture 73">
            <a:extLst>
              <a:ext uri="{FF2B5EF4-FFF2-40B4-BE49-F238E27FC236}">
                <a16:creationId xmlns:a16="http://schemas.microsoft.com/office/drawing/2014/main" id="{4449DA9B-E5C8-8D09-3CFB-A7BFBE3DBC2D}"/>
              </a:ext>
            </a:extLst>
          </p:cNvPr>
          <p:cNvPicPr>
            <a:picLocks noChangeAspect="1"/>
          </p:cNvPicPr>
          <p:nvPr/>
        </p:nvPicPr>
        <p:blipFill>
          <a:blip r:embed="rId12"/>
          <a:stretch>
            <a:fillRect/>
          </a:stretch>
        </p:blipFill>
        <p:spPr>
          <a:xfrm>
            <a:off x="1594420" y="2997982"/>
            <a:ext cx="2066734" cy="3526118"/>
          </a:xfrm>
          <a:prstGeom prst="rect">
            <a:avLst/>
          </a:prstGeom>
        </p:spPr>
      </p:pic>
      <p:sp>
        <p:nvSpPr>
          <p:cNvPr id="2" name="Rectangle 1">
            <a:extLst>
              <a:ext uri="{FF2B5EF4-FFF2-40B4-BE49-F238E27FC236}">
                <a16:creationId xmlns:a16="http://schemas.microsoft.com/office/drawing/2014/main" id="{6317115E-7177-AAC7-3A09-77B2D3670A5E}"/>
              </a:ext>
            </a:extLst>
          </p:cNvPr>
          <p:cNvSpPr/>
          <p:nvPr/>
        </p:nvSpPr>
        <p:spPr>
          <a:xfrm>
            <a:off x="5472083" y="908721"/>
            <a:ext cx="6524773" cy="356467"/>
          </a:xfrm>
          <a:prstGeom prst="rect">
            <a:avLst/>
          </a:prstGeom>
          <a:solidFill>
            <a:srgbClr val="FF9900">
              <a:alpha val="50196"/>
            </a:srgb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457200" rtl="0" eaLnBrk="1" fontAlgn="auto" latinLnBrk="0" hangingPunct="1">
              <a:lnSpc>
                <a:spcPct val="100000"/>
              </a:lnSpc>
              <a:spcBef>
                <a:spcPts val="600"/>
              </a:spcBef>
              <a:spcAft>
                <a:spcPts val="0"/>
              </a:spcAft>
              <a:buClrTx/>
              <a:buSzTx/>
              <a:tabLst/>
              <a:defRPr/>
            </a:pPr>
            <a:r>
              <a:rPr kumimoji="0" lang="en-US" sz="1600" b="0" i="1" u="none" strike="noStrike" kern="1200" cap="none" spc="0" normalizeH="0" baseline="0" noProof="0" dirty="0">
                <a:ln>
                  <a:noFill/>
                </a:ln>
                <a:solidFill>
                  <a:srgbClr val="3A3A3F"/>
                </a:solidFill>
                <a:effectLst/>
                <a:uLnTx/>
                <a:uFillTx/>
                <a:ea typeface="+mn-ea"/>
                <a:cs typeface="Calibri" panose="020F0502020204030204" pitchFamily="34" charset="0"/>
              </a:rPr>
              <a:t>Programme Structure</a:t>
            </a:r>
          </a:p>
        </p:txBody>
      </p:sp>
    </p:spTree>
    <p:extLst>
      <p:ext uri="{BB962C8B-B14F-4D97-AF65-F5344CB8AC3E}">
        <p14:creationId xmlns:p14="http://schemas.microsoft.com/office/powerpoint/2010/main" val="2606779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FA7C-BD32-7DB8-B934-C9FC2CD50573}"/>
              </a:ext>
            </a:extLst>
          </p:cNvPr>
          <p:cNvSpPr>
            <a:spLocks noGrp="1"/>
          </p:cNvSpPr>
          <p:nvPr>
            <p:ph type="ctrTitle"/>
          </p:nvPr>
        </p:nvSpPr>
        <p:spPr/>
        <p:txBody>
          <a:bodyPr/>
          <a:lstStyle/>
          <a:p>
            <a:r>
              <a:rPr lang="en-GB" dirty="0"/>
              <a:t>SDP_001: NPDR Units</a:t>
            </a:r>
          </a:p>
        </p:txBody>
      </p:sp>
      <p:sp>
        <p:nvSpPr>
          <p:cNvPr id="4" name="Slide Number Placeholder 3">
            <a:extLst>
              <a:ext uri="{FF2B5EF4-FFF2-40B4-BE49-F238E27FC236}">
                <a16:creationId xmlns:a16="http://schemas.microsoft.com/office/drawing/2014/main" id="{35E095E6-E3CE-7A9F-EC6C-A8E4EB274F4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US"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graphicFrame>
        <p:nvGraphicFramePr>
          <p:cNvPr id="7" name="Table 5">
            <a:extLst>
              <a:ext uri="{FF2B5EF4-FFF2-40B4-BE49-F238E27FC236}">
                <a16:creationId xmlns:a16="http://schemas.microsoft.com/office/drawing/2014/main" id="{D7CC2318-ABCF-B652-03EB-6A98AEEA101B}"/>
              </a:ext>
            </a:extLst>
          </p:cNvPr>
          <p:cNvGraphicFramePr>
            <a:graphicFrameLocks noGrp="1"/>
          </p:cNvGraphicFramePr>
          <p:nvPr>
            <p:ph sz="quarter" idx="10"/>
            <p:extLst>
              <p:ext uri="{D42A27DB-BD31-4B8C-83A1-F6EECF244321}">
                <p14:modId xmlns:p14="http://schemas.microsoft.com/office/powerpoint/2010/main" val="4080345115"/>
              </p:ext>
            </p:extLst>
          </p:nvPr>
        </p:nvGraphicFramePr>
        <p:xfrm>
          <a:off x="413068" y="2214698"/>
          <a:ext cx="11232832" cy="3386198"/>
        </p:xfrm>
        <a:graphic>
          <a:graphicData uri="http://schemas.openxmlformats.org/drawingml/2006/table">
            <a:tbl>
              <a:tblPr firstRow="1" bandRow="1">
                <a:tableStyleId>{5C22544A-7EE6-4342-B048-85BDC9FD1C3A}</a:tableStyleId>
              </a:tblPr>
              <a:tblGrid>
                <a:gridCol w="1505363">
                  <a:extLst>
                    <a:ext uri="{9D8B030D-6E8A-4147-A177-3AD203B41FA5}">
                      <a16:colId xmlns:a16="http://schemas.microsoft.com/office/drawing/2014/main" val="194986775"/>
                    </a:ext>
                  </a:extLst>
                </a:gridCol>
                <a:gridCol w="9727469">
                  <a:extLst>
                    <a:ext uri="{9D8B030D-6E8A-4147-A177-3AD203B41FA5}">
                      <a16:colId xmlns:a16="http://schemas.microsoft.com/office/drawing/2014/main" val="753696540"/>
                    </a:ext>
                  </a:extLst>
                </a:gridCol>
              </a:tblGrid>
              <a:tr h="397923">
                <a:tc>
                  <a:txBody>
                    <a:bodyPr/>
                    <a:lstStyle/>
                    <a:p>
                      <a:r>
                        <a:rPr lang="en-AU" sz="1100" dirty="0"/>
                        <a:t>Functional Component</a:t>
                      </a:r>
                    </a:p>
                  </a:txBody>
                  <a:tcPr/>
                </a:tc>
                <a:tc>
                  <a:txBody>
                    <a:bodyPr/>
                    <a:lstStyle/>
                    <a:p>
                      <a:r>
                        <a:rPr lang="en-AU" sz="1100" dirty="0"/>
                        <a:t>What’s New or Changed</a:t>
                      </a:r>
                    </a:p>
                  </a:txBody>
                  <a:tcPr/>
                </a:tc>
                <a:extLst>
                  <a:ext uri="{0D108BD9-81ED-4DB2-BD59-A6C34878D82A}">
                    <a16:rowId xmlns:a16="http://schemas.microsoft.com/office/drawing/2014/main" val="378060868"/>
                  </a:ext>
                </a:extLst>
              </a:tr>
              <a:tr h="841152">
                <a:tc>
                  <a:txBody>
                    <a:bodyPr/>
                    <a:lstStyle/>
                    <a:p>
                      <a:r>
                        <a:rPr lang="en-AU" sz="1100" dirty="0"/>
                        <a:t>Registration and</a:t>
                      </a:r>
                    </a:p>
                    <a:p>
                      <a:r>
                        <a:rPr lang="en-AU" sz="1100" dirty="0"/>
                        <a:t>Input Data</a:t>
                      </a:r>
                    </a:p>
                  </a:txBody>
                  <a:tcPr/>
                </a:tc>
                <a:tc>
                  <a:txBody>
                    <a:bodyPr/>
                    <a:lstStyle/>
                    <a:p>
                      <a:pPr marL="171450" indent="-171450">
                        <a:buFont typeface="Arial" panose="020B0604020202020204" pitchFamily="34" charset="0"/>
                        <a:buChar char="•"/>
                      </a:pPr>
                      <a:r>
                        <a:rPr lang="en-AU" sz="1100" dirty="0"/>
                        <a:t>Generator ramp rates are considered to be infinitely high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t>NPDRs will submit TOD, COD, PNs and forecasts (which can then be used in the TSO forecasting process and in scheduling)</a:t>
                      </a:r>
                    </a:p>
                    <a:p>
                      <a:pPr marL="171450" indent="-171450">
                        <a:buFont typeface="Arial" panose="020B0604020202020204" pitchFamily="34" charset="0"/>
                        <a:buChar char="•"/>
                      </a:pPr>
                      <a:r>
                        <a:rPr lang="en-AU" sz="1100" dirty="0"/>
                        <a:t>Mandated zero price for Startup and No-Load</a:t>
                      </a:r>
                    </a:p>
                  </a:txBody>
                  <a:tcPr/>
                </a:tc>
                <a:extLst>
                  <a:ext uri="{0D108BD9-81ED-4DB2-BD59-A6C34878D82A}">
                    <a16:rowId xmlns:a16="http://schemas.microsoft.com/office/drawing/2014/main" val="3992056183"/>
                  </a:ext>
                </a:extLst>
              </a:tr>
              <a:tr h="716263">
                <a:tc>
                  <a:txBody>
                    <a:bodyPr/>
                    <a:lstStyle/>
                    <a:p>
                      <a:r>
                        <a:rPr lang="en-AU" sz="1100" dirty="0"/>
                        <a:t>Scheduling</a:t>
                      </a:r>
                    </a:p>
                    <a:p>
                      <a:r>
                        <a:rPr lang="en-AU" sz="1100" dirty="0"/>
                        <a:t>and Dispatch</a:t>
                      </a:r>
                    </a:p>
                  </a:txBody>
                  <a:tcPr/>
                </a:tc>
                <a:tc>
                  <a:txBody>
                    <a:bodyPr/>
                    <a:lstStyle/>
                    <a:p>
                      <a:pPr marL="171450" indent="-171450">
                        <a:buFont typeface="Arial" panose="020B0604020202020204" pitchFamily="34" charset="0"/>
                        <a:buChar char="•"/>
                      </a:pPr>
                      <a:r>
                        <a:rPr lang="en-AU" sz="1100" dirty="0"/>
                        <a:t>NPDRs will be scheduled economically based on TOD/COD/PNs (in conjunction with all other units)</a:t>
                      </a:r>
                    </a:p>
                    <a:p>
                      <a:pPr marL="171450" indent="-171450">
                        <a:buFont typeface="Arial" panose="020B0604020202020204" pitchFamily="34" charset="0"/>
                        <a:buChar char="•"/>
                      </a:pPr>
                      <a:r>
                        <a:rPr lang="en-AU" sz="1100" dirty="0"/>
                        <a:t>NPDR dispatch by the Control Rooms will be based on Merit Orders derived from scheduling consistent with thermal units</a:t>
                      </a:r>
                    </a:p>
                    <a:p>
                      <a:pPr marL="171450" indent="-171450">
                        <a:buFont typeface="Arial" panose="020B0604020202020204" pitchFamily="34" charset="0"/>
                        <a:buChar char="•"/>
                      </a:pPr>
                      <a:r>
                        <a:rPr lang="en-US" sz="1100" dirty="0"/>
                        <a:t>NPDRs will always have a control setpoint in place and be subject to active power control</a:t>
                      </a:r>
                      <a:endParaRPr lang="en-AU" sz="1100" dirty="0"/>
                    </a:p>
                  </a:txBody>
                  <a:tcPr/>
                </a:tc>
                <a:extLst>
                  <a:ext uri="{0D108BD9-81ED-4DB2-BD59-A6C34878D82A}">
                    <a16:rowId xmlns:a16="http://schemas.microsoft.com/office/drawing/2014/main" val="883966947"/>
                  </a:ext>
                </a:extLst>
              </a:tr>
              <a:tr h="716263">
                <a:tc>
                  <a:txBody>
                    <a:bodyPr/>
                    <a:lstStyle/>
                    <a:p>
                      <a:r>
                        <a:rPr lang="en-AU" sz="1100" dirty="0"/>
                        <a:t>Pricing</a:t>
                      </a:r>
                    </a:p>
                  </a:txBody>
                  <a:tcPr/>
                </a:tc>
                <a:tc>
                  <a:txBody>
                    <a:bodyPr/>
                    <a:lstStyle/>
                    <a:p>
                      <a:pPr marL="171450" indent="-171450">
                        <a:buFont typeface="Arial" panose="020B0604020202020204" pitchFamily="34" charset="0"/>
                        <a:buChar char="•"/>
                      </a:pPr>
                      <a:r>
                        <a:rPr lang="en-AU" sz="1100" dirty="0"/>
                        <a:t>Instruction profiling will take into account Constraint, Curtailment and Merit Order (MWOF) instructions for NPDRs</a:t>
                      </a:r>
                    </a:p>
                    <a:p>
                      <a:pPr marL="171450" indent="-171450">
                        <a:buFont typeface="Arial" panose="020B0604020202020204" pitchFamily="34" charset="0"/>
                        <a:buChar char="•"/>
                      </a:pPr>
                      <a:r>
                        <a:rPr lang="en-AU" sz="1100" dirty="0"/>
                        <a:t>MWOF instructions and subject to continuous open acceptance until the next adjacent MWOF instructions</a:t>
                      </a:r>
                    </a:p>
                    <a:p>
                      <a:pPr marL="171450" indent="-171450">
                        <a:buFont typeface="Arial" panose="020B0604020202020204" pitchFamily="34" charset="0"/>
                        <a:buChar char="•"/>
                      </a:pPr>
                      <a:r>
                        <a:rPr lang="en-AU" sz="1100" dirty="0"/>
                        <a:t>Prices for MWOF actions will be based on submitted COD</a:t>
                      </a:r>
                    </a:p>
                  </a:txBody>
                  <a:tcPr/>
                </a:tc>
                <a:extLst>
                  <a:ext uri="{0D108BD9-81ED-4DB2-BD59-A6C34878D82A}">
                    <a16:rowId xmlns:a16="http://schemas.microsoft.com/office/drawing/2014/main" val="2950776498"/>
                  </a:ext>
                </a:extLst>
              </a:tr>
              <a:tr h="397923">
                <a:tc>
                  <a:txBody>
                    <a:bodyPr/>
                    <a:lstStyle/>
                    <a:p>
                      <a:r>
                        <a:rPr lang="en-AU" sz="1100" dirty="0"/>
                        <a:t>Settlement</a:t>
                      </a:r>
                    </a:p>
                  </a:txBody>
                  <a:tcPr/>
                </a:tc>
                <a:tc>
                  <a:txBody>
                    <a:bodyPr/>
                    <a:lstStyle/>
                    <a:p>
                      <a:r>
                        <a:rPr lang="en-AU" sz="1100" dirty="0"/>
                        <a:t>Settlement will be as for conventional units. One special note is the Fixed Cost Payment or Charge will always be zero, due to the mandated zero value for start-up and no-load costs.</a:t>
                      </a:r>
                    </a:p>
                  </a:txBody>
                  <a:tcPr/>
                </a:tc>
                <a:extLst>
                  <a:ext uri="{0D108BD9-81ED-4DB2-BD59-A6C34878D82A}">
                    <a16:rowId xmlns:a16="http://schemas.microsoft.com/office/drawing/2014/main" val="3350950349"/>
                  </a:ext>
                </a:extLst>
              </a:tr>
              <a:tr h="238754">
                <a:tc>
                  <a:txBody>
                    <a:bodyPr/>
                    <a:lstStyle/>
                    <a:p>
                      <a:r>
                        <a:rPr lang="en-AU" sz="1100" dirty="0"/>
                        <a:t>Reporting</a:t>
                      </a:r>
                    </a:p>
                  </a:txBody>
                  <a:tcPr/>
                </a:tc>
                <a:tc>
                  <a:txBody>
                    <a:bodyPr/>
                    <a:lstStyle/>
                    <a:p>
                      <a:r>
                        <a:rPr lang="en-AU" sz="1100" dirty="0"/>
                        <a:t>Data for NPDR Units will be integrated into existing reports. No material changes to any existing report.</a:t>
                      </a:r>
                    </a:p>
                  </a:txBody>
                  <a:tcPr/>
                </a:tc>
                <a:extLst>
                  <a:ext uri="{0D108BD9-81ED-4DB2-BD59-A6C34878D82A}">
                    <a16:rowId xmlns:a16="http://schemas.microsoft.com/office/drawing/2014/main" val="4177535710"/>
                  </a:ext>
                </a:extLst>
              </a:tr>
            </a:tbl>
          </a:graphicData>
        </a:graphic>
      </p:graphicFrame>
      <p:graphicFrame>
        <p:nvGraphicFramePr>
          <p:cNvPr id="8" name="Table 7">
            <a:extLst>
              <a:ext uri="{FF2B5EF4-FFF2-40B4-BE49-F238E27FC236}">
                <a16:creationId xmlns:a16="http://schemas.microsoft.com/office/drawing/2014/main" id="{914DEF0F-6D3C-1569-584A-BD80FC4E046E}"/>
              </a:ext>
            </a:extLst>
          </p:cNvPr>
          <p:cNvGraphicFramePr>
            <a:graphicFrameLocks noGrp="1"/>
          </p:cNvGraphicFramePr>
          <p:nvPr>
            <p:extLst>
              <p:ext uri="{D42A27DB-BD31-4B8C-83A1-F6EECF244321}">
                <p14:modId xmlns:p14="http://schemas.microsoft.com/office/powerpoint/2010/main" val="1202819729"/>
              </p:ext>
            </p:extLst>
          </p:nvPr>
        </p:nvGraphicFramePr>
        <p:xfrm>
          <a:off x="413068" y="842923"/>
          <a:ext cx="10432352" cy="1095605"/>
        </p:xfrm>
        <a:graphic>
          <a:graphicData uri="http://schemas.openxmlformats.org/drawingml/2006/table">
            <a:tbl>
              <a:tblPr firstRow="1" bandRow="1">
                <a:tableStyleId>{5C22544A-7EE6-4342-B048-85BDC9FD1C3A}</a:tableStyleId>
              </a:tblPr>
              <a:tblGrid>
                <a:gridCol w="1398087">
                  <a:extLst>
                    <a:ext uri="{9D8B030D-6E8A-4147-A177-3AD203B41FA5}">
                      <a16:colId xmlns:a16="http://schemas.microsoft.com/office/drawing/2014/main" val="130006788"/>
                    </a:ext>
                  </a:extLst>
                </a:gridCol>
                <a:gridCol w="9034265">
                  <a:extLst>
                    <a:ext uri="{9D8B030D-6E8A-4147-A177-3AD203B41FA5}">
                      <a16:colId xmlns:a16="http://schemas.microsoft.com/office/drawing/2014/main" val="384513295"/>
                    </a:ext>
                  </a:extLst>
                </a:gridCol>
              </a:tblGrid>
              <a:tr h="1095605">
                <a:tc>
                  <a:txBody>
                    <a:bodyPr/>
                    <a:lstStyle/>
                    <a:p>
                      <a:pPr algn="ctr"/>
                      <a:r>
                        <a:rPr lang="en-AU" sz="1100" dirty="0">
                          <a:solidFill>
                            <a:schemeClr val="bg1"/>
                          </a:solidFill>
                        </a:rPr>
                        <a:t>Summary</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endParaRPr lang="en-AU" sz="1100" b="0" dirty="0">
                        <a:solidFill>
                          <a:schemeClr val="tx1"/>
                        </a:solidFill>
                      </a:endParaRPr>
                    </a:p>
                    <a:p>
                      <a:r>
                        <a:rPr lang="en-AU" sz="1100" b="0" dirty="0">
                          <a:solidFill>
                            <a:schemeClr val="tx1"/>
                          </a:solidFill>
                        </a:rPr>
                        <a:t>NPDRs will, insofar as possible, be treated like thermal generator units for energy balancing.  NPDRs will be subject to constraint and curtailment with priority dispatch units. </a:t>
                      </a:r>
                    </a:p>
                    <a:p>
                      <a:endParaRPr lang="en-AU" sz="1100" b="0" dirty="0">
                        <a:solidFill>
                          <a:schemeClr val="tx1"/>
                        </a:solidFill>
                      </a:endParaRPr>
                    </a:p>
                    <a:p>
                      <a:r>
                        <a:rPr lang="en-AU" sz="1100" b="0" dirty="0">
                          <a:solidFill>
                            <a:schemeClr val="tx1"/>
                          </a:solidFill>
                        </a:rPr>
                        <a:t>Priority Dispatch renewable generators continue under existing arrangements and may choose to re-register as NPDR Units.</a:t>
                      </a:r>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4405033"/>
                  </a:ext>
                </a:extLst>
              </a:tr>
            </a:tbl>
          </a:graphicData>
        </a:graphic>
      </p:graphicFrame>
      <p:pic>
        <p:nvPicPr>
          <p:cNvPr id="5" name="Picture 4">
            <a:extLst>
              <a:ext uri="{FF2B5EF4-FFF2-40B4-BE49-F238E27FC236}">
                <a16:creationId xmlns:a16="http://schemas.microsoft.com/office/drawing/2014/main" id="{25198DEF-0554-4191-500F-07BBA3DC5368}"/>
              </a:ext>
            </a:extLst>
          </p:cNvPr>
          <p:cNvPicPr>
            <a:picLocks noChangeAspect="1"/>
          </p:cNvPicPr>
          <p:nvPr/>
        </p:nvPicPr>
        <p:blipFill>
          <a:blip r:embed="rId2"/>
          <a:stretch>
            <a:fillRect/>
          </a:stretch>
        </p:blipFill>
        <p:spPr>
          <a:xfrm>
            <a:off x="10845420" y="1"/>
            <a:ext cx="1346579" cy="1226502"/>
          </a:xfrm>
          <a:prstGeom prst="rect">
            <a:avLst/>
          </a:prstGeom>
          <a:ln>
            <a:solidFill>
              <a:schemeClr val="tx1"/>
            </a:solidFill>
          </a:ln>
        </p:spPr>
      </p:pic>
    </p:spTree>
    <p:extLst>
      <p:ext uri="{BB962C8B-B14F-4D97-AF65-F5344CB8AC3E}">
        <p14:creationId xmlns:p14="http://schemas.microsoft.com/office/powerpoint/2010/main" val="2934858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FA7C-BD32-7DB8-B934-C9FC2CD50573}"/>
              </a:ext>
            </a:extLst>
          </p:cNvPr>
          <p:cNvSpPr>
            <a:spLocks noGrp="1"/>
          </p:cNvSpPr>
          <p:nvPr>
            <p:ph type="ctrTitle"/>
          </p:nvPr>
        </p:nvSpPr>
        <p:spPr/>
        <p:txBody>
          <a:bodyPr/>
          <a:lstStyle/>
          <a:p>
            <a:r>
              <a:rPr lang="en-GB" dirty="0"/>
              <a:t>SDP_001: Scheduling Approach</a:t>
            </a:r>
          </a:p>
        </p:txBody>
      </p:sp>
      <p:sp>
        <p:nvSpPr>
          <p:cNvPr id="4" name="Slide Number Placeholder 3">
            <a:extLst>
              <a:ext uri="{FF2B5EF4-FFF2-40B4-BE49-F238E27FC236}">
                <a16:creationId xmlns:a16="http://schemas.microsoft.com/office/drawing/2014/main" id="{35E095E6-E3CE-7A9F-EC6C-A8E4EB274F4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US"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
        <p:nvSpPr>
          <p:cNvPr id="10" name="Rounded Rectangle 9">
            <a:extLst>
              <a:ext uri="{FF2B5EF4-FFF2-40B4-BE49-F238E27FC236}">
                <a16:creationId xmlns:a16="http://schemas.microsoft.com/office/drawing/2014/main" id="{5164720A-6C19-8F9B-C722-4D1276F5DE9C}"/>
              </a:ext>
            </a:extLst>
          </p:cNvPr>
          <p:cNvSpPr/>
          <p:nvPr/>
        </p:nvSpPr>
        <p:spPr>
          <a:xfrm>
            <a:off x="350926" y="812017"/>
            <a:ext cx="10284769" cy="5047537"/>
          </a:xfrm>
          <a:prstGeom prst="rect">
            <a:avLst/>
          </a:prstGeom>
          <a:noFill/>
          <a:ln w="63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D00059E8-8941-80B4-4008-63ECD90C4A00}"/>
              </a:ext>
            </a:extLst>
          </p:cNvPr>
          <p:cNvPicPr>
            <a:picLocks noChangeAspect="1"/>
          </p:cNvPicPr>
          <p:nvPr/>
        </p:nvPicPr>
        <p:blipFill>
          <a:blip r:embed="rId3"/>
          <a:stretch>
            <a:fillRect/>
          </a:stretch>
        </p:blipFill>
        <p:spPr>
          <a:xfrm>
            <a:off x="10845420" y="1"/>
            <a:ext cx="1346579" cy="1226502"/>
          </a:xfrm>
          <a:prstGeom prst="rect">
            <a:avLst/>
          </a:prstGeom>
          <a:ln>
            <a:solidFill>
              <a:schemeClr val="tx1"/>
            </a:solidFill>
          </a:ln>
        </p:spPr>
      </p:pic>
      <p:sp>
        <p:nvSpPr>
          <p:cNvPr id="12" name="TextBox 11">
            <a:extLst>
              <a:ext uri="{FF2B5EF4-FFF2-40B4-BE49-F238E27FC236}">
                <a16:creationId xmlns:a16="http://schemas.microsoft.com/office/drawing/2014/main" id="{27C0D711-E22C-E8E6-54CF-AEECA805E2FF}"/>
              </a:ext>
            </a:extLst>
          </p:cNvPr>
          <p:cNvSpPr txBox="1"/>
          <p:nvPr/>
        </p:nvSpPr>
        <p:spPr>
          <a:xfrm>
            <a:off x="368465" y="900240"/>
            <a:ext cx="10310517" cy="504753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b="1" dirty="0">
                <a:solidFill>
                  <a:schemeClr val="accent4">
                    <a:lumMod val="75000"/>
                  </a:schemeClr>
                </a:solidFill>
              </a:rPr>
              <a:t>Renewable forecasts</a:t>
            </a:r>
          </a:p>
          <a:p>
            <a:pPr marL="800100" lvl="1" indent="-342900">
              <a:spcAft>
                <a:spcPts val="600"/>
              </a:spcAft>
              <a:buFont typeface="Arial" panose="020B0604020202020204" pitchFamily="34" charset="0"/>
              <a:buChar char="•"/>
            </a:pPr>
            <a:r>
              <a:rPr lang="en-GB" sz="1600" dirty="0">
                <a:solidFill>
                  <a:schemeClr val="tx1">
                    <a:lumMod val="95000"/>
                    <a:lumOff val="5000"/>
                  </a:schemeClr>
                </a:solidFill>
              </a:rPr>
              <a:t>Control centre engineers will be able to better utilise external forecasts from vendor and/or availability submitted by Participants via the MPI</a:t>
            </a:r>
          </a:p>
          <a:p>
            <a:pPr marL="800100" lvl="1" indent="-342900">
              <a:spcAft>
                <a:spcPts val="600"/>
              </a:spcAft>
              <a:buFont typeface="Arial" panose="020B0604020202020204" pitchFamily="34" charset="0"/>
              <a:buChar char="•"/>
            </a:pPr>
            <a:r>
              <a:rPr lang="en-GB" sz="1600" dirty="0">
                <a:solidFill>
                  <a:schemeClr val="tx1">
                    <a:lumMod val="95000"/>
                    <a:lumOff val="5000"/>
                  </a:schemeClr>
                </a:solidFill>
              </a:rPr>
              <a:t>Additional flexibility for control centre engineers to enable greater control of weighting and blending of forecasts from different forecast vendors / participant-submitted availability </a:t>
            </a:r>
            <a:br>
              <a:rPr lang="en-GB" sz="1600" dirty="0">
                <a:solidFill>
                  <a:schemeClr val="tx1">
                    <a:lumMod val="95000"/>
                    <a:lumOff val="5000"/>
                  </a:schemeClr>
                </a:solidFill>
              </a:rPr>
            </a:br>
            <a:endParaRPr lang="en-GB" sz="1600" dirty="0">
              <a:solidFill>
                <a:schemeClr val="tx1">
                  <a:lumMod val="95000"/>
                  <a:lumOff val="5000"/>
                </a:schemeClr>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b="1" dirty="0">
                <a:solidFill>
                  <a:schemeClr val="accent4">
                    <a:lumMod val="75000"/>
                  </a:schemeClr>
                </a:solidFill>
              </a:rPr>
              <a:t>Scheduling</a:t>
            </a:r>
          </a:p>
          <a:p>
            <a:pPr marL="800100" lvl="1" indent="-342900">
              <a:spcAft>
                <a:spcPts val="600"/>
              </a:spcAft>
              <a:buFont typeface="Arial" panose="020B0604020202020204" pitchFamily="34" charset="0"/>
              <a:buChar char="•"/>
            </a:pPr>
            <a:r>
              <a:rPr lang="en-GB" sz="1600" dirty="0">
                <a:solidFill>
                  <a:schemeClr val="tx1">
                    <a:lumMod val="95000"/>
                    <a:lumOff val="5000"/>
                  </a:schemeClr>
                </a:solidFill>
              </a:rPr>
              <a:t>NPDR units will be scheduled based on submitted COD, TOD, and PN (and will have zero start-up costs and no-load cost)</a:t>
            </a:r>
          </a:p>
          <a:p>
            <a:pPr marL="800100" lvl="1" indent="-342900">
              <a:spcAft>
                <a:spcPts val="600"/>
              </a:spcAft>
              <a:buFont typeface="Arial" panose="020B0604020202020204" pitchFamily="34" charset="0"/>
              <a:buChar char="•"/>
            </a:pPr>
            <a:r>
              <a:rPr lang="en-GB" sz="1600" dirty="0">
                <a:solidFill>
                  <a:schemeClr val="tx1">
                    <a:lumMod val="95000"/>
                    <a:lumOff val="5000"/>
                  </a:schemeClr>
                </a:solidFill>
              </a:rPr>
              <a:t>NPDR units will be considered ON where their generation forecast is &gt; 0</a:t>
            </a:r>
            <a:br>
              <a:rPr lang="en-GB" sz="1600" dirty="0">
                <a:solidFill>
                  <a:schemeClr val="tx1">
                    <a:lumMod val="95000"/>
                    <a:lumOff val="5000"/>
                  </a:schemeClr>
                </a:solidFill>
              </a:rPr>
            </a:br>
            <a:endParaRPr lang="en-GB" sz="1600" dirty="0">
              <a:solidFill>
                <a:schemeClr val="tx1">
                  <a:lumMod val="95000"/>
                  <a:lumOff val="5000"/>
                </a:schemeClr>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b="1" dirty="0">
                <a:solidFill>
                  <a:schemeClr val="accent4">
                    <a:lumMod val="75000"/>
                  </a:schemeClr>
                </a:solidFill>
              </a:rPr>
              <a:t>Dispatch</a:t>
            </a:r>
          </a:p>
          <a:p>
            <a:pPr marL="800100" lvl="1" indent="-342900">
              <a:spcAft>
                <a:spcPts val="600"/>
              </a:spcAft>
              <a:buFont typeface="Arial" panose="020B0604020202020204" pitchFamily="34" charset="0"/>
              <a:buChar char="•"/>
            </a:pPr>
            <a:r>
              <a:rPr lang="en-GB" sz="1600" dirty="0">
                <a:solidFill>
                  <a:schemeClr val="tx1">
                    <a:lumMod val="95000"/>
                    <a:lumOff val="5000"/>
                  </a:schemeClr>
                </a:solidFill>
              </a:rPr>
              <a:t>Given the volume of NPDR Units, they will be grouped within control room online merit orders, grouped into price bands</a:t>
            </a:r>
          </a:p>
          <a:p>
            <a:pPr marL="800100" lvl="1" indent="-342900">
              <a:spcAft>
                <a:spcPts val="600"/>
              </a:spcAft>
              <a:buFont typeface="Arial" panose="020B0604020202020204" pitchFamily="34" charset="0"/>
              <a:buChar char="•"/>
            </a:pPr>
            <a:r>
              <a:rPr lang="en-GB" sz="1600" dirty="0">
                <a:solidFill>
                  <a:schemeClr val="tx1">
                    <a:lumMod val="95000"/>
                    <a:lumOff val="5000"/>
                  </a:schemeClr>
                </a:solidFill>
              </a:rPr>
              <a:t>Control centre engineers will be able to select constraint, curtailment or merit order (MWOF) actions</a:t>
            </a:r>
          </a:p>
          <a:p>
            <a:pPr marL="800100" lvl="1" indent="-342900">
              <a:spcAft>
                <a:spcPts val="600"/>
              </a:spcAft>
              <a:buFont typeface="Arial" panose="020B0604020202020204" pitchFamily="34" charset="0"/>
              <a:buChar char="•"/>
            </a:pPr>
            <a:endParaRPr lang="en-GB" sz="1600" dirty="0">
              <a:solidFill>
                <a:schemeClr val="tx1">
                  <a:lumMod val="95000"/>
                  <a:lumOff val="5000"/>
                </a:schemeClr>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600" dirty="0">
              <a:solidFill>
                <a:schemeClr val="tx1">
                  <a:lumMod val="95000"/>
                  <a:lumOff val="5000"/>
                </a:schemeClr>
              </a:solidFill>
            </a:endParaRPr>
          </a:p>
        </p:txBody>
      </p:sp>
    </p:spTree>
    <p:extLst>
      <p:ext uri="{BB962C8B-B14F-4D97-AF65-F5344CB8AC3E}">
        <p14:creationId xmlns:p14="http://schemas.microsoft.com/office/powerpoint/2010/main" val="1627686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FA7C-BD32-7DB8-B934-C9FC2CD50573}"/>
              </a:ext>
            </a:extLst>
          </p:cNvPr>
          <p:cNvSpPr>
            <a:spLocks noGrp="1"/>
          </p:cNvSpPr>
          <p:nvPr>
            <p:ph type="ctrTitle"/>
          </p:nvPr>
        </p:nvSpPr>
        <p:spPr/>
        <p:txBody>
          <a:bodyPr/>
          <a:lstStyle/>
          <a:p>
            <a:r>
              <a:rPr lang="en-GB" dirty="0"/>
              <a:t>SDP_001: Implications for Instruction Profiling/QBOA</a:t>
            </a:r>
          </a:p>
        </p:txBody>
      </p:sp>
      <p:sp>
        <p:nvSpPr>
          <p:cNvPr id="4" name="Slide Number Placeholder 3">
            <a:extLst>
              <a:ext uri="{FF2B5EF4-FFF2-40B4-BE49-F238E27FC236}">
                <a16:creationId xmlns:a16="http://schemas.microsoft.com/office/drawing/2014/main" id="{35E095E6-E3CE-7A9F-EC6C-A8E4EB274F4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US"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
        <p:nvSpPr>
          <p:cNvPr id="10" name="Rounded Rectangle 9">
            <a:extLst>
              <a:ext uri="{FF2B5EF4-FFF2-40B4-BE49-F238E27FC236}">
                <a16:creationId xmlns:a16="http://schemas.microsoft.com/office/drawing/2014/main" id="{5164720A-6C19-8F9B-C722-4D1276F5DE9C}"/>
              </a:ext>
            </a:extLst>
          </p:cNvPr>
          <p:cNvSpPr/>
          <p:nvPr/>
        </p:nvSpPr>
        <p:spPr>
          <a:xfrm>
            <a:off x="350927" y="1226149"/>
            <a:ext cx="11581766" cy="4589995"/>
          </a:xfrm>
          <a:prstGeom prst="rect">
            <a:avLst/>
          </a:prstGeom>
          <a:noFill/>
          <a:ln w="31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11" name="Picture 10">
            <a:extLst>
              <a:ext uri="{FF2B5EF4-FFF2-40B4-BE49-F238E27FC236}">
                <a16:creationId xmlns:a16="http://schemas.microsoft.com/office/drawing/2014/main" id="{D00059E8-8941-80B4-4008-63ECD90C4A00}"/>
              </a:ext>
            </a:extLst>
          </p:cNvPr>
          <p:cNvPicPr>
            <a:picLocks noChangeAspect="1"/>
          </p:cNvPicPr>
          <p:nvPr/>
        </p:nvPicPr>
        <p:blipFill>
          <a:blip r:embed="rId2"/>
          <a:stretch>
            <a:fillRect/>
          </a:stretch>
        </p:blipFill>
        <p:spPr>
          <a:xfrm>
            <a:off x="10859069" y="45636"/>
            <a:ext cx="1296089" cy="1180514"/>
          </a:xfrm>
          <a:prstGeom prst="rect">
            <a:avLst/>
          </a:prstGeom>
          <a:ln>
            <a:solidFill>
              <a:schemeClr val="tx1"/>
            </a:solidFill>
          </a:ln>
        </p:spPr>
      </p:pic>
      <p:sp>
        <p:nvSpPr>
          <p:cNvPr id="5" name="TextBox 4">
            <a:extLst>
              <a:ext uri="{FF2B5EF4-FFF2-40B4-BE49-F238E27FC236}">
                <a16:creationId xmlns:a16="http://schemas.microsoft.com/office/drawing/2014/main" id="{0DC0F7B7-CFAE-3007-C2E3-BD4E07C2CBA5}"/>
              </a:ext>
            </a:extLst>
          </p:cNvPr>
          <p:cNvSpPr txBox="1"/>
          <p:nvPr/>
        </p:nvSpPr>
        <p:spPr>
          <a:xfrm>
            <a:off x="350927" y="1300212"/>
            <a:ext cx="11433084" cy="427809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a:solidFill>
                  <a:schemeClr val="accent4">
                    <a:lumMod val="75000"/>
                  </a:schemeClr>
                </a:solidFill>
              </a:rPr>
              <a:t>Profiling of wind/solar units is currently summarised as follows:</a:t>
            </a:r>
          </a:p>
          <a:p>
            <a:pPr marL="800100" lvl="1" indent="-342900">
              <a:buFont typeface="+mj-lt"/>
              <a:buAutoNum type="alphaLcParenR"/>
            </a:pPr>
            <a:r>
              <a:rPr lang="en-GB" sz="1600" dirty="0">
                <a:solidFill>
                  <a:schemeClr val="tx1">
                    <a:lumMod val="95000"/>
                    <a:lumOff val="5000"/>
                  </a:schemeClr>
                </a:solidFill>
              </a:rPr>
              <a:t>FPN = real-time availability</a:t>
            </a:r>
          </a:p>
          <a:p>
            <a:pPr marL="800100" lvl="1" indent="-342900">
              <a:buFont typeface="+mj-lt"/>
              <a:buAutoNum type="alphaLcParenR"/>
            </a:pPr>
            <a:r>
              <a:rPr lang="en-GB" sz="1600" dirty="0">
                <a:solidFill>
                  <a:schemeClr val="tx1">
                    <a:lumMod val="95000"/>
                    <a:lumOff val="5000"/>
                  </a:schemeClr>
                </a:solidFill>
              </a:rPr>
              <a:t>Constraints and curtailment are always dec actions and profile to the lower of their MW target and availability</a:t>
            </a:r>
          </a:p>
          <a:p>
            <a:pPr marL="800100" lvl="1" indent="-342900">
              <a:buFont typeface="+mj-lt"/>
              <a:buAutoNum type="alphaLcParenR"/>
            </a:pPr>
            <a:r>
              <a:rPr lang="en-GB" sz="1600" dirty="0">
                <a:solidFill>
                  <a:schemeClr val="tx1">
                    <a:lumMod val="95000"/>
                    <a:lumOff val="5000"/>
                  </a:schemeClr>
                </a:solidFill>
              </a:rPr>
              <a:t>Profiles for constraints and curtailment </a:t>
            </a:r>
            <a:r>
              <a:rPr kumimoji="0" lang="en-GB" sz="1600" b="0" i="0" u="none" strike="noStrike" kern="1200" cap="none" spc="0" normalizeH="0" baseline="0" noProof="0" dirty="0">
                <a:ln>
                  <a:noFill/>
                </a:ln>
                <a:solidFill>
                  <a:schemeClr val="tx1">
                    <a:lumMod val="95000"/>
                    <a:lumOff val="5000"/>
                  </a:schemeClr>
                </a:solidFill>
                <a:effectLst/>
                <a:uLnTx/>
                <a:uFillTx/>
                <a:ea typeface="+mn-ea"/>
                <a:cs typeface="+mn-cs"/>
              </a:rPr>
              <a:t>(LOCL, CURL) </a:t>
            </a:r>
            <a:r>
              <a:rPr lang="en-GB" sz="1600" dirty="0">
                <a:solidFill>
                  <a:schemeClr val="tx1">
                    <a:lumMod val="95000"/>
                    <a:lumOff val="5000"/>
                  </a:schemeClr>
                </a:solidFill>
              </a:rPr>
              <a:t>ramp instantaneously</a:t>
            </a:r>
          </a:p>
          <a:p>
            <a:pPr marL="800100" lvl="1" indent="-342900">
              <a:buFont typeface="+mj-lt"/>
              <a:buAutoNum type="alphaLcParenR"/>
            </a:pPr>
            <a:r>
              <a:rPr lang="en-GB" sz="1600" dirty="0">
                <a:solidFill>
                  <a:schemeClr val="tx1">
                    <a:lumMod val="95000"/>
                    <a:lumOff val="5000"/>
                  </a:schemeClr>
                </a:solidFill>
              </a:rPr>
              <a:t>Constraints and curtailments can be active simultaneously and are profiled in order of issuance</a:t>
            </a:r>
          </a:p>
          <a:p>
            <a:pPr marL="800100" lvl="1" indent="-342900">
              <a:buFont typeface="+mj-lt"/>
              <a:buAutoNum type="alphaLcParenR"/>
            </a:pPr>
            <a:r>
              <a:rPr lang="en-GB" sz="1600" dirty="0">
                <a:solidFill>
                  <a:schemeClr val="tx1">
                    <a:lumMod val="95000"/>
                    <a:lumOff val="5000"/>
                  </a:schemeClr>
                </a:solidFill>
              </a:rPr>
              <a:t>Closure of constraints and curtailment is achieved via issuance of closing instructions (LCLO, CRLO)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chemeClr val="tx1">
                  <a:lumMod val="95000"/>
                  <a:lumOff val="5000"/>
                </a:schemeClr>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a:solidFill>
                  <a:schemeClr val="accent4">
                    <a:lumMod val="75000"/>
                  </a:schemeClr>
                </a:solidFill>
              </a:rPr>
              <a:t>As a result of SDP_001:</a:t>
            </a:r>
          </a:p>
          <a:p>
            <a:pPr marL="742950" lvl="1" indent="-285750">
              <a:buFont typeface="Courier New" panose="02070309020205020404" pitchFamily="49" charset="0"/>
              <a:buChar char="o"/>
            </a:pPr>
            <a:r>
              <a:rPr lang="en-GB" sz="1600" dirty="0">
                <a:solidFill>
                  <a:schemeClr val="tx1">
                    <a:lumMod val="95000"/>
                    <a:lumOff val="5000"/>
                  </a:schemeClr>
                </a:solidFill>
              </a:rPr>
              <a:t>For Priority Dispatch renewables, nothing changes (treatment will continue to be as set out above)</a:t>
            </a:r>
          </a:p>
          <a:p>
            <a:pPr marL="742950" lvl="1" indent="-285750">
              <a:buFont typeface="Courier New" panose="02070309020205020404" pitchFamily="49" charset="0"/>
              <a:buChar char="o"/>
            </a:pPr>
            <a:r>
              <a:rPr lang="en-GB" sz="1600" dirty="0">
                <a:solidFill>
                  <a:schemeClr val="tx1">
                    <a:lumMod val="95000"/>
                    <a:lumOff val="5000"/>
                  </a:schemeClr>
                </a:solidFill>
              </a:rPr>
              <a:t>NPDRs will always have an MWOF instruction in place (and may also have curtailment/constraint)</a:t>
            </a:r>
            <a:br>
              <a:rPr lang="en-GB" sz="1600" dirty="0">
                <a:solidFill>
                  <a:schemeClr val="tx1">
                    <a:lumMod val="95000"/>
                    <a:lumOff val="5000"/>
                  </a:schemeClr>
                </a:solidFill>
              </a:rPr>
            </a:br>
            <a:endParaRPr kumimoji="0" lang="en-GB" sz="1600" b="0" i="0" u="none" strike="noStrike" kern="1200" cap="none" spc="0" normalizeH="0" baseline="0" noProof="0" dirty="0">
              <a:ln>
                <a:noFill/>
              </a:ln>
              <a:solidFill>
                <a:schemeClr val="tx1">
                  <a:lumMod val="95000"/>
                  <a:lumOff val="5000"/>
                </a:schemeClr>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a:solidFill>
                  <a:schemeClr val="accent4">
                    <a:lumMod val="75000"/>
                  </a:schemeClr>
                </a:solidFill>
              </a:rPr>
              <a:t>The introduction of NPDRs means that these units will be able to receive three types of dispatch instruction:</a:t>
            </a:r>
          </a:p>
          <a:p>
            <a:pPr marL="742950" lvl="1" indent="-285750">
              <a:buFont typeface="Courier New" panose="02070309020205020404" pitchFamily="49" charset="0"/>
              <a:buChar char="o"/>
            </a:pPr>
            <a:r>
              <a:rPr kumimoji="0" lang="en-GB" sz="1600" b="0" i="0" u="none" strike="noStrike" kern="1200" cap="none" spc="0" normalizeH="0" baseline="0" noProof="0" dirty="0">
                <a:ln>
                  <a:noFill/>
                </a:ln>
                <a:solidFill>
                  <a:schemeClr val="tx1">
                    <a:lumMod val="95000"/>
                    <a:lumOff val="5000"/>
                  </a:schemeClr>
                </a:solidFill>
                <a:effectLst/>
                <a:uLnTx/>
                <a:uFillTx/>
                <a:ea typeface="+mn-ea"/>
                <a:cs typeface="+mn-cs"/>
              </a:rPr>
              <a:t>LOCL, with corresponding LCLO to close</a:t>
            </a:r>
          </a:p>
          <a:p>
            <a:pPr marL="742950" lvl="1" indent="-285750">
              <a:buFont typeface="Courier New" panose="02070309020205020404" pitchFamily="49" charset="0"/>
              <a:buChar char="o"/>
            </a:pPr>
            <a:r>
              <a:rPr lang="en-GB" sz="1600" dirty="0">
                <a:solidFill>
                  <a:schemeClr val="tx1">
                    <a:lumMod val="95000"/>
                    <a:lumOff val="5000"/>
                  </a:schemeClr>
                </a:solidFill>
              </a:rPr>
              <a:t>CURL, with corresponding CRLO to close</a:t>
            </a:r>
          </a:p>
          <a:p>
            <a:pPr marL="742950" lvl="1" indent="-285750">
              <a:buFont typeface="Courier New" panose="02070309020205020404" pitchFamily="49" charset="0"/>
              <a:buChar char="o"/>
            </a:pPr>
            <a:r>
              <a:rPr kumimoji="0" lang="en-GB" sz="1600" b="1" i="1" u="none" strike="noStrike" kern="1200" cap="none" spc="0" normalizeH="0" baseline="0" noProof="0" dirty="0">
                <a:ln>
                  <a:noFill/>
                </a:ln>
                <a:solidFill>
                  <a:schemeClr val="tx1">
                    <a:lumMod val="95000"/>
                    <a:lumOff val="5000"/>
                  </a:schemeClr>
                </a:solidFill>
                <a:effectLst/>
                <a:uLnTx/>
                <a:uFillTx/>
                <a:ea typeface="+mn-ea"/>
                <a:cs typeface="+mn-cs"/>
              </a:rPr>
              <a:t>MWOF</a:t>
            </a:r>
            <a:r>
              <a:rPr kumimoji="0" lang="en-GB" sz="1600" i="0" u="none" strike="noStrike" kern="1200" cap="none" spc="0" normalizeH="0" baseline="0" noProof="0" dirty="0">
                <a:ln>
                  <a:noFill/>
                </a:ln>
                <a:solidFill>
                  <a:schemeClr val="tx1">
                    <a:lumMod val="95000"/>
                    <a:lumOff val="5000"/>
                  </a:schemeClr>
                </a:solidFill>
                <a:effectLst/>
                <a:uLnTx/>
                <a:uFillTx/>
                <a:ea typeface="+mn-ea"/>
                <a:cs typeface="+mn-cs"/>
              </a:rPr>
              <a:t>, </a:t>
            </a:r>
            <a:r>
              <a:rPr kumimoji="0" lang="en-GB" sz="1600" b="0" i="0" u="none" strike="noStrike" kern="1200" cap="none" spc="0" normalizeH="0" baseline="0" noProof="0" dirty="0">
                <a:ln>
                  <a:noFill/>
                </a:ln>
                <a:solidFill>
                  <a:schemeClr val="tx1">
                    <a:lumMod val="95000"/>
                    <a:lumOff val="5000"/>
                  </a:schemeClr>
                </a:solidFill>
                <a:effectLst/>
                <a:uLnTx/>
                <a:uFillTx/>
                <a:ea typeface="+mn-ea"/>
                <a:cs typeface="+mn-cs"/>
              </a:rPr>
              <a:t>issued by control centres to the lower of a merit order set point and availability</a:t>
            </a:r>
          </a:p>
          <a:p>
            <a:endParaRPr lang="en-GB" sz="1600" dirty="0">
              <a:solidFill>
                <a:schemeClr val="tx1">
                  <a:lumMod val="95000"/>
                  <a:lumOff val="5000"/>
                </a:schemeClr>
              </a:solidFill>
            </a:endParaRPr>
          </a:p>
          <a:p>
            <a:r>
              <a:rPr lang="en-GB" sz="1600" b="1" dirty="0">
                <a:solidFill>
                  <a:schemeClr val="accent4">
                    <a:lumMod val="75000"/>
                  </a:schemeClr>
                </a:solidFill>
              </a:rPr>
              <a:t>For NPDRs, there must be new logic for correct treatment of constraint, curtailment and balancing actions.</a:t>
            </a:r>
          </a:p>
        </p:txBody>
      </p:sp>
    </p:spTree>
    <p:extLst>
      <p:ext uri="{BB962C8B-B14F-4D97-AF65-F5344CB8AC3E}">
        <p14:creationId xmlns:p14="http://schemas.microsoft.com/office/powerpoint/2010/main" val="1139291710"/>
      </p:ext>
    </p:extLst>
  </p:cSld>
  <p:clrMapOvr>
    <a:masterClrMapping/>
  </p:clrMapOvr>
</p:sld>
</file>

<file path=ppt/theme/theme1.xml><?xml version="1.0" encoding="utf-8"?>
<a:theme xmlns:a="http://schemas.openxmlformats.org/drawingml/2006/main" name="Title Slides">
  <a:themeElements>
    <a:clrScheme name="EirGrid Colour Palette">
      <a:dk1>
        <a:srgbClr val="000000"/>
      </a:dk1>
      <a:lt1>
        <a:srgbClr val="FFFFFF"/>
      </a:lt1>
      <a:dk2>
        <a:srgbClr val="006768"/>
      </a:dk2>
      <a:lt2>
        <a:srgbClr val="00A88E"/>
      </a:lt2>
      <a:accent1>
        <a:srgbClr val="00A78E"/>
      </a:accent1>
      <a:accent2>
        <a:srgbClr val="006668"/>
      </a:accent2>
      <a:accent3>
        <a:srgbClr val="4189C8"/>
      </a:accent3>
      <a:accent4>
        <a:srgbClr val="A79966"/>
      </a:accent4>
      <a:accent5>
        <a:srgbClr val="FB6187"/>
      </a:accent5>
      <a:accent6>
        <a:srgbClr val="C6A1DC"/>
      </a:accent6>
      <a:hlink>
        <a:srgbClr val="A89966"/>
      </a:hlink>
      <a:folHlink>
        <a:srgbClr val="4189C8"/>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itle Slides">
  <a:themeElements>
    <a:clrScheme name="EirGrid Colour Palette">
      <a:dk1>
        <a:srgbClr val="000000"/>
      </a:dk1>
      <a:lt1>
        <a:srgbClr val="FFFFFF"/>
      </a:lt1>
      <a:dk2>
        <a:srgbClr val="006768"/>
      </a:dk2>
      <a:lt2>
        <a:srgbClr val="00A88E"/>
      </a:lt2>
      <a:accent1>
        <a:srgbClr val="00A78E"/>
      </a:accent1>
      <a:accent2>
        <a:srgbClr val="006668"/>
      </a:accent2>
      <a:accent3>
        <a:srgbClr val="4189C8"/>
      </a:accent3>
      <a:accent4>
        <a:srgbClr val="A79966"/>
      </a:accent4>
      <a:accent5>
        <a:srgbClr val="FB6187"/>
      </a:accent5>
      <a:accent6>
        <a:srgbClr val="C6A1DC"/>
      </a:accent6>
      <a:hlink>
        <a:srgbClr val="A89966"/>
      </a:hlink>
      <a:folHlink>
        <a:srgbClr val="4189C8"/>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osed SEMO deck" id="{973A51BA-5716-45CC-8B85-6EC651BD07A7}" vid="{78C18FBD-4191-4AB1-B782-0B11CB53EAEA}"/>
    </a:ext>
  </a:extLst>
</a:theme>
</file>

<file path=ppt/theme/theme4.xml><?xml version="1.0" encoding="utf-8"?>
<a:theme xmlns:a="http://schemas.openxmlformats.org/drawingml/2006/main" name="1_Content Slides">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osed SEMO deck" id="{973A51BA-5716-45CC-8B85-6EC651BD07A7}" vid="{7FEE1C67-0214-42BA-B90F-1705425554DC}"/>
    </a:ext>
  </a:extLst>
</a:theme>
</file>

<file path=ppt/theme/theme5.xml><?xml version="1.0" encoding="utf-8"?>
<a:theme xmlns:a="http://schemas.openxmlformats.org/drawingml/2006/main" name="2_Content Slides">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thodologies xmlns="4282611c-d6f6-4da1-aa96-97126cd0103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138390A349104EB6B701A61613A46C" ma:contentTypeVersion="1" ma:contentTypeDescription="Create a new document." ma:contentTypeScope="" ma:versionID="271e8a97035960e1c21ee7ca6d6eca97">
  <xsd:schema xmlns:xsd="http://www.w3.org/2001/XMLSchema" xmlns:xs="http://www.w3.org/2001/XMLSchema" xmlns:p="http://schemas.microsoft.com/office/2006/metadata/properties" xmlns:ns2="4282611c-d6f6-4da1-aa96-97126cd01039" targetNamespace="http://schemas.microsoft.com/office/2006/metadata/properties" ma:root="true" ma:fieldsID="723e2fdda7863ebb57fd25e105e69c80" ns2:_="">
    <xsd:import namespace="4282611c-d6f6-4da1-aa96-97126cd01039"/>
    <xsd:element name="properties">
      <xsd:complexType>
        <xsd:sequence>
          <xsd:element name="documentManagement">
            <xsd:complexType>
              <xsd:all>
                <xsd:element ref="ns2:Methodolog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2611c-d6f6-4da1-aa96-97126cd01039" elementFormDefault="qualified">
    <xsd:import namespace="http://schemas.microsoft.com/office/2006/documentManagement/types"/>
    <xsd:import namespace="http://schemas.microsoft.com/office/infopath/2007/PartnerControls"/>
    <xsd:element name="Methodologies" ma:index="8" nillable="true" ma:displayName="Methodologies" ma:internalName="Methodologie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8C2941-8F2D-4D27-8EAE-4329D2DFF267}">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4282611c-d6f6-4da1-aa96-97126cd01039"/>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CC623A1-590A-4D7F-865D-540A7B4B13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82611c-d6f6-4da1-aa96-97126cd010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CFEA97-DF1C-46EE-B5EC-FC9606B57A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6795</TotalTime>
  <Words>4294</Words>
  <Application>Microsoft Office PowerPoint</Application>
  <PresentationFormat>Widescreen</PresentationFormat>
  <Paragraphs>593</Paragraphs>
  <Slides>29</Slides>
  <Notes>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29</vt:i4>
      </vt:variant>
    </vt:vector>
  </HeadingPairs>
  <TitlesOfParts>
    <vt:vector size="39" baseType="lpstr">
      <vt:lpstr>Arial</vt:lpstr>
      <vt:lpstr>Calibri</vt:lpstr>
      <vt:lpstr>Courier New</vt:lpstr>
      <vt:lpstr>Graphik Regular</vt:lpstr>
      <vt:lpstr>Trebuchet MS</vt:lpstr>
      <vt:lpstr>Title Slides</vt:lpstr>
      <vt:lpstr>Content Slides</vt:lpstr>
      <vt:lpstr>1_Title Slides</vt:lpstr>
      <vt:lpstr>1_Content Slides</vt:lpstr>
      <vt:lpstr>2_Content Slides</vt:lpstr>
      <vt:lpstr>Scheduling &amp; Dispatch</vt:lpstr>
      <vt:lpstr>Scheduling &amp; Dispatch: Industry Workshop (September 2023)  Agenda for today’s workshop</vt:lpstr>
      <vt:lpstr>Scheduling &amp; Dispatch Programme– Industry Outreach</vt:lpstr>
      <vt:lpstr>Scheduling &amp; Dispatch Programme – Industry Workshop</vt:lpstr>
      <vt:lpstr>Scheduling &amp; Dispatch Programme Overview</vt:lpstr>
      <vt:lpstr>Stakeholder Engagement: Industry Workshop</vt:lpstr>
      <vt:lpstr>SDP_001: NPDR Units</vt:lpstr>
      <vt:lpstr>SDP_001: Scheduling Approach</vt:lpstr>
      <vt:lpstr>SDP_001: Implications for Instruction Profiling/QBOA</vt:lpstr>
      <vt:lpstr>SDP_001: Proposed Instruction Profiling Approach for NPDRs</vt:lpstr>
      <vt:lpstr>SDP_001: Example Case for NPDR Instruction Profiling</vt:lpstr>
      <vt:lpstr>SDP_001: Day in the life</vt:lpstr>
      <vt:lpstr>SDP_002: ESPS Units</vt:lpstr>
      <vt:lpstr>SDP_002: ESPS Units</vt:lpstr>
      <vt:lpstr>SDP_002: ESPS Units</vt:lpstr>
      <vt:lpstr>SDP_002: Day in the life</vt:lpstr>
      <vt:lpstr>SDP_004: Wind/Solar Dispatchability Improvements</vt:lpstr>
      <vt:lpstr>SDP_004: What is rebalancing? Why is rebalancing important?</vt:lpstr>
      <vt:lpstr>SDP_004: “Day in the life”</vt:lpstr>
      <vt:lpstr>Stakeholder Engagement: Industry Workshop</vt:lpstr>
      <vt:lpstr>Stakeholder Engagement: Industry Workshop</vt:lpstr>
      <vt:lpstr>Stakeholder Engagement: Industry Workshop</vt:lpstr>
      <vt:lpstr>PowerPoint Presentation</vt:lpstr>
      <vt:lpstr>PowerPoint Presentation</vt:lpstr>
      <vt:lpstr>PowerPoint Presentation</vt:lpstr>
      <vt:lpstr>PowerPoint Presentation</vt:lpstr>
      <vt:lpstr>PowerPoint Presentation</vt:lpstr>
      <vt:lpstr>PowerPoint Presentation</vt:lpstr>
      <vt:lpstr>SDP: Glossary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SDP Stakeholder Presentation</dc:title>
  <dc:creator>Severin Garanzuay</dc:creator>
  <cp:lastModifiedBy>Garanzuay, Severin (EXT)</cp:lastModifiedBy>
  <cp:revision>59</cp:revision>
  <dcterms:created xsi:type="dcterms:W3CDTF">2023-02-16T09:49:41Z</dcterms:created>
  <dcterms:modified xsi:type="dcterms:W3CDTF">2023-09-06T11:20:15Z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0x01010078138390A349104EB6B701A61613A46C</vt:lpwstr>
  </property>
  <property fmtid="{D5CDD505-2E9C-101B-9397-08002B2CF9AE}" pid="3" name="MSIP_Label_4c99bc9a-9772-4b7e-bcf5-e39ce86bfb30_Enabled">
    <vt:lpwstr>true</vt:lpwstr>
  </property>
  <property fmtid="{D5CDD505-2E9C-101B-9397-08002B2CF9AE}" pid="4" name="MSIP_Label_4c99bc9a-9772-4b7e-bcf5-e39ce86bfb30_SetDate">
    <vt:lpwstr>2023-09-04T15:15:20Z</vt:lpwstr>
  </property>
  <property fmtid="{D5CDD505-2E9C-101B-9397-08002B2CF9AE}" pid="5" name="MSIP_Label_4c99bc9a-9772-4b7e-bcf5-e39ce86bfb30_Method">
    <vt:lpwstr>Standard</vt:lpwstr>
  </property>
  <property fmtid="{D5CDD505-2E9C-101B-9397-08002B2CF9AE}" pid="6" name="MSIP_Label_4c99bc9a-9772-4b7e-bcf5-e39ce86bfb30_Name">
    <vt:lpwstr>Internal</vt:lpwstr>
  </property>
  <property fmtid="{D5CDD505-2E9C-101B-9397-08002B2CF9AE}" pid="7" name="MSIP_Label_4c99bc9a-9772-4b7e-bcf5-e39ce86bfb30_SiteId">
    <vt:lpwstr>c1528ebb-73e5-4ac2-9d93-677ac4834cc5</vt:lpwstr>
  </property>
  <property fmtid="{D5CDD505-2E9C-101B-9397-08002B2CF9AE}" pid="8" name="MSIP_Label_4c99bc9a-9772-4b7e-bcf5-e39ce86bfb30_ActionId">
    <vt:lpwstr>96d7d75f-4d70-435e-9c7f-a99e7ada23a0</vt:lpwstr>
  </property>
  <property fmtid="{D5CDD505-2E9C-101B-9397-08002B2CF9AE}" pid="9" name="MSIP_Label_4c99bc9a-9772-4b7e-bcf5-e39ce86bfb30_ContentBits">
    <vt:lpwstr>0</vt:lpwstr>
  </property>
</Properties>
</file>