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66" r:id="rId5"/>
  </p:sldMasterIdLst>
  <p:notesMasterIdLst>
    <p:notesMasterId r:id="rId16"/>
  </p:notesMasterIdLst>
  <p:handoutMasterIdLst>
    <p:handoutMasterId r:id="rId17"/>
  </p:handoutMasterIdLst>
  <p:sldIdLst>
    <p:sldId id="449" r:id="rId6"/>
    <p:sldId id="487" r:id="rId7"/>
    <p:sldId id="478" r:id="rId8"/>
    <p:sldId id="474" r:id="rId9"/>
    <p:sldId id="482" r:id="rId10"/>
    <p:sldId id="483" r:id="rId11"/>
    <p:sldId id="480" r:id="rId12"/>
    <p:sldId id="481" r:id="rId13"/>
    <p:sldId id="485" r:id="rId14"/>
    <p:sldId id="486" r:id="rId15"/>
  </p:sldIdLst>
  <p:sldSz cx="9144000" cy="6858000" type="screen4x3"/>
  <p:notesSz cx="6797675" cy="9928225"/>
  <p:defaultTextStyle>
    <a:defPPr>
      <a:defRPr lang="en-IE"/>
    </a:defPPr>
    <a:lvl1pPr algn="l" defTabSz="457200"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Calibri" pitchFamily="34" charset="0"/>
        <a:ea typeface="MS PGothic" pitchFamily="34" charset="-128"/>
        <a:cs typeface="+mn-cs"/>
      </a:defRPr>
    </a:lvl5pPr>
    <a:lvl6pPr marL="2286000" algn="l" defTabSz="914400" rtl="0" eaLnBrk="1" latinLnBrk="0" hangingPunct="1">
      <a:defRPr kern="1200">
        <a:solidFill>
          <a:schemeClr val="tx1"/>
        </a:solidFill>
        <a:latin typeface="Calibri" pitchFamily="34" charset="0"/>
        <a:ea typeface="MS PGothic" pitchFamily="34" charset="-128"/>
        <a:cs typeface="+mn-cs"/>
      </a:defRPr>
    </a:lvl6pPr>
    <a:lvl7pPr marL="2743200" algn="l" defTabSz="914400" rtl="0" eaLnBrk="1" latinLnBrk="0" hangingPunct="1">
      <a:defRPr kern="1200">
        <a:solidFill>
          <a:schemeClr val="tx1"/>
        </a:solidFill>
        <a:latin typeface="Calibri" pitchFamily="34" charset="0"/>
        <a:ea typeface="MS PGothic" pitchFamily="34" charset="-128"/>
        <a:cs typeface="+mn-cs"/>
      </a:defRPr>
    </a:lvl7pPr>
    <a:lvl8pPr marL="3200400" algn="l" defTabSz="914400" rtl="0" eaLnBrk="1" latinLnBrk="0" hangingPunct="1">
      <a:defRPr kern="1200">
        <a:solidFill>
          <a:schemeClr val="tx1"/>
        </a:solidFill>
        <a:latin typeface="Calibri" pitchFamily="34" charset="0"/>
        <a:ea typeface="MS PGothic" pitchFamily="34" charset="-128"/>
        <a:cs typeface="+mn-cs"/>
      </a:defRPr>
    </a:lvl8pPr>
    <a:lvl9pPr marL="3657600" algn="l" defTabSz="914400" rtl="0" eaLnBrk="1" latinLnBrk="0" hangingPunct="1">
      <a:defRPr kern="1200">
        <a:solidFill>
          <a:schemeClr val="tx1"/>
        </a:solidFill>
        <a:latin typeface="Calibri" pitchFamily="34"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7C85"/>
    <a:srgbClr val="7D1651"/>
    <a:srgbClr val="C8B474"/>
    <a:srgbClr val="767676"/>
    <a:srgbClr val="F6A9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51" autoAdjust="0"/>
    <p:restoredTop sz="81403" autoAdjust="0"/>
  </p:normalViewPr>
  <p:slideViewPr>
    <p:cSldViewPr snapToGrid="0" snapToObjects="1">
      <p:cViewPr>
        <p:scale>
          <a:sx n="80" d="100"/>
          <a:sy n="80" d="100"/>
        </p:scale>
        <p:origin x="-2514" y="-888"/>
      </p:cViewPr>
      <p:guideLst>
        <p:guide orient="horz" pos="2160"/>
        <p:guide pos="2880"/>
      </p:guideLst>
    </p:cSldViewPr>
  </p:slideViewPr>
  <p:notesTextViewPr>
    <p:cViewPr>
      <p:scale>
        <a:sx n="1" d="1"/>
        <a:sy n="1" d="1"/>
      </p:scale>
      <p:origin x="0" y="0"/>
    </p:cViewPr>
  </p:notesTextViewPr>
  <p:sorterViewPr>
    <p:cViewPr>
      <p:scale>
        <a:sx n="100" d="100"/>
        <a:sy n="100" d="100"/>
      </p:scale>
      <p:origin x="0" y="1036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60" cy="496174"/>
          </a:xfrm>
          <a:prstGeom prst="rect">
            <a:avLst/>
          </a:prstGeom>
        </p:spPr>
        <p:txBody>
          <a:bodyPr vert="horz" lIns="91285" tIns="45642" rIns="91285" bIns="45642" rtlCol="0"/>
          <a:lstStyle>
            <a:lvl1pPr algn="l">
              <a:defRPr sz="1200"/>
            </a:lvl1pPr>
          </a:lstStyle>
          <a:p>
            <a:endParaRPr lang="en-IE"/>
          </a:p>
        </p:txBody>
      </p:sp>
      <p:sp>
        <p:nvSpPr>
          <p:cNvPr id="3" name="Date Placeholder 2"/>
          <p:cNvSpPr>
            <a:spLocks noGrp="1"/>
          </p:cNvSpPr>
          <p:nvPr>
            <p:ph type="dt" sz="quarter" idx="1"/>
          </p:nvPr>
        </p:nvSpPr>
        <p:spPr>
          <a:xfrm>
            <a:off x="3850432" y="0"/>
            <a:ext cx="2945660" cy="496174"/>
          </a:xfrm>
          <a:prstGeom prst="rect">
            <a:avLst/>
          </a:prstGeom>
        </p:spPr>
        <p:txBody>
          <a:bodyPr vert="horz" lIns="91285" tIns="45642" rIns="91285" bIns="45642" rtlCol="0"/>
          <a:lstStyle>
            <a:lvl1pPr algn="r">
              <a:defRPr sz="1200"/>
            </a:lvl1pPr>
          </a:lstStyle>
          <a:p>
            <a:fld id="{FCE82D5D-003D-4948-94F8-F61722ADBDD4}" type="datetimeFigureOut">
              <a:rPr lang="en-IE" smtClean="0"/>
              <a:t>13/09/2019</a:t>
            </a:fld>
            <a:endParaRPr lang="en-IE"/>
          </a:p>
        </p:txBody>
      </p:sp>
      <p:sp>
        <p:nvSpPr>
          <p:cNvPr id="4" name="Footer Placeholder 3"/>
          <p:cNvSpPr>
            <a:spLocks noGrp="1"/>
          </p:cNvSpPr>
          <p:nvPr>
            <p:ph type="ftr" sz="quarter" idx="2"/>
          </p:nvPr>
        </p:nvSpPr>
        <p:spPr>
          <a:xfrm>
            <a:off x="0" y="9430467"/>
            <a:ext cx="2945660" cy="496173"/>
          </a:xfrm>
          <a:prstGeom prst="rect">
            <a:avLst/>
          </a:prstGeom>
        </p:spPr>
        <p:txBody>
          <a:bodyPr vert="horz" lIns="91285" tIns="45642" rIns="91285" bIns="45642" rtlCol="0" anchor="b"/>
          <a:lstStyle>
            <a:lvl1pPr algn="l">
              <a:defRPr sz="1200"/>
            </a:lvl1pPr>
          </a:lstStyle>
          <a:p>
            <a:endParaRPr lang="en-IE"/>
          </a:p>
        </p:txBody>
      </p:sp>
      <p:sp>
        <p:nvSpPr>
          <p:cNvPr id="5" name="Slide Number Placeholder 4"/>
          <p:cNvSpPr>
            <a:spLocks noGrp="1"/>
          </p:cNvSpPr>
          <p:nvPr>
            <p:ph type="sldNum" sz="quarter" idx="3"/>
          </p:nvPr>
        </p:nvSpPr>
        <p:spPr>
          <a:xfrm>
            <a:off x="3850432" y="9430467"/>
            <a:ext cx="2945660" cy="496173"/>
          </a:xfrm>
          <a:prstGeom prst="rect">
            <a:avLst/>
          </a:prstGeom>
        </p:spPr>
        <p:txBody>
          <a:bodyPr vert="horz" lIns="91285" tIns="45642" rIns="91285" bIns="45642" rtlCol="0" anchor="b"/>
          <a:lstStyle>
            <a:lvl1pPr algn="r">
              <a:defRPr sz="1200"/>
            </a:lvl1pPr>
          </a:lstStyle>
          <a:p>
            <a:fld id="{F07AC285-9363-4D78-B655-BA90E0C4C18A}" type="slidenum">
              <a:rPr lang="en-IE" smtClean="0"/>
              <a:t>‹#›</a:t>
            </a:fld>
            <a:endParaRPr lang="en-IE"/>
          </a:p>
        </p:txBody>
      </p:sp>
    </p:spTree>
    <p:extLst>
      <p:ext uri="{BB962C8B-B14F-4D97-AF65-F5344CB8AC3E}">
        <p14:creationId xmlns:p14="http://schemas.microsoft.com/office/powerpoint/2010/main" val="37944245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60" cy="496174"/>
          </a:xfrm>
          <a:prstGeom prst="rect">
            <a:avLst/>
          </a:prstGeom>
        </p:spPr>
        <p:txBody>
          <a:bodyPr vert="horz" lIns="91285" tIns="45642" rIns="91285" bIns="45642" rtlCol="0"/>
          <a:lstStyle>
            <a:lvl1pPr algn="l">
              <a:defRPr sz="1200"/>
            </a:lvl1pPr>
          </a:lstStyle>
          <a:p>
            <a:endParaRPr lang="en-IE"/>
          </a:p>
        </p:txBody>
      </p:sp>
      <p:sp>
        <p:nvSpPr>
          <p:cNvPr id="3" name="Date Placeholder 2"/>
          <p:cNvSpPr>
            <a:spLocks noGrp="1"/>
          </p:cNvSpPr>
          <p:nvPr>
            <p:ph type="dt" idx="1"/>
          </p:nvPr>
        </p:nvSpPr>
        <p:spPr>
          <a:xfrm>
            <a:off x="3850432" y="0"/>
            <a:ext cx="2945660" cy="496174"/>
          </a:xfrm>
          <a:prstGeom prst="rect">
            <a:avLst/>
          </a:prstGeom>
        </p:spPr>
        <p:txBody>
          <a:bodyPr vert="horz" lIns="91285" tIns="45642" rIns="91285" bIns="45642" rtlCol="0"/>
          <a:lstStyle>
            <a:lvl1pPr algn="r">
              <a:defRPr sz="1200"/>
            </a:lvl1pPr>
          </a:lstStyle>
          <a:p>
            <a:fld id="{34814258-CF4C-4192-8F83-0D4EBF3D9EBD}" type="datetimeFigureOut">
              <a:rPr lang="en-IE" smtClean="0"/>
              <a:t>13/09/2019</a:t>
            </a:fld>
            <a:endParaRPr lang="en-IE"/>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285" tIns="45642" rIns="91285" bIns="45642" rtlCol="0" anchor="ctr"/>
          <a:lstStyle/>
          <a:p>
            <a:endParaRPr lang="en-IE"/>
          </a:p>
        </p:txBody>
      </p:sp>
      <p:sp>
        <p:nvSpPr>
          <p:cNvPr id="5" name="Notes Placeholder 4"/>
          <p:cNvSpPr>
            <a:spLocks noGrp="1"/>
          </p:cNvSpPr>
          <p:nvPr>
            <p:ph type="body" sz="quarter" idx="3"/>
          </p:nvPr>
        </p:nvSpPr>
        <p:spPr>
          <a:xfrm>
            <a:off x="679768" y="4716027"/>
            <a:ext cx="5438140" cy="4467146"/>
          </a:xfrm>
          <a:prstGeom prst="rect">
            <a:avLst/>
          </a:prstGeom>
        </p:spPr>
        <p:txBody>
          <a:bodyPr vert="horz" lIns="91285" tIns="45642" rIns="91285" bIns="4564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9430467"/>
            <a:ext cx="2945660" cy="496173"/>
          </a:xfrm>
          <a:prstGeom prst="rect">
            <a:avLst/>
          </a:prstGeom>
        </p:spPr>
        <p:txBody>
          <a:bodyPr vert="horz" lIns="91285" tIns="45642" rIns="91285" bIns="45642" rtlCol="0" anchor="b"/>
          <a:lstStyle>
            <a:lvl1pPr algn="l">
              <a:defRPr sz="1200"/>
            </a:lvl1pPr>
          </a:lstStyle>
          <a:p>
            <a:endParaRPr lang="en-IE"/>
          </a:p>
        </p:txBody>
      </p:sp>
      <p:sp>
        <p:nvSpPr>
          <p:cNvPr id="7" name="Slide Number Placeholder 6"/>
          <p:cNvSpPr>
            <a:spLocks noGrp="1"/>
          </p:cNvSpPr>
          <p:nvPr>
            <p:ph type="sldNum" sz="quarter" idx="5"/>
          </p:nvPr>
        </p:nvSpPr>
        <p:spPr>
          <a:xfrm>
            <a:off x="3850432" y="9430467"/>
            <a:ext cx="2945660" cy="496173"/>
          </a:xfrm>
          <a:prstGeom prst="rect">
            <a:avLst/>
          </a:prstGeom>
        </p:spPr>
        <p:txBody>
          <a:bodyPr vert="horz" lIns="91285" tIns="45642" rIns="91285" bIns="45642" rtlCol="0" anchor="b"/>
          <a:lstStyle>
            <a:lvl1pPr algn="r">
              <a:defRPr sz="1200"/>
            </a:lvl1pPr>
          </a:lstStyle>
          <a:p>
            <a:fld id="{8A8CB2DA-105B-4985-B839-093B687D5737}" type="slidenum">
              <a:rPr lang="en-IE" smtClean="0"/>
              <a:t>‹#›</a:t>
            </a:fld>
            <a:endParaRPr lang="en-IE"/>
          </a:p>
        </p:txBody>
      </p:sp>
    </p:spTree>
    <p:extLst>
      <p:ext uri="{BB962C8B-B14F-4D97-AF65-F5344CB8AC3E}">
        <p14:creationId xmlns:p14="http://schemas.microsoft.com/office/powerpoint/2010/main" val="12116957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8A8CB2DA-105B-4985-B839-093B687D5737}" type="slidenum">
              <a:rPr lang="en-IE" smtClean="0"/>
              <a:t>1</a:t>
            </a:fld>
            <a:endParaRPr lang="en-IE"/>
          </a:p>
        </p:txBody>
      </p:sp>
    </p:spTree>
    <p:extLst>
      <p:ext uri="{BB962C8B-B14F-4D97-AF65-F5344CB8AC3E}">
        <p14:creationId xmlns:p14="http://schemas.microsoft.com/office/powerpoint/2010/main" val="2122018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IE" dirty="0" smtClean="0"/>
          </a:p>
          <a:p>
            <a:endParaRPr lang="en-IE" baseline="0" dirty="0" smtClean="0"/>
          </a:p>
          <a:p>
            <a:endParaRPr lang="en-IE" dirty="0"/>
          </a:p>
        </p:txBody>
      </p:sp>
      <p:sp>
        <p:nvSpPr>
          <p:cNvPr id="4" name="Slide Number Placeholder 3"/>
          <p:cNvSpPr>
            <a:spLocks noGrp="1"/>
          </p:cNvSpPr>
          <p:nvPr>
            <p:ph type="sldNum" sz="quarter" idx="10"/>
          </p:nvPr>
        </p:nvSpPr>
        <p:spPr/>
        <p:txBody>
          <a:bodyPr/>
          <a:lstStyle/>
          <a:p>
            <a:fld id="{8A8CB2DA-105B-4985-B839-093B687D5737}" type="slidenum">
              <a:rPr lang="en-IE" smtClean="0"/>
              <a:t>4</a:t>
            </a:fld>
            <a:endParaRPr lang="en-IE"/>
          </a:p>
        </p:txBody>
      </p:sp>
    </p:spTree>
    <p:extLst>
      <p:ext uri="{BB962C8B-B14F-4D97-AF65-F5344CB8AC3E}">
        <p14:creationId xmlns:p14="http://schemas.microsoft.com/office/powerpoint/2010/main" val="41408509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8A8CB2DA-105B-4985-B839-093B687D5737}" type="slidenum">
              <a:rPr lang="en-IE" smtClean="0"/>
              <a:t>5</a:t>
            </a:fld>
            <a:endParaRPr lang="en-IE"/>
          </a:p>
        </p:txBody>
      </p:sp>
    </p:spTree>
    <p:extLst>
      <p:ext uri="{BB962C8B-B14F-4D97-AF65-F5344CB8AC3E}">
        <p14:creationId xmlns:p14="http://schemas.microsoft.com/office/powerpoint/2010/main" val="16967109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828065F3-15D9-49C4-AE9D-F0FC7FBFFBCB}" type="slidenum">
              <a:rPr lang="en-IE" smtClean="0"/>
              <a:t>9</a:t>
            </a:fld>
            <a:endParaRPr lang="en-IE"/>
          </a:p>
        </p:txBody>
      </p:sp>
    </p:spTree>
    <p:extLst>
      <p:ext uri="{BB962C8B-B14F-4D97-AF65-F5344CB8AC3E}">
        <p14:creationId xmlns:p14="http://schemas.microsoft.com/office/powerpoint/2010/main" val="128380594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7.jpe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8.jpe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pic>
        <p:nvPicPr>
          <p:cNvPr id="4" name="Picture 11" descr="EIRGRID_2015_GRADIENT.jpg"/>
          <p:cNvPicPr>
            <a:picLocks noChangeAspect="1"/>
          </p:cNvPicPr>
          <p:nvPr/>
        </p:nvPicPr>
        <p:blipFill>
          <a:blip r:embed="rId2">
            <a:extLst>
              <a:ext uri="{28A0092B-C50C-407E-A947-70E740481C1C}">
                <a14:useLocalDpi xmlns:a14="http://schemas.microsoft.com/office/drawing/2010/main" val="0"/>
              </a:ext>
            </a:extLst>
          </a:blip>
          <a:srcRect t="24648" r="1205"/>
          <a:stretch>
            <a:fillRect/>
          </a:stretch>
        </p:blipFill>
        <p:spPr bwMode="auto">
          <a:xfrm>
            <a:off x="0" y="0"/>
            <a:ext cx="9144000" cy="689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5"/>
          <p:cNvGrpSpPr>
            <a:grpSpLocks/>
          </p:cNvGrpSpPr>
          <p:nvPr/>
        </p:nvGrpSpPr>
        <p:grpSpPr bwMode="auto">
          <a:xfrm>
            <a:off x="-25400" y="5373688"/>
            <a:ext cx="9236075" cy="1484312"/>
            <a:chOff x="-25658" y="5373351"/>
            <a:chExt cx="9237011" cy="1484649"/>
          </a:xfrm>
        </p:grpSpPr>
        <p:pic>
          <p:nvPicPr>
            <p:cNvPr id="6" name="Picture 16" descr="EirGrid Arc for PowerPoint.ai"/>
            <p:cNvPicPr>
              <a:picLocks noChangeAspect="1"/>
            </p:cNvPicPr>
            <p:nvPr/>
          </p:nvPicPr>
          <p:blipFill>
            <a:blip r:embed="rId3">
              <a:extLst>
                <a:ext uri="{28A0092B-C50C-407E-A947-70E740481C1C}">
                  <a14:useLocalDpi xmlns:a14="http://schemas.microsoft.com/office/drawing/2010/main" val="0"/>
                </a:ext>
              </a:extLst>
            </a:blip>
            <a:srcRect b="42741"/>
            <a:stretch>
              <a:fillRect/>
            </a:stretch>
          </p:blipFill>
          <p:spPr bwMode="auto">
            <a:xfrm>
              <a:off x="-25658" y="5373351"/>
              <a:ext cx="9237011" cy="1190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25658" y="6208566"/>
              <a:ext cx="9237011" cy="649434"/>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en-US"/>
            </a:p>
          </p:txBody>
        </p:sp>
      </p:grpSp>
      <p:pic>
        <p:nvPicPr>
          <p:cNvPr id="8" name="Picture 7" descr="EIRGRID_Group_2015_Colour_Low_Res.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392488" y="5689600"/>
            <a:ext cx="2328862"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Placeholder 2"/>
          <p:cNvSpPr>
            <a:spLocks noGrp="1"/>
          </p:cNvSpPr>
          <p:nvPr>
            <p:ph type="body" idx="13"/>
          </p:nvPr>
        </p:nvSpPr>
        <p:spPr>
          <a:xfrm>
            <a:off x="722313" y="4092272"/>
            <a:ext cx="7772400" cy="1196867"/>
          </a:xfrm>
        </p:spPr>
        <p:txBody>
          <a:bodyPr/>
          <a:lstStyle>
            <a:lvl1pPr marL="0" indent="0">
              <a:buNone/>
              <a:defRPr sz="2000" b="0" i="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6" name="Text Placeholder 2"/>
          <p:cNvSpPr>
            <a:spLocks noGrp="1"/>
          </p:cNvSpPr>
          <p:nvPr>
            <p:ph type="body" idx="14"/>
          </p:nvPr>
        </p:nvSpPr>
        <p:spPr>
          <a:xfrm>
            <a:off x="722313" y="2889437"/>
            <a:ext cx="7772400" cy="1196867"/>
          </a:xfrm>
        </p:spPr>
        <p:txBody>
          <a:bodyPr anchor="b">
            <a:normAutofit/>
          </a:bodyPr>
          <a:lstStyle>
            <a:lvl1pPr marL="0" indent="0">
              <a:buNone/>
              <a:defRPr sz="3400" b="1" i="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3"/>
          <p:cNvSpPr>
            <a:spLocks noGrp="1"/>
          </p:cNvSpPr>
          <p:nvPr>
            <p:ph type="dt" sz="half" idx="15"/>
          </p:nvPr>
        </p:nvSpPr>
        <p:spPr/>
        <p:txBody>
          <a:bodyPr/>
          <a:lstStyle>
            <a:lvl1pPr>
              <a:defRPr/>
            </a:lvl1pPr>
          </a:lstStyle>
          <a:p>
            <a:fld id="{ED9ECC5D-423C-4D9E-96CF-A9549F947405}" type="datetimeFigureOut">
              <a:rPr lang="en-IE" altLang="en-US"/>
              <a:pPr/>
              <a:t>13/09/2019</a:t>
            </a:fld>
            <a:endParaRPr lang="en-IE" altLang="en-US"/>
          </a:p>
        </p:txBody>
      </p:sp>
      <p:sp>
        <p:nvSpPr>
          <p:cNvPr id="10" name="Footer Placeholder 4"/>
          <p:cNvSpPr>
            <a:spLocks noGrp="1"/>
          </p:cNvSpPr>
          <p:nvPr>
            <p:ph type="ftr" sz="quarter" idx="16"/>
          </p:nvPr>
        </p:nvSpPr>
        <p:spPr/>
        <p:txBody>
          <a:bodyPr/>
          <a:lstStyle>
            <a:lvl1pPr>
              <a:defRPr/>
            </a:lvl1pPr>
          </a:lstStyle>
          <a:p>
            <a:pPr>
              <a:defRPr/>
            </a:pPr>
            <a:endParaRPr lang="en-US"/>
          </a:p>
        </p:txBody>
      </p:sp>
      <p:sp>
        <p:nvSpPr>
          <p:cNvPr id="11" name="Slide Number Placeholder 5"/>
          <p:cNvSpPr>
            <a:spLocks noGrp="1"/>
          </p:cNvSpPr>
          <p:nvPr>
            <p:ph type="sldNum" sz="quarter" idx="17"/>
          </p:nvPr>
        </p:nvSpPr>
        <p:spPr/>
        <p:txBody>
          <a:bodyPr/>
          <a:lstStyle>
            <a:lvl1pPr>
              <a:defRPr/>
            </a:lvl1pPr>
          </a:lstStyle>
          <a:p>
            <a:fld id="{25114138-99E5-4E46-9CA3-5E40E3CEB52B}" type="slidenum">
              <a:rPr lang="en-IE" altLang="en-US"/>
              <a:pPr/>
              <a:t>‹#›</a:t>
            </a:fld>
            <a:endParaRPr lang="en-IE" altLang="en-US"/>
          </a:p>
        </p:txBody>
      </p:sp>
    </p:spTree>
    <p:extLst>
      <p:ext uri="{BB962C8B-B14F-4D97-AF65-F5344CB8AC3E}">
        <p14:creationId xmlns:p14="http://schemas.microsoft.com/office/powerpoint/2010/main" val="34319425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D28D02F8-86A8-4178-ADB3-27749A0444F4}" type="datetimeFigureOut">
              <a:rPr lang="en-IE" altLang="en-US"/>
              <a:pPr/>
              <a:t>13/09/2019</a:t>
            </a:fld>
            <a:endParaRPr lang="en-IE" alt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B51B007B-A6E5-4B69-84ED-70C451B7F51E}" type="slidenum">
              <a:rPr lang="en-IE" altLang="en-US"/>
              <a:pPr/>
              <a:t>‹#›</a:t>
            </a:fld>
            <a:endParaRPr lang="en-IE" altLang="en-US"/>
          </a:p>
        </p:txBody>
      </p:sp>
    </p:spTree>
    <p:extLst>
      <p:ext uri="{BB962C8B-B14F-4D97-AF65-F5344CB8AC3E}">
        <p14:creationId xmlns:p14="http://schemas.microsoft.com/office/powerpoint/2010/main" val="18216598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F26DF6C9-147C-4E91-8DA0-6F4967595F27}" type="datetimeFigureOut">
              <a:rPr lang="en-IE" altLang="en-US"/>
              <a:pPr/>
              <a:t>13/09/2019</a:t>
            </a:fld>
            <a:endParaRPr lang="en-IE" alt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E1D8EAAF-92BC-4B9B-B8CB-FCD9DC896A7D}" type="slidenum">
              <a:rPr lang="en-IE" altLang="en-US"/>
              <a:pPr/>
              <a:t>‹#›</a:t>
            </a:fld>
            <a:endParaRPr lang="en-IE" altLang="en-US"/>
          </a:p>
        </p:txBody>
      </p:sp>
    </p:spTree>
    <p:extLst>
      <p:ext uri="{BB962C8B-B14F-4D97-AF65-F5344CB8AC3E}">
        <p14:creationId xmlns:p14="http://schemas.microsoft.com/office/powerpoint/2010/main" val="40282433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IE"/>
          </a:p>
        </p:txBody>
      </p:sp>
      <p:grpSp>
        <p:nvGrpSpPr>
          <p:cNvPr id="6" name="Group 5"/>
          <p:cNvGrpSpPr>
            <a:grpSpLocks/>
          </p:cNvGrpSpPr>
          <p:nvPr userDrawn="1"/>
        </p:nvGrpSpPr>
        <p:grpSpPr bwMode="auto">
          <a:xfrm>
            <a:off x="251520" y="6165304"/>
            <a:ext cx="2088231" cy="490813"/>
            <a:chOff x="2884919" y="4573750"/>
            <a:chExt cx="3411553" cy="734696"/>
          </a:xfrm>
        </p:grpSpPr>
        <p:pic>
          <p:nvPicPr>
            <p:cNvPr id="8" name="Picture 7" descr="SONI_2015_Colour_Low_Res.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04688" y="4573750"/>
              <a:ext cx="1391784" cy="734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1" descr="EIRGRID_2015_Colour_Low_Res.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84919" y="4573750"/>
              <a:ext cx="2006115" cy="721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1864521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ga-IE" smtClean="0"/>
              <a:t>Click to edit Master title style</a:t>
            </a:r>
            <a:endParaRPr lang="en-US"/>
          </a:p>
        </p:txBody>
      </p:sp>
      <p:sp>
        <p:nvSpPr>
          <p:cNvPr id="3" name="Content Placeholder 2"/>
          <p:cNvSpPr>
            <a:spLocks noGrp="1"/>
          </p:cNvSpPr>
          <p:nvPr>
            <p:ph idx="1"/>
          </p:nvPr>
        </p:nvSpPr>
        <p:spPr/>
        <p:txBody>
          <a:bodyPr/>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a:p>
        </p:txBody>
      </p:sp>
      <p:sp>
        <p:nvSpPr>
          <p:cNvPr id="4" name="Date Placeholder 3"/>
          <p:cNvSpPr>
            <a:spLocks noGrp="1"/>
          </p:cNvSpPr>
          <p:nvPr>
            <p:ph type="dt" sz="half" idx="10"/>
          </p:nvPr>
        </p:nvSpPr>
        <p:spPr/>
        <p:txBody>
          <a:bodyPr/>
          <a:lstStyle>
            <a:lvl1pPr>
              <a:defRPr/>
            </a:lvl1pPr>
          </a:lstStyle>
          <a:p>
            <a:fld id="{6869C715-201C-415D-90C4-0F2F0FD11336}" type="datetimeFigureOut">
              <a:rPr lang="en-IE" altLang="en-US"/>
              <a:pPr/>
              <a:t>13/09/2019</a:t>
            </a:fld>
            <a:endParaRPr lang="en-IE"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0254E688-C073-47C0-9315-B647E3DA0FC2}" type="slidenum">
              <a:rPr lang="en-IE" altLang="en-US"/>
              <a:pPr/>
              <a:t>‹#›</a:t>
            </a:fld>
            <a:endParaRPr lang="en-IE" altLang="en-US"/>
          </a:p>
        </p:txBody>
      </p:sp>
    </p:spTree>
    <p:extLst>
      <p:ext uri="{BB962C8B-B14F-4D97-AF65-F5344CB8AC3E}">
        <p14:creationId xmlns:p14="http://schemas.microsoft.com/office/powerpoint/2010/main" val="10668585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pic>
        <p:nvPicPr>
          <p:cNvPr id="4" name="Picture 11" descr="EirGrid-PPT-widescreen-backgrounds-01.jpg"/>
          <p:cNvPicPr>
            <a:picLocks noChangeAspect="1"/>
          </p:cNvPicPr>
          <p:nvPr/>
        </p:nvPicPr>
        <p:blipFill>
          <a:blip r:embed="rId2">
            <a:extLst>
              <a:ext uri="{28A0092B-C50C-407E-A947-70E740481C1C}">
                <a14:useLocalDpi xmlns:a14="http://schemas.microsoft.com/office/drawing/2010/main" val="0"/>
              </a:ext>
            </a:extLst>
          </a:blip>
          <a:srcRect l="5820" r="5743"/>
          <a:stretch>
            <a:fillRect/>
          </a:stretch>
        </p:blipFill>
        <p:spPr bwMode="auto">
          <a:xfrm>
            <a:off x="-25400" y="-25400"/>
            <a:ext cx="9236075" cy="5875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5"/>
          <p:cNvGrpSpPr>
            <a:grpSpLocks/>
          </p:cNvGrpSpPr>
          <p:nvPr/>
        </p:nvGrpSpPr>
        <p:grpSpPr bwMode="auto">
          <a:xfrm>
            <a:off x="-25400" y="5373688"/>
            <a:ext cx="9236075" cy="1484312"/>
            <a:chOff x="-25658" y="5373351"/>
            <a:chExt cx="9237011" cy="1484649"/>
          </a:xfrm>
        </p:grpSpPr>
        <p:pic>
          <p:nvPicPr>
            <p:cNvPr id="6" name="Picture 16" descr="EirGrid Arc for PowerPoint.ai"/>
            <p:cNvPicPr>
              <a:picLocks noChangeAspect="1"/>
            </p:cNvPicPr>
            <p:nvPr/>
          </p:nvPicPr>
          <p:blipFill>
            <a:blip r:embed="rId3">
              <a:extLst>
                <a:ext uri="{28A0092B-C50C-407E-A947-70E740481C1C}">
                  <a14:useLocalDpi xmlns:a14="http://schemas.microsoft.com/office/drawing/2010/main" val="0"/>
                </a:ext>
              </a:extLst>
            </a:blip>
            <a:srcRect b="42741"/>
            <a:stretch>
              <a:fillRect/>
            </a:stretch>
          </p:blipFill>
          <p:spPr bwMode="auto">
            <a:xfrm>
              <a:off x="-25658" y="5373351"/>
              <a:ext cx="9237011" cy="1190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25658" y="6208566"/>
              <a:ext cx="9237011" cy="649434"/>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en-US"/>
            </a:p>
          </p:txBody>
        </p:sp>
      </p:grpSp>
      <p:pic>
        <p:nvPicPr>
          <p:cNvPr id="8" name="Picture 7" descr="EIRGRID_Group_2015_Colour_Low_Res.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392488" y="5689600"/>
            <a:ext cx="2328862"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Placeholder 2"/>
          <p:cNvSpPr>
            <a:spLocks noGrp="1"/>
          </p:cNvSpPr>
          <p:nvPr>
            <p:ph type="body" idx="13"/>
          </p:nvPr>
        </p:nvSpPr>
        <p:spPr>
          <a:xfrm>
            <a:off x="722313" y="4092272"/>
            <a:ext cx="7772400" cy="1196867"/>
          </a:xfrm>
        </p:spPr>
        <p:txBody>
          <a:bodyPr/>
          <a:lstStyle>
            <a:lvl1pPr marL="0" indent="0">
              <a:buNone/>
              <a:defRPr sz="2000" b="1" i="0">
                <a:solidFill>
                  <a:srgbClr val="C8B474"/>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6" name="Text Placeholder 2"/>
          <p:cNvSpPr>
            <a:spLocks noGrp="1"/>
          </p:cNvSpPr>
          <p:nvPr>
            <p:ph type="body" idx="14"/>
          </p:nvPr>
        </p:nvSpPr>
        <p:spPr>
          <a:xfrm>
            <a:off x="722313" y="2889437"/>
            <a:ext cx="7772400" cy="1196867"/>
          </a:xfrm>
        </p:spPr>
        <p:txBody>
          <a:bodyPr anchor="b">
            <a:normAutofit/>
          </a:bodyPr>
          <a:lstStyle>
            <a:lvl1pPr marL="0" indent="0">
              <a:buNone/>
              <a:defRPr sz="3400" b="1" i="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3"/>
          <p:cNvSpPr>
            <a:spLocks noGrp="1"/>
          </p:cNvSpPr>
          <p:nvPr>
            <p:ph type="dt" sz="half" idx="15"/>
          </p:nvPr>
        </p:nvSpPr>
        <p:spPr/>
        <p:txBody>
          <a:bodyPr/>
          <a:lstStyle>
            <a:lvl1pPr>
              <a:defRPr/>
            </a:lvl1pPr>
          </a:lstStyle>
          <a:p>
            <a:fld id="{99DCE10F-877E-4E93-B9D8-E623C363E8E2}" type="datetimeFigureOut">
              <a:rPr lang="en-IE" altLang="en-US"/>
              <a:pPr/>
              <a:t>13/09/2019</a:t>
            </a:fld>
            <a:endParaRPr lang="en-IE" altLang="en-US"/>
          </a:p>
        </p:txBody>
      </p:sp>
      <p:sp>
        <p:nvSpPr>
          <p:cNvPr id="10" name="Footer Placeholder 4"/>
          <p:cNvSpPr>
            <a:spLocks noGrp="1"/>
          </p:cNvSpPr>
          <p:nvPr>
            <p:ph type="ftr" sz="quarter" idx="16"/>
          </p:nvPr>
        </p:nvSpPr>
        <p:spPr/>
        <p:txBody>
          <a:bodyPr/>
          <a:lstStyle>
            <a:lvl1pPr>
              <a:defRPr/>
            </a:lvl1pPr>
          </a:lstStyle>
          <a:p>
            <a:pPr>
              <a:defRPr/>
            </a:pPr>
            <a:endParaRPr lang="en-US"/>
          </a:p>
        </p:txBody>
      </p:sp>
      <p:sp>
        <p:nvSpPr>
          <p:cNvPr id="11" name="Slide Number Placeholder 5"/>
          <p:cNvSpPr>
            <a:spLocks noGrp="1"/>
          </p:cNvSpPr>
          <p:nvPr>
            <p:ph type="sldNum" sz="quarter" idx="17"/>
          </p:nvPr>
        </p:nvSpPr>
        <p:spPr/>
        <p:txBody>
          <a:bodyPr/>
          <a:lstStyle>
            <a:lvl1pPr>
              <a:defRPr/>
            </a:lvl1pPr>
          </a:lstStyle>
          <a:p>
            <a:fld id="{DDB5CDAF-319F-4196-AE7A-F785CCA48BD9}" type="slidenum">
              <a:rPr lang="en-IE" altLang="en-US"/>
              <a:pPr/>
              <a:t>‹#›</a:t>
            </a:fld>
            <a:endParaRPr lang="en-IE" altLang="en-US"/>
          </a:p>
        </p:txBody>
      </p:sp>
    </p:spTree>
    <p:extLst>
      <p:ext uri="{BB962C8B-B14F-4D97-AF65-F5344CB8AC3E}">
        <p14:creationId xmlns:p14="http://schemas.microsoft.com/office/powerpoint/2010/main" val="4804486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pic>
        <p:nvPicPr>
          <p:cNvPr id="4" name="Picture 11"/>
          <p:cNvPicPr>
            <a:picLocks noChangeAspect="1"/>
          </p:cNvPicPr>
          <p:nvPr/>
        </p:nvPicPr>
        <p:blipFill>
          <a:blip r:embed="rId2">
            <a:extLst>
              <a:ext uri="{28A0092B-C50C-407E-A947-70E740481C1C}">
                <a14:useLocalDpi xmlns:a14="http://schemas.microsoft.com/office/drawing/2010/main" val="0"/>
              </a:ext>
            </a:extLst>
          </a:blip>
          <a:srcRect l="5354" r="6012"/>
          <a:stretch>
            <a:fillRect/>
          </a:stretch>
        </p:blipFill>
        <p:spPr bwMode="auto">
          <a:xfrm>
            <a:off x="-25400" y="-25400"/>
            <a:ext cx="9236075" cy="586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5"/>
          <p:cNvGrpSpPr>
            <a:grpSpLocks/>
          </p:cNvGrpSpPr>
          <p:nvPr/>
        </p:nvGrpSpPr>
        <p:grpSpPr bwMode="auto">
          <a:xfrm>
            <a:off x="-25400" y="5373688"/>
            <a:ext cx="9236075" cy="1484312"/>
            <a:chOff x="-25658" y="5373351"/>
            <a:chExt cx="9237011" cy="1484649"/>
          </a:xfrm>
        </p:grpSpPr>
        <p:pic>
          <p:nvPicPr>
            <p:cNvPr id="6" name="Picture 16" descr="EirGrid Arc for PowerPoint.ai"/>
            <p:cNvPicPr>
              <a:picLocks noChangeAspect="1"/>
            </p:cNvPicPr>
            <p:nvPr/>
          </p:nvPicPr>
          <p:blipFill>
            <a:blip r:embed="rId3">
              <a:extLst>
                <a:ext uri="{28A0092B-C50C-407E-A947-70E740481C1C}">
                  <a14:useLocalDpi xmlns:a14="http://schemas.microsoft.com/office/drawing/2010/main" val="0"/>
                </a:ext>
              </a:extLst>
            </a:blip>
            <a:srcRect b="42741"/>
            <a:stretch>
              <a:fillRect/>
            </a:stretch>
          </p:blipFill>
          <p:spPr bwMode="auto">
            <a:xfrm>
              <a:off x="-25658" y="5373351"/>
              <a:ext cx="9237011" cy="1190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25658" y="6208566"/>
              <a:ext cx="9237011" cy="649434"/>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en-US"/>
            </a:p>
          </p:txBody>
        </p:sp>
      </p:grpSp>
      <p:pic>
        <p:nvPicPr>
          <p:cNvPr id="8" name="Picture 7" descr="EIRGRID_Group_2015_Colour_Low_Res.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392488" y="5689600"/>
            <a:ext cx="2328862"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Placeholder 2"/>
          <p:cNvSpPr>
            <a:spLocks noGrp="1"/>
          </p:cNvSpPr>
          <p:nvPr>
            <p:ph type="body" idx="13"/>
          </p:nvPr>
        </p:nvSpPr>
        <p:spPr>
          <a:xfrm>
            <a:off x="722313" y="4092272"/>
            <a:ext cx="7772400" cy="1196867"/>
          </a:xfrm>
        </p:spPr>
        <p:txBody>
          <a:bodyPr/>
          <a:lstStyle>
            <a:lvl1pPr marL="0" indent="0">
              <a:buNone/>
              <a:defRPr sz="2000" b="1" i="0">
                <a:solidFill>
                  <a:srgbClr val="C8B474"/>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6" name="Text Placeholder 2"/>
          <p:cNvSpPr>
            <a:spLocks noGrp="1"/>
          </p:cNvSpPr>
          <p:nvPr>
            <p:ph type="body" idx="14"/>
          </p:nvPr>
        </p:nvSpPr>
        <p:spPr>
          <a:xfrm>
            <a:off x="722313" y="2889437"/>
            <a:ext cx="7772400" cy="1196867"/>
          </a:xfrm>
        </p:spPr>
        <p:txBody>
          <a:bodyPr anchor="b">
            <a:normAutofit/>
          </a:bodyPr>
          <a:lstStyle>
            <a:lvl1pPr marL="0" indent="0">
              <a:buNone/>
              <a:defRPr sz="3400" b="1" i="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3"/>
          <p:cNvSpPr>
            <a:spLocks noGrp="1"/>
          </p:cNvSpPr>
          <p:nvPr>
            <p:ph type="dt" sz="half" idx="15"/>
          </p:nvPr>
        </p:nvSpPr>
        <p:spPr/>
        <p:txBody>
          <a:bodyPr/>
          <a:lstStyle>
            <a:lvl1pPr>
              <a:defRPr/>
            </a:lvl1pPr>
          </a:lstStyle>
          <a:p>
            <a:fld id="{579AB2A3-BF8C-4670-A820-ADD2BC242526}" type="datetimeFigureOut">
              <a:rPr lang="en-IE" altLang="en-US"/>
              <a:pPr/>
              <a:t>13/09/2019</a:t>
            </a:fld>
            <a:endParaRPr lang="en-IE" altLang="en-US"/>
          </a:p>
        </p:txBody>
      </p:sp>
      <p:sp>
        <p:nvSpPr>
          <p:cNvPr id="10" name="Footer Placeholder 4"/>
          <p:cNvSpPr>
            <a:spLocks noGrp="1"/>
          </p:cNvSpPr>
          <p:nvPr>
            <p:ph type="ftr" sz="quarter" idx="16"/>
          </p:nvPr>
        </p:nvSpPr>
        <p:spPr/>
        <p:txBody>
          <a:bodyPr/>
          <a:lstStyle>
            <a:lvl1pPr>
              <a:defRPr/>
            </a:lvl1pPr>
          </a:lstStyle>
          <a:p>
            <a:pPr>
              <a:defRPr/>
            </a:pPr>
            <a:endParaRPr lang="en-US"/>
          </a:p>
        </p:txBody>
      </p:sp>
      <p:sp>
        <p:nvSpPr>
          <p:cNvPr id="11" name="Slide Number Placeholder 5"/>
          <p:cNvSpPr>
            <a:spLocks noGrp="1"/>
          </p:cNvSpPr>
          <p:nvPr>
            <p:ph type="sldNum" sz="quarter" idx="17"/>
          </p:nvPr>
        </p:nvSpPr>
        <p:spPr/>
        <p:txBody>
          <a:bodyPr/>
          <a:lstStyle>
            <a:lvl1pPr>
              <a:defRPr/>
            </a:lvl1pPr>
          </a:lstStyle>
          <a:p>
            <a:fld id="{0BE950CE-04D0-4B9B-AF16-3BB8D80BB955}" type="slidenum">
              <a:rPr lang="en-IE" altLang="en-US"/>
              <a:pPr/>
              <a:t>‹#›</a:t>
            </a:fld>
            <a:endParaRPr lang="en-IE" altLang="en-US"/>
          </a:p>
        </p:txBody>
      </p:sp>
    </p:spTree>
    <p:extLst>
      <p:ext uri="{BB962C8B-B14F-4D97-AF65-F5344CB8AC3E}">
        <p14:creationId xmlns:p14="http://schemas.microsoft.com/office/powerpoint/2010/main" val="1696911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pic>
        <p:nvPicPr>
          <p:cNvPr id="4" name="Picture 11"/>
          <p:cNvPicPr>
            <a:picLocks noChangeAspect="1"/>
          </p:cNvPicPr>
          <p:nvPr/>
        </p:nvPicPr>
        <p:blipFill>
          <a:blip r:embed="rId2">
            <a:extLst>
              <a:ext uri="{28A0092B-C50C-407E-A947-70E740481C1C}">
                <a14:useLocalDpi xmlns:a14="http://schemas.microsoft.com/office/drawing/2010/main" val="0"/>
              </a:ext>
            </a:extLst>
          </a:blip>
          <a:srcRect l="5354" r="6012"/>
          <a:stretch>
            <a:fillRect/>
          </a:stretch>
        </p:blipFill>
        <p:spPr bwMode="auto">
          <a:xfrm>
            <a:off x="-25400" y="-25400"/>
            <a:ext cx="9236075" cy="586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5"/>
          <p:cNvGrpSpPr>
            <a:grpSpLocks/>
          </p:cNvGrpSpPr>
          <p:nvPr/>
        </p:nvGrpSpPr>
        <p:grpSpPr bwMode="auto">
          <a:xfrm>
            <a:off x="-25400" y="5373688"/>
            <a:ext cx="9236075" cy="1484312"/>
            <a:chOff x="-25658" y="5373351"/>
            <a:chExt cx="9237011" cy="1484649"/>
          </a:xfrm>
        </p:grpSpPr>
        <p:pic>
          <p:nvPicPr>
            <p:cNvPr id="6" name="Picture 16" descr="EirGrid Arc for PowerPoint.ai"/>
            <p:cNvPicPr>
              <a:picLocks noChangeAspect="1"/>
            </p:cNvPicPr>
            <p:nvPr/>
          </p:nvPicPr>
          <p:blipFill>
            <a:blip r:embed="rId3">
              <a:extLst>
                <a:ext uri="{28A0092B-C50C-407E-A947-70E740481C1C}">
                  <a14:useLocalDpi xmlns:a14="http://schemas.microsoft.com/office/drawing/2010/main" val="0"/>
                </a:ext>
              </a:extLst>
            </a:blip>
            <a:srcRect b="42741"/>
            <a:stretch>
              <a:fillRect/>
            </a:stretch>
          </p:blipFill>
          <p:spPr bwMode="auto">
            <a:xfrm>
              <a:off x="-25658" y="5373351"/>
              <a:ext cx="9237011" cy="1190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25658" y="6208566"/>
              <a:ext cx="9237011" cy="649434"/>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en-US"/>
            </a:p>
          </p:txBody>
        </p:sp>
      </p:grpSp>
      <p:pic>
        <p:nvPicPr>
          <p:cNvPr id="8" name="Picture 7" descr="EIRGRID_Group_2015_Colour_Low_Res.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392488" y="5689600"/>
            <a:ext cx="2328862"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Placeholder 2"/>
          <p:cNvSpPr>
            <a:spLocks noGrp="1"/>
          </p:cNvSpPr>
          <p:nvPr>
            <p:ph type="body" idx="13"/>
          </p:nvPr>
        </p:nvSpPr>
        <p:spPr>
          <a:xfrm>
            <a:off x="722313" y="4092272"/>
            <a:ext cx="7772400" cy="1196867"/>
          </a:xfrm>
        </p:spPr>
        <p:txBody>
          <a:bodyPr/>
          <a:lstStyle>
            <a:lvl1pPr marL="0" indent="0">
              <a:buNone/>
              <a:defRPr sz="2000" b="1" i="0">
                <a:solidFill>
                  <a:srgbClr val="C8B474"/>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6" name="Text Placeholder 2"/>
          <p:cNvSpPr>
            <a:spLocks noGrp="1"/>
          </p:cNvSpPr>
          <p:nvPr>
            <p:ph type="body" idx="14"/>
          </p:nvPr>
        </p:nvSpPr>
        <p:spPr>
          <a:xfrm>
            <a:off x="722313" y="2889437"/>
            <a:ext cx="7772400" cy="1196867"/>
          </a:xfrm>
        </p:spPr>
        <p:txBody>
          <a:bodyPr anchor="b">
            <a:normAutofit/>
          </a:bodyPr>
          <a:lstStyle>
            <a:lvl1pPr marL="0" indent="0">
              <a:buNone/>
              <a:defRPr sz="3400" b="1" i="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3"/>
          <p:cNvSpPr>
            <a:spLocks noGrp="1"/>
          </p:cNvSpPr>
          <p:nvPr>
            <p:ph type="dt" sz="half" idx="15"/>
          </p:nvPr>
        </p:nvSpPr>
        <p:spPr/>
        <p:txBody>
          <a:bodyPr/>
          <a:lstStyle>
            <a:lvl1pPr>
              <a:defRPr/>
            </a:lvl1pPr>
          </a:lstStyle>
          <a:p>
            <a:fld id="{D22E05D5-8852-47F9-998C-A8AB4437C9AB}" type="datetimeFigureOut">
              <a:rPr lang="en-IE" altLang="en-US"/>
              <a:pPr/>
              <a:t>13/09/2019</a:t>
            </a:fld>
            <a:endParaRPr lang="en-IE" altLang="en-US"/>
          </a:p>
        </p:txBody>
      </p:sp>
      <p:sp>
        <p:nvSpPr>
          <p:cNvPr id="10" name="Footer Placeholder 4"/>
          <p:cNvSpPr>
            <a:spLocks noGrp="1"/>
          </p:cNvSpPr>
          <p:nvPr>
            <p:ph type="ftr" sz="quarter" idx="16"/>
          </p:nvPr>
        </p:nvSpPr>
        <p:spPr/>
        <p:txBody>
          <a:bodyPr/>
          <a:lstStyle>
            <a:lvl1pPr>
              <a:defRPr/>
            </a:lvl1pPr>
          </a:lstStyle>
          <a:p>
            <a:pPr>
              <a:defRPr/>
            </a:pPr>
            <a:endParaRPr lang="en-US"/>
          </a:p>
        </p:txBody>
      </p:sp>
      <p:sp>
        <p:nvSpPr>
          <p:cNvPr id="11" name="Slide Number Placeholder 5"/>
          <p:cNvSpPr>
            <a:spLocks noGrp="1"/>
          </p:cNvSpPr>
          <p:nvPr>
            <p:ph type="sldNum" sz="quarter" idx="17"/>
          </p:nvPr>
        </p:nvSpPr>
        <p:spPr/>
        <p:txBody>
          <a:bodyPr/>
          <a:lstStyle>
            <a:lvl1pPr>
              <a:defRPr/>
            </a:lvl1pPr>
          </a:lstStyle>
          <a:p>
            <a:fld id="{7EED01CB-9DC9-46D7-BC01-16EE60044862}" type="slidenum">
              <a:rPr lang="en-IE" altLang="en-US"/>
              <a:pPr/>
              <a:t>‹#›</a:t>
            </a:fld>
            <a:endParaRPr lang="en-IE" altLang="en-US"/>
          </a:p>
        </p:txBody>
      </p:sp>
    </p:spTree>
    <p:extLst>
      <p:ext uri="{BB962C8B-B14F-4D97-AF65-F5344CB8AC3E}">
        <p14:creationId xmlns:p14="http://schemas.microsoft.com/office/powerpoint/2010/main" val="24606548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pic>
        <p:nvPicPr>
          <p:cNvPr id="4" name="Picture 11"/>
          <p:cNvPicPr>
            <a:picLocks noChangeAspect="1"/>
          </p:cNvPicPr>
          <p:nvPr/>
        </p:nvPicPr>
        <p:blipFill>
          <a:blip r:embed="rId2">
            <a:extLst>
              <a:ext uri="{28A0092B-C50C-407E-A947-70E740481C1C}">
                <a14:useLocalDpi xmlns:a14="http://schemas.microsoft.com/office/drawing/2010/main" val="0"/>
              </a:ext>
            </a:extLst>
          </a:blip>
          <a:srcRect l="5354" r="6012"/>
          <a:stretch>
            <a:fillRect/>
          </a:stretch>
        </p:blipFill>
        <p:spPr bwMode="auto">
          <a:xfrm>
            <a:off x="-25400" y="-25400"/>
            <a:ext cx="9236075" cy="586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5"/>
          <p:cNvGrpSpPr>
            <a:grpSpLocks/>
          </p:cNvGrpSpPr>
          <p:nvPr/>
        </p:nvGrpSpPr>
        <p:grpSpPr bwMode="auto">
          <a:xfrm>
            <a:off x="-25400" y="5373688"/>
            <a:ext cx="9236075" cy="1484312"/>
            <a:chOff x="-25658" y="5373351"/>
            <a:chExt cx="9237011" cy="1484649"/>
          </a:xfrm>
        </p:grpSpPr>
        <p:pic>
          <p:nvPicPr>
            <p:cNvPr id="6" name="Picture 16" descr="EirGrid Arc for PowerPoint.ai"/>
            <p:cNvPicPr>
              <a:picLocks noChangeAspect="1"/>
            </p:cNvPicPr>
            <p:nvPr/>
          </p:nvPicPr>
          <p:blipFill>
            <a:blip r:embed="rId3">
              <a:extLst>
                <a:ext uri="{28A0092B-C50C-407E-A947-70E740481C1C}">
                  <a14:useLocalDpi xmlns:a14="http://schemas.microsoft.com/office/drawing/2010/main" val="0"/>
                </a:ext>
              </a:extLst>
            </a:blip>
            <a:srcRect b="42741"/>
            <a:stretch>
              <a:fillRect/>
            </a:stretch>
          </p:blipFill>
          <p:spPr bwMode="auto">
            <a:xfrm>
              <a:off x="-25658" y="5373351"/>
              <a:ext cx="9237011" cy="1190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25658" y="6208566"/>
              <a:ext cx="9237011" cy="649434"/>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en-US"/>
            </a:p>
          </p:txBody>
        </p:sp>
      </p:grpSp>
      <p:pic>
        <p:nvPicPr>
          <p:cNvPr id="8" name="Picture 7" descr="EIRGRID_Group_2015_Colour_Low_Res.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392488" y="5689600"/>
            <a:ext cx="2328862"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Placeholder 2"/>
          <p:cNvSpPr>
            <a:spLocks noGrp="1"/>
          </p:cNvSpPr>
          <p:nvPr>
            <p:ph type="body" idx="13"/>
          </p:nvPr>
        </p:nvSpPr>
        <p:spPr>
          <a:xfrm>
            <a:off x="722313" y="4092272"/>
            <a:ext cx="7772400" cy="1196867"/>
          </a:xfrm>
        </p:spPr>
        <p:txBody>
          <a:bodyPr/>
          <a:lstStyle>
            <a:lvl1pPr marL="0" indent="0">
              <a:buNone/>
              <a:defRPr sz="2000" b="1" i="0">
                <a:solidFill>
                  <a:srgbClr val="C8B474"/>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6" name="Text Placeholder 2"/>
          <p:cNvSpPr>
            <a:spLocks noGrp="1"/>
          </p:cNvSpPr>
          <p:nvPr>
            <p:ph type="body" idx="14"/>
          </p:nvPr>
        </p:nvSpPr>
        <p:spPr>
          <a:xfrm>
            <a:off x="722313" y="2889437"/>
            <a:ext cx="7772400" cy="1196867"/>
          </a:xfrm>
        </p:spPr>
        <p:txBody>
          <a:bodyPr anchor="b">
            <a:normAutofit/>
          </a:bodyPr>
          <a:lstStyle>
            <a:lvl1pPr marL="0" indent="0">
              <a:buNone/>
              <a:defRPr sz="3400" b="1" i="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3"/>
          <p:cNvSpPr>
            <a:spLocks noGrp="1"/>
          </p:cNvSpPr>
          <p:nvPr>
            <p:ph type="dt" sz="half" idx="15"/>
          </p:nvPr>
        </p:nvSpPr>
        <p:spPr/>
        <p:txBody>
          <a:bodyPr/>
          <a:lstStyle>
            <a:lvl1pPr>
              <a:defRPr/>
            </a:lvl1pPr>
          </a:lstStyle>
          <a:p>
            <a:fld id="{7512A1EB-EA4B-41C2-8CF5-48F3310B5B99}" type="datetimeFigureOut">
              <a:rPr lang="en-IE" altLang="en-US"/>
              <a:pPr/>
              <a:t>13/09/2019</a:t>
            </a:fld>
            <a:endParaRPr lang="en-IE" altLang="en-US"/>
          </a:p>
        </p:txBody>
      </p:sp>
      <p:sp>
        <p:nvSpPr>
          <p:cNvPr id="10" name="Footer Placeholder 4"/>
          <p:cNvSpPr>
            <a:spLocks noGrp="1"/>
          </p:cNvSpPr>
          <p:nvPr>
            <p:ph type="ftr" sz="quarter" idx="16"/>
          </p:nvPr>
        </p:nvSpPr>
        <p:spPr/>
        <p:txBody>
          <a:bodyPr/>
          <a:lstStyle>
            <a:lvl1pPr>
              <a:defRPr/>
            </a:lvl1pPr>
          </a:lstStyle>
          <a:p>
            <a:pPr>
              <a:defRPr/>
            </a:pPr>
            <a:endParaRPr lang="en-US"/>
          </a:p>
        </p:txBody>
      </p:sp>
      <p:sp>
        <p:nvSpPr>
          <p:cNvPr id="11" name="Slide Number Placeholder 5"/>
          <p:cNvSpPr>
            <a:spLocks noGrp="1"/>
          </p:cNvSpPr>
          <p:nvPr>
            <p:ph type="sldNum" sz="quarter" idx="17"/>
          </p:nvPr>
        </p:nvSpPr>
        <p:spPr/>
        <p:txBody>
          <a:bodyPr/>
          <a:lstStyle>
            <a:lvl1pPr>
              <a:defRPr/>
            </a:lvl1pPr>
          </a:lstStyle>
          <a:p>
            <a:fld id="{92207401-59ED-4B73-A6BE-A7DA5D095DF5}" type="slidenum">
              <a:rPr lang="en-IE" altLang="en-US"/>
              <a:pPr/>
              <a:t>‹#›</a:t>
            </a:fld>
            <a:endParaRPr lang="en-IE" altLang="en-US"/>
          </a:p>
        </p:txBody>
      </p:sp>
    </p:spTree>
    <p:extLst>
      <p:ext uri="{BB962C8B-B14F-4D97-AF65-F5344CB8AC3E}">
        <p14:creationId xmlns:p14="http://schemas.microsoft.com/office/powerpoint/2010/main" val="42107298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pic>
        <p:nvPicPr>
          <p:cNvPr id="4" name="Picture 11"/>
          <p:cNvPicPr>
            <a:picLocks noChangeAspect="1"/>
          </p:cNvPicPr>
          <p:nvPr/>
        </p:nvPicPr>
        <p:blipFill>
          <a:blip r:embed="rId2">
            <a:extLst>
              <a:ext uri="{28A0092B-C50C-407E-A947-70E740481C1C}">
                <a14:useLocalDpi xmlns:a14="http://schemas.microsoft.com/office/drawing/2010/main" val="0"/>
              </a:ext>
            </a:extLst>
          </a:blip>
          <a:srcRect l="5479" r="6013"/>
          <a:stretch>
            <a:fillRect/>
          </a:stretch>
        </p:blipFill>
        <p:spPr bwMode="auto">
          <a:xfrm>
            <a:off x="-12700" y="-25400"/>
            <a:ext cx="9223375" cy="586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15"/>
          <p:cNvGrpSpPr>
            <a:grpSpLocks/>
          </p:cNvGrpSpPr>
          <p:nvPr/>
        </p:nvGrpSpPr>
        <p:grpSpPr bwMode="auto">
          <a:xfrm>
            <a:off x="-25400" y="5373688"/>
            <a:ext cx="9236075" cy="1484312"/>
            <a:chOff x="-25658" y="5373351"/>
            <a:chExt cx="9237011" cy="1484649"/>
          </a:xfrm>
        </p:grpSpPr>
        <p:pic>
          <p:nvPicPr>
            <p:cNvPr id="6" name="Picture 16" descr="EirGrid Arc for PowerPoint.ai"/>
            <p:cNvPicPr>
              <a:picLocks noChangeAspect="1"/>
            </p:cNvPicPr>
            <p:nvPr/>
          </p:nvPicPr>
          <p:blipFill>
            <a:blip r:embed="rId3">
              <a:extLst>
                <a:ext uri="{28A0092B-C50C-407E-A947-70E740481C1C}">
                  <a14:useLocalDpi xmlns:a14="http://schemas.microsoft.com/office/drawing/2010/main" val="0"/>
                </a:ext>
              </a:extLst>
            </a:blip>
            <a:srcRect b="42741"/>
            <a:stretch>
              <a:fillRect/>
            </a:stretch>
          </p:blipFill>
          <p:spPr bwMode="auto">
            <a:xfrm>
              <a:off x="-25658" y="5373351"/>
              <a:ext cx="9237011" cy="1190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p:nvSpPr>
          <p:spPr>
            <a:xfrm>
              <a:off x="-25658" y="6208566"/>
              <a:ext cx="9237011" cy="649434"/>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en-US"/>
            </a:p>
          </p:txBody>
        </p:sp>
      </p:grpSp>
      <p:pic>
        <p:nvPicPr>
          <p:cNvPr id="8" name="Picture 7" descr="EIRGRID_Group_2015_Colour_Low_Res.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392488" y="5689600"/>
            <a:ext cx="2328862"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Placeholder 2"/>
          <p:cNvSpPr>
            <a:spLocks noGrp="1"/>
          </p:cNvSpPr>
          <p:nvPr>
            <p:ph type="body" idx="13"/>
          </p:nvPr>
        </p:nvSpPr>
        <p:spPr>
          <a:xfrm>
            <a:off x="722313" y="4092272"/>
            <a:ext cx="7772400" cy="1196867"/>
          </a:xfrm>
        </p:spPr>
        <p:txBody>
          <a:bodyPr/>
          <a:lstStyle>
            <a:lvl1pPr marL="0" indent="0">
              <a:buNone/>
              <a:defRPr sz="2000" b="1" i="0">
                <a:solidFill>
                  <a:srgbClr val="C8B474"/>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6" name="Text Placeholder 2"/>
          <p:cNvSpPr>
            <a:spLocks noGrp="1"/>
          </p:cNvSpPr>
          <p:nvPr>
            <p:ph type="body" idx="14"/>
          </p:nvPr>
        </p:nvSpPr>
        <p:spPr>
          <a:xfrm>
            <a:off x="722313" y="2889437"/>
            <a:ext cx="7772400" cy="1196867"/>
          </a:xfrm>
        </p:spPr>
        <p:txBody>
          <a:bodyPr anchor="b">
            <a:normAutofit/>
          </a:bodyPr>
          <a:lstStyle>
            <a:lvl1pPr marL="0" indent="0">
              <a:buNone/>
              <a:defRPr sz="3400" b="1" i="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Date Placeholder 3"/>
          <p:cNvSpPr>
            <a:spLocks noGrp="1"/>
          </p:cNvSpPr>
          <p:nvPr>
            <p:ph type="dt" sz="half" idx="15"/>
          </p:nvPr>
        </p:nvSpPr>
        <p:spPr/>
        <p:txBody>
          <a:bodyPr/>
          <a:lstStyle>
            <a:lvl1pPr>
              <a:defRPr/>
            </a:lvl1pPr>
          </a:lstStyle>
          <a:p>
            <a:fld id="{8E081763-A7CA-454B-BDE0-5962ED779D0A}" type="datetimeFigureOut">
              <a:rPr lang="en-IE" altLang="en-US"/>
              <a:pPr/>
              <a:t>13/09/2019</a:t>
            </a:fld>
            <a:endParaRPr lang="en-IE" altLang="en-US"/>
          </a:p>
        </p:txBody>
      </p:sp>
      <p:sp>
        <p:nvSpPr>
          <p:cNvPr id="10" name="Footer Placeholder 4"/>
          <p:cNvSpPr>
            <a:spLocks noGrp="1"/>
          </p:cNvSpPr>
          <p:nvPr>
            <p:ph type="ftr" sz="quarter" idx="16"/>
          </p:nvPr>
        </p:nvSpPr>
        <p:spPr/>
        <p:txBody>
          <a:bodyPr/>
          <a:lstStyle>
            <a:lvl1pPr>
              <a:defRPr/>
            </a:lvl1pPr>
          </a:lstStyle>
          <a:p>
            <a:pPr>
              <a:defRPr/>
            </a:pPr>
            <a:endParaRPr lang="en-US"/>
          </a:p>
        </p:txBody>
      </p:sp>
      <p:sp>
        <p:nvSpPr>
          <p:cNvPr id="11" name="Slide Number Placeholder 5"/>
          <p:cNvSpPr>
            <a:spLocks noGrp="1"/>
          </p:cNvSpPr>
          <p:nvPr>
            <p:ph type="sldNum" sz="quarter" idx="17"/>
          </p:nvPr>
        </p:nvSpPr>
        <p:spPr/>
        <p:txBody>
          <a:bodyPr/>
          <a:lstStyle>
            <a:lvl1pPr>
              <a:defRPr/>
            </a:lvl1pPr>
          </a:lstStyle>
          <a:p>
            <a:fld id="{61E773DF-05BC-4AF4-8E19-4215D720A814}" type="slidenum">
              <a:rPr lang="en-IE" altLang="en-US"/>
              <a:pPr/>
              <a:t>‹#›</a:t>
            </a:fld>
            <a:endParaRPr lang="en-IE" altLang="en-US"/>
          </a:p>
        </p:txBody>
      </p:sp>
    </p:spTree>
    <p:extLst>
      <p:ext uri="{BB962C8B-B14F-4D97-AF65-F5344CB8AC3E}">
        <p14:creationId xmlns:p14="http://schemas.microsoft.com/office/powerpoint/2010/main" val="20625858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4868493E-A965-4FE2-AAE8-604105112182}" type="datetimeFigureOut">
              <a:rPr lang="en-IE" altLang="en-US"/>
              <a:pPr/>
              <a:t>13/09/2019</a:t>
            </a:fld>
            <a:endParaRPr lang="en-IE"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645EC73D-A751-4789-BC23-79CD6AA1991E}" type="slidenum">
              <a:rPr lang="en-IE" altLang="en-US"/>
              <a:pPr/>
              <a:t>‹#›</a:t>
            </a:fld>
            <a:endParaRPr lang="en-IE" altLang="en-US"/>
          </a:p>
        </p:txBody>
      </p:sp>
    </p:spTree>
    <p:extLst>
      <p:ext uri="{BB962C8B-B14F-4D97-AF65-F5344CB8AC3E}">
        <p14:creationId xmlns:p14="http://schemas.microsoft.com/office/powerpoint/2010/main" val="38692116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itle 1"/>
          <p:cNvSpPr txBox="1">
            <a:spLocks/>
          </p:cNvSpPr>
          <p:nvPr/>
        </p:nvSpPr>
        <p:spPr>
          <a:xfrm>
            <a:off x="722313" y="2730500"/>
            <a:ext cx="7772400" cy="1362075"/>
          </a:xfrm>
          <a:prstGeom prst="rect">
            <a:avLst/>
          </a:prstGeom>
        </p:spPr>
        <p:txBody>
          <a:bodyPr anchor="b"/>
          <a:lstStyle>
            <a:lvl1pPr algn="l" defTabSz="457200" rtl="0" eaLnBrk="1" latinLnBrk="0" hangingPunct="1">
              <a:spcBef>
                <a:spcPct val="0"/>
              </a:spcBef>
              <a:buNone/>
              <a:defRPr sz="3400" b="1" kern="1200" cap="none">
                <a:solidFill>
                  <a:schemeClr val="bg1"/>
                </a:solidFill>
                <a:latin typeface="Arial"/>
                <a:ea typeface="+mj-ea"/>
                <a:cs typeface="Arial"/>
              </a:defRPr>
            </a:lvl1pPr>
          </a:lstStyle>
          <a:p>
            <a:pPr fontAlgn="auto">
              <a:spcAft>
                <a:spcPts val="0"/>
              </a:spcAft>
              <a:defRPr/>
            </a:pPr>
            <a:r>
              <a:rPr lang="ga-IE" dirty="0" smtClean="0">
                <a:solidFill>
                  <a:srgbClr val="767676"/>
                </a:solidFill>
              </a:rPr>
              <a:t>Click To Edit Master Title Style</a:t>
            </a:r>
            <a:endParaRPr lang="en-US" dirty="0">
              <a:solidFill>
                <a:srgbClr val="767676"/>
              </a:solidFill>
            </a:endParaRPr>
          </a:p>
        </p:txBody>
      </p:sp>
      <p:sp>
        <p:nvSpPr>
          <p:cNvPr id="11" name="Text Placeholder 2"/>
          <p:cNvSpPr>
            <a:spLocks noGrp="1"/>
          </p:cNvSpPr>
          <p:nvPr>
            <p:ph type="body" idx="13"/>
          </p:nvPr>
        </p:nvSpPr>
        <p:spPr>
          <a:xfrm>
            <a:off x="722313" y="4092272"/>
            <a:ext cx="7772400" cy="1196867"/>
          </a:xfrm>
        </p:spPr>
        <p:txBody>
          <a:bodyPr/>
          <a:lstStyle>
            <a:lvl1pPr marL="0" indent="0">
              <a:buNone/>
              <a:defRPr sz="2000" b="0" i="0">
                <a:solidFill>
                  <a:srgbClr val="C8B474"/>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4"/>
          </p:nvPr>
        </p:nvSpPr>
        <p:spPr/>
        <p:txBody>
          <a:bodyPr/>
          <a:lstStyle>
            <a:lvl1pPr>
              <a:defRPr/>
            </a:lvl1pPr>
          </a:lstStyle>
          <a:p>
            <a:fld id="{A1D6206D-CB2C-459A-8657-25A80C81D9A1}" type="datetimeFigureOut">
              <a:rPr lang="en-IE" altLang="en-US"/>
              <a:pPr/>
              <a:t>13/09/2019</a:t>
            </a:fld>
            <a:endParaRPr lang="en-IE" altLang="en-US"/>
          </a:p>
        </p:txBody>
      </p:sp>
      <p:sp>
        <p:nvSpPr>
          <p:cNvPr id="5" name="Footer Placeholder 4"/>
          <p:cNvSpPr>
            <a:spLocks noGrp="1"/>
          </p:cNvSpPr>
          <p:nvPr>
            <p:ph type="ftr" sz="quarter" idx="15"/>
          </p:nvPr>
        </p:nvSpPr>
        <p:spPr/>
        <p:txBody>
          <a:bodyPr/>
          <a:lstStyle>
            <a:lvl1pPr>
              <a:defRPr/>
            </a:lvl1pPr>
          </a:lstStyle>
          <a:p>
            <a:pPr>
              <a:defRPr/>
            </a:pPr>
            <a:endParaRPr lang="en-US"/>
          </a:p>
        </p:txBody>
      </p:sp>
      <p:sp>
        <p:nvSpPr>
          <p:cNvPr id="6" name="Slide Number Placeholder 5"/>
          <p:cNvSpPr>
            <a:spLocks noGrp="1"/>
          </p:cNvSpPr>
          <p:nvPr>
            <p:ph type="sldNum" sz="quarter" idx="16"/>
          </p:nvPr>
        </p:nvSpPr>
        <p:spPr/>
        <p:txBody>
          <a:bodyPr/>
          <a:lstStyle>
            <a:lvl1pPr>
              <a:defRPr/>
            </a:lvl1pPr>
          </a:lstStyle>
          <a:p>
            <a:fld id="{B38B2CFB-8F35-44A1-AED1-0E16B646557A}" type="slidenum">
              <a:rPr lang="en-IE" altLang="en-US"/>
              <a:pPr/>
              <a:t>‹#›</a:t>
            </a:fld>
            <a:endParaRPr lang="en-IE" altLang="en-US"/>
          </a:p>
        </p:txBody>
      </p:sp>
    </p:spTree>
    <p:extLst>
      <p:ext uri="{BB962C8B-B14F-4D97-AF65-F5344CB8AC3E}">
        <p14:creationId xmlns:p14="http://schemas.microsoft.com/office/powerpoint/2010/main" val="39980979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02676" y="1535113"/>
            <a:ext cx="4294713"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02676" y="2174875"/>
            <a:ext cx="4294713" cy="31025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9" y="1535113"/>
            <a:ext cx="4313187"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313187" cy="31025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8167C382-31D7-4C46-A248-826B4BDEEF6D}" type="datetimeFigureOut">
              <a:rPr lang="en-IE" altLang="en-US"/>
              <a:pPr/>
              <a:t>13/09/2019</a:t>
            </a:fld>
            <a:endParaRPr lang="en-IE" alt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926C125F-2DB6-49D5-AE75-8B0C830F6A71}" type="slidenum">
              <a:rPr lang="en-IE" altLang="en-US"/>
              <a:pPr/>
              <a:t>‹#›</a:t>
            </a:fld>
            <a:endParaRPr lang="en-IE" altLang="en-US"/>
          </a:p>
        </p:txBody>
      </p:sp>
    </p:spTree>
    <p:extLst>
      <p:ext uri="{BB962C8B-B14F-4D97-AF65-F5344CB8AC3E}">
        <p14:creationId xmlns:p14="http://schemas.microsoft.com/office/powerpoint/2010/main" val="9311269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12"/>
          <p:cNvGrpSpPr>
            <a:grpSpLocks/>
          </p:cNvGrpSpPr>
          <p:nvPr/>
        </p:nvGrpSpPr>
        <p:grpSpPr bwMode="auto">
          <a:xfrm>
            <a:off x="-25400" y="5373688"/>
            <a:ext cx="9236075" cy="1484312"/>
            <a:chOff x="-25658" y="5373351"/>
            <a:chExt cx="9237011" cy="1484649"/>
          </a:xfrm>
        </p:grpSpPr>
        <p:pic>
          <p:nvPicPr>
            <p:cNvPr id="1033" name="Picture 13" descr="EirGrid Arc for PowerPoint.ai"/>
            <p:cNvPicPr>
              <a:picLocks noChangeAspect="1"/>
            </p:cNvPicPr>
            <p:nvPr/>
          </p:nvPicPr>
          <p:blipFill>
            <a:blip r:embed="rId14">
              <a:extLst>
                <a:ext uri="{28A0092B-C50C-407E-A947-70E740481C1C}">
                  <a14:useLocalDpi xmlns:a14="http://schemas.microsoft.com/office/drawing/2010/main" val="0"/>
                </a:ext>
              </a:extLst>
            </a:blip>
            <a:srcRect b="42741"/>
            <a:stretch>
              <a:fillRect/>
            </a:stretch>
          </p:blipFill>
          <p:spPr bwMode="auto">
            <a:xfrm>
              <a:off x="-25658" y="5373351"/>
              <a:ext cx="9237011" cy="1190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14"/>
            <p:cNvSpPr/>
            <p:nvPr/>
          </p:nvSpPr>
          <p:spPr>
            <a:xfrm>
              <a:off x="-25658" y="6208566"/>
              <a:ext cx="9237011" cy="649434"/>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fontAlgn="auto">
                <a:spcBef>
                  <a:spcPts val="0"/>
                </a:spcBef>
                <a:spcAft>
                  <a:spcPts val="0"/>
                </a:spcAft>
                <a:defRPr/>
              </a:pPr>
              <a:endParaRPr lang="en-US"/>
            </a:p>
          </p:txBody>
        </p:sp>
      </p:grpSp>
      <p:sp>
        <p:nvSpPr>
          <p:cNvPr id="1027" name="Title Placeholder 1"/>
          <p:cNvSpPr>
            <a:spLocks noGrp="1"/>
          </p:cNvSpPr>
          <p:nvPr>
            <p:ph type="title"/>
          </p:nvPr>
        </p:nvSpPr>
        <p:spPr bwMode="auto">
          <a:xfrm>
            <a:off x="203200" y="246063"/>
            <a:ext cx="8755063" cy="96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IE" altLang="en-US" smtClean="0"/>
          </a:p>
        </p:txBody>
      </p:sp>
      <p:sp>
        <p:nvSpPr>
          <p:cNvPr id="1028" name="Text Placeholder 2"/>
          <p:cNvSpPr>
            <a:spLocks noGrp="1"/>
          </p:cNvSpPr>
          <p:nvPr>
            <p:ph type="body" idx="1"/>
          </p:nvPr>
        </p:nvSpPr>
        <p:spPr bwMode="auto">
          <a:xfrm>
            <a:off x="203200" y="1390650"/>
            <a:ext cx="8755063" cy="389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IE" altLang="en-US" smtClean="0"/>
          </a:p>
        </p:txBody>
      </p:sp>
      <p:sp>
        <p:nvSpPr>
          <p:cNvPr id="4" name="Date Placeholder 3"/>
          <p:cNvSpPr>
            <a:spLocks noGrp="1"/>
          </p:cNvSpPr>
          <p:nvPr>
            <p:ph type="dt" sz="half" idx="2"/>
          </p:nvPr>
        </p:nvSpPr>
        <p:spPr>
          <a:xfrm>
            <a:off x="457200" y="7419975"/>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fld id="{173EDC8B-1771-476C-B192-A17E76EC304B}" type="datetimeFigureOut">
              <a:rPr lang="en-IE" altLang="en-US"/>
              <a:pPr/>
              <a:t>13/09/2019</a:t>
            </a:fld>
            <a:endParaRPr lang="en-IE" altLang="en-US"/>
          </a:p>
        </p:txBody>
      </p:sp>
      <p:sp>
        <p:nvSpPr>
          <p:cNvPr id="5" name="Footer Placeholder 4"/>
          <p:cNvSpPr>
            <a:spLocks noGrp="1"/>
          </p:cNvSpPr>
          <p:nvPr>
            <p:ph type="ftr" sz="quarter" idx="3"/>
          </p:nvPr>
        </p:nvSpPr>
        <p:spPr>
          <a:xfrm>
            <a:off x="3124200" y="7419975"/>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mn-lt"/>
                <a:ea typeface="+mn-ea"/>
              </a:defRPr>
            </a:lvl1pPr>
          </a:lstStyle>
          <a:p>
            <a:pPr>
              <a:defRPr/>
            </a:pPr>
            <a:endParaRPr lang="en-US"/>
          </a:p>
        </p:txBody>
      </p:sp>
      <p:sp>
        <p:nvSpPr>
          <p:cNvPr id="6" name="Slide Number Placeholder 5"/>
          <p:cNvSpPr>
            <a:spLocks noGrp="1"/>
          </p:cNvSpPr>
          <p:nvPr>
            <p:ph type="sldNum" sz="quarter" idx="4"/>
          </p:nvPr>
        </p:nvSpPr>
        <p:spPr>
          <a:xfrm>
            <a:off x="6553200" y="7419975"/>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FDB1E4F7-0C45-4ED7-A0E7-7973CC7ED88E}" type="slidenum">
              <a:rPr lang="en-IE" altLang="en-US"/>
              <a:pPr/>
              <a:t>‹#›</a:t>
            </a:fld>
            <a:endParaRPr lang="en-IE" altLang="en-US"/>
          </a:p>
        </p:txBody>
      </p:sp>
      <p:pic>
        <p:nvPicPr>
          <p:cNvPr id="1032" name="Picture 7" descr="EIRGRID_Group_2015_Colour_Low_Res.jpg"/>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3392488" y="5689600"/>
            <a:ext cx="2328862"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86" r:id="rId7"/>
    <p:sldLayoutId id="2147483697" r:id="rId8"/>
    <p:sldLayoutId id="2147483687" r:id="rId9"/>
    <p:sldLayoutId id="2147483688" r:id="rId10"/>
    <p:sldLayoutId id="2147483689" r:id="rId11"/>
    <p:sldLayoutId id="2147483698" r:id="rId12"/>
  </p:sldLayoutIdLst>
  <p:timing>
    <p:tnLst>
      <p:par>
        <p:cTn id="1" dur="indefinite" restart="never" nodeType="tmRoot"/>
      </p:par>
    </p:tnLst>
  </p:timing>
  <p:txStyles>
    <p:titleStyle>
      <a:lvl1pPr algn="ctr" defTabSz="457200" rtl="0" eaLnBrk="1" fontAlgn="base" hangingPunct="1">
        <a:spcBef>
          <a:spcPct val="0"/>
        </a:spcBef>
        <a:spcAft>
          <a:spcPct val="0"/>
        </a:spcAft>
        <a:defRPr sz="3400" b="1" kern="1200">
          <a:solidFill>
            <a:srgbClr val="767676"/>
          </a:solidFill>
          <a:latin typeface="Arial"/>
          <a:ea typeface="MS PGothic" pitchFamily="34" charset="-128"/>
          <a:cs typeface="Arial"/>
        </a:defRPr>
      </a:lvl1pPr>
      <a:lvl2pPr algn="ctr" defTabSz="457200" rtl="0" eaLnBrk="1" fontAlgn="base" hangingPunct="1">
        <a:spcBef>
          <a:spcPct val="0"/>
        </a:spcBef>
        <a:spcAft>
          <a:spcPct val="0"/>
        </a:spcAft>
        <a:defRPr sz="3400" b="1">
          <a:solidFill>
            <a:srgbClr val="767676"/>
          </a:solidFill>
          <a:latin typeface="Arial" pitchFamily="34" charset="0"/>
          <a:ea typeface="MS PGothic" pitchFamily="34" charset="-128"/>
        </a:defRPr>
      </a:lvl2pPr>
      <a:lvl3pPr algn="ctr" defTabSz="457200" rtl="0" eaLnBrk="1" fontAlgn="base" hangingPunct="1">
        <a:spcBef>
          <a:spcPct val="0"/>
        </a:spcBef>
        <a:spcAft>
          <a:spcPct val="0"/>
        </a:spcAft>
        <a:defRPr sz="3400" b="1">
          <a:solidFill>
            <a:srgbClr val="767676"/>
          </a:solidFill>
          <a:latin typeface="Arial" pitchFamily="34" charset="0"/>
          <a:ea typeface="MS PGothic" pitchFamily="34" charset="-128"/>
        </a:defRPr>
      </a:lvl3pPr>
      <a:lvl4pPr algn="ctr" defTabSz="457200" rtl="0" eaLnBrk="1" fontAlgn="base" hangingPunct="1">
        <a:spcBef>
          <a:spcPct val="0"/>
        </a:spcBef>
        <a:spcAft>
          <a:spcPct val="0"/>
        </a:spcAft>
        <a:defRPr sz="3400" b="1">
          <a:solidFill>
            <a:srgbClr val="767676"/>
          </a:solidFill>
          <a:latin typeface="Arial" pitchFamily="34" charset="0"/>
          <a:ea typeface="MS PGothic" pitchFamily="34" charset="-128"/>
        </a:defRPr>
      </a:lvl4pPr>
      <a:lvl5pPr algn="ctr" defTabSz="457200" rtl="0" eaLnBrk="1" fontAlgn="base" hangingPunct="1">
        <a:spcBef>
          <a:spcPct val="0"/>
        </a:spcBef>
        <a:spcAft>
          <a:spcPct val="0"/>
        </a:spcAft>
        <a:defRPr sz="3400" b="1">
          <a:solidFill>
            <a:srgbClr val="767676"/>
          </a:solidFill>
          <a:latin typeface="Arial" pitchFamily="34" charset="0"/>
          <a:ea typeface="MS PGothic" pitchFamily="34" charset="-128"/>
        </a:defRPr>
      </a:lvl5pPr>
      <a:lvl6pPr marL="457200" algn="ctr" defTabSz="457200" rtl="0" eaLnBrk="1" fontAlgn="base" hangingPunct="1">
        <a:spcBef>
          <a:spcPct val="0"/>
        </a:spcBef>
        <a:spcAft>
          <a:spcPct val="0"/>
        </a:spcAft>
        <a:defRPr sz="3400" b="1">
          <a:solidFill>
            <a:srgbClr val="767676"/>
          </a:solidFill>
          <a:latin typeface="Arial" pitchFamily="34" charset="0"/>
          <a:ea typeface="MS PGothic" pitchFamily="34" charset="-128"/>
        </a:defRPr>
      </a:lvl6pPr>
      <a:lvl7pPr marL="914400" algn="ctr" defTabSz="457200" rtl="0" eaLnBrk="1" fontAlgn="base" hangingPunct="1">
        <a:spcBef>
          <a:spcPct val="0"/>
        </a:spcBef>
        <a:spcAft>
          <a:spcPct val="0"/>
        </a:spcAft>
        <a:defRPr sz="3400" b="1">
          <a:solidFill>
            <a:srgbClr val="767676"/>
          </a:solidFill>
          <a:latin typeface="Arial" pitchFamily="34" charset="0"/>
          <a:ea typeface="MS PGothic" pitchFamily="34" charset="-128"/>
        </a:defRPr>
      </a:lvl7pPr>
      <a:lvl8pPr marL="1371600" algn="ctr" defTabSz="457200" rtl="0" eaLnBrk="1" fontAlgn="base" hangingPunct="1">
        <a:spcBef>
          <a:spcPct val="0"/>
        </a:spcBef>
        <a:spcAft>
          <a:spcPct val="0"/>
        </a:spcAft>
        <a:defRPr sz="3400" b="1">
          <a:solidFill>
            <a:srgbClr val="767676"/>
          </a:solidFill>
          <a:latin typeface="Arial" pitchFamily="34" charset="0"/>
          <a:ea typeface="MS PGothic" pitchFamily="34" charset="-128"/>
        </a:defRPr>
      </a:lvl8pPr>
      <a:lvl9pPr marL="1828800" algn="ctr" defTabSz="457200" rtl="0" eaLnBrk="1" fontAlgn="base" hangingPunct="1">
        <a:spcBef>
          <a:spcPct val="0"/>
        </a:spcBef>
        <a:spcAft>
          <a:spcPct val="0"/>
        </a:spcAft>
        <a:defRPr sz="3400" b="1">
          <a:solidFill>
            <a:srgbClr val="767676"/>
          </a:solidFill>
          <a:latin typeface="Arial" pitchFamily="34" charset="0"/>
          <a:ea typeface="MS PGothic" pitchFamily="34" charset="-128"/>
        </a:defRPr>
      </a:lvl9pPr>
    </p:titleStyle>
    <p:bodyStyle>
      <a:lvl1pPr marL="342900" indent="-342900" algn="l" defTabSz="457200" rtl="0" eaLnBrk="1" fontAlgn="base" hangingPunct="1">
        <a:spcBef>
          <a:spcPct val="20000"/>
        </a:spcBef>
        <a:spcAft>
          <a:spcPct val="0"/>
        </a:spcAft>
        <a:buClr>
          <a:srgbClr val="C8B474"/>
        </a:buClr>
        <a:buFont typeface="Arial" pitchFamily="34" charset="0"/>
        <a:buChar char="•"/>
        <a:defRPr sz="3200" kern="1200">
          <a:solidFill>
            <a:schemeClr val="tx1"/>
          </a:solidFill>
          <a:latin typeface="Arial"/>
          <a:ea typeface="MS PGothic" pitchFamily="34" charset="-128"/>
          <a:cs typeface="Arial"/>
        </a:defRPr>
      </a:lvl1pPr>
      <a:lvl2pPr marL="742950" indent="-285750" algn="l" defTabSz="457200" rtl="0" eaLnBrk="1" fontAlgn="base" hangingPunct="1">
        <a:spcBef>
          <a:spcPct val="20000"/>
        </a:spcBef>
        <a:spcAft>
          <a:spcPct val="0"/>
        </a:spcAft>
        <a:buClr>
          <a:srgbClr val="C8B474"/>
        </a:buClr>
        <a:buFont typeface="Arial" pitchFamily="34" charset="0"/>
        <a:buChar char="–"/>
        <a:defRPr sz="2800" kern="1200">
          <a:solidFill>
            <a:schemeClr val="tx1"/>
          </a:solidFill>
          <a:latin typeface="Arial"/>
          <a:ea typeface="MS PGothic" pitchFamily="34" charset="-128"/>
          <a:cs typeface="Arial"/>
        </a:defRPr>
      </a:lvl2pPr>
      <a:lvl3pPr marL="1143000" indent="-228600" algn="l" defTabSz="457200" rtl="0" eaLnBrk="1" fontAlgn="base" hangingPunct="1">
        <a:spcBef>
          <a:spcPct val="20000"/>
        </a:spcBef>
        <a:spcAft>
          <a:spcPct val="0"/>
        </a:spcAft>
        <a:buClr>
          <a:srgbClr val="C8B474"/>
        </a:buClr>
        <a:buFont typeface="Arial" pitchFamily="34" charset="0"/>
        <a:buChar char="•"/>
        <a:defRPr sz="2400" kern="1200">
          <a:solidFill>
            <a:schemeClr val="tx1"/>
          </a:solidFill>
          <a:latin typeface="Arial"/>
          <a:ea typeface="MS PGothic" pitchFamily="34" charset="-128"/>
          <a:cs typeface="Arial"/>
        </a:defRPr>
      </a:lvl3pPr>
      <a:lvl4pPr marL="1600200" indent="-228600" algn="l" defTabSz="457200" rtl="0" eaLnBrk="1" fontAlgn="base" hangingPunct="1">
        <a:spcBef>
          <a:spcPct val="20000"/>
        </a:spcBef>
        <a:spcAft>
          <a:spcPct val="0"/>
        </a:spcAft>
        <a:buClr>
          <a:srgbClr val="C8B474"/>
        </a:buClr>
        <a:buFont typeface="Arial" pitchFamily="34" charset="0"/>
        <a:buChar char="–"/>
        <a:defRPr sz="2000" kern="1200">
          <a:solidFill>
            <a:schemeClr val="tx1"/>
          </a:solidFill>
          <a:latin typeface="Arial"/>
          <a:ea typeface="MS PGothic" pitchFamily="34" charset="-128"/>
          <a:cs typeface="Arial"/>
        </a:defRPr>
      </a:lvl4pPr>
      <a:lvl5pPr marL="2057400" indent="-228600" algn="l" defTabSz="457200" rtl="0" eaLnBrk="1" fontAlgn="base" hangingPunct="1">
        <a:spcBef>
          <a:spcPct val="20000"/>
        </a:spcBef>
        <a:spcAft>
          <a:spcPct val="0"/>
        </a:spcAft>
        <a:buClr>
          <a:srgbClr val="C8B474"/>
        </a:buClr>
        <a:buFont typeface="Arial" pitchFamily="34" charset="0"/>
        <a:buChar char="»"/>
        <a:defRPr sz="2000" kern="1200">
          <a:solidFill>
            <a:schemeClr val="tx1"/>
          </a:solidFill>
          <a:latin typeface="Arial"/>
          <a:ea typeface="MS PGothic" pitchFamily="34"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7" descr="EIRGRID_Group_2015_Colour_Low_Res.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507163" y="5689600"/>
            <a:ext cx="2328862" cy="103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itle Placeholder 1"/>
          <p:cNvSpPr>
            <a:spLocks noGrp="1"/>
          </p:cNvSpPr>
          <p:nvPr>
            <p:ph type="title"/>
          </p:nvPr>
        </p:nvSpPr>
        <p:spPr bwMode="auto">
          <a:xfrm>
            <a:off x="257175" y="330200"/>
            <a:ext cx="8578850" cy="96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ga-IE" altLang="en-US" smtClean="0"/>
              <a:t>Click to edit Master title style</a:t>
            </a:r>
            <a:endParaRPr lang="en-IE" altLang="en-US" smtClean="0"/>
          </a:p>
        </p:txBody>
      </p:sp>
      <p:sp>
        <p:nvSpPr>
          <p:cNvPr id="2052" name="Text Placeholder 2"/>
          <p:cNvSpPr>
            <a:spLocks noGrp="1"/>
          </p:cNvSpPr>
          <p:nvPr>
            <p:ph type="body" idx="1"/>
          </p:nvPr>
        </p:nvSpPr>
        <p:spPr bwMode="auto">
          <a:xfrm>
            <a:off x="257175" y="1506538"/>
            <a:ext cx="8578850" cy="410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ga-IE" altLang="en-US" smtClean="0"/>
              <a:t>Click to edit Master text styles</a:t>
            </a:r>
          </a:p>
          <a:p>
            <a:pPr lvl="1"/>
            <a:r>
              <a:rPr lang="ga-IE" altLang="en-US" smtClean="0"/>
              <a:t>Second level</a:t>
            </a:r>
          </a:p>
          <a:p>
            <a:pPr lvl="2"/>
            <a:r>
              <a:rPr lang="ga-IE" altLang="en-US" smtClean="0"/>
              <a:t>Third level</a:t>
            </a:r>
          </a:p>
          <a:p>
            <a:pPr lvl="3"/>
            <a:r>
              <a:rPr lang="ga-IE" altLang="en-US" smtClean="0"/>
              <a:t>Fourth level</a:t>
            </a:r>
          </a:p>
          <a:p>
            <a:pPr lvl="4"/>
            <a:r>
              <a:rPr lang="ga-IE" altLang="en-US" smtClean="0"/>
              <a:t>Fifth level</a:t>
            </a:r>
            <a:endParaRPr lang="en-IE" altLang="en-US" smtClean="0"/>
          </a:p>
        </p:txBody>
      </p:sp>
      <p:sp>
        <p:nvSpPr>
          <p:cNvPr id="4" name="Date Placeholder 3"/>
          <p:cNvSpPr>
            <a:spLocks noGrp="1"/>
          </p:cNvSpPr>
          <p:nvPr>
            <p:ph type="dt" sz="half" idx="2"/>
          </p:nvPr>
        </p:nvSpPr>
        <p:spPr>
          <a:xfrm>
            <a:off x="457200" y="7419975"/>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fld id="{27E77D87-C4DC-4C3E-94FA-C5AB88F0A7B3}" type="datetimeFigureOut">
              <a:rPr lang="en-IE" altLang="en-US"/>
              <a:pPr/>
              <a:t>13/09/2019</a:t>
            </a:fld>
            <a:endParaRPr lang="en-IE" altLang="en-US"/>
          </a:p>
        </p:txBody>
      </p:sp>
      <p:sp>
        <p:nvSpPr>
          <p:cNvPr id="5" name="Footer Placeholder 4"/>
          <p:cNvSpPr>
            <a:spLocks noGrp="1"/>
          </p:cNvSpPr>
          <p:nvPr>
            <p:ph type="ftr" sz="quarter" idx="3"/>
          </p:nvPr>
        </p:nvSpPr>
        <p:spPr>
          <a:xfrm>
            <a:off x="3124200" y="7419975"/>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mn-lt"/>
                <a:ea typeface="+mn-ea"/>
              </a:defRPr>
            </a:lvl1pPr>
          </a:lstStyle>
          <a:p>
            <a:pPr>
              <a:defRPr/>
            </a:pPr>
            <a:endParaRPr lang="en-US"/>
          </a:p>
        </p:txBody>
      </p:sp>
      <p:sp>
        <p:nvSpPr>
          <p:cNvPr id="6" name="Slide Number Placeholder 5"/>
          <p:cNvSpPr>
            <a:spLocks noGrp="1"/>
          </p:cNvSpPr>
          <p:nvPr>
            <p:ph type="sldNum" sz="quarter" idx="4"/>
          </p:nvPr>
        </p:nvSpPr>
        <p:spPr>
          <a:xfrm>
            <a:off x="6553200" y="7419975"/>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EA52269C-1B3F-4F35-9DF2-C6A85D25B0E2}" type="slidenum">
              <a:rPr lang="en-IE" altLang="en-US"/>
              <a:pPr/>
              <a:t>‹#›</a:t>
            </a:fld>
            <a:endParaRPr lang="en-IE" altLang="en-US"/>
          </a:p>
        </p:txBody>
      </p:sp>
    </p:spTree>
  </p:cSld>
  <p:clrMap bg1="lt1" tx1="dk1" bg2="lt2" tx2="dk2" accent1="accent1" accent2="accent2" accent3="accent3" accent4="accent4" accent5="accent5" accent6="accent6" hlink="hlink" folHlink="folHlink"/>
  <p:sldLayoutIdLst>
    <p:sldLayoutId id="2147483690" r:id="rId1"/>
  </p:sldLayoutIdLst>
  <p:timing>
    <p:tnLst>
      <p:par>
        <p:cTn id="1" dur="indefinite" restart="never" nodeType="tmRoot"/>
      </p:par>
    </p:tnLst>
  </p:timing>
  <p:txStyles>
    <p:titleStyle>
      <a:lvl1pPr algn="ctr" defTabSz="457200" rtl="0" fontAlgn="base">
        <a:spcBef>
          <a:spcPct val="0"/>
        </a:spcBef>
        <a:spcAft>
          <a:spcPct val="0"/>
        </a:spcAft>
        <a:defRPr sz="3400" b="1" kern="1200">
          <a:solidFill>
            <a:srgbClr val="767676"/>
          </a:solidFill>
          <a:latin typeface="Arial"/>
          <a:ea typeface="MS PGothic" pitchFamily="34" charset="-128"/>
          <a:cs typeface="Arial"/>
        </a:defRPr>
      </a:lvl1pPr>
      <a:lvl2pPr algn="ctr" defTabSz="457200" rtl="0" fontAlgn="base">
        <a:spcBef>
          <a:spcPct val="0"/>
        </a:spcBef>
        <a:spcAft>
          <a:spcPct val="0"/>
        </a:spcAft>
        <a:defRPr sz="3400" b="1">
          <a:solidFill>
            <a:srgbClr val="767676"/>
          </a:solidFill>
          <a:latin typeface="Arial" pitchFamily="34" charset="0"/>
          <a:ea typeface="MS PGothic" pitchFamily="34" charset="-128"/>
        </a:defRPr>
      </a:lvl2pPr>
      <a:lvl3pPr algn="ctr" defTabSz="457200" rtl="0" fontAlgn="base">
        <a:spcBef>
          <a:spcPct val="0"/>
        </a:spcBef>
        <a:spcAft>
          <a:spcPct val="0"/>
        </a:spcAft>
        <a:defRPr sz="3400" b="1">
          <a:solidFill>
            <a:srgbClr val="767676"/>
          </a:solidFill>
          <a:latin typeface="Arial" pitchFamily="34" charset="0"/>
          <a:ea typeface="MS PGothic" pitchFamily="34" charset="-128"/>
        </a:defRPr>
      </a:lvl3pPr>
      <a:lvl4pPr algn="ctr" defTabSz="457200" rtl="0" fontAlgn="base">
        <a:spcBef>
          <a:spcPct val="0"/>
        </a:spcBef>
        <a:spcAft>
          <a:spcPct val="0"/>
        </a:spcAft>
        <a:defRPr sz="3400" b="1">
          <a:solidFill>
            <a:srgbClr val="767676"/>
          </a:solidFill>
          <a:latin typeface="Arial" pitchFamily="34" charset="0"/>
          <a:ea typeface="MS PGothic" pitchFamily="34" charset="-128"/>
        </a:defRPr>
      </a:lvl4pPr>
      <a:lvl5pPr algn="ctr" defTabSz="457200" rtl="0" fontAlgn="base">
        <a:spcBef>
          <a:spcPct val="0"/>
        </a:spcBef>
        <a:spcAft>
          <a:spcPct val="0"/>
        </a:spcAft>
        <a:defRPr sz="3400" b="1">
          <a:solidFill>
            <a:srgbClr val="767676"/>
          </a:solidFill>
          <a:latin typeface="Arial" pitchFamily="34" charset="0"/>
          <a:ea typeface="MS PGothic" pitchFamily="34" charset="-128"/>
        </a:defRPr>
      </a:lvl5pPr>
      <a:lvl6pPr marL="457200" algn="ctr" defTabSz="457200" rtl="0" fontAlgn="base">
        <a:spcBef>
          <a:spcPct val="0"/>
        </a:spcBef>
        <a:spcAft>
          <a:spcPct val="0"/>
        </a:spcAft>
        <a:defRPr sz="3400" b="1">
          <a:solidFill>
            <a:srgbClr val="767676"/>
          </a:solidFill>
          <a:latin typeface="Arial" pitchFamily="34" charset="0"/>
          <a:ea typeface="MS PGothic" pitchFamily="34" charset="-128"/>
        </a:defRPr>
      </a:lvl6pPr>
      <a:lvl7pPr marL="914400" algn="ctr" defTabSz="457200" rtl="0" fontAlgn="base">
        <a:spcBef>
          <a:spcPct val="0"/>
        </a:spcBef>
        <a:spcAft>
          <a:spcPct val="0"/>
        </a:spcAft>
        <a:defRPr sz="3400" b="1">
          <a:solidFill>
            <a:srgbClr val="767676"/>
          </a:solidFill>
          <a:latin typeface="Arial" pitchFamily="34" charset="0"/>
          <a:ea typeface="MS PGothic" pitchFamily="34" charset="-128"/>
        </a:defRPr>
      </a:lvl7pPr>
      <a:lvl8pPr marL="1371600" algn="ctr" defTabSz="457200" rtl="0" fontAlgn="base">
        <a:spcBef>
          <a:spcPct val="0"/>
        </a:spcBef>
        <a:spcAft>
          <a:spcPct val="0"/>
        </a:spcAft>
        <a:defRPr sz="3400" b="1">
          <a:solidFill>
            <a:srgbClr val="767676"/>
          </a:solidFill>
          <a:latin typeface="Arial" pitchFamily="34" charset="0"/>
          <a:ea typeface="MS PGothic" pitchFamily="34" charset="-128"/>
        </a:defRPr>
      </a:lvl8pPr>
      <a:lvl9pPr marL="1828800" algn="ctr" defTabSz="457200" rtl="0" fontAlgn="base">
        <a:spcBef>
          <a:spcPct val="0"/>
        </a:spcBef>
        <a:spcAft>
          <a:spcPct val="0"/>
        </a:spcAft>
        <a:defRPr sz="3400" b="1">
          <a:solidFill>
            <a:srgbClr val="767676"/>
          </a:solidFill>
          <a:latin typeface="Arial" pitchFamily="34" charset="0"/>
          <a:ea typeface="MS PGothic" pitchFamily="34" charset="-128"/>
        </a:defRPr>
      </a:lvl9pPr>
    </p:titleStyle>
    <p:bodyStyle>
      <a:lvl1pPr marL="342900" indent="-342900" algn="l" defTabSz="457200" rtl="0" fontAlgn="base">
        <a:spcBef>
          <a:spcPct val="20000"/>
        </a:spcBef>
        <a:spcAft>
          <a:spcPct val="0"/>
        </a:spcAft>
        <a:buClr>
          <a:srgbClr val="C8B474"/>
        </a:buClr>
        <a:buFont typeface="Arial" pitchFamily="34" charset="0"/>
        <a:buChar char="•"/>
        <a:defRPr sz="3200" kern="1200">
          <a:solidFill>
            <a:schemeClr val="tx1"/>
          </a:solidFill>
          <a:latin typeface="Arial"/>
          <a:ea typeface="MS PGothic" pitchFamily="34" charset="-128"/>
          <a:cs typeface="Arial"/>
        </a:defRPr>
      </a:lvl1pPr>
      <a:lvl2pPr marL="742950" indent="-285750" algn="l" defTabSz="457200" rtl="0" fontAlgn="base">
        <a:spcBef>
          <a:spcPct val="20000"/>
        </a:spcBef>
        <a:spcAft>
          <a:spcPct val="0"/>
        </a:spcAft>
        <a:buClr>
          <a:srgbClr val="C8B474"/>
        </a:buClr>
        <a:buFont typeface="Arial" pitchFamily="34" charset="0"/>
        <a:buChar char="–"/>
        <a:defRPr sz="2800" kern="1200">
          <a:solidFill>
            <a:schemeClr val="tx1"/>
          </a:solidFill>
          <a:latin typeface="Arial"/>
          <a:ea typeface="MS PGothic" pitchFamily="34" charset="-128"/>
          <a:cs typeface="Arial"/>
        </a:defRPr>
      </a:lvl2pPr>
      <a:lvl3pPr marL="1143000" indent="-228600" algn="l" defTabSz="457200" rtl="0" fontAlgn="base">
        <a:spcBef>
          <a:spcPct val="20000"/>
        </a:spcBef>
        <a:spcAft>
          <a:spcPct val="0"/>
        </a:spcAft>
        <a:buClr>
          <a:srgbClr val="C8B474"/>
        </a:buClr>
        <a:buFont typeface="Arial" pitchFamily="34" charset="0"/>
        <a:buChar char="•"/>
        <a:defRPr sz="2400" kern="1200">
          <a:solidFill>
            <a:schemeClr val="tx1"/>
          </a:solidFill>
          <a:latin typeface="Arial"/>
          <a:ea typeface="MS PGothic" pitchFamily="34" charset="-128"/>
          <a:cs typeface="Arial"/>
        </a:defRPr>
      </a:lvl3pPr>
      <a:lvl4pPr marL="1600200" indent="-228600" algn="l" defTabSz="457200" rtl="0" fontAlgn="base">
        <a:spcBef>
          <a:spcPct val="20000"/>
        </a:spcBef>
        <a:spcAft>
          <a:spcPct val="0"/>
        </a:spcAft>
        <a:buClr>
          <a:srgbClr val="C8B474"/>
        </a:buClr>
        <a:buFont typeface="Arial" pitchFamily="34" charset="0"/>
        <a:buChar char="–"/>
        <a:defRPr sz="2000" kern="1200">
          <a:solidFill>
            <a:schemeClr val="tx1"/>
          </a:solidFill>
          <a:latin typeface="Arial"/>
          <a:ea typeface="MS PGothic" pitchFamily="34" charset="-128"/>
          <a:cs typeface="Arial"/>
        </a:defRPr>
      </a:lvl4pPr>
      <a:lvl5pPr marL="2057400" indent="-228600" algn="l" defTabSz="457200" rtl="0" fontAlgn="base">
        <a:spcBef>
          <a:spcPct val="20000"/>
        </a:spcBef>
        <a:spcAft>
          <a:spcPct val="0"/>
        </a:spcAft>
        <a:buClr>
          <a:srgbClr val="C8B474"/>
        </a:buClr>
        <a:buFont typeface="Arial" pitchFamily="34" charset="0"/>
        <a:buChar char="»"/>
        <a:defRPr sz="2000" kern="1200">
          <a:solidFill>
            <a:schemeClr val="tx1"/>
          </a:solidFill>
          <a:latin typeface="Arial"/>
          <a:ea typeface="MS PGothic" pitchFamily="34"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3.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3.pn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hyperlink" Target="http://www.eirgridgroup.com/site-files/library/EirGrid/2019-Transmission-Outage-Programme-(20190902).xlsx" TargetMode="External"/><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hyperlink" Target="http://www.eirgridgroup.com/customer-and-industry/general-customer-information/outage-information/transmission-outage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ext Placeholder 1"/>
          <p:cNvSpPr>
            <a:spLocks noGrp="1"/>
          </p:cNvSpPr>
          <p:nvPr>
            <p:ph type="body" idx="13"/>
          </p:nvPr>
        </p:nvSpPr>
        <p:spPr>
          <a:xfrm>
            <a:off x="722313" y="4384372"/>
            <a:ext cx="6883343" cy="1196867"/>
          </a:xfrm>
        </p:spPr>
        <p:txBody>
          <a:bodyPr/>
          <a:lstStyle/>
          <a:p>
            <a:r>
              <a:rPr lang="en-IE" sz="2800" dirty="0"/>
              <a:t>Transmission </a:t>
            </a:r>
            <a:r>
              <a:rPr lang="en-IE" sz="2800" dirty="0" smtClean="0"/>
              <a:t>Outage Planning (TOP)</a:t>
            </a:r>
          </a:p>
          <a:p>
            <a:r>
              <a:rPr lang="en-IE" sz="2200" dirty="0" err="1" smtClean="0"/>
              <a:t>Dairíne</a:t>
            </a:r>
            <a:r>
              <a:rPr lang="en-IE" sz="2200" dirty="0" smtClean="0"/>
              <a:t> Frawley</a:t>
            </a:r>
            <a:endParaRPr lang="en-IE" sz="2200" dirty="0"/>
          </a:p>
          <a:p>
            <a:endParaRPr lang="en-IE" altLang="en-US" sz="2400" dirty="0" smtClean="0">
              <a:latin typeface="Arial" pitchFamily="34" charset="0"/>
            </a:endParaRPr>
          </a:p>
        </p:txBody>
      </p:sp>
      <p:sp>
        <p:nvSpPr>
          <p:cNvPr id="10242" name="Text Placeholder 2"/>
          <p:cNvSpPr>
            <a:spLocks noGrp="1"/>
          </p:cNvSpPr>
          <p:nvPr>
            <p:ph type="body" idx="14"/>
          </p:nvPr>
        </p:nvSpPr>
        <p:spPr>
          <a:xfrm>
            <a:off x="722313" y="3194042"/>
            <a:ext cx="7772400" cy="1196867"/>
          </a:xfrm>
        </p:spPr>
        <p:txBody>
          <a:bodyPr/>
          <a:lstStyle/>
          <a:p>
            <a:r>
              <a:rPr lang="en-IE" sz="3200" dirty="0" smtClean="0"/>
              <a:t>MOST 11 September 2019</a:t>
            </a:r>
            <a:endParaRPr lang="en-IE" sz="3200" dirty="0"/>
          </a:p>
        </p:txBody>
      </p:sp>
    </p:spTree>
    <p:extLst>
      <p:ext uri="{BB962C8B-B14F-4D97-AF65-F5344CB8AC3E}">
        <p14:creationId xmlns:p14="http://schemas.microsoft.com/office/powerpoint/2010/main" val="8938850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3200" y="1615041"/>
            <a:ext cx="8755063" cy="1597099"/>
          </a:xfrm>
        </p:spPr>
        <p:txBody>
          <a:bodyPr/>
          <a:lstStyle/>
          <a:p>
            <a:pPr marL="0" indent="0" algn="ctr">
              <a:buNone/>
            </a:pPr>
            <a:r>
              <a:rPr lang="en-IE" sz="3600" b="1" dirty="0">
                <a:solidFill>
                  <a:srgbClr val="767676"/>
                </a:solidFill>
              </a:rPr>
              <a:t>Thank You</a:t>
            </a:r>
          </a:p>
          <a:p>
            <a:pPr marL="0" indent="0" algn="ctr">
              <a:buNone/>
            </a:pPr>
            <a:endParaRPr lang="en-IE" sz="3600" b="1" dirty="0">
              <a:solidFill>
                <a:srgbClr val="767676"/>
              </a:solidFill>
            </a:endParaRPr>
          </a:p>
          <a:p>
            <a:pPr marL="0" indent="0" algn="ctr">
              <a:buNone/>
            </a:pPr>
            <a:r>
              <a:rPr lang="en-IE" sz="3600" b="1" dirty="0">
                <a:solidFill>
                  <a:srgbClr val="767676"/>
                </a:solidFill>
              </a:rPr>
              <a:t>Questions ?</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425" y="6190508"/>
            <a:ext cx="1695450" cy="533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307811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95784" y="296419"/>
            <a:ext cx="8516203" cy="4524315"/>
          </a:xfrm>
          <a:prstGeom prst="rect">
            <a:avLst/>
          </a:prstGeom>
        </p:spPr>
        <p:txBody>
          <a:bodyPr wrap="square">
            <a:spAutoFit/>
          </a:bodyPr>
          <a:lstStyle/>
          <a:p>
            <a:r>
              <a:rPr lang="en-IE" b="1" dirty="0"/>
              <a:t>COPYRIGHT NOTICE</a:t>
            </a:r>
          </a:p>
          <a:p>
            <a:pPr algn="just"/>
            <a:r>
              <a:rPr lang="en-IE" dirty="0"/>
              <a:t>All rights reserved. This entire publication is subject to the laws of copyright. This publication is confidential and sole property of EirGrid plc and SONI Limited. No part of this publication may be reproduced or transmitted in any form or by any means, electronic or manual, including photocopying without the prior written permission of EirGrid plc and SONI Limited. © SONI Limited / EirGrid Plc 2019 </a:t>
            </a:r>
          </a:p>
          <a:p>
            <a:endParaRPr lang="en-IE" dirty="0" smtClean="0"/>
          </a:p>
          <a:p>
            <a:r>
              <a:rPr lang="en-IE" b="1" dirty="0" smtClean="0"/>
              <a:t>DOCUMENT </a:t>
            </a:r>
            <a:r>
              <a:rPr lang="en-IE" b="1" dirty="0"/>
              <a:t>DISCLAIMER </a:t>
            </a:r>
          </a:p>
          <a:p>
            <a:pPr algn="just"/>
            <a:r>
              <a:rPr lang="en-IE" dirty="0"/>
              <a:t>This manual is intended as a guide only. Whilst every effort is made to provide information that is useful, and care is taken in the preparation of the information, EirGrid plc and SONI limited give no warranties or representations, expressed or implied, of any kind with respect to the contents of this document, including, without limitation, its quality, accuracy and completeness. EirGrid plc and SONI limited hereby exclude, to the fullest extent permitted by law, all and any liability for any loss or damage howsoever arising from the use of this document or any reliance on the information it contains. Use of this document and the information it contains is at the user’s sole risk.</a:t>
            </a:r>
          </a:p>
        </p:txBody>
      </p:sp>
    </p:spTree>
    <p:extLst>
      <p:ext uri="{BB962C8B-B14F-4D97-AF65-F5344CB8AC3E}">
        <p14:creationId xmlns:p14="http://schemas.microsoft.com/office/powerpoint/2010/main" val="37465268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Agenda</a:t>
            </a:r>
            <a:endParaRPr lang="en-IE" dirty="0"/>
          </a:p>
        </p:txBody>
      </p:sp>
      <p:sp>
        <p:nvSpPr>
          <p:cNvPr id="3" name="Content Placeholder 2"/>
          <p:cNvSpPr>
            <a:spLocks noGrp="1"/>
          </p:cNvSpPr>
          <p:nvPr>
            <p:ph idx="1"/>
          </p:nvPr>
        </p:nvSpPr>
        <p:spPr/>
        <p:txBody>
          <a:bodyPr/>
          <a:lstStyle/>
          <a:p>
            <a:r>
              <a:rPr lang="en-IE" dirty="0" smtClean="0"/>
              <a:t>Transmission Outage Planning Overview</a:t>
            </a:r>
          </a:p>
          <a:p>
            <a:r>
              <a:rPr lang="en-IE" dirty="0" smtClean="0"/>
              <a:t>Examples of transmission constraints:</a:t>
            </a:r>
          </a:p>
          <a:p>
            <a:pPr lvl="1"/>
            <a:r>
              <a:rPr lang="en-IE" dirty="0" smtClean="0"/>
              <a:t>1. Cork Constraint</a:t>
            </a:r>
          </a:p>
          <a:p>
            <a:pPr lvl="1"/>
            <a:r>
              <a:rPr lang="en-IE" dirty="0" smtClean="0"/>
              <a:t>2. West Constraint</a:t>
            </a:r>
          </a:p>
          <a:p>
            <a:pPr lvl="1"/>
            <a:r>
              <a:rPr lang="en-IE" dirty="0" smtClean="0"/>
              <a:t>3. South West Wind constraint due to Forced Outage of </a:t>
            </a:r>
            <a:r>
              <a:rPr lang="en-IE" dirty="0" err="1" smtClean="0"/>
              <a:t>Moneypoint</a:t>
            </a:r>
            <a:r>
              <a:rPr lang="en-IE" dirty="0" smtClean="0"/>
              <a:t> T4201 transformer</a:t>
            </a:r>
            <a:endParaRPr lang="en-IE"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425" y="6190508"/>
            <a:ext cx="1695450" cy="533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400759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3200" y="0"/>
            <a:ext cx="8755063" cy="962025"/>
          </a:xfrm>
        </p:spPr>
        <p:txBody>
          <a:bodyPr/>
          <a:lstStyle/>
          <a:p>
            <a:r>
              <a:rPr lang="en-IE" dirty="0" smtClean="0"/>
              <a:t>Transmission Outage Planning</a:t>
            </a:r>
            <a:endParaRPr lang="en-IE" dirty="0"/>
          </a:p>
        </p:txBody>
      </p:sp>
      <p:sp>
        <p:nvSpPr>
          <p:cNvPr id="3" name="Content Placeholder 2"/>
          <p:cNvSpPr>
            <a:spLocks noGrp="1"/>
          </p:cNvSpPr>
          <p:nvPr>
            <p:ph idx="1"/>
          </p:nvPr>
        </p:nvSpPr>
        <p:spPr>
          <a:xfrm>
            <a:off x="203200" y="831850"/>
            <a:ext cx="8755063" cy="4875212"/>
          </a:xfrm>
        </p:spPr>
        <p:txBody>
          <a:bodyPr/>
          <a:lstStyle/>
          <a:p>
            <a:endParaRPr lang="en-IE" sz="2400" dirty="0"/>
          </a:p>
          <a:p>
            <a:endParaRPr lang="en-IE" dirty="0"/>
          </a:p>
        </p:txBody>
      </p:sp>
      <p:sp>
        <p:nvSpPr>
          <p:cNvPr id="4" name="Vertical Scroll 3"/>
          <p:cNvSpPr/>
          <p:nvPr/>
        </p:nvSpPr>
        <p:spPr>
          <a:xfrm>
            <a:off x="6768126" y="3606810"/>
            <a:ext cx="2099733" cy="1581293"/>
          </a:xfrm>
          <a:prstGeom prst="verticalScroll">
            <a:avLst/>
          </a:prstGeom>
          <a:solidFill>
            <a:srgbClr val="C8B474"/>
          </a:solidFill>
        </p:spPr>
        <p:style>
          <a:lnRef idx="0">
            <a:schemeClr val="accent1"/>
          </a:lnRef>
          <a:fillRef idx="3">
            <a:schemeClr val="accent1"/>
          </a:fillRef>
          <a:effectRef idx="3">
            <a:schemeClr val="accent1"/>
          </a:effectRef>
          <a:fontRef idx="minor">
            <a:schemeClr val="lt1"/>
          </a:fontRef>
        </p:style>
        <p:txBody>
          <a:bodyPr rtlCol="0" anchor="ctr"/>
          <a:lstStyle/>
          <a:p>
            <a:pPr algn="ctr" defTabSz="457200" fontAlgn="base">
              <a:spcBef>
                <a:spcPct val="0"/>
              </a:spcBef>
              <a:spcAft>
                <a:spcPct val="0"/>
              </a:spcAft>
            </a:pPr>
            <a:r>
              <a:rPr lang="en-IE" b="1" dirty="0">
                <a:solidFill>
                  <a:prstClr val="white"/>
                </a:solidFill>
              </a:rPr>
              <a:t>Transmission</a:t>
            </a:r>
          </a:p>
          <a:p>
            <a:pPr algn="ctr" defTabSz="457200" fontAlgn="base">
              <a:spcBef>
                <a:spcPct val="0"/>
              </a:spcBef>
              <a:spcAft>
                <a:spcPct val="0"/>
              </a:spcAft>
            </a:pPr>
            <a:r>
              <a:rPr lang="en-IE" b="1" dirty="0">
                <a:solidFill>
                  <a:prstClr val="white"/>
                </a:solidFill>
              </a:rPr>
              <a:t>Outage</a:t>
            </a:r>
          </a:p>
          <a:p>
            <a:pPr algn="ctr" defTabSz="457200" fontAlgn="base">
              <a:spcBef>
                <a:spcPct val="0"/>
              </a:spcBef>
              <a:spcAft>
                <a:spcPct val="0"/>
              </a:spcAft>
            </a:pPr>
            <a:r>
              <a:rPr lang="en-IE" b="1" dirty="0">
                <a:solidFill>
                  <a:prstClr val="white"/>
                </a:solidFill>
              </a:rPr>
              <a:t>Programme</a:t>
            </a:r>
          </a:p>
        </p:txBody>
      </p:sp>
      <p:sp>
        <p:nvSpPr>
          <p:cNvPr id="5" name="Rounded Rectangle 4"/>
          <p:cNvSpPr/>
          <p:nvPr/>
        </p:nvSpPr>
        <p:spPr>
          <a:xfrm>
            <a:off x="3534643" y="2837270"/>
            <a:ext cx="2343149" cy="2981325"/>
          </a:xfrm>
          <a:prstGeom prst="roundRect">
            <a:avLst/>
          </a:prstGeom>
          <a:solidFill>
            <a:srgbClr val="0070C0"/>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base">
              <a:spcBef>
                <a:spcPct val="0"/>
              </a:spcBef>
              <a:spcAft>
                <a:spcPct val="0"/>
              </a:spcAft>
            </a:pPr>
            <a:r>
              <a:rPr lang="en-IE" sz="2800" b="1" dirty="0">
                <a:solidFill>
                  <a:prstClr val="white"/>
                </a:solidFill>
              </a:rPr>
              <a:t>Outage</a:t>
            </a:r>
          </a:p>
          <a:p>
            <a:pPr algn="ctr" defTabSz="457200" fontAlgn="base">
              <a:spcBef>
                <a:spcPct val="0"/>
              </a:spcBef>
              <a:spcAft>
                <a:spcPct val="0"/>
              </a:spcAft>
            </a:pPr>
            <a:r>
              <a:rPr lang="en-IE" sz="2800" b="1" dirty="0">
                <a:solidFill>
                  <a:prstClr val="white"/>
                </a:solidFill>
              </a:rPr>
              <a:t>Scheduling</a:t>
            </a:r>
          </a:p>
          <a:p>
            <a:pPr algn="ctr" defTabSz="457200" fontAlgn="base">
              <a:spcBef>
                <a:spcPct val="0"/>
              </a:spcBef>
              <a:spcAft>
                <a:spcPct val="0"/>
              </a:spcAft>
            </a:pPr>
            <a:r>
              <a:rPr lang="en-IE" sz="2800" b="1" dirty="0">
                <a:solidFill>
                  <a:prstClr val="white"/>
                </a:solidFill>
              </a:rPr>
              <a:t>Process</a:t>
            </a:r>
          </a:p>
        </p:txBody>
      </p:sp>
      <p:sp>
        <p:nvSpPr>
          <p:cNvPr id="6" name="Right Arrow 5"/>
          <p:cNvSpPr/>
          <p:nvPr/>
        </p:nvSpPr>
        <p:spPr>
          <a:xfrm>
            <a:off x="6018337" y="4169412"/>
            <a:ext cx="862625" cy="456089"/>
          </a:xfrm>
          <a:prstGeom prst="rightArrow">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rtlCol="0" anchor="ctr"/>
          <a:lstStyle/>
          <a:p>
            <a:pPr algn="ctr" defTabSz="457200" fontAlgn="base">
              <a:spcBef>
                <a:spcPct val="0"/>
              </a:spcBef>
              <a:spcAft>
                <a:spcPct val="0"/>
              </a:spcAft>
            </a:pPr>
            <a:endParaRPr lang="en-IE" sz="1600" b="1" dirty="0">
              <a:solidFill>
                <a:prstClr val="white"/>
              </a:solidFill>
            </a:endParaRPr>
          </a:p>
        </p:txBody>
      </p:sp>
      <p:grpSp>
        <p:nvGrpSpPr>
          <p:cNvPr id="7" name="Group 6"/>
          <p:cNvGrpSpPr/>
          <p:nvPr/>
        </p:nvGrpSpPr>
        <p:grpSpPr>
          <a:xfrm>
            <a:off x="457201" y="2837270"/>
            <a:ext cx="2842035" cy="2922196"/>
            <a:chOff x="457201" y="1686854"/>
            <a:chExt cx="2842035" cy="3896261"/>
          </a:xfrm>
          <a:solidFill>
            <a:srgbClr val="7D1651"/>
          </a:solidFill>
        </p:grpSpPr>
        <p:grpSp>
          <p:nvGrpSpPr>
            <p:cNvPr id="8" name="Group 9"/>
            <p:cNvGrpSpPr/>
            <p:nvPr/>
          </p:nvGrpSpPr>
          <p:grpSpPr>
            <a:xfrm>
              <a:off x="457201" y="1686854"/>
              <a:ext cx="2842035" cy="2847428"/>
              <a:chOff x="1172383" y="2097964"/>
              <a:chExt cx="2639515" cy="3344456"/>
            </a:xfrm>
            <a:grpFill/>
          </p:grpSpPr>
          <p:sp>
            <p:nvSpPr>
              <p:cNvPr id="11" name="Right Arrow 17"/>
              <p:cNvSpPr/>
              <p:nvPr/>
            </p:nvSpPr>
            <p:spPr>
              <a:xfrm>
                <a:off x="1172392" y="3461673"/>
                <a:ext cx="2639504" cy="565611"/>
              </a:xfrm>
              <a:prstGeom prst="rightArrow">
                <a:avLst/>
              </a:prstGeom>
              <a:grp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rtlCol="0" anchor="ctr"/>
              <a:lstStyle/>
              <a:p>
                <a:pPr algn="ctr" defTabSz="457200" fontAlgn="base">
                  <a:spcBef>
                    <a:spcPct val="0"/>
                  </a:spcBef>
                  <a:spcAft>
                    <a:spcPct val="0"/>
                  </a:spcAft>
                </a:pPr>
                <a:r>
                  <a:rPr lang="en-IE" sz="1600" b="1" dirty="0">
                    <a:solidFill>
                      <a:prstClr val="white"/>
                    </a:solidFill>
                  </a:rPr>
                  <a:t>CAPX  Requirements</a:t>
                </a:r>
              </a:p>
            </p:txBody>
          </p:sp>
          <p:sp>
            <p:nvSpPr>
              <p:cNvPr id="12" name="Right Arrow 19"/>
              <p:cNvSpPr/>
              <p:nvPr/>
            </p:nvSpPr>
            <p:spPr>
              <a:xfrm>
                <a:off x="1172391" y="4180743"/>
                <a:ext cx="2639505" cy="565611"/>
              </a:xfrm>
              <a:prstGeom prst="rightArrow">
                <a:avLst/>
              </a:prstGeom>
              <a:grp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rtlCol="0" anchor="ctr"/>
              <a:lstStyle/>
              <a:p>
                <a:pPr algn="ctr" defTabSz="457200" fontAlgn="base">
                  <a:spcBef>
                    <a:spcPct val="0"/>
                  </a:spcBef>
                  <a:spcAft>
                    <a:spcPct val="0"/>
                  </a:spcAft>
                </a:pPr>
                <a:r>
                  <a:rPr lang="en-IE" sz="1600" b="1" dirty="0">
                    <a:solidFill>
                      <a:prstClr val="white"/>
                    </a:solidFill>
                  </a:rPr>
                  <a:t>Maintenance Requirements</a:t>
                </a:r>
              </a:p>
            </p:txBody>
          </p:sp>
          <p:sp>
            <p:nvSpPr>
              <p:cNvPr id="13" name="Right Arrow 20"/>
              <p:cNvSpPr/>
              <p:nvPr/>
            </p:nvSpPr>
            <p:spPr>
              <a:xfrm>
                <a:off x="1172392" y="2767428"/>
                <a:ext cx="2639506" cy="565611"/>
              </a:xfrm>
              <a:prstGeom prst="rightArrow">
                <a:avLst/>
              </a:prstGeom>
              <a:grp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rtlCol="0" anchor="ctr"/>
              <a:lstStyle/>
              <a:p>
                <a:pPr algn="ctr" defTabSz="457200" fontAlgn="base">
                  <a:spcBef>
                    <a:spcPct val="0"/>
                  </a:spcBef>
                  <a:spcAft>
                    <a:spcPct val="0"/>
                  </a:spcAft>
                </a:pPr>
                <a:r>
                  <a:rPr lang="en-IE" sz="1600" b="1" dirty="0">
                    <a:solidFill>
                      <a:prstClr val="white"/>
                    </a:solidFill>
                  </a:rPr>
                  <a:t>Generation Outage Plans</a:t>
                </a:r>
              </a:p>
            </p:txBody>
          </p:sp>
          <p:sp>
            <p:nvSpPr>
              <p:cNvPr id="14" name="Right Arrow 21"/>
              <p:cNvSpPr/>
              <p:nvPr/>
            </p:nvSpPr>
            <p:spPr>
              <a:xfrm>
                <a:off x="1172391" y="4876809"/>
                <a:ext cx="2639505" cy="565611"/>
              </a:xfrm>
              <a:prstGeom prst="rightArrow">
                <a:avLst/>
              </a:prstGeom>
              <a:grp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rtlCol="0" anchor="ctr"/>
              <a:lstStyle/>
              <a:p>
                <a:pPr algn="ctr" defTabSz="457200" fontAlgn="base">
                  <a:spcBef>
                    <a:spcPct val="0"/>
                  </a:spcBef>
                  <a:spcAft>
                    <a:spcPct val="0"/>
                  </a:spcAft>
                </a:pPr>
                <a:r>
                  <a:rPr lang="en-IE" sz="1600" b="1" dirty="0">
                    <a:solidFill>
                      <a:prstClr val="white"/>
                    </a:solidFill>
                  </a:rPr>
                  <a:t>Customer Preferences</a:t>
                </a:r>
              </a:p>
            </p:txBody>
          </p:sp>
          <p:sp>
            <p:nvSpPr>
              <p:cNvPr id="15" name="Right Arrow 22"/>
              <p:cNvSpPr/>
              <p:nvPr/>
            </p:nvSpPr>
            <p:spPr>
              <a:xfrm>
                <a:off x="1172383" y="2097964"/>
                <a:ext cx="2639505" cy="565611"/>
              </a:xfrm>
              <a:prstGeom prst="rightArrow">
                <a:avLst/>
              </a:prstGeom>
              <a:grp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rtlCol="0" anchor="ctr"/>
              <a:lstStyle/>
              <a:p>
                <a:pPr algn="ctr" defTabSz="457200" fontAlgn="base">
                  <a:spcBef>
                    <a:spcPct val="0"/>
                  </a:spcBef>
                  <a:spcAft>
                    <a:spcPct val="0"/>
                  </a:spcAft>
                </a:pPr>
                <a:r>
                  <a:rPr lang="en-IE" sz="1600" b="1" dirty="0">
                    <a:solidFill>
                      <a:prstClr val="white"/>
                    </a:solidFill>
                  </a:rPr>
                  <a:t>Demand Forecast</a:t>
                </a:r>
              </a:p>
            </p:txBody>
          </p:sp>
        </p:grpSp>
        <p:sp>
          <p:nvSpPr>
            <p:cNvPr id="9" name="Right Arrow 10"/>
            <p:cNvSpPr/>
            <p:nvPr/>
          </p:nvSpPr>
          <p:spPr>
            <a:xfrm>
              <a:off x="457212" y="4580521"/>
              <a:ext cx="2842024" cy="481554"/>
            </a:xfrm>
            <a:prstGeom prst="rightArrow">
              <a:avLst/>
            </a:prstGeom>
            <a:grp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rtlCol="0" anchor="ctr"/>
            <a:lstStyle/>
            <a:p>
              <a:pPr algn="ctr" defTabSz="457200" fontAlgn="base">
                <a:spcBef>
                  <a:spcPct val="0"/>
                </a:spcBef>
                <a:spcAft>
                  <a:spcPct val="0"/>
                </a:spcAft>
              </a:pPr>
              <a:r>
                <a:rPr lang="en-IE" sz="1600" b="1" dirty="0">
                  <a:solidFill>
                    <a:prstClr val="white"/>
                  </a:solidFill>
                </a:rPr>
                <a:t>TOP Assumptions</a:t>
              </a:r>
            </a:p>
          </p:txBody>
        </p:sp>
        <p:sp>
          <p:nvSpPr>
            <p:cNvPr id="10" name="Right Arrow 14"/>
            <p:cNvSpPr/>
            <p:nvPr/>
          </p:nvSpPr>
          <p:spPr>
            <a:xfrm>
              <a:off x="457201" y="5101561"/>
              <a:ext cx="2842024" cy="481554"/>
            </a:xfrm>
            <a:prstGeom prst="rightArrow">
              <a:avLst/>
            </a:prstGeom>
            <a:grp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lIns="91435" tIns="45718" rIns="91435" bIns="45718" rtlCol="0" anchor="ctr"/>
            <a:lstStyle/>
            <a:p>
              <a:pPr algn="ctr" defTabSz="457200" fontAlgn="base">
                <a:spcBef>
                  <a:spcPct val="0"/>
                </a:spcBef>
                <a:spcAft>
                  <a:spcPct val="0"/>
                </a:spcAft>
              </a:pPr>
              <a:r>
                <a:rPr lang="en-IE" sz="1600" b="1" dirty="0">
                  <a:solidFill>
                    <a:prstClr val="white"/>
                  </a:solidFill>
                </a:rPr>
                <a:t>Security Criteria</a:t>
              </a:r>
            </a:p>
          </p:txBody>
        </p:sp>
      </p:grpSp>
      <p:sp>
        <p:nvSpPr>
          <p:cNvPr id="16" name="Content Placeholder 2"/>
          <p:cNvSpPr txBox="1">
            <a:spLocks/>
          </p:cNvSpPr>
          <p:nvPr/>
        </p:nvSpPr>
        <p:spPr bwMode="auto">
          <a:xfrm>
            <a:off x="203200" y="877026"/>
            <a:ext cx="8755063" cy="389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Clr>
                <a:srgbClr val="C8B474"/>
              </a:buClr>
              <a:buFont typeface="Arial" pitchFamily="34" charset="0"/>
              <a:buChar char="•"/>
              <a:defRPr sz="3200" kern="1200">
                <a:solidFill>
                  <a:schemeClr val="tx1"/>
                </a:solidFill>
                <a:latin typeface="Arial"/>
                <a:ea typeface="MS PGothic" pitchFamily="34" charset="-128"/>
                <a:cs typeface="Arial"/>
              </a:defRPr>
            </a:lvl1pPr>
            <a:lvl2pPr marL="742950" indent="-285750" algn="l" defTabSz="457200" rtl="0" eaLnBrk="1" fontAlgn="base" hangingPunct="1">
              <a:spcBef>
                <a:spcPct val="20000"/>
              </a:spcBef>
              <a:spcAft>
                <a:spcPct val="0"/>
              </a:spcAft>
              <a:buClr>
                <a:srgbClr val="C8B474"/>
              </a:buClr>
              <a:buFont typeface="Arial" pitchFamily="34" charset="0"/>
              <a:buChar char="–"/>
              <a:defRPr sz="2800" kern="1200">
                <a:solidFill>
                  <a:schemeClr val="tx1"/>
                </a:solidFill>
                <a:latin typeface="Arial"/>
                <a:ea typeface="MS PGothic" pitchFamily="34" charset="-128"/>
                <a:cs typeface="Arial"/>
              </a:defRPr>
            </a:lvl2pPr>
            <a:lvl3pPr marL="1143000" indent="-228600" algn="l" defTabSz="457200" rtl="0" eaLnBrk="1" fontAlgn="base" hangingPunct="1">
              <a:spcBef>
                <a:spcPct val="20000"/>
              </a:spcBef>
              <a:spcAft>
                <a:spcPct val="0"/>
              </a:spcAft>
              <a:buClr>
                <a:srgbClr val="C8B474"/>
              </a:buClr>
              <a:buFont typeface="Arial" pitchFamily="34" charset="0"/>
              <a:buChar char="•"/>
              <a:defRPr sz="2400" kern="1200">
                <a:solidFill>
                  <a:schemeClr val="tx1"/>
                </a:solidFill>
                <a:latin typeface="Arial"/>
                <a:ea typeface="MS PGothic" pitchFamily="34" charset="-128"/>
                <a:cs typeface="Arial"/>
              </a:defRPr>
            </a:lvl3pPr>
            <a:lvl4pPr marL="1600200" indent="-228600" algn="l" defTabSz="457200" rtl="0" eaLnBrk="1" fontAlgn="base" hangingPunct="1">
              <a:spcBef>
                <a:spcPct val="20000"/>
              </a:spcBef>
              <a:spcAft>
                <a:spcPct val="0"/>
              </a:spcAft>
              <a:buClr>
                <a:srgbClr val="C8B474"/>
              </a:buClr>
              <a:buFont typeface="Arial" pitchFamily="34" charset="0"/>
              <a:buChar char="–"/>
              <a:defRPr sz="2000" kern="1200">
                <a:solidFill>
                  <a:schemeClr val="tx1"/>
                </a:solidFill>
                <a:latin typeface="Arial"/>
                <a:ea typeface="MS PGothic" pitchFamily="34" charset="-128"/>
                <a:cs typeface="Arial"/>
              </a:defRPr>
            </a:lvl4pPr>
            <a:lvl5pPr marL="2057400" indent="-228600" algn="l" defTabSz="457200" rtl="0" eaLnBrk="1" fontAlgn="base" hangingPunct="1">
              <a:spcBef>
                <a:spcPct val="20000"/>
              </a:spcBef>
              <a:spcAft>
                <a:spcPct val="0"/>
              </a:spcAft>
              <a:buClr>
                <a:srgbClr val="C8B474"/>
              </a:buClr>
              <a:buFont typeface="Arial" pitchFamily="34" charset="0"/>
              <a:buChar char="»"/>
              <a:defRPr sz="2000" kern="1200">
                <a:solidFill>
                  <a:schemeClr val="tx1"/>
                </a:solidFill>
                <a:latin typeface="Arial"/>
                <a:ea typeface="MS PGothic" pitchFamily="34"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IE" sz="2600" dirty="0" smtClean="0"/>
              <a:t>Outage season: end Feb – end Nov</a:t>
            </a:r>
          </a:p>
          <a:p>
            <a:r>
              <a:rPr lang="en-IE" sz="2600" dirty="0"/>
              <a:t>Transmission outages required for maintenance &amp; to progress grid </a:t>
            </a:r>
            <a:r>
              <a:rPr lang="en-IE" sz="2600" dirty="0" smtClean="0"/>
              <a:t>development</a:t>
            </a:r>
          </a:p>
          <a:p>
            <a:r>
              <a:rPr lang="en-IE" sz="2600" dirty="0" smtClean="0"/>
              <a:t>Planned and Forced Outages can constrain generation</a:t>
            </a:r>
            <a:endParaRPr lang="en-IE" sz="2600" dirty="0"/>
          </a:p>
        </p:txBody>
      </p:sp>
      <p:pic>
        <p:nvPicPr>
          <p:cNvPr id="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425" y="6190508"/>
            <a:ext cx="1695450" cy="533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192605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Example 1: Cork Constraint</a:t>
            </a:r>
            <a:endParaRPr lang="en-IE" dirty="0"/>
          </a:p>
        </p:txBody>
      </p:sp>
      <p:sp>
        <p:nvSpPr>
          <p:cNvPr id="5" name="Rectangle 4"/>
          <p:cNvSpPr/>
          <p:nvPr/>
        </p:nvSpPr>
        <p:spPr>
          <a:xfrm>
            <a:off x="2533550" y="1349339"/>
            <a:ext cx="6618288" cy="51723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6" name="Oval 5"/>
          <p:cNvSpPr/>
          <p:nvPr/>
        </p:nvSpPr>
        <p:spPr>
          <a:xfrm>
            <a:off x="7389366" y="1511032"/>
            <a:ext cx="457200" cy="457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7" name="Oval 6"/>
          <p:cNvSpPr/>
          <p:nvPr/>
        </p:nvSpPr>
        <p:spPr>
          <a:xfrm>
            <a:off x="7210946" y="4754178"/>
            <a:ext cx="457200" cy="457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8" name="Oval 7"/>
          <p:cNvSpPr/>
          <p:nvPr/>
        </p:nvSpPr>
        <p:spPr>
          <a:xfrm>
            <a:off x="8545916" y="5255877"/>
            <a:ext cx="457200" cy="457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9" name="Oval 8"/>
          <p:cNvSpPr/>
          <p:nvPr/>
        </p:nvSpPr>
        <p:spPr>
          <a:xfrm>
            <a:off x="5276750" y="4397339"/>
            <a:ext cx="457200" cy="457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0" name="Oval 9"/>
          <p:cNvSpPr/>
          <p:nvPr/>
        </p:nvSpPr>
        <p:spPr>
          <a:xfrm>
            <a:off x="3787259" y="5191396"/>
            <a:ext cx="457200" cy="457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1" name="Oval 10"/>
          <p:cNvSpPr/>
          <p:nvPr/>
        </p:nvSpPr>
        <p:spPr>
          <a:xfrm>
            <a:off x="2914550" y="5938066"/>
            <a:ext cx="457200" cy="457200"/>
          </a:xfrm>
          <a:prstGeom prst="ellipse">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E"/>
          </a:p>
        </p:txBody>
      </p:sp>
      <p:sp>
        <p:nvSpPr>
          <p:cNvPr id="12" name="Oval 11"/>
          <p:cNvSpPr/>
          <p:nvPr/>
        </p:nvSpPr>
        <p:spPr>
          <a:xfrm>
            <a:off x="2921984" y="4837812"/>
            <a:ext cx="457200" cy="457200"/>
          </a:xfrm>
          <a:prstGeom prst="ellipse">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E"/>
          </a:p>
        </p:txBody>
      </p:sp>
      <p:sp>
        <p:nvSpPr>
          <p:cNvPr id="13" name="Oval 12"/>
          <p:cNvSpPr/>
          <p:nvPr/>
        </p:nvSpPr>
        <p:spPr>
          <a:xfrm>
            <a:off x="2921984" y="3787739"/>
            <a:ext cx="457200" cy="457200"/>
          </a:xfrm>
          <a:prstGeom prst="ellipse">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E"/>
          </a:p>
        </p:txBody>
      </p:sp>
      <p:sp>
        <p:nvSpPr>
          <p:cNvPr id="14" name="Oval 13"/>
          <p:cNvSpPr/>
          <p:nvPr/>
        </p:nvSpPr>
        <p:spPr>
          <a:xfrm>
            <a:off x="2905257" y="2644739"/>
            <a:ext cx="457200" cy="457200"/>
          </a:xfrm>
          <a:prstGeom prst="ellipse">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E"/>
          </a:p>
        </p:txBody>
      </p:sp>
      <p:sp>
        <p:nvSpPr>
          <p:cNvPr id="15" name="Oval 14"/>
          <p:cNvSpPr/>
          <p:nvPr/>
        </p:nvSpPr>
        <p:spPr>
          <a:xfrm>
            <a:off x="5886350" y="2644739"/>
            <a:ext cx="457200" cy="457200"/>
          </a:xfrm>
          <a:prstGeom prst="ellipse">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E"/>
          </a:p>
        </p:txBody>
      </p:sp>
      <p:sp>
        <p:nvSpPr>
          <p:cNvPr id="16" name="Oval 15"/>
          <p:cNvSpPr/>
          <p:nvPr/>
        </p:nvSpPr>
        <p:spPr>
          <a:xfrm>
            <a:off x="4590950" y="5945500"/>
            <a:ext cx="457200" cy="457200"/>
          </a:xfrm>
          <a:prstGeom prst="ellipse">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E"/>
          </a:p>
        </p:txBody>
      </p:sp>
      <p:sp>
        <p:nvSpPr>
          <p:cNvPr id="17" name="Oval 16"/>
          <p:cNvSpPr/>
          <p:nvPr/>
        </p:nvSpPr>
        <p:spPr>
          <a:xfrm>
            <a:off x="5892855" y="5960369"/>
            <a:ext cx="457200" cy="457200"/>
          </a:xfrm>
          <a:prstGeom prst="ellipse">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E"/>
          </a:p>
        </p:txBody>
      </p:sp>
      <p:sp>
        <p:nvSpPr>
          <p:cNvPr id="18" name="Oval 17"/>
          <p:cNvSpPr/>
          <p:nvPr/>
        </p:nvSpPr>
        <p:spPr>
          <a:xfrm>
            <a:off x="7181750" y="5958510"/>
            <a:ext cx="457200" cy="457200"/>
          </a:xfrm>
          <a:prstGeom prst="ellipse">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E"/>
          </a:p>
        </p:txBody>
      </p:sp>
      <p:sp>
        <p:nvSpPr>
          <p:cNvPr id="19" name="Oval 18"/>
          <p:cNvSpPr/>
          <p:nvPr/>
        </p:nvSpPr>
        <p:spPr>
          <a:xfrm>
            <a:off x="5914228" y="4016339"/>
            <a:ext cx="457200" cy="457200"/>
          </a:xfrm>
          <a:prstGeom prst="ellipse">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E"/>
          </a:p>
        </p:txBody>
      </p:sp>
      <p:sp>
        <p:nvSpPr>
          <p:cNvPr id="20" name="Oval 19"/>
          <p:cNvSpPr/>
          <p:nvPr/>
        </p:nvSpPr>
        <p:spPr>
          <a:xfrm>
            <a:off x="4629979" y="4020056"/>
            <a:ext cx="457200" cy="457200"/>
          </a:xfrm>
          <a:prstGeom prst="ellipse">
            <a:avLst/>
          </a:prstGeom>
          <a:solidFill>
            <a:schemeClr val="bg1"/>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IE"/>
          </a:p>
        </p:txBody>
      </p:sp>
      <p:cxnSp>
        <p:nvCxnSpPr>
          <p:cNvPr id="21" name="Straight Connector 20"/>
          <p:cNvCxnSpPr/>
          <p:nvPr/>
        </p:nvCxnSpPr>
        <p:spPr>
          <a:xfrm>
            <a:off x="3362457" y="2797139"/>
            <a:ext cx="252389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3066950" y="3101939"/>
            <a:ext cx="16727" cy="6858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3371750" y="2949539"/>
            <a:ext cx="252389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3202623" y="3101939"/>
            <a:ext cx="16727" cy="6858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3066950" y="4244939"/>
            <a:ext cx="0" cy="59287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3219350" y="4244939"/>
            <a:ext cx="0" cy="59287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a:off x="3066950" y="5295012"/>
            <a:ext cx="7434" cy="6430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a:stCxn id="11" idx="6"/>
            <a:endCxn id="16" idx="2"/>
          </p:cNvCxnSpPr>
          <p:nvPr/>
        </p:nvCxnSpPr>
        <p:spPr>
          <a:xfrm>
            <a:off x="3371750" y="6166666"/>
            <a:ext cx="1219200" cy="74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a:stCxn id="16" idx="6"/>
            <a:endCxn id="17" idx="2"/>
          </p:cNvCxnSpPr>
          <p:nvPr/>
        </p:nvCxnSpPr>
        <p:spPr>
          <a:xfrm>
            <a:off x="5048150" y="6174100"/>
            <a:ext cx="844705" cy="1486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17" idx="6"/>
            <a:endCxn id="18" idx="2"/>
          </p:cNvCxnSpPr>
          <p:nvPr/>
        </p:nvCxnSpPr>
        <p:spPr>
          <a:xfrm flipV="1">
            <a:off x="6350055" y="6187110"/>
            <a:ext cx="831695" cy="185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stCxn id="17" idx="0"/>
            <a:endCxn id="19" idx="4"/>
          </p:cNvCxnSpPr>
          <p:nvPr/>
        </p:nvCxnSpPr>
        <p:spPr>
          <a:xfrm flipV="1">
            <a:off x="6121455" y="4473539"/>
            <a:ext cx="21373" cy="148683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a:stCxn id="19" idx="0"/>
            <a:endCxn id="15" idx="4"/>
          </p:cNvCxnSpPr>
          <p:nvPr/>
        </p:nvCxnSpPr>
        <p:spPr>
          <a:xfrm flipH="1" flipV="1">
            <a:off x="6114950" y="3101939"/>
            <a:ext cx="27878" cy="914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stCxn id="16" idx="0"/>
            <a:endCxn id="20" idx="4"/>
          </p:cNvCxnSpPr>
          <p:nvPr/>
        </p:nvCxnSpPr>
        <p:spPr>
          <a:xfrm flipV="1">
            <a:off x="4819550" y="4477256"/>
            <a:ext cx="39029" cy="146824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stCxn id="20" idx="0"/>
            <a:endCxn id="15" idx="3"/>
          </p:cNvCxnSpPr>
          <p:nvPr/>
        </p:nvCxnSpPr>
        <p:spPr>
          <a:xfrm flipV="1">
            <a:off x="4858579" y="3034984"/>
            <a:ext cx="1094726" cy="98507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5" name="Group 34"/>
          <p:cNvGrpSpPr>
            <a:grpSpLocks noChangeAspect="1"/>
          </p:cNvGrpSpPr>
          <p:nvPr/>
        </p:nvGrpSpPr>
        <p:grpSpPr>
          <a:xfrm rot="2549125">
            <a:off x="6267345" y="2092769"/>
            <a:ext cx="208166" cy="316961"/>
            <a:chOff x="4648198" y="2132527"/>
            <a:chExt cx="381002" cy="580128"/>
          </a:xfrm>
        </p:grpSpPr>
        <p:sp>
          <p:nvSpPr>
            <p:cNvPr id="97" name="Oval 96"/>
            <p:cNvSpPr/>
            <p:nvPr/>
          </p:nvSpPr>
          <p:spPr>
            <a:xfrm>
              <a:off x="4648199" y="2132527"/>
              <a:ext cx="381001" cy="382074"/>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chemeClr val="bg1"/>
                </a:solidFill>
              </a:endParaRPr>
            </a:p>
          </p:txBody>
        </p:sp>
        <p:sp>
          <p:nvSpPr>
            <p:cNvPr id="98" name="Oval 97"/>
            <p:cNvSpPr/>
            <p:nvPr/>
          </p:nvSpPr>
          <p:spPr>
            <a:xfrm>
              <a:off x="4648198" y="2330581"/>
              <a:ext cx="381001" cy="382074"/>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chemeClr val="bg1"/>
                </a:solidFill>
              </a:endParaRPr>
            </a:p>
          </p:txBody>
        </p:sp>
      </p:grpSp>
      <p:grpSp>
        <p:nvGrpSpPr>
          <p:cNvPr id="36" name="Group 35"/>
          <p:cNvGrpSpPr>
            <a:grpSpLocks noChangeAspect="1"/>
          </p:cNvGrpSpPr>
          <p:nvPr/>
        </p:nvGrpSpPr>
        <p:grpSpPr>
          <a:xfrm rot="2549125">
            <a:off x="6478026" y="2352538"/>
            <a:ext cx="208166" cy="316961"/>
            <a:chOff x="4648198" y="2132527"/>
            <a:chExt cx="381002" cy="580128"/>
          </a:xfrm>
        </p:grpSpPr>
        <p:sp>
          <p:nvSpPr>
            <p:cNvPr id="95" name="Oval 94"/>
            <p:cNvSpPr/>
            <p:nvPr/>
          </p:nvSpPr>
          <p:spPr>
            <a:xfrm>
              <a:off x="4648199" y="2132527"/>
              <a:ext cx="381001" cy="382074"/>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chemeClr val="bg1"/>
                </a:solidFill>
              </a:endParaRPr>
            </a:p>
          </p:txBody>
        </p:sp>
        <p:sp>
          <p:nvSpPr>
            <p:cNvPr id="96" name="Oval 95"/>
            <p:cNvSpPr/>
            <p:nvPr/>
          </p:nvSpPr>
          <p:spPr>
            <a:xfrm>
              <a:off x="4648198" y="2330581"/>
              <a:ext cx="381001" cy="382074"/>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chemeClr val="bg1"/>
                </a:solidFill>
              </a:endParaRPr>
            </a:p>
          </p:txBody>
        </p:sp>
      </p:grpSp>
      <p:grpSp>
        <p:nvGrpSpPr>
          <p:cNvPr id="37" name="Group 36"/>
          <p:cNvGrpSpPr>
            <a:grpSpLocks noChangeAspect="1"/>
          </p:cNvGrpSpPr>
          <p:nvPr/>
        </p:nvGrpSpPr>
        <p:grpSpPr>
          <a:xfrm rot="2549125">
            <a:off x="6772528" y="2499806"/>
            <a:ext cx="208166" cy="316961"/>
            <a:chOff x="4648198" y="2132527"/>
            <a:chExt cx="381002" cy="580128"/>
          </a:xfrm>
        </p:grpSpPr>
        <p:sp>
          <p:nvSpPr>
            <p:cNvPr id="93" name="Oval 92"/>
            <p:cNvSpPr/>
            <p:nvPr/>
          </p:nvSpPr>
          <p:spPr>
            <a:xfrm>
              <a:off x="4648199" y="2132527"/>
              <a:ext cx="381001" cy="382074"/>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chemeClr val="bg1"/>
                </a:solidFill>
              </a:endParaRPr>
            </a:p>
          </p:txBody>
        </p:sp>
        <p:sp>
          <p:nvSpPr>
            <p:cNvPr id="94" name="Oval 93"/>
            <p:cNvSpPr/>
            <p:nvPr/>
          </p:nvSpPr>
          <p:spPr>
            <a:xfrm>
              <a:off x="4648198" y="2330581"/>
              <a:ext cx="381001" cy="382074"/>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chemeClr val="bg1"/>
                </a:solidFill>
              </a:endParaRPr>
            </a:p>
          </p:txBody>
        </p:sp>
      </p:grpSp>
      <p:grpSp>
        <p:nvGrpSpPr>
          <p:cNvPr id="38" name="Group 37"/>
          <p:cNvGrpSpPr>
            <a:grpSpLocks noChangeAspect="1"/>
          </p:cNvGrpSpPr>
          <p:nvPr/>
        </p:nvGrpSpPr>
        <p:grpSpPr>
          <a:xfrm rot="2549125">
            <a:off x="6992864" y="2730593"/>
            <a:ext cx="208166" cy="316961"/>
            <a:chOff x="4648198" y="2132527"/>
            <a:chExt cx="381002" cy="580128"/>
          </a:xfrm>
        </p:grpSpPr>
        <p:sp>
          <p:nvSpPr>
            <p:cNvPr id="91" name="Oval 90"/>
            <p:cNvSpPr/>
            <p:nvPr/>
          </p:nvSpPr>
          <p:spPr>
            <a:xfrm>
              <a:off x="4648199" y="2132527"/>
              <a:ext cx="381001" cy="382074"/>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chemeClr val="bg1"/>
                </a:solidFill>
              </a:endParaRPr>
            </a:p>
          </p:txBody>
        </p:sp>
        <p:sp>
          <p:nvSpPr>
            <p:cNvPr id="92" name="Oval 91"/>
            <p:cNvSpPr/>
            <p:nvPr/>
          </p:nvSpPr>
          <p:spPr>
            <a:xfrm>
              <a:off x="4648198" y="2330581"/>
              <a:ext cx="381001" cy="382074"/>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chemeClr val="bg1"/>
                </a:solidFill>
              </a:endParaRPr>
            </a:p>
          </p:txBody>
        </p:sp>
      </p:grpSp>
      <p:cxnSp>
        <p:nvCxnSpPr>
          <p:cNvPr id="39" name="Straight Connector 38"/>
          <p:cNvCxnSpPr>
            <a:stCxn id="6" idx="1"/>
            <a:endCxn id="97" idx="0"/>
          </p:cNvCxnSpPr>
          <p:nvPr/>
        </p:nvCxnSpPr>
        <p:spPr>
          <a:xfrm flipH="1">
            <a:off x="6478466" y="1577987"/>
            <a:ext cx="977855" cy="55639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a:stCxn id="6" idx="2"/>
            <a:endCxn id="95" idx="0"/>
          </p:cNvCxnSpPr>
          <p:nvPr/>
        </p:nvCxnSpPr>
        <p:spPr>
          <a:xfrm flipH="1">
            <a:off x="6689147" y="1739632"/>
            <a:ext cx="700219" cy="65451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stCxn id="6" idx="3"/>
            <a:endCxn id="93" idx="0"/>
          </p:cNvCxnSpPr>
          <p:nvPr/>
        </p:nvCxnSpPr>
        <p:spPr>
          <a:xfrm flipH="1">
            <a:off x="6983649" y="1901277"/>
            <a:ext cx="472672" cy="6401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a:endCxn id="91" idx="0"/>
          </p:cNvCxnSpPr>
          <p:nvPr/>
        </p:nvCxnSpPr>
        <p:spPr>
          <a:xfrm flipH="1">
            <a:off x="7203985" y="1968232"/>
            <a:ext cx="310448" cy="80397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a:stCxn id="98" idx="4"/>
            <a:endCxn id="15" idx="0"/>
          </p:cNvCxnSpPr>
          <p:nvPr/>
        </p:nvCxnSpPr>
        <p:spPr>
          <a:xfrm flipH="1">
            <a:off x="6114950" y="2368120"/>
            <a:ext cx="149440" cy="27661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a:stCxn id="96" idx="4"/>
            <a:endCxn id="15" idx="7"/>
          </p:cNvCxnSpPr>
          <p:nvPr/>
        </p:nvCxnSpPr>
        <p:spPr>
          <a:xfrm flipH="1">
            <a:off x="6276595" y="2627889"/>
            <a:ext cx="198476" cy="838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a:stCxn id="94" idx="4"/>
            <a:endCxn id="15" idx="6"/>
          </p:cNvCxnSpPr>
          <p:nvPr/>
        </p:nvCxnSpPr>
        <p:spPr>
          <a:xfrm flipH="1">
            <a:off x="6343550" y="2775157"/>
            <a:ext cx="426023" cy="9818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a:stCxn id="92" idx="4"/>
            <a:endCxn id="15" idx="5"/>
          </p:cNvCxnSpPr>
          <p:nvPr/>
        </p:nvCxnSpPr>
        <p:spPr>
          <a:xfrm flipH="1">
            <a:off x="6276595" y="3005944"/>
            <a:ext cx="713314" cy="290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7" name="Group 46"/>
          <p:cNvGrpSpPr>
            <a:grpSpLocks noChangeAspect="1"/>
          </p:cNvGrpSpPr>
          <p:nvPr/>
        </p:nvGrpSpPr>
        <p:grpSpPr>
          <a:xfrm>
            <a:off x="7306267" y="5474785"/>
            <a:ext cx="208166" cy="316961"/>
            <a:chOff x="4648198" y="2132527"/>
            <a:chExt cx="381002" cy="580128"/>
          </a:xfrm>
        </p:grpSpPr>
        <p:sp>
          <p:nvSpPr>
            <p:cNvPr id="89" name="Oval 88"/>
            <p:cNvSpPr/>
            <p:nvPr/>
          </p:nvSpPr>
          <p:spPr>
            <a:xfrm>
              <a:off x="4648199" y="2132527"/>
              <a:ext cx="381001" cy="382074"/>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chemeClr val="bg1"/>
                </a:solidFill>
              </a:endParaRPr>
            </a:p>
          </p:txBody>
        </p:sp>
        <p:sp>
          <p:nvSpPr>
            <p:cNvPr id="90" name="Oval 89"/>
            <p:cNvSpPr/>
            <p:nvPr/>
          </p:nvSpPr>
          <p:spPr>
            <a:xfrm>
              <a:off x="4648198" y="2330581"/>
              <a:ext cx="381001" cy="382074"/>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chemeClr val="bg1"/>
                </a:solidFill>
              </a:endParaRPr>
            </a:p>
          </p:txBody>
        </p:sp>
      </p:grpSp>
      <p:cxnSp>
        <p:nvCxnSpPr>
          <p:cNvPr id="48" name="Straight Connector 47"/>
          <p:cNvCxnSpPr>
            <a:stCxn id="90" idx="4"/>
            <a:endCxn id="18" idx="0"/>
          </p:cNvCxnSpPr>
          <p:nvPr/>
        </p:nvCxnSpPr>
        <p:spPr>
          <a:xfrm>
            <a:off x="7410350" y="5791746"/>
            <a:ext cx="0" cy="1667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9" name="Group 48"/>
          <p:cNvGrpSpPr>
            <a:grpSpLocks noChangeAspect="1"/>
          </p:cNvGrpSpPr>
          <p:nvPr/>
        </p:nvGrpSpPr>
        <p:grpSpPr>
          <a:xfrm rot="2549125">
            <a:off x="3413033" y="5507349"/>
            <a:ext cx="208166" cy="316961"/>
            <a:chOff x="4648198" y="2132527"/>
            <a:chExt cx="381002" cy="580128"/>
          </a:xfrm>
        </p:grpSpPr>
        <p:sp>
          <p:nvSpPr>
            <p:cNvPr id="87" name="Oval 86"/>
            <p:cNvSpPr/>
            <p:nvPr/>
          </p:nvSpPr>
          <p:spPr>
            <a:xfrm>
              <a:off x="4648199" y="2132527"/>
              <a:ext cx="381001" cy="382074"/>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chemeClr val="bg1"/>
                </a:solidFill>
              </a:endParaRPr>
            </a:p>
          </p:txBody>
        </p:sp>
        <p:sp>
          <p:nvSpPr>
            <p:cNvPr id="88" name="Oval 87"/>
            <p:cNvSpPr/>
            <p:nvPr/>
          </p:nvSpPr>
          <p:spPr>
            <a:xfrm>
              <a:off x="4648198" y="2330581"/>
              <a:ext cx="381001" cy="382074"/>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chemeClr val="bg1"/>
                </a:solidFill>
              </a:endParaRPr>
            </a:p>
          </p:txBody>
        </p:sp>
      </p:grpSp>
      <p:grpSp>
        <p:nvGrpSpPr>
          <p:cNvPr id="50" name="Group 49"/>
          <p:cNvGrpSpPr>
            <a:grpSpLocks noChangeAspect="1"/>
          </p:cNvGrpSpPr>
          <p:nvPr/>
        </p:nvGrpSpPr>
        <p:grpSpPr>
          <a:xfrm rot="2549125">
            <a:off x="3621589" y="5712224"/>
            <a:ext cx="208166" cy="316961"/>
            <a:chOff x="4648198" y="2132527"/>
            <a:chExt cx="381002" cy="580128"/>
          </a:xfrm>
        </p:grpSpPr>
        <p:sp>
          <p:nvSpPr>
            <p:cNvPr id="85" name="Oval 84"/>
            <p:cNvSpPr/>
            <p:nvPr/>
          </p:nvSpPr>
          <p:spPr>
            <a:xfrm>
              <a:off x="4648199" y="2132527"/>
              <a:ext cx="381001" cy="382074"/>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chemeClr val="bg1"/>
                </a:solidFill>
              </a:endParaRPr>
            </a:p>
          </p:txBody>
        </p:sp>
        <p:sp>
          <p:nvSpPr>
            <p:cNvPr id="86" name="Oval 85"/>
            <p:cNvSpPr/>
            <p:nvPr/>
          </p:nvSpPr>
          <p:spPr>
            <a:xfrm>
              <a:off x="4648198" y="2330581"/>
              <a:ext cx="381001" cy="382074"/>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chemeClr val="bg1"/>
                </a:solidFill>
              </a:endParaRPr>
            </a:p>
          </p:txBody>
        </p:sp>
      </p:grpSp>
      <p:cxnSp>
        <p:nvCxnSpPr>
          <p:cNvPr id="51" name="Straight Connector 50"/>
          <p:cNvCxnSpPr>
            <a:stCxn id="87" idx="0"/>
            <a:endCxn id="10" idx="2"/>
          </p:cNvCxnSpPr>
          <p:nvPr/>
        </p:nvCxnSpPr>
        <p:spPr>
          <a:xfrm flipV="1">
            <a:off x="3624154" y="5419996"/>
            <a:ext cx="163105" cy="1289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a:stCxn id="85" idx="0"/>
            <a:endCxn id="10" idx="3"/>
          </p:cNvCxnSpPr>
          <p:nvPr/>
        </p:nvCxnSpPr>
        <p:spPr>
          <a:xfrm flipV="1">
            <a:off x="3832710" y="5581641"/>
            <a:ext cx="21504" cy="17219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a:stCxn id="88" idx="4"/>
            <a:endCxn id="11" idx="7"/>
          </p:cNvCxnSpPr>
          <p:nvPr/>
        </p:nvCxnSpPr>
        <p:spPr>
          <a:xfrm flipH="1">
            <a:off x="3304795" y="5782700"/>
            <a:ext cx="105283" cy="22232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a:stCxn id="86" idx="4"/>
            <a:endCxn id="11" idx="6"/>
          </p:cNvCxnSpPr>
          <p:nvPr/>
        </p:nvCxnSpPr>
        <p:spPr>
          <a:xfrm flipH="1">
            <a:off x="3371750" y="5987575"/>
            <a:ext cx="246884" cy="17909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a:stCxn id="7" idx="4"/>
            <a:endCxn id="89" idx="0"/>
          </p:cNvCxnSpPr>
          <p:nvPr/>
        </p:nvCxnSpPr>
        <p:spPr>
          <a:xfrm flipH="1">
            <a:off x="7410351" y="5211378"/>
            <a:ext cx="29195" cy="26340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a:stCxn id="7" idx="6"/>
            <a:endCxn id="8" idx="1"/>
          </p:cNvCxnSpPr>
          <p:nvPr/>
        </p:nvCxnSpPr>
        <p:spPr>
          <a:xfrm>
            <a:off x="7668146" y="4982778"/>
            <a:ext cx="944725" cy="340054"/>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a:stCxn id="7" idx="1"/>
            <a:endCxn id="9" idx="6"/>
          </p:cNvCxnSpPr>
          <p:nvPr/>
        </p:nvCxnSpPr>
        <p:spPr>
          <a:xfrm flipH="1" flipV="1">
            <a:off x="5733950" y="4625939"/>
            <a:ext cx="1543951" cy="19519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8" name="Straight Connector 57"/>
          <p:cNvCxnSpPr>
            <a:stCxn id="9" idx="3"/>
            <a:endCxn id="10" idx="7"/>
          </p:cNvCxnSpPr>
          <p:nvPr/>
        </p:nvCxnSpPr>
        <p:spPr>
          <a:xfrm flipH="1">
            <a:off x="4177504" y="4787584"/>
            <a:ext cx="1166201" cy="47076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9" name="Straight Connector 58"/>
          <p:cNvCxnSpPr>
            <a:stCxn id="7" idx="3"/>
            <a:endCxn id="10" idx="6"/>
          </p:cNvCxnSpPr>
          <p:nvPr/>
        </p:nvCxnSpPr>
        <p:spPr>
          <a:xfrm flipH="1">
            <a:off x="4244459" y="5144423"/>
            <a:ext cx="3033442" cy="275573"/>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0" name="Straight Connector 59"/>
          <p:cNvCxnSpPr>
            <a:stCxn id="6" idx="4"/>
            <a:endCxn id="7" idx="0"/>
          </p:cNvCxnSpPr>
          <p:nvPr/>
        </p:nvCxnSpPr>
        <p:spPr>
          <a:xfrm flipH="1">
            <a:off x="7439546" y="1968232"/>
            <a:ext cx="178420" cy="2785946"/>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a:stCxn id="6" idx="5"/>
            <a:endCxn id="7" idx="7"/>
          </p:cNvCxnSpPr>
          <p:nvPr/>
        </p:nvCxnSpPr>
        <p:spPr>
          <a:xfrm flipH="1">
            <a:off x="7601191" y="1901277"/>
            <a:ext cx="178420" cy="2919856"/>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62" name="TextBox 61"/>
          <p:cNvSpPr txBox="1"/>
          <p:nvPr/>
        </p:nvSpPr>
        <p:spPr>
          <a:xfrm>
            <a:off x="7181750" y="1511032"/>
            <a:ext cx="838200" cy="400110"/>
          </a:xfrm>
          <a:prstGeom prst="rect">
            <a:avLst/>
          </a:prstGeom>
          <a:noFill/>
          <a:ln>
            <a:noFill/>
          </a:ln>
        </p:spPr>
        <p:txBody>
          <a:bodyPr wrap="square" rtlCol="0">
            <a:spAutoFit/>
          </a:bodyPr>
          <a:lstStyle/>
          <a:p>
            <a:pPr algn="ctr"/>
            <a:r>
              <a:rPr lang="en-IE" sz="1000" dirty="0" smtClean="0">
                <a:solidFill>
                  <a:schemeClr val="bg1"/>
                </a:solidFill>
              </a:rPr>
              <a:t>KRA</a:t>
            </a:r>
          </a:p>
          <a:p>
            <a:pPr algn="ctr"/>
            <a:r>
              <a:rPr lang="en-IE" sz="1000" dirty="0" smtClean="0">
                <a:solidFill>
                  <a:schemeClr val="bg1"/>
                </a:solidFill>
              </a:rPr>
              <a:t>220 kV</a:t>
            </a:r>
            <a:endParaRPr lang="en-IE" sz="1000" dirty="0">
              <a:solidFill>
                <a:schemeClr val="bg1"/>
              </a:solidFill>
            </a:endParaRPr>
          </a:p>
        </p:txBody>
      </p:sp>
      <p:sp>
        <p:nvSpPr>
          <p:cNvPr id="63" name="TextBox 62"/>
          <p:cNvSpPr txBox="1"/>
          <p:nvPr/>
        </p:nvSpPr>
        <p:spPr>
          <a:xfrm>
            <a:off x="7005848" y="4759229"/>
            <a:ext cx="838200" cy="400110"/>
          </a:xfrm>
          <a:prstGeom prst="rect">
            <a:avLst/>
          </a:prstGeom>
          <a:noFill/>
          <a:ln>
            <a:noFill/>
          </a:ln>
        </p:spPr>
        <p:txBody>
          <a:bodyPr wrap="square" rtlCol="0">
            <a:spAutoFit/>
          </a:bodyPr>
          <a:lstStyle/>
          <a:p>
            <a:pPr algn="ctr"/>
            <a:r>
              <a:rPr lang="en-IE" sz="1000" dirty="0" smtClean="0">
                <a:solidFill>
                  <a:schemeClr val="bg1"/>
                </a:solidFill>
              </a:rPr>
              <a:t>AD</a:t>
            </a:r>
          </a:p>
          <a:p>
            <a:pPr algn="ctr"/>
            <a:r>
              <a:rPr lang="en-IE" sz="1000" dirty="0" smtClean="0">
                <a:solidFill>
                  <a:schemeClr val="bg1"/>
                </a:solidFill>
              </a:rPr>
              <a:t>220 kV</a:t>
            </a:r>
            <a:endParaRPr lang="en-IE" sz="1000" dirty="0">
              <a:solidFill>
                <a:schemeClr val="bg1"/>
              </a:solidFill>
            </a:endParaRPr>
          </a:p>
        </p:txBody>
      </p:sp>
      <p:sp>
        <p:nvSpPr>
          <p:cNvPr id="64" name="TextBox 63"/>
          <p:cNvSpPr txBox="1"/>
          <p:nvPr/>
        </p:nvSpPr>
        <p:spPr>
          <a:xfrm>
            <a:off x="8355416" y="5292629"/>
            <a:ext cx="838200" cy="400110"/>
          </a:xfrm>
          <a:prstGeom prst="rect">
            <a:avLst/>
          </a:prstGeom>
          <a:noFill/>
          <a:ln>
            <a:noFill/>
          </a:ln>
        </p:spPr>
        <p:txBody>
          <a:bodyPr wrap="square" rtlCol="0">
            <a:spAutoFit/>
          </a:bodyPr>
          <a:lstStyle/>
          <a:p>
            <a:pPr algn="ctr"/>
            <a:r>
              <a:rPr lang="en-IE" sz="1000" dirty="0" smtClean="0">
                <a:solidFill>
                  <a:schemeClr val="bg1"/>
                </a:solidFill>
              </a:rPr>
              <a:t>LP</a:t>
            </a:r>
          </a:p>
          <a:p>
            <a:pPr algn="ctr"/>
            <a:r>
              <a:rPr lang="en-IE" sz="1000" dirty="0" smtClean="0">
                <a:solidFill>
                  <a:schemeClr val="bg1"/>
                </a:solidFill>
              </a:rPr>
              <a:t>220 kV</a:t>
            </a:r>
            <a:endParaRPr lang="en-IE" sz="1000" dirty="0">
              <a:solidFill>
                <a:schemeClr val="bg1"/>
              </a:solidFill>
            </a:endParaRPr>
          </a:p>
        </p:txBody>
      </p:sp>
      <p:sp>
        <p:nvSpPr>
          <p:cNvPr id="65" name="TextBox 64"/>
          <p:cNvSpPr txBox="1"/>
          <p:nvPr/>
        </p:nvSpPr>
        <p:spPr>
          <a:xfrm>
            <a:off x="5076028" y="4398006"/>
            <a:ext cx="838200" cy="400110"/>
          </a:xfrm>
          <a:prstGeom prst="rect">
            <a:avLst/>
          </a:prstGeom>
          <a:noFill/>
          <a:ln>
            <a:noFill/>
          </a:ln>
        </p:spPr>
        <p:txBody>
          <a:bodyPr wrap="square" rtlCol="0">
            <a:spAutoFit/>
          </a:bodyPr>
          <a:lstStyle/>
          <a:p>
            <a:pPr algn="ctr"/>
            <a:r>
              <a:rPr lang="en-IE" sz="1000" dirty="0" smtClean="0">
                <a:solidFill>
                  <a:schemeClr val="bg1"/>
                </a:solidFill>
              </a:rPr>
              <a:t>GGO</a:t>
            </a:r>
          </a:p>
          <a:p>
            <a:pPr algn="ctr"/>
            <a:r>
              <a:rPr lang="en-IE" sz="1000" dirty="0" smtClean="0">
                <a:solidFill>
                  <a:schemeClr val="bg1"/>
                </a:solidFill>
              </a:rPr>
              <a:t>220 kV</a:t>
            </a:r>
            <a:endParaRPr lang="en-IE" sz="1000" dirty="0">
              <a:solidFill>
                <a:schemeClr val="bg1"/>
              </a:solidFill>
            </a:endParaRPr>
          </a:p>
        </p:txBody>
      </p:sp>
      <p:sp>
        <p:nvSpPr>
          <p:cNvPr id="66" name="TextBox 65"/>
          <p:cNvSpPr txBox="1"/>
          <p:nvPr/>
        </p:nvSpPr>
        <p:spPr>
          <a:xfrm>
            <a:off x="3600350" y="5216429"/>
            <a:ext cx="838200" cy="400110"/>
          </a:xfrm>
          <a:prstGeom prst="rect">
            <a:avLst/>
          </a:prstGeom>
          <a:noFill/>
          <a:ln>
            <a:noFill/>
          </a:ln>
        </p:spPr>
        <p:txBody>
          <a:bodyPr wrap="square" rtlCol="0">
            <a:spAutoFit/>
          </a:bodyPr>
          <a:lstStyle/>
          <a:p>
            <a:pPr algn="ctr"/>
            <a:r>
              <a:rPr lang="en-IE" sz="1000" dirty="0" smtClean="0">
                <a:solidFill>
                  <a:schemeClr val="bg1"/>
                </a:solidFill>
              </a:rPr>
              <a:t>RAF</a:t>
            </a:r>
          </a:p>
          <a:p>
            <a:pPr algn="ctr"/>
            <a:r>
              <a:rPr lang="en-IE" sz="1000" dirty="0" smtClean="0">
                <a:solidFill>
                  <a:schemeClr val="bg1"/>
                </a:solidFill>
              </a:rPr>
              <a:t>220 kV</a:t>
            </a:r>
            <a:endParaRPr lang="en-IE" sz="1000" dirty="0">
              <a:solidFill>
                <a:schemeClr val="bg1"/>
              </a:solidFill>
            </a:endParaRPr>
          </a:p>
        </p:txBody>
      </p:sp>
      <p:sp>
        <p:nvSpPr>
          <p:cNvPr id="67" name="TextBox 66"/>
          <p:cNvSpPr txBox="1"/>
          <p:nvPr/>
        </p:nvSpPr>
        <p:spPr>
          <a:xfrm>
            <a:off x="5717022" y="4020056"/>
            <a:ext cx="838200" cy="400110"/>
          </a:xfrm>
          <a:prstGeom prst="rect">
            <a:avLst/>
          </a:prstGeom>
          <a:noFill/>
          <a:ln>
            <a:noFill/>
          </a:ln>
        </p:spPr>
        <p:txBody>
          <a:bodyPr wrap="square" rtlCol="0">
            <a:spAutoFit/>
          </a:bodyPr>
          <a:lstStyle/>
          <a:p>
            <a:pPr algn="ctr"/>
            <a:r>
              <a:rPr lang="en-IE" sz="1000" dirty="0" smtClean="0"/>
              <a:t>MID</a:t>
            </a:r>
          </a:p>
          <a:p>
            <a:pPr algn="ctr"/>
            <a:r>
              <a:rPr lang="en-IE" sz="1000" dirty="0" smtClean="0"/>
              <a:t>110 kV</a:t>
            </a:r>
            <a:endParaRPr lang="en-IE" sz="1000" dirty="0"/>
          </a:p>
        </p:txBody>
      </p:sp>
      <p:sp>
        <p:nvSpPr>
          <p:cNvPr id="68" name="TextBox 67"/>
          <p:cNvSpPr txBox="1"/>
          <p:nvPr/>
        </p:nvSpPr>
        <p:spPr>
          <a:xfrm>
            <a:off x="5702355" y="5978429"/>
            <a:ext cx="838200" cy="400110"/>
          </a:xfrm>
          <a:prstGeom prst="rect">
            <a:avLst/>
          </a:prstGeom>
          <a:noFill/>
          <a:ln>
            <a:noFill/>
          </a:ln>
        </p:spPr>
        <p:txBody>
          <a:bodyPr wrap="square" rtlCol="0">
            <a:spAutoFit/>
          </a:bodyPr>
          <a:lstStyle/>
          <a:p>
            <a:pPr algn="ctr"/>
            <a:r>
              <a:rPr lang="en-IE" sz="1000" dirty="0" smtClean="0"/>
              <a:t>WHI</a:t>
            </a:r>
          </a:p>
          <a:p>
            <a:pPr algn="ctr"/>
            <a:r>
              <a:rPr lang="en-IE" sz="1000" dirty="0" smtClean="0"/>
              <a:t>110 kV</a:t>
            </a:r>
            <a:endParaRPr lang="en-IE" sz="1000" dirty="0"/>
          </a:p>
        </p:txBody>
      </p:sp>
      <p:sp>
        <p:nvSpPr>
          <p:cNvPr id="69" name="TextBox 68"/>
          <p:cNvSpPr txBox="1"/>
          <p:nvPr/>
        </p:nvSpPr>
        <p:spPr>
          <a:xfrm>
            <a:off x="7005284" y="5995156"/>
            <a:ext cx="838200" cy="400110"/>
          </a:xfrm>
          <a:prstGeom prst="rect">
            <a:avLst/>
          </a:prstGeom>
          <a:noFill/>
          <a:ln>
            <a:noFill/>
          </a:ln>
        </p:spPr>
        <p:txBody>
          <a:bodyPr wrap="square" rtlCol="0">
            <a:spAutoFit/>
          </a:bodyPr>
          <a:lstStyle/>
          <a:p>
            <a:pPr algn="ctr"/>
            <a:r>
              <a:rPr lang="en-IE" sz="1000" dirty="0" smtClean="0"/>
              <a:t>AD</a:t>
            </a:r>
          </a:p>
          <a:p>
            <a:pPr algn="ctr"/>
            <a:r>
              <a:rPr lang="en-IE" sz="1000" dirty="0" smtClean="0"/>
              <a:t>110 kV</a:t>
            </a:r>
            <a:endParaRPr lang="en-IE" sz="1000" dirty="0"/>
          </a:p>
        </p:txBody>
      </p:sp>
      <p:sp>
        <p:nvSpPr>
          <p:cNvPr id="70" name="TextBox 69"/>
          <p:cNvSpPr txBox="1"/>
          <p:nvPr/>
        </p:nvSpPr>
        <p:spPr>
          <a:xfrm>
            <a:off x="4419964" y="5974045"/>
            <a:ext cx="838200" cy="400110"/>
          </a:xfrm>
          <a:prstGeom prst="rect">
            <a:avLst/>
          </a:prstGeom>
          <a:noFill/>
          <a:ln>
            <a:noFill/>
          </a:ln>
        </p:spPr>
        <p:txBody>
          <a:bodyPr wrap="square" rtlCol="0">
            <a:spAutoFit/>
          </a:bodyPr>
          <a:lstStyle/>
          <a:p>
            <a:pPr algn="ctr"/>
            <a:r>
              <a:rPr lang="en-IE" sz="1000" dirty="0" smtClean="0"/>
              <a:t>COW</a:t>
            </a:r>
          </a:p>
          <a:p>
            <a:pPr algn="ctr"/>
            <a:r>
              <a:rPr lang="en-IE" sz="1000" dirty="0" smtClean="0"/>
              <a:t>110 kV</a:t>
            </a:r>
            <a:endParaRPr lang="en-IE" sz="1000" dirty="0"/>
          </a:p>
        </p:txBody>
      </p:sp>
      <p:sp>
        <p:nvSpPr>
          <p:cNvPr id="71" name="TextBox 70"/>
          <p:cNvSpPr txBox="1"/>
          <p:nvPr/>
        </p:nvSpPr>
        <p:spPr>
          <a:xfrm>
            <a:off x="2724050" y="5951491"/>
            <a:ext cx="838200" cy="400110"/>
          </a:xfrm>
          <a:prstGeom prst="rect">
            <a:avLst/>
          </a:prstGeom>
          <a:noFill/>
          <a:ln>
            <a:noFill/>
          </a:ln>
        </p:spPr>
        <p:txBody>
          <a:bodyPr wrap="square" rtlCol="0">
            <a:spAutoFit/>
          </a:bodyPr>
          <a:lstStyle/>
          <a:p>
            <a:pPr algn="ctr"/>
            <a:r>
              <a:rPr lang="en-IE" sz="1000" dirty="0" smtClean="0"/>
              <a:t>RAF</a:t>
            </a:r>
          </a:p>
          <a:p>
            <a:pPr algn="ctr"/>
            <a:r>
              <a:rPr lang="en-IE" sz="1000" dirty="0" smtClean="0"/>
              <a:t>110 kV</a:t>
            </a:r>
            <a:endParaRPr lang="en-IE" sz="1000" dirty="0"/>
          </a:p>
        </p:txBody>
      </p:sp>
      <p:sp>
        <p:nvSpPr>
          <p:cNvPr id="72" name="TextBox 71"/>
          <p:cNvSpPr txBox="1"/>
          <p:nvPr/>
        </p:nvSpPr>
        <p:spPr>
          <a:xfrm>
            <a:off x="2724050" y="4854539"/>
            <a:ext cx="838200" cy="400110"/>
          </a:xfrm>
          <a:prstGeom prst="rect">
            <a:avLst/>
          </a:prstGeom>
          <a:noFill/>
          <a:ln>
            <a:noFill/>
          </a:ln>
        </p:spPr>
        <p:txBody>
          <a:bodyPr wrap="square" rtlCol="0">
            <a:spAutoFit/>
          </a:bodyPr>
          <a:lstStyle/>
          <a:p>
            <a:pPr algn="ctr"/>
            <a:r>
              <a:rPr lang="en-IE" sz="1000" dirty="0" smtClean="0"/>
              <a:t>TBG</a:t>
            </a:r>
          </a:p>
          <a:p>
            <a:pPr algn="ctr"/>
            <a:r>
              <a:rPr lang="en-IE" sz="1000" dirty="0" smtClean="0"/>
              <a:t>110 kV</a:t>
            </a:r>
            <a:endParaRPr lang="en-IE" sz="1000" dirty="0"/>
          </a:p>
        </p:txBody>
      </p:sp>
      <p:sp>
        <p:nvSpPr>
          <p:cNvPr id="73" name="TextBox 72"/>
          <p:cNvSpPr txBox="1"/>
          <p:nvPr/>
        </p:nvSpPr>
        <p:spPr>
          <a:xfrm>
            <a:off x="2731484" y="3823718"/>
            <a:ext cx="838200" cy="400110"/>
          </a:xfrm>
          <a:prstGeom prst="rect">
            <a:avLst/>
          </a:prstGeom>
          <a:noFill/>
          <a:ln>
            <a:noFill/>
          </a:ln>
        </p:spPr>
        <p:txBody>
          <a:bodyPr wrap="square" rtlCol="0">
            <a:spAutoFit/>
          </a:bodyPr>
          <a:lstStyle/>
          <a:p>
            <a:pPr algn="ctr"/>
            <a:r>
              <a:rPr lang="en-IE" sz="1000" dirty="0" smtClean="0"/>
              <a:t>MR</a:t>
            </a:r>
          </a:p>
          <a:p>
            <a:pPr algn="ctr"/>
            <a:r>
              <a:rPr lang="en-IE" sz="1000" dirty="0" smtClean="0"/>
              <a:t>110 kV</a:t>
            </a:r>
            <a:endParaRPr lang="en-IE" sz="1000" dirty="0"/>
          </a:p>
        </p:txBody>
      </p:sp>
      <p:sp>
        <p:nvSpPr>
          <p:cNvPr id="74" name="TextBox 73"/>
          <p:cNvSpPr txBox="1"/>
          <p:nvPr/>
        </p:nvSpPr>
        <p:spPr>
          <a:xfrm>
            <a:off x="2703678" y="2669791"/>
            <a:ext cx="838200" cy="400110"/>
          </a:xfrm>
          <a:prstGeom prst="rect">
            <a:avLst/>
          </a:prstGeom>
          <a:noFill/>
          <a:ln>
            <a:noFill/>
          </a:ln>
        </p:spPr>
        <p:txBody>
          <a:bodyPr wrap="square" rtlCol="0">
            <a:spAutoFit/>
          </a:bodyPr>
          <a:lstStyle/>
          <a:p>
            <a:pPr algn="ctr"/>
            <a:r>
              <a:rPr lang="en-IE" sz="1000" dirty="0" smtClean="0"/>
              <a:t>KBY</a:t>
            </a:r>
          </a:p>
          <a:p>
            <a:pPr algn="ctr"/>
            <a:r>
              <a:rPr lang="en-IE" sz="1000" dirty="0" smtClean="0"/>
              <a:t>110 kV</a:t>
            </a:r>
            <a:endParaRPr lang="en-IE" sz="1000" dirty="0"/>
          </a:p>
        </p:txBody>
      </p:sp>
      <p:sp>
        <p:nvSpPr>
          <p:cNvPr id="75" name="TextBox 74"/>
          <p:cNvSpPr txBox="1"/>
          <p:nvPr/>
        </p:nvSpPr>
        <p:spPr>
          <a:xfrm>
            <a:off x="5700449" y="2649118"/>
            <a:ext cx="838200" cy="400110"/>
          </a:xfrm>
          <a:prstGeom prst="rect">
            <a:avLst/>
          </a:prstGeom>
          <a:noFill/>
          <a:ln>
            <a:noFill/>
          </a:ln>
        </p:spPr>
        <p:txBody>
          <a:bodyPr wrap="square" rtlCol="0">
            <a:spAutoFit/>
          </a:bodyPr>
          <a:lstStyle/>
          <a:p>
            <a:pPr algn="ctr"/>
            <a:r>
              <a:rPr lang="en-IE" sz="1000" dirty="0" smtClean="0"/>
              <a:t>KRA</a:t>
            </a:r>
          </a:p>
          <a:p>
            <a:pPr algn="ctr"/>
            <a:r>
              <a:rPr lang="en-IE" sz="1000" dirty="0" smtClean="0"/>
              <a:t>110 kV</a:t>
            </a:r>
            <a:endParaRPr lang="en-IE" sz="1000" dirty="0"/>
          </a:p>
        </p:txBody>
      </p:sp>
      <p:sp>
        <p:nvSpPr>
          <p:cNvPr id="76" name="TextBox 75"/>
          <p:cNvSpPr txBox="1"/>
          <p:nvPr/>
        </p:nvSpPr>
        <p:spPr>
          <a:xfrm>
            <a:off x="4440408" y="4048601"/>
            <a:ext cx="838200" cy="400110"/>
          </a:xfrm>
          <a:prstGeom prst="rect">
            <a:avLst/>
          </a:prstGeom>
          <a:noFill/>
          <a:ln>
            <a:noFill/>
          </a:ln>
        </p:spPr>
        <p:txBody>
          <a:bodyPr wrap="square" rtlCol="0">
            <a:spAutoFit/>
          </a:bodyPr>
          <a:lstStyle/>
          <a:p>
            <a:pPr algn="ctr"/>
            <a:r>
              <a:rPr lang="en-IE" sz="1000" dirty="0" smtClean="0"/>
              <a:t>CVW</a:t>
            </a:r>
          </a:p>
          <a:p>
            <a:pPr algn="ctr"/>
            <a:r>
              <a:rPr lang="en-IE" sz="1000" dirty="0" smtClean="0"/>
              <a:t>110 kV</a:t>
            </a:r>
            <a:endParaRPr lang="en-IE" sz="1000" dirty="0"/>
          </a:p>
        </p:txBody>
      </p:sp>
      <p:cxnSp>
        <p:nvCxnSpPr>
          <p:cNvPr id="77" name="Straight Connector 76"/>
          <p:cNvCxnSpPr/>
          <p:nvPr/>
        </p:nvCxnSpPr>
        <p:spPr>
          <a:xfrm flipH="1">
            <a:off x="3219350" y="5311739"/>
            <a:ext cx="7434" cy="64305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a:stCxn id="10" idx="0"/>
          </p:cNvCxnSpPr>
          <p:nvPr/>
        </p:nvCxnSpPr>
        <p:spPr>
          <a:xfrm flipV="1">
            <a:off x="4015859" y="1739632"/>
            <a:ext cx="3591" cy="345176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flipV="1">
            <a:off x="4019450" y="1511032"/>
            <a:ext cx="3619500" cy="2286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82" name="TextBox 81"/>
          <p:cNvSpPr txBox="1"/>
          <p:nvPr/>
        </p:nvSpPr>
        <p:spPr>
          <a:xfrm>
            <a:off x="5134324" y="4854539"/>
            <a:ext cx="827088" cy="307777"/>
          </a:xfrm>
          <a:prstGeom prst="rect">
            <a:avLst/>
          </a:prstGeom>
          <a:noFill/>
        </p:spPr>
        <p:txBody>
          <a:bodyPr wrap="square" rtlCol="0">
            <a:spAutoFit/>
          </a:bodyPr>
          <a:lstStyle/>
          <a:p>
            <a:pPr algn="ctr"/>
            <a:r>
              <a:rPr lang="en-IE" sz="1400" b="1" dirty="0" smtClean="0">
                <a:solidFill>
                  <a:srgbClr val="00B050"/>
                </a:solidFill>
              </a:rPr>
              <a:t>444 MW</a:t>
            </a:r>
            <a:endParaRPr lang="en-IE" sz="1400" b="1" dirty="0">
              <a:solidFill>
                <a:srgbClr val="00B050"/>
              </a:solidFill>
            </a:endParaRPr>
          </a:p>
        </p:txBody>
      </p:sp>
      <p:sp>
        <p:nvSpPr>
          <p:cNvPr id="83" name="TextBox 82"/>
          <p:cNvSpPr txBox="1"/>
          <p:nvPr/>
        </p:nvSpPr>
        <p:spPr>
          <a:xfrm>
            <a:off x="7562750" y="4726348"/>
            <a:ext cx="983166" cy="307777"/>
          </a:xfrm>
          <a:prstGeom prst="rect">
            <a:avLst/>
          </a:prstGeom>
          <a:noFill/>
        </p:spPr>
        <p:txBody>
          <a:bodyPr wrap="square" rtlCol="0">
            <a:spAutoFit/>
          </a:bodyPr>
          <a:lstStyle/>
          <a:p>
            <a:pPr algn="ctr"/>
            <a:r>
              <a:rPr lang="en-IE" sz="1400" b="1" dirty="0" smtClean="0">
                <a:solidFill>
                  <a:srgbClr val="00B050"/>
                </a:solidFill>
              </a:rPr>
              <a:t>3x90 MW</a:t>
            </a:r>
            <a:endParaRPr lang="en-IE" sz="1400" b="1" dirty="0">
              <a:solidFill>
                <a:srgbClr val="00B050"/>
              </a:solidFill>
            </a:endParaRPr>
          </a:p>
        </p:txBody>
      </p:sp>
      <p:sp>
        <p:nvSpPr>
          <p:cNvPr id="84" name="TextBox 83"/>
          <p:cNvSpPr txBox="1"/>
          <p:nvPr/>
        </p:nvSpPr>
        <p:spPr>
          <a:xfrm>
            <a:off x="8324750" y="5752992"/>
            <a:ext cx="827088" cy="307777"/>
          </a:xfrm>
          <a:prstGeom prst="rect">
            <a:avLst/>
          </a:prstGeom>
          <a:noFill/>
        </p:spPr>
        <p:txBody>
          <a:bodyPr wrap="square" rtlCol="0">
            <a:spAutoFit/>
          </a:bodyPr>
          <a:lstStyle/>
          <a:p>
            <a:pPr algn="ctr"/>
            <a:r>
              <a:rPr lang="en-IE" sz="1400" b="1" dirty="0" smtClean="0">
                <a:solidFill>
                  <a:srgbClr val="00B050"/>
                </a:solidFill>
              </a:rPr>
              <a:t>431 MW</a:t>
            </a:r>
            <a:endParaRPr lang="en-IE" sz="1400" b="1" dirty="0">
              <a:solidFill>
                <a:srgbClr val="00B050"/>
              </a:solidFill>
            </a:endParaRPr>
          </a:p>
        </p:txBody>
      </p:sp>
      <p:cxnSp>
        <p:nvCxnSpPr>
          <p:cNvPr id="101" name="Straight Connector 100"/>
          <p:cNvCxnSpPr/>
          <p:nvPr/>
        </p:nvCxnSpPr>
        <p:spPr>
          <a:xfrm>
            <a:off x="8397991" y="6363476"/>
            <a:ext cx="627235" cy="0"/>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p:nvCxnSpPr>
        <p:spPr>
          <a:xfrm>
            <a:off x="8397990" y="6509771"/>
            <a:ext cx="627235" cy="0"/>
          </a:xfrm>
          <a:prstGeom prst="line">
            <a:avLst/>
          </a:prstGeom>
          <a:ln>
            <a:solidFill>
              <a:schemeClr val="tx1"/>
            </a:solidFill>
          </a:ln>
          <a:effectLst/>
        </p:spPr>
        <p:style>
          <a:lnRef idx="2">
            <a:schemeClr val="dk1"/>
          </a:lnRef>
          <a:fillRef idx="0">
            <a:schemeClr val="dk1"/>
          </a:fillRef>
          <a:effectRef idx="1">
            <a:schemeClr val="dk1"/>
          </a:effectRef>
          <a:fontRef idx="minor">
            <a:schemeClr val="tx1"/>
          </a:fontRef>
        </p:style>
      </p:cxnSp>
      <p:cxnSp>
        <p:nvCxnSpPr>
          <p:cNvPr id="103" name="Straight Connector 102"/>
          <p:cNvCxnSpPr/>
          <p:nvPr/>
        </p:nvCxnSpPr>
        <p:spPr>
          <a:xfrm>
            <a:off x="8401052" y="6646504"/>
            <a:ext cx="627235" cy="0"/>
          </a:xfrm>
          <a:prstGeom prst="line">
            <a:avLst/>
          </a:prstGeom>
          <a:ln>
            <a:solidFill>
              <a:srgbClr val="FF0000"/>
            </a:solidFill>
          </a:ln>
          <a:effectLst/>
        </p:spPr>
        <p:style>
          <a:lnRef idx="2">
            <a:schemeClr val="accent2"/>
          </a:lnRef>
          <a:fillRef idx="0">
            <a:schemeClr val="accent2"/>
          </a:fillRef>
          <a:effectRef idx="1">
            <a:schemeClr val="accent2"/>
          </a:effectRef>
          <a:fontRef idx="minor">
            <a:schemeClr val="tx1"/>
          </a:fontRef>
        </p:style>
      </p:cxnSp>
      <p:sp>
        <p:nvSpPr>
          <p:cNvPr id="104" name="TextBox 103"/>
          <p:cNvSpPr txBox="1"/>
          <p:nvPr/>
        </p:nvSpPr>
        <p:spPr>
          <a:xfrm>
            <a:off x="7833415" y="6233475"/>
            <a:ext cx="647699" cy="246221"/>
          </a:xfrm>
          <a:prstGeom prst="rect">
            <a:avLst/>
          </a:prstGeom>
          <a:noFill/>
        </p:spPr>
        <p:txBody>
          <a:bodyPr wrap="square" rtlCol="0">
            <a:spAutoFit/>
          </a:bodyPr>
          <a:lstStyle/>
          <a:p>
            <a:r>
              <a:rPr lang="en-IE" sz="1000" dirty="0" smtClean="0"/>
              <a:t>220 kV</a:t>
            </a:r>
            <a:endParaRPr lang="en-IE" sz="1000" dirty="0"/>
          </a:p>
        </p:txBody>
      </p:sp>
      <p:sp>
        <p:nvSpPr>
          <p:cNvPr id="105" name="TextBox 104"/>
          <p:cNvSpPr txBox="1"/>
          <p:nvPr/>
        </p:nvSpPr>
        <p:spPr>
          <a:xfrm>
            <a:off x="7831440" y="6385875"/>
            <a:ext cx="647699" cy="246221"/>
          </a:xfrm>
          <a:prstGeom prst="rect">
            <a:avLst/>
          </a:prstGeom>
          <a:noFill/>
        </p:spPr>
        <p:txBody>
          <a:bodyPr wrap="square" rtlCol="0">
            <a:spAutoFit/>
          </a:bodyPr>
          <a:lstStyle/>
          <a:p>
            <a:r>
              <a:rPr lang="en-IE" sz="1000" dirty="0" smtClean="0"/>
              <a:t>110 kV</a:t>
            </a:r>
            <a:endParaRPr lang="en-IE" sz="1000" dirty="0"/>
          </a:p>
        </p:txBody>
      </p:sp>
      <p:sp>
        <p:nvSpPr>
          <p:cNvPr id="106" name="TextBox 105"/>
          <p:cNvSpPr txBox="1"/>
          <p:nvPr/>
        </p:nvSpPr>
        <p:spPr>
          <a:xfrm>
            <a:off x="7552875" y="6516500"/>
            <a:ext cx="914390" cy="246221"/>
          </a:xfrm>
          <a:prstGeom prst="rect">
            <a:avLst/>
          </a:prstGeom>
          <a:noFill/>
        </p:spPr>
        <p:txBody>
          <a:bodyPr wrap="square" rtlCol="0">
            <a:spAutoFit/>
          </a:bodyPr>
          <a:lstStyle/>
          <a:p>
            <a:r>
              <a:rPr lang="en-IE" sz="1000" dirty="0"/>
              <a:t>U</a:t>
            </a:r>
            <a:r>
              <a:rPr lang="en-IE" sz="1000" dirty="0" smtClean="0"/>
              <a:t>navailable</a:t>
            </a:r>
            <a:endParaRPr lang="en-IE" sz="1000" dirty="0"/>
          </a:p>
        </p:txBody>
      </p:sp>
      <p:sp>
        <p:nvSpPr>
          <p:cNvPr id="99" name="Content Placeholder 2"/>
          <p:cNvSpPr>
            <a:spLocks noGrp="1"/>
          </p:cNvSpPr>
          <p:nvPr>
            <p:ph idx="1"/>
          </p:nvPr>
        </p:nvSpPr>
        <p:spPr>
          <a:xfrm>
            <a:off x="-57125" y="1078310"/>
            <a:ext cx="3018736" cy="3437657"/>
          </a:xfrm>
        </p:spPr>
        <p:txBody>
          <a:bodyPr/>
          <a:lstStyle/>
          <a:p>
            <a:r>
              <a:rPr lang="en-IE" sz="2200" b="1" dirty="0" smtClean="0">
                <a:solidFill>
                  <a:srgbClr val="00B050"/>
                </a:solidFill>
              </a:rPr>
              <a:t>1,145 MW Total</a:t>
            </a:r>
          </a:p>
          <a:p>
            <a:r>
              <a:rPr lang="en-IE" sz="2200" dirty="0" smtClean="0"/>
              <a:t>Constrained to 590 MW</a:t>
            </a:r>
          </a:p>
          <a:p>
            <a:r>
              <a:rPr lang="en-IE" sz="2200" dirty="0" smtClean="0"/>
              <a:t>Overlapped with AD2 outage therefore constraint reduced from 555 MW to 125 MW</a:t>
            </a:r>
          </a:p>
          <a:p>
            <a:endParaRPr lang="en-IE" sz="2400" dirty="0"/>
          </a:p>
        </p:txBody>
      </p:sp>
      <p:sp>
        <p:nvSpPr>
          <p:cNvPr id="108" name="Right Arrow 107"/>
          <p:cNvSpPr/>
          <p:nvPr/>
        </p:nvSpPr>
        <p:spPr>
          <a:xfrm rot="16431467">
            <a:off x="6740293" y="2998973"/>
            <a:ext cx="1745370" cy="780170"/>
          </a:xfrm>
          <a:prstGeom prst="rightArrow">
            <a:avLst/>
          </a:prstGeom>
          <a:solidFill>
            <a:srgbClr val="00B050"/>
          </a:solidFill>
        </p:spPr>
        <p:style>
          <a:lnRef idx="1">
            <a:schemeClr val="accent3"/>
          </a:lnRef>
          <a:fillRef idx="3">
            <a:schemeClr val="accent3"/>
          </a:fillRef>
          <a:effectRef idx="2">
            <a:schemeClr val="accent3"/>
          </a:effectRef>
          <a:fontRef idx="minor">
            <a:schemeClr val="lt1"/>
          </a:fontRef>
        </p:style>
        <p:txBody>
          <a:bodyPr rtlCol="0" anchor="ctr"/>
          <a:lstStyle/>
          <a:p>
            <a:pPr algn="ctr"/>
            <a:endParaRPr lang="en-IE"/>
          </a:p>
        </p:txBody>
      </p:sp>
      <p:sp>
        <p:nvSpPr>
          <p:cNvPr id="109" name="Right Arrow 108"/>
          <p:cNvSpPr/>
          <p:nvPr/>
        </p:nvSpPr>
        <p:spPr>
          <a:xfrm rot="16200000">
            <a:off x="2963499" y="2952541"/>
            <a:ext cx="2102957" cy="780170"/>
          </a:xfrm>
          <a:prstGeom prst="rightArrow">
            <a:avLst/>
          </a:prstGeom>
          <a:solidFill>
            <a:srgbClr val="00B050"/>
          </a:solidFill>
        </p:spPr>
        <p:style>
          <a:lnRef idx="1">
            <a:schemeClr val="accent3"/>
          </a:lnRef>
          <a:fillRef idx="3">
            <a:schemeClr val="accent3"/>
          </a:fillRef>
          <a:effectRef idx="2">
            <a:schemeClr val="accent3"/>
          </a:effectRef>
          <a:fontRef idx="minor">
            <a:schemeClr val="lt1"/>
          </a:fontRef>
        </p:style>
        <p:txBody>
          <a:bodyPr rtlCol="0" anchor="ctr"/>
          <a:lstStyle/>
          <a:p>
            <a:pPr algn="ctr"/>
            <a:endParaRPr lang="en-IE"/>
          </a:p>
        </p:txBody>
      </p:sp>
      <p:sp>
        <p:nvSpPr>
          <p:cNvPr id="110" name="Right Arrow 109"/>
          <p:cNvSpPr/>
          <p:nvPr/>
        </p:nvSpPr>
        <p:spPr>
          <a:xfrm rot="5746728">
            <a:off x="7183557" y="5381062"/>
            <a:ext cx="457579" cy="332624"/>
          </a:xfrm>
          <a:prstGeom prst="rightArrow">
            <a:avLst/>
          </a:prstGeom>
          <a:solidFill>
            <a:srgbClr val="00B050"/>
          </a:solidFill>
        </p:spPr>
        <p:style>
          <a:lnRef idx="1">
            <a:schemeClr val="accent3"/>
          </a:lnRef>
          <a:fillRef idx="3">
            <a:schemeClr val="accent3"/>
          </a:fillRef>
          <a:effectRef idx="2">
            <a:schemeClr val="accent3"/>
          </a:effectRef>
          <a:fontRef idx="minor">
            <a:schemeClr val="lt1"/>
          </a:fontRef>
        </p:style>
        <p:txBody>
          <a:bodyPr rtlCol="0" anchor="ctr"/>
          <a:lstStyle/>
          <a:p>
            <a:pPr algn="ctr"/>
            <a:endParaRPr lang="en-IE"/>
          </a:p>
        </p:txBody>
      </p:sp>
      <p:sp>
        <p:nvSpPr>
          <p:cNvPr id="112" name="Right Arrow 111"/>
          <p:cNvSpPr/>
          <p:nvPr/>
        </p:nvSpPr>
        <p:spPr>
          <a:xfrm rot="8450191">
            <a:off x="3317401" y="5637370"/>
            <a:ext cx="457579" cy="332624"/>
          </a:xfrm>
          <a:prstGeom prst="rightArrow">
            <a:avLst/>
          </a:prstGeom>
          <a:solidFill>
            <a:srgbClr val="00B050"/>
          </a:solidFill>
        </p:spPr>
        <p:style>
          <a:lnRef idx="1">
            <a:schemeClr val="accent3"/>
          </a:lnRef>
          <a:fillRef idx="3">
            <a:schemeClr val="accent3"/>
          </a:fillRef>
          <a:effectRef idx="2">
            <a:schemeClr val="accent3"/>
          </a:effectRef>
          <a:fontRef idx="minor">
            <a:schemeClr val="lt1"/>
          </a:fontRef>
        </p:style>
        <p:txBody>
          <a:bodyPr rtlCol="0" anchor="ctr"/>
          <a:lstStyle/>
          <a:p>
            <a:pPr algn="ctr"/>
            <a:endParaRPr lang="en-IE"/>
          </a:p>
        </p:txBody>
      </p:sp>
      <p:sp>
        <p:nvSpPr>
          <p:cNvPr id="113" name="Right Arrow 112"/>
          <p:cNvSpPr/>
          <p:nvPr/>
        </p:nvSpPr>
        <p:spPr>
          <a:xfrm rot="10800000">
            <a:off x="5219805" y="5995156"/>
            <a:ext cx="538228" cy="332624"/>
          </a:xfrm>
          <a:prstGeom prst="rightArrow">
            <a:avLst/>
          </a:prstGeom>
          <a:solidFill>
            <a:srgbClr val="00B050"/>
          </a:solidFill>
        </p:spPr>
        <p:style>
          <a:lnRef idx="1">
            <a:schemeClr val="accent3"/>
          </a:lnRef>
          <a:fillRef idx="3">
            <a:schemeClr val="accent3"/>
          </a:fillRef>
          <a:effectRef idx="2">
            <a:schemeClr val="accent3"/>
          </a:effectRef>
          <a:fontRef idx="minor">
            <a:schemeClr val="lt1"/>
          </a:fontRef>
        </p:style>
        <p:txBody>
          <a:bodyPr rtlCol="0" anchor="ctr"/>
          <a:lstStyle/>
          <a:p>
            <a:pPr algn="ctr"/>
            <a:endParaRPr lang="en-IE"/>
          </a:p>
        </p:txBody>
      </p:sp>
      <p:sp>
        <p:nvSpPr>
          <p:cNvPr id="114" name="Right Arrow 113"/>
          <p:cNvSpPr/>
          <p:nvPr/>
        </p:nvSpPr>
        <p:spPr>
          <a:xfrm rot="16200000">
            <a:off x="2892891" y="4137110"/>
            <a:ext cx="538228" cy="332624"/>
          </a:xfrm>
          <a:prstGeom prst="rightArrow">
            <a:avLst/>
          </a:prstGeom>
          <a:solidFill>
            <a:srgbClr val="00B050"/>
          </a:solidFill>
        </p:spPr>
        <p:style>
          <a:lnRef idx="1">
            <a:schemeClr val="accent3"/>
          </a:lnRef>
          <a:fillRef idx="3">
            <a:schemeClr val="accent3"/>
          </a:fillRef>
          <a:effectRef idx="2">
            <a:schemeClr val="accent3"/>
          </a:effectRef>
          <a:fontRef idx="minor">
            <a:schemeClr val="lt1"/>
          </a:fontRef>
        </p:style>
        <p:txBody>
          <a:bodyPr rtlCol="0" anchor="ctr"/>
          <a:lstStyle/>
          <a:p>
            <a:pPr algn="ctr"/>
            <a:endParaRPr lang="en-IE"/>
          </a:p>
        </p:txBody>
      </p:sp>
      <p:sp>
        <p:nvSpPr>
          <p:cNvPr id="115" name="Right Arrow 114"/>
          <p:cNvSpPr/>
          <p:nvPr/>
        </p:nvSpPr>
        <p:spPr>
          <a:xfrm>
            <a:off x="4589465" y="2693265"/>
            <a:ext cx="538228" cy="332624"/>
          </a:xfrm>
          <a:prstGeom prst="rightArrow">
            <a:avLst/>
          </a:prstGeom>
          <a:solidFill>
            <a:srgbClr val="00B050"/>
          </a:solidFill>
        </p:spPr>
        <p:style>
          <a:lnRef idx="1">
            <a:schemeClr val="accent3"/>
          </a:lnRef>
          <a:fillRef idx="3">
            <a:schemeClr val="accent3"/>
          </a:fillRef>
          <a:effectRef idx="2">
            <a:schemeClr val="accent3"/>
          </a:effectRef>
          <a:fontRef idx="minor">
            <a:schemeClr val="lt1"/>
          </a:fontRef>
        </p:style>
        <p:txBody>
          <a:bodyPr rtlCol="0" anchor="ctr"/>
          <a:lstStyle/>
          <a:p>
            <a:pPr algn="ctr"/>
            <a:endParaRPr lang="en-IE"/>
          </a:p>
        </p:txBody>
      </p:sp>
      <p:sp>
        <p:nvSpPr>
          <p:cNvPr id="116" name="Right Arrow 115"/>
          <p:cNvSpPr/>
          <p:nvPr/>
        </p:nvSpPr>
        <p:spPr>
          <a:xfrm rot="16431467">
            <a:off x="6751208" y="2998973"/>
            <a:ext cx="1745370" cy="780170"/>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IE"/>
          </a:p>
        </p:txBody>
      </p:sp>
      <p:sp>
        <p:nvSpPr>
          <p:cNvPr id="117" name="Right Arrow 116"/>
          <p:cNvSpPr/>
          <p:nvPr/>
        </p:nvSpPr>
        <p:spPr>
          <a:xfrm rot="16200000">
            <a:off x="2949972" y="2948636"/>
            <a:ext cx="2102957" cy="780170"/>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IE"/>
          </a:p>
        </p:txBody>
      </p:sp>
      <p:pic>
        <p:nvPicPr>
          <p:cNvPr id="11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425" y="6190508"/>
            <a:ext cx="1695450" cy="533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16260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additive="base">
                                        <p:cTn id="7" dur="500" fill="hold"/>
                                        <p:tgtEl>
                                          <p:spTgt spid="82"/>
                                        </p:tgtEl>
                                        <p:attrNameLst>
                                          <p:attrName>ppt_x</p:attrName>
                                        </p:attrNameLst>
                                      </p:cBhvr>
                                      <p:tavLst>
                                        <p:tav tm="0">
                                          <p:val>
                                            <p:strVal val="#ppt_x"/>
                                          </p:val>
                                        </p:tav>
                                        <p:tav tm="100000">
                                          <p:val>
                                            <p:strVal val="#ppt_x"/>
                                          </p:val>
                                        </p:tav>
                                      </p:tavLst>
                                    </p:anim>
                                    <p:anim calcmode="lin" valueType="num">
                                      <p:cBhvr additive="base">
                                        <p:cTn id="8" dur="500" fill="hold"/>
                                        <p:tgtEl>
                                          <p:spTgt spid="8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3"/>
                                        </p:tgtEl>
                                        <p:attrNameLst>
                                          <p:attrName>style.visibility</p:attrName>
                                        </p:attrNameLst>
                                      </p:cBhvr>
                                      <p:to>
                                        <p:strVal val="visible"/>
                                      </p:to>
                                    </p:set>
                                    <p:anim calcmode="lin" valueType="num">
                                      <p:cBhvr additive="base">
                                        <p:cTn id="11" dur="500" fill="hold"/>
                                        <p:tgtEl>
                                          <p:spTgt spid="83"/>
                                        </p:tgtEl>
                                        <p:attrNameLst>
                                          <p:attrName>ppt_x</p:attrName>
                                        </p:attrNameLst>
                                      </p:cBhvr>
                                      <p:tavLst>
                                        <p:tav tm="0">
                                          <p:val>
                                            <p:strVal val="#ppt_x"/>
                                          </p:val>
                                        </p:tav>
                                        <p:tav tm="100000">
                                          <p:val>
                                            <p:strVal val="#ppt_x"/>
                                          </p:val>
                                        </p:tav>
                                      </p:tavLst>
                                    </p:anim>
                                    <p:anim calcmode="lin" valueType="num">
                                      <p:cBhvr additive="base">
                                        <p:cTn id="12" dur="500" fill="hold"/>
                                        <p:tgtEl>
                                          <p:spTgt spid="8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4"/>
                                        </p:tgtEl>
                                        <p:attrNameLst>
                                          <p:attrName>style.visibility</p:attrName>
                                        </p:attrNameLst>
                                      </p:cBhvr>
                                      <p:to>
                                        <p:strVal val="visible"/>
                                      </p:to>
                                    </p:set>
                                    <p:anim calcmode="lin" valueType="num">
                                      <p:cBhvr additive="base">
                                        <p:cTn id="15" dur="500" fill="hold"/>
                                        <p:tgtEl>
                                          <p:spTgt spid="84"/>
                                        </p:tgtEl>
                                        <p:attrNameLst>
                                          <p:attrName>ppt_x</p:attrName>
                                        </p:attrNameLst>
                                      </p:cBhvr>
                                      <p:tavLst>
                                        <p:tav tm="0">
                                          <p:val>
                                            <p:strVal val="#ppt_x"/>
                                          </p:val>
                                        </p:tav>
                                        <p:tav tm="100000">
                                          <p:val>
                                            <p:strVal val="#ppt_x"/>
                                          </p:val>
                                        </p:tav>
                                      </p:tavLst>
                                    </p:anim>
                                    <p:anim calcmode="lin" valueType="num">
                                      <p:cBhvr additive="base">
                                        <p:cTn id="16" dur="500" fill="hold"/>
                                        <p:tgtEl>
                                          <p:spTgt spid="84"/>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99">
                                            <p:txEl>
                                              <p:pRg st="0" end="0"/>
                                            </p:txEl>
                                          </p:spTgt>
                                        </p:tgtEl>
                                        <p:attrNameLst>
                                          <p:attrName>style.visibility</p:attrName>
                                        </p:attrNameLst>
                                      </p:cBhvr>
                                      <p:to>
                                        <p:strVal val="visible"/>
                                      </p:to>
                                    </p:set>
                                    <p:animEffect transition="in" filter="fade">
                                      <p:cBhvr>
                                        <p:cTn id="21" dur="1000"/>
                                        <p:tgtEl>
                                          <p:spTgt spid="99">
                                            <p:txEl>
                                              <p:pRg st="0" end="0"/>
                                            </p:txEl>
                                          </p:spTgt>
                                        </p:tgtEl>
                                      </p:cBhvr>
                                    </p:animEffect>
                                    <p:anim calcmode="lin" valueType="num">
                                      <p:cBhvr>
                                        <p:cTn id="22" dur="1000" fill="hold"/>
                                        <p:tgtEl>
                                          <p:spTgt spid="99">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9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09"/>
                                        </p:tgtEl>
                                        <p:attrNameLst>
                                          <p:attrName>style.visibility</p:attrName>
                                        </p:attrNameLst>
                                      </p:cBhvr>
                                      <p:to>
                                        <p:strVal val="visible"/>
                                      </p:to>
                                    </p:set>
                                    <p:animEffect transition="in" filter="fade">
                                      <p:cBhvr>
                                        <p:cTn id="28" dur="1000"/>
                                        <p:tgtEl>
                                          <p:spTgt spid="109"/>
                                        </p:tgtEl>
                                      </p:cBhvr>
                                    </p:animEffect>
                                    <p:anim calcmode="lin" valueType="num">
                                      <p:cBhvr>
                                        <p:cTn id="29" dur="1000" fill="hold"/>
                                        <p:tgtEl>
                                          <p:spTgt spid="109"/>
                                        </p:tgtEl>
                                        <p:attrNameLst>
                                          <p:attrName>ppt_x</p:attrName>
                                        </p:attrNameLst>
                                      </p:cBhvr>
                                      <p:tavLst>
                                        <p:tav tm="0">
                                          <p:val>
                                            <p:strVal val="#ppt_x"/>
                                          </p:val>
                                        </p:tav>
                                        <p:tav tm="100000">
                                          <p:val>
                                            <p:strVal val="#ppt_x"/>
                                          </p:val>
                                        </p:tav>
                                      </p:tavLst>
                                    </p:anim>
                                    <p:anim calcmode="lin" valueType="num">
                                      <p:cBhvr>
                                        <p:cTn id="30" dur="1000" fill="hold"/>
                                        <p:tgtEl>
                                          <p:spTgt spid="109"/>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08"/>
                                        </p:tgtEl>
                                        <p:attrNameLst>
                                          <p:attrName>style.visibility</p:attrName>
                                        </p:attrNameLst>
                                      </p:cBhvr>
                                      <p:to>
                                        <p:strVal val="visible"/>
                                      </p:to>
                                    </p:set>
                                    <p:animEffect transition="in" filter="fade">
                                      <p:cBhvr>
                                        <p:cTn id="33" dur="1000"/>
                                        <p:tgtEl>
                                          <p:spTgt spid="108"/>
                                        </p:tgtEl>
                                      </p:cBhvr>
                                    </p:animEffect>
                                    <p:anim calcmode="lin" valueType="num">
                                      <p:cBhvr>
                                        <p:cTn id="34" dur="1000" fill="hold"/>
                                        <p:tgtEl>
                                          <p:spTgt spid="108"/>
                                        </p:tgtEl>
                                        <p:attrNameLst>
                                          <p:attrName>ppt_x</p:attrName>
                                        </p:attrNameLst>
                                      </p:cBhvr>
                                      <p:tavLst>
                                        <p:tav tm="0">
                                          <p:val>
                                            <p:strVal val="#ppt_x"/>
                                          </p:val>
                                        </p:tav>
                                        <p:tav tm="100000">
                                          <p:val>
                                            <p:strVal val="#ppt_x"/>
                                          </p:val>
                                        </p:tav>
                                      </p:tavLst>
                                    </p:anim>
                                    <p:anim calcmode="lin" valueType="num">
                                      <p:cBhvr>
                                        <p:cTn id="35" dur="1000" fill="hold"/>
                                        <p:tgtEl>
                                          <p:spTgt spid="108"/>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110"/>
                                        </p:tgtEl>
                                        <p:attrNameLst>
                                          <p:attrName>style.visibility</p:attrName>
                                        </p:attrNameLst>
                                      </p:cBhvr>
                                      <p:to>
                                        <p:strVal val="visible"/>
                                      </p:to>
                                    </p:set>
                                    <p:animEffect transition="in" filter="fade">
                                      <p:cBhvr>
                                        <p:cTn id="40" dur="1000"/>
                                        <p:tgtEl>
                                          <p:spTgt spid="110"/>
                                        </p:tgtEl>
                                      </p:cBhvr>
                                    </p:animEffect>
                                    <p:anim calcmode="lin" valueType="num">
                                      <p:cBhvr>
                                        <p:cTn id="41" dur="1000" fill="hold"/>
                                        <p:tgtEl>
                                          <p:spTgt spid="110"/>
                                        </p:tgtEl>
                                        <p:attrNameLst>
                                          <p:attrName>ppt_x</p:attrName>
                                        </p:attrNameLst>
                                      </p:cBhvr>
                                      <p:tavLst>
                                        <p:tav tm="0">
                                          <p:val>
                                            <p:strVal val="#ppt_x"/>
                                          </p:val>
                                        </p:tav>
                                        <p:tav tm="100000">
                                          <p:val>
                                            <p:strVal val="#ppt_x"/>
                                          </p:val>
                                        </p:tav>
                                      </p:tavLst>
                                    </p:anim>
                                    <p:anim calcmode="lin" valueType="num">
                                      <p:cBhvr>
                                        <p:cTn id="42" dur="1000" fill="hold"/>
                                        <p:tgtEl>
                                          <p:spTgt spid="110"/>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112"/>
                                        </p:tgtEl>
                                        <p:attrNameLst>
                                          <p:attrName>style.visibility</p:attrName>
                                        </p:attrNameLst>
                                      </p:cBhvr>
                                      <p:to>
                                        <p:strVal val="visible"/>
                                      </p:to>
                                    </p:set>
                                    <p:animEffect transition="in" filter="fade">
                                      <p:cBhvr>
                                        <p:cTn id="45" dur="1000"/>
                                        <p:tgtEl>
                                          <p:spTgt spid="112"/>
                                        </p:tgtEl>
                                      </p:cBhvr>
                                    </p:animEffect>
                                    <p:anim calcmode="lin" valueType="num">
                                      <p:cBhvr>
                                        <p:cTn id="46" dur="1000" fill="hold"/>
                                        <p:tgtEl>
                                          <p:spTgt spid="112"/>
                                        </p:tgtEl>
                                        <p:attrNameLst>
                                          <p:attrName>ppt_x</p:attrName>
                                        </p:attrNameLst>
                                      </p:cBhvr>
                                      <p:tavLst>
                                        <p:tav tm="0">
                                          <p:val>
                                            <p:strVal val="#ppt_x"/>
                                          </p:val>
                                        </p:tav>
                                        <p:tav tm="100000">
                                          <p:val>
                                            <p:strVal val="#ppt_x"/>
                                          </p:val>
                                        </p:tav>
                                      </p:tavLst>
                                    </p:anim>
                                    <p:anim calcmode="lin" valueType="num">
                                      <p:cBhvr>
                                        <p:cTn id="47" dur="1000" fill="hold"/>
                                        <p:tgtEl>
                                          <p:spTgt spid="112"/>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113"/>
                                        </p:tgtEl>
                                        <p:attrNameLst>
                                          <p:attrName>style.visibility</p:attrName>
                                        </p:attrNameLst>
                                      </p:cBhvr>
                                      <p:to>
                                        <p:strVal val="visible"/>
                                      </p:to>
                                    </p:set>
                                    <p:animEffect transition="in" filter="fade">
                                      <p:cBhvr>
                                        <p:cTn id="52" dur="1000"/>
                                        <p:tgtEl>
                                          <p:spTgt spid="113"/>
                                        </p:tgtEl>
                                      </p:cBhvr>
                                    </p:animEffect>
                                    <p:anim calcmode="lin" valueType="num">
                                      <p:cBhvr>
                                        <p:cTn id="53" dur="1000" fill="hold"/>
                                        <p:tgtEl>
                                          <p:spTgt spid="113"/>
                                        </p:tgtEl>
                                        <p:attrNameLst>
                                          <p:attrName>ppt_x</p:attrName>
                                        </p:attrNameLst>
                                      </p:cBhvr>
                                      <p:tavLst>
                                        <p:tav tm="0">
                                          <p:val>
                                            <p:strVal val="#ppt_x"/>
                                          </p:val>
                                        </p:tav>
                                        <p:tav tm="100000">
                                          <p:val>
                                            <p:strVal val="#ppt_x"/>
                                          </p:val>
                                        </p:tav>
                                      </p:tavLst>
                                    </p:anim>
                                    <p:anim calcmode="lin" valueType="num">
                                      <p:cBhvr>
                                        <p:cTn id="54" dur="1000" fill="hold"/>
                                        <p:tgtEl>
                                          <p:spTgt spid="113"/>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14"/>
                                        </p:tgtEl>
                                        <p:attrNameLst>
                                          <p:attrName>style.visibility</p:attrName>
                                        </p:attrNameLst>
                                      </p:cBhvr>
                                      <p:to>
                                        <p:strVal val="visible"/>
                                      </p:to>
                                    </p:set>
                                    <p:animEffect transition="in" filter="fade">
                                      <p:cBhvr>
                                        <p:cTn id="57" dur="1000"/>
                                        <p:tgtEl>
                                          <p:spTgt spid="114"/>
                                        </p:tgtEl>
                                      </p:cBhvr>
                                    </p:animEffect>
                                    <p:anim calcmode="lin" valueType="num">
                                      <p:cBhvr>
                                        <p:cTn id="58" dur="1000" fill="hold"/>
                                        <p:tgtEl>
                                          <p:spTgt spid="114"/>
                                        </p:tgtEl>
                                        <p:attrNameLst>
                                          <p:attrName>ppt_x</p:attrName>
                                        </p:attrNameLst>
                                      </p:cBhvr>
                                      <p:tavLst>
                                        <p:tav tm="0">
                                          <p:val>
                                            <p:strVal val="#ppt_x"/>
                                          </p:val>
                                        </p:tav>
                                        <p:tav tm="100000">
                                          <p:val>
                                            <p:strVal val="#ppt_x"/>
                                          </p:val>
                                        </p:tav>
                                      </p:tavLst>
                                    </p:anim>
                                    <p:anim calcmode="lin" valueType="num">
                                      <p:cBhvr>
                                        <p:cTn id="59" dur="1000" fill="hold"/>
                                        <p:tgtEl>
                                          <p:spTgt spid="114"/>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15"/>
                                        </p:tgtEl>
                                        <p:attrNameLst>
                                          <p:attrName>style.visibility</p:attrName>
                                        </p:attrNameLst>
                                      </p:cBhvr>
                                      <p:to>
                                        <p:strVal val="visible"/>
                                      </p:to>
                                    </p:set>
                                    <p:animEffect transition="in" filter="fade">
                                      <p:cBhvr>
                                        <p:cTn id="62" dur="1000"/>
                                        <p:tgtEl>
                                          <p:spTgt spid="115"/>
                                        </p:tgtEl>
                                      </p:cBhvr>
                                    </p:animEffect>
                                    <p:anim calcmode="lin" valueType="num">
                                      <p:cBhvr>
                                        <p:cTn id="63" dur="1000" fill="hold"/>
                                        <p:tgtEl>
                                          <p:spTgt spid="115"/>
                                        </p:tgtEl>
                                        <p:attrNameLst>
                                          <p:attrName>ppt_x</p:attrName>
                                        </p:attrNameLst>
                                      </p:cBhvr>
                                      <p:tavLst>
                                        <p:tav tm="0">
                                          <p:val>
                                            <p:strVal val="#ppt_x"/>
                                          </p:val>
                                        </p:tav>
                                        <p:tav tm="100000">
                                          <p:val>
                                            <p:strVal val="#ppt_x"/>
                                          </p:val>
                                        </p:tav>
                                      </p:tavLst>
                                    </p:anim>
                                    <p:anim calcmode="lin" valueType="num">
                                      <p:cBhvr>
                                        <p:cTn id="64" dur="1000" fill="hold"/>
                                        <p:tgtEl>
                                          <p:spTgt spid="115"/>
                                        </p:tgtEl>
                                        <p:attrNameLst>
                                          <p:attrName>ppt_y</p:attrName>
                                        </p:attrNameLst>
                                      </p:cBhvr>
                                      <p:tavLst>
                                        <p:tav tm="0">
                                          <p:val>
                                            <p:strVal val="#ppt_y+.1"/>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42" presetClass="entr" presetSubtype="0" fill="hold" grpId="0" nodeType="clickEffect">
                                  <p:stCondLst>
                                    <p:cond delay="0"/>
                                  </p:stCondLst>
                                  <p:childTnLst>
                                    <p:set>
                                      <p:cBhvr>
                                        <p:cTn id="68" dur="1" fill="hold">
                                          <p:stCondLst>
                                            <p:cond delay="0"/>
                                          </p:stCondLst>
                                        </p:cTn>
                                        <p:tgtEl>
                                          <p:spTgt spid="116"/>
                                        </p:tgtEl>
                                        <p:attrNameLst>
                                          <p:attrName>style.visibility</p:attrName>
                                        </p:attrNameLst>
                                      </p:cBhvr>
                                      <p:to>
                                        <p:strVal val="visible"/>
                                      </p:to>
                                    </p:set>
                                    <p:animEffect transition="in" filter="fade">
                                      <p:cBhvr>
                                        <p:cTn id="69" dur="1000"/>
                                        <p:tgtEl>
                                          <p:spTgt spid="116"/>
                                        </p:tgtEl>
                                      </p:cBhvr>
                                    </p:animEffect>
                                    <p:anim calcmode="lin" valueType="num">
                                      <p:cBhvr>
                                        <p:cTn id="70" dur="1000" fill="hold"/>
                                        <p:tgtEl>
                                          <p:spTgt spid="116"/>
                                        </p:tgtEl>
                                        <p:attrNameLst>
                                          <p:attrName>ppt_x</p:attrName>
                                        </p:attrNameLst>
                                      </p:cBhvr>
                                      <p:tavLst>
                                        <p:tav tm="0">
                                          <p:val>
                                            <p:strVal val="#ppt_x"/>
                                          </p:val>
                                        </p:tav>
                                        <p:tav tm="100000">
                                          <p:val>
                                            <p:strVal val="#ppt_x"/>
                                          </p:val>
                                        </p:tav>
                                      </p:tavLst>
                                    </p:anim>
                                    <p:anim calcmode="lin" valueType="num">
                                      <p:cBhvr>
                                        <p:cTn id="71" dur="1000" fill="hold"/>
                                        <p:tgtEl>
                                          <p:spTgt spid="116"/>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117"/>
                                        </p:tgtEl>
                                        <p:attrNameLst>
                                          <p:attrName>style.visibility</p:attrName>
                                        </p:attrNameLst>
                                      </p:cBhvr>
                                      <p:to>
                                        <p:strVal val="visible"/>
                                      </p:to>
                                    </p:set>
                                    <p:animEffect transition="in" filter="fade">
                                      <p:cBhvr>
                                        <p:cTn id="74" dur="1000"/>
                                        <p:tgtEl>
                                          <p:spTgt spid="117"/>
                                        </p:tgtEl>
                                      </p:cBhvr>
                                    </p:animEffect>
                                    <p:anim calcmode="lin" valueType="num">
                                      <p:cBhvr>
                                        <p:cTn id="75" dur="1000" fill="hold"/>
                                        <p:tgtEl>
                                          <p:spTgt spid="117"/>
                                        </p:tgtEl>
                                        <p:attrNameLst>
                                          <p:attrName>ppt_x</p:attrName>
                                        </p:attrNameLst>
                                      </p:cBhvr>
                                      <p:tavLst>
                                        <p:tav tm="0">
                                          <p:val>
                                            <p:strVal val="#ppt_x"/>
                                          </p:val>
                                        </p:tav>
                                        <p:tav tm="100000">
                                          <p:val>
                                            <p:strVal val="#ppt_x"/>
                                          </p:val>
                                        </p:tav>
                                      </p:tavLst>
                                    </p:anim>
                                    <p:anim calcmode="lin" valueType="num">
                                      <p:cBhvr>
                                        <p:cTn id="76" dur="1000" fill="hold"/>
                                        <p:tgtEl>
                                          <p:spTgt spid="117"/>
                                        </p:tgtEl>
                                        <p:attrNameLst>
                                          <p:attrName>ppt_y</p:attrName>
                                        </p:attrNameLst>
                                      </p:cBhvr>
                                      <p:tavLst>
                                        <p:tav tm="0">
                                          <p:val>
                                            <p:strVal val="#ppt_y+.1"/>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42" presetClass="entr" presetSubtype="0" fill="hold" nodeType="clickEffect">
                                  <p:stCondLst>
                                    <p:cond delay="0"/>
                                  </p:stCondLst>
                                  <p:childTnLst>
                                    <p:set>
                                      <p:cBhvr>
                                        <p:cTn id="80" dur="1" fill="hold">
                                          <p:stCondLst>
                                            <p:cond delay="0"/>
                                          </p:stCondLst>
                                        </p:cTn>
                                        <p:tgtEl>
                                          <p:spTgt spid="99">
                                            <p:txEl>
                                              <p:pRg st="1" end="1"/>
                                            </p:txEl>
                                          </p:spTgt>
                                        </p:tgtEl>
                                        <p:attrNameLst>
                                          <p:attrName>style.visibility</p:attrName>
                                        </p:attrNameLst>
                                      </p:cBhvr>
                                      <p:to>
                                        <p:strVal val="visible"/>
                                      </p:to>
                                    </p:set>
                                    <p:animEffect transition="in" filter="fade">
                                      <p:cBhvr>
                                        <p:cTn id="81" dur="1000"/>
                                        <p:tgtEl>
                                          <p:spTgt spid="99">
                                            <p:txEl>
                                              <p:pRg st="1" end="1"/>
                                            </p:txEl>
                                          </p:spTgt>
                                        </p:tgtEl>
                                      </p:cBhvr>
                                    </p:animEffect>
                                    <p:anim calcmode="lin" valueType="num">
                                      <p:cBhvr>
                                        <p:cTn id="82" dur="1000" fill="hold"/>
                                        <p:tgtEl>
                                          <p:spTgt spid="99">
                                            <p:txEl>
                                              <p:pRg st="1" end="1"/>
                                            </p:txEl>
                                          </p:spTgt>
                                        </p:tgtEl>
                                        <p:attrNameLst>
                                          <p:attrName>ppt_x</p:attrName>
                                        </p:attrNameLst>
                                      </p:cBhvr>
                                      <p:tavLst>
                                        <p:tav tm="0">
                                          <p:val>
                                            <p:strVal val="#ppt_x"/>
                                          </p:val>
                                        </p:tav>
                                        <p:tav tm="100000">
                                          <p:val>
                                            <p:strVal val="#ppt_x"/>
                                          </p:val>
                                        </p:tav>
                                      </p:tavLst>
                                    </p:anim>
                                    <p:anim calcmode="lin" valueType="num">
                                      <p:cBhvr>
                                        <p:cTn id="83" dur="1000" fill="hold"/>
                                        <p:tgtEl>
                                          <p:spTgt spid="9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42" presetClass="entr" presetSubtype="0" fill="hold" nodeType="clickEffect">
                                  <p:stCondLst>
                                    <p:cond delay="0"/>
                                  </p:stCondLst>
                                  <p:childTnLst>
                                    <p:set>
                                      <p:cBhvr>
                                        <p:cTn id="87" dur="1" fill="hold">
                                          <p:stCondLst>
                                            <p:cond delay="0"/>
                                          </p:stCondLst>
                                        </p:cTn>
                                        <p:tgtEl>
                                          <p:spTgt spid="99">
                                            <p:txEl>
                                              <p:pRg st="2" end="2"/>
                                            </p:txEl>
                                          </p:spTgt>
                                        </p:tgtEl>
                                        <p:attrNameLst>
                                          <p:attrName>style.visibility</p:attrName>
                                        </p:attrNameLst>
                                      </p:cBhvr>
                                      <p:to>
                                        <p:strVal val="visible"/>
                                      </p:to>
                                    </p:set>
                                    <p:animEffect transition="in" filter="fade">
                                      <p:cBhvr>
                                        <p:cTn id="88" dur="1000"/>
                                        <p:tgtEl>
                                          <p:spTgt spid="99">
                                            <p:txEl>
                                              <p:pRg st="2" end="2"/>
                                            </p:txEl>
                                          </p:spTgt>
                                        </p:tgtEl>
                                      </p:cBhvr>
                                    </p:animEffect>
                                    <p:anim calcmode="lin" valueType="num">
                                      <p:cBhvr>
                                        <p:cTn id="89" dur="1000" fill="hold"/>
                                        <p:tgtEl>
                                          <p:spTgt spid="99">
                                            <p:txEl>
                                              <p:pRg st="2" end="2"/>
                                            </p:txEl>
                                          </p:spTgt>
                                        </p:tgtEl>
                                        <p:attrNameLst>
                                          <p:attrName>ppt_x</p:attrName>
                                        </p:attrNameLst>
                                      </p:cBhvr>
                                      <p:tavLst>
                                        <p:tav tm="0">
                                          <p:val>
                                            <p:strVal val="#ppt_x"/>
                                          </p:val>
                                        </p:tav>
                                        <p:tav tm="100000">
                                          <p:val>
                                            <p:strVal val="#ppt_x"/>
                                          </p:val>
                                        </p:tav>
                                      </p:tavLst>
                                    </p:anim>
                                    <p:anim calcmode="lin" valueType="num">
                                      <p:cBhvr>
                                        <p:cTn id="90" dur="1000" fill="hold"/>
                                        <p:tgtEl>
                                          <p:spTgt spid="99">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P spid="83" grpId="0"/>
      <p:bldP spid="84" grpId="0"/>
      <p:bldP spid="108" grpId="0" animBg="1"/>
      <p:bldP spid="109" grpId="0" animBg="1"/>
      <p:bldP spid="110" grpId="0" animBg="1"/>
      <p:bldP spid="112" grpId="0" animBg="1"/>
      <p:bldP spid="113" grpId="0" animBg="1"/>
      <p:bldP spid="114" grpId="0" animBg="1"/>
      <p:bldP spid="115" grpId="0" animBg="1"/>
      <p:bldP spid="116" grpId="0" animBg="1"/>
      <p:bldP spid="11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Example 2: West Constraint</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10898" y="1595658"/>
            <a:ext cx="7092452" cy="52676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4116116" y="2043285"/>
            <a:ext cx="827088" cy="307777"/>
          </a:xfrm>
          <a:prstGeom prst="rect">
            <a:avLst/>
          </a:prstGeom>
          <a:noFill/>
        </p:spPr>
        <p:txBody>
          <a:bodyPr wrap="square" rtlCol="0">
            <a:spAutoFit/>
          </a:bodyPr>
          <a:lstStyle/>
          <a:p>
            <a:pPr algn="ctr"/>
            <a:r>
              <a:rPr lang="en-IE" sz="1400" b="1" dirty="0" smtClean="0">
                <a:solidFill>
                  <a:srgbClr val="00B050"/>
                </a:solidFill>
              </a:rPr>
              <a:t>384 MW</a:t>
            </a:r>
            <a:endParaRPr lang="en-IE" sz="1400" b="1" dirty="0">
              <a:solidFill>
                <a:srgbClr val="00B050"/>
              </a:solidFill>
            </a:endParaRPr>
          </a:p>
        </p:txBody>
      </p:sp>
      <p:sp>
        <p:nvSpPr>
          <p:cNvPr id="6" name="TextBox 5"/>
          <p:cNvSpPr txBox="1"/>
          <p:nvPr/>
        </p:nvSpPr>
        <p:spPr>
          <a:xfrm>
            <a:off x="1930832" y="4059714"/>
            <a:ext cx="827088" cy="307777"/>
          </a:xfrm>
          <a:prstGeom prst="rect">
            <a:avLst/>
          </a:prstGeom>
          <a:noFill/>
        </p:spPr>
        <p:txBody>
          <a:bodyPr wrap="square" rtlCol="0">
            <a:spAutoFit/>
          </a:bodyPr>
          <a:lstStyle/>
          <a:p>
            <a:pPr algn="ctr"/>
            <a:r>
              <a:rPr lang="en-IE" sz="1400" b="1" dirty="0" smtClean="0">
                <a:solidFill>
                  <a:srgbClr val="00B050"/>
                </a:solidFill>
              </a:rPr>
              <a:t>590 MW</a:t>
            </a:r>
            <a:endParaRPr lang="en-IE" sz="1400" b="1" dirty="0">
              <a:solidFill>
                <a:srgbClr val="00B050"/>
              </a:solidFill>
            </a:endParaRPr>
          </a:p>
        </p:txBody>
      </p:sp>
      <p:cxnSp>
        <p:nvCxnSpPr>
          <p:cNvPr id="16" name="Straight Connector 15"/>
          <p:cNvCxnSpPr/>
          <p:nvPr/>
        </p:nvCxnSpPr>
        <p:spPr>
          <a:xfrm flipH="1">
            <a:off x="4651072" y="2523070"/>
            <a:ext cx="1065475" cy="0"/>
          </a:xfrm>
          <a:prstGeom prst="line">
            <a:avLst/>
          </a:prstGeom>
          <a:ln w="57150">
            <a:solidFill>
              <a:srgbClr val="FF0000"/>
            </a:solidFill>
          </a:ln>
          <a:effectLst/>
        </p:spPr>
        <p:style>
          <a:lnRef idx="2">
            <a:schemeClr val="accent1"/>
          </a:lnRef>
          <a:fillRef idx="0">
            <a:schemeClr val="accent1"/>
          </a:fillRef>
          <a:effectRef idx="1">
            <a:schemeClr val="accent1"/>
          </a:effectRef>
          <a:fontRef idx="minor">
            <a:schemeClr val="tx1"/>
          </a:fontRef>
        </p:style>
      </p:cxnSp>
      <p:grpSp>
        <p:nvGrpSpPr>
          <p:cNvPr id="12" name="Group 11"/>
          <p:cNvGrpSpPr>
            <a:grpSpLocks noChangeAspect="1"/>
          </p:cNvGrpSpPr>
          <p:nvPr/>
        </p:nvGrpSpPr>
        <p:grpSpPr>
          <a:xfrm rot="5400000">
            <a:off x="5443735" y="2404152"/>
            <a:ext cx="152357" cy="231983"/>
            <a:chOff x="4648198" y="2132527"/>
            <a:chExt cx="381002" cy="580128"/>
          </a:xfrm>
          <a:scene3d>
            <a:camera prst="orthographicFront">
              <a:rot lat="0" lon="0" rev="0"/>
            </a:camera>
            <a:lightRig rig="threePt" dir="t"/>
          </a:scene3d>
        </p:grpSpPr>
        <p:sp>
          <p:nvSpPr>
            <p:cNvPr id="13" name="Oval 12"/>
            <p:cNvSpPr/>
            <p:nvPr/>
          </p:nvSpPr>
          <p:spPr>
            <a:xfrm>
              <a:off x="4648199" y="2132527"/>
              <a:ext cx="381001" cy="382074"/>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chemeClr val="bg1"/>
                </a:solidFill>
              </a:endParaRPr>
            </a:p>
          </p:txBody>
        </p:sp>
        <p:sp>
          <p:nvSpPr>
            <p:cNvPr id="14" name="Oval 13"/>
            <p:cNvSpPr/>
            <p:nvPr/>
          </p:nvSpPr>
          <p:spPr>
            <a:xfrm>
              <a:off x="4648198" y="2330581"/>
              <a:ext cx="381001" cy="382074"/>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chemeClr val="bg1"/>
                </a:solidFill>
              </a:endParaRPr>
            </a:p>
          </p:txBody>
        </p:sp>
      </p:grpSp>
      <p:cxnSp>
        <p:nvCxnSpPr>
          <p:cNvPr id="24" name="Straight Connector 23"/>
          <p:cNvCxnSpPr/>
          <p:nvPr/>
        </p:nvCxnSpPr>
        <p:spPr>
          <a:xfrm flipH="1">
            <a:off x="4345735" y="3460120"/>
            <a:ext cx="123840" cy="318060"/>
          </a:xfrm>
          <a:prstGeom prst="line">
            <a:avLst/>
          </a:prstGeom>
          <a:ln w="57150">
            <a:solidFill>
              <a:srgbClr val="FF0000"/>
            </a:solidFill>
          </a:ln>
          <a:effectLst/>
        </p:spPr>
        <p:style>
          <a:lnRef idx="2">
            <a:schemeClr val="accent1"/>
          </a:lnRef>
          <a:fillRef idx="0">
            <a:schemeClr val="accent1"/>
          </a:fillRef>
          <a:effectRef idx="1">
            <a:schemeClr val="accent1"/>
          </a:effectRef>
          <a:fontRef idx="minor">
            <a:schemeClr val="tx1"/>
          </a:fontRef>
        </p:style>
      </p:cxnSp>
      <p:grpSp>
        <p:nvGrpSpPr>
          <p:cNvPr id="7" name="Group 6"/>
          <p:cNvGrpSpPr>
            <a:grpSpLocks noChangeAspect="1"/>
          </p:cNvGrpSpPr>
          <p:nvPr/>
        </p:nvGrpSpPr>
        <p:grpSpPr>
          <a:xfrm rot="1200000">
            <a:off x="4329871" y="3479180"/>
            <a:ext cx="152357" cy="231983"/>
            <a:chOff x="4648198" y="2132527"/>
            <a:chExt cx="381002" cy="580128"/>
          </a:xfrm>
          <a:scene3d>
            <a:camera prst="orthographicFront">
              <a:rot lat="0" lon="0" rev="0"/>
            </a:camera>
            <a:lightRig rig="threePt" dir="t"/>
          </a:scene3d>
        </p:grpSpPr>
        <p:sp>
          <p:nvSpPr>
            <p:cNvPr id="8" name="Oval 7"/>
            <p:cNvSpPr/>
            <p:nvPr/>
          </p:nvSpPr>
          <p:spPr>
            <a:xfrm>
              <a:off x="4648199" y="2132527"/>
              <a:ext cx="381001" cy="382074"/>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chemeClr val="bg1"/>
                </a:solidFill>
              </a:endParaRPr>
            </a:p>
          </p:txBody>
        </p:sp>
        <p:sp>
          <p:nvSpPr>
            <p:cNvPr id="9" name="Oval 8"/>
            <p:cNvSpPr/>
            <p:nvPr/>
          </p:nvSpPr>
          <p:spPr>
            <a:xfrm>
              <a:off x="4648198" y="2330581"/>
              <a:ext cx="381001" cy="382074"/>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chemeClr val="bg1"/>
                </a:solidFill>
              </a:endParaRPr>
            </a:p>
          </p:txBody>
        </p:sp>
      </p:grpSp>
      <p:sp>
        <p:nvSpPr>
          <p:cNvPr id="33" name="Content Placeholder 2"/>
          <p:cNvSpPr>
            <a:spLocks noGrp="1"/>
          </p:cNvSpPr>
          <p:nvPr>
            <p:ph idx="1"/>
          </p:nvPr>
        </p:nvSpPr>
        <p:spPr>
          <a:xfrm>
            <a:off x="-57125" y="1078310"/>
            <a:ext cx="2899385" cy="3437657"/>
          </a:xfrm>
        </p:spPr>
        <p:txBody>
          <a:bodyPr/>
          <a:lstStyle/>
          <a:p>
            <a:r>
              <a:rPr lang="en-IE" sz="2200" b="1" dirty="0" smtClean="0">
                <a:solidFill>
                  <a:srgbClr val="00B050"/>
                </a:solidFill>
              </a:rPr>
              <a:t>974 MW Total</a:t>
            </a:r>
          </a:p>
          <a:p>
            <a:r>
              <a:rPr lang="en-IE" sz="2200" dirty="0" smtClean="0"/>
              <a:t>No path to 400 kV network</a:t>
            </a:r>
          </a:p>
          <a:p>
            <a:r>
              <a:rPr lang="en-IE" sz="2200" dirty="0" smtClean="0"/>
              <a:t>Constrained to 800 MW</a:t>
            </a:r>
          </a:p>
          <a:p>
            <a:r>
              <a:rPr lang="en-IE" sz="2200" dirty="0" smtClean="0"/>
              <a:t>Overlapped Planned and Forced outages</a:t>
            </a:r>
            <a:endParaRPr lang="en-IE" sz="2200" dirty="0"/>
          </a:p>
        </p:txBody>
      </p:sp>
      <p:cxnSp>
        <p:nvCxnSpPr>
          <p:cNvPr id="35" name="Straight Connector 34"/>
          <p:cNvCxnSpPr/>
          <p:nvPr/>
        </p:nvCxnSpPr>
        <p:spPr>
          <a:xfrm flipH="1" flipV="1">
            <a:off x="3180303" y="3211250"/>
            <a:ext cx="381839" cy="1"/>
          </a:xfrm>
          <a:prstGeom prst="line">
            <a:avLst/>
          </a:prstGeom>
          <a:ln w="57150">
            <a:solidFill>
              <a:srgbClr val="FF0000"/>
            </a:solidFill>
          </a:ln>
          <a:effectLst/>
        </p:spPr>
        <p:style>
          <a:lnRef idx="2">
            <a:schemeClr val="accent1"/>
          </a:lnRef>
          <a:fillRef idx="0">
            <a:schemeClr val="accent1"/>
          </a:fillRef>
          <a:effectRef idx="1">
            <a:schemeClr val="accent1"/>
          </a:effectRef>
          <a:fontRef idx="minor">
            <a:schemeClr val="tx1"/>
          </a:fontRef>
        </p:style>
      </p:cxnSp>
      <p:grpSp>
        <p:nvGrpSpPr>
          <p:cNvPr id="37" name="Group 36"/>
          <p:cNvGrpSpPr>
            <a:grpSpLocks noChangeAspect="1"/>
          </p:cNvGrpSpPr>
          <p:nvPr/>
        </p:nvGrpSpPr>
        <p:grpSpPr>
          <a:xfrm rot="5400000">
            <a:off x="3315888" y="3076034"/>
            <a:ext cx="152357" cy="231983"/>
            <a:chOff x="4648198" y="2132527"/>
            <a:chExt cx="381002" cy="580128"/>
          </a:xfrm>
          <a:scene3d>
            <a:camera prst="orthographicFront">
              <a:rot lat="0" lon="0" rev="0"/>
            </a:camera>
            <a:lightRig rig="threePt" dir="t"/>
          </a:scene3d>
        </p:grpSpPr>
        <p:sp>
          <p:nvSpPr>
            <p:cNvPr id="38" name="Oval 37"/>
            <p:cNvSpPr/>
            <p:nvPr/>
          </p:nvSpPr>
          <p:spPr>
            <a:xfrm>
              <a:off x="4648199" y="2132527"/>
              <a:ext cx="381001" cy="382074"/>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chemeClr val="bg1"/>
                </a:solidFill>
              </a:endParaRPr>
            </a:p>
          </p:txBody>
        </p:sp>
        <p:sp>
          <p:nvSpPr>
            <p:cNvPr id="39" name="Oval 38"/>
            <p:cNvSpPr/>
            <p:nvPr/>
          </p:nvSpPr>
          <p:spPr>
            <a:xfrm>
              <a:off x="4648198" y="2330581"/>
              <a:ext cx="381001" cy="382074"/>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chemeClr val="bg1"/>
                </a:solidFill>
              </a:endParaRPr>
            </a:p>
          </p:txBody>
        </p:sp>
      </p:grpSp>
      <p:sp>
        <p:nvSpPr>
          <p:cNvPr id="42" name="Right Arrow 41"/>
          <p:cNvSpPr/>
          <p:nvPr/>
        </p:nvSpPr>
        <p:spPr>
          <a:xfrm>
            <a:off x="4858079" y="2353831"/>
            <a:ext cx="538228" cy="332624"/>
          </a:xfrm>
          <a:prstGeom prst="rightArrow">
            <a:avLst/>
          </a:prstGeom>
          <a:solidFill>
            <a:srgbClr val="00B050"/>
          </a:solidFill>
        </p:spPr>
        <p:style>
          <a:lnRef idx="1">
            <a:schemeClr val="accent3"/>
          </a:lnRef>
          <a:fillRef idx="3">
            <a:schemeClr val="accent3"/>
          </a:fillRef>
          <a:effectRef idx="2">
            <a:schemeClr val="accent3"/>
          </a:effectRef>
          <a:fontRef idx="minor">
            <a:schemeClr val="lt1"/>
          </a:fontRef>
        </p:style>
        <p:txBody>
          <a:bodyPr rtlCol="0" anchor="ctr"/>
          <a:lstStyle/>
          <a:p>
            <a:pPr algn="ctr"/>
            <a:endParaRPr lang="en-IE"/>
          </a:p>
        </p:txBody>
      </p:sp>
      <p:sp>
        <p:nvSpPr>
          <p:cNvPr id="43" name="Right Arrow 42"/>
          <p:cNvSpPr/>
          <p:nvPr/>
        </p:nvSpPr>
        <p:spPr>
          <a:xfrm rot="17774515">
            <a:off x="4254599" y="3437361"/>
            <a:ext cx="428704" cy="283731"/>
          </a:xfrm>
          <a:prstGeom prst="rightArrow">
            <a:avLst/>
          </a:prstGeom>
          <a:solidFill>
            <a:srgbClr val="00B050"/>
          </a:solidFill>
        </p:spPr>
        <p:style>
          <a:lnRef idx="1">
            <a:schemeClr val="accent3"/>
          </a:lnRef>
          <a:fillRef idx="3">
            <a:schemeClr val="accent3"/>
          </a:fillRef>
          <a:effectRef idx="2">
            <a:schemeClr val="accent3"/>
          </a:effectRef>
          <a:fontRef idx="minor">
            <a:schemeClr val="lt1"/>
          </a:fontRef>
        </p:style>
        <p:txBody>
          <a:bodyPr rtlCol="0" anchor="ctr"/>
          <a:lstStyle/>
          <a:p>
            <a:pPr algn="ctr"/>
            <a:endParaRPr lang="en-IE"/>
          </a:p>
        </p:txBody>
      </p:sp>
      <p:sp>
        <p:nvSpPr>
          <p:cNvPr id="44" name="Right Arrow 43"/>
          <p:cNvSpPr/>
          <p:nvPr/>
        </p:nvSpPr>
        <p:spPr>
          <a:xfrm>
            <a:off x="4325691" y="1710661"/>
            <a:ext cx="858118" cy="332624"/>
          </a:xfrm>
          <a:prstGeom prst="rightArrow">
            <a:avLst/>
          </a:prstGeom>
          <a:solidFill>
            <a:srgbClr val="00B050"/>
          </a:solidFill>
        </p:spPr>
        <p:style>
          <a:lnRef idx="1">
            <a:schemeClr val="accent3"/>
          </a:lnRef>
          <a:fillRef idx="3">
            <a:schemeClr val="accent3"/>
          </a:fillRef>
          <a:effectRef idx="2">
            <a:schemeClr val="accent3"/>
          </a:effectRef>
          <a:fontRef idx="minor">
            <a:schemeClr val="lt1"/>
          </a:fontRef>
        </p:style>
        <p:txBody>
          <a:bodyPr rtlCol="0" anchor="ctr"/>
          <a:lstStyle/>
          <a:p>
            <a:pPr algn="ctr"/>
            <a:endParaRPr lang="en-IE"/>
          </a:p>
        </p:txBody>
      </p:sp>
      <p:pic>
        <p:nvPicPr>
          <p:cNvPr id="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425" y="6190508"/>
            <a:ext cx="1695450" cy="533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58578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3">
                                            <p:txEl>
                                              <p:pRg st="0" end="0"/>
                                            </p:txEl>
                                          </p:spTgt>
                                        </p:tgtEl>
                                        <p:attrNameLst>
                                          <p:attrName>style.visibility</p:attrName>
                                        </p:attrNameLst>
                                      </p:cBhvr>
                                      <p:to>
                                        <p:strVal val="visible"/>
                                      </p:to>
                                    </p:set>
                                    <p:animEffect transition="in" filter="fade">
                                      <p:cBhvr>
                                        <p:cTn id="19" dur="1000"/>
                                        <p:tgtEl>
                                          <p:spTgt spid="33">
                                            <p:txEl>
                                              <p:pRg st="0" end="0"/>
                                            </p:txEl>
                                          </p:spTgt>
                                        </p:tgtEl>
                                      </p:cBhvr>
                                    </p:animEffect>
                                    <p:anim calcmode="lin" valueType="num">
                                      <p:cBhvr>
                                        <p:cTn id="20" dur="1000" fill="hold"/>
                                        <p:tgtEl>
                                          <p:spTgt spid="33">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3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fade">
                                      <p:cBhvr>
                                        <p:cTn id="26" dur="1000"/>
                                        <p:tgtEl>
                                          <p:spTgt spid="42"/>
                                        </p:tgtEl>
                                      </p:cBhvr>
                                    </p:animEffect>
                                    <p:anim calcmode="lin" valueType="num">
                                      <p:cBhvr>
                                        <p:cTn id="27" dur="1000" fill="hold"/>
                                        <p:tgtEl>
                                          <p:spTgt spid="42"/>
                                        </p:tgtEl>
                                        <p:attrNameLst>
                                          <p:attrName>ppt_x</p:attrName>
                                        </p:attrNameLst>
                                      </p:cBhvr>
                                      <p:tavLst>
                                        <p:tav tm="0">
                                          <p:val>
                                            <p:strVal val="#ppt_x"/>
                                          </p:val>
                                        </p:tav>
                                        <p:tav tm="100000">
                                          <p:val>
                                            <p:strVal val="#ppt_x"/>
                                          </p:val>
                                        </p:tav>
                                      </p:tavLst>
                                    </p:anim>
                                    <p:anim calcmode="lin" valueType="num">
                                      <p:cBhvr>
                                        <p:cTn id="28" dur="1000" fill="hold"/>
                                        <p:tgtEl>
                                          <p:spTgt spid="42"/>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43"/>
                                        </p:tgtEl>
                                        <p:attrNameLst>
                                          <p:attrName>style.visibility</p:attrName>
                                        </p:attrNameLst>
                                      </p:cBhvr>
                                      <p:to>
                                        <p:strVal val="visible"/>
                                      </p:to>
                                    </p:set>
                                    <p:animEffect transition="in" filter="fade">
                                      <p:cBhvr>
                                        <p:cTn id="31" dur="1000"/>
                                        <p:tgtEl>
                                          <p:spTgt spid="43"/>
                                        </p:tgtEl>
                                      </p:cBhvr>
                                    </p:animEffect>
                                    <p:anim calcmode="lin" valueType="num">
                                      <p:cBhvr>
                                        <p:cTn id="32" dur="1000" fill="hold"/>
                                        <p:tgtEl>
                                          <p:spTgt spid="43"/>
                                        </p:tgtEl>
                                        <p:attrNameLst>
                                          <p:attrName>ppt_x</p:attrName>
                                        </p:attrNameLst>
                                      </p:cBhvr>
                                      <p:tavLst>
                                        <p:tav tm="0">
                                          <p:val>
                                            <p:strVal val="#ppt_x"/>
                                          </p:val>
                                        </p:tav>
                                        <p:tav tm="100000">
                                          <p:val>
                                            <p:strVal val="#ppt_x"/>
                                          </p:val>
                                        </p:tav>
                                      </p:tavLst>
                                    </p:anim>
                                    <p:anim calcmode="lin" valueType="num">
                                      <p:cBhvr>
                                        <p:cTn id="33"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33">
                                            <p:txEl>
                                              <p:pRg st="1" end="1"/>
                                            </p:txEl>
                                          </p:spTgt>
                                        </p:tgtEl>
                                        <p:attrNameLst>
                                          <p:attrName>style.visibility</p:attrName>
                                        </p:attrNameLst>
                                      </p:cBhvr>
                                      <p:to>
                                        <p:strVal val="visible"/>
                                      </p:to>
                                    </p:set>
                                    <p:animEffect transition="in" filter="fade">
                                      <p:cBhvr>
                                        <p:cTn id="38" dur="1000"/>
                                        <p:tgtEl>
                                          <p:spTgt spid="33">
                                            <p:txEl>
                                              <p:pRg st="1" end="1"/>
                                            </p:txEl>
                                          </p:spTgt>
                                        </p:tgtEl>
                                      </p:cBhvr>
                                    </p:animEffect>
                                    <p:anim calcmode="lin" valueType="num">
                                      <p:cBhvr>
                                        <p:cTn id="39" dur="1000" fill="hold"/>
                                        <p:tgtEl>
                                          <p:spTgt spid="33">
                                            <p:txEl>
                                              <p:pRg st="1" end="1"/>
                                            </p:txEl>
                                          </p:spTgt>
                                        </p:tgtEl>
                                        <p:attrNameLst>
                                          <p:attrName>ppt_x</p:attrName>
                                        </p:attrNameLst>
                                      </p:cBhvr>
                                      <p:tavLst>
                                        <p:tav tm="0">
                                          <p:val>
                                            <p:strVal val="#ppt_x"/>
                                          </p:val>
                                        </p:tav>
                                        <p:tav tm="100000">
                                          <p:val>
                                            <p:strVal val="#ppt_x"/>
                                          </p:val>
                                        </p:tav>
                                      </p:tavLst>
                                    </p:anim>
                                    <p:anim calcmode="lin" valueType="num">
                                      <p:cBhvr>
                                        <p:cTn id="40" dur="1000" fill="hold"/>
                                        <p:tgtEl>
                                          <p:spTgt spid="3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44"/>
                                        </p:tgtEl>
                                        <p:attrNameLst>
                                          <p:attrName>style.visibility</p:attrName>
                                        </p:attrNameLst>
                                      </p:cBhvr>
                                      <p:to>
                                        <p:strVal val="visible"/>
                                      </p:to>
                                    </p:set>
                                    <p:animEffect transition="in" filter="fade">
                                      <p:cBhvr>
                                        <p:cTn id="45" dur="1000"/>
                                        <p:tgtEl>
                                          <p:spTgt spid="44"/>
                                        </p:tgtEl>
                                      </p:cBhvr>
                                    </p:animEffect>
                                    <p:anim calcmode="lin" valueType="num">
                                      <p:cBhvr>
                                        <p:cTn id="46" dur="1000" fill="hold"/>
                                        <p:tgtEl>
                                          <p:spTgt spid="44"/>
                                        </p:tgtEl>
                                        <p:attrNameLst>
                                          <p:attrName>ppt_x</p:attrName>
                                        </p:attrNameLst>
                                      </p:cBhvr>
                                      <p:tavLst>
                                        <p:tav tm="0">
                                          <p:val>
                                            <p:strVal val="#ppt_x"/>
                                          </p:val>
                                        </p:tav>
                                        <p:tav tm="100000">
                                          <p:val>
                                            <p:strVal val="#ppt_x"/>
                                          </p:val>
                                        </p:tav>
                                      </p:tavLst>
                                    </p:anim>
                                    <p:anim calcmode="lin" valueType="num">
                                      <p:cBhvr>
                                        <p:cTn id="47"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nodeType="clickEffect">
                                  <p:stCondLst>
                                    <p:cond delay="0"/>
                                  </p:stCondLst>
                                  <p:childTnLst>
                                    <p:set>
                                      <p:cBhvr>
                                        <p:cTn id="51" dur="1" fill="hold">
                                          <p:stCondLst>
                                            <p:cond delay="0"/>
                                          </p:stCondLst>
                                        </p:cTn>
                                        <p:tgtEl>
                                          <p:spTgt spid="33">
                                            <p:txEl>
                                              <p:pRg st="2" end="2"/>
                                            </p:txEl>
                                          </p:spTgt>
                                        </p:tgtEl>
                                        <p:attrNameLst>
                                          <p:attrName>style.visibility</p:attrName>
                                        </p:attrNameLst>
                                      </p:cBhvr>
                                      <p:to>
                                        <p:strVal val="visible"/>
                                      </p:to>
                                    </p:set>
                                    <p:animEffect transition="in" filter="fade">
                                      <p:cBhvr>
                                        <p:cTn id="52" dur="1000"/>
                                        <p:tgtEl>
                                          <p:spTgt spid="33">
                                            <p:txEl>
                                              <p:pRg st="2" end="2"/>
                                            </p:txEl>
                                          </p:spTgt>
                                        </p:tgtEl>
                                      </p:cBhvr>
                                    </p:animEffect>
                                    <p:anim calcmode="lin" valueType="num">
                                      <p:cBhvr>
                                        <p:cTn id="53" dur="1000" fill="hold"/>
                                        <p:tgtEl>
                                          <p:spTgt spid="33">
                                            <p:txEl>
                                              <p:pRg st="2" end="2"/>
                                            </p:txEl>
                                          </p:spTgt>
                                        </p:tgtEl>
                                        <p:attrNameLst>
                                          <p:attrName>ppt_x</p:attrName>
                                        </p:attrNameLst>
                                      </p:cBhvr>
                                      <p:tavLst>
                                        <p:tav tm="0">
                                          <p:val>
                                            <p:strVal val="#ppt_x"/>
                                          </p:val>
                                        </p:tav>
                                        <p:tav tm="100000">
                                          <p:val>
                                            <p:strVal val="#ppt_x"/>
                                          </p:val>
                                        </p:tav>
                                      </p:tavLst>
                                    </p:anim>
                                    <p:anim calcmode="lin" valueType="num">
                                      <p:cBhvr>
                                        <p:cTn id="54" dur="1000" fill="hold"/>
                                        <p:tgtEl>
                                          <p:spTgt spid="3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nodeType="clickEffect">
                                  <p:stCondLst>
                                    <p:cond delay="0"/>
                                  </p:stCondLst>
                                  <p:childTnLst>
                                    <p:set>
                                      <p:cBhvr>
                                        <p:cTn id="58" dur="1" fill="hold">
                                          <p:stCondLst>
                                            <p:cond delay="0"/>
                                          </p:stCondLst>
                                        </p:cTn>
                                        <p:tgtEl>
                                          <p:spTgt spid="33">
                                            <p:txEl>
                                              <p:pRg st="3" end="3"/>
                                            </p:txEl>
                                          </p:spTgt>
                                        </p:tgtEl>
                                        <p:attrNameLst>
                                          <p:attrName>style.visibility</p:attrName>
                                        </p:attrNameLst>
                                      </p:cBhvr>
                                      <p:to>
                                        <p:strVal val="visible"/>
                                      </p:to>
                                    </p:set>
                                    <p:animEffect transition="in" filter="fade">
                                      <p:cBhvr>
                                        <p:cTn id="59" dur="1000"/>
                                        <p:tgtEl>
                                          <p:spTgt spid="33">
                                            <p:txEl>
                                              <p:pRg st="3" end="3"/>
                                            </p:txEl>
                                          </p:spTgt>
                                        </p:tgtEl>
                                      </p:cBhvr>
                                    </p:animEffect>
                                    <p:anim calcmode="lin" valueType="num">
                                      <p:cBhvr>
                                        <p:cTn id="60" dur="1000" fill="hold"/>
                                        <p:tgtEl>
                                          <p:spTgt spid="33">
                                            <p:txEl>
                                              <p:pRg st="3" end="3"/>
                                            </p:txEl>
                                          </p:spTgt>
                                        </p:tgtEl>
                                        <p:attrNameLst>
                                          <p:attrName>ppt_x</p:attrName>
                                        </p:attrNameLst>
                                      </p:cBhvr>
                                      <p:tavLst>
                                        <p:tav tm="0">
                                          <p:val>
                                            <p:strVal val="#ppt_x"/>
                                          </p:val>
                                        </p:tav>
                                        <p:tav tm="100000">
                                          <p:val>
                                            <p:strVal val="#ppt_x"/>
                                          </p:val>
                                        </p:tav>
                                      </p:tavLst>
                                    </p:anim>
                                    <p:anim calcmode="lin" valueType="num">
                                      <p:cBhvr>
                                        <p:cTn id="61" dur="1000" fill="hold"/>
                                        <p:tgtEl>
                                          <p:spTgt spid="3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42" grpId="0" animBg="1"/>
      <p:bldP spid="43" grpId="0" animBg="1"/>
      <p:bldP spid="4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0" y="5514975"/>
            <a:ext cx="9144000" cy="1343025"/>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IE"/>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112" y="990597"/>
            <a:ext cx="7343775" cy="54649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ight Arrow 11"/>
          <p:cNvSpPr/>
          <p:nvPr/>
        </p:nvSpPr>
        <p:spPr>
          <a:xfrm rot="12047376">
            <a:off x="1967730" y="3772417"/>
            <a:ext cx="562101" cy="517114"/>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4" name="Right Arrow 23"/>
          <p:cNvSpPr/>
          <p:nvPr/>
        </p:nvSpPr>
        <p:spPr>
          <a:xfrm rot="3291002">
            <a:off x="3358538" y="5635874"/>
            <a:ext cx="375751" cy="463051"/>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37" name="Right Arrow 36"/>
          <p:cNvSpPr/>
          <p:nvPr/>
        </p:nvSpPr>
        <p:spPr>
          <a:xfrm rot="2898881">
            <a:off x="4405326" y="950583"/>
            <a:ext cx="304619" cy="172588"/>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38" name="Right Arrow 37"/>
          <p:cNvSpPr/>
          <p:nvPr/>
        </p:nvSpPr>
        <p:spPr>
          <a:xfrm>
            <a:off x="4723372" y="2329809"/>
            <a:ext cx="404673" cy="274065"/>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IE" sz="600" dirty="0" smtClean="0"/>
              <a:t>110 kV</a:t>
            </a:r>
            <a:endParaRPr lang="en-IE" sz="600" dirty="0"/>
          </a:p>
        </p:txBody>
      </p:sp>
      <p:sp>
        <p:nvSpPr>
          <p:cNvPr id="39" name="Right Arrow 38"/>
          <p:cNvSpPr/>
          <p:nvPr/>
        </p:nvSpPr>
        <p:spPr>
          <a:xfrm rot="2459667">
            <a:off x="1946983" y="997774"/>
            <a:ext cx="304619" cy="172588"/>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41" name="Right Arrow 40"/>
          <p:cNvSpPr/>
          <p:nvPr/>
        </p:nvSpPr>
        <p:spPr>
          <a:xfrm rot="19485956">
            <a:off x="4090150" y="4098750"/>
            <a:ext cx="304619" cy="172588"/>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grpSp>
        <p:nvGrpSpPr>
          <p:cNvPr id="2048" name="Group 2047"/>
          <p:cNvGrpSpPr/>
          <p:nvPr/>
        </p:nvGrpSpPr>
        <p:grpSpPr>
          <a:xfrm>
            <a:off x="1314241" y="3975679"/>
            <a:ext cx="2196607" cy="2516042"/>
            <a:chOff x="1314241" y="3975679"/>
            <a:chExt cx="2196607" cy="2516042"/>
          </a:xfrm>
        </p:grpSpPr>
        <p:sp>
          <p:nvSpPr>
            <p:cNvPr id="21" name="Right Arrow 20"/>
            <p:cNvSpPr/>
            <p:nvPr/>
          </p:nvSpPr>
          <p:spPr>
            <a:xfrm rot="19485956">
              <a:off x="2335280" y="4415461"/>
              <a:ext cx="304619" cy="172588"/>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8" name="Right Arrow 27"/>
            <p:cNvSpPr/>
            <p:nvPr/>
          </p:nvSpPr>
          <p:spPr>
            <a:xfrm rot="19485956">
              <a:off x="2711080" y="4644060"/>
              <a:ext cx="304619" cy="172588"/>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9" name="Right Arrow 28"/>
            <p:cNvSpPr/>
            <p:nvPr/>
          </p:nvSpPr>
          <p:spPr>
            <a:xfrm rot="19485956">
              <a:off x="2683663" y="5177463"/>
              <a:ext cx="304619" cy="172588"/>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30" name="Right Arrow 29"/>
            <p:cNvSpPr/>
            <p:nvPr/>
          </p:nvSpPr>
          <p:spPr>
            <a:xfrm rot="19485956">
              <a:off x="2728371" y="5787061"/>
              <a:ext cx="304619" cy="172588"/>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31" name="Right Arrow 30"/>
            <p:cNvSpPr/>
            <p:nvPr/>
          </p:nvSpPr>
          <p:spPr>
            <a:xfrm rot="19485956">
              <a:off x="3206229" y="6319133"/>
              <a:ext cx="304619" cy="172588"/>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42" name="Right Arrow 41"/>
            <p:cNvSpPr/>
            <p:nvPr/>
          </p:nvSpPr>
          <p:spPr>
            <a:xfrm rot="19485956">
              <a:off x="1314241" y="3975679"/>
              <a:ext cx="304619" cy="172588"/>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grpSp>
      <p:sp>
        <p:nvSpPr>
          <p:cNvPr id="18" name="Title 1"/>
          <p:cNvSpPr txBox="1">
            <a:spLocks/>
          </p:cNvSpPr>
          <p:nvPr/>
        </p:nvSpPr>
        <p:spPr bwMode="auto">
          <a:xfrm>
            <a:off x="476250" y="0"/>
            <a:ext cx="8229600" cy="96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fontScale="92500" lnSpcReduction="10000"/>
          </a:bodyPr>
          <a:lstStyle>
            <a:lvl1pPr algn="ctr" defTabSz="457200" rtl="0" fontAlgn="base">
              <a:spcBef>
                <a:spcPct val="0"/>
              </a:spcBef>
              <a:spcAft>
                <a:spcPct val="0"/>
              </a:spcAft>
              <a:defRPr sz="3400" b="1" kern="1200">
                <a:solidFill>
                  <a:srgbClr val="767676"/>
                </a:solidFill>
                <a:latin typeface="Arial"/>
                <a:ea typeface="MS PGothic" pitchFamily="34" charset="-128"/>
                <a:cs typeface="Arial"/>
              </a:defRPr>
            </a:lvl1pPr>
            <a:lvl2pPr algn="ctr" defTabSz="457200" rtl="0" fontAlgn="base">
              <a:spcBef>
                <a:spcPct val="0"/>
              </a:spcBef>
              <a:spcAft>
                <a:spcPct val="0"/>
              </a:spcAft>
              <a:defRPr sz="3400" b="1">
                <a:solidFill>
                  <a:srgbClr val="767676"/>
                </a:solidFill>
                <a:latin typeface="Arial" pitchFamily="34" charset="0"/>
                <a:ea typeface="MS PGothic" pitchFamily="34" charset="-128"/>
              </a:defRPr>
            </a:lvl2pPr>
            <a:lvl3pPr algn="ctr" defTabSz="457200" rtl="0" fontAlgn="base">
              <a:spcBef>
                <a:spcPct val="0"/>
              </a:spcBef>
              <a:spcAft>
                <a:spcPct val="0"/>
              </a:spcAft>
              <a:defRPr sz="3400" b="1">
                <a:solidFill>
                  <a:srgbClr val="767676"/>
                </a:solidFill>
                <a:latin typeface="Arial" pitchFamily="34" charset="0"/>
                <a:ea typeface="MS PGothic" pitchFamily="34" charset="-128"/>
              </a:defRPr>
            </a:lvl3pPr>
            <a:lvl4pPr algn="ctr" defTabSz="457200" rtl="0" fontAlgn="base">
              <a:spcBef>
                <a:spcPct val="0"/>
              </a:spcBef>
              <a:spcAft>
                <a:spcPct val="0"/>
              </a:spcAft>
              <a:defRPr sz="3400" b="1">
                <a:solidFill>
                  <a:srgbClr val="767676"/>
                </a:solidFill>
                <a:latin typeface="Arial" pitchFamily="34" charset="0"/>
                <a:ea typeface="MS PGothic" pitchFamily="34" charset="-128"/>
              </a:defRPr>
            </a:lvl4pPr>
            <a:lvl5pPr algn="ctr" defTabSz="457200" rtl="0" fontAlgn="base">
              <a:spcBef>
                <a:spcPct val="0"/>
              </a:spcBef>
              <a:spcAft>
                <a:spcPct val="0"/>
              </a:spcAft>
              <a:defRPr sz="3400" b="1">
                <a:solidFill>
                  <a:srgbClr val="767676"/>
                </a:solidFill>
                <a:latin typeface="Arial" pitchFamily="34" charset="0"/>
                <a:ea typeface="MS PGothic" pitchFamily="34" charset="-128"/>
              </a:defRPr>
            </a:lvl5pPr>
            <a:lvl6pPr marL="457200" algn="ctr" defTabSz="457200" rtl="0" fontAlgn="base">
              <a:spcBef>
                <a:spcPct val="0"/>
              </a:spcBef>
              <a:spcAft>
                <a:spcPct val="0"/>
              </a:spcAft>
              <a:defRPr sz="3400" b="1">
                <a:solidFill>
                  <a:srgbClr val="767676"/>
                </a:solidFill>
                <a:latin typeface="Arial" pitchFamily="34" charset="0"/>
                <a:ea typeface="MS PGothic" pitchFamily="34" charset="-128"/>
              </a:defRPr>
            </a:lvl6pPr>
            <a:lvl7pPr marL="914400" algn="ctr" defTabSz="457200" rtl="0" fontAlgn="base">
              <a:spcBef>
                <a:spcPct val="0"/>
              </a:spcBef>
              <a:spcAft>
                <a:spcPct val="0"/>
              </a:spcAft>
              <a:defRPr sz="3400" b="1">
                <a:solidFill>
                  <a:srgbClr val="767676"/>
                </a:solidFill>
                <a:latin typeface="Arial" pitchFamily="34" charset="0"/>
                <a:ea typeface="MS PGothic" pitchFamily="34" charset="-128"/>
              </a:defRPr>
            </a:lvl7pPr>
            <a:lvl8pPr marL="1371600" algn="ctr" defTabSz="457200" rtl="0" fontAlgn="base">
              <a:spcBef>
                <a:spcPct val="0"/>
              </a:spcBef>
              <a:spcAft>
                <a:spcPct val="0"/>
              </a:spcAft>
              <a:defRPr sz="3400" b="1">
                <a:solidFill>
                  <a:srgbClr val="767676"/>
                </a:solidFill>
                <a:latin typeface="Arial" pitchFamily="34" charset="0"/>
                <a:ea typeface="MS PGothic" pitchFamily="34" charset="-128"/>
              </a:defRPr>
            </a:lvl8pPr>
            <a:lvl9pPr marL="1828800" algn="ctr" defTabSz="457200" rtl="0" fontAlgn="base">
              <a:spcBef>
                <a:spcPct val="0"/>
              </a:spcBef>
              <a:spcAft>
                <a:spcPct val="0"/>
              </a:spcAft>
              <a:defRPr sz="3400" b="1">
                <a:solidFill>
                  <a:srgbClr val="767676"/>
                </a:solidFill>
                <a:latin typeface="Arial" pitchFamily="34" charset="0"/>
                <a:ea typeface="MS PGothic" pitchFamily="34" charset="-128"/>
              </a:defRPr>
            </a:lvl9pPr>
          </a:lstStyle>
          <a:p>
            <a:r>
              <a:rPr lang="en-IE" dirty="0" smtClean="0"/>
              <a:t>Example 3: </a:t>
            </a:r>
            <a:r>
              <a:rPr lang="en-IE" dirty="0" err="1" smtClean="0"/>
              <a:t>Moneypoint</a:t>
            </a:r>
            <a:r>
              <a:rPr lang="en-IE" dirty="0" smtClean="0"/>
              <a:t> T4201 Forced Outage</a:t>
            </a:r>
            <a:endParaRPr lang="en-IE" dirty="0"/>
          </a:p>
        </p:txBody>
      </p:sp>
      <p:cxnSp>
        <p:nvCxnSpPr>
          <p:cNvPr id="27" name="Straight Connector 26"/>
          <p:cNvCxnSpPr/>
          <p:nvPr/>
        </p:nvCxnSpPr>
        <p:spPr>
          <a:xfrm flipH="1" flipV="1">
            <a:off x="2022205" y="2636201"/>
            <a:ext cx="381839" cy="1"/>
          </a:xfrm>
          <a:prstGeom prst="line">
            <a:avLst/>
          </a:prstGeom>
          <a:ln w="57150">
            <a:solidFill>
              <a:srgbClr val="FF0000"/>
            </a:solidFill>
          </a:ln>
          <a:effectLst/>
        </p:spPr>
        <p:style>
          <a:lnRef idx="2">
            <a:schemeClr val="accent1"/>
          </a:lnRef>
          <a:fillRef idx="0">
            <a:schemeClr val="accent1"/>
          </a:fillRef>
          <a:effectRef idx="1">
            <a:schemeClr val="accent1"/>
          </a:effectRef>
          <a:fontRef idx="minor">
            <a:schemeClr val="tx1"/>
          </a:fontRef>
        </p:style>
      </p:cxnSp>
      <p:grpSp>
        <p:nvGrpSpPr>
          <p:cNvPr id="19" name="Group 18"/>
          <p:cNvGrpSpPr>
            <a:grpSpLocks noChangeAspect="1"/>
          </p:cNvGrpSpPr>
          <p:nvPr/>
        </p:nvGrpSpPr>
        <p:grpSpPr>
          <a:xfrm rot="5400000">
            <a:off x="2139105" y="2520210"/>
            <a:ext cx="152357" cy="231983"/>
            <a:chOff x="4648198" y="2132527"/>
            <a:chExt cx="381002" cy="580128"/>
          </a:xfrm>
          <a:scene3d>
            <a:camera prst="orthographicFront">
              <a:rot lat="0" lon="0" rev="0"/>
            </a:camera>
            <a:lightRig rig="threePt" dir="t"/>
          </a:scene3d>
        </p:grpSpPr>
        <p:sp>
          <p:nvSpPr>
            <p:cNvPr id="20" name="Oval 19"/>
            <p:cNvSpPr/>
            <p:nvPr/>
          </p:nvSpPr>
          <p:spPr>
            <a:xfrm>
              <a:off x="4648199" y="2132527"/>
              <a:ext cx="381001" cy="382074"/>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chemeClr val="bg1"/>
                </a:solidFill>
              </a:endParaRPr>
            </a:p>
          </p:txBody>
        </p:sp>
        <p:sp>
          <p:nvSpPr>
            <p:cNvPr id="22" name="Oval 21"/>
            <p:cNvSpPr/>
            <p:nvPr/>
          </p:nvSpPr>
          <p:spPr>
            <a:xfrm>
              <a:off x="4648198" y="2330581"/>
              <a:ext cx="381001" cy="382074"/>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chemeClr val="bg1"/>
                </a:solidFill>
              </a:endParaRPr>
            </a:p>
          </p:txBody>
        </p:sp>
      </p:grpSp>
      <p:sp>
        <p:nvSpPr>
          <p:cNvPr id="23" name="Right Arrow 22"/>
          <p:cNvSpPr/>
          <p:nvPr/>
        </p:nvSpPr>
        <p:spPr>
          <a:xfrm>
            <a:off x="4419504" y="2571447"/>
            <a:ext cx="1790795" cy="517114"/>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5" name="Right Arrow 24"/>
          <p:cNvSpPr/>
          <p:nvPr/>
        </p:nvSpPr>
        <p:spPr>
          <a:xfrm rot="20740952">
            <a:off x="4227760" y="1696745"/>
            <a:ext cx="2076135" cy="517114"/>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425" y="6190508"/>
            <a:ext cx="1695450" cy="533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85215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1" nodeType="clickEffect">
                                  <p:stCondLst>
                                    <p:cond delay="0"/>
                                  </p:stCondLst>
                                  <p:childTnLst>
                                    <p:set>
                                      <p:cBhvr>
                                        <p:cTn id="12" dur="1" fill="hold">
                                          <p:stCondLst>
                                            <p:cond delay="0"/>
                                          </p:stCondLst>
                                        </p:cTn>
                                        <p:tgtEl>
                                          <p:spTgt spid="23"/>
                                        </p:tgtEl>
                                        <p:attrNameLst>
                                          <p:attrName>style.visibility</p:attrName>
                                        </p:attrNameLst>
                                      </p:cBhvr>
                                      <p:to>
                                        <p:strVal val="hidden"/>
                                      </p:to>
                                    </p:set>
                                  </p:childTnLst>
                                </p:cTn>
                              </p:par>
                              <p:par>
                                <p:cTn id="13" presetID="1" presetClass="exit" presetSubtype="0" fill="hold" grpId="1" nodeType="withEffect">
                                  <p:stCondLst>
                                    <p:cond delay="0"/>
                                  </p:stCondLst>
                                  <p:childTnLst>
                                    <p:set>
                                      <p:cBhvr>
                                        <p:cTn id="14" dur="1" fill="hold">
                                          <p:stCondLst>
                                            <p:cond delay="0"/>
                                          </p:stCondLst>
                                        </p:cTn>
                                        <p:tgtEl>
                                          <p:spTgt spid="25"/>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4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4" grpId="0" animBg="1"/>
      <p:bldP spid="37" grpId="0" animBg="1"/>
      <p:bldP spid="38" grpId="0" animBg="1"/>
      <p:bldP spid="39" grpId="0" animBg="1"/>
      <p:bldP spid="41" grpId="0" animBg="1"/>
      <p:bldP spid="23" grpId="0" animBg="1"/>
      <p:bldP spid="23" grpId="1" animBg="1"/>
      <p:bldP spid="25" grpId="0" animBg="1"/>
      <p:bldP spid="25"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0" y="5514975"/>
            <a:ext cx="9144000" cy="1343025"/>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IE"/>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112" y="990597"/>
            <a:ext cx="7343775" cy="54649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ight Arrow 4"/>
          <p:cNvSpPr/>
          <p:nvPr/>
        </p:nvSpPr>
        <p:spPr>
          <a:xfrm>
            <a:off x="3400715" y="3657495"/>
            <a:ext cx="777675" cy="246123"/>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2" name="Right Arrow 11"/>
          <p:cNvSpPr/>
          <p:nvPr/>
        </p:nvSpPr>
        <p:spPr>
          <a:xfrm rot="12047376">
            <a:off x="1967730" y="3772417"/>
            <a:ext cx="562101" cy="517114"/>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3" name="Right Arrow 22"/>
          <p:cNvSpPr/>
          <p:nvPr/>
        </p:nvSpPr>
        <p:spPr>
          <a:xfrm rot="16200000">
            <a:off x="1512353" y="3073984"/>
            <a:ext cx="562101" cy="316734"/>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4" name="Right Arrow 23"/>
          <p:cNvSpPr/>
          <p:nvPr/>
        </p:nvSpPr>
        <p:spPr>
          <a:xfrm rot="3042464">
            <a:off x="3334588" y="5663013"/>
            <a:ext cx="375751" cy="463051"/>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5" name="Right Arrow 24"/>
          <p:cNvSpPr/>
          <p:nvPr/>
        </p:nvSpPr>
        <p:spPr>
          <a:xfrm rot="17438129">
            <a:off x="1852547" y="1799082"/>
            <a:ext cx="562101" cy="316734"/>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6" name="Right Arrow 25"/>
          <p:cNvSpPr/>
          <p:nvPr/>
        </p:nvSpPr>
        <p:spPr>
          <a:xfrm rot="2848978">
            <a:off x="2597259" y="1573728"/>
            <a:ext cx="562101" cy="252282"/>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7" name="Right Arrow 26"/>
          <p:cNvSpPr/>
          <p:nvPr/>
        </p:nvSpPr>
        <p:spPr>
          <a:xfrm>
            <a:off x="3686598" y="1818378"/>
            <a:ext cx="562101" cy="262968"/>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32" name="Right Arrow 31"/>
          <p:cNvSpPr/>
          <p:nvPr/>
        </p:nvSpPr>
        <p:spPr>
          <a:xfrm rot="16200000">
            <a:off x="4187003" y="4666507"/>
            <a:ext cx="777675" cy="295062"/>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33" name="Right Arrow 32"/>
          <p:cNvSpPr/>
          <p:nvPr/>
        </p:nvSpPr>
        <p:spPr>
          <a:xfrm rot="17658996">
            <a:off x="4675921" y="2991442"/>
            <a:ext cx="562101" cy="373373"/>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34" name="Right Arrow 33"/>
          <p:cNvSpPr/>
          <p:nvPr/>
        </p:nvSpPr>
        <p:spPr>
          <a:xfrm>
            <a:off x="5791200" y="2209800"/>
            <a:ext cx="777675" cy="394074"/>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35" name="Right Arrow 34"/>
          <p:cNvSpPr/>
          <p:nvPr/>
        </p:nvSpPr>
        <p:spPr>
          <a:xfrm rot="19548554">
            <a:off x="5204109" y="5394780"/>
            <a:ext cx="777675" cy="307854"/>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36" name="Right Arrow 35"/>
          <p:cNvSpPr/>
          <p:nvPr/>
        </p:nvSpPr>
        <p:spPr>
          <a:xfrm>
            <a:off x="3593423" y="1222893"/>
            <a:ext cx="562101" cy="184573"/>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38" name="Right Arrow 37"/>
          <p:cNvSpPr/>
          <p:nvPr/>
        </p:nvSpPr>
        <p:spPr>
          <a:xfrm>
            <a:off x="4723372" y="2329809"/>
            <a:ext cx="404673" cy="274065"/>
          </a:xfrm>
          <a:prstGeom prst="rightArrow">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IE" sz="600" dirty="0" smtClean="0"/>
              <a:t>110 kV</a:t>
            </a:r>
            <a:endParaRPr lang="en-IE" sz="600" dirty="0"/>
          </a:p>
        </p:txBody>
      </p:sp>
      <p:sp>
        <p:nvSpPr>
          <p:cNvPr id="18" name="Title 1"/>
          <p:cNvSpPr txBox="1">
            <a:spLocks/>
          </p:cNvSpPr>
          <p:nvPr/>
        </p:nvSpPr>
        <p:spPr bwMode="auto">
          <a:xfrm>
            <a:off x="476250" y="0"/>
            <a:ext cx="8229600" cy="96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fontScale="92500" lnSpcReduction="10000"/>
          </a:bodyPr>
          <a:lstStyle>
            <a:lvl1pPr algn="ctr" defTabSz="457200" rtl="0" fontAlgn="base">
              <a:spcBef>
                <a:spcPct val="0"/>
              </a:spcBef>
              <a:spcAft>
                <a:spcPct val="0"/>
              </a:spcAft>
              <a:defRPr sz="3400" b="1" kern="1200">
                <a:solidFill>
                  <a:srgbClr val="767676"/>
                </a:solidFill>
                <a:latin typeface="Arial"/>
                <a:ea typeface="MS PGothic" pitchFamily="34" charset="-128"/>
                <a:cs typeface="Arial"/>
              </a:defRPr>
            </a:lvl1pPr>
            <a:lvl2pPr algn="ctr" defTabSz="457200" rtl="0" fontAlgn="base">
              <a:spcBef>
                <a:spcPct val="0"/>
              </a:spcBef>
              <a:spcAft>
                <a:spcPct val="0"/>
              </a:spcAft>
              <a:defRPr sz="3400" b="1">
                <a:solidFill>
                  <a:srgbClr val="767676"/>
                </a:solidFill>
                <a:latin typeface="Arial" pitchFamily="34" charset="0"/>
                <a:ea typeface="MS PGothic" pitchFamily="34" charset="-128"/>
              </a:defRPr>
            </a:lvl2pPr>
            <a:lvl3pPr algn="ctr" defTabSz="457200" rtl="0" fontAlgn="base">
              <a:spcBef>
                <a:spcPct val="0"/>
              </a:spcBef>
              <a:spcAft>
                <a:spcPct val="0"/>
              </a:spcAft>
              <a:defRPr sz="3400" b="1">
                <a:solidFill>
                  <a:srgbClr val="767676"/>
                </a:solidFill>
                <a:latin typeface="Arial" pitchFamily="34" charset="0"/>
                <a:ea typeface="MS PGothic" pitchFamily="34" charset="-128"/>
              </a:defRPr>
            </a:lvl3pPr>
            <a:lvl4pPr algn="ctr" defTabSz="457200" rtl="0" fontAlgn="base">
              <a:spcBef>
                <a:spcPct val="0"/>
              </a:spcBef>
              <a:spcAft>
                <a:spcPct val="0"/>
              </a:spcAft>
              <a:defRPr sz="3400" b="1">
                <a:solidFill>
                  <a:srgbClr val="767676"/>
                </a:solidFill>
                <a:latin typeface="Arial" pitchFamily="34" charset="0"/>
                <a:ea typeface="MS PGothic" pitchFamily="34" charset="-128"/>
              </a:defRPr>
            </a:lvl4pPr>
            <a:lvl5pPr algn="ctr" defTabSz="457200" rtl="0" fontAlgn="base">
              <a:spcBef>
                <a:spcPct val="0"/>
              </a:spcBef>
              <a:spcAft>
                <a:spcPct val="0"/>
              </a:spcAft>
              <a:defRPr sz="3400" b="1">
                <a:solidFill>
                  <a:srgbClr val="767676"/>
                </a:solidFill>
                <a:latin typeface="Arial" pitchFamily="34" charset="0"/>
                <a:ea typeface="MS PGothic" pitchFamily="34" charset="-128"/>
              </a:defRPr>
            </a:lvl5pPr>
            <a:lvl6pPr marL="457200" algn="ctr" defTabSz="457200" rtl="0" fontAlgn="base">
              <a:spcBef>
                <a:spcPct val="0"/>
              </a:spcBef>
              <a:spcAft>
                <a:spcPct val="0"/>
              </a:spcAft>
              <a:defRPr sz="3400" b="1">
                <a:solidFill>
                  <a:srgbClr val="767676"/>
                </a:solidFill>
                <a:latin typeface="Arial" pitchFamily="34" charset="0"/>
                <a:ea typeface="MS PGothic" pitchFamily="34" charset="-128"/>
              </a:defRPr>
            </a:lvl6pPr>
            <a:lvl7pPr marL="914400" algn="ctr" defTabSz="457200" rtl="0" fontAlgn="base">
              <a:spcBef>
                <a:spcPct val="0"/>
              </a:spcBef>
              <a:spcAft>
                <a:spcPct val="0"/>
              </a:spcAft>
              <a:defRPr sz="3400" b="1">
                <a:solidFill>
                  <a:srgbClr val="767676"/>
                </a:solidFill>
                <a:latin typeface="Arial" pitchFamily="34" charset="0"/>
                <a:ea typeface="MS PGothic" pitchFamily="34" charset="-128"/>
              </a:defRPr>
            </a:lvl7pPr>
            <a:lvl8pPr marL="1371600" algn="ctr" defTabSz="457200" rtl="0" fontAlgn="base">
              <a:spcBef>
                <a:spcPct val="0"/>
              </a:spcBef>
              <a:spcAft>
                <a:spcPct val="0"/>
              </a:spcAft>
              <a:defRPr sz="3400" b="1">
                <a:solidFill>
                  <a:srgbClr val="767676"/>
                </a:solidFill>
                <a:latin typeface="Arial" pitchFamily="34" charset="0"/>
                <a:ea typeface="MS PGothic" pitchFamily="34" charset="-128"/>
              </a:defRPr>
            </a:lvl8pPr>
            <a:lvl9pPr marL="1828800" algn="ctr" defTabSz="457200" rtl="0" fontAlgn="base">
              <a:spcBef>
                <a:spcPct val="0"/>
              </a:spcBef>
              <a:spcAft>
                <a:spcPct val="0"/>
              </a:spcAft>
              <a:defRPr sz="3400" b="1">
                <a:solidFill>
                  <a:srgbClr val="767676"/>
                </a:solidFill>
                <a:latin typeface="Arial" pitchFamily="34" charset="0"/>
                <a:ea typeface="MS PGothic" pitchFamily="34" charset="-128"/>
              </a:defRPr>
            </a:lvl9pPr>
          </a:lstStyle>
          <a:p>
            <a:r>
              <a:rPr lang="en-IE" dirty="0" smtClean="0"/>
              <a:t>Example 3: </a:t>
            </a:r>
            <a:r>
              <a:rPr lang="en-IE" dirty="0" err="1" smtClean="0"/>
              <a:t>Moneypoint</a:t>
            </a:r>
            <a:r>
              <a:rPr lang="en-IE" dirty="0" smtClean="0"/>
              <a:t> T4201 Forced Outage</a:t>
            </a:r>
            <a:endParaRPr lang="en-IE" dirty="0"/>
          </a:p>
        </p:txBody>
      </p:sp>
      <p:cxnSp>
        <p:nvCxnSpPr>
          <p:cNvPr id="19" name="Straight Connector 18"/>
          <p:cNvCxnSpPr/>
          <p:nvPr/>
        </p:nvCxnSpPr>
        <p:spPr>
          <a:xfrm flipH="1" flipV="1">
            <a:off x="2022205" y="2629274"/>
            <a:ext cx="381839" cy="1"/>
          </a:xfrm>
          <a:prstGeom prst="line">
            <a:avLst/>
          </a:prstGeom>
          <a:ln w="57150">
            <a:solidFill>
              <a:srgbClr val="FF0000"/>
            </a:solidFill>
          </a:ln>
          <a:effectLst/>
        </p:spPr>
        <p:style>
          <a:lnRef idx="2">
            <a:schemeClr val="accent1"/>
          </a:lnRef>
          <a:fillRef idx="0">
            <a:schemeClr val="accent1"/>
          </a:fillRef>
          <a:effectRef idx="1">
            <a:schemeClr val="accent1"/>
          </a:effectRef>
          <a:fontRef idx="minor">
            <a:schemeClr val="tx1"/>
          </a:fontRef>
        </p:style>
      </p:cxnSp>
      <p:grpSp>
        <p:nvGrpSpPr>
          <p:cNvPr id="20" name="Group 19"/>
          <p:cNvGrpSpPr>
            <a:grpSpLocks noChangeAspect="1"/>
          </p:cNvGrpSpPr>
          <p:nvPr/>
        </p:nvGrpSpPr>
        <p:grpSpPr>
          <a:xfrm rot="5400000">
            <a:off x="2139105" y="2513283"/>
            <a:ext cx="152357" cy="231983"/>
            <a:chOff x="4648198" y="2132527"/>
            <a:chExt cx="381002" cy="580128"/>
          </a:xfrm>
          <a:scene3d>
            <a:camera prst="orthographicFront">
              <a:rot lat="0" lon="0" rev="0"/>
            </a:camera>
            <a:lightRig rig="threePt" dir="t"/>
          </a:scene3d>
        </p:grpSpPr>
        <p:sp>
          <p:nvSpPr>
            <p:cNvPr id="21" name="Oval 20"/>
            <p:cNvSpPr/>
            <p:nvPr/>
          </p:nvSpPr>
          <p:spPr>
            <a:xfrm>
              <a:off x="4648199" y="2132527"/>
              <a:ext cx="381001" cy="382074"/>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chemeClr val="bg1"/>
                </a:solidFill>
              </a:endParaRPr>
            </a:p>
          </p:txBody>
        </p:sp>
        <p:sp>
          <p:nvSpPr>
            <p:cNvPr id="22" name="Oval 21"/>
            <p:cNvSpPr/>
            <p:nvPr/>
          </p:nvSpPr>
          <p:spPr>
            <a:xfrm>
              <a:off x="4648198" y="2330581"/>
              <a:ext cx="381001" cy="382074"/>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chemeClr val="bg1"/>
                </a:solidFill>
              </a:endParaRPr>
            </a:p>
          </p:txBody>
        </p:sp>
      </p:grpSp>
      <p:sp>
        <p:nvSpPr>
          <p:cNvPr id="28" name="Content Placeholder 2"/>
          <p:cNvSpPr txBox="1">
            <a:spLocks/>
          </p:cNvSpPr>
          <p:nvPr/>
        </p:nvSpPr>
        <p:spPr>
          <a:xfrm>
            <a:off x="0" y="4814038"/>
            <a:ext cx="3067050" cy="1742598"/>
          </a:xfrm>
          <a:prstGeom prst="rect">
            <a:avLst/>
          </a:prstGeom>
        </p:spPr>
        <p:txBody>
          <a:bodyPr/>
          <a:lstStyle>
            <a:lvl1pPr marL="342900" indent="-342900" algn="l" defTabSz="457200" rtl="0" eaLnBrk="1" fontAlgn="base" hangingPunct="1">
              <a:spcBef>
                <a:spcPct val="20000"/>
              </a:spcBef>
              <a:spcAft>
                <a:spcPct val="0"/>
              </a:spcAft>
              <a:buClr>
                <a:srgbClr val="C8B474"/>
              </a:buClr>
              <a:buFont typeface="Arial" pitchFamily="34" charset="0"/>
              <a:buChar char="•"/>
              <a:defRPr sz="3200" kern="1200">
                <a:solidFill>
                  <a:schemeClr val="tx1"/>
                </a:solidFill>
                <a:latin typeface="Arial"/>
                <a:ea typeface="MS PGothic" pitchFamily="34" charset="-128"/>
                <a:cs typeface="Arial"/>
              </a:defRPr>
            </a:lvl1pPr>
            <a:lvl2pPr marL="742950" indent="-285750" algn="l" defTabSz="457200" rtl="0" eaLnBrk="1" fontAlgn="base" hangingPunct="1">
              <a:spcBef>
                <a:spcPct val="20000"/>
              </a:spcBef>
              <a:spcAft>
                <a:spcPct val="0"/>
              </a:spcAft>
              <a:buClr>
                <a:srgbClr val="C8B474"/>
              </a:buClr>
              <a:buFont typeface="Arial" pitchFamily="34" charset="0"/>
              <a:buChar char="–"/>
              <a:defRPr sz="2800" kern="1200">
                <a:solidFill>
                  <a:schemeClr val="tx1"/>
                </a:solidFill>
                <a:latin typeface="Arial"/>
                <a:ea typeface="MS PGothic" pitchFamily="34" charset="-128"/>
                <a:cs typeface="Arial"/>
              </a:defRPr>
            </a:lvl2pPr>
            <a:lvl3pPr marL="1143000" indent="-228600" algn="l" defTabSz="457200" rtl="0" eaLnBrk="1" fontAlgn="base" hangingPunct="1">
              <a:spcBef>
                <a:spcPct val="20000"/>
              </a:spcBef>
              <a:spcAft>
                <a:spcPct val="0"/>
              </a:spcAft>
              <a:buClr>
                <a:srgbClr val="C8B474"/>
              </a:buClr>
              <a:buFont typeface="Arial" pitchFamily="34" charset="0"/>
              <a:buChar char="•"/>
              <a:defRPr sz="2400" kern="1200">
                <a:solidFill>
                  <a:schemeClr val="tx1"/>
                </a:solidFill>
                <a:latin typeface="Arial"/>
                <a:ea typeface="MS PGothic" pitchFamily="34" charset="-128"/>
                <a:cs typeface="Arial"/>
              </a:defRPr>
            </a:lvl3pPr>
            <a:lvl4pPr marL="1600200" indent="-228600" algn="l" defTabSz="457200" rtl="0" eaLnBrk="1" fontAlgn="base" hangingPunct="1">
              <a:spcBef>
                <a:spcPct val="20000"/>
              </a:spcBef>
              <a:spcAft>
                <a:spcPct val="0"/>
              </a:spcAft>
              <a:buClr>
                <a:srgbClr val="C8B474"/>
              </a:buClr>
              <a:buFont typeface="Arial" pitchFamily="34" charset="0"/>
              <a:buChar char="–"/>
              <a:defRPr sz="2000" kern="1200">
                <a:solidFill>
                  <a:schemeClr val="tx1"/>
                </a:solidFill>
                <a:latin typeface="Arial"/>
                <a:ea typeface="MS PGothic" pitchFamily="34" charset="-128"/>
                <a:cs typeface="Arial"/>
              </a:defRPr>
            </a:lvl4pPr>
            <a:lvl5pPr marL="2057400" indent="-228600" algn="l" defTabSz="457200" rtl="0" eaLnBrk="1" fontAlgn="base" hangingPunct="1">
              <a:spcBef>
                <a:spcPct val="20000"/>
              </a:spcBef>
              <a:spcAft>
                <a:spcPct val="0"/>
              </a:spcAft>
              <a:buClr>
                <a:srgbClr val="C8B474"/>
              </a:buClr>
              <a:buFont typeface="Arial" pitchFamily="34" charset="0"/>
              <a:buChar char="»"/>
              <a:defRPr sz="2000" kern="1200">
                <a:solidFill>
                  <a:schemeClr val="tx1"/>
                </a:solidFill>
                <a:latin typeface="Arial"/>
                <a:ea typeface="MS PGothic" pitchFamily="34"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IE" sz="2200" dirty="0" smtClean="0"/>
              <a:t>Solution: Accelerate transfer of </a:t>
            </a:r>
            <a:r>
              <a:rPr lang="en-IE" sz="2200" dirty="0" err="1" smtClean="0"/>
              <a:t>Moneypoint</a:t>
            </a:r>
            <a:r>
              <a:rPr lang="en-IE" sz="2200" dirty="0" smtClean="0"/>
              <a:t> T4202 </a:t>
            </a:r>
          </a:p>
        </p:txBody>
      </p:sp>
      <p:pic>
        <p:nvPicPr>
          <p:cNvPr id="2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425" y="6190508"/>
            <a:ext cx="1695450" cy="533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27021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animEffect transition="in" filter="fade">
                                      <p:cBhvr>
                                        <p:cTn id="7" dur="1000"/>
                                        <p:tgtEl>
                                          <p:spTgt spid="28">
                                            <p:txEl>
                                              <p:pRg st="0" end="0"/>
                                            </p:txEl>
                                          </p:spTgt>
                                        </p:tgtEl>
                                      </p:cBhvr>
                                    </p:animEffect>
                                    <p:anim calcmode="lin" valueType="num">
                                      <p:cBhvr>
                                        <p:cTn id="8" dur="1000" fill="hold"/>
                                        <p:tgtEl>
                                          <p:spTgt spid="2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IE" sz="4000" dirty="0" smtClean="0"/>
              <a:t>Further Information</a:t>
            </a:r>
            <a:endParaRPr lang="en-IE" sz="4000" dirty="0"/>
          </a:p>
        </p:txBody>
      </p:sp>
      <p:sp>
        <p:nvSpPr>
          <p:cNvPr id="3" name="Content Placeholder 2"/>
          <p:cNvSpPr>
            <a:spLocks noGrp="1"/>
          </p:cNvSpPr>
          <p:nvPr>
            <p:ph idx="1"/>
          </p:nvPr>
        </p:nvSpPr>
        <p:spPr>
          <a:xfrm>
            <a:off x="457200" y="1295400"/>
            <a:ext cx="8229600" cy="4830763"/>
          </a:xfrm>
        </p:spPr>
        <p:txBody>
          <a:bodyPr>
            <a:normAutofit/>
          </a:bodyPr>
          <a:lstStyle/>
          <a:p>
            <a:pPr>
              <a:lnSpc>
                <a:spcPct val="120000"/>
              </a:lnSpc>
              <a:spcBef>
                <a:spcPts val="0"/>
              </a:spcBef>
              <a:spcAft>
                <a:spcPts val="600"/>
              </a:spcAft>
            </a:pPr>
            <a:r>
              <a:rPr lang="en-IE" sz="2400" dirty="0" smtClean="0"/>
              <a:t>Outage </a:t>
            </a:r>
            <a:r>
              <a:rPr lang="en-IE" sz="2400" dirty="0"/>
              <a:t>information available on EirGrid </a:t>
            </a:r>
            <a:r>
              <a:rPr lang="en-IE" sz="2400" dirty="0" smtClean="0"/>
              <a:t>website</a:t>
            </a:r>
          </a:p>
          <a:p>
            <a:pPr lvl="1">
              <a:lnSpc>
                <a:spcPct val="120000"/>
              </a:lnSpc>
              <a:spcBef>
                <a:spcPts val="0"/>
              </a:spcBef>
              <a:spcAft>
                <a:spcPts val="600"/>
              </a:spcAft>
            </a:pPr>
            <a:r>
              <a:rPr lang="en-IE" sz="2000" dirty="0" smtClean="0"/>
              <a:t>Latest version of </a:t>
            </a:r>
            <a:r>
              <a:rPr lang="en-IE" sz="2000" dirty="0" smtClean="0">
                <a:hlinkClick r:id="rId3"/>
              </a:rPr>
              <a:t>2019 Transmission Outage Programme</a:t>
            </a:r>
            <a:endParaRPr lang="en-IE" sz="2000" dirty="0" smtClean="0"/>
          </a:p>
          <a:p>
            <a:pPr lvl="1">
              <a:lnSpc>
                <a:spcPct val="120000"/>
              </a:lnSpc>
              <a:spcBef>
                <a:spcPts val="0"/>
              </a:spcBef>
              <a:spcAft>
                <a:spcPts val="600"/>
              </a:spcAft>
            </a:pPr>
            <a:r>
              <a:rPr lang="en-IE" sz="2000" smtClean="0">
                <a:hlinkClick r:id="rId4"/>
              </a:rPr>
              <a:t>Transmission Outage </a:t>
            </a:r>
            <a:r>
              <a:rPr lang="en-IE" sz="2000" dirty="0" smtClean="0">
                <a:hlinkClick r:id="rId4"/>
              </a:rPr>
              <a:t>summaries </a:t>
            </a:r>
            <a:r>
              <a:rPr lang="en-IE" sz="2000" dirty="0" smtClean="0"/>
              <a:t>for upcoming fortnight also published</a:t>
            </a:r>
          </a:p>
          <a:p>
            <a:pPr>
              <a:lnSpc>
                <a:spcPct val="120000"/>
              </a:lnSpc>
              <a:spcBef>
                <a:spcPts val="0"/>
              </a:spcBef>
              <a:spcAft>
                <a:spcPts val="600"/>
              </a:spcAft>
            </a:pPr>
            <a:r>
              <a:rPr lang="en-IE" sz="2400" dirty="0" smtClean="0"/>
              <a:t>All-Island Ten Year Transmission Forecast Statement contains:</a:t>
            </a:r>
          </a:p>
          <a:p>
            <a:pPr lvl="1">
              <a:lnSpc>
                <a:spcPct val="120000"/>
              </a:lnSpc>
              <a:spcBef>
                <a:spcPts val="0"/>
              </a:spcBef>
              <a:spcAft>
                <a:spcPts val="600"/>
              </a:spcAft>
            </a:pPr>
            <a:r>
              <a:rPr lang="en-IE" sz="2000" dirty="0"/>
              <a:t>Transmission Network </a:t>
            </a:r>
            <a:r>
              <a:rPr lang="en-IE" sz="2000" dirty="0" smtClean="0"/>
              <a:t>Maps</a:t>
            </a:r>
          </a:p>
          <a:p>
            <a:pPr lvl="1">
              <a:lnSpc>
                <a:spcPct val="120000"/>
              </a:lnSpc>
              <a:spcBef>
                <a:spcPts val="0"/>
              </a:spcBef>
              <a:spcAft>
                <a:spcPts val="600"/>
              </a:spcAft>
            </a:pPr>
            <a:r>
              <a:rPr lang="en-IE" sz="2000" dirty="0" smtClean="0"/>
              <a:t>PSS/e raw data for network modelling</a:t>
            </a:r>
          </a:p>
        </p:txBody>
      </p:sp>
      <p:pic>
        <p:nvPicPr>
          <p:cNvPr id="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0425" y="6190508"/>
            <a:ext cx="1695450" cy="533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88775141"/>
      </p:ext>
    </p:extLst>
  </p:cSld>
  <p:clrMapOvr>
    <a:masterClrMapping/>
  </p:clrMapOvr>
  <p:timing>
    <p:tnLst>
      <p:par>
        <p:cTn id="1" dur="indefinite" restart="never" nodeType="tmRoot"/>
      </p:par>
    </p:tnLst>
  </p:timing>
</p:sld>
</file>

<file path=ppt/theme/theme1.xml><?xml version="1.0" encoding="utf-8"?>
<a:theme xmlns:a="http://schemas.openxmlformats.org/drawingml/2006/main" name="EIRGRID_GROUP - 2015 Presentation Template (Proof 6 - Standard)">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EIRGRID - 2015 Presentation Template (Proof 3b Print Read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E67783E1560754D8993C701FA7C6849" ma:contentTypeVersion="17" ma:contentTypeDescription="Create a new document." ma:contentTypeScope="" ma:versionID="3786e5d44e6735567423a1d88e53cbbd">
  <xsd:schema xmlns:xsd="http://www.w3.org/2001/XMLSchema" xmlns:xs="http://www.w3.org/2001/XMLSchema" xmlns:p="http://schemas.microsoft.com/office/2006/metadata/properties" xmlns:ns2="d37a3940-3eb6-46ae-b213-816acdc8e851" xmlns:ns3="3cada6dc-2705-46ed-bab2-0b2cd6d935ca" targetNamespace="http://schemas.microsoft.com/office/2006/metadata/properties" ma:root="true" ma:fieldsID="2dc6c82040fb8e300c68de1ce4dff00b" ns2:_="" ns3:_="">
    <xsd:import namespace="d37a3940-3eb6-46ae-b213-816acdc8e851"/>
    <xsd:import namespace="3cada6dc-2705-46ed-bab2-0b2cd6d935ca"/>
    <xsd:element name="properties">
      <xsd:complexType>
        <xsd:sequence>
          <xsd:element name="documentManagement">
            <xsd:complexType>
              <xsd:all>
                <xsd:element ref="ns2:Doc_x0020_Type" minOccurs="0"/>
                <xsd:element ref="ns2:Meeting_x0020_Date" minOccurs="0"/>
                <xsd:element ref="ns3:iab7cdb7554d4997ae876b11632fa575" minOccurs="0"/>
                <xsd:element ref="ns3:TaxCatchAll" minOccurs="0"/>
                <xsd:element ref="ns3: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37a3940-3eb6-46ae-b213-816acdc8e851" elementFormDefault="qualified">
    <xsd:import namespace="http://schemas.microsoft.com/office/2006/documentManagement/types"/>
    <xsd:import namespace="http://schemas.microsoft.com/office/infopath/2007/PartnerControls"/>
    <xsd:element name="Doc_x0020_Type" ma:index="4" nillable="true" ma:displayName="Doc Type" ma:default="BLG" ma:format="Dropdown" ma:internalName="Doc_x0020_Type" ma:readOnly="false">
      <xsd:simpleType>
        <xsd:union memberTypes="dms:Text">
          <xsd:simpleType>
            <xsd:restriction base="dms:Choice">
              <xsd:enumeration value="BLG"/>
              <xsd:enumeration value="TLG"/>
              <xsd:enumeration value="PMG"/>
              <xsd:enumeration value="RWG"/>
              <xsd:enumeration value="Market Trial Coordinators' Group"/>
              <xsd:enumeration value="Admin"/>
              <xsd:enumeration value="Other"/>
              <xsd:enumeration value="Lunch &amp; Learn"/>
              <xsd:enumeration value="I-SEM Quarterly All Hands"/>
              <xsd:enumeration value="ICOs Comms Meetings"/>
              <xsd:enumeration value="Liaision Group Planning Materials"/>
              <xsd:enumeration value="Market Operator User Group"/>
            </xsd:restriction>
          </xsd:simpleType>
        </xsd:union>
      </xsd:simpleType>
    </xsd:element>
    <xsd:element name="Meeting_x0020_Date" ma:index="5" nillable="true" ma:displayName="Meeting Date" ma:format="DateOnly" ma:internalName="Meeting_x0020_Date" ma:readOnly="fals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3cada6dc-2705-46ed-bab2-0b2cd6d935ca" elementFormDefault="qualified">
    <xsd:import namespace="http://schemas.microsoft.com/office/2006/documentManagement/types"/>
    <xsd:import namespace="http://schemas.microsoft.com/office/infopath/2007/PartnerControls"/>
    <xsd:element name="iab7cdb7554d4997ae876b11632fa575" ma:index="10" nillable="true" ma:taxonomy="true" ma:internalName="iab7cdb7554d4997ae876b11632fa575" ma:taxonomyFieldName="File_x0020_Category" ma:displayName="File Category" ma:default="" ma:fieldId="{2ab7cdb7-554d-4997-ae87-6b11632fa575}" ma:taxonomyMulti="true" ma:sspId="bba0571d-0b8e-466e-908c-4c59ad63fd5c" ma:termSetId="d6e1f201-92b0-484d-8c3e-6dc5f6daf183" ma:anchorId="00000000-0000-0000-0000-000000000000" ma:open="false" ma:isKeyword="false">
      <xsd:complexType>
        <xsd:sequence>
          <xsd:element ref="pc:Terms" minOccurs="0" maxOccurs="1"/>
        </xsd:sequence>
      </xsd:complexType>
    </xsd:element>
    <xsd:element name="TaxCatchAll" ma:index="11" nillable="true" ma:displayName="Taxonomy Catch All Column" ma:hidden="true" ma:list="{c5c619c4-3b62-4197-a5dd-cc1647151811}" ma:internalName="TaxCatchAll" ma:showField="CatchAllData" ma:web="163ea899-1ba7-4893-aeeb-6935f5518c47">
      <xsd:complexType>
        <xsd:complexContent>
          <xsd:extension base="dms:MultiChoiceLookup">
            <xsd:sequence>
              <xsd:element name="Value" type="dms:Lookup" maxOccurs="unbounded" minOccurs="0" nillable="true"/>
            </xsd:sequence>
          </xsd:extension>
        </xsd:complexContent>
      </xsd:complexType>
    </xsd:element>
    <xsd:element name="TaxCatchAllLabel" ma:index="12" nillable="true" ma:displayName="Taxonomy Catch All Column1" ma:hidden="true" ma:list="{c5c619c4-3b62-4197-a5dd-cc1647151811}" ma:internalName="TaxCatchAllLabel" ma:readOnly="true" ma:showField="CatchAllDataLabel" ma:web="163ea899-1ba7-4893-aeeb-6935f5518c4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6" ma:displayName="Content Type" ma:readOnly="tru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Meeting_x0020_Date xmlns="d37a3940-3eb6-46ae-b213-816acdc8e851">2019-09-10T23:00:00+00:00</Meeting_x0020_Date>
    <iab7cdb7554d4997ae876b11632fa575 xmlns="3cada6dc-2705-46ed-bab2-0b2cd6d935ca">
      <Terms xmlns="http://schemas.microsoft.com/office/infopath/2007/PartnerControls"/>
    </iab7cdb7554d4997ae876b11632fa575>
    <TaxCatchAll xmlns="3cada6dc-2705-46ed-bab2-0b2cd6d935ca"/>
    <Doc_x0020_Type xmlns="d37a3940-3eb6-46ae-b213-816acdc8e851">Market Operator User Group</Doc_x0020_Type>
  </documentManagement>
</p:properties>
</file>

<file path=customXml/itemProps1.xml><?xml version="1.0" encoding="utf-8"?>
<ds:datastoreItem xmlns:ds="http://schemas.openxmlformats.org/officeDocument/2006/customXml" ds:itemID="{39342191-9B8B-4EDA-8C0B-5778D307D590}">
  <ds:schemaRefs>
    <ds:schemaRef ds:uri="http://schemas.microsoft.com/sharepoint/v3/contenttype/forms"/>
  </ds:schemaRefs>
</ds:datastoreItem>
</file>

<file path=customXml/itemProps2.xml><?xml version="1.0" encoding="utf-8"?>
<ds:datastoreItem xmlns:ds="http://schemas.openxmlformats.org/officeDocument/2006/customXml" ds:itemID="{14545B9D-A960-4019-A602-565D0ABDC16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37a3940-3eb6-46ae-b213-816acdc8e851"/>
    <ds:schemaRef ds:uri="3cada6dc-2705-46ed-bab2-0b2cd6d935c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60D20EC-CBEA-426F-832D-DCEFB6CFBCA7}">
  <ds:schemaRefs>
    <ds:schemaRef ds:uri="http://purl.org/dc/terms/"/>
    <ds:schemaRef ds:uri="d37a3940-3eb6-46ae-b213-816acdc8e851"/>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3cada6dc-2705-46ed-bab2-0b2cd6d935ca"/>
    <ds:schemaRef ds:uri="http://purl.org/dc/elements/1.1/"/>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EIRGRID_GROUP - 2015 Presentation Template (Proof 6 - Standard)</Template>
  <TotalTime>8136</TotalTime>
  <Words>479</Words>
  <Application>Microsoft Office PowerPoint</Application>
  <PresentationFormat>On-screen Show (4:3)</PresentationFormat>
  <Paragraphs>98</Paragraphs>
  <Slides>10</Slides>
  <Notes>4</Notes>
  <HiddenSlides>0</HiddenSlides>
  <MMClips>0</MMClips>
  <ScaleCrop>false</ScaleCrop>
  <HeadingPairs>
    <vt:vector size="4" baseType="variant">
      <vt:variant>
        <vt:lpstr>Theme</vt:lpstr>
      </vt:variant>
      <vt:variant>
        <vt:i4>2</vt:i4>
      </vt:variant>
      <vt:variant>
        <vt:lpstr>Slide Titles</vt:lpstr>
      </vt:variant>
      <vt:variant>
        <vt:i4>10</vt:i4>
      </vt:variant>
    </vt:vector>
  </HeadingPairs>
  <TitlesOfParts>
    <vt:vector size="12" baseType="lpstr">
      <vt:lpstr>EIRGRID_GROUP - 2015 Presentation Template (Proof 6 - Standard)</vt:lpstr>
      <vt:lpstr>1_EIRGRID - 2015 Presentation Template (Proof 3b Print Ready)</vt:lpstr>
      <vt:lpstr>PowerPoint Presentation</vt:lpstr>
      <vt:lpstr>PowerPoint Presentation</vt:lpstr>
      <vt:lpstr>Agenda</vt:lpstr>
      <vt:lpstr>Transmission Outage Planning</vt:lpstr>
      <vt:lpstr>Example 1: Cork Constraint</vt:lpstr>
      <vt:lpstr>Example 2: West Constraint</vt:lpstr>
      <vt:lpstr>PowerPoint Presentation</vt:lpstr>
      <vt:lpstr>PowerPoint Presentation</vt:lpstr>
      <vt:lpstr>Further Information</vt:lpstr>
      <vt:lpstr>PowerPoint Presentation</vt:lpstr>
    </vt:vector>
  </TitlesOfParts>
  <Company>EirGrid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Byrne, Aidan</dc:creator>
  <cp:lastModifiedBy>Knieling, Zane</cp:lastModifiedBy>
  <cp:revision>692</cp:revision>
  <cp:lastPrinted>2019-07-23T08:09:12Z</cp:lastPrinted>
  <dcterms:created xsi:type="dcterms:W3CDTF">2018-09-14T14:11:20Z</dcterms:created>
  <dcterms:modified xsi:type="dcterms:W3CDTF">2019-09-13T15:21:03Z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0x0101003E67783E1560754D8993C701FA7C6849</vt:lpwstr>
  </property>
  <property fmtid="{D5CDD505-2E9C-101B-9397-08002B2CF9AE}" pid="3" name="IsMyDocuments">
    <vt:bool>true</vt:bool>
  </property>
  <property fmtid="{D5CDD505-2E9C-101B-9397-08002B2CF9AE}" pid="4" name="File Category">
    <vt:lpwstr/>
  </property>
</Properties>
</file>