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 id="2147483673" r:id="rId6"/>
  </p:sldMasterIdLst>
  <p:sldIdLst>
    <p:sldId id="281" r:id="rId7"/>
    <p:sldId id="287" r:id="rId8"/>
    <p:sldId id="286" r:id="rId9"/>
    <p:sldId id="283" r:id="rId10"/>
    <p:sldId id="272" r:id="rId11"/>
    <p:sldId id="257" r:id="rId12"/>
    <p:sldId id="256" r:id="rId13"/>
    <p:sldId id="261" r:id="rId14"/>
    <p:sldId id="260" r:id="rId15"/>
    <p:sldId id="262" r:id="rId16"/>
    <p:sldId id="263" r:id="rId17"/>
    <p:sldId id="268" r:id="rId18"/>
    <p:sldId id="264" r:id="rId19"/>
    <p:sldId id="267" r:id="rId20"/>
    <p:sldId id="271" r:id="rId21"/>
    <p:sldId id="266" r:id="rId22"/>
    <p:sldId id="269" r:id="rId23"/>
    <p:sldId id="270" r:id="rId24"/>
    <p:sldId id="265" r:id="rId25"/>
    <p:sldId id="273" r:id="rId26"/>
    <p:sldId id="275" r:id="rId27"/>
    <p:sldId id="274" r:id="rId28"/>
    <p:sldId id="27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81" autoAdjust="0"/>
    <p:restoredTop sz="94660"/>
  </p:normalViewPr>
  <p:slideViewPr>
    <p:cSldViewPr>
      <p:cViewPr varScale="1">
        <p:scale>
          <a:sx n="111" d="100"/>
          <a:sy n="111" d="100"/>
        </p:scale>
        <p:origin x="-1842"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78B576C1-FA29-4685-95EB-D88B4FEDA9FC}"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111226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B576C1-FA29-4685-95EB-D88B4FEDA9FC}"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10329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B576C1-FA29-4685-95EB-D88B4FEDA9FC}"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1631380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9" name="Picture 8" descr="EIRGRID_2015_GRADIENT.jpg"/>
          <p:cNvPicPr>
            <a:picLocks noChangeAspect="1"/>
          </p:cNvPicPr>
          <p:nvPr userDrawn="1"/>
        </p:nvPicPr>
        <p:blipFill rotWithShape="1">
          <a:blip r:embed="rId2">
            <a:extLst>
              <a:ext uri="{28A0092B-C50C-407E-A947-70E740481C1C}">
                <a14:useLocalDpi xmlns:a14="http://schemas.microsoft.com/office/drawing/2010/main"/>
              </a:ext>
            </a:extLst>
          </a:blip>
          <a:srcRect t="24647" r="1205"/>
          <a:stretch/>
        </p:blipFill>
        <p:spPr>
          <a:xfrm>
            <a:off x="-1" y="0"/>
            <a:ext cx="9144001" cy="6899461"/>
          </a:xfrm>
          <a:prstGeom prst="rect">
            <a:avLst/>
          </a:prstGeom>
        </p:spPr>
      </p:pic>
      <p:sp>
        <p:nvSpPr>
          <p:cNvPr id="4" name="Date Placeholder 3"/>
          <p:cNvSpPr>
            <a:spLocks noGrp="1"/>
          </p:cNvSpPr>
          <p:nvPr>
            <p:ph type="dt" sz="half" idx="10"/>
          </p:nvPr>
        </p:nvSpPr>
        <p:spPr/>
        <p:txBody>
          <a:bodyPr/>
          <a:lstStyle/>
          <a:p>
            <a:fld id="{8AA46BB3-3D07-4744-813D-FEF8B2081F77}" type="datetimeFigureOut">
              <a:rPr lang="en-US" smtClean="0"/>
              <a:t>9/13/2019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634F2-7C8A-A843-B2D8-85ABE5DF5039}" type="slidenum">
              <a:rPr lang="en-US" smtClean="0"/>
              <a:t>‹#›</a:t>
            </a:fld>
            <a:endParaRPr lang="en-US"/>
          </a:p>
        </p:txBody>
      </p:sp>
      <p:sp>
        <p:nvSpPr>
          <p:cNvPr id="15" name="Text Placeholder 2"/>
          <p:cNvSpPr>
            <a:spLocks noGrp="1"/>
          </p:cNvSpPr>
          <p:nvPr>
            <p:ph type="body" idx="13"/>
          </p:nvPr>
        </p:nvSpPr>
        <p:spPr>
          <a:xfrm>
            <a:off x="722313" y="4092272"/>
            <a:ext cx="7772400" cy="1196867"/>
          </a:xfrm>
        </p:spPr>
        <p:txBody>
          <a:bodyPr anchor="t"/>
          <a:lstStyle>
            <a:lvl1pPr marL="0" indent="0">
              <a:buNone/>
              <a:defRPr sz="2000" b="0" i="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6" name="Text Placeholder 2"/>
          <p:cNvSpPr>
            <a:spLocks noGrp="1"/>
          </p:cNvSpPr>
          <p:nvPr>
            <p:ph type="body" idx="14" hasCustomPrompt="1"/>
          </p:nvPr>
        </p:nvSpPr>
        <p:spPr>
          <a:xfrm>
            <a:off x="722313" y="2889437"/>
            <a:ext cx="7772400" cy="1196867"/>
          </a:xfrm>
        </p:spPr>
        <p:txBody>
          <a:bodyPr anchor="b">
            <a:normAutofit/>
          </a:bodyPr>
          <a:lstStyle>
            <a:lvl1pPr marL="0" indent="0">
              <a:buNone/>
              <a:defRPr sz="3400" b="1" i="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ga-IE" dirty="0"/>
              <a:t>Click To Edit Master Text Styles</a:t>
            </a:r>
          </a:p>
        </p:txBody>
      </p:sp>
      <p:grpSp>
        <p:nvGrpSpPr>
          <p:cNvPr id="14" name="Group 13"/>
          <p:cNvGrpSpPr/>
          <p:nvPr userDrawn="1"/>
        </p:nvGrpSpPr>
        <p:grpSpPr>
          <a:xfrm>
            <a:off x="-25658" y="5373351"/>
            <a:ext cx="9237011" cy="1484649"/>
            <a:chOff x="-25658" y="5373351"/>
            <a:chExt cx="9237011" cy="1484649"/>
          </a:xfrm>
        </p:grpSpPr>
        <p:pic>
          <p:nvPicPr>
            <p:cNvPr id="17" name="Picture 16" descr="EirGrid Arc for PowerPoint.ai"/>
            <p:cNvPicPr>
              <a:picLocks noChangeAspect="1"/>
            </p:cNvPicPr>
            <p:nvPr userDrawn="1"/>
          </p:nvPicPr>
          <p:blipFill rotWithShape="1">
            <a:blip r:embed="rId3" cstate="screen">
              <a:extLst>
                <a:ext uri="{28A0092B-C50C-407E-A947-70E740481C1C}">
                  <a14:useLocalDpi xmlns:a14="http://schemas.microsoft.com/office/drawing/2010/main"/>
                </a:ext>
              </a:extLst>
            </a:blip>
            <a:srcRect b="42741"/>
            <a:stretch/>
          </p:blipFill>
          <p:spPr>
            <a:xfrm>
              <a:off x="-25658" y="5373351"/>
              <a:ext cx="9237011" cy="1190408"/>
            </a:xfrm>
            <a:prstGeom prst="rect">
              <a:avLst/>
            </a:prstGeom>
          </p:spPr>
        </p:pic>
        <p:sp>
          <p:nvSpPr>
            <p:cNvPr id="18" name="Rectangle 17"/>
            <p:cNvSpPr/>
            <p:nvPr userDrawn="1"/>
          </p:nvSpPr>
          <p:spPr>
            <a:xfrm>
              <a:off x="-25658" y="6208599"/>
              <a:ext cx="9237011" cy="649401"/>
            </a:xfrm>
            <a:prstGeom prst="rect">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grpSp>
      <p:grpSp>
        <p:nvGrpSpPr>
          <p:cNvPr id="12" name="Group 8"/>
          <p:cNvGrpSpPr>
            <a:grpSpLocks/>
          </p:cNvGrpSpPr>
          <p:nvPr userDrawn="1"/>
        </p:nvGrpSpPr>
        <p:grpSpPr bwMode="auto">
          <a:xfrm>
            <a:off x="2524142" y="5781603"/>
            <a:ext cx="4067545" cy="874514"/>
            <a:chOff x="2884919" y="4573750"/>
            <a:chExt cx="3411553" cy="734696"/>
          </a:xfrm>
        </p:grpSpPr>
        <p:pic>
          <p:nvPicPr>
            <p:cNvPr id="13" name="Picture 7" descr="SONI_2015_Colour_Low_Re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11" descr="EIRGRID_2015_Colour_Low_Re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1346031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78200DEC-A2E4-4B5D-B4C1-69A71C47AF81}"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2003275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200DEC-A2E4-4B5D-B4C1-69A71C47AF81}"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1025495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200DEC-A2E4-4B5D-B4C1-69A71C47AF81}"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41275743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78200DEC-A2E4-4B5D-B4C1-69A71C47AF81}"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29568493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78200DEC-A2E4-4B5D-B4C1-69A71C47AF81}" type="datetimeFigureOut">
              <a:rPr lang="en-IE" smtClean="0"/>
              <a:t>13/09/2019</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31581277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78200DEC-A2E4-4B5D-B4C1-69A71C47AF81}" type="datetimeFigureOut">
              <a:rPr lang="en-IE" smtClean="0"/>
              <a:t>13/09/2019</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17661443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200DEC-A2E4-4B5D-B4C1-69A71C47AF81}" type="datetimeFigureOut">
              <a:rPr lang="en-IE" smtClean="0"/>
              <a:t>13/09/2019</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3540995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B576C1-FA29-4685-95EB-D88B4FEDA9FC}"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0874060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00DEC-A2E4-4B5D-B4C1-69A71C47AF81}"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12903185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200DEC-A2E4-4B5D-B4C1-69A71C47AF81}"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40869100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200DEC-A2E4-4B5D-B4C1-69A71C47AF81}"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11116725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78200DEC-A2E4-4B5D-B4C1-69A71C47AF81}"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950BB62-7585-484B-B05E-9C8A6B2CE4DA}" type="slidenum">
              <a:rPr lang="en-IE" smtClean="0"/>
              <a:t>‹#›</a:t>
            </a:fld>
            <a:endParaRPr lang="en-IE"/>
          </a:p>
        </p:txBody>
      </p:sp>
    </p:spTree>
    <p:extLst>
      <p:ext uri="{BB962C8B-B14F-4D97-AF65-F5344CB8AC3E}">
        <p14:creationId xmlns:p14="http://schemas.microsoft.com/office/powerpoint/2010/main" val="20724162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CEC6A26C-97B9-417D-8BCB-494B7DF0564B}"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17232248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EC6A26C-97B9-417D-8BCB-494B7DF0564B}"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41938163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EC6A26C-97B9-417D-8BCB-494B7DF0564B}"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36286829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CEC6A26C-97B9-417D-8BCB-494B7DF0564B}"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20621463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CEC6A26C-97B9-417D-8BCB-494B7DF0564B}" type="datetimeFigureOut">
              <a:rPr lang="en-IE" smtClean="0"/>
              <a:t>13/09/2019</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38990420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CEC6A26C-97B9-417D-8BCB-494B7DF0564B}" type="datetimeFigureOut">
              <a:rPr lang="en-IE" smtClean="0"/>
              <a:t>13/09/2019</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400421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B576C1-FA29-4685-95EB-D88B4FEDA9FC}"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42792588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C6A26C-97B9-417D-8BCB-494B7DF0564B}" type="datetimeFigureOut">
              <a:rPr lang="en-IE" smtClean="0"/>
              <a:t>13/09/2019</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27427451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6A26C-97B9-417D-8BCB-494B7DF0564B}"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6361334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C6A26C-97B9-417D-8BCB-494B7DF0564B}"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8634188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EC6A26C-97B9-417D-8BCB-494B7DF0564B}"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21190019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CEC6A26C-97B9-417D-8BCB-494B7DF0564B}" type="datetimeFigureOut">
              <a:rPr lang="en-IE" smtClean="0"/>
              <a:t>13/09/2019</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37C53D37-BDF4-4CFB-891E-81697B4BCD39}" type="slidenum">
              <a:rPr lang="en-IE" smtClean="0"/>
              <a:t>‹#›</a:t>
            </a:fld>
            <a:endParaRPr lang="en-IE"/>
          </a:p>
        </p:txBody>
      </p:sp>
    </p:spTree>
    <p:extLst>
      <p:ext uri="{BB962C8B-B14F-4D97-AF65-F5344CB8AC3E}">
        <p14:creationId xmlns:p14="http://schemas.microsoft.com/office/powerpoint/2010/main" val="3771939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78B576C1-FA29-4685-95EB-D88B4FEDA9FC}"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667897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78B576C1-FA29-4685-95EB-D88B4FEDA9FC}" type="datetimeFigureOut">
              <a:rPr lang="en-IE" smtClean="0"/>
              <a:t>13/09/2019</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34969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78B576C1-FA29-4685-95EB-D88B4FEDA9FC}" type="datetimeFigureOut">
              <a:rPr lang="en-IE" smtClean="0"/>
              <a:t>13/09/2019</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3742316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B576C1-FA29-4685-95EB-D88B4FEDA9FC}" type="datetimeFigureOut">
              <a:rPr lang="en-IE" smtClean="0"/>
              <a:t>13/09/2019</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22450134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B576C1-FA29-4685-95EB-D88B4FEDA9FC}"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47557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B576C1-FA29-4685-95EB-D88B4FEDA9FC}" type="datetimeFigureOut">
              <a:rPr lang="en-IE" smtClean="0"/>
              <a:t>13/09/2019</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98F6FEA-2F61-4376-B8FA-30250EB27C62}" type="slidenum">
              <a:rPr lang="en-IE" smtClean="0"/>
              <a:t>‹#›</a:t>
            </a:fld>
            <a:endParaRPr lang="en-IE"/>
          </a:p>
        </p:txBody>
      </p:sp>
    </p:spTree>
    <p:extLst>
      <p:ext uri="{BB962C8B-B14F-4D97-AF65-F5344CB8AC3E}">
        <p14:creationId xmlns:p14="http://schemas.microsoft.com/office/powerpoint/2010/main" val="1025583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B576C1-FA29-4685-95EB-D88B4FEDA9FC}" type="datetimeFigureOut">
              <a:rPr lang="en-IE" smtClean="0"/>
              <a:t>13/09/2019</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8F6FEA-2F61-4376-B8FA-30250EB27C62}" type="slidenum">
              <a:rPr lang="en-IE" smtClean="0"/>
              <a:t>‹#›</a:t>
            </a:fld>
            <a:endParaRPr lang="en-IE"/>
          </a:p>
        </p:txBody>
      </p:sp>
    </p:spTree>
    <p:extLst>
      <p:ext uri="{BB962C8B-B14F-4D97-AF65-F5344CB8AC3E}">
        <p14:creationId xmlns:p14="http://schemas.microsoft.com/office/powerpoint/2010/main" val="3795961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200DEC-A2E4-4B5D-B4C1-69A71C47AF81}" type="datetimeFigureOut">
              <a:rPr lang="en-IE" smtClean="0"/>
              <a:t>13/09/2019</a:t>
            </a:fld>
            <a:endParaRPr lang="en-IE"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50BB62-7585-484B-B05E-9C8A6B2CE4DA}" type="slidenum">
              <a:rPr lang="en-IE" smtClean="0"/>
              <a:t>‹#›</a:t>
            </a:fld>
            <a:endParaRPr lang="en-IE"/>
          </a:p>
        </p:txBody>
      </p:sp>
      <p:grpSp>
        <p:nvGrpSpPr>
          <p:cNvPr id="7" name="Group 6"/>
          <p:cNvGrpSpPr>
            <a:grpSpLocks/>
          </p:cNvGrpSpPr>
          <p:nvPr userDrawn="1"/>
        </p:nvGrpSpPr>
        <p:grpSpPr bwMode="auto">
          <a:xfrm>
            <a:off x="685800" y="6194300"/>
            <a:ext cx="2088231" cy="490813"/>
            <a:chOff x="2884919" y="4573750"/>
            <a:chExt cx="3411553" cy="734696"/>
          </a:xfrm>
        </p:grpSpPr>
        <p:pic>
          <p:nvPicPr>
            <p:cNvPr id="8" name="Picture 7" descr="SONI_2015_Colour_Low_Res.jpg"/>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601011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6A26C-97B9-417D-8BCB-494B7DF0564B}" type="datetimeFigureOut">
              <a:rPr lang="en-IE" smtClean="0"/>
              <a:t>13/09/2019</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C53D37-BDF4-4CFB-891E-81697B4BCD39}" type="slidenum">
              <a:rPr lang="en-IE" smtClean="0"/>
              <a:t>‹#›</a:t>
            </a:fld>
            <a:endParaRPr lang="en-IE"/>
          </a:p>
        </p:txBody>
      </p:sp>
    </p:spTree>
    <p:extLst>
      <p:ext uri="{BB962C8B-B14F-4D97-AF65-F5344CB8AC3E}">
        <p14:creationId xmlns:p14="http://schemas.microsoft.com/office/powerpoint/2010/main" val="134852952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hyperlink" Target="https://www.sem-o.com/documents/general-publications/Determining-System-Operator-and-Non-Marginal-Flags-v1.0.pdf" TargetMode="Externa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9.xml"/><Relationship Id="rId4" Type="http://schemas.openxmlformats.org/officeDocument/2006/relationships/hyperlink" Target="http://www.eirgridgroup.com/site-files/library/EirGrid/OperationalConstraintsUpdateVersion1_85_August_2019.pdf"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hyperlink" Target="https://www.sem-o.com/documents/general-publications/Information_Note_on_Inter-Area_Flow_Constraints.pdf" TargetMode="External"/><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hyperlink" Target="https://www.sem-o.com/documents/general-publications/Information_Note_on_Inter-Area_Flow_Constraints.pdf" TargetMode="External"/><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42" y="0"/>
            <a:ext cx="9378392" cy="5676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p:cNvSpPr>
            <a:spLocks noGrp="1"/>
          </p:cNvSpPr>
          <p:nvPr>
            <p:ph type="body" idx="13"/>
          </p:nvPr>
        </p:nvSpPr>
        <p:spPr/>
        <p:txBody>
          <a:bodyPr/>
          <a:lstStyle/>
          <a:p>
            <a:endParaRPr lang="en-US" dirty="0">
              <a:solidFill>
                <a:schemeClr val="bg1"/>
              </a:solidFill>
            </a:endParaRPr>
          </a:p>
        </p:txBody>
      </p:sp>
      <p:sp>
        <p:nvSpPr>
          <p:cNvPr id="3" name="Text Placeholder 2"/>
          <p:cNvSpPr>
            <a:spLocks noGrp="1"/>
          </p:cNvSpPr>
          <p:nvPr>
            <p:ph type="body" idx="14"/>
          </p:nvPr>
        </p:nvSpPr>
        <p:spPr>
          <a:xfrm>
            <a:off x="562768" y="1843048"/>
            <a:ext cx="8113713" cy="1495504"/>
          </a:xfrm>
        </p:spPr>
        <p:txBody>
          <a:bodyPr/>
          <a:lstStyle/>
          <a:p>
            <a:r>
              <a:rPr lang="en-US" dirty="0" smtClean="0"/>
              <a:t>System Constraints</a:t>
            </a:r>
            <a:endParaRPr lang="en-US" dirty="0"/>
          </a:p>
        </p:txBody>
      </p:sp>
    </p:spTree>
    <p:extLst>
      <p:ext uri="{BB962C8B-B14F-4D97-AF65-F5344CB8AC3E}">
        <p14:creationId xmlns:p14="http://schemas.microsoft.com/office/powerpoint/2010/main" val="19244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IE"/>
          </a:p>
        </p:txBody>
      </p:sp>
      <p:sp>
        <p:nvSpPr>
          <p:cNvPr id="4" name="Rectangle 3"/>
          <p:cNvSpPr/>
          <p:nvPr/>
        </p:nvSpPr>
        <p:spPr>
          <a:xfrm>
            <a:off x="5486400" y="762000"/>
            <a:ext cx="3256004"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Rounded Rectangle 4"/>
          <p:cNvSpPr/>
          <p:nvPr/>
        </p:nvSpPr>
        <p:spPr>
          <a:xfrm>
            <a:off x="1447800" y="5105400"/>
            <a:ext cx="7086600" cy="76200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4100" name="Picture 4" descr="Image result for system inertia"/>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5576" y="533400"/>
            <a:ext cx="8586828" cy="5187950"/>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1219200" y="5105400"/>
            <a:ext cx="7391400" cy="61595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Rounded Rectangle 6"/>
          <p:cNvSpPr/>
          <p:nvPr/>
        </p:nvSpPr>
        <p:spPr>
          <a:xfrm>
            <a:off x="5410200" y="762000"/>
            <a:ext cx="3332204"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ROCOF – Rate of change of Frequency. Limited to 0.5Hz/s</a:t>
            </a:r>
            <a:endParaRPr lang="en-IE" dirty="0"/>
          </a:p>
        </p:txBody>
      </p:sp>
      <p:sp>
        <p:nvSpPr>
          <p:cNvPr id="9" name="Rounded Rectangle 8"/>
          <p:cNvSpPr/>
          <p:nvPr/>
        </p:nvSpPr>
        <p:spPr>
          <a:xfrm>
            <a:off x="2971800" y="1365766"/>
            <a:ext cx="2362200" cy="46303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Lower Inertia System</a:t>
            </a:r>
            <a:endParaRPr lang="en-IE" dirty="0"/>
          </a:p>
        </p:txBody>
      </p:sp>
    </p:spTree>
    <p:extLst>
      <p:ext uri="{BB962C8B-B14F-4D97-AF65-F5344CB8AC3E}">
        <p14:creationId xmlns:p14="http://schemas.microsoft.com/office/powerpoint/2010/main" val="2765785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Non Synchronous Generation</a:t>
            </a:r>
            <a:endParaRPr lang="en-IE" dirty="0"/>
          </a:p>
        </p:txBody>
      </p:sp>
      <p:sp>
        <p:nvSpPr>
          <p:cNvPr id="3" name="Content Placeholder 2"/>
          <p:cNvSpPr>
            <a:spLocks noGrp="1"/>
          </p:cNvSpPr>
          <p:nvPr>
            <p:ph idx="4294967295"/>
          </p:nvPr>
        </p:nvSpPr>
        <p:spPr>
          <a:xfrm>
            <a:off x="0" y="4038600"/>
            <a:ext cx="8229600" cy="2087563"/>
          </a:xfrm>
        </p:spPr>
        <p:txBody>
          <a:bodyPr>
            <a:normAutofit fontScale="47500" lnSpcReduction="20000"/>
          </a:bodyPr>
          <a:lstStyle/>
          <a:p>
            <a:endParaRPr lang="en-IE" dirty="0" smtClean="0"/>
          </a:p>
          <a:p>
            <a:endParaRPr lang="en-IE" dirty="0"/>
          </a:p>
          <a:p>
            <a:endParaRPr lang="en-IE" dirty="0" smtClean="0"/>
          </a:p>
          <a:p>
            <a:endParaRPr lang="en-IE" dirty="0" smtClean="0"/>
          </a:p>
          <a:p>
            <a:r>
              <a:rPr lang="en-IE" sz="4500" dirty="0" smtClean="0"/>
              <a:t>Units connected through a power converter are not counted as Synchronous (including Interconnectors Moyle and EWIC)</a:t>
            </a:r>
          </a:p>
          <a:p>
            <a:endParaRPr lang="en-IE" dirty="0"/>
          </a:p>
        </p:txBody>
      </p:sp>
      <p:sp>
        <p:nvSpPr>
          <p:cNvPr id="7" name="Oval 6"/>
          <p:cNvSpPr/>
          <p:nvPr/>
        </p:nvSpPr>
        <p:spPr>
          <a:xfrm>
            <a:off x="3581400" y="1409700"/>
            <a:ext cx="22860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t>Inertia</a:t>
            </a:r>
            <a:endParaRPr lang="en-IE" b="1" dirty="0"/>
          </a:p>
        </p:txBody>
      </p:sp>
      <p:sp>
        <p:nvSpPr>
          <p:cNvPr id="8" name="Oval 7"/>
          <p:cNvSpPr/>
          <p:nvPr/>
        </p:nvSpPr>
        <p:spPr>
          <a:xfrm>
            <a:off x="4572000" y="2425700"/>
            <a:ext cx="22860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t>ROCOF</a:t>
            </a:r>
            <a:endParaRPr lang="en-IE" b="1" dirty="0"/>
          </a:p>
        </p:txBody>
      </p:sp>
      <p:sp>
        <p:nvSpPr>
          <p:cNvPr id="6" name="Oval 5"/>
          <p:cNvSpPr/>
          <p:nvPr/>
        </p:nvSpPr>
        <p:spPr>
          <a:xfrm>
            <a:off x="5715000" y="1409700"/>
            <a:ext cx="22860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smtClean="0"/>
              <a:t>SNSP</a:t>
            </a:r>
            <a:endParaRPr lang="en-IE" b="1" dirty="0"/>
          </a:p>
        </p:txBody>
      </p:sp>
      <p:sp>
        <p:nvSpPr>
          <p:cNvPr id="9" name="TextBox 8"/>
          <p:cNvSpPr txBox="1"/>
          <p:nvPr/>
        </p:nvSpPr>
        <p:spPr>
          <a:xfrm>
            <a:off x="609597" y="1360268"/>
            <a:ext cx="2971800" cy="923330"/>
          </a:xfrm>
          <a:prstGeom prst="rect">
            <a:avLst/>
          </a:prstGeom>
          <a:noFill/>
        </p:spPr>
        <p:txBody>
          <a:bodyPr wrap="square" rtlCol="0">
            <a:spAutoFit/>
          </a:bodyPr>
          <a:lstStyle/>
          <a:p>
            <a:r>
              <a:rPr lang="en-IE" dirty="0" smtClean="0"/>
              <a:t>Additional metric to limit amount of non synchronous plant </a:t>
            </a:r>
            <a:endParaRPr lang="en-IE" dirty="0"/>
          </a:p>
        </p:txBody>
      </p:sp>
      <p:grpSp>
        <p:nvGrpSpPr>
          <p:cNvPr id="11" name="Group 10"/>
          <p:cNvGrpSpPr/>
          <p:nvPr/>
        </p:nvGrpSpPr>
        <p:grpSpPr>
          <a:xfrm>
            <a:off x="536471" y="2016426"/>
            <a:ext cx="3044929" cy="2875798"/>
            <a:chOff x="2110285" y="571500"/>
            <a:chExt cx="3044929" cy="2875798"/>
          </a:xfrm>
        </p:grpSpPr>
        <p:pic>
          <p:nvPicPr>
            <p:cNvPr id="12" name="Obrázek 13">
              <a:extLst>
                <a:ext uri="{FF2B5EF4-FFF2-40B4-BE49-F238E27FC236}">
                  <a16:creationId xmlns:lc="http://schemas.openxmlformats.org/drawingml/2006/lockedCanvas" xmlns:a16="http://schemas.microsoft.com/office/drawing/2014/main" xmlns="" id="{C7A6340A-AC0A-4E69-8B94-3725E8A3C305}"/>
                </a:ext>
              </a:extLst>
            </p:cNvPr>
            <p:cNvPicPr>
              <a:picLocks noChangeAspect="1"/>
            </p:cNvPicPr>
            <p:nvPr/>
          </p:nvPicPr>
          <p:blipFill>
            <a:blip r:embed="rId2"/>
            <a:stretch>
              <a:fillRect/>
            </a:stretch>
          </p:blipFill>
          <p:spPr>
            <a:xfrm rot="5400000">
              <a:off x="2753471" y="1458010"/>
              <a:ext cx="1113005" cy="1454710"/>
            </a:xfrm>
            <a:prstGeom prst="rect">
              <a:avLst/>
            </a:prstGeom>
          </p:spPr>
        </p:pic>
        <p:sp>
          <p:nvSpPr>
            <p:cNvPr id="23" name="Rectangle 22"/>
            <p:cNvSpPr/>
            <p:nvPr/>
          </p:nvSpPr>
          <p:spPr>
            <a:xfrm>
              <a:off x="2562744" y="2103179"/>
              <a:ext cx="480996" cy="46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endParaRPr lang="en-IE">
                <a:solidFill>
                  <a:prstClr val="white"/>
                </a:solidFill>
              </a:endParaRPr>
            </a:p>
          </p:txBody>
        </p:sp>
        <p:pic>
          <p:nvPicPr>
            <p:cNvPr id="14" name="Obrázek 12">
              <a:extLst>
                <a:ext uri="{FF2B5EF4-FFF2-40B4-BE49-F238E27FC236}">
                  <a16:creationId xmlns:lc="http://schemas.openxmlformats.org/drawingml/2006/lockedCanvas" xmlns:a16="http://schemas.microsoft.com/office/drawing/2014/main" xmlns="" id="{C0067240-C7D7-4349-A305-3F5D2A397606}"/>
                </a:ext>
              </a:extLst>
            </p:cNvPr>
            <p:cNvPicPr>
              <a:picLocks noChangeAspect="1"/>
            </p:cNvPicPr>
            <p:nvPr/>
          </p:nvPicPr>
          <p:blipFill>
            <a:blip r:embed="rId3"/>
            <a:stretch>
              <a:fillRect/>
            </a:stretch>
          </p:blipFill>
          <p:spPr>
            <a:xfrm rot="5400000">
              <a:off x="4241208" y="1513922"/>
              <a:ext cx="528691" cy="758571"/>
            </a:xfrm>
            <a:prstGeom prst="rect">
              <a:avLst/>
            </a:prstGeom>
          </p:spPr>
        </p:pic>
        <p:sp>
          <p:nvSpPr>
            <p:cNvPr id="20" name="TextBox 21"/>
            <p:cNvSpPr txBox="1"/>
            <p:nvPr/>
          </p:nvSpPr>
          <p:spPr>
            <a:xfrm>
              <a:off x="2682383" y="684784"/>
              <a:ext cx="1973857"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IE" sz="1400" b="1" dirty="0" smtClean="0">
                  <a:solidFill>
                    <a:srgbClr val="4BB13E"/>
                  </a:solidFill>
                  <a:ea typeface="MS PGothic" pitchFamily="34" charset="-128"/>
                </a:rPr>
                <a:t>Non Synchronous </a:t>
              </a:r>
              <a:endParaRPr lang="en-IE" sz="1400" b="1" dirty="0">
                <a:solidFill>
                  <a:srgbClr val="4BB13E"/>
                </a:solidFill>
                <a:ea typeface="MS PGothic" pitchFamily="34" charset="-128"/>
              </a:endParaRPr>
            </a:p>
          </p:txBody>
        </p:sp>
        <p:sp>
          <p:nvSpPr>
            <p:cNvPr id="21" name="Oval 20"/>
            <p:cNvSpPr/>
            <p:nvPr/>
          </p:nvSpPr>
          <p:spPr>
            <a:xfrm>
              <a:off x="2110285" y="571500"/>
              <a:ext cx="3044929" cy="2875798"/>
            </a:xfrm>
            <a:prstGeom prst="ellipse">
              <a:avLst/>
            </a:prstGeom>
            <a:noFill/>
            <a:ln>
              <a:solidFill>
                <a:srgbClr val="4BB1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fontAlgn="base">
                <a:spcBef>
                  <a:spcPct val="0"/>
                </a:spcBef>
                <a:spcAft>
                  <a:spcPct val="0"/>
                </a:spcAft>
              </a:pPr>
              <a:endParaRPr lang="en-IE">
                <a:solidFill>
                  <a:prstClr val="white"/>
                </a:solidFill>
              </a:endParaRPr>
            </a:p>
          </p:txBody>
        </p:sp>
      </p:grpSp>
    </p:spTree>
    <p:extLst>
      <p:ext uri="{BB962C8B-B14F-4D97-AF65-F5344CB8AC3E}">
        <p14:creationId xmlns:p14="http://schemas.microsoft.com/office/powerpoint/2010/main" val="20789623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smtClean="0"/>
              <a:t>System Stability Constraints</a:t>
            </a:r>
            <a:endParaRPr lang="en-IE" dirty="0"/>
          </a:p>
        </p:txBody>
      </p:sp>
      <p:pic>
        <p:nvPicPr>
          <p:cNvPr id="3074"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524000" y="1447800"/>
            <a:ext cx="6353175" cy="1809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3429000"/>
            <a:ext cx="6629400" cy="2324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439398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dirty="0" smtClean="0"/>
              <a:t>Jurisdictional Constraints – System Stability</a:t>
            </a:r>
            <a:endParaRPr lang="en-IE" dirty="0"/>
          </a:p>
        </p:txBody>
      </p:sp>
      <p:sp>
        <p:nvSpPr>
          <p:cNvPr id="34" name="Content Placeholder 33"/>
          <p:cNvSpPr>
            <a:spLocks noGrp="1"/>
          </p:cNvSpPr>
          <p:nvPr>
            <p:ph idx="4294967295"/>
          </p:nvPr>
        </p:nvSpPr>
        <p:spPr>
          <a:xfrm>
            <a:off x="3810000" y="3937001"/>
            <a:ext cx="2381250" cy="132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marL="0" indent="0" algn="ctr">
              <a:buNone/>
            </a:pPr>
            <a:r>
              <a:rPr lang="en-IE" sz="1800" dirty="0" smtClean="0"/>
              <a:t>Grid Frequency – No oscillations</a:t>
            </a:r>
            <a:endParaRPr lang="en-IE" sz="1800" dirty="0"/>
          </a:p>
        </p:txBody>
      </p:sp>
      <p:sp>
        <p:nvSpPr>
          <p:cNvPr id="4" name="Rounded Rectangle 3"/>
          <p:cNvSpPr/>
          <p:nvPr/>
        </p:nvSpPr>
        <p:spPr>
          <a:xfrm>
            <a:off x="3060700" y="2133600"/>
            <a:ext cx="3657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Power Stability</a:t>
            </a:r>
            <a:endParaRPr lang="en-IE" dirty="0"/>
          </a:p>
        </p:txBody>
      </p:sp>
      <p:sp>
        <p:nvSpPr>
          <p:cNvPr id="5" name="Rounded Rectangle 4"/>
          <p:cNvSpPr/>
          <p:nvPr/>
        </p:nvSpPr>
        <p:spPr>
          <a:xfrm>
            <a:off x="1295400" y="3937000"/>
            <a:ext cx="2209800" cy="132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Rotor Angle - Generators</a:t>
            </a:r>
            <a:endParaRPr lang="en-IE" dirty="0"/>
          </a:p>
        </p:txBody>
      </p:sp>
      <p:sp>
        <p:nvSpPr>
          <p:cNvPr id="35" name="Rounded Rectangle 34"/>
          <p:cNvSpPr/>
          <p:nvPr/>
        </p:nvSpPr>
        <p:spPr>
          <a:xfrm>
            <a:off x="6610350" y="3937001"/>
            <a:ext cx="1752600" cy="132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Voltage Stability</a:t>
            </a:r>
            <a:endParaRPr lang="en-IE" dirty="0"/>
          </a:p>
        </p:txBody>
      </p:sp>
      <p:cxnSp>
        <p:nvCxnSpPr>
          <p:cNvPr id="38" name="Elbow Connector 37"/>
          <p:cNvCxnSpPr>
            <a:endCxn id="5" idx="0"/>
          </p:cNvCxnSpPr>
          <p:nvPr/>
        </p:nvCxnSpPr>
        <p:spPr>
          <a:xfrm rot="10800000" flipV="1">
            <a:off x="2400300" y="2743200"/>
            <a:ext cx="1943100" cy="1193800"/>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876800" y="2743200"/>
            <a:ext cx="0" cy="11938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3" name="Elbow Connector 42"/>
          <p:cNvCxnSpPr>
            <a:endCxn id="35" idx="0"/>
          </p:cNvCxnSpPr>
          <p:nvPr/>
        </p:nvCxnSpPr>
        <p:spPr>
          <a:xfrm>
            <a:off x="5543550" y="2743201"/>
            <a:ext cx="1943100" cy="1193800"/>
          </a:xfrm>
          <a:prstGeom prst="bentConnector2">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609600" y="1752600"/>
            <a:ext cx="1981200" cy="1477328"/>
          </a:xfrm>
          <a:prstGeom prst="rect">
            <a:avLst/>
          </a:prstGeom>
          <a:noFill/>
        </p:spPr>
        <p:txBody>
          <a:bodyPr wrap="square" rtlCol="0">
            <a:spAutoFit/>
          </a:bodyPr>
          <a:lstStyle/>
          <a:p>
            <a:r>
              <a:rPr lang="en-IE" dirty="0" smtClean="0"/>
              <a:t>Dynamic/transient studies looking at millisecond responses across power system</a:t>
            </a:r>
            <a:endParaRPr lang="en-IE" dirty="0"/>
          </a:p>
        </p:txBody>
      </p:sp>
    </p:spTree>
    <p:extLst>
      <p:ext uri="{BB962C8B-B14F-4D97-AF65-F5344CB8AC3E}">
        <p14:creationId xmlns:p14="http://schemas.microsoft.com/office/powerpoint/2010/main" val="244274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K:\X_EG\Oscillation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131" y="900115"/>
            <a:ext cx="9237131" cy="5195886"/>
          </a:xfrm>
          <a:prstGeom prst="rect">
            <a:avLst/>
          </a:prstGeom>
          <a:noFill/>
          <a:extLst>
            <a:ext uri="{909E8E84-426E-40DD-AFC4-6F175D3DCCD1}">
              <a14:hiddenFill xmlns:a14="http://schemas.microsoft.com/office/drawing/2010/main">
                <a:solidFill>
                  <a:srgbClr val="FFFFFF"/>
                </a:solidFill>
              </a14:hiddenFill>
            </a:ext>
          </a:extLst>
        </p:spPr>
      </p:pic>
      <p:sp>
        <p:nvSpPr>
          <p:cNvPr id="3" name="Rounded Rectangle 2"/>
          <p:cNvSpPr/>
          <p:nvPr/>
        </p:nvSpPr>
        <p:spPr>
          <a:xfrm>
            <a:off x="2362200" y="152400"/>
            <a:ext cx="48006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Grid Frequency - Oscillation on Power System</a:t>
            </a:r>
            <a:endParaRPr lang="en-IE" dirty="0"/>
          </a:p>
        </p:txBody>
      </p:sp>
      <p:sp>
        <p:nvSpPr>
          <p:cNvPr id="2" name="Title 1"/>
          <p:cNvSpPr>
            <a:spLocks noGrp="1"/>
          </p:cNvSpPr>
          <p:nvPr>
            <p:ph type="title"/>
          </p:nvPr>
        </p:nvSpPr>
        <p:spPr/>
        <p:txBody>
          <a:bodyPr/>
          <a:lstStyle/>
          <a:p>
            <a:endParaRPr lang="en-IE" dirty="0"/>
          </a:p>
        </p:txBody>
      </p:sp>
      <p:sp>
        <p:nvSpPr>
          <p:cNvPr id="5" name="Down Arrow 4"/>
          <p:cNvSpPr/>
          <p:nvPr/>
        </p:nvSpPr>
        <p:spPr>
          <a:xfrm>
            <a:off x="5562600" y="4419600"/>
            <a:ext cx="533400" cy="1066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4191000" y="5562600"/>
            <a:ext cx="22098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Oscillation of ~ 0.3Hz  - This equates to about 150MW</a:t>
            </a:r>
            <a:endParaRPr lang="en-IE" dirty="0"/>
          </a:p>
        </p:txBody>
      </p:sp>
    </p:spTree>
    <p:extLst>
      <p:ext uri="{BB962C8B-B14F-4D97-AF65-F5344CB8AC3E}">
        <p14:creationId xmlns:p14="http://schemas.microsoft.com/office/powerpoint/2010/main" val="20179913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3671" y="1447800"/>
            <a:ext cx="6179675"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ounded Rectangle 1"/>
          <p:cNvSpPr/>
          <p:nvPr/>
        </p:nvSpPr>
        <p:spPr>
          <a:xfrm>
            <a:off x="1828800" y="457200"/>
            <a:ext cx="57912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Voltage Instability in Donegal</a:t>
            </a:r>
            <a:endParaRPr lang="en-IE"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676775"/>
            <a:ext cx="38100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733800" y="5181600"/>
            <a:ext cx="762000" cy="369332"/>
          </a:xfrm>
          <a:prstGeom prst="rect">
            <a:avLst/>
          </a:prstGeom>
          <a:noFill/>
        </p:spPr>
        <p:txBody>
          <a:bodyPr wrap="square" rtlCol="0">
            <a:spAutoFit/>
          </a:bodyPr>
          <a:lstStyle/>
          <a:p>
            <a:r>
              <a:rPr lang="en-IE" dirty="0" smtClean="0"/>
              <a:t>16:30</a:t>
            </a:r>
            <a:endParaRPr lang="en-IE" dirty="0"/>
          </a:p>
        </p:txBody>
      </p:sp>
      <p:sp>
        <p:nvSpPr>
          <p:cNvPr id="4" name="TextBox 3"/>
          <p:cNvSpPr txBox="1"/>
          <p:nvPr/>
        </p:nvSpPr>
        <p:spPr>
          <a:xfrm>
            <a:off x="381000" y="2590800"/>
            <a:ext cx="1676400" cy="923330"/>
          </a:xfrm>
          <a:prstGeom prst="rect">
            <a:avLst/>
          </a:prstGeom>
          <a:noFill/>
        </p:spPr>
        <p:txBody>
          <a:bodyPr wrap="square" rtlCol="0">
            <a:spAutoFit/>
          </a:bodyPr>
          <a:lstStyle/>
          <a:p>
            <a:r>
              <a:rPr lang="en-IE" dirty="0" smtClean="0"/>
              <a:t>Healthy 110kV voltages ~113kV</a:t>
            </a:r>
            <a:endParaRPr lang="en-IE" dirty="0"/>
          </a:p>
        </p:txBody>
      </p:sp>
      <p:sp>
        <p:nvSpPr>
          <p:cNvPr id="5" name="Right Arrow 4"/>
          <p:cNvSpPr/>
          <p:nvPr/>
        </p:nvSpPr>
        <p:spPr>
          <a:xfrm rot="20036204">
            <a:off x="3314699" y="4667463"/>
            <a:ext cx="838200" cy="2453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TextBox 5"/>
          <p:cNvSpPr txBox="1"/>
          <p:nvPr/>
        </p:nvSpPr>
        <p:spPr>
          <a:xfrm>
            <a:off x="228600" y="4508673"/>
            <a:ext cx="3352800" cy="1477328"/>
          </a:xfrm>
          <a:prstGeom prst="rect">
            <a:avLst/>
          </a:prstGeom>
          <a:noFill/>
        </p:spPr>
        <p:txBody>
          <a:bodyPr wrap="square" rtlCol="0">
            <a:spAutoFit/>
          </a:bodyPr>
          <a:lstStyle/>
          <a:p>
            <a:r>
              <a:rPr lang="en-IE" dirty="0" smtClean="0"/>
              <a:t>Sudden voltage degradation as Load increases suddenly – Capacitor switched in to increase voltage and avoid cascading voltage collapse</a:t>
            </a:r>
            <a:endParaRPr lang="en-IE" dirty="0"/>
          </a:p>
        </p:txBody>
      </p:sp>
      <p:sp>
        <p:nvSpPr>
          <p:cNvPr id="7" name="TextBox 6"/>
          <p:cNvSpPr txBox="1"/>
          <p:nvPr/>
        </p:nvSpPr>
        <p:spPr>
          <a:xfrm>
            <a:off x="4552060" y="4343400"/>
            <a:ext cx="914400" cy="369332"/>
          </a:xfrm>
          <a:prstGeom prst="rect">
            <a:avLst/>
          </a:prstGeom>
          <a:noFill/>
        </p:spPr>
        <p:txBody>
          <a:bodyPr wrap="square" rtlCol="0">
            <a:spAutoFit/>
          </a:bodyPr>
          <a:lstStyle/>
          <a:p>
            <a:r>
              <a:rPr lang="en-IE" dirty="0" smtClean="0"/>
              <a:t>102kV</a:t>
            </a:r>
            <a:endParaRPr lang="en-IE" dirty="0"/>
          </a:p>
        </p:txBody>
      </p:sp>
      <p:sp>
        <p:nvSpPr>
          <p:cNvPr id="8" name="Title 7"/>
          <p:cNvSpPr>
            <a:spLocks noGrp="1"/>
          </p:cNvSpPr>
          <p:nvPr>
            <p:ph type="title"/>
          </p:nvPr>
        </p:nvSpPr>
        <p:spPr/>
        <p:txBody>
          <a:bodyPr/>
          <a:lstStyle/>
          <a:p>
            <a:endParaRPr lang="en-IE"/>
          </a:p>
        </p:txBody>
      </p:sp>
    </p:spTree>
    <p:extLst>
      <p:ext uri="{BB962C8B-B14F-4D97-AF65-F5344CB8AC3E}">
        <p14:creationId xmlns:p14="http://schemas.microsoft.com/office/powerpoint/2010/main" val="1223708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E"/>
          </a:p>
        </p:txBody>
      </p:sp>
      <p:sp>
        <p:nvSpPr>
          <p:cNvPr id="4" name="AutoShape 4" descr="Image result for network codes frequency containment reserv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457199"/>
            <a:ext cx="6143625" cy="30395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3529284"/>
            <a:ext cx="5681663" cy="2581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a:xfrm>
            <a:off x="132074" y="2641363"/>
            <a:ext cx="2054225"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Reserves</a:t>
            </a:r>
          </a:p>
          <a:p>
            <a:pPr algn="ctr"/>
            <a:endParaRPr lang="en-IE" dirty="0"/>
          </a:p>
          <a:p>
            <a:pPr algn="ctr"/>
            <a:r>
              <a:rPr lang="en-IE" dirty="0" smtClean="0"/>
              <a:t>Chapter 2 in Operational Constraints</a:t>
            </a:r>
            <a:endParaRPr lang="en-IE" dirty="0"/>
          </a:p>
        </p:txBody>
      </p:sp>
    </p:spTree>
    <p:extLst>
      <p:ext uri="{BB962C8B-B14F-4D97-AF65-F5344CB8AC3E}">
        <p14:creationId xmlns:p14="http://schemas.microsoft.com/office/powerpoint/2010/main" val="24929943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Reserve – replace lost power</a:t>
            </a:r>
            <a:endParaRPr lang="en-IE" dirty="0"/>
          </a:p>
        </p:txBody>
      </p:sp>
      <p:sp>
        <p:nvSpPr>
          <p:cNvPr id="3" name="Content Placeholder 2"/>
          <p:cNvSpPr>
            <a:spLocks noGrp="1"/>
          </p:cNvSpPr>
          <p:nvPr>
            <p:ph idx="4294967295"/>
          </p:nvPr>
        </p:nvSpPr>
        <p:spPr>
          <a:xfrm>
            <a:off x="381000" y="1569066"/>
            <a:ext cx="8229600" cy="4525963"/>
          </a:xfrm>
        </p:spPr>
        <p:txBody>
          <a:bodyPr/>
          <a:lstStyle/>
          <a:p>
            <a:r>
              <a:rPr lang="en-IE" dirty="0" smtClean="0"/>
              <a:t>N-1 secure – Loss of any single element/Generator</a:t>
            </a:r>
          </a:p>
          <a:p>
            <a:r>
              <a:rPr lang="en-IE" dirty="0" smtClean="0"/>
              <a:t>Concept of Largest Single infeed(outfeed)</a:t>
            </a:r>
          </a:p>
          <a:p>
            <a:r>
              <a:rPr lang="en-IE" dirty="0" smtClean="0"/>
              <a:t>75% of the largest single infeed is covered </a:t>
            </a:r>
            <a:endParaRPr lang="en-IE" dirty="0"/>
          </a:p>
        </p:txBody>
      </p:sp>
      <p:pic>
        <p:nvPicPr>
          <p:cNvPr id="4" name="Picture 2" descr="Image result for eirgrid reserve characteristic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086" y="3742758"/>
            <a:ext cx="7391400" cy="2324355"/>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a:xfrm>
            <a:off x="990600" y="4343400"/>
            <a:ext cx="1447800" cy="166846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Down Arrow 5"/>
          <p:cNvSpPr/>
          <p:nvPr/>
        </p:nvSpPr>
        <p:spPr>
          <a:xfrm rot="19020455">
            <a:off x="869370" y="4294524"/>
            <a:ext cx="242461"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Box 6"/>
          <p:cNvSpPr txBox="1"/>
          <p:nvPr/>
        </p:nvSpPr>
        <p:spPr>
          <a:xfrm>
            <a:off x="449" y="3881735"/>
            <a:ext cx="1387267" cy="923330"/>
          </a:xfrm>
          <a:prstGeom prst="rect">
            <a:avLst/>
          </a:prstGeom>
          <a:noFill/>
        </p:spPr>
        <p:txBody>
          <a:bodyPr wrap="square" rtlCol="0">
            <a:spAutoFit/>
          </a:bodyPr>
          <a:lstStyle/>
          <a:p>
            <a:r>
              <a:rPr lang="en-IE" dirty="0" smtClean="0"/>
              <a:t>New System service products</a:t>
            </a:r>
            <a:endParaRPr lang="en-IE" dirty="0"/>
          </a:p>
        </p:txBody>
      </p:sp>
    </p:spTree>
    <p:extLst>
      <p:ext uri="{BB962C8B-B14F-4D97-AF65-F5344CB8AC3E}">
        <p14:creationId xmlns:p14="http://schemas.microsoft.com/office/powerpoint/2010/main" val="1339607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IE"/>
          </a:p>
        </p:txBody>
      </p:sp>
      <p:pic>
        <p:nvPicPr>
          <p:cNvPr id="5122"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304800" y="1590276"/>
            <a:ext cx="8229600" cy="44942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descr="Image result for eirgrid reserve characteristic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425"/>
            <a:ext cx="5181600" cy="1629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8750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838200"/>
            <a:ext cx="4191000" cy="400110"/>
          </a:xfrm>
          <a:prstGeom prst="rect">
            <a:avLst/>
          </a:prstGeom>
          <a:noFill/>
        </p:spPr>
        <p:txBody>
          <a:bodyPr wrap="square" rtlCol="0">
            <a:spAutoFit/>
          </a:bodyPr>
          <a:lstStyle/>
          <a:p>
            <a:r>
              <a:rPr lang="en-IE" sz="2000" b="1" dirty="0" smtClean="0"/>
              <a:t>Replacement Reserve</a:t>
            </a:r>
            <a:endParaRPr lang="en-IE" sz="2000" b="1"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3886" y="1676400"/>
            <a:ext cx="61150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3962" y="4038600"/>
            <a:ext cx="6257925" cy="153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Down Arrow 5"/>
          <p:cNvSpPr/>
          <p:nvPr/>
        </p:nvSpPr>
        <p:spPr>
          <a:xfrm rot="3164681">
            <a:off x="6693606" y="1307341"/>
            <a:ext cx="242758" cy="1255618"/>
          </a:xfrm>
          <a:prstGeom prst="downArrow">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Down Arrow 9"/>
          <p:cNvSpPr/>
          <p:nvPr/>
        </p:nvSpPr>
        <p:spPr>
          <a:xfrm rot="7456814">
            <a:off x="6344308" y="4323402"/>
            <a:ext cx="242758" cy="2020400"/>
          </a:xfrm>
          <a:prstGeom prst="downArrow">
            <a:avLst/>
          </a:prstGeom>
          <a:solidFill>
            <a:schemeClr val="accent1">
              <a:alpha val="3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Box 6"/>
          <p:cNvSpPr txBox="1"/>
          <p:nvPr/>
        </p:nvSpPr>
        <p:spPr>
          <a:xfrm>
            <a:off x="6324600" y="801469"/>
            <a:ext cx="2959345" cy="646331"/>
          </a:xfrm>
          <a:prstGeom prst="rect">
            <a:avLst/>
          </a:prstGeom>
          <a:noFill/>
        </p:spPr>
        <p:txBody>
          <a:bodyPr wrap="square" rtlCol="0">
            <a:spAutoFit/>
          </a:bodyPr>
          <a:lstStyle/>
          <a:p>
            <a:r>
              <a:rPr lang="en-IE" dirty="0" smtClean="0"/>
              <a:t>325MW spare capacity on fast acting plant  </a:t>
            </a:r>
            <a:endParaRPr lang="en-IE" dirty="0"/>
          </a:p>
        </p:txBody>
      </p:sp>
      <p:sp>
        <p:nvSpPr>
          <p:cNvPr id="8" name="TextBox 7"/>
          <p:cNvSpPr txBox="1"/>
          <p:nvPr/>
        </p:nvSpPr>
        <p:spPr>
          <a:xfrm>
            <a:off x="7010400" y="5943600"/>
            <a:ext cx="1807445" cy="646331"/>
          </a:xfrm>
          <a:prstGeom prst="rect">
            <a:avLst/>
          </a:prstGeom>
          <a:noFill/>
        </p:spPr>
        <p:txBody>
          <a:bodyPr wrap="square" rtlCol="0">
            <a:spAutoFit/>
          </a:bodyPr>
          <a:lstStyle/>
          <a:p>
            <a:r>
              <a:rPr lang="en-IE" dirty="0" smtClean="0"/>
              <a:t>125MW required in NI</a:t>
            </a:r>
            <a:endParaRPr lang="en-IE" dirty="0"/>
          </a:p>
        </p:txBody>
      </p:sp>
      <p:sp>
        <p:nvSpPr>
          <p:cNvPr id="9" name="Left Brace 8"/>
          <p:cNvSpPr/>
          <p:nvPr/>
        </p:nvSpPr>
        <p:spPr>
          <a:xfrm>
            <a:off x="990600" y="2401134"/>
            <a:ext cx="333286" cy="270426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1" name="TextBox 10"/>
          <p:cNvSpPr txBox="1"/>
          <p:nvPr/>
        </p:nvSpPr>
        <p:spPr>
          <a:xfrm>
            <a:off x="68366" y="3014603"/>
            <a:ext cx="1247686" cy="1477328"/>
          </a:xfrm>
          <a:prstGeom prst="rect">
            <a:avLst/>
          </a:prstGeom>
          <a:noFill/>
        </p:spPr>
        <p:txBody>
          <a:bodyPr wrap="square" rtlCol="0">
            <a:spAutoFit/>
          </a:bodyPr>
          <a:lstStyle/>
          <a:p>
            <a:r>
              <a:rPr lang="en-IE" dirty="0" smtClean="0"/>
              <a:t>450MW Total all island to cover largest loss</a:t>
            </a:r>
            <a:endParaRPr lang="en-IE" dirty="0"/>
          </a:p>
        </p:txBody>
      </p:sp>
    </p:spTree>
    <p:extLst>
      <p:ext uri="{BB962C8B-B14F-4D97-AF65-F5344CB8AC3E}">
        <p14:creationId xmlns:p14="http://schemas.microsoft.com/office/powerpoint/2010/main" val="238636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4" y="296419"/>
            <a:ext cx="8516203" cy="4524315"/>
          </a:xfrm>
          <a:prstGeom prst="rect">
            <a:avLst/>
          </a:prstGeom>
        </p:spPr>
        <p:txBody>
          <a:bodyPr wrap="square">
            <a:spAutoFit/>
          </a:bodyPr>
          <a:lstStyle/>
          <a:p>
            <a:r>
              <a:rPr lang="en-IE" b="1" dirty="0"/>
              <a:t>COPYRIGHT NOTICE</a:t>
            </a:r>
          </a:p>
          <a:p>
            <a:pPr algn="just"/>
            <a:r>
              <a:rPr lang="en-IE" dirty="0"/>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 © SONI Limited / EirGrid Plc 2019 </a:t>
            </a:r>
          </a:p>
          <a:p>
            <a:endParaRPr lang="en-IE" dirty="0" smtClean="0"/>
          </a:p>
          <a:p>
            <a:r>
              <a:rPr lang="en-IE" b="1" dirty="0" smtClean="0"/>
              <a:t>DOCUMENT </a:t>
            </a:r>
            <a:r>
              <a:rPr lang="en-IE" b="1" dirty="0"/>
              <a:t>DISCLAIMER </a:t>
            </a:r>
          </a:p>
          <a:p>
            <a:pPr algn="just"/>
            <a:r>
              <a:rPr lang="en-IE" dirty="0"/>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p>
        </p:txBody>
      </p:sp>
    </p:spTree>
    <p:extLst>
      <p:ext uri="{BB962C8B-B14F-4D97-AF65-F5344CB8AC3E}">
        <p14:creationId xmlns:p14="http://schemas.microsoft.com/office/powerpoint/2010/main" val="37465268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3824" y="685800"/>
            <a:ext cx="6229350" cy="876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9549" y="1676400"/>
            <a:ext cx="6057900" cy="140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ounded Rectangle 1"/>
          <p:cNvSpPr/>
          <p:nvPr/>
        </p:nvSpPr>
        <p:spPr>
          <a:xfrm>
            <a:off x="914400" y="3276600"/>
            <a:ext cx="7315200" cy="2667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Negative Reserve</a:t>
            </a:r>
          </a:p>
          <a:p>
            <a:pPr marL="285750" indent="-285750">
              <a:buFont typeface="Arial" panose="020B0604020202020204" pitchFamily="34" charset="0"/>
              <a:buChar char="•"/>
            </a:pPr>
            <a:endParaRPr lang="en-IE" dirty="0" smtClean="0"/>
          </a:p>
          <a:p>
            <a:pPr marL="285750" indent="-285750">
              <a:buFont typeface="Arial" panose="020B0604020202020204" pitchFamily="34" charset="0"/>
              <a:buChar char="•"/>
            </a:pPr>
            <a:r>
              <a:rPr lang="en-IE" dirty="0" smtClean="0"/>
              <a:t>Traditionally held to deal with scenario where generators are at min gen and the system load is lower than forecast (frequency moves &gt; 50Hz)</a:t>
            </a:r>
          </a:p>
          <a:p>
            <a:pPr marL="285750" indent="-285750">
              <a:buFont typeface="Arial" panose="020B0604020202020204" pitchFamily="34" charset="0"/>
              <a:buChar char="•"/>
            </a:pPr>
            <a:r>
              <a:rPr lang="en-IE" dirty="0"/>
              <a:t>I</a:t>
            </a:r>
            <a:r>
              <a:rPr lang="en-IE" dirty="0" smtClean="0"/>
              <a:t>nterconnection and wind forecast error also feed into this</a:t>
            </a:r>
          </a:p>
          <a:p>
            <a:pPr marL="285750" indent="-285750">
              <a:buFont typeface="Arial" panose="020B0604020202020204" pitchFamily="34" charset="0"/>
              <a:buChar char="•"/>
            </a:pPr>
            <a:r>
              <a:rPr lang="en-IE" dirty="0" smtClean="0"/>
              <a:t>Can interact with other constraints( requirement overnight to hold primary reserve ) – some generators need to be above min to provide reserve</a:t>
            </a:r>
            <a:endParaRPr lang="en-IE" dirty="0"/>
          </a:p>
        </p:txBody>
      </p:sp>
      <p:sp>
        <p:nvSpPr>
          <p:cNvPr id="3" name="Title 2"/>
          <p:cNvSpPr>
            <a:spLocks noGrp="1"/>
          </p:cNvSpPr>
          <p:nvPr>
            <p:ph type="title"/>
          </p:nvPr>
        </p:nvSpPr>
        <p:spPr/>
        <p:txBody>
          <a:bodyPr/>
          <a:lstStyle/>
          <a:p>
            <a:endParaRPr lang="en-IE"/>
          </a:p>
        </p:txBody>
      </p:sp>
    </p:spTree>
    <p:extLst>
      <p:ext uri="{BB962C8B-B14F-4D97-AF65-F5344CB8AC3E}">
        <p14:creationId xmlns:p14="http://schemas.microsoft.com/office/powerpoint/2010/main" val="267150897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rotWithShape="1">
          <a:blip r:embed="rId2" cstate="print">
            <a:extLst>
              <a:ext uri="{28A0092B-C50C-407E-A947-70E740481C1C}">
                <a14:useLocalDpi xmlns:a14="http://schemas.microsoft.com/office/drawing/2010/main" val="0"/>
              </a:ext>
            </a:extLst>
          </a:blip>
          <a:srcRect l="2092" t="31953" r="1665" b="2907"/>
          <a:stretch/>
        </p:blipFill>
        <p:spPr bwMode="auto">
          <a:xfrm>
            <a:off x="1815782" y="1887855"/>
            <a:ext cx="5512435" cy="3082290"/>
          </a:xfrm>
          <a:prstGeom prst="rect">
            <a:avLst/>
          </a:prstGeom>
          <a:solidFill>
            <a:srgbClr val="FFFFFF">
              <a:shade val="85000"/>
            </a:srgbClr>
          </a:solidFill>
          <a:ln w="88900" cap="sq" cmpd="sng" algn="ctr">
            <a:solidFill>
              <a:srgbClr val="FFFFFF"/>
            </a:solidFill>
            <a:prstDash val="solid"/>
            <a:miter lim="800000"/>
            <a:headEnd type="none" w="med" len="med"/>
            <a:tailEnd type="none" w="med" len="med"/>
          </a:ln>
          <a:effectLst>
            <a:outerShdw blurRad="55000" dist="18000" dir="5400000" algn="tl" rotWithShape="0">
              <a:srgbClr val="000000">
                <a:alpha val="40000"/>
              </a:srgbClr>
            </a:outerShdw>
          </a:effectLst>
          <a:extLst>
            <a:ext uri="{53640926-AAD7-44D8-BBD7-CCE9431645EC}">
              <a14:shadowObscured xmlns:a14="http://schemas.microsoft.com/office/drawing/2010/main"/>
            </a:ext>
          </a:extLst>
        </p:spPr>
      </p:pic>
      <p:sp>
        <p:nvSpPr>
          <p:cNvPr id="3" name="Title 2"/>
          <p:cNvSpPr>
            <a:spLocks noGrp="1"/>
          </p:cNvSpPr>
          <p:nvPr>
            <p:ph type="title"/>
          </p:nvPr>
        </p:nvSpPr>
        <p:spPr/>
        <p:txBody>
          <a:bodyPr/>
          <a:lstStyle/>
          <a:p>
            <a:r>
              <a:rPr lang="en-IE" dirty="0"/>
              <a:t>I</a:t>
            </a:r>
            <a:r>
              <a:rPr lang="en-IE" dirty="0" smtClean="0"/>
              <a:t>llustration of Reserve Curve</a:t>
            </a:r>
            <a:endParaRPr lang="en-IE" dirty="0"/>
          </a:p>
        </p:txBody>
      </p:sp>
      <p:sp>
        <p:nvSpPr>
          <p:cNvPr id="5" name="5-Point Star 4"/>
          <p:cNvSpPr/>
          <p:nvPr/>
        </p:nvSpPr>
        <p:spPr>
          <a:xfrm>
            <a:off x="9614" y="1477779"/>
            <a:ext cx="2209800" cy="990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Defect</a:t>
            </a:r>
            <a:endParaRPr lang="en-IE" dirty="0"/>
          </a:p>
        </p:txBody>
      </p:sp>
      <p:cxnSp>
        <p:nvCxnSpPr>
          <p:cNvPr id="7" name="Straight Arrow Connector 6"/>
          <p:cNvCxnSpPr/>
          <p:nvPr/>
        </p:nvCxnSpPr>
        <p:spPr>
          <a:xfrm>
            <a:off x="1219200" y="2468379"/>
            <a:ext cx="1752600" cy="50342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13103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304800"/>
            <a:ext cx="3352800" cy="369332"/>
          </a:xfrm>
          <a:prstGeom prst="rect">
            <a:avLst/>
          </a:prstGeom>
          <a:noFill/>
        </p:spPr>
        <p:txBody>
          <a:bodyPr wrap="square" rtlCol="0">
            <a:spAutoFit/>
          </a:bodyPr>
          <a:lstStyle/>
          <a:p>
            <a:r>
              <a:rPr lang="en-IE" b="1" dirty="0" smtClean="0"/>
              <a:t>Constraints binding when?</a:t>
            </a:r>
            <a:endParaRPr lang="en-IE" b="1" dirty="0"/>
          </a:p>
        </p:txBody>
      </p:sp>
      <p:graphicFrame>
        <p:nvGraphicFramePr>
          <p:cNvPr id="3" name="Table 2"/>
          <p:cNvGraphicFramePr>
            <a:graphicFrameLocks noGrp="1"/>
          </p:cNvGraphicFramePr>
          <p:nvPr>
            <p:extLst>
              <p:ext uri="{D42A27DB-BD31-4B8C-83A1-F6EECF244321}">
                <p14:modId xmlns:p14="http://schemas.microsoft.com/office/powerpoint/2010/main" val="1327926809"/>
              </p:ext>
            </p:extLst>
          </p:nvPr>
        </p:nvGraphicFramePr>
        <p:xfrm>
          <a:off x="423729" y="914400"/>
          <a:ext cx="8229600" cy="4899582"/>
        </p:xfrm>
        <a:graphic>
          <a:graphicData uri="http://schemas.openxmlformats.org/drawingml/2006/table">
            <a:tbl>
              <a:tblPr firstRow="1" bandRow="1">
                <a:tableStyleId>{F5AB1C69-6EDB-4FF4-983F-18BD219EF322}</a:tableStyleId>
              </a:tblPr>
              <a:tblGrid>
                <a:gridCol w="1219200"/>
                <a:gridCol w="1524000"/>
                <a:gridCol w="5486400"/>
              </a:tblGrid>
              <a:tr h="533400">
                <a:tc>
                  <a:txBody>
                    <a:bodyPr/>
                    <a:lstStyle/>
                    <a:p>
                      <a:r>
                        <a:rPr lang="en-IE" dirty="0" smtClean="0"/>
                        <a:t>Constraint Type</a:t>
                      </a:r>
                      <a:endParaRPr lang="en-IE" dirty="0"/>
                    </a:p>
                  </a:txBody>
                  <a:tcPr/>
                </a:tc>
                <a:tc>
                  <a:txBody>
                    <a:bodyPr/>
                    <a:lstStyle/>
                    <a:p>
                      <a:r>
                        <a:rPr lang="en-US" dirty="0" smtClean="0"/>
                        <a:t>Operational Constraint is Binding if …</a:t>
                      </a:r>
                      <a:endParaRPr lang="en-IE" dirty="0"/>
                    </a:p>
                  </a:txBody>
                  <a:tcPr/>
                </a:tc>
                <a:tc>
                  <a:txBody>
                    <a:bodyPr/>
                    <a:lstStyle/>
                    <a:p>
                      <a:r>
                        <a:rPr lang="en-US" dirty="0" smtClean="0"/>
                        <a:t>Unit is Bound by this Constraint</a:t>
                      </a:r>
                      <a:r>
                        <a:rPr lang="en-US" baseline="0" dirty="0" smtClean="0"/>
                        <a:t> if …</a:t>
                      </a:r>
                      <a:endParaRPr lang="en-IE" dirty="0"/>
                    </a:p>
                  </a:txBody>
                  <a:tcPr/>
                </a:tc>
              </a:tr>
              <a:tr h="474954">
                <a:tc>
                  <a:txBody>
                    <a:bodyPr/>
                    <a:lstStyle/>
                    <a:p>
                      <a:r>
                        <a:rPr lang="en-IE" dirty="0" smtClean="0"/>
                        <a:t>Inertia</a:t>
                      </a:r>
                      <a:endParaRPr lang="en-IE" dirty="0"/>
                    </a:p>
                  </a:txBody>
                  <a:tcPr/>
                </a:tc>
                <a:tc>
                  <a:txBody>
                    <a:bodyPr/>
                    <a:lstStyle/>
                    <a:p>
                      <a:r>
                        <a:rPr lang="en-IE" dirty="0" smtClean="0"/>
                        <a:t>&lt;= Limit</a:t>
                      </a:r>
                      <a:endParaRPr lang="en-IE" dirty="0"/>
                    </a:p>
                  </a:txBody>
                  <a:tcPr/>
                </a:tc>
                <a:tc>
                  <a:txBody>
                    <a:bodyPr/>
                    <a:lstStyle/>
                    <a:p>
                      <a:r>
                        <a:rPr lang="en-IE" dirty="0" smtClean="0"/>
                        <a:t>Provides inertia</a:t>
                      </a:r>
                      <a:r>
                        <a:rPr lang="en-IE" baseline="0" dirty="0" smtClean="0"/>
                        <a:t> and is at LOL</a:t>
                      </a:r>
                      <a:endParaRPr lang="en-IE" dirty="0"/>
                    </a:p>
                  </a:txBody>
                  <a:tcPr/>
                </a:tc>
              </a:tr>
              <a:tr h="474954">
                <a:tc>
                  <a:txBody>
                    <a:bodyPr/>
                    <a:lstStyle/>
                    <a:p>
                      <a:r>
                        <a:rPr lang="en-IE" dirty="0" smtClean="0"/>
                        <a:t>SNSP</a:t>
                      </a:r>
                      <a:endParaRPr lang="en-IE" dirty="0"/>
                    </a:p>
                  </a:txBody>
                  <a:tcPr/>
                </a:tc>
                <a:tc>
                  <a:txBody>
                    <a:bodyPr/>
                    <a:lstStyle/>
                    <a:p>
                      <a:r>
                        <a:rPr lang="en-IE" dirty="0" smtClean="0"/>
                        <a:t>= Limit</a:t>
                      </a:r>
                      <a:endParaRPr lang="en-IE" dirty="0"/>
                    </a:p>
                  </a:txBody>
                  <a:tcPr/>
                </a:tc>
                <a:tc>
                  <a:txBody>
                    <a:bodyPr/>
                    <a:lstStyle/>
                    <a:p>
                      <a:r>
                        <a:rPr lang="en-IE" dirty="0" smtClean="0"/>
                        <a:t>Wind &lt; HOL,</a:t>
                      </a:r>
                      <a:r>
                        <a:rPr lang="en-IE" baseline="0" dirty="0" smtClean="0"/>
                        <a:t> IC &lt; HOL, TH pumping</a:t>
                      </a:r>
                      <a:endParaRPr lang="en-IE" dirty="0"/>
                    </a:p>
                  </a:txBody>
                  <a:tcPr/>
                </a:tc>
              </a:tr>
              <a:tr h="474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RoCoF</a:t>
                      </a:r>
                      <a:endParaRPr lang="en-IE" dirty="0"/>
                    </a:p>
                  </a:txBody>
                  <a:tcPr/>
                </a:tc>
                <a:tc>
                  <a:txBody>
                    <a:bodyPr/>
                    <a:lstStyle/>
                    <a:p>
                      <a:r>
                        <a:rPr lang="en-IE" dirty="0" smtClean="0"/>
                        <a:t>= Limit</a:t>
                      </a:r>
                      <a:endParaRPr lang="en-IE" dirty="0"/>
                    </a:p>
                  </a:txBody>
                  <a:tcPr/>
                </a:tc>
                <a:tc>
                  <a:txBody>
                    <a:bodyPr/>
                    <a:lstStyle/>
                    <a:p>
                      <a:r>
                        <a:rPr lang="en-IE" dirty="0" smtClean="0"/>
                        <a:t>Loss would lead to the RoCoF limit</a:t>
                      </a:r>
                      <a:endParaRPr lang="en-IE" dirty="0"/>
                    </a:p>
                  </a:txBody>
                  <a:tcPr/>
                </a:tc>
              </a:tr>
              <a:tr h="474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MW</a:t>
                      </a:r>
                      <a:endParaRPr lang="en-IE" dirty="0"/>
                    </a:p>
                  </a:txBody>
                  <a:tcPr/>
                </a:tc>
                <a:tc>
                  <a:txBody>
                    <a:bodyPr/>
                    <a:lstStyle/>
                    <a:p>
                      <a:r>
                        <a:rPr lang="en-IE" dirty="0" smtClean="0"/>
                        <a:t>&lt;= Min Limit &gt;= Max Limit</a:t>
                      </a:r>
                      <a:endParaRPr lang="en-IE" dirty="0"/>
                    </a:p>
                  </a:txBody>
                  <a:tcPr/>
                </a:tc>
                <a:tc>
                  <a:txBody>
                    <a:bodyPr/>
                    <a:lstStyle/>
                    <a:p>
                      <a:r>
                        <a:rPr lang="en-IE" dirty="0" smtClean="0"/>
                        <a:t>As per constraint</a:t>
                      </a:r>
                      <a:endParaRPr lang="en-IE" dirty="0"/>
                    </a:p>
                  </a:txBody>
                  <a:tcPr/>
                </a:tc>
              </a:tr>
              <a:tr h="474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MWR</a:t>
                      </a:r>
                      <a:endParaRPr lang="en-IE"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&gt;= Limit</a:t>
                      </a:r>
                    </a:p>
                  </a:txBody>
                  <a:tcPr/>
                </a:tc>
                <a:tc>
                  <a:txBody>
                    <a:bodyPr/>
                    <a:lstStyle/>
                    <a:p>
                      <a:r>
                        <a:rPr lang="en-IE" dirty="0" smtClean="0"/>
                        <a:t>All units in jurisdiction that is exporting power. There are exceptions</a:t>
                      </a:r>
                      <a:r>
                        <a:rPr lang="en-IE" baseline="0" dirty="0" smtClean="0"/>
                        <a:t> to this.</a:t>
                      </a:r>
                      <a:endParaRPr lang="en-IE" dirty="0" smtClean="0"/>
                    </a:p>
                  </a:txBody>
                  <a:tcPr/>
                </a:tc>
              </a:tr>
              <a:tr h="474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NB</a:t>
                      </a:r>
                      <a:endParaRPr lang="en-IE" dirty="0"/>
                    </a:p>
                  </a:txBody>
                  <a:tcPr/>
                </a:tc>
                <a:tc>
                  <a:txBody>
                    <a:bodyPr/>
                    <a:lstStyle/>
                    <a:p>
                      <a:r>
                        <a:rPr lang="en-IE" dirty="0" smtClean="0"/>
                        <a:t>&lt;= Min Limit &gt;= Max Limit</a:t>
                      </a:r>
                      <a:endParaRPr lang="en-IE" dirty="0"/>
                    </a:p>
                  </a:txBody>
                  <a:tcPr/>
                </a:tc>
                <a:tc>
                  <a:txBody>
                    <a:bodyPr/>
                    <a:lstStyle/>
                    <a:p>
                      <a:r>
                        <a:rPr lang="en-IE" dirty="0" smtClean="0"/>
                        <a:t>At LOL</a:t>
                      </a:r>
                      <a:endParaRPr lang="en-IE" dirty="0"/>
                    </a:p>
                  </a:txBody>
                  <a:tcPr/>
                </a:tc>
              </a:tr>
              <a:tr h="474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E" dirty="0" smtClean="0"/>
                        <a:t>Reserves</a:t>
                      </a:r>
                      <a:endParaRPr lang="en-IE" dirty="0"/>
                    </a:p>
                  </a:txBody>
                  <a:tcPr/>
                </a:tc>
                <a:tc>
                  <a:txBody>
                    <a:bodyPr/>
                    <a:lstStyle/>
                    <a:p>
                      <a:r>
                        <a:rPr lang="en-IE" dirty="0" smtClean="0"/>
                        <a:t>= Limit</a:t>
                      </a:r>
                      <a:endParaRPr lang="en-IE" dirty="0"/>
                    </a:p>
                  </a:txBody>
                  <a:tcPr/>
                </a:tc>
                <a:tc>
                  <a:txBody>
                    <a:bodyPr/>
                    <a:lstStyle/>
                    <a:p>
                      <a:r>
                        <a:rPr lang="en-IE" dirty="0" smtClean="0"/>
                        <a:t>Is at</a:t>
                      </a:r>
                      <a:r>
                        <a:rPr lang="en-IE" baseline="0" dirty="0" smtClean="0"/>
                        <a:t> a point in its reserve curve where a change in output would reduce provision</a:t>
                      </a:r>
                      <a:endParaRPr lang="en-IE" dirty="0"/>
                    </a:p>
                  </a:txBody>
                  <a:tcPr/>
                </a:tc>
              </a:tr>
            </a:tbl>
          </a:graphicData>
        </a:graphic>
      </p:graphicFrame>
      <p:sp>
        <p:nvSpPr>
          <p:cNvPr id="4" name="Title 3"/>
          <p:cNvSpPr>
            <a:spLocks noGrp="1"/>
          </p:cNvSpPr>
          <p:nvPr>
            <p:ph type="title"/>
          </p:nvPr>
        </p:nvSpPr>
        <p:spPr/>
        <p:txBody>
          <a:bodyPr/>
          <a:lstStyle/>
          <a:p>
            <a:endParaRPr lang="en-IE" dirty="0"/>
          </a:p>
        </p:txBody>
      </p:sp>
      <p:sp>
        <p:nvSpPr>
          <p:cNvPr id="5" name="Oval 4"/>
          <p:cNvSpPr/>
          <p:nvPr/>
        </p:nvSpPr>
        <p:spPr>
          <a:xfrm>
            <a:off x="304800" y="5105400"/>
            <a:ext cx="2514600" cy="685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TextBox 5"/>
          <p:cNvSpPr txBox="1"/>
          <p:nvPr/>
        </p:nvSpPr>
        <p:spPr>
          <a:xfrm>
            <a:off x="3352800" y="5943600"/>
            <a:ext cx="5410200" cy="369332"/>
          </a:xfrm>
          <a:prstGeom prst="rect">
            <a:avLst/>
          </a:prstGeom>
          <a:noFill/>
        </p:spPr>
        <p:txBody>
          <a:bodyPr wrap="square" rtlCol="0">
            <a:spAutoFit/>
          </a:bodyPr>
          <a:lstStyle/>
          <a:p>
            <a:r>
              <a:rPr lang="en-IE" dirty="0" smtClean="0">
                <a:hlinkClick r:id="rId2"/>
              </a:rPr>
              <a:t>Determining System Operator and Non Marginal Flags</a:t>
            </a:r>
            <a:r>
              <a:rPr lang="en-IE" dirty="0" smtClean="0"/>
              <a:t> </a:t>
            </a:r>
            <a:endParaRPr lang="en-IE" dirty="0"/>
          </a:p>
        </p:txBody>
      </p:sp>
    </p:spTree>
    <p:extLst>
      <p:ext uri="{BB962C8B-B14F-4D97-AF65-F5344CB8AC3E}">
        <p14:creationId xmlns:p14="http://schemas.microsoft.com/office/powerpoint/2010/main" val="30861510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endParaRPr lang="en-IE"/>
          </a:p>
        </p:txBody>
      </p:sp>
      <p:pic>
        <p:nvPicPr>
          <p:cNvPr id="1026" name="Picture 2"/>
          <p:cNvPicPr>
            <a:picLocks noGrp="1" noChangeAspect="1" noChangeArrowheads="1"/>
          </p:cNvPicPr>
          <p:nvPr>
            <p:ph idx="4294967295"/>
          </p:nvPr>
        </p:nvPicPr>
        <p:blipFill>
          <a:blip r:embed="rId2" cstate="print">
            <a:extLst>
              <a:ext uri="{28A0092B-C50C-407E-A947-70E740481C1C}">
                <a14:useLocalDpi xmlns:a14="http://schemas.microsoft.com/office/drawing/2010/main" val="0"/>
              </a:ext>
            </a:extLst>
          </a:blip>
          <a:srcRect/>
          <a:stretch>
            <a:fillRect/>
          </a:stretch>
        </p:blipFill>
        <p:spPr bwMode="auto">
          <a:xfrm>
            <a:off x="3198255" y="3810000"/>
            <a:ext cx="627063" cy="6397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a:xfrm>
            <a:off x="6400800" y="1691710"/>
            <a:ext cx="1905000" cy="3657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E" sz="1400" dirty="0" smtClean="0"/>
              <a:t>Thermal only</a:t>
            </a:r>
          </a:p>
          <a:p>
            <a:pPr marL="285750" indent="-285750">
              <a:buFont typeface="Arial" panose="020B0604020202020204" pitchFamily="34" charset="0"/>
              <a:buChar char="•"/>
            </a:pPr>
            <a:r>
              <a:rPr lang="en-IE" sz="1400" dirty="0" smtClean="0"/>
              <a:t>DC Load flow ( doesn’t capture voltage issues)</a:t>
            </a:r>
          </a:p>
          <a:p>
            <a:pPr marL="285750" indent="-285750">
              <a:buFont typeface="Arial" panose="020B0604020202020204" pitchFamily="34" charset="0"/>
              <a:buChar char="•"/>
            </a:pPr>
            <a:r>
              <a:rPr lang="en-IE" sz="1400" dirty="0" smtClean="0"/>
              <a:t>Per scheduling interval over study horizon with relevant inputs (outages </a:t>
            </a:r>
            <a:r>
              <a:rPr lang="en-IE" sz="1400" dirty="0" err="1" smtClean="0"/>
              <a:t>etc</a:t>
            </a:r>
            <a:r>
              <a:rPr lang="en-IE" sz="1400" dirty="0" smtClean="0"/>
              <a:t>)</a:t>
            </a:r>
            <a:endParaRPr lang="en-IE" sz="1400" dirty="0"/>
          </a:p>
        </p:txBody>
      </p:sp>
      <p:sp>
        <p:nvSpPr>
          <p:cNvPr id="6" name="Rounded Rectangle 5"/>
          <p:cNvSpPr/>
          <p:nvPr/>
        </p:nvSpPr>
        <p:spPr>
          <a:xfrm>
            <a:off x="6172200" y="571500"/>
            <a:ext cx="2362200"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Network model in Scheduling Tool</a:t>
            </a:r>
            <a:endParaRPr lang="en-IE" dirty="0"/>
          </a:p>
        </p:txBody>
      </p:sp>
      <p:sp>
        <p:nvSpPr>
          <p:cNvPr id="7" name="Rounded Rectangle 6"/>
          <p:cNvSpPr/>
          <p:nvPr/>
        </p:nvSpPr>
        <p:spPr>
          <a:xfrm>
            <a:off x="3924300" y="1691710"/>
            <a:ext cx="1676400" cy="3657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E" sz="1400" dirty="0" smtClean="0"/>
              <a:t>Entire week of outages studied</a:t>
            </a:r>
          </a:p>
          <a:p>
            <a:pPr marL="285750" indent="-285750">
              <a:buFont typeface="Arial" panose="020B0604020202020204" pitchFamily="34" charset="0"/>
              <a:buChar char="•"/>
            </a:pPr>
            <a:r>
              <a:rPr lang="en-IE" sz="1400" dirty="0" smtClean="0"/>
              <a:t>Low/High Wind</a:t>
            </a:r>
          </a:p>
          <a:p>
            <a:pPr marL="285750" indent="-285750">
              <a:buFont typeface="Arial" panose="020B0604020202020204" pitchFamily="34" charset="0"/>
              <a:buChar char="•"/>
            </a:pPr>
            <a:r>
              <a:rPr lang="en-IE" sz="1400" dirty="0" smtClean="0"/>
              <a:t>Varying demand</a:t>
            </a:r>
          </a:p>
          <a:p>
            <a:pPr marL="285750" indent="-285750">
              <a:buFont typeface="Arial" panose="020B0604020202020204" pitchFamily="34" charset="0"/>
              <a:buChar char="•"/>
            </a:pPr>
            <a:r>
              <a:rPr lang="en-IE" sz="1400" dirty="0" smtClean="0"/>
              <a:t>Exports/Imports</a:t>
            </a:r>
            <a:endParaRPr lang="en-IE" sz="1400" dirty="0"/>
          </a:p>
        </p:txBody>
      </p:sp>
      <p:sp>
        <p:nvSpPr>
          <p:cNvPr id="8" name="Rounded Rectangle 7"/>
          <p:cNvSpPr/>
          <p:nvPr/>
        </p:nvSpPr>
        <p:spPr>
          <a:xfrm>
            <a:off x="3886200" y="457200"/>
            <a:ext cx="17526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Weekly Constraints</a:t>
            </a:r>
            <a:endParaRPr lang="en-IE" dirty="0"/>
          </a:p>
        </p:txBody>
      </p:sp>
      <p:sp>
        <p:nvSpPr>
          <p:cNvPr id="9" name="Rounded Rectangle 8"/>
          <p:cNvSpPr/>
          <p:nvPr/>
        </p:nvSpPr>
        <p:spPr>
          <a:xfrm>
            <a:off x="1219200" y="1691710"/>
            <a:ext cx="1828800" cy="3657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E" sz="1400" dirty="0" smtClean="0"/>
              <a:t>Underlying constraints on network or global system constraints that can arise on intact network </a:t>
            </a:r>
          </a:p>
          <a:p>
            <a:pPr marL="285750" indent="-285750">
              <a:buFont typeface="Arial" panose="020B0604020202020204" pitchFamily="34" charset="0"/>
              <a:buChar char="•"/>
            </a:pPr>
            <a:r>
              <a:rPr lang="en-IE" sz="1400" dirty="0" smtClean="0"/>
              <a:t>Looks at all types of constraints (voltage, thermal, security) </a:t>
            </a:r>
            <a:endParaRPr lang="en-IE" sz="1400" dirty="0"/>
          </a:p>
        </p:txBody>
      </p:sp>
      <p:sp>
        <p:nvSpPr>
          <p:cNvPr id="10" name="Rounded Rectangle 9"/>
          <p:cNvSpPr/>
          <p:nvPr/>
        </p:nvSpPr>
        <p:spPr>
          <a:xfrm>
            <a:off x="1219200" y="342900"/>
            <a:ext cx="19812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Monthly Operational Constraints</a:t>
            </a:r>
          </a:p>
          <a:p>
            <a:pPr algn="ctr"/>
            <a:endParaRPr lang="en-IE" dirty="0"/>
          </a:p>
        </p:txBody>
      </p:sp>
      <p:sp>
        <p:nvSpPr>
          <p:cNvPr id="11" name="Right Arrow 10"/>
          <p:cNvSpPr/>
          <p:nvPr/>
        </p:nvSpPr>
        <p:spPr>
          <a:xfrm>
            <a:off x="2955420" y="3296180"/>
            <a:ext cx="1112734" cy="41375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Right Arrow 13"/>
          <p:cNvSpPr/>
          <p:nvPr/>
        </p:nvSpPr>
        <p:spPr>
          <a:xfrm>
            <a:off x="5507437" y="3296181"/>
            <a:ext cx="1014754" cy="41375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0750" y="3810000"/>
            <a:ext cx="628129" cy="6397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ounded Rectangle 15"/>
          <p:cNvSpPr/>
          <p:nvPr/>
        </p:nvSpPr>
        <p:spPr>
          <a:xfrm>
            <a:off x="990600" y="5568076"/>
            <a:ext cx="6362700" cy="6041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IE" sz="1400" dirty="0" smtClean="0"/>
              <a:t>Operationally cannot create explicit constraints for every thermal contingency as the constraint may arise only for a short period </a:t>
            </a:r>
          </a:p>
          <a:p>
            <a:pPr marL="285750" indent="-285750">
              <a:buFont typeface="Arial" panose="020B0604020202020204" pitchFamily="34" charset="0"/>
              <a:buChar char="•"/>
            </a:pPr>
            <a:r>
              <a:rPr lang="en-IE" sz="1400" dirty="0" smtClean="0"/>
              <a:t>Any longer term recurring constraints will added to the scheduling system  </a:t>
            </a:r>
            <a:endParaRPr lang="en-IE" sz="1400" dirty="0"/>
          </a:p>
        </p:txBody>
      </p:sp>
      <p:sp>
        <p:nvSpPr>
          <p:cNvPr id="13" name="Right Arrow 12"/>
          <p:cNvSpPr/>
          <p:nvPr/>
        </p:nvSpPr>
        <p:spPr>
          <a:xfrm rot="8056963">
            <a:off x="7123384" y="5237760"/>
            <a:ext cx="988263" cy="4572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2369027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295400" y="2705100"/>
            <a:ext cx="2438400" cy="419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Rounded Rectangle 1"/>
          <p:cNvSpPr/>
          <p:nvPr/>
        </p:nvSpPr>
        <p:spPr>
          <a:xfrm>
            <a:off x="1028700" y="1133030"/>
            <a:ext cx="2895600" cy="2286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smtClean="0"/>
          </a:p>
          <a:p>
            <a:pPr algn="ctr"/>
            <a:r>
              <a:rPr lang="en-IE" dirty="0" smtClean="0"/>
              <a:t>SEM</a:t>
            </a:r>
          </a:p>
          <a:p>
            <a:pPr algn="ctr"/>
            <a:endParaRPr lang="en-IE" dirty="0"/>
          </a:p>
          <a:p>
            <a:pPr algn="ctr"/>
            <a:r>
              <a:rPr lang="en-IE" dirty="0" smtClean="0"/>
              <a:t>Market Schedule</a:t>
            </a:r>
          </a:p>
          <a:p>
            <a:pPr algn="ctr"/>
            <a:endParaRPr lang="en-IE" dirty="0" smtClean="0"/>
          </a:p>
          <a:p>
            <a:pPr algn="ctr"/>
            <a:r>
              <a:rPr lang="en-IE" dirty="0" smtClean="0"/>
              <a:t>Operational Schedule</a:t>
            </a:r>
          </a:p>
        </p:txBody>
      </p:sp>
      <p:sp>
        <p:nvSpPr>
          <p:cNvPr id="3" name="Rounded Rectangle 2"/>
          <p:cNvSpPr/>
          <p:nvPr/>
        </p:nvSpPr>
        <p:spPr>
          <a:xfrm>
            <a:off x="5029200" y="1211366"/>
            <a:ext cx="3124200" cy="2209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ISEM</a:t>
            </a:r>
          </a:p>
          <a:p>
            <a:pPr algn="ctr"/>
            <a:endParaRPr lang="en-IE" dirty="0"/>
          </a:p>
          <a:p>
            <a:pPr algn="ctr"/>
            <a:r>
              <a:rPr lang="en-IE" dirty="0" smtClean="0"/>
              <a:t>Balancing Market Schedules</a:t>
            </a:r>
            <a:endParaRPr lang="en-IE" dirty="0"/>
          </a:p>
        </p:txBody>
      </p:sp>
      <p:sp>
        <p:nvSpPr>
          <p:cNvPr id="4" name="Right Arrow 3"/>
          <p:cNvSpPr/>
          <p:nvPr/>
        </p:nvSpPr>
        <p:spPr>
          <a:xfrm>
            <a:off x="3886200" y="2702786"/>
            <a:ext cx="2133600" cy="2286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ectangle 5"/>
          <p:cNvSpPr/>
          <p:nvPr/>
        </p:nvSpPr>
        <p:spPr>
          <a:xfrm>
            <a:off x="1524000" y="2133600"/>
            <a:ext cx="198120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Rectangle 8"/>
          <p:cNvSpPr/>
          <p:nvPr/>
        </p:nvSpPr>
        <p:spPr>
          <a:xfrm>
            <a:off x="1295400" y="2705100"/>
            <a:ext cx="2438400" cy="47393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Rounded Rectangle 9"/>
          <p:cNvSpPr/>
          <p:nvPr/>
        </p:nvSpPr>
        <p:spPr>
          <a:xfrm>
            <a:off x="2476500" y="303732"/>
            <a:ext cx="4114800" cy="533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dirty="0" smtClean="0"/>
              <a:t>SEM to ISEM</a:t>
            </a:r>
            <a:endParaRPr lang="en-IE" dirty="0"/>
          </a:p>
        </p:txBody>
      </p:sp>
      <p:sp>
        <p:nvSpPr>
          <p:cNvPr id="11" name="TextBox 10"/>
          <p:cNvSpPr txBox="1"/>
          <p:nvPr/>
        </p:nvSpPr>
        <p:spPr>
          <a:xfrm>
            <a:off x="685800" y="3886200"/>
            <a:ext cx="7239000"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Now system </a:t>
            </a:r>
            <a:r>
              <a:rPr lang="en-IE" b="1" dirty="0" smtClean="0"/>
              <a:t>constraints</a:t>
            </a:r>
            <a:r>
              <a:rPr lang="en-IE" dirty="0" smtClean="0"/>
              <a:t> that were considered as part of operational schedule are part of the Market Schedule </a:t>
            </a:r>
            <a:endParaRPr lang="en-IE" dirty="0"/>
          </a:p>
        </p:txBody>
      </p:sp>
    </p:spTree>
    <p:extLst>
      <p:ext uri="{BB962C8B-B14F-4D97-AF65-F5344CB8AC3E}">
        <p14:creationId xmlns:p14="http://schemas.microsoft.com/office/powerpoint/2010/main" val="3701788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0797504">
            <a:off x="5168529" y="1707633"/>
            <a:ext cx="3271340" cy="4223486"/>
          </a:xfrm>
          <a:prstGeom prst="rect">
            <a:avLst/>
          </a:prstGeom>
          <a:noFill/>
          <a:ln>
            <a:noFill/>
          </a:ln>
          <a:effectLst>
            <a:glow rad="101600">
              <a:schemeClr val="accent5">
                <a:satMod val="175000"/>
                <a:alpha val="40000"/>
              </a:schemeClr>
            </a:glow>
            <a:innerShdw blurRad="63500" dist="50800" dir="2700000">
              <a:prstClr val="black">
                <a:alpha val="50000"/>
              </a:prstClr>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99975">
            <a:off x="914400" y="914400"/>
            <a:ext cx="3624953" cy="5114925"/>
          </a:xfrm>
          <a:prstGeom prst="rect">
            <a:avLst/>
          </a:prstGeom>
          <a:noFill/>
          <a:ln>
            <a:noFill/>
          </a:ln>
          <a:effectLst>
            <a:glow rad="101600">
              <a:schemeClr val="accent5">
                <a:satMod val="175000"/>
                <a:alpha val="40000"/>
              </a:schemeClr>
            </a:glo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ounded Rectangle 2"/>
          <p:cNvSpPr/>
          <p:nvPr/>
        </p:nvSpPr>
        <p:spPr>
          <a:xfrm>
            <a:off x="411549" y="167342"/>
            <a:ext cx="32766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E" sz="1600" dirty="0"/>
              <a:t>Updated monthly with longer term changes due to </a:t>
            </a:r>
            <a:r>
              <a:rPr lang="en-IE" sz="1600" dirty="0" smtClean="0"/>
              <a:t>transmission upgrades or policy updates</a:t>
            </a:r>
            <a:endParaRPr lang="en-IE" sz="1600" dirty="0"/>
          </a:p>
        </p:txBody>
      </p:sp>
      <p:sp>
        <p:nvSpPr>
          <p:cNvPr id="4" name="Rounded Rectangle 3"/>
          <p:cNvSpPr/>
          <p:nvPr/>
        </p:nvSpPr>
        <p:spPr>
          <a:xfrm>
            <a:off x="4701539" y="853142"/>
            <a:ext cx="3048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1600" dirty="0" smtClean="0"/>
              <a:t>Updated on weekly basis with changes to constraints that vary due the outage program </a:t>
            </a:r>
            <a:endParaRPr lang="en-IE" sz="1600" dirty="0"/>
          </a:p>
        </p:txBody>
      </p:sp>
      <p:sp>
        <p:nvSpPr>
          <p:cNvPr id="2" name="Rectangle 1"/>
          <p:cNvSpPr/>
          <p:nvPr/>
        </p:nvSpPr>
        <p:spPr>
          <a:xfrm>
            <a:off x="1469576" y="3634710"/>
            <a:ext cx="2514600" cy="369332"/>
          </a:xfrm>
          <a:prstGeom prst="rect">
            <a:avLst/>
          </a:prstGeom>
        </p:spPr>
        <p:txBody>
          <a:bodyPr wrap="square">
            <a:spAutoFit/>
          </a:bodyPr>
          <a:lstStyle/>
          <a:p>
            <a:r>
              <a:rPr lang="en-IE" dirty="0" smtClean="0">
                <a:hlinkClick r:id="rId4"/>
              </a:rPr>
              <a:t>Operational Constraints</a:t>
            </a:r>
            <a:endParaRPr lang="en-IE" dirty="0"/>
          </a:p>
        </p:txBody>
      </p:sp>
    </p:spTree>
    <p:extLst>
      <p:ext uri="{BB962C8B-B14F-4D97-AF65-F5344CB8AC3E}">
        <p14:creationId xmlns:p14="http://schemas.microsoft.com/office/powerpoint/2010/main" val="25804072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Overview of Constraint </a:t>
            </a:r>
            <a:r>
              <a:rPr lang="en-IE" dirty="0"/>
              <a:t>T</a:t>
            </a:r>
            <a:r>
              <a:rPr lang="en-IE" dirty="0" smtClean="0"/>
              <a:t>ypes</a:t>
            </a:r>
            <a:endParaRPr lang="en-IE" dirty="0"/>
          </a:p>
        </p:txBody>
      </p:sp>
      <p:pic>
        <p:nvPicPr>
          <p:cNvPr id="4" name="Picture 2"/>
          <p:cNvPicPr>
            <a:picLocks noGrp="1" noChangeAspect="1" noChangeArrowheads="1"/>
          </p:cNvPicPr>
          <p:nvPr>
            <p:ph idx="4294967295"/>
          </p:nvPr>
        </p:nvPicPr>
        <p:blipFill>
          <a:blip r:embed="rId2">
            <a:extLst>
              <a:ext uri="{28A0092B-C50C-407E-A947-70E740481C1C}">
                <a14:useLocalDpi xmlns:a14="http://schemas.microsoft.com/office/drawing/2010/main" val="0"/>
              </a:ext>
            </a:extLst>
          </a:blip>
          <a:srcRect/>
          <a:stretch>
            <a:fillRect/>
          </a:stretch>
        </p:blipFill>
        <p:spPr bwMode="auto">
          <a:xfrm>
            <a:off x="1828800" y="1752600"/>
            <a:ext cx="5562600" cy="4219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a:xfrm>
            <a:off x="5181600" y="2133600"/>
            <a:ext cx="1981200" cy="4572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Rounded Rectangle 5"/>
          <p:cNvSpPr/>
          <p:nvPr/>
        </p:nvSpPr>
        <p:spPr>
          <a:xfrm>
            <a:off x="1752600" y="2362200"/>
            <a:ext cx="3657600" cy="3048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Tree>
    <p:extLst>
      <p:ext uri="{BB962C8B-B14F-4D97-AF65-F5344CB8AC3E}">
        <p14:creationId xmlns:p14="http://schemas.microsoft.com/office/powerpoint/2010/main" val="21272565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IE"/>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2875" y="304800"/>
            <a:ext cx="6457950" cy="5210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289650" y="5724052"/>
            <a:ext cx="4724400" cy="369332"/>
          </a:xfrm>
          <a:prstGeom prst="rect">
            <a:avLst/>
          </a:prstGeom>
        </p:spPr>
        <p:txBody>
          <a:bodyPr wrap="square">
            <a:spAutoFit/>
          </a:bodyPr>
          <a:lstStyle/>
          <a:p>
            <a:r>
              <a:rPr lang="en-US" dirty="0" smtClean="0">
                <a:hlinkClick r:id="rId3"/>
              </a:rPr>
              <a:t>Inter Area flow modelling in scheduling tools</a:t>
            </a:r>
            <a:endParaRPr lang="en-IE" dirty="0"/>
          </a:p>
        </p:txBody>
      </p:sp>
    </p:spTree>
    <p:extLst>
      <p:ext uri="{BB962C8B-B14F-4D97-AF65-F5344CB8AC3E}">
        <p14:creationId xmlns:p14="http://schemas.microsoft.com/office/powerpoint/2010/main" val="3006449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E"/>
          </a:p>
        </p:txBody>
      </p:sp>
      <p:sp>
        <p:nvSpPr>
          <p:cNvPr id="6" name="Lightning Bolt 5"/>
          <p:cNvSpPr/>
          <p:nvPr/>
        </p:nvSpPr>
        <p:spPr>
          <a:xfrm>
            <a:off x="3733800" y="5181600"/>
            <a:ext cx="209550" cy="457200"/>
          </a:xfrm>
          <a:prstGeom prst="lightningBol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quot;No&quot; Symbol 10"/>
          <p:cNvSpPr/>
          <p:nvPr/>
        </p:nvSpPr>
        <p:spPr>
          <a:xfrm>
            <a:off x="3943350" y="5699760"/>
            <a:ext cx="200025" cy="228600"/>
          </a:xfrm>
          <a:prstGeom prst="noSmoking">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2" name="Down Arrow 11"/>
          <p:cNvSpPr/>
          <p:nvPr/>
        </p:nvSpPr>
        <p:spPr>
          <a:xfrm>
            <a:off x="5789951" y="3642359"/>
            <a:ext cx="152400" cy="4191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1036"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3966" y="874335"/>
            <a:ext cx="5796068" cy="375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6858000" y="3759751"/>
            <a:ext cx="1905000" cy="2031325"/>
          </a:xfrm>
          <a:prstGeom prst="rect">
            <a:avLst/>
          </a:prstGeom>
          <a:noFill/>
        </p:spPr>
        <p:txBody>
          <a:bodyPr wrap="square" rtlCol="0">
            <a:spAutoFit/>
          </a:bodyPr>
          <a:lstStyle/>
          <a:p>
            <a:r>
              <a:rPr lang="en-IE" dirty="0" smtClean="0"/>
              <a:t>Generators increase their output providing reserve in response to a tripping on the system. </a:t>
            </a:r>
            <a:endParaRPr lang="en-IE" dirty="0"/>
          </a:p>
        </p:txBody>
      </p:sp>
      <p:sp>
        <p:nvSpPr>
          <p:cNvPr id="15" name="Oval 14"/>
          <p:cNvSpPr/>
          <p:nvPr/>
        </p:nvSpPr>
        <p:spPr>
          <a:xfrm rot="16460201">
            <a:off x="5173016" y="3497841"/>
            <a:ext cx="1138039" cy="577026"/>
          </a:xfrm>
          <a:prstGeom prst="ellipse">
            <a:avLst/>
          </a:prstGeom>
          <a:solidFill>
            <a:schemeClr val="accent2">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3" name="Oval 12"/>
          <p:cNvSpPr/>
          <p:nvPr/>
        </p:nvSpPr>
        <p:spPr>
          <a:xfrm rot="17332360">
            <a:off x="3868819" y="3601862"/>
            <a:ext cx="609600" cy="329118"/>
          </a:xfrm>
          <a:prstGeom prst="ellipse">
            <a:avLst/>
          </a:prstGeom>
          <a:solidFill>
            <a:schemeClr val="accent2">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Oval 13"/>
          <p:cNvSpPr/>
          <p:nvPr/>
        </p:nvSpPr>
        <p:spPr>
          <a:xfrm rot="212948">
            <a:off x="3868817" y="1999753"/>
            <a:ext cx="609600" cy="329118"/>
          </a:xfrm>
          <a:prstGeom prst="ellipse">
            <a:avLst/>
          </a:prstGeom>
          <a:solidFill>
            <a:schemeClr val="accent2">
              <a:alpha val="1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Down Arrow 6"/>
          <p:cNvSpPr/>
          <p:nvPr/>
        </p:nvSpPr>
        <p:spPr>
          <a:xfrm>
            <a:off x="5627110" y="3575921"/>
            <a:ext cx="229849" cy="4855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Box 9"/>
          <p:cNvSpPr txBox="1"/>
          <p:nvPr/>
        </p:nvSpPr>
        <p:spPr>
          <a:xfrm>
            <a:off x="683366" y="1408705"/>
            <a:ext cx="1981200" cy="1877437"/>
          </a:xfrm>
          <a:prstGeom prst="rect">
            <a:avLst/>
          </a:prstGeom>
          <a:noFill/>
        </p:spPr>
        <p:txBody>
          <a:bodyPr wrap="square" rtlCol="0">
            <a:spAutoFit/>
          </a:bodyPr>
          <a:lstStyle/>
          <a:p>
            <a:endParaRPr lang="en-IE" dirty="0"/>
          </a:p>
          <a:p>
            <a:r>
              <a:rPr lang="en-IE" sz="1400" dirty="0" smtClean="0"/>
              <a:t>Scheduling tool takes into account the flow that occurs after a tripping – A tripping would increase the flow in a particular direction across the “Tie-Line”</a:t>
            </a:r>
            <a:endParaRPr lang="en-IE" sz="1400" dirty="0"/>
          </a:p>
        </p:txBody>
      </p:sp>
      <p:sp>
        <p:nvSpPr>
          <p:cNvPr id="8" name="TextBox 7"/>
          <p:cNvSpPr txBox="1"/>
          <p:nvPr/>
        </p:nvSpPr>
        <p:spPr>
          <a:xfrm>
            <a:off x="457200" y="4563509"/>
            <a:ext cx="2667000" cy="1754326"/>
          </a:xfrm>
          <a:prstGeom prst="rect">
            <a:avLst/>
          </a:prstGeom>
          <a:noFill/>
        </p:spPr>
        <p:txBody>
          <a:bodyPr wrap="square" rtlCol="0">
            <a:spAutoFit/>
          </a:bodyPr>
          <a:lstStyle/>
          <a:p>
            <a:r>
              <a:rPr lang="en-IE" dirty="0" smtClean="0"/>
              <a:t>Max Limit North to South on Tie Line is 450MW (actual + rescue) which is linked to the Largest Single infeed in each jurisdiction </a:t>
            </a:r>
            <a:endParaRPr lang="en-IE" dirty="0"/>
          </a:p>
        </p:txBody>
      </p:sp>
      <p:sp>
        <p:nvSpPr>
          <p:cNvPr id="5" name="TextBox 4"/>
          <p:cNvSpPr txBox="1"/>
          <p:nvPr/>
        </p:nvSpPr>
        <p:spPr>
          <a:xfrm>
            <a:off x="4010657" y="5117507"/>
            <a:ext cx="1798976" cy="646331"/>
          </a:xfrm>
          <a:prstGeom prst="rect">
            <a:avLst/>
          </a:prstGeom>
          <a:noFill/>
        </p:spPr>
        <p:txBody>
          <a:bodyPr wrap="square" rtlCol="0">
            <a:spAutoFit/>
          </a:bodyPr>
          <a:lstStyle/>
          <a:p>
            <a:r>
              <a:rPr lang="en-IE" dirty="0" smtClean="0"/>
              <a:t>Generator trip in ROI</a:t>
            </a:r>
            <a:endParaRPr lang="en-IE" dirty="0"/>
          </a:p>
        </p:txBody>
      </p:sp>
      <p:sp>
        <p:nvSpPr>
          <p:cNvPr id="2" name="Title 1"/>
          <p:cNvSpPr>
            <a:spLocks noGrp="1"/>
          </p:cNvSpPr>
          <p:nvPr>
            <p:ph type="title"/>
          </p:nvPr>
        </p:nvSpPr>
        <p:spPr/>
        <p:txBody>
          <a:bodyPr/>
          <a:lstStyle/>
          <a:p>
            <a:r>
              <a:rPr lang="en-IE" dirty="0" smtClean="0"/>
              <a:t>North-South Inter Area Flow</a:t>
            </a:r>
            <a:endParaRPr lang="en-IE" dirty="0"/>
          </a:p>
        </p:txBody>
      </p:sp>
      <p:sp>
        <p:nvSpPr>
          <p:cNvPr id="3" name="TextBox 2"/>
          <p:cNvSpPr txBox="1"/>
          <p:nvPr/>
        </p:nvSpPr>
        <p:spPr>
          <a:xfrm>
            <a:off x="4488020" y="5959897"/>
            <a:ext cx="3817780" cy="369332"/>
          </a:xfrm>
          <a:prstGeom prst="rect">
            <a:avLst/>
          </a:prstGeom>
          <a:noFill/>
        </p:spPr>
        <p:txBody>
          <a:bodyPr wrap="square" rtlCol="0">
            <a:spAutoFit/>
          </a:bodyPr>
          <a:lstStyle/>
          <a:p>
            <a:r>
              <a:rPr lang="en-US" dirty="0" smtClean="0">
                <a:hlinkClick r:id="rId3"/>
              </a:rPr>
              <a:t>Info note on Inter Area Flow</a:t>
            </a:r>
            <a:r>
              <a:rPr lang="en-IE" dirty="0" smtClean="0"/>
              <a:t> </a:t>
            </a:r>
            <a:endParaRPr lang="en-IE" dirty="0"/>
          </a:p>
        </p:txBody>
      </p:sp>
    </p:spTree>
    <p:extLst>
      <p:ext uri="{BB962C8B-B14F-4D97-AF65-F5344CB8AC3E}">
        <p14:creationId xmlns:p14="http://schemas.microsoft.com/office/powerpoint/2010/main" val="34883979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IE"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09800"/>
            <a:ext cx="8547859" cy="27670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63636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endParaRPr lang="en-IE"/>
          </a:p>
        </p:txBody>
      </p:sp>
      <p:sp>
        <p:nvSpPr>
          <p:cNvPr id="4" name="Can 3"/>
          <p:cNvSpPr/>
          <p:nvPr/>
        </p:nvSpPr>
        <p:spPr>
          <a:xfrm rot="5400000">
            <a:off x="982980" y="2514600"/>
            <a:ext cx="2895600" cy="3352801"/>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Curved Up Arrow 4"/>
          <p:cNvSpPr/>
          <p:nvPr/>
        </p:nvSpPr>
        <p:spPr>
          <a:xfrm>
            <a:off x="1066800" y="3657600"/>
            <a:ext cx="1752600" cy="1219200"/>
          </a:xfrm>
          <a:prstGeom prst="curvedUp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6" name="Minus 5"/>
          <p:cNvSpPr/>
          <p:nvPr/>
        </p:nvSpPr>
        <p:spPr>
          <a:xfrm>
            <a:off x="3665220" y="3276600"/>
            <a:ext cx="1897380" cy="457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Minus 6"/>
          <p:cNvSpPr/>
          <p:nvPr/>
        </p:nvSpPr>
        <p:spPr>
          <a:xfrm>
            <a:off x="3505200" y="3924300"/>
            <a:ext cx="2057400" cy="5334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8" name="Minus 7"/>
          <p:cNvSpPr/>
          <p:nvPr/>
        </p:nvSpPr>
        <p:spPr>
          <a:xfrm>
            <a:off x="3665220" y="4572000"/>
            <a:ext cx="1897380" cy="4953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Flowchart: Process 8"/>
          <p:cNvSpPr/>
          <p:nvPr/>
        </p:nvSpPr>
        <p:spPr>
          <a:xfrm>
            <a:off x="5257800" y="3276600"/>
            <a:ext cx="685800" cy="179070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9000" y="3390900"/>
            <a:ext cx="1114425"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1" name="Straight Connector 10"/>
          <p:cNvCxnSpPr/>
          <p:nvPr/>
        </p:nvCxnSpPr>
        <p:spPr>
          <a:xfrm>
            <a:off x="5943600" y="3802380"/>
            <a:ext cx="1447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943600" y="3962400"/>
            <a:ext cx="14478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867400" y="4114800"/>
            <a:ext cx="152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ight Arrow 17"/>
          <p:cNvSpPr/>
          <p:nvPr/>
        </p:nvSpPr>
        <p:spPr>
          <a:xfrm>
            <a:off x="6362700" y="3329702"/>
            <a:ext cx="990600" cy="1143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9" name="TextBox 18"/>
          <p:cNvSpPr txBox="1"/>
          <p:nvPr/>
        </p:nvSpPr>
        <p:spPr>
          <a:xfrm>
            <a:off x="6393180" y="2964180"/>
            <a:ext cx="876300" cy="369332"/>
          </a:xfrm>
          <a:prstGeom prst="rect">
            <a:avLst/>
          </a:prstGeom>
          <a:noFill/>
        </p:spPr>
        <p:txBody>
          <a:bodyPr wrap="square" rtlCol="0">
            <a:spAutoFit/>
          </a:bodyPr>
          <a:lstStyle/>
          <a:p>
            <a:r>
              <a:rPr lang="en-IE" dirty="0" smtClean="0"/>
              <a:t>Power</a:t>
            </a:r>
            <a:endParaRPr lang="en-IE" dirty="0"/>
          </a:p>
        </p:txBody>
      </p:sp>
      <p:sp>
        <p:nvSpPr>
          <p:cNvPr id="20" name="TextBox 19"/>
          <p:cNvSpPr txBox="1"/>
          <p:nvPr/>
        </p:nvSpPr>
        <p:spPr>
          <a:xfrm>
            <a:off x="381000" y="1962376"/>
            <a:ext cx="4648200" cy="646331"/>
          </a:xfrm>
          <a:prstGeom prst="rect">
            <a:avLst/>
          </a:prstGeom>
          <a:noFill/>
        </p:spPr>
        <p:txBody>
          <a:bodyPr wrap="square" rtlCol="0">
            <a:spAutoFit/>
          </a:bodyPr>
          <a:lstStyle/>
          <a:p>
            <a:r>
              <a:rPr lang="en-IE" dirty="0" smtClean="0"/>
              <a:t>Heavy metal shaft of spinning turbine connected to electrical generator – High Inertia</a:t>
            </a:r>
            <a:endParaRPr lang="en-IE" dirty="0"/>
          </a:p>
        </p:txBody>
      </p:sp>
      <p:sp>
        <p:nvSpPr>
          <p:cNvPr id="21" name="TextBox 20"/>
          <p:cNvSpPr txBox="1"/>
          <p:nvPr/>
        </p:nvSpPr>
        <p:spPr>
          <a:xfrm>
            <a:off x="4876800" y="2615029"/>
            <a:ext cx="1600200" cy="646331"/>
          </a:xfrm>
          <a:prstGeom prst="rect">
            <a:avLst/>
          </a:prstGeom>
          <a:noFill/>
        </p:spPr>
        <p:txBody>
          <a:bodyPr wrap="square" rtlCol="0">
            <a:spAutoFit/>
          </a:bodyPr>
          <a:lstStyle/>
          <a:p>
            <a:r>
              <a:rPr lang="en-IE" dirty="0" smtClean="0"/>
              <a:t>Generator Transformer</a:t>
            </a:r>
            <a:endParaRPr lang="en-IE" dirty="0"/>
          </a:p>
        </p:txBody>
      </p:sp>
      <p:cxnSp>
        <p:nvCxnSpPr>
          <p:cNvPr id="25" name="Straight Connector 24"/>
          <p:cNvCxnSpPr/>
          <p:nvPr/>
        </p:nvCxnSpPr>
        <p:spPr>
          <a:xfrm>
            <a:off x="5943600" y="3962400"/>
            <a:ext cx="1447800"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943600" y="4114800"/>
            <a:ext cx="1447800"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23" name="Curved Right Arrow 22"/>
          <p:cNvSpPr/>
          <p:nvPr/>
        </p:nvSpPr>
        <p:spPr>
          <a:xfrm>
            <a:off x="5143500" y="998220"/>
            <a:ext cx="914400" cy="1295400"/>
          </a:xfrm>
          <a:prstGeom prst="curvedRightArrow">
            <a:avLst>
              <a:gd name="adj1" fmla="val 26694"/>
              <a:gd name="adj2" fmla="val 5000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295400"/>
            <a:ext cx="60960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7086600" y="1436608"/>
            <a:ext cx="1600200" cy="923330"/>
          </a:xfrm>
          <a:prstGeom prst="rect">
            <a:avLst/>
          </a:prstGeom>
          <a:noFill/>
        </p:spPr>
        <p:txBody>
          <a:bodyPr wrap="square" rtlCol="0">
            <a:spAutoFit/>
          </a:bodyPr>
          <a:lstStyle/>
          <a:p>
            <a:r>
              <a:rPr lang="en-IE" dirty="0" smtClean="0"/>
              <a:t>Same frequency as house supply</a:t>
            </a:r>
            <a:endParaRPr lang="en-IE" dirty="0"/>
          </a:p>
        </p:txBody>
      </p:sp>
      <p:sp>
        <p:nvSpPr>
          <p:cNvPr id="28" name="TextBox 27"/>
          <p:cNvSpPr txBox="1"/>
          <p:nvPr/>
        </p:nvSpPr>
        <p:spPr>
          <a:xfrm>
            <a:off x="4914900" y="610076"/>
            <a:ext cx="2171700" cy="369332"/>
          </a:xfrm>
          <a:prstGeom prst="rect">
            <a:avLst/>
          </a:prstGeom>
          <a:noFill/>
        </p:spPr>
        <p:txBody>
          <a:bodyPr wrap="square" rtlCol="0">
            <a:spAutoFit/>
          </a:bodyPr>
          <a:lstStyle/>
          <a:p>
            <a:r>
              <a:rPr lang="en-IE" dirty="0" smtClean="0"/>
              <a:t>3000rpm = 50Hz</a:t>
            </a:r>
            <a:endParaRPr lang="en-IE" dirty="0"/>
          </a:p>
        </p:txBody>
      </p:sp>
      <p:sp>
        <p:nvSpPr>
          <p:cNvPr id="30" name="Rounded Rectangle 29"/>
          <p:cNvSpPr/>
          <p:nvPr/>
        </p:nvSpPr>
        <p:spPr>
          <a:xfrm>
            <a:off x="422910" y="457200"/>
            <a:ext cx="4301490" cy="979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sz="3200" dirty="0" smtClean="0"/>
              <a:t>Inertia and Rate of Change of frequency</a:t>
            </a:r>
            <a:endParaRPr lang="en-IE" sz="3200" dirty="0"/>
          </a:p>
        </p:txBody>
      </p:sp>
      <p:sp>
        <p:nvSpPr>
          <p:cNvPr id="2" name="TextBox 1"/>
          <p:cNvSpPr txBox="1"/>
          <p:nvPr/>
        </p:nvSpPr>
        <p:spPr>
          <a:xfrm>
            <a:off x="1371600" y="3048000"/>
            <a:ext cx="1828800" cy="369332"/>
          </a:xfrm>
          <a:prstGeom prst="rect">
            <a:avLst/>
          </a:prstGeom>
          <a:noFill/>
        </p:spPr>
        <p:txBody>
          <a:bodyPr wrap="square" rtlCol="0">
            <a:spAutoFit/>
          </a:bodyPr>
          <a:lstStyle/>
          <a:p>
            <a:r>
              <a:rPr lang="en-IE" dirty="0" smtClean="0"/>
              <a:t>3000rpm = 50 Hz</a:t>
            </a:r>
            <a:endParaRPr lang="en-IE" dirty="0"/>
          </a:p>
        </p:txBody>
      </p:sp>
    </p:spTree>
    <p:extLst>
      <p:ext uri="{BB962C8B-B14F-4D97-AF65-F5344CB8AC3E}">
        <p14:creationId xmlns:p14="http://schemas.microsoft.com/office/powerpoint/2010/main" val="10541598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Meeting_x0020_Date xmlns="d37a3940-3eb6-46ae-b213-816acdc8e851">2019-09-10T23:00:00+00:00</Meeting_x0020_Date>
    <iab7cdb7554d4997ae876b11632fa575 xmlns="3cada6dc-2705-46ed-bab2-0b2cd6d935ca">
      <Terms xmlns="http://schemas.microsoft.com/office/infopath/2007/PartnerControls"/>
    </iab7cdb7554d4997ae876b11632fa575>
    <TaxCatchAll xmlns="3cada6dc-2705-46ed-bab2-0b2cd6d935ca"/>
    <Doc_x0020_Type xmlns="d37a3940-3eb6-46ae-b213-816acdc8e851">Market Operator User Group</Doc_x0020_Typ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E67783E1560754D8993C701FA7C6849" ma:contentTypeVersion="17" ma:contentTypeDescription="Create a new document." ma:contentTypeScope="" ma:versionID="3786e5d44e6735567423a1d88e53cbbd">
  <xsd:schema xmlns:xsd="http://www.w3.org/2001/XMLSchema" xmlns:xs="http://www.w3.org/2001/XMLSchema" xmlns:p="http://schemas.microsoft.com/office/2006/metadata/properties" xmlns:ns2="d37a3940-3eb6-46ae-b213-816acdc8e851" xmlns:ns3="3cada6dc-2705-46ed-bab2-0b2cd6d935ca" targetNamespace="http://schemas.microsoft.com/office/2006/metadata/properties" ma:root="true" ma:fieldsID="2dc6c82040fb8e300c68de1ce4dff00b" ns2:_="" ns3:_="">
    <xsd:import namespace="d37a3940-3eb6-46ae-b213-816acdc8e851"/>
    <xsd:import namespace="3cada6dc-2705-46ed-bab2-0b2cd6d935ca"/>
    <xsd:element name="properties">
      <xsd:complexType>
        <xsd:sequence>
          <xsd:element name="documentManagement">
            <xsd:complexType>
              <xsd:all>
                <xsd:element ref="ns2:Doc_x0020_Type" minOccurs="0"/>
                <xsd:element ref="ns2:Meeting_x0020_Date" minOccurs="0"/>
                <xsd:element ref="ns3:iab7cdb7554d4997ae876b11632fa575"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a3940-3eb6-46ae-b213-816acdc8e851" elementFormDefault="qualified">
    <xsd:import namespace="http://schemas.microsoft.com/office/2006/documentManagement/types"/>
    <xsd:import namespace="http://schemas.microsoft.com/office/infopath/2007/PartnerControls"/>
    <xsd:element name="Doc_x0020_Type" ma:index="4" nillable="true" ma:displayName="Doc Type" ma:default="BLG" ma:format="Dropdown" ma:internalName="Doc_x0020_Type" ma:readOnly="false">
      <xsd:simpleType>
        <xsd:union memberTypes="dms:Text">
          <xsd:simpleType>
            <xsd:restriction base="dms:Choice">
              <xsd:enumeration value="BLG"/>
              <xsd:enumeration value="TLG"/>
              <xsd:enumeration value="PMG"/>
              <xsd:enumeration value="RWG"/>
              <xsd:enumeration value="Market Trial Coordinators' Group"/>
              <xsd:enumeration value="Admin"/>
              <xsd:enumeration value="Other"/>
              <xsd:enumeration value="Lunch &amp; Learn"/>
              <xsd:enumeration value="I-SEM Quarterly All Hands"/>
              <xsd:enumeration value="ICOs Comms Meetings"/>
              <xsd:enumeration value="Liaision Group Planning Materials"/>
              <xsd:enumeration value="Market Operator User Group"/>
            </xsd:restriction>
          </xsd:simpleType>
        </xsd:union>
      </xsd:simpleType>
    </xsd:element>
    <xsd:element name="Meeting_x0020_Date" ma:index="5" nillable="true" ma:displayName="Meeting Date" ma:format="DateOnly" ma:internalName="Meeting_x0020_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cada6dc-2705-46ed-bab2-0b2cd6d935ca" elementFormDefault="qualified">
    <xsd:import namespace="http://schemas.microsoft.com/office/2006/documentManagement/types"/>
    <xsd:import namespace="http://schemas.microsoft.com/office/infopath/2007/PartnerControls"/>
    <xsd:element name="iab7cdb7554d4997ae876b11632fa575" ma:index="10" nillable="true" ma:taxonomy="true" ma:internalName="iab7cdb7554d4997ae876b11632fa575" ma:taxonomyFieldName="File_x0020_Category" ma:displayName="File Category" ma:default="" ma:fieldId="{2ab7cdb7-554d-4997-ae87-6b11632fa575}" ma:taxonomyMulti="true" ma:sspId="bba0571d-0b8e-466e-908c-4c59ad63fd5c" ma:termSetId="d6e1f201-92b0-484d-8c3e-6dc5f6daf183"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c5c619c4-3b62-4197-a5dd-cc1647151811}" ma:internalName="TaxCatchAll" ma:showField="CatchAllData" ma:web="163ea899-1ba7-4893-aeeb-6935f5518c47">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c5c619c4-3b62-4197-a5dd-cc1647151811}" ma:internalName="TaxCatchAllLabel" ma:readOnly="true" ma:showField="CatchAllDataLabel" ma:web="163ea899-1ba7-4893-aeeb-6935f5518c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B51EA49-83AD-4BB3-9715-EF1C76C062B4}">
  <ds:schemaRefs>
    <ds:schemaRef ds:uri="http://purl.org/dc/elements/1.1/"/>
    <ds:schemaRef ds:uri="http://www.w3.org/XML/1998/namespace"/>
    <ds:schemaRef ds:uri="http://purl.org/dc/terms/"/>
    <ds:schemaRef ds:uri="http://schemas.microsoft.com/office/2006/metadata/properties"/>
    <ds:schemaRef ds:uri="http://schemas.microsoft.com/office/2006/documentManagement/types"/>
    <ds:schemaRef ds:uri="d37a3940-3eb6-46ae-b213-816acdc8e851"/>
    <ds:schemaRef ds:uri="http://schemas.microsoft.com/office/infopath/2007/PartnerControls"/>
    <ds:schemaRef ds:uri="http://schemas.openxmlformats.org/package/2006/metadata/core-properties"/>
    <ds:schemaRef ds:uri="3cada6dc-2705-46ed-bab2-0b2cd6d935ca"/>
    <ds:schemaRef ds:uri="http://purl.org/dc/dcmitype/"/>
  </ds:schemaRefs>
</ds:datastoreItem>
</file>

<file path=customXml/itemProps2.xml><?xml version="1.0" encoding="utf-8"?>
<ds:datastoreItem xmlns:ds="http://schemas.openxmlformats.org/officeDocument/2006/customXml" ds:itemID="{D8E21551-8AA4-4992-AEAC-8CD95AE6EC4F}">
  <ds:schemaRefs>
    <ds:schemaRef ds:uri="http://schemas.microsoft.com/sharepoint/v3/contenttype/forms"/>
  </ds:schemaRefs>
</ds:datastoreItem>
</file>

<file path=customXml/itemProps3.xml><?xml version="1.0" encoding="utf-8"?>
<ds:datastoreItem xmlns:ds="http://schemas.openxmlformats.org/officeDocument/2006/customXml" ds:itemID="{4FB65565-B26E-44D2-98D1-37DCA55F60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7a3940-3eb6-46ae-b213-816acdc8e851"/>
    <ds:schemaRef ds:uri="3cada6dc-2705-46ed-bab2-0b2cd6d935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1360</TotalTime>
  <Words>861</Words>
  <Application>Microsoft Office PowerPoint</Application>
  <PresentationFormat>On-screen Show (4:3)</PresentationFormat>
  <Paragraphs>122</Paragraphs>
  <Slides>23</Slides>
  <Notes>0</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Office Theme</vt:lpstr>
      <vt:lpstr>Custom Design</vt:lpstr>
      <vt:lpstr>1_Custom Design</vt:lpstr>
      <vt:lpstr>PowerPoint Presentation</vt:lpstr>
      <vt:lpstr>PowerPoint Presentation</vt:lpstr>
      <vt:lpstr>PowerPoint Presentation</vt:lpstr>
      <vt:lpstr>PowerPoint Presentation</vt:lpstr>
      <vt:lpstr>Overview of Constraint Types</vt:lpstr>
      <vt:lpstr>PowerPoint Presentation</vt:lpstr>
      <vt:lpstr>North-South Inter Area Flow</vt:lpstr>
      <vt:lpstr>PowerPoint Presentation</vt:lpstr>
      <vt:lpstr>PowerPoint Presentation</vt:lpstr>
      <vt:lpstr>PowerPoint Presentation</vt:lpstr>
      <vt:lpstr>Non Synchronous Generation</vt:lpstr>
      <vt:lpstr>System Stability Constraints</vt:lpstr>
      <vt:lpstr>Jurisdictional Constraints – System Stability</vt:lpstr>
      <vt:lpstr>PowerPoint Presentation</vt:lpstr>
      <vt:lpstr>PowerPoint Presentation</vt:lpstr>
      <vt:lpstr>PowerPoint Presentation</vt:lpstr>
      <vt:lpstr>Reserve – replace lost power</vt:lpstr>
      <vt:lpstr>PowerPoint Presentation</vt:lpstr>
      <vt:lpstr>PowerPoint Presentation</vt:lpstr>
      <vt:lpstr>PowerPoint Presentation</vt:lpstr>
      <vt:lpstr>Illustration of Reserve Curve</vt:lpstr>
      <vt:lpstr>PowerPoint Presentation</vt:lpstr>
      <vt:lpstr>PowerPoint Presentation</vt:lpstr>
    </vt:vector>
  </TitlesOfParts>
  <Company>EirGrid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North-South Tie line Flow</dc:title>
  <dc:creator>Garrigan, Eamon</dc:creator>
  <cp:lastModifiedBy>Knieling, Zane</cp:lastModifiedBy>
  <cp:revision>74</cp:revision>
  <dcterms:created xsi:type="dcterms:W3CDTF">2019-08-15T14:41:43Z</dcterms:created>
  <dcterms:modified xsi:type="dcterms:W3CDTF">2019-09-13T15:17:20Z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0x0101003E67783E1560754D8993C701FA7C6849</vt:lpwstr>
  </property>
  <property fmtid="{D5CDD505-2E9C-101B-9397-08002B2CF9AE}" pid="3" name="File Category">
    <vt:lpwstr/>
  </property>
</Properties>
</file>