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731" r:id="rId4"/>
  </p:sldMasterIdLst>
  <p:notesMasterIdLst>
    <p:notesMasterId r:id="rId41"/>
  </p:notesMasterIdLst>
  <p:handoutMasterIdLst>
    <p:handoutMasterId r:id="rId42"/>
  </p:handoutMasterIdLst>
  <p:sldIdLst>
    <p:sldId id="703" r:id="rId5"/>
    <p:sldId id="1418" r:id="rId6"/>
    <p:sldId id="1241" r:id="rId7"/>
    <p:sldId id="1368" r:id="rId8"/>
    <p:sldId id="1372" r:id="rId9"/>
    <p:sldId id="1369" r:id="rId10"/>
    <p:sldId id="1415" r:id="rId11"/>
    <p:sldId id="1371" r:id="rId12"/>
    <p:sldId id="1375" r:id="rId13"/>
    <p:sldId id="1377" r:id="rId14"/>
    <p:sldId id="1384" r:id="rId15"/>
    <p:sldId id="1385" r:id="rId16"/>
    <p:sldId id="1383" r:id="rId17"/>
    <p:sldId id="1382" r:id="rId18"/>
    <p:sldId id="1387" r:id="rId19"/>
    <p:sldId id="1370" r:id="rId20"/>
    <p:sldId id="1386" r:id="rId21"/>
    <p:sldId id="1381" r:id="rId22"/>
    <p:sldId id="1380" r:id="rId23"/>
    <p:sldId id="1394" r:id="rId24"/>
    <p:sldId id="1390" r:id="rId25"/>
    <p:sldId id="1392" r:id="rId26"/>
    <p:sldId id="1376" r:id="rId27"/>
    <p:sldId id="1391" r:id="rId28"/>
    <p:sldId id="1373" r:id="rId29"/>
    <p:sldId id="1393" r:id="rId30"/>
    <p:sldId id="1416" r:id="rId31"/>
    <p:sldId id="1402" r:id="rId32"/>
    <p:sldId id="1398" r:id="rId33"/>
    <p:sldId id="1417" r:id="rId34"/>
    <p:sldId id="1400" r:id="rId35"/>
    <p:sldId id="1411" r:id="rId36"/>
    <p:sldId id="1406" r:id="rId37"/>
    <p:sldId id="1412" r:id="rId38"/>
    <p:sldId id="1413" r:id="rId39"/>
    <p:sldId id="1414" r:id="rId40"/>
  </p:sldIdLst>
  <p:sldSz cx="9144000" cy="6858000" type="screen4x3"/>
  <p:notesSz cx="6797675" cy="9929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53D3D07-079B-4CFB-BE99-263C92C7A1A3}">
          <p14:sldIdLst>
            <p14:sldId id="703"/>
            <p14:sldId id="1418"/>
            <p14:sldId id="1241"/>
            <p14:sldId id="1368"/>
            <p14:sldId id="1372"/>
            <p14:sldId id="1369"/>
            <p14:sldId id="1415"/>
            <p14:sldId id="1371"/>
            <p14:sldId id="1375"/>
            <p14:sldId id="1377"/>
            <p14:sldId id="1384"/>
            <p14:sldId id="1385"/>
            <p14:sldId id="1383"/>
            <p14:sldId id="1382"/>
            <p14:sldId id="1387"/>
            <p14:sldId id="1370"/>
            <p14:sldId id="1386"/>
            <p14:sldId id="1381"/>
            <p14:sldId id="1380"/>
            <p14:sldId id="1394"/>
            <p14:sldId id="1390"/>
            <p14:sldId id="1392"/>
            <p14:sldId id="1376"/>
            <p14:sldId id="1391"/>
            <p14:sldId id="1373"/>
            <p14:sldId id="1393"/>
            <p14:sldId id="1416"/>
            <p14:sldId id="1402"/>
            <p14:sldId id="1398"/>
            <p14:sldId id="1417"/>
            <p14:sldId id="1400"/>
            <p14:sldId id="1411"/>
            <p14:sldId id="1406"/>
            <p14:sldId id="1412"/>
            <p14:sldId id="1413"/>
            <p14:sldId id="1414"/>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rendan O'Sullivan" initials="BOS" lastIdx="28" clrIdx="0"/>
  <p:cmAuthor id="1" name="Campfield, Dermot" initials="CD" lastIdx="24" clrIdx="1"/>
  <p:cmAuthor id="2" name="Nigel Thomson" initials="NET"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3E803"/>
    <a:srgbClr val="697955"/>
    <a:srgbClr val="4F81BD"/>
    <a:srgbClr val="767676"/>
    <a:srgbClr val="0E5462"/>
    <a:srgbClr val="7D16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13" autoAdjust="0"/>
    <p:restoredTop sz="89600" autoAdjust="0"/>
  </p:normalViewPr>
  <p:slideViewPr>
    <p:cSldViewPr snapToGrid="0">
      <p:cViewPr varScale="1">
        <p:scale>
          <a:sx n="105" d="100"/>
          <a:sy n="105" d="100"/>
        </p:scale>
        <p:origin x="-1794" y="-78"/>
      </p:cViewPr>
      <p:guideLst>
        <p:guide orient="horz" pos="2160"/>
        <p:guide pos="2880"/>
      </p:guideLst>
    </p:cSldViewPr>
  </p:slideViewPr>
  <p:outlineViewPr>
    <p:cViewPr>
      <p:scale>
        <a:sx n="33" d="100"/>
        <a:sy n="33" d="100"/>
      </p:scale>
      <p:origin x="0" y="15917"/>
    </p:cViewPr>
  </p:outlineViewPr>
  <p:notesTextViewPr>
    <p:cViewPr>
      <p:scale>
        <a:sx n="1" d="1"/>
        <a:sy n="1" d="1"/>
      </p:scale>
      <p:origin x="0" y="0"/>
    </p:cViewPr>
  </p:notesTextViewPr>
  <p:sorterViewPr>
    <p:cViewPr>
      <p:scale>
        <a:sx n="100" d="100"/>
        <a:sy n="100" d="100"/>
      </p:scale>
      <p:origin x="0" y="5400"/>
    </p:cViewPr>
  </p:sorterViewPr>
  <p:notesViewPr>
    <p:cSldViewPr snapToGrid="0" showGuides="1">
      <p:cViewPr varScale="1">
        <p:scale>
          <a:sx n="42" d="100"/>
          <a:sy n="42" d="100"/>
        </p:scale>
        <p:origin x="-3302" y="-120"/>
      </p:cViewPr>
      <p:guideLst>
        <p:guide orient="horz" pos="3128"/>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291"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512231878943194"/>
          <c:y val="9.2310225649262542E-2"/>
          <c:w val="0.80556025920761742"/>
          <c:h val="0.6165961272729793"/>
        </c:manualLayout>
      </c:layout>
      <c:lineChart>
        <c:grouping val="standard"/>
        <c:varyColors val="0"/>
        <c:ser>
          <c:idx val="0"/>
          <c:order val="0"/>
          <c:tx>
            <c:v>Winter Demand Curve</c:v>
          </c:tx>
          <c:spPr>
            <a:ln w="38100"/>
          </c:spPr>
          <c:marker>
            <c:symbol val="none"/>
          </c:marker>
          <c:cat>
            <c:numRef>
              <c:f>Sheet1!$B$3:$B$98</c:f>
              <c:numCache>
                <c:formatCode>h:mm</c:formatCode>
                <c:ptCount val="96"/>
                <c:pt idx="0">
                  <c:v>0</c:v>
                </c:pt>
                <c:pt idx="1">
                  <c:v>1.0416666666666666E-2</c:v>
                </c:pt>
                <c:pt idx="2">
                  <c:v>2.0833333333333301E-2</c:v>
                </c:pt>
                <c:pt idx="3">
                  <c:v>3.125E-2</c:v>
                </c:pt>
                <c:pt idx="4">
                  <c:v>4.1666666666666699E-2</c:v>
                </c:pt>
                <c:pt idx="5">
                  <c:v>5.2083333333333301E-2</c:v>
                </c:pt>
                <c:pt idx="6">
                  <c:v>6.25E-2</c:v>
                </c:pt>
                <c:pt idx="7">
                  <c:v>7.2916666666666699E-2</c:v>
                </c:pt>
                <c:pt idx="8">
                  <c:v>8.3333333333333301E-2</c:v>
                </c:pt>
                <c:pt idx="9">
                  <c:v>9.375E-2</c:v>
                </c:pt>
                <c:pt idx="10">
                  <c:v>0.104166666666667</c:v>
                </c:pt>
                <c:pt idx="11">
                  <c:v>0.114583333333333</c:v>
                </c:pt>
                <c:pt idx="12">
                  <c:v>0.125</c:v>
                </c:pt>
                <c:pt idx="13">
                  <c:v>0.13541666666666699</c:v>
                </c:pt>
                <c:pt idx="14">
                  <c:v>0.14583333333333301</c:v>
                </c:pt>
                <c:pt idx="15">
                  <c:v>0.15625</c:v>
                </c:pt>
                <c:pt idx="16">
                  <c:v>0.16666666666666699</c:v>
                </c:pt>
                <c:pt idx="17">
                  <c:v>0.17708333333333301</c:v>
                </c:pt>
                <c:pt idx="18">
                  <c:v>0.1875</c:v>
                </c:pt>
                <c:pt idx="19">
                  <c:v>0.19791666666666699</c:v>
                </c:pt>
                <c:pt idx="20">
                  <c:v>0.20833333333333301</c:v>
                </c:pt>
                <c:pt idx="21">
                  <c:v>0.21875</c:v>
                </c:pt>
                <c:pt idx="22">
                  <c:v>0.22916666666666699</c:v>
                </c:pt>
                <c:pt idx="23">
                  <c:v>0.23958333333333301</c:v>
                </c:pt>
                <c:pt idx="24">
                  <c:v>0.25</c:v>
                </c:pt>
                <c:pt idx="25">
                  <c:v>0.26041666666666702</c:v>
                </c:pt>
                <c:pt idx="26">
                  <c:v>0.27083333333333298</c:v>
                </c:pt>
                <c:pt idx="27">
                  <c:v>0.28125</c:v>
                </c:pt>
                <c:pt idx="28">
                  <c:v>0.29166666666666702</c:v>
                </c:pt>
                <c:pt idx="29">
                  <c:v>0.30208333333333298</c:v>
                </c:pt>
                <c:pt idx="30">
                  <c:v>0.3125</c:v>
                </c:pt>
                <c:pt idx="31">
                  <c:v>0.32291666666666702</c:v>
                </c:pt>
                <c:pt idx="32">
                  <c:v>0.33333333333333298</c:v>
                </c:pt>
                <c:pt idx="33">
                  <c:v>0.34375</c:v>
                </c:pt>
                <c:pt idx="34">
                  <c:v>0.35416666666666702</c:v>
                </c:pt>
                <c:pt idx="35">
                  <c:v>0.36458333333333298</c:v>
                </c:pt>
                <c:pt idx="36">
                  <c:v>0.375</c:v>
                </c:pt>
                <c:pt idx="37">
                  <c:v>0.38541666666666702</c:v>
                </c:pt>
                <c:pt idx="38">
                  <c:v>0.39583333333333298</c:v>
                </c:pt>
                <c:pt idx="39">
                  <c:v>0.40625</c:v>
                </c:pt>
                <c:pt idx="40">
                  <c:v>0.41666666666666702</c:v>
                </c:pt>
                <c:pt idx="41">
                  <c:v>0.42708333333333298</c:v>
                </c:pt>
                <c:pt idx="42">
                  <c:v>0.4375</c:v>
                </c:pt>
                <c:pt idx="43">
                  <c:v>0.44791666666666702</c:v>
                </c:pt>
                <c:pt idx="44">
                  <c:v>0.45833333333333298</c:v>
                </c:pt>
                <c:pt idx="45">
                  <c:v>0.46875</c:v>
                </c:pt>
                <c:pt idx="46">
                  <c:v>0.47916666666666702</c:v>
                </c:pt>
                <c:pt idx="47">
                  <c:v>0.48958333333333298</c:v>
                </c:pt>
                <c:pt idx="48">
                  <c:v>0.5</c:v>
                </c:pt>
                <c:pt idx="49">
                  <c:v>0.51041666666666696</c:v>
                </c:pt>
                <c:pt idx="50">
                  <c:v>0.52083333333333304</c:v>
                </c:pt>
                <c:pt idx="51">
                  <c:v>0.53125</c:v>
                </c:pt>
                <c:pt idx="52">
                  <c:v>0.54166666666666696</c:v>
                </c:pt>
                <c:pt idx="53">
                  <c:v>0.55208333333333304</c:v>
                </c:pt>
                <c:pt idx="54">
                  <c:v>0.5625</c:v>
                </c:pt>
                <c:pt idx="55">
                  <c:v>0.57291666666666696</c:v>
                </c:pt>
                <c:pt idx="56">
                  <c:v>0.58333333333333304</c:v>
                </c:pt>
                <c:pt idx="57">
                  <c:v>0.59375</c:v>
                </c:pt>
                <c:pt idx="58">
                  <c:v>0.60416666666666696</c:v>
                </c:pt>
                <c:pt idx="59">
                  <c:v>0.61458333333333304</c:v>
                </c:pt>
                <c:pt idx="60">
                  <c:v>0.625</c:v>
                </c:pt>
                <c:pt idx="61">
                  <c:v>0.63541666666666696</c:v>
                </c:pt>
                <c:pt idx="62">
                  <c:v>0.64583333333333304</c:v>
                </c:pt>
                <c:pt idx="63">
                  <c:v>0.65625</c:v>
                </c:pt>
                <c:pt idx="64">
                  <c:v>0.66666666666666696</c:v>
                </c:pt>
                <c:pt idx="65">
                  <c:v>0.67708333333333304</c:v>
                </c:pt>
                <c:pt idx="66">
                  <c:v>0.6875</c:v>
                </c:pt>
                <c:pt idx="67">
                  <c:v>0.69791666666666696</c:v>
                </c:pt>
                <c:pt idx="68">
                  <c:v>0.70833333333333304</c:v>
                </c:pt>
                <c:pt idx="69">
                  <c:v>0.71875</c:v>
                </c:pt>
                <c:pt idx="70">
                  <c:v>0.72916666666666696</c:v>
                </c:pt>
                <c:pt idx="71">
                  <c:v>0.73958333333333304</c:v>
                </c:pt>
                <c:pt idx="72">
                  <c:v>0.75</c:v>
                </c:pt>
                <c:pt idx="73">
                  <c:v>0.76041666666666696</c:v>
                </c:pt>
                <c:pt idx="74">
                  <c:v>0.77083333333333304</c:v>
                </c:pt>
                <c:pt idx="75">
                  <c:v>0.78125</c:v>
                </c:pt>
                <c:pt idx="76">
                  <c:v>0.79166666666666696</c:v>
                </c:pt>
                <c:pt idx="77">
                  <c:v>0.80208333333333304</c:v>
                </c:pt>
                <c:pt idx="78">
                  <c:v>0.8125</c:v>
                </c:pt>
                <c:pt idx="79">
                  <c:v>0.82291666666666696</c:v>
                </c:pt>
                <c:pt idx="80">
                  <c:v>0.83333333333333304</c:v>
                </c:pt>
                <c:pt idx="81">
                  <c:v>0.84375</c:v>
                </c:pt>
                <c:pt idx="82">
                  <c:v>0.85416666666666696</c:v>
                </c:pt>
                <c:pt idx="83">
                  <c:v>0.86458333333333304</c:v>
                </c:pt>
                <c:pt idx="84">
                  <c:v>0.875</c:v>
                </c:pt>
                <c:pt idx="85">
                  <c:v>0.88541666666666696</c:v>
                </c:pt>
                <c:pt idx="86">
                  <c:v>0.89583333333333304</c:v>
                </c:pt>
                <c:pt idx="87">
                  <c:v>0.90625</c:v>
                </c:pt>
                <c:pt idx="88">
                  <c:v>0.91666666666666696</c:v>
                </c:pt>
                <c:pt idx="89">
                  <c:v>0.92708333333333304</c:v>
                </c:pt>
                <c:pt idx="90">
                  <c:v>0.9375</c:v>
                </c:pt>
                <c:pt idx="91">
                  <c:v>0.94791666666666696</c:v>
                </c:pt>
                <c:pt idx="92">
                  <c:v>0.95833333333333304</c:v>
                </c:pt>
                <c:pt idx="93">
                  <c:v>0.96875</c:v>
                </c:pt>
                <c:pt idx="94">
                  <c:v>0.97916666666666696</c:v>
                </c:pt>
                <c:pt idx="95">
                  <c:v>0.98958333333333304</c:v>
                </c:pt>
              </c:numCache>
            </c:numRef>
          </c:cat>
          <c:val>
            <c:numRef>
              <c:f>Sheet1!$C$3:$C$98</c:f>
              <c:numCache>
                <c:formatCode>General</c:formatCode>
                <c:ptCount val="96"/>
                <c:pt idx="0">
                  <c:v>3712</c:v>
                </c:pt>
                <c:pt idx="1">
                  <c:v>3628</c:v>
                </c:pt>
                <c:pt idx="2">
                  <c:v>3539</c:v>
                </c:pt>
                <c:pt idx="3">
                  <c:v>3455</c:v>
                </c:pt>
                <c:pt idx="4">
                  <c:v>3357</c:v>
                </c:pt>
                <c:pt idx="5">
                  <c:v>3304</c:v>
                </c:pt>
                <c:pt idx="6">
                  <c:v>3230</c:v>
                </c:pt>
                <c:pt idx="7">
                  <c:v>3172</c:v>
                </c:pt>
                <c:pt idx="8">
                  <c:v>3112</c:v>
                </c:pt>
                <c:pt idx="9">
                  <c:v>3076</c:v>
                </c:pt>
                <c:pt idx="10">
                  <c:v>3044</c:v>
                </c:pt>
                <c:pt idx="11">
                  <c:v>3013</c:v>
                </c:pt>
                <c:pt idx="12">
                  <c:v>2981</c:v>
                </c:pt>
                <c:pt idx="13">
                  <c:v>2962</c:v>
                </c:pt>
                <c:pt idx="14">
                  <c:v>2933</c:v>
                </c:pt>
                <c:pt idx="15">
                  <c:v>2916</c:v>
                </c:pt>
                <c:pt idx="16">
                  <c:v>2898</c:v>
                </c:pt>
                <c:pt idx="17">
                  <c:v>2884</c:v>
                </c:pt>
                <c:pt idx="18">
                  <c:v>2858</c:v>
                </c:pt>
                <c:pt idx="19">
                  <c:v>2851</c:v>
                </c:pt>
                <c:pt idx="20">
                  <c:v>2838</c:v>
                </c:pt>
                <c:pt idx="21">
                  <c:v>2847</c:v>
                </c:pt>
                <c:pt idx="22">
                  <c:v>2842</c:v>
                </c:pt>
                <c:pt idx="23">
                  <c:v>2852</c:v>
                </c:pt>
                <c:pt idx="24">
                  <c:v>2889</c:v>
                </c:pt>
                <c:pt idx="25">
                  <c:v>2950</c:v>
                </c:pt>
                <c:pt idx="26">
                  <c:v>3010</c:v>
                </c:pt>
                <c:pt idx="27">
                  <c:v>3084</c:v>
                </c:pt>
                <c:pt idx="28">
                  <c:v>3197</c:v>
                </c:pt>
                <c:pt idx="29">
                  <c:v>3352</c:v>
                </c:pt>
                <c:pt idx="30">
                  <c:v>3445</c:v>
                </c:pt>
                <c:pt idx="31">
                  <c:v>3548</c:v>
                </c:pt>
                <c:pt idx="32">
                  <c:v>3580</c:v>
                </c:pt>
                <c:pt idx="33">
                  <c:v>3645</c:v>
                </c:pt>
                <c:pt idx="34">
                  <c:v>3669</c:v>
                </c:pt>
                <c:pt idx="35">
                  <c:v>3695</c:v>
                </c:pt>
                <c:pt idx="36">
                  <c:v>3766</c:v>
                </c:pt>
                <c:pt idx="37">
                  <c:v>3879</c:v>
                </c:pt>
                <c:pt idx="38">
                  <c:v>3967</c:v>
                </c:pt>
                <c:pt idx="39">
                  <c:v>4045</c:v>
                </c:pt>
                <c:pt idx="40">
                  <c:v>4102</c:v>
                </c:pt>
                <c:pt idx="41">
                  <c:v>4141</c:v>
                </c:pt>
                <c:pt idx="42">
                  <c:v>4187</c:v>
                </c:pt>
                <c:pt idx="43">
                  <c:v>4232</c:v>
                </c:pt>
                <c:pt idx="44">
                  <c:v>4253</c:v>
                </c:pt>
                <c:pt idx="45">
                  <c:v>4274</c:v>
                </c:pt>
                <c:pt idx="46">
                  <c:v>4280</c:v>
                </c:pt>
                <c:pt idx="47">
                  <c:v>4295</c:v>
                </c:pt>
                <c:pt idx="48">
                  <c:v>4316</c:v>
                </c:pt>
                <c:pt idx="49">
                  <c:v>4338</c:v>
                </c:pt>
                <c:pt idx="50">
                  <c:v>4355</c:v>
                </c:pt>
                <c:pt idx="51">
                  <c:v>4381</c:v>
                </c:pt>
                <c:pt idx="52">
                  <c:v>4381</c:v>
                </c:pt>
                <c:pt idx="53">
                  <c:v>4352</c:v>
                </c:pt>
                <c:pt idx="54">
                  <c:v>4298</c:v>
                </c:pt>
                <c:pt idx="55">
                  <c:v>4282</c:v>
                </c:pt>
                <c:pt idx="56">
                  <c:v>4250</c:v>
                </c:pt>
                <c:pt idx="57">
                  <c:v>4267</c:v>
                </c:pt>
                <c:pt idx="58">
                  <c:v>4270</c:v>
                </c:pt>
                <c:pt idx="59">
                  <c:v>4264</c:v>
                </c:pt>
                <c:pt idx="60">
                  <c:v>4253</c:v>
                </c:pt>
                <c:pt idx="61">
                  <c:v>4270</c:v>
                </c:pt>
                <c:pt idx="62">
                  <c:v>4271</c:v>
                </c:pt>
                <c:pt idx="63">
                  <c:v>4298</c:v>
                </c:pt>
                <c:pt idx="64">
                  <c:v>4334</c:v>
                </c:pt>
                <c:pt idx="65">
                  <c:v>4394</c:v>
                </c:pt>
                <c:pt idx="66">
                  <c:v>4482</c:v>
                </c:pt>
                <c:pt idx="67">
                  <c:v>4647</c:v>
                </c:pt>
                <c:pt idx="68">
                  <c:v>4759</c:v>
                </c:pt>
                <c:pt idx="69">
                  <c:v>4880</c:v>
                </c:pt>
                <c:pt idx="70">
                  <c:v>4938</c:v>
                </c:pt>
                <c:pt idx="71">
                  <c:v>4992</c:v>
                </c:pt>
                <c:pt idx="72">
                  <c:v>4986</c:v>
                </c:pt>
                <c:pt idx="73">
                  <c:v>4887</c:v>
                </c:pt>
                <c:pt idx="74">
                  <c:v>4858</c:v>
                </c:pt>
                <c:pt idx="75">
                  <c:v>4831</c:v>
                </c:pt>
                <c:pt idx="76">
                  <c:v>4766</c:v>
                </c:pt>
                <c:pt idx="77">
                  <c:v>4732</c:v>
                </c:pt>
                <c:pt idx="78">
                  <c:v>4695</c:v>
                </c:pt>
                <c:pt idx="79">
                  <c:v>4643</c:v>
                </c:pt>
                <c:pt idx="80">
                  <c:v>4555</c:v>
                </c:pt>
                <c:pt idx="81">
                  <c:v>4517</c:v>
                </c:pt>
                <c:pt idx="82">
                  <c:v>4458</c:v>
                </c:pt>
                <c:pt idx="83">
                  <c:v>4411</c:v>
                </c:pt>
                <c:pt idx="84">
                  <c:v>4371</c:v>
                </c:pt>
                <c:pt idx="85">
                  <c:v>4293</c:v>
                </c:pt>
                <c:pt idx="86">
                  <c:v>4220</c:v>
                </c:pt>
                <c:pt idx="87">
                  <c:v>4141</c:v>
                </c:pt>
                <c:pt idx="88">
                  <c:v>4073</c:v>
                </c:pt>
                <c:pt idx="89">
                  <c:v>3978</c:v>
                </c:pt>
                <c:pt idx="90">
                  <c:v>3909</c:v>
                </c:pt>
                <c:pt idx="91">
                  <c:v>3860</c:v>
                </c:pt>
                <c:pt idx="92">
                  <c:v>3911</c:v>
                </c:pt>
                <c:pt idx="93">
                  <c:v>4021</c:v>
                </c:pt>
                <c:pt idx="94">
                  <c:v>3974</c:v>
                </c:pt>
                <c:pt idx="95">
                  <c:v>3876</c:v>
                </c:pt>
              </c:numCache>
            </c:numRef>
          </c:val>
          <c:smooth val="0"/>
        </c:ser>
        <c:ser>
          <c:idx val="1"/>
          <c:order val="1"/>
          <c:tx>
            <c:v>Summer Demand Curve</c:v>
          </c:tx>
          <c:spPr>
            <a:ln w="38100"/>
          </c:spPr>
          <c:marker>
            <c:symbol val="none"/>
          </c:marker>
          <c:cat>
            <c:numRef>
              <c:f>Sheet1!$B$3:$B$98</c:f>
              <c:numCache>
                <c:formatCode>h:mm</c:formatCode>
                <c:ptCount val="96"/>
                <c:pt idx="0">
                  <c:v>0</c:v>
                </c:pt>
                <c:pt idx="1">
                  <c:v>1.0416666666666666E-2</c:v>
                </c:pt>
                <c:pt idx="2">
                  <c:v>2.0833333333333301E-2</c:v>
                </c:pt>
                <c:pt idx="3">
                  <c:v>3.125E-2</c:v>
                </c:pt>
                <c:pt idx="4">
                  <c:v>4.1666666666666699E-2</c:v>
                </c:pt>
                <c:pt idx="5">
                  <c:v>5.2083333333333301E-2</c:v>
                </c:pt>
                <c:pt idx="6">
                  <c:v>6.25E-2</c:v>
                </c:pt>
                <c:pt idx="7">
                  <c:v>7.2916666666666699E-2</c:v>
                </c:pt>
                <c:pt idx="8">
                  <c:v>8.3333333333333301E-2</c:v>
                </c:pt>
                <c:pt idx="9">
                  <c:v>9.375E-2</c:v>
                </c:pt>
                <c:pt idx="10">
                  <c:v>0.104166666666667</c:v>
                </c:pt>
                <c:pt idx="11">
                  <c:v>0.114583333333333</c:v>
                </c:pt>
                <c:pt idx="12">
                  <c:v>0.125</c:v>
                </c:pt>
                <c:pt idx="13">
                  <c:v>0.13541666666666699</c:v>
                </c:pt>
                <c:pt idx="14">
                  <c:v>0.14583333333333301</c:v>
                </c:pt>
                <c:pt idx="15">
                  <c:v>0.15625</c:v>
                </c:pt>
                <c:pt idx="16">
                  <c:v>0.16666666666666699</c:v>
                </c:pt>
                <c:pt idx="17">
                  <c:v>0.17708333333333301</c:v>
                </c:pt>
                <c:pt idx="18">
                  <c:v>0.1875</c:v>
                </c:pt>
                <c:pt idx="19">
                  <c:v>0.19791666666666699</c:v>
                </c:pt>
                <c:pt idx="20">
                  <c:v>0.20833333333333301</c:v>
                </c:pt>
                <c:pt idx="21">
                  <c:v>0.21875</c:v>
                </c:pt>
                <c:pt idx="22">
                  <c:v>0.22916666666666699</c:v>
                </c:pt>
                <c:pt idx="23">
                  <c:v>0.23958333333333301</c:v>
                </c:pt>
                <c:pt idx="24">
                  <c:v>0.25</c:v>
                </c:pt>
                <c:pt idx="25">
                  <c:v>0.26041666666666702</c:v>
                </c:pt>
                <c:pt idx="26">
                  <c:v>0.27083333333333298</c:v>
                </c:pt>
                <c:pt idx="27">
                  <c:v>0.28125</c:v>
                </c:pt>
                <c:pt idx="28">
                  <c:v>0.29166666666666702</c:v>
                </c:pt>
                <c:pt idx="29">
                  <c:v>0.30208333333333298</c:v>
                </c:pt>
                <c:pt idx="30">
                  <c:v>0.3125</c:v>
                </c:pt>
                <c:pt idx="31">
                  <c:v>0.32291666666666702</c:v>
                </c:pt>
                <c:pt idx="32">
                  <c:v>0.33333333333333298</c:v>
                </c:pt>
                <c:pt idx="33">
                  <c:v>0.34375</c:v>
                </c:pt>
                <c:pt idx="34">
                  <c:v>0.35416666666666702</c:v>
                </c:pt>
                <c:pt idx="35">
                  <c:v>0.36458333333333298</c:v>
                </c:pt>
                <c:pt idx="36">
                  <c:v>0.375</c:v>
                </c:pt>
                <c:pt idx="37">
                  <c:v>0.38541666666666702</c:v>
                </c:pt>
                <c:pt idx="38">
                  <c:v>0.39583333333333298</c:v>
                </c:pt>
                <c:pt idx="39">
                  <c:v>0.40625</c:v>
                </c:pt>
                <c:pt idx="40">
                  <c:v>0.41666666666666702</c:v>
                </c:pt>
                <c:pt idx="41">
                  <c:v>0.42708333333333298</c:v>
                </c:pt>
                <c:pt idx="42">
                  <c:v>0.4375</c:v>
                </c:pt>
                <c:pt idx="43">
                  <c:v>0.44791666666666702</c:v>
                </c:pt>
                <c:pt idx="44">
                  <c:v>0.45833333333333298</c:v>
                </c:pt>
                <c:pt idx="45">
                  <c:v>0.46875</c:v>
                </c:pt>
                <c:pt idx="46">
                  <c:v>0.47916666666666702</c:v>
                </c:pt>
                <c:pt idx="47">
                  <c:v>0.48958333333333298</c:v>
                </c:pt>
                <c:pt idx="48">
                  <c:v>0.5</c:v>
                </c:pt>
                <c:pt idx="49">
                  <c:v>0.51041666666666696</c:v>
                </c:pt>
                <c:pt idx="50">
                  <c:v>0.52083333333333304</c:v>
                </c:pt>
                <c:pt idx="51">
                  <c:v>0.53125</c:v>
                </c:pt>
                <c:pt idx="52">
                  <c:v>0.54166666666666696</c:v>
                </c:pt>
                <c:pt idx="53">
                  <c:v>0.55208333333333304</c:v>
                </c:pt>
                <c:pt idx="54">
                  <c:v>0.5625</c:v>
                </c:pt>
                <c:pt idx="55">
                  <c:v>0.57291666666666696</c:v>
                </c:pt>
                <c:pt idx="56">
                  <c:v>0.58333333333333304</c:v>
                </c:pt>
                <c:pt idx="57">
                  <c:v>0.59375</c:v>
                </c:pt>
                <c:pt idx="58">
                  <c:v>0.60416666666666696</c:v>
                </c:pt>
                <c:pt idx="59">
                  <c:v>0.61458333333333304</c:v>
                </c:pt>
                <c:pt idx="60">
                  <c:v>0.625</c:v>
                </c:pt>
                <c:pt idx="61">
                  <c:v>0.63541666666666696</c:v>
                </c:pt>
                <c:pt idx="62">
                  <c:v>0.64583333333333304</c:v>
                </c:pt>
                <c:pt idx="63">
                  <c:v>0.65625</c:v>
                </c:pt>
                <c:pt idx="64">
                  <c:v>0.66666666666666696</c:v>
                </c:pt>
                <c:pt idx="65">
                  <c:v>0.67708333333333304</c:v>
                </c:pt>
                <c:pt idx="66">
                  <c:v>0.6875</c:v>
                </c:pt>
                <c:pt idx="67">
                  <c:v>0.69791666666666696</c:v>
                </c:pt>
                <c:pt idx="68">
                  <c:v>0.70833333333333304</c:v>
                </c:pt>
                <c:pt idx="69">
                  <c:v>0.71875</c:v>
                </c:pt>
                <c:pt idx="70">
                  <c:v>0.72916666666666696</c:v>
                </c:pt>
                <c:pt idx="71">
                  <c:v>0.73958333333333304</c:v>
                </c:pt>
                <c:pt idx="72">
                  <c:v>0.75</c:v>
                </c:pt>
                <c:pt idx="73">
                  <c:v>0.76041666666666696</c:v>
                </c:pt>
                <c:pt idx="74">
                  <c:v>0.77083333333333304</c:v>
                </c:pt>
                <c:pt idx="75">
                  <c:v>0.78125</c:v>
                </c:pt>
                <c:pt idx="76">
                  <c:v>0.79166666666666696</c:v>
                </c:pt>
                <c:pt idx="77">
                  <c:v>0.80208333333333304</c:v>
                </c:pt>
                <c:pt idx="78">
                  <c:v>0.8125</c:v>
                </c:pt>
                <c:pt idx="79">
                  <c:v>0.82291666666666696</c:v>
                </c:pt>
                <c:pt idx="80">
                  <c:v>0.83333333333333304</c:v>
                </c:pt>
                <c:pt idx="81">
                  <c:v>0.84375</c:v>
                </c:pt>
                <c:pt idx="82">
                  <c:v>0.85416666666666696</c:v>
                </c:pt>
                <c:pt idx="83">
                  <c:v>0.86458333333333304</c:v>
                </c:pt>
                <c:pt idx="84">
                  <c:v>0.875</c:v>
                </c:pt>
                <c:pt idx="85">
                  <c:v>0.88541666666666696</c:v>
                </c:pt>
                <c:pt idx="86">
                  <c:v>0.89583333333333304</c:v>
                </c:pt>
                <c:pt idx="87">
                  <c:v>0.90625</c:v>
                </c:pt>
                <c:pt idx="88">
                  <c:v>0.91666666666666696</c:v>
                </c:pt>
                <c:pt idx="89">
                  <c:v>0.92708333333333304</c:v>
                </c:pt>
                <c:pt idx="90">
                  <c:v>0.9375</c:v>
                </c:pt>
                <c:pt idx="91">
                  <c:v>0.94791666666666696</c:v>
                </c:pt>
                <c:pt idx="92">
                  <c:v>0.95833333333333304</c:v>
                </c:pt>
                <c:pt idx="93">
                  <c:v>0.96875</c:v>
                </c:pt>
                <c:pt idx="94">
                  <c:v>0.97916666666666696</c:v>
                </c:pt>
                <c:pt idx="95">
                  <c:v>0.98958333333333304</c:v>
                </c:pt>
              </c:numCache>
            </c:numRef>
          </c:cat>
          <c:val>
            <c:numRef>
              <c:f>Sheet1!$D$3:$D$98</c:f>
              <c:numCache>
                <c:formatCode>General</c:formatCode>
                <c:ptCount val="96"/>
                <c:pt idx="0">
                  <c:v>2305</c:v>
                </c:pt>
                <c:pt idx="1">
                  <c:v>2267</c:v>
                </c:pt>
                <c:pt idx="2">
                  <c:v>2239</c:v>
                </c:pt>
                <c:pt idx="3">
                  <c:v>2196</c:v>
                </c:pt>
                <c:pt idx="4">
                  <c:v>2112</c:v>
                </c:pt>
                <c:pt idx="5">
                  <c:v>2102</c:v>
                </c:pt>
                <c:pt idx="6">
                  <c:v>2063</c:v>
                </c:pt>
                <c:pt idx="7">
                  <c:v>2005</c:v>
                </c:pt>
                <c:pt idx="8">
                  <c:v>1972</c:v>
                </c:pt>
                <c:pt idx="9">
                  <c:v>1950</c:v>
                </c:pt>
                <c:pt idx="10">
                  <c:v>1902</c:v>
                </c:pt>
                <c:pt idx="11">
                  <c:v>1895</c:v>
                </c:pt>
                <c:pt idx="12">
                  <c:v>1847</c:v>
                </c:pt>
                <c:pt idx="13">
                  <c:v>1790</c:v>
                </c:pt>
                <c:pt idx="14">
                  <c:v>1775</c:v>
                </c:pt>
                <c:pt idx="15">
                  <c:v>1755</c:v>
                </c:pt>
                <c:pt idx="16">
                  <c:v>1744</c:v>
                </c:pt>
                <c:pt idx="17">
                  <c:v>1743</c:v>
                </c:pt>
                <c:pt idx="18">
                  <c:v>1730</c:v>
                </c:pt>
                <c:pt idx="19">
                  <c:v>1743</c:v>
                </c:pt>
                <c:pt idx="20">
                  <c:v>1737</c:v>
                </c:pt>
                <c:pt idx="21">
                  <c:v>1697</c:v>
                </c:pt>
                <c:pt idx="22">
                  <c:v>1649</c:v>
                </c:pt>
                <c:pt idx="23">
                  <c:v>1629</c:v>
                </c:pt>
                <c:pt idx="24">
                  <c:v>1637</c:v>
                </c:pt>
                <c:pt idx="25">
                  <c:v>1659</c:v>
                </c:pt>
                <c:pt idx="26">
                  <c:v>1672</c:v>
                </c:pt>
                <c:pt idx="27">
                  <c:v>1697</c:v>
                </c:pt>
                <c:pt idx="28">
                  <c:v>1728</c:v>
                </c:pt>
                <c:pt idx="29">
                  <c:v>1817</c:v>
                </c:pt>
                <c:pt idx="30">
                  <c:v>1853</c:v>
                </c:pt>
                <c:pt idx="31">
                  <c:v>1895</c:v>
                </c:pt>
                <c:pt idx="32">
                  <c:v>1912</c:v>
                </c:pt>
                <c:pt idx="33">
                  <c:v>1985</c:v>
                </c:pt>
                <c:pt idx="34">
                  <c:v>2071</c:v>
                </c:pt>
                <c:pt idx="35">
                  <c:v>2122</c:v>
                </c:pt>
                <c:pt idx="36">
                  <c:v>2204</c:v>
                </c:pt>
                <c:pt idx="37">
                  <c:v>2282</c:v>
                </c:pt>
                <c:pt idx="38">
                  <c:v>2368</c:v>
                </c:pt>
                <c:pt idx="39">
                  <c:v>2413</c:v>
                </c:pt>
                <c:pt idx="40">
                  <c:v>2476</c:v>
                </c:pt>
                <c:pt idx="41">
                  <c:v>2527</c:v>
                </c:pt>
                <c:pt idx="42">
                  <c:v>2611</c:v>
                </c:pt>
                <c:pt idx="43">
                  <c:v>2640</c:v>
                </c:pt>
                <c:pt idx="44">
                  <c:v>2697</c:v>
                </c:pt>
                <c:pt idx="45">
                  <c:v>2740</c:v>
                </c:pt>
                <c:pt idx="46">
                  <c:v>2781</c:v>
                </c:pt>
                <c:pt idx="47">
                  <c:v>2805</c:v>
                </c:pt>
                <c:pt idx="48">
                  <c:v>2823</c:v>
                </c:pt>
                <c:pt idx="49">
                  <c:v>2871</c:v>
                </c:pt>
                <c:pt idx="50">
                  <c:v>2909</c:v>
                </c:pt>
                <c:pt idx="51">
                  <c:v>2869</c:v>
                </c:pt>
                <c:pt idx="52">
                  <c:v>2862</c:v>
                </c:pt>
                <c:pt idx="53">
                  <c:v>2834</c:v>
                </c:pt>
                <c:pt idx="54">
                  <c:v>2840</c:v>
                </c:pt>
                <c:pt idx="55">
                  <c:v>2823</c:v>
                </c:pt>
                <c:pt idx="56">
                  <c:v>2793</c:v>
                </c:pt>
                <c:pt idx="57">
                  <c:v>2750</c:v>
                </c:pt>
                <c:pt idx="58">
                  <c:v>2721</c:v>
                </c:pt>
                <c:pt idx="59">
                  <c:v>2677</c:v>
                </c:pt>
                <c:pt idx="60">
                  <c:v>2649</c:v>
                </c:pt>
                <c:pt idx="61">
                  <c:v>2628</c:v>
                </c:pt>
                <c:pt idx="62">
                  <c:v>2606</c:v>
                </c:pt>
                <c:pt idx="63">
                  <c:v>2609</c:v>
                </c:pt>
                <c:pt idx="64">
                  <c:v>2619</c:v>
                </c:pt>
                <c:pt idx="65">
                  <c:v>2603</c:v>
                </c:pt>
                <c:pt idx="66">
                  <c:v>2591</c:v>
                </c:pt>
                <c:pt idx="67">
                  <c:v>2604</c:v>
                </c:pt>
                <c:pt idx="68">
                  <c:v>2607</c:v>
                </c:pt>
                <c:pt idx="69">
                  <c:v>2623</c:v>
                </c:pt>
                <c:pt idx="70">
                  <c:v>2645</c:v>
                </c:pt>
                <c:pt idx="71">
                  <c:v>2671</c:v>
                </c:pt>
                <c:pt idx="72">
                  <c:v>2665</c:v>
                </c:pt>
                <c:pt idx="73">
                  <c:v>2667</c:v>
                </c:pt>
                <c:pt idx="74">
                  <c:v>2653</c:v>
                </c:pt>
                <c:pt idx="75">
                  <c:v>2648</c:v>
                </c:pt>
                <c:pt idx="76">
                  <c:v>2625</c:v>
                </c:pt>
                <c:pt idx="77">
                  <c:v>2627</c:v>
                </c:pt>
                <c:pt idx="78">
                  <c:v>2579</c:v>
                </c:pt>
                <c:pt idx="79">
                  <c:v>2560</c:v>
                </c:pt>
                <c:pt idx="80">
                  <c:v>2536</c:v>
                </c:pt>
                <c:pt idx="81">
                  <c:v>2512</c:v>
                </c:pt>
                <c:pt idx="82">
                  <c:v>2494</c:v>
                </c:pt>
                <c:pt idx="83">
                  <c:v>2482</c:v>
                </c:pt>
                <c:pt idx="84">
                  <c:v>2486</c:v>
                </c:pt>
                <c:pt idx="85">
                  <c:v>2452</c:v>
                </c:pt>
                <c:pt idx="86">
                  <c:v>2464</c:v>
                </c:pt>
                <c:pt idx="87">
                  <c:v>2437</c:v>
                </c:pt>
                <c:pt idx="88">
                  <c:v>2439</c:v>
                </c:pt>
                <c:pt idx="89">
                  <c:v>2469</c:v>
                </c:pt>
                <c:pt idx="90">
                  <c:v>2509</c:v>
                </c:pt>
                <c:pt idx="91">
                  <c:v>2493</c:v>
                </c:pt>
                <c:pt idx="92">
                  <c:v>2470</c:v>
                </c:pt>
                <c:pt idx="93">
                  <c:v>2424</c:v>
                </c:pt>
                <c:pt idx="94">
                  <c:v>2355</c:v>
                </c:pt>
                <c:pt idx="95">
                  <c:v>2276</c:v>
                </c:pt>
              </c:numCache>
            </c:numRef>
          </c:val>
          <c:smooth val="0"/>
        </c:ser>
        <c:dLbls>
          <c:showLegendKey val="0"/>
          <c:showVal val="0"/>
          <c:showCatName val="0"/>
          <c:showSerName val="0"/>
          <c:showPercent val="0"/>
          <c:showBubbleSize val="0"/>
        </c:dLbls>
        <c:marker val="1"/>
        <c:smooth val="0"/>
        <c:axId val="146411904"/>
        <c:axId val="146413440"/>
      </c:lineChart>
      <c:catAx>
        <c:axId val="146411904"/>
        <c:scaling>
          <c:orientation val="minMax"/>
        </c:scaling>
        <c:delete val="0"/>
        <c:axPos val="b"/>
        <c:numFmt formatCode="h:mm" sourceLinked="1"/>
        <c:majorTickMark val="out"/>
        <c:minorTickMark val="none"/>
        <c:tickLblPos val="nextTo"/>
        <c:txPr>
          <a:bodyPr rot="-5400000" vert="horz"/>
          <a:lstStyle/>
          <a:p>
            <a:pPr>
              <a:defRPr sz="1200" b="0"/>
            </a:pPr>
            <a:endParaRPr lang="en-US"/>
          </a:p>
        </c:txPr>
        <c:crossAx val="146413440"/>
        <c:crosses val="autoZero"/>
        <c:auto val="1"/>
        <c:lblAlgn val="ctr"/>
        <c:lblOffset val="100"/>
        <c:tickLblSkip val="4"/>
        <c:tickMarkSkip val="2"/>
        <c:noMultiLvlLbl val="0"/>
      </c:catAx>
      <c:valAx>
        <c:axId val="146413440"/>
        <c:scaling>
          <c:orientation val="minMax"/>
          <c:max val="5500"/>
          <c:min val="1000"/>
        </c:scaling>
        <c:delete val="0"/>
        <c:axPos val="l"/>
        <c:majorGridlines/>
        <c:numFmt formatCode="General" sourceLinked="1"/>
        <c:majorTickMark val="out"/>
        <c:minorTickMark val="none"/>
        <c:tickLblPos val="nextTo"/>
        <c:txPr>
          <a:bodyPr/>
          <a:lstStyle/>
          <a:p>
            <a:pPr>
              <a:defRPr sz="1100" b="1"/>
            </a:pPr>
            <a:endParaRPr lang="en-US"/>
          </a:p>
        </c:txPr>
        <c:crossAx val="146411904"/>
        <c:crosses val="autoZero"/>
        <c:crossBetween val="between"/>
      </c:valAx>
      <c:spPr>
        <a:ln>
          <a:solidFill>
            <a:schemeClr val="tx1"/>
          </a:solidFill>
        </a:ln>
      </c:spPr>
    </c:plotArea>
    <c:legend>
      <c:legendPos val="r"/>
      <c:layout>
        <c:manualLayout>
          <c:xMode val="edge"/>
          <c:yMode val="edge"/>
          <c:x val="6.5306054715805931E-2"/>
          <c:y val="0.88940895513600682"/>
          <c:w val="0.91512733057715012"/>
          <c:h val="0.10847353789322851"/>
        </c:manualLayout>
      </c:layout>
      <c:overlay val="0"/>
      <c:txPr>
        <a:bodyPr/>
        <a:lstStyle/>
        <a:p>
          <a:pPr>
            <a:defRPr sz="1200"/>
          </a:pPr>
          <a:endParaRPr lang="en-US"/>
        </a:p>
      </c:txPr>
    </c:legend>
    <c:plotVisOnly val="1"/>
    <c:dispBlanksAs val="gap"/>
    <c:showDLblsOverMax val="0"/>
  </c:chart>
  <c:spPr>
    <a:ln>
      <a:solidFill>
        <a:schemeClr val="accent1"/>
      </a:solid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I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050611203480042"/>
          <c:y val="8.8061177131264684E-2"/>
          <c:w val="0.80104289752625546"/>
          <c:h val="0.72374729421274264"/>
        </c:manualLayout>
      </c:layout>
      <c:lineChart>
        <c:grouping val="standard"/>
        <c:varyColors val="0"/>
        <c:ser>
          <c:idx val="0"/>
          <c:order val="0"/>
          <c:tx>
            <c:v>Actual Wind</c:v>
          </c:tx>
          <c:marker>
            <c:symbol val="none"/>
          </c:marker>
          <c:val>
            <c:numRef>
              <c:f>Sheet1!$E$4:$E$234</c:f>
              <c:numCache>
                <c:formatCode>General</c:formatCode>
                <c:ptCount val="231"/>
                <c:pt idx="0">
                  <c:v>1088.1600000000001</c:v>
                </c:pt>
                <c:pt idx="1">
                  <c:v>1054.1199999999999</c:v>
                </c:pt>
                <c:pt idx="2">
                  <c:v>1078.25</c:v>
                </c:pt>
                <c:pt idx="3">
                  <c:v>1034.51</c:v>
                </c:pt>
                <c:pt idx="4">
                  <c:v>1017.79</c:v>
                </c:pt>
                <c:pt idx="5">
                  <c:v>1006.72</c:v>
                </c:pt>
                <c:pt idx="6">
                  <c:v>999.51</c:v>
                </c:pt>
                <c:pt idx="7">
                  <c:v>1044.3599999999999</c:v>
                </c:pt>
                <c:pt idx="8">
                  <c:v>1011.15</c:v>
                </c:pt>
                <c:pt idx="9">
                  <c:v>1005.22</c:v>
                </c:pt>
                <c:pt idx="10">
                  <c:v>1042.6300000000001</c:v>
                </c:pt>
                <c:pt idx="11">
                  <c:v>1063.3900000000001</c:v>
                </c:pt>
                <c:pt idx="12">
                  <c:v>1068.3599999999999</c:v>
                </c:pt>
                <c:pt idx="13">
                  <c:v>1026.6500000000001</c:v>
                </c:pt>
                <c:pt idx="14">
                  <c:v>1022.2</c:v>
                </c:pt>
                <c:pt idx="15">
                  <c:v>964.17</c:v>
                </c:pt>
                <c:pt idx="16">
                  <c:v>833.92</c:v>
                </c:pt>
                <c:pt idx="17">
                  <c:v>772.8</c:v>
                </c:pt>
                <c:pt idx="18">
                  <c:v>629.99</c:v>
                </c:pt>
                <c:pt idx="19">
                  <c:v>636.66</c:v>
                </c:pt>
                <c:pt idx="20">
                  <c:v>748.44</c:v>
                </c:pt>
                <c:pt idx="21">
                  <c:v>899.53</c:v>
                </c:pt>
                <c:pt idx="22">
                  <c:v>904.6</c:v>
                </c:pt>
                <c:pt idx="23">
                  <c:v>995.4</c:v>
                </c:pt>
                <c:pt idx="24">
                  <c:v>934.85</c:v>
                </c:pt>
                <c:pt idx="25">
                  <c:v>1039.3</c:v>
                </c:pt>
                <c:pt idx="26">
                  <c:v>869.5</c:v>
                </c:pt>
                <c:pt idx="27">
                  <c:v>820.9</c:v>
                </c:pt>
                <c:pt idx="28">
                  <c:v>902.64</c:v>
                </c:pt>
                <c:pt idx="29">
                  <c:v>983.6</c:v>
                </c:pt>
                <c:pt idx="30">
                  <c:v>1115.71</c:v>
                </c:pt>
                <c:pt idx="31">
                  <c:v>1144.29</c:v>
                </c:pt>
                <c:pt idx="32">
                  <c:v>1192.42</c:v>
                </c:pt>
                <c:pt idx="33">
                  <c:v>1107.96</c:v>
                </c:pt>
                <c:pt idx="34">
                  <c:v>1029.95</c:v>
                </c:pt>
                <c:pt idx="35">
                  <c:v>865.11</c:v>
                </c:pt>
                <c:pt idx="36">
                  <c:v>858.66</c:v>
                </c:pt>
                <c:pt idx="37">
                  <c:v>910.52</c:v>
                </c:pt>
                <c:pt idx="38">
                  <c:v>846.21</c:v>
                </c:pt>
                <c:pt idx="39">
                  <c:v>785.19</c:v>
                </c:pt>
                <c:pt idx="40">
                  <c:v>750.04</c:v>
                </c:pt>
                <c:pt idx="41">
                  <c:v>681.29</c:v>
                </c:pt>
                <c:pt idx="42">
                  <c:v>651.97</c:v>
                </c:pt>
                <c:pt idx="43">
                  <c:v>646.16999999999996</c:v>
                </c:pt>
                <c:pt idx="44">
                  <c:v>681.92</c:v>
                </c:pt>
                <c:pt idx="45">
                  <c:v>651.55999999999995</c:v>
                </c:pt>
                <c:pt idx="46">
                  <c:v>728.07</c:v>
                </c:pt>
                <c:pt idx="47">
                  <c:v>691.28</c:v>
                </c:pt>
                <c:pt idx="48">
                  <c:v>679.38</c:v>
                </c:pt>
                <c:pt idx="49">
                  <c:v>646.47</c:v>
                </c:pt>
                <c:pt idx="50">
                  <c:v>676.06</c:v>
                </c:pt>
                <c:pt idx="51">
                  <c:v>750.57</c:v>
                </c:pt>
                <c:pt idx="52">
                  <c:v>826.88</c:v>
                </c:pt>
                <c:pt idx="53">
                  <c:v>848.31</c:v>
                </c:pt>
                <c:pt idx="54">
                  <c:v>870.94</c:v>
                </c:pt>
                <c:pt idx="55">
                  <c:v>847.51</c:v>
                </c:pt>
                <c:pt idx="56">
                  <c:v>971.1</c:v>
                </c:pt>
                <c:pt idx="57">
                  <c:v>1031.95</c:v>
                </c:pt>
                <c:pt idx="58">
                  <c:v>1013.36</c:v>
                </c:pt>
                <c:pt idx="59">
                  <c:v>1077.02</c:v>
                </c:pt>
                <c:pt idx="60">
                  <c:v>1113.1600000000001</c:v>
                </c:pt>
                <c:pt idx="61">
                  <c:v>1219.17</c:v>
                </c:pt>
                <c:pt idx="62">
                  <c:v>1207.42</c:v>
                </c:pt>
                <c:pt idx="63">
                  <c:v>1261.8399999999999</c:v>
                </c:pt>
                <c:pt idx="64">
                  <c:v>1220.8699999999999</c:v>
                </c:pt>
                <c:pt idx="65">
                  <c:v>1321.93</c:v>
                </c:pt>
              </c:numCache>
            </c:numRef>
          </c:val>
          <c:smooth val="0"/>
        </c:ser>
        <c:ser>
          <c:idx val="1"/>
          <c:order val="1"/>
          <c:tx>
            <c:v>Forecast Wind</c:v>
          </c:tx>
          <c:marker>
            <c:symbol val="none"/>
          </c:marker>
          <c:val>
            <c:numRef>
              <c:f>Sheet1!$H$4:$H$234</c:f>
              <c:numCache>
                <c:formatCode>General</c:formatCode>
                <c:ptCount val="231"/>
                <c:pt idx="0">
                  <c:v>1221.23</c:v>
                </c:pt>
                <c:pt idx="1">
                  <c:v>1224.8499999999999</c:v>
                </c:pt>
                <c:pt idx="2">
                  <c:v>1224.0149999999999</c:v>
                </c:pt>
                <c:pt idx="3">
                  <c:v>1214.0349999999999</c:v>
                </c:pt>
                <c:pt idx="4">
                  <c:v>1208.925</c:v>
                </c:pt>
                <c:pt idx="5">
                  <c:v>1218.385</c:v>
                </c:pt>
                <c:pt idx="6">
                  <c:v>1227.98</c:v>
                </c:pt>
                <c:pt idx="7">
                  <c:v>1237.9949999999999</c:v>
                </c:pt>
                <c:pt idx="8">
                  <c:v>1245.71</c:v>
                </c:pt>
                <c:pt idx="9">
                  <c:v>1219.415</c:v>
                </c:pt>
                <c:pt idx="10">
                  <c:v>1187.1199999999999</c:v>
                </c:pt>
                <c:pt idx="11">
                  <c:v>1137.105</c:v>
                </c:pt>
                <c:pt idx="12">
                  <c:v>1086.58</c:v>
                </c:pt>
                <c:pt idx="13">
                  <c:v>1035.2550000000001</c:v>
                </c:pt>
                <c:pt idx="14">
                  <c:v>986.01499999999999</c:v>
                </c:pt>
                <c:pt idx="15">
                  <c:v>967.02499999999998</c:v>
                </c:pt>
                <c:pt idx="16">
                  <c:v>950.19</c:v>
                </c:pt>
                <c:pt idx="17">
                  <c:v>940.22</c:v>
                </c:pt>
                <c:pt idx="18">
                  <c:v>933.65</c:v>
                </c:pt>
                <c:pt idx="19">
                  <c:v>936.19</c:v>
                </c:pt>
                <c:pt idx="20">
                  <c:v>940.14499999999998</c:v>
                </c:pt>
                <c:pt idx="21">
                  <c:v>956.84</c:v>
                </c:pt>
                <c:pt idx="22">
                  <c:v>970.31500000000005</c:v>
                </c:pt>
                <c:pt idx="23">
                  <c:v>972.45</c:v>
                </c:pt>
                <c:pt idx="24">
                  <c:v>976.22</c:v>
                </c:pt>
                <c:pt idx="25">
                  <c:v>983.69</c:v>
                </c:pt>
                <c:pt idx="26">
                  <c:v>995.05</c:v>
                </c:pt>
                <c:pt idx="27">
                  <c:v>996.44999999999993</c:v>
                </c:pt>
                <c:pt idx="28">
                  <c:v>998.35500000000002</c:v>
                </c:pt>
                <c:pt idx="29">
                  <c:v>1000.855</c:v>
                </c:pt>
                <c:pt idx="30">
                  <c:v>1003.845</c:v>
                </c:pt>
                <c:pt idx="31">
                  <c:v>1007.225</c:v>
                </c:pt>
                <c:pt idx="32">
                  <c:v>1007.16</c:v>
                </c:pt>
                <c:pt idx="33">
                  <c:v>988.89</c:v>
                </c:pt>
                <c:pt idx="34">
                  <c:v>965.13</c:v>
                </c:pt>
                <c:pt idx="35">
                  <c:v>923.83500000000004</c:v>
                </c:pt>
                <c:pt idx="36">
                  <c:v>879.58</c:v>
                </c:pt>
                <c:pt idx="37">
                  <c:v>827.03</c:v>
                </c:pt>
                <c:pt idx="38">
                  <c:v>772.77</c:v>
                </c:pt>
                <c:pt idx="39">
                  <c:v>708.1</c:v>
                </c:pt>
                <c:pt idx="40">
                  <c:v>648.51499999999999</c:v>
                </c:pt>
                <c:pt idx="41">
                  <c:v>601.96499999999992</c:v>
                </c:pt>
                <c:pt idx="42">
                  <c:v>561.53</c:v>
                </c:pt>
                <c:pt idx="43">
                  <c:v>539.36</c:v>
                </c:pt>
                <c:pt idx="44">
                  <c:v>520.26499999999999</c:v>
                </c:pt>
                <c:pt idx="45">
                  <c:v>523.63499999999999</c:v>
                </c:pt>
                <c:pt idx="46">
                  <c:v>524.22</c:v>
                </c:pt>
                <c:pt idx="47">
                  <c:v>514.32999999999993</c:v>
                </c:pt>
                <c:pt idx="48">
                  <c:v>506.03999999999996</c:v>
                </c:pt>
                <c:pt idx="49">
                  <c:v>499.97</c:v>
                </c:pt>
                <c:pt idx="50">
                  <c:v>496.69499999999999</c:v>
                </c:pt>
                <c:pt idx="51">
                  <c:v>506.06999999999994</c:v>
                </c:pt>
                <c:pt idx="52">
                  <c:v>516.12</c:v>
                </c:pt>
                <c:pt idx="53">
                  <c:v>529.25</c:v>
                </c:pt>
                <c:pt idx="54">
                  <c:v>540.91000000000008</c:v>
                </c:pt>
                <c:pt idx="55">
                  <c:v>548.42499999999995</c:v>
                </c:pt>
                <c:pt idx="56">
                  <c:v>557.6</c:v>
                </c:pt>
                <c:pt idx="57">
                  <c:v>579.85500000000002</c:v>
                </c:pt>
                <c:pt idx="58">
                  <c:v>603.15499999999997</c:v>
                </c:pt>
                <c:pt idx="59">
                  <c:v>629.88</c:v>
                </c:pt>
                <c:pt idx="60">
                  <c:v>659.57500000000005</c:v>
                </c:pt>
                <c:pt idx="61">
                  <c:v>697.16000000000008</c:v>
                </c:pt>
                <c:pt idx="62">
                  <c:v>735.65499999999997</c:v>
                </c:pt>
                <c:pt idx="63">
                  <c:v>799.53500000000008</c:v>
                </c:pt>
                <c:pt idx="64">
                  <c:v>862.33999999999992</c:v>
                </c:pt>
                <c:pt idx="65">
                  <c:v>922.30500000000006</c:v>
                </c:pt>
                <c:pt idx="66">
                  <c:v>981.79</c:v>
                </c:pt>
                <c:pt idx="67">
                  <c:v>1041.2149999999999</c:v>
                </c:pt>
                <c:pt idx="68">
                  <c:v>1103.165</c:v>
                </c:pt>
                <c:pt idx="69">
                  <c:v>1158.3249999999998</c:v>
                </c:pt>
                <c:pt idx="70">
                  <c:v>1211.395</c:v>
                </c:pt>
                <c:pt idx="71">
                  <c:v>1257.7150000000001</c:v>
                </c:pt>
                <c:pt idx="72">
                  <c:v>1305.395</c:v>
                </c:pt>
                <c:pt idx="73">
                  <c:v>1356.2350000000001</c:v>
                </c:pt>
                <c:pt idx="74">
                  <c:v>1406.24</c:v>
                </c:pt>
                <c:pt idx="75">
                  <c:v>1445.0050000000001</c:v>
                </c:pt>
                <c:pt idx="76">
                  <c:v>1482.4549999999999</c:v>
                </c:pt>
                <c:pt idx="77">
                  <c:v>1515.2350000000001</c:v>
                </c:pt>
                <c:pt idx="78">
                  <c:v>1548.69</c:v>
                </c:pt>
                <c:pt idx="79">
                  <c:v>1583.9</c:v>
                </c:pt>
                <c:pt idx="80">
                  <c:v>1619.9050000000002</c:v>
                </c:pt>
                <c:pt idx="81">
                  <c:v>1618.97</c:v>
                </c:pt>
                <c:pt idx="82">
                  <c:v>1613.72</c:v>
                </c:pt>
                <c:pt idx="83">
                  <c:v>1594.3050000000001</c:v>
                </c:pt>
                <c:pt idx="84">
                  <c:v>1573.26</c:v>
                </c:pt>
                <c:pt idx="85">
                  <c:v>1550.4699999999998</c:v>
                </c:pt>
                <c:pt idx="86">
                  <c:v>1520.6950000000002</c:v>
                </c:pt>
                <c:pt idx="87">
                  <c:v>1479.575</c:v>
                </c:pt>
                <c:pt idx="88">
                  <c:v>1435.58</c:v>
                </c:pt>
                <c:pt idx="89">
                  <c:v>1383.7049999999999</c:v>
                </c:pt>
                <c:pt idx="90">
                  <c:v>1338.2849999999999</c:v>
                </c:pt>
                <c:pt idx="91">
                  <c:v>1311.21</c:v>
                </c:pt>
                <c:pt idx="92">
                  <c:v>1290.71</c:v>
                </c:pt>
                <c:pt idx="93">
                  <c:v>1327.2</c:v>
                </c:pt>
                <c:pt idx="94">
                  <c:v>1364.7249999999999</c:v>
                </c:pt>
                <c:pt idx="95">
                  <c:v>1409.2650000000001</c:v>
                </c:pt>
                <c:pt idx="96">
                  <c:v>1453.0549999999998</c:v>
                </c:pt>
                <c:pt idx="97">
                  <c:v>1497.4299999999998</c:v>
                </c:pt>
                <c:pt idx="98">
                  <c:v>1540.0500000000002</c:v>
                </c:pt>
                <c:pt idx="99">
                  <c:v>1557.845</c:v>
                </c:pt>
                <c:pt idx="100">
                  <c:v>1576.0450000000001</c:v>
                </c:pt>
                <c:pt idx="101">
                  <c:v>1596.7049999999999</c:v>
                </c:pt>
                <c:pt idx="102">
                  <c:v>1614.9</c:v>
                </c:pt>
                <c:pt idx="103">
                  <c:v>1627.0149999999999</c:v>
                </c:pt>
                <c:pt idx="104">
                  <c:v>1636.575</c:v>
                </c:pt>
                <c:pt idx="105">
                  <c:v>1638.02</c:v>
                </c:pt>
                <c:pt idx="106">
                  <c:v>1636.9850000000001</c:v>
                </c:pt>
                <c:pt idx="107">
                  <c:v>1628.79</c:v>
                </c:pt>
                <c:pt idx="108">
                  <c:v>1619.875</c:v>
                </c:pt>
                <c:pt idx="109">
                  <c:v>1607.5749999999998</c:v>
                </c:pt>
                <c:pt idx="110">
                  <c:v>1593.67</c:v>
                </c:pt>
                <c:pt idx="111">
                  <c:v>1594.0349999999999</c:v>
                </c:pt>
                <c:pt idx="112">
                  <c:v>1596.3600000000001</c:v>
                </c:pt>
                <c:pt idx="113">
                  <c:v>1604.72</c:v>
                </c:pt>
                <c:pt idx="114">
                  <c:v>1614.085</c:v>
                </c:pt>
                <c:pt idx="115">
                  <c:v>1625.91</c:v>
                </c:pt>
                <c:pt idx="116">
                  <c:v>1640.33</c:v>
                </c:pt>
                <c:pt idx="117">
                  <c:v>1665.48</c:v>
                </c:pt>
                <c:pt idx="118">
                  <c:v>1688.7199999999998</c:v>
                </c:pt>
                <c:pt idx="119">
                  <c:v>1709.2849999999999</c:v>
                </c:pt>
                <c:pt idx="120">
                  <c:v>1729.9650000000001</c:v>
                </c:pt>
                <c:pt idx="121">
                  <c:v>1753.44</c:v>
                </c:pt>
                <c:pt idx="122">
                  <c:v>1779.6599999999999</c:v>
                </c:pt>
                <c:pt idx="123">
                  <c:v>1803.23</c:v>
                </c:pt>
                <c:pt idx="124">
                  <c:v>1829.095</c:v>
                </c:pt>
                <c:pt idx="125">
                  <c:v>1866.23</c:v>
                </c:pt>
                <c:pt idx="126">
                  <c:v>1902.0250000000001</c:v>
                </c:pt>
                <c:pt idx="127">
                  <c:v>1934.47</c:v>
                </c:pt>
                <c:pt idx="128">
                  <c:v>1963.54</c:v>
                </c:pt>
                <c:pt idx="129">
                  <c:v>1978.2449999999999</c:v>
                </c:pt>
                <c:pt idx="130">
                  <c:v>1985.075</c:v>
                </c:pt>
                <c:pt idx="131">
                  <c:v>1966.2149999999999</c:v>
                </c:pt>
                <c:pt idx="132">
                  <c:v>1946.3449999999998</c:v>
                </c:pt>
                <c:pt idx="133">
                  <c:v>1922.835</c:v>
                </c:pt>
                <c:pt idx="134">
                  <c:v>1898.3899999999999</c:v>
                </c:pt>
                <c:pt idx="135">
                  <c:v>1874.5450000000001</c:v>
                </c:pt>
                <c:pt idx="136">
                  <c:v>1853.095</c:v>
                </c:pt>
                <c:pt idx="137">
                  <c:v>1839.2049999999999</c:v>
                </c:pt>
                <c:pt idx="138">
                  <c:v>1833.325</c:v>
                </c:pt>
                <c:pt idx="139">
                  <c:v>1852.9549999999999</c:v>
                </c:pt>
                <c:pt idx="140">
                  <c:v>1874.1999999999998</c:v>
                </c:pt>
                <c:pt idx="141">
                  <c:v>1901.0250000000001</c:v>
                </c:pt>
                <c:pt idx="142">
                  <c:v>1923.5250000000001</c:v>
                </c:pt>
                <c:pt idx="143">
                  <c:v>1932.0149999999999</c:v>
                </c:pt>
                <c:pt idx="144">
                  <c:v>1936.48</c:v>
                </c:pt>
                <c:pt idx="145">
                  <c:v>1934.17</c:v>
                </c:pt>
                <c:pt idx="146">
                  <c:v>1927.98</c:v>
                </c:pt>
                <c:pt idx="147">
                  <c:v>1912.01</c:v>
                </c:pt>
                <c:pt idx="148">
                  <c:v>1897.665</c:v>
                </c:pt>
                <c:pt idx="149">
                  <c:v>1886.0500000000002</c:v>
                </c:pt>
                <c:pt idx="150">
                  <c:v>1875.615</c:v>
                </c:pt>
                <c:pt idx="151">
                  <c:v>1872.29</c:v>
                </c:pt>
                <c:pt idx="152">
                  <c:v>1872.095</c:v>
                </c:pt>
                <c:pt idx="153">
                  <c:v>1874.12</c:v>
                </c:pt>
                <c:pt idx="154">
                  <c:v>1875.73</c:v>
                </c:pt>
                <c:pt idx="155">
                  <c:v>1875.1999999999998</c:v>
                </c:pt>
                <c:pt idx="156">
                  <c:v>1876.22</c:v>
                </c:pt>
                <c:pt idx="157">
                  <c:v>1885.6399999999999</c:v>
                </c:pt>
                <c:pt idx="158">
                  <c:v>1895.29</c:v>
                </c:pt>
                <c:pt idx="159">
                  <c:v>1912.7049999999999</c:v>
                </c:pt>
                <c:pt idx="160">
                  <c:v>1932.33</c:v>
                </c:pt>
                <c:pt idx="161">
                  <c:v>1959.5450000000001</c:v>
                </c:pt>
                <c:pt idx="162">
                  <c:v>1970.6350000000002</c:v>
                </c:pt>
                <c:pt idx="163">
                  <c:v>1992.9650000000001</c:v>
                </c:pt>
                <c:pt idx="164">
                  <c:v>2015.0050000000001</c:v>
                </c:pt>
                <c:pt idx="165">
                  <c:v>2031.08</c:v>
                </c:pt>
                <c:pt idx="166">
                  <c:v>2044.9649999999999</c:v>
                </c:pt>
                <c:pt idx="167">
                  <c:v>2053.81</c:v>
                </c:pt>
                <c:pt idx="168">
                  <c:v>2060.1400000000003</c:v>
                </c:pt>
                <c:pt idx="169">
                  <c:v>2061.145</c:v>
                </c:pt>
                <c:pt idx="170">
                  <c:v>2059.1799999999998</c:v>
                </c:pt>
                <c:pt idx="171">
                  <c:v>2021.3899999999999</c:v>
                </c:pt>
                <c:pt idx="172">
                  <c:v>1981.3849999999998</c:v>
                </c:pt>
                <c:pt idx="173">
                  <c:v>1935.385</c:v>
                </c:pt>
                <c:pt idx="174">
                  <c:v>1888.26</c:v>
                </c:pt>
                <c:pt idx="175">
                  <c:v>1835.665</c:v>
                </c:pt>
                <c:pt idx="176">
                  <c:v>1785.9099999999999</c:v>
                </c:pt>
                <c:pt idx="177">
                  <c:v>1742.3</c:v>
                </c:pt>
                <c:pt idx="178">
                  <c:v>1697.83</c:v>
                </c:pt>
                <c:pt idx="179">
                  <c:v>1650.0450000000001</c:v>
                </c:pt>
                <c:pt idx="180">
                  <c:v>1601.09</c:v>
                </c:pt>
                <c:pt idx="181">
                  <c:v>1548.0650000000001</c:v>
                </c:pt>
                <c:pt idx="182">
                  <c:v>1488.4749999999999</c:v>
                </c:pt>
                <c:pt idx="183">
                  <c:v>1421.7049999999999</c:v>
                </c:pt>
                <c:pt idx="184">
                  <c:v>1354.48</c:v>
                </c:pt>
                <c:pt idx="185">
                  <c:v>1287.55</c:v>
                </c:pt>
                <c:pt idx="186">
                  <c:v>1226.6399999999999</c:v>
                </c:pt>
                <c:pt idx="187">
                  <c:v>1180.94</c:v>
                </c:pt>
                <c:pt idx="188">
                  <c:v>1140.835</c:v>
                </c:pt>
                <c:pt idx="189">
                  <c:v>1122.0999999999999</c:v>
                </c:pt>
                <c:pt idx="190">
                  <c:v>1102.595</c:v>
                </c:pt>
                <c:pt idx="191">
                  <c:v>1084.7849999999999</c:v>
                </c:pt>
                <c:pt idx="192">
                  <c:v>1065.92</c:v>
                </c:pt>
                <c:pt idx="193">
                  <c:v>1048.5900000000001</c:v>
                </c:pt>
                <c:pt idx="194">
                  <c:v>1031.3</c:v>
                </c:pt>
                <c:pt idx="195">
                  <c:v>1032.5450000000001</c:v>
                </c:pt>
                <c:pt idx="196">
                  <c:v>1036.145</c:v>
                </c:pt>
                <c:pt idx="197">
                  <c:v>1043.9000000000001</c:v>
                </c:pt>
                <c:pt idx="198">
                  <c:v>1048.635</c:v>
                </c:pt>
                <c:pt idx="199">
                  <c:v>1044.135</c:v>
                </c:pt>
                <c:pt idx="200">
                  <c:v>1039.33</c:v>
                </c:pt>
                <c:pt idx="201">
                  <c:v>1032.6849999999999</c:v>
                </c:pt>
                <c:pt idx="202">
                  <c:v>1025.33</c:v>
                </c:pt>
                <c:pt idx="203">
                  <c:v>1015.0049999999999</c:v>
                </c:pt>
                <c:pt idx="204">
                  <c:v>1005.67</c:v>
                </c:pt>
                <c:pt idx="205">
                  <c:v>996.6</c:v>
                </c:pt>
                <c:pt idx="206">
                  <c:v>988.27500000000009</c:v>
                </c:pt>
                <c:pt idx="207">
                  <c:v>981.78</c:v>
                </c:pt>
                <c:pt idx="208">
                  <c:v>971.36000000000013</c:v>
                </c:pt>
                <c:pt idx="209">
                  <c:v>972.2349999999999</c:v>
                </c:pt>
                <c:pt idx="210">
                  <c:v>973.745</c:v>
                </c:pt>
                <c:pt idx="211">
                  <c:v>977.86999999999989</c:v>
                </c:pt>
                <c:pt idx="212">
                  <c:v>984.62</c:v>
                </c:pt>
                <c:pt idx="213">
                  <c:v>1001.405</c:v>
                </c:pt>
                <c:pt idx="214">
                  <c:v>1018.02</c:v>
                </c:pt>
                <c:pt idx="215">
                  <c:v>1035.075</c:v>
                </c:pt>
                <c:pt idx="216">
                  <c:v>1053.3150000000001</c:v>
                </c:pt>
                <c:pt idx="217">
                  <c:v>1073.6099999999999</c:v>
                </c:pt>
                <c:pt idx="218">
                  <c:v>1606.76</c:v>
                </c:pt>
                <c:pt idx="219">
                  <c:v>1622.84</c:v>
                </c:pt>
                <c:pt idx="220">
                  <c:v>1635.11</c:v>
                </c:pt>
                <c:pt idx="221">
                  <c:v>1649.58</c:v>
                </c:pt>
                <c:pt idx="222">
                  <c:v>1664.93</c:v>
                </c:pt>
                <c:pt idx="223">
                  <c:v>1680.39</c:v>
                </c:pt>
                <c:pt idx="224">
                  <c:v>1696.51</c:v>
                </c:pt>
                <c:pt idx="225">
                  <c:v>1711.24</c:v>
                </c:pt>
                <c:pt idx="226">
                  <c:v>1736.97</c:v>
                </c:pt>
                <c:pt idx="227">
                  <c:v>1749.18</c:v>
                </c:pt>
                <c:pt idx="228">
                  <c:v>1779.05</c:v>
                </c:pt>
                <c:pt idx="229">
                  <c:v>1790.96</c:v>
                </c:pt>
                <c:pt idx="230">
                  <c:v>1803.9</c:v>
                </c:pt>
              </c:numCache>
            </c:numRef>
          </c:val>
          <c:smooth val="0"/>
        </c:ser>
        <c:dLbls>
          <c:showLegendKey val="0"/>
          <c:showVal val="0"/>
          <c:showCatName val="0"/>
          <c:showSerName val="0"/>
          <c:showPercent val="0"/>
          <c:showBubbleSize val="0"/>
        </c:dLbls>
        <c:marker val="1"/>
        <c:smooth val="0"/>
        <c:axId val="146472960"/>
        <c:axId val="146474496"/>
      </c:lineChart>
      <c:catAx>
        <c:axId val="146472960"/>
        <c:scaling>
          <c:orientation val="minMax"/>
        </c:scaling>
        <c:delete val="0"/>
        <c:axPos val="b"/>
        <c:majorTickMark val="out"/>
        <c:minorTickMark val="none"/>
        <c:tickLblPos val="nextTo"/>
        <c:txPr>
          <a:bodyPr/>
          <a:lstStyle/>
          <a:p>
            <a:pPr>
              <a:defRPr sz="1100" b="1"/>
            </a:pPr>
            <a:endParaRPr lang="en-US"/>
          </a:p>
        </c:txPr>
        <c:crossAx val="146474496"/>
        <c:crosses val="autoZero"/>
        <c:auto val="1"/>
        <c:lblAlgn val="ctr"/>
        <c:lblOffset val="100"/>
        <c:tickLblSkip val="25"/>
        <c:tickMarkSkip val="25"/>
        <c:noMultiLvlLbl val="0"/>
      </c:catAx>
      <c:valAx>
        <c:axId val="146474496"/>
        <c:scaling>
          <c:orientation val="minMax"/>
        </c:scaling>
        <c:delete val="0"/>
        <c:axPos val="l"/>
        <c:majorGridlines/>
        <c:numFmt formatCode="General" sourceLinked="1"/>
        <c:majorTickMark val="out"/>
        <c:minorTickMark val="none"/>
        <c:tickLblPos val="nextTo"/>
        <c:txPr>
          <a:bodyPr/>
          <a:lstStyle/>
          <a:p>
            <a:pPr>
              <a:defRPr sz="1100" b="1"/>
            </a:pPr>
            <a:endParaRPr lang="en-US"/>
          </a:p>
        </c:txPr>
        <c:crossAx val="146472960"/>
        <c:crosses val="autoZero"/>
        <c:crossBetween val="between"/>
      </c:valAx>
      <c:spPr>
        <a:ln>
          <a:solidFill>
            <a:schemeClr val="tx1"/>
          </a:solidFill>
        </a:ln>
      </c:spPr>
    </c:plotArea>
    <c:legend>
      <c:legendPos val="r"/>
      <c:layout>
        <c:manualLayout>
          <c:xMode val="edge"/>
          <c:yMode val="edge"/>
          <c:x val="0.11765348056592526"/>
          <c:y val="0.8789018790802704"/>
          <c:w val="0.75839786958901056"/>
          <c:h val="0.11332810413909887"/>
        </c:manualLayout>
      </c:layout>
      <c:overlay val="0"/>
      <c:txPr>
        <a:bodyPr/>
        <a:lstStyle/>
        <a:p>
          <a:pPr>
            <a:defRPr sz="1400"/>
          </a:pPr>
          <a:endParaRPr lang="en-US"/>
        </a:p>
      </c:txPr>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92F4D6-8279-418A-8AE9-47AF4E299AA2}" type="doc">
      <dgm:prSet loTypeId="urn:microsoft.com/office/officeart/2005/8/layout/vList2" loCatId="list" qsTypeId="urn:microsoft.com/office/officeart/2005/8/quickstyle/simple1#1" qsCatId="simple" csTypeId="urn:microsoft.com/office/officeart/2005/8/colors/accent1_2#1" csCatId="accent1" phldr="1"/>
      <dgm:spPr/>
      <dgm:t>
        <a:bodyPr/>
        <a:lstStyle/>
        <a:p>
          <a:endParaRPr lang="en-US"/>
        </a:p>
      </dgm:t>
    </dgm:pt>
    <dgm:pt modelId="{B53502B7-CFD9-4D79-A7B6-A209BE8CBF2D}">
      <dgm:prSet/>
      <dgm:spPr/>
      <dgm:t>
        <a:bodyPr/>
        <a:lstStyle/>
        <a:p>
          <a:pPr rtl="0"/>
          <a:endParaRPr lang="en-US" dirty="0"/>
        </a:p>
      </dgm:t>
    </dgm:pt>
    <dgm:pt modelId="{A2045A31-7D50-4EC7-A496-4FB444941F00}" type="parTrans" cxnId="{BAE352BB-8646-4521-9667-4637C6E72F35}">
      <dgm:prSet/>
      <dgm:spPr/>
      <dgm:t>
        <a:bodyPr/>
        <a:lstStyle/>
        <a:p>
          <a:endParaRPr lang="en-US"/>
        </a:p>
      </dgm:t>
    </dgm:pt>
    <dgm:pt modelId="{D34407FC-6F72-487A-85DD-8DA938FCE5A3}" type="sibTrans" cxnId="{BAE352BB-8646-4521-9667-4637C6E72F35}">
      <dgm:prSet/>
      <dgm:spPr/>
      <dgm:t>
        <a:bodyPr/>
        <a:lstStyle/>
        <a:p>
          <a:endParaRPr lang="en-US"/>
        </a:p>
      </dgm:t>
    </dgm:pt>
    <dgm:pt modelId="{E48EDA4C-8A74-43CF-ADF1-DB0F43C3695D}" type="pres">
      <dgm:prSet presAssocID="{0892F4D6-8279-418A-8AE9-47AF4E299AA2}" presName="linear" presStyleCnt="0">
        <dgm:presLayoutVars>
          <dgm:animLvl val="lvl"/>
          <dgm:resizeHandles val="exact"/>
        </dgm:presLayoutVars>
      </dgm:prSet>
      <dgm:spPr/>
      <dgm:t>
        <a:bodyPr/>
        <a:lstStyle/>
        <a:p>
          <a:endParaRPr lang="en-US"/>
        </a:p>
      </dgm:t>
    </dgm:pt>
    <dgm:pt modelId="{BCBE42DD-E755-40FA-869D-120EE8F7268F}" type="pres">
      <dgm:prSet presAssocID="{B53502B7-CFD9-4D79-A7B6-A209BE8CBF2D}" presName="parentText" presStyleLbl="node1" presStyleIdx="0" presStyleCnt="1" custLinFactNeighborY="1535">
        <dgm:presLayoutVars>
          <dgm:chMax val="0"/>
          <dgm:bulletEnabled val="1"/>
        </dgm:presLayoutVars>
      </dgm:prSet>
      <dgm:spPr/>
      <dgm:t>
        <a:bodyPr/>
        <a:lstStyle/>
        <a:p>
          <a:endParaRPr lang="en-US"/>
        </a:p>
      </dgm:t>
    </dgm:pt>
  </dgm:ptLst>
  <dgm:cxnLst>
    <dgm:cxn modelId="{BAE352BB-8646-4521-9667-4637C6E72F35}" srcId="{0892F4D6-8279-418A-8AE9-47AF4E299AA2}" destId="{B53502B7-CFD9-4D79-A7B6-A209BE8CBF2D}" srcOrd="0" destOrd="0" parTransId="{A2045A31-7D50-4EC7-A496-4FB444941F00}" sibTransId="{D34407FC-6F72-487A-85DD-8DA938FCE5A3}"/>
    <dgm:cxn modelId="{3AAB6B93-EB24-48AC-BDB6-F67EF7CA9E6F}" type="presOf" srcId="{B53502B7-CFD9-4D79-A7B6-A209BE8CBF2D}" destId="{BCBE42DD-E755-40FA-869D-120EE8F7268F}" srcOrd="0" destOrd="0" presId="urn:microsoft.com/office/officeart/2005/8/layout/vList2"/>
    <dgm:cxn modelId="{8B331B05-99B1-4FF9-9B32-22E79C6179E4}" type="presOf" srcId="{0892F4D6-8279-418A-8AE9-47AF4E299AA2}" destId="{E48EDA4C-8A74-43CF-ADF1-DB0F43C3695D}" srcOrd="0" destOrd="0" presId="urn:microsoft.com/office/officeart/2005/8/layout/vList2"/>
    <dgm:cxn modelId="{836D7BDA-7E58-484C-9E6C-5428E33FC34B}" type="presParOf" srcId="{E48EDA4C-8A74-43CF-ADF1-DB0F43C3695D}" destId="{BCBE42DD-E755-40FA-869D-120EE8F7268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892F4D6-8279-418A-8AE9-47AF4E299AA2}" type="doc">
      <dgm:prSet loTypeId="urn:microsoft.com/office/officeart/2005/8/layout/vList2" loCatId="list" qsTypeId="urn:microsoft.com/office/officeart/2005/8/quickstyle/simple1#1" qsCatId="simple" csTypeId="urn:microsoft.com/office/officeart/2005/8/colors/accent1_2#1" csCatId="accent1" phldr="1"/>
      <dgm:spPr/>
      <dgm:t>
        <a:bodyPr/>
        <a:lstStyle/>
        <a:p>
          <a:endParaRPr lang="en-US"/>
        </a:p>
      </dgm:t>
    </dgm:pt>
    <dgm:pt modelId="{B53502B7-CFD9-4D79-A7B6-A209BE8CBF2D}">
      <dgm:prSet/>
      <dgm:spPr/>
      <dgm:t>
        <a:bodyPr/>
        <a:lstStyle/>
        <a:p>
          <a:pPr rtl="0"/>
          <a:r>
            <a:rPr lang="en-US" dirty="0" smtClean="0"/>
            <a:t>Learning Objectives</a:t>
          </a:r>
          <a:endParaRPr lang="en-US" dirty="0"/>
        </a:p>
      </dgm:t>
    </dgm:pt>
    <dgm:pt modelId="{A2045A31-7D50-4EC7-A496-4FB444941F00}" type="parTrans" cxnId="{BAE352BB-8646-4521-9667-4637C6E72F35}">
      <dgm:prSet/>
      <dgm:spPr/>
      <dgm:t>
        <a:bodyPr/>
        <a:lstStyle/>
        <a:p>
          <a:endParaRPr lang="en-US"/>
        </a:p>
      </dgm:t>
    </dgm:pt>
    <dgm:pt modelId="{D34407FC-6F72-487A-85DD-8DA938FCE5A3}" type="sibTrans" cxnId="{BAE352BB-8646-4521-9667-4637C6E72F35}">
      <dgm:prSet/>
      <dgm:spPr/>
      <dgm:t>
        <a:bodyPr/>
        <a:lstStyle/>
        <a:p>
          <a:endParaRPr lang="en-US"/>
        </a:p>
      </dgm:t>
    </dgm:pt>
    <dgm:pt modelId="{E48EDA4C-8A74-43CF-ADF1-DB0F43C3695D}" type="pres">
      <dgm:prSet presAssocID="{0892F4D6-8279-418A-8AE9-47AF4E299AA2}" presName="linear" presStyleCnt="0">
        <dgm:presLayoutVars>
          <dgm:animLvl val="lvl"/>
          <dgm:resizeHandles val="exact"/>
        </dgm:presLayoutVars>
      </dgm:prSet>
      <dgm:spPr/>
      <dgm:t>
        <a:bodyPr/>
        <a:lstStyle/>
        <a:p>
          <a:endParaRPr lang="en-US"/>
        </a:p>
      </dgm:t>
    </dgm:pt>
    <dgm:pt modelId="{BCBE42DD-E755-40FA-869D-120EE8F7268F}" type="pres">
      <dgm:prSet presAssocID="{B53502B7-CFD9-4D79-A7B6-A209BE8CBF2D}" presName="parentText" presStyleLbl="node1" presStyleIdx="0" presStyleCnt="1" custLinFactNeighborY="1535">
        <dgm:presLayoutVars>
          <dgm:chMax val="0"/>
          <dgm:bulletEnabled val="1"/>
        </dgm:presLayoutVars>
      </dgm:prSet>
      <dgm:spPr/>
      <dgm:t>
        <a:bodyPr/>
        <a:lstStyle/>
        <a:p>
          <a:endParaRPr lang="en-US"/>
        </a:p>
      </dgm:t>
    </dgm:pt>
  </dgm:ptLst>
  <dgm:cxnLst>
    <dgm:cxn modelId="{BAE352BB-8646-4521-9667-4637C6E72F35}" srcId="{0892F4D6-8279-418A-8AE9-47AF4E299AA2}" destId="{B53502B7-CFD9-4D79-A7B6-A209BE8CBF2D}" srcOrd="0" destOrd="0" parTransId="{A2045A31-7D50-4EC7-A496-4FB444941F00}" sibTransId="{D34407FC-6F72-487A-85DD-8DA938FCE5A3}"/>
    <dgm:cxn modelId="{176B2CA8-A55D-40DA-B93D-80DD47357672}" type="presOf" srcId="{B53502B7-CFD9-4D79-A7B6-A209BE8CBF2D}" destId="{BCBE42DD-E755-40FA-869D-120EE8F7268F}" srcOrd="0" destOrd="0" presId="urn:microsoft.com/office/officeart/2005/8/layout/vList2"/>
    <dgm:cxn modelId="{29490CAC-1DCD-43DA-A000-855CE7886D6D}" type="presOf" srcId="{0892F4D6-8279-418A-8AE9-47AF4E299AA2}" destId="{E48EDA4C-8A74-43CF-ADF1-DB0F43C3695D}" srcOrd="0" destOrd="0" presId="urn:microsoft.com/office/officeart/2005/8/layout/vList2"/>
    <dgm:cxn modelId="{A7788DB5-D237-4A5D-85D1-47B9453F48B0}" type="presParOf" srcId="{E48EDA4C-8A74-43CF-ADF1-DB0F43C3695D}" destId="{BCBE42DD-E755-40FA-869D-120EE8F7268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892F4D6-8279-418A-8AE9-47AF4E299AA2}" type="doc">
      <dgm:prSet loTypeId="urn:microsoft.com/office/officeart/2005/8/layout/vList2" loCatId="list" qsTypeId="urn:microsoft.com/office/officeart/2005/8/quickstyle/simple1#1" qsCatId="simple" csTypeId="urn:microsoft.com/office/officeart/2005/8/colors/accent1_2#1" csCatId="accent1" phldr="1"/>
      <dgm:spPr/>
      <dgm:t>
        <a:bodyPr/>
        <a:lstStyle/>
        <a:p>
          <a:endParaRPr lang="en-US"/>
        </a:p>
      </dgm:t>
    </dgm:pt>
    <dgm:pt modelId="{B53502B7-CFD9-4D79-A7B6-A209BE8CBF2D}">
      <dgm:prSet/>
      <dgm:spPr/>
      <dgm:t>
        <a:bodyPr/>
        <a:lstStyle/>
        <a:p>
          <a:pPr rtl="0"/>
          <a:endParaRPr lang="en-US" dirty="0"/>
        </a:p>
      </dgm:t>
    </dgm:pt>
    <dgm:pt modelId="{A2045A31-7D50-4EC7-A496-4FB444941F00}" type="parTrans" cxnId="{BAE352BB-8646-4521-9667-4637C6E72F35}">
      <dgm:prSet/>
      <dgm:spPr/>
      <dgm:t>
        <a:bodyPr/>
        <a:lstStyle/>
        <a:p>
          <a:endParaRPr lang="en-US"/>
        </a:p>
      </dgm:t>
    </dgm:pt>
    <dgm:pt modelId="{D34407FC-6F72-487A-85DD-8DA938FCE5A3}" type="sibTrans" cxnId="{BAE352BB-8646-4521-9667-4637C6E72F35}">
      <dgm:prSet/>
      <dgm:spPr/>
      <dgm:t>
        <a:bodyPr/>
        <a:lstStyle/>
        <a:p>
          <a:endParaRPr lang="en-US"/>
        </a:p>
      </dgm:t>
    </dgm:pt>
    <dgm:pt modelId="{E48EDA4C-8A74-43CF-ADF1-DB0F43C3695D}" type="pres">
      <dgm:prSet presAssocID="{0892F4D6-8279-418A-8AE9-47AF4E299AA2}" presName="linear" presStyleCnt="0">
        <dgm:presLayoutVars>
          <dgm:animLvl val="lvl"/>
          <dgm:resizeHandles val="exact"/>
        </dgm:presLayoutVars>
      </dgm:prSet>
      <dgm:spPr/>
      <dgm:t>
        <a:bodyPr/>
        <a:lstStyle/>
        <a:p>
          <a:endParaRPr lang="en-US"/>
        </a:p>
      </dgm:t>
    </dgm:pt>
    <dgm:pt modelId="{BCBE42DD-E755-40FA-869D-120EE8F7268F}" type="pres">
      <dgm:prSet presAssocID="{B53502B7-CFD9-4D79-A7B6-A209BE8CBF2D}" presName="parentText" presStyleLbl="node1" presStyleIdx="0" presStyleCnt="1" custLinFactNeighborY="1535">
        <dgm:presLayoutVars>
          <dgm:chMax val="0"/>
          <dgm:bulletEnabled val="1"/>
        </dgm:presLayoutVars>
      </dgm:prSet>
      <dgm:spPr/>
      <dgm:t>
        <a:bodyPr/>
        <a:lstStyle/>
        <a:p>
          <a:endParaRPr lang="en-US"/>
        </a:p>
      </dgm:t>
    </dgm:pt>
  </dgm:ptLst>
  <dgm:cxnLst>
    <dgm:cxn modelId="{BAE352BB-8646-4521-9667-4637C6E72F35}" srcId="{0892F4D6-8279-418A-8AE9-47AF4E299AA2}" destId="{B53502B7-CFD9-4D79-A7B6-A209BE8CBF2D}" srcOrd="0" destOrd="0" parTransId="{A2045A31-7D50-4EC7-A496-4FB444941F00}" sibTransId="{D34407FC-6F72-487A-85DD-8DA938FCE5A3}"/>
    <dgm:cxn modelId="{20D8FCFA-B269-4448-B783-74D8A3549628}" type="presOf" srcId="{B53502B7-CFD9-4D79-A7B6-A209BE8CBF2D}" destId="{BCBE42DD-E755-40FA-869D-120EE8F7268F}" srcOrd="0" destOrd="0" presId="urn:microsoft.com/office/officeart/2005/8/layout/vList2"/>
    <dgm:cxn modelId="{0FB29F5B-42CF-4A6F-B447-7FF975B6B33B}" type="presOf" srcId="{0892F4D6-8279-418A-8AE9-47AF4E299AA2}" destId="{E48EDA4C-8A74-43CF-ADF1-DB0F43C3695D}" srcOrd="0" destOrd="0" presId="urn:microsoft.com/office/officeart/2005/8/layout/vList2"/>
    <dgm:cxn modelId="{075B51D7-260D-4333-A818-3AA8C7389C61}" type="presParOf" srcId="{E48EDA4C-8A74-43CF-ADF1-DB0F43C3695D}" destId="{BCBE42DD-E755-40FA-869D-120EE8F7268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892F4D6-8279-418A-8AE9-47AF4E299AA2}" type="doc">
      <dgm:prSet loTypeId="urn:microsoft.com/office/officeart/2005/8/layout/vList2" loCatId="list" qsTypeId="urn:microsoft.com/office/officeart/2005/8/quickstyle/simple1#1" qsCatId="simple" csTypeId="urn:microsoft.com/office/officeart/2005/8/colors/accent1_2#1" csCatId="accent1" phldr="1"/>
      <dgm:spPr/>
      <dgm:t>
        <a:bodyPr/>
        <a:lstStyle/>
        <a:p>
          <a:endParaRPr lang="en-US"/>
        </a:p>
      </dgm:t>
    </dgm:pt>
    <dgm:pt modelId="{B53502B7-CFD9-4D79-A7B6-A209BE8CBF2D}">
      <dgm:prSet/>
      <dgm:spPr/>
      <dgm:t>
        <a:bodyPr/>
        <a:lstStyle/>
        <a:p>
          <a:pPr rtl="0"/>
          <a:endParaRPr lang="en-US" dirty="0"/>
        </a:p>
      </dgm:t>
    </dgm:pt>
    <dgm:pt modelId="{A2045A31-7D50-4EC7-A496-4FB444941F00}" type="parTrans" cxnId="{BAE352BB-8646-4521-9667-4637C6E72F35}">
      <dgm:prSet/>
      <dgm:spPr/>
      <dgm:t>
        <a:bodyPr/>
        <a:lstStyle/>
        <a:p>
          <a:endParaRPr lang="en-US"/>
        </a:p>
      </dgm:t>
    </dgm:pt>
    <dgm:pt modelId="{D34407FC-6F72-487A-85DD-8DA938FCE5A3}" type="sibTrans" cxnId="{BAE352BB-8646-4521-9667-4637C6E72F35}">
      <dgm:prSet/>
      <dgm:spPr/>
      <dgm:t>
        <a:bodyPr/>
        <a:lstStyle/>
        <a:p>
          <a:endParaRPr lang="en-US"/>
        </a:p>
      </dgm:t>
    </dgm:pt>
    <dgm:pt modelId="{E48EDA4C-8A74-43CF-ADF1-DB0F43C3695D}" type="pres">
      <dgm:prSet presAssocID="{0892F4D6-8279-418A-8AE9-47AF4E299AA2}" presName="linear" presStyleCnt="0">
        <dgm:presLayoutVars>
          <dgm:animLvl val="lvl"/>
          <dgm:resizeHandles val="exact"/>
        </dgm:presLayoutVars>
      </dgm:prSet>
      <dgm:spPr/>
      <dgm:t>
        <a:bodyPr/>
        <a:lstStyle/>
        <a:p>
          <a:endParaRPr lang="en-US"/>
        </a:p>
      </dgm:t>
    </dgm:pt>
    <dgm:pt modelId="{BCBE42DD-E755-40FA-869D-120EE8F7268F}" type="pres">
      <dgm:prSet presAssocID="{B53502B7-CFD9-4D79-A7B6-A209BE8CBF2D}" presName="parentText" presStyleLbl="node1" presStyleIdx="0" presStyleCnt="1" custLinFactNeighborY="1535">
        <dgm:presLayoutVars>
          <dgm:chMax val="0"/>
          <dgm:bulletEnabled val="1"/>
        </dgm:presLayoutVars>
      </dgm:prSet>
      <dgm:spPr/>
      <dgm:t>
        <a:bodyPr/>
        <a:lstStyle/>
        <a:p>
          <a:endParaRPr lang="en-US"/>
        </a:p>
      </dgm:t>
    </dgm:pt>
  </dgm:ptLst>
  <dgm:cxnLst>
    <dgm:cxn modelId="{BAE352BB-8646-4521-9667-4637C6E72F35}" srcId="{0892F4D6-8279-418A-8AE9-47AF4E299AA2}" destId="{B53502B7-CFD9-4D79-A7B6-A209BE8CBF2D}" srcOrd="0" destOrd="0" parTransId="{A2045A31-7D50-4EC7-A496-4FB444941F00}" sibTransId="{D34407FC-6F72-487A-85DD-8DA938FCE5A3}"/>
    <dgm:cxn modelId="{EA70795F-DF17-48B3-9E41-B6C970DD6970}" type="presOf" srcId="{0892F4D6-8279-418A-8AE9-47AF4E299AA2}" destId="{E48EDA4C-8A74-43CF-ADF1-DB0F43C3695D}" srcOrd="0" destOrd="0" presId="urn:microsoft.com/office/officeart/2005/8/layout/vList2"/>
    <dgm:cxn modelId="{747E87F4-2C13-4F86-8B8E-BF5E76A5E433}" type="presOf" srcId="{B53502B7-CFD9-4D79-A7B6-A209BE8CBF2D}" destId="{BCBE42DD-E755-40FA-869D-120EE8F7268F}" srcOrd="0" destOrd="0" presId="urn:microsoft.com/office/officeart/2005/8/layout/vList2"/>
    <dgm:cxn modelId="{DC5210A5-3C72-4E5C-9722-9268AF758F69}" type="presParOf" srcId="{E48EDA4C-8A74-43CF-ADF1-DB0F43C3695D}" destId="{BCBE42DD-E755-40FA-869D-120EE8F7268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5FEBF51B-6796-4702-93ED-B70F1018AB89}"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IE"/>
        </a:p>
      </dgm:t>
    </dgm:pt>
    <dgm:pt modelId="{6A020A54-2F83-47A1-9B97-6A3BE9D28A8F}">
      <dgm:prSet phldrT="[Text]" custT="1"/>
      <dgm:spPr/>
      <dgm:t>
        <a:bodyPr/>
        <a:lstStyle/>
        <a:p>
          <a:r>
            <a:rPr lang="en-IE" sz="1400" b="1" dirty="0" smtClean="0"/>
            <a:t>Minimise cost of </a:t>
          </a:r>
        </a:p>
        <a:p>
          <a:r>
            <a:rPr lang="en-IE" sz="1400" b="1" dirty="0" smtClean="0"/>
            <a:t>deviation from PNs</a:t>
          </a:r>
          <a:endParaRPr lang="en-IE" sz="1400" b="1" dirty="0"/>
        </a:p>
      </dgm:t>
    </dgm:pt>
    <dgm:pt modelId="{76A21EA9-21F7-4DEB-86C2-396CA679B114}" type="parTrans" cxnId="{E7253C24-5938-49C0-B16F-BB2D34DF37CB}">
      <dgm:prSet/>
      <dgm:spPr/>
      <dgm:t>
        <a:bodyPr/>
        <a:lstStyle/>
        <a:p>
          <a:endParaRPr lang="en-IE" sz="1400"/>
        </a:p>
      </dgm:t>
    </dgm:pt>
    <dgm:pt modelId="{8E20F5E6-CF6B-4A94-941C-6E841A7CE9AC}" type="sibTrans" cxnId="{E7253C24-5938-49C0-B16F-BB2D34DF37CB}">
      <dgm:prSet/>
      <dgm:spPr/>
      <dgm:t>
        <a:bodyPr/>
        <a:lstStyle/>
        <a:p>
          <a:endParaRPr lang="en-IE" sz="1400"/>
        </a:p>
      </dgm:t>
    </dgm:pt>
    <dgm:pt modelId="{F1AAB8A6-6A45-43CE-815C-A39B1D54BD46}">
      <dgm:prSet phldrT="[Text]" custT="1"/>
      <dgm:spPr>
        <a:solidFill>
          <a:schemeClr val="accent2"/>
        </a:solidFill>
      </dgm:spPr>
      <dgm:t>
        <a:bodyPr/>
        <a:lstStyle/>
        <a:p>
          <a:r>
            <a:rPr lang="en-IE" sz="1400" b="1" dirty="0" smtClean="0"/>
            <a:t>Operational Security  Limit Violations</a:t>
          </a:r>
          <a:endParaRPr lang="en-IE" sz="1400" b="1" dirty="0"/>
        </a:p>
      </dgm:t>
    </dgm:pt>
    <dgm:pt modelId="{D76EE71B-0264-4297-9991-E5EAFA668BDA}" type="parTrans" cxnId="{60B8F814-D5CA-44C2-A963-7C63BB628C1D}">
      <dgm:prSet custT="1"/>
      <dgm:spPr/>
      <dgm:t>
        <a:bodyPr/>
        <a:lstStyle/>
        <a:p>
          <a:endParaRPr lang="en-IE" sz="1400"/>
        </a:p>
      </dgm:t>
    </dgm:pt>
    <dgm:pt modelId="{486B1086-B00A-495E-9A8A-D434CA7E858E}" type="sibTrans" cxnId="{60B8F814-D5CA-44C2-A963-7C63BB628C1D}">
      <dgm:prSet/>
      <dgm:spPr/>
      <dgm:t>
        <a:bodyPr/>
        <a:lstStyle/>
        <a:p>
          <a:endParaRPr lang="en-IE" sz="1400"/>
        </a:p>
      </dgm:t>
    </dgm:pt>
    <dgm:pt modelId="{F9D06E4E-C9BF-42EB-8603-1CC32B33D1C0}">
      <dgm:prSet phldrT="[Text]" custT="1"/>
      <dgm:spPr>
        <a:solidFill>
          <a:srgbClr val="E46D0A"/>
        </a:solidFill>
      </dgm:spPr>
      <dgm:t>
        <a:bodyPr/>
        <a:lstStyle/>
        <a:p>
          <a:r>
            <a:rPr lang="en-IE" sz="1400" b="1" dirty="0" smtClean="0"/>
            <a:t>Priority Dispatch Curtailment</a:t>
          </a:r>
          <a:endParaRPr lang="en-IE" sz="1400" b="1" dirty="0"/>
        </a:p>
      </dgm:t>
    </dgm:pt>
    <dgm:pt modelId="{7DB3FC4A-551A-4DC3-8AAB-2A8D94E9695E}" type="parTrans" cxnId="{4BD9318A-28C3-4A29-A369-887D68B3A70F}">
      <dgm:prSet custT="1"/>
      <dgm:spPr/>
      <dgm:t>
        <a:bodyPr/>
        <a:lstStyle/>
        <a:p>
          <a:endParaRPr lang="en-IE" sz="1400"/>
        </a:p>
      </dgm:t>
    </dgm:pt>
    <dgm:pt modelId="{2A666DA8-AA7E-4DF9-887F-9BC224282D34}" type="sibTrans" cxnId="{4BD9318A-28C3-4A29-A369-887D68B3A70F}">
      <dgm:prSet/>
      <dgm:spPr/>
      <dgm:t>
        <a:bodyPr/>
        <a:lstStyle/>
        <a:p>
          <a:endParaRPr lang="en-IE" sz="1400"/>
        </a:p>
      </dgm:t>
    </dgm:pt>
    <dgm:pt modelId="{829D71C3-DF99-46E0-8196-0D63CAB2C4F9}" type="pres">
      <dgm:prSet presAssocID="{5FEBF51B-6796-4702-93ED-B70F1018AB89}" presName="Name0" presStyleCnt="0">
        <dgm:presLayoutVars>
          <dgm:chPref val="1"/>
          <dgm:dir/>
          <dgm:animOne val="branch"/>
          <dgm:animLvl val="lvl"/>
          <dgm:resizeHandles val="exact"/>
        </dgm:presLayoutVars>
      </dgm:prSet>
      <dgm:spPr/>
      <dgm:t>
        <a:bodyPr/>
        <a:lstStyle/>
        <a:p>
          <a:endParaRPr lang="en-IE"/>
        </a:p>
      </dgm:t>
    </dgm:pt>
    <dgm:pt modelId="{0AC81896-175B-4E29-98C9-85635CE49150}" type="pres">
      <dgm:prSet presAssocID="{6A020A54-2F83-47A1-9B97-6A3BE9D28A8F}" presName="root1" presStyleCnt="0"/>
      <dgm:spPr/>
    </dgm:pt>
    <dgm:pt modelId="{9B68B054-C1AC-48DD-9AAB-2AEBE2244343}" type="pres">
      <dgm:prSet presAssocID="{6A020A54-2F83-47A1-9B97-6A3BE9D28A8F}" presName="LevelOneTextNode" presStyleLbl="node0" presStyleIdx="0" presStyleCnt="1" custScaleY="82968" custLinFactNeighborX="-86773">
        <dgm:presLayoutVars>
          <dgm:chPref val="3"/>
        </dgm:presLayoutVars>
      </dgm:prSet>
      <dgm:spPr/>
      <dgm:t>
        <a:bodyPr/>
        <a:lstStyle/>
        <a:p>
          <a:endParaRPr lang="en-IE"/>
        </a:p>
      </dgm:t>
    </dgm:pt>
    <dgm:pt modelId="{F28998A8-EE11-4051-B660-A555114373C8}" type="pres">
      <dgm:prSet presAssocID="{6A020A54-2F83-47A1-9B97-6A3BE9D28A8F}" presName="level2hierChild" presStyleCnt="0"/>
      <dgm:spPr/>
    </dgm:pt>
    <dgm:pt modelId="{85950BEF-904E-4174-801D-70665205188E}" type="pres">
      <dgm:prSet presAssocID="{D76EE71B-0264-4297-9991-E5EAFA668BDA}" presName="conn2-1" presStyleLbl="parChTrans1D2" presStyleIdx="0" presStyleCnt="2"/>
      <dgm:spPr/>
      <dgm:t>
        <a:bodyPr/>
        <a:lstStyle/>
        <a:p>
          <a:endParaRPr lang="en-IE"/>
        </a:p>
      </dgm:t>
    </dgm:pt>
    <dgm:pt modelId="{84C6F1C7-F175-4086-AE71-BB6869296FB5}" type="pres">
      <dgm:prSet presAssocID="{D76EE71B-0264-4297-9991-E5EAFA668BDA}" presName="connTx" presStyleLbl="parChTrans1D2" presStyleIdx="0" presStyleCnt="2"/>
      <dgm:spPr/>
      <dgm:t>
        <a:bodyPr/>
        <a:lstStyle/>
        <a:p>
          <a:endParaRPr lang="en-IE"/>
        </a:p>
      </dgm:t>
    </dgm:pt>
    <dgm:pt modelId="{7FDC4B3A-A6A2-4587-836D-904250243CE3}" type="pres">
      <dgm:prSet presAssocID="{F1AAB8A6-6A45-43CE-815C-A39B1D54BD46}" presName="root2" presStyleCnt="0"/>
      <dgm:spPr/>
    </dgm:pt>
    <dgm:pt modelId="{0D93914F-8618-46FC-ACCC-C6714337EEFA}" type="pres">
      <dgm:prSet presAssocID="{F1AAB8A6-6A45-43CE-815C-A39B1D54BD46}" presName="LevelTwoTextNode" presStyleLbl="node2" presStyleIdx="0" presStyleCnt="2" custLinFactNeighborX="13340">
        <dgm:presLayoutVars>
          <dgm:chPref val="3"/>
        </dgm:presLayoutVars>
      </dgm:prSet>
      <dgm:spPr/>
      <dgm:t>
        <a:bodyPr/>
        <a:lstStyle/>
        <a:p>
          <a:endParaRPr lang="en-IE"/>
        </a:p>
      </dgm:t>
    </dgm:pt>
    <dgm:pt modelId="{F2544704-5F6A-4D85-8135-490F66405AF8}" type="pres">
      <dgm:prSet presAssocID="{F1AAB8A6-6A45-43CE-815C-A39B1D54BD46}" presName="level3hierChild" presStyleCnt="0"/>
      <dgm:spPr/>
    </dgm:pt>
    <dgm:pt modelId="{85B05160-6F30-4890-9CB7-1F999E9DF63C}" type="pres">
      <dgm:prSet presAssocID="{7DB3FC4A-551A-4DC3-8AAB-2A8D94E9695E}" presName="conn2-1" presStyleLbl="parChTrans1D2" presStyleIdx="1" presStyleCnt="2"/>
      <dgm:spPr/>
      <dgm:t>
        <a:bodyPr/>
        <a:lstStyle/>
        <a:p>
          <a:endParaRPr lang="en-IE"/>
        </a:p>
      </dgm:t>
    </dgm:pt>
    <dgm:pt modelId="{C0E2F751-AC6C-4FDD-895C-C8750B0C9C23}" type="pres">
      <dgm:prSet presAssocID="{7DB3FC4A-551A-4DC3-8AAB-2A8D94E9695E}" presName="connTx" presStyleLbl="parChTrans1D2" presStyleIdx="1" presStyleCnt="2"/>
      <dgm:spPr/>
      <dgm:t>
        <a:bodyPr/>
        <a:lstStyle/>
        <a:p>
          <a:endParaRPr lang="en-IE"/>
        </a:p>
      </dgm:t>
    </dgm:pt>
    <dgm:pt modelId="{99049C94-38F1-4187-AD74-8FB3EAAF2A32}" type="pres">
      <dgm:prSet presAssocID="{F9D06E4E-C9BF-42EB-8603-1CC32B33D1C0}" presName="root2" presStyleCnt="0"/>
      <dgm:spPr/>
    </dgm:pt>
    <dgm:pt modelId="{4EB2764D-5562-4C1C-B98F-1E31CBCF4F2D}" type="pres">
      <dgm:prSet presAssocID="{F9D06E4E-C9BF-42EB-8603-1CC32B33D1C0}" presName="LevelTwoTextNode" presStyleLbl="node2" presStyleIdx="1" presStyleCnt="2" custLinFactNeighborX="13340">
        <dgm:presLayoutVars>
          <dgm:chPref val="3"/>
        </dgm:presLayoutVars>
      </dgm:prSet>
      <dgm:spPr/>
      <dgm:t>
        <a:bodyPr/>
        <a:lstStyle/>
        <a:p>
          <a:endParaRPr lang="en-IE"/>
        </a:p>
      </dgm:t>
    </dgm:pt>
    <dgm:pt modelId="{4D11CF67-A63B-4C35-84D6-91DF3C4287E3}" type="pres">
      <dgm:prSet presAssocID="{F9D06E4E-C9BF-42EB-8603-1CC32B33D1C0}" presName="level3hierChild" presStyleCnt="0"/>
      <dgm:spPr/>
    </dgm:pt>
  </dgm:ptLst>
  <dgm:cxnLst>
    <dgm:cxn modelId="{60B8F814-D5CA-44C2-A963-7C63BB628C1D}" srcId="{6A020A54-2F83-47A1-9B97-6A3BE9D28A8F}" destId="{F1AAB8A6-6A45-43CE-815C-A39B1D54BD46}" srcOrd="0" destOrd="0" parTransId="{D76EE71B-0264-4297-9991-E5EAFA668BDA}" sibTransId="{486B1086-B00A-495E-9A8A-D434CA7E858E}"/>
    <dgm:cxn modelId="{AAE83B2E-BA0F-4E52-9346-4DD64BED07CE}" type="presOf" srcId="{7DB3FC4A-551A-4DC3-8AAB-2A8D94E9695E}" destId="{C0E2F751-AC6C-4FDD-895C-C8750B0C9C23}" srcOrd="1" destOrd="0" presId="urn:microsoft.com/office/officeart/2008/layout/HorizontalMultiLevelHierarchy"/>
    <dgm:cxn modelId="{4B751FAE-2322-4082-8961-AE466A7A5C91}" type="presOf" srcId="{D76EE71B-0264-4297-9991-E5EAFA668BDA}" destId="{84C6F1C7-F175-4086-AE71-BB6869296FB5}" srcOrd="1" destOrd="0" presId="urn:microsoft.com/office/officeart/2008/layout/HorizontalMultiLevelHierarchy"/>
    <dgm:cxn modelId="{4BD9318A-28C3-4A29-A369-887D68B3A70F}" srcId="{6A020A54-2F83-47A1-9B97-6A3BE9D28A8F}" destId="{F9D06E4E-C9BF-42EB-8603-1CC32B33D1C0}" srcOrd="1" destOrd="0" parTransId="{7DB3FC4A-551A-4DC3-8AAB-2A8D94E9695E}" sibTransId="{2A666DA8-AA7E-4DF9-887F-9BC224282D34}"/>
    <dgm:cxn modelId="{FA1CA015-29D6-4528-9192-98F073B1B8E4}" type="presOf" srcId="{F9D06E4E-C9BF-42EB-8603-1CC32B33D1C0}" destId="{4EB2764D-5562-4C1C-B98F-1E31CBCF4F2D}" srcOrd="0" destOrd="0" presId="urn:microsoft.com/office/officeart/2008/layout/HorizontalMultiLevelHierarchy"/>
    <dgm:cxn modelId="{25724E46-5FD1-4430-AF7B-1C2CFE0963C7}" type="presOf" srcId="{5FEBF51B-6796-4702-93ED-B70F1018AB89}" destId="{829D71C3-DF99-46E0-8196-0D63CAB2C4F9}" srcOrd="0" destOrd="0" presId="urn:microsoft.com/office/officeart/2008/layout/HorizontalMultiLevelHierarchy"/>
    <dgm:cxn modelId="{F66D7AAB-D27C-4F3B-A0A8-4E402B3FA397}" type="presOf" srcId="{6A020A54-2F83-47A1-9B97-6A3BE9D28A8F}" destId="{9B68B054-C1AC-48DD-9AAB-2AEBE2244343}" srcOrd="0" destOrd="0" presId="urn:microsoft.com/office/officeart/2008/layout/HorizontalMultiLevelHierarchy"/>
    <dgm:cxn modelId="{816763E1-BA93-462B-9577-FBF7577F4DFB}" type="presOf" srcId="{D76EE71B-0264-4297-9991-E5EAFA668BDA}" destId="{85950BEF-904E-4174-801D-70665205188E}" srcOrd="0" destOrd="0" presId="urn:microsoft.com/office/officeart/2008/layout/HorizontalMultiLevelHierarchy"/>
    <dgm:cxn modelId="{305867CF-11F3-45A5-ADE0-4A0F3E717B3B}" type="presOf" srcId="{F1AAB8A6-6A45-43CE-815C-A39B1D54BD46}" destId="{0D93914F-8618-46FC-ACCC-C6714337EEFA}" srcOrd="0" destOrd="0" presId="urn:microsoft.com/office/officeart/2008/layout/HorizontalMultiLevelHierarchy"/>
    <dgm:cxn modelId="{E7253C24-5938-49C0-B16F-BB2D34DF37CB}" srcId="{5FEBF51B-6796-4702-93ED-B70F1018AB89}" destId="{6A020A54-2F83-47A1-9B97-6A3BE9D28A8F}" srcOrd="0" destOrd="0" parTransId="{76A21EA9-21F7-4DEB-86C2-396CA679B114}" sibTransId="{8E20F5E6-CF6B-4A94-941C-6E841A7CE9AC}"/>
    <dgm:cxn modelId="{99E3AE2A-81E2-4AA1-AEEF-92D668D2EDD3}" type="presOf" srcId="{7DB3FC4A-551A-4DC3-8AAB-2A8D94E9695E}" destId="{85B05160-6F30-4890-9CB7-1F999E9DF63C}" srcOrd="0" destOrd="0" presId="urn:microsoft.com/office/officeart/2008/layout/HorizontalMultiLevelHierarchy"/>
    <dgm:cxn modelId="{B93C6365-33C4-4396-B3AF-553CEBD5FA73}" type="presParOf" srcId="{829D71C3-DF99-46E0-8196-0D63CAB2C4F9}" destId="{0AC81896-175B-4E29-98C9-85635CE49150}" srcOrd="0" destOrd="0" presId="urn:microsoft.com/office/officeart/2008/layout/HorizontalMultiLevelHierarchy"/>
    <dgm:cxn modelId="{8A8A0A8C-A7E2-4975-AA37-47FF560BDBC0}" type="presParOf" srcId="{0AC81896-175B-4E29-98C9-85635CE49150}" destId="{9B68B054-C1AC-48DD-9AAB-2AEBE2244343}" srcOrd="0" destOrd="0" presId="urn:microsoft.com/office/officeart/2008/layout/HorizontalMultiLevelHierarchy"/>
    <dgm:cxn modelId="{6193B4EE-8BBA-42E0-9296-F1B902C70329}" type="presParOf" srcId="{0AC81896-175B-4E29-98C9-85635CE49150}" destId="{F28998A8-EE11-4051-B660-A555114373C8}" srcOrd="1" destOrd="0" presId="urn:microsoft.com/office/officeart/2008/layout/HorizontalMultiLevelHierarchy"/>
    <dgm:cxn modelId="{170E7C3F-CA75-4298-B111-647317375BEA}" type="presParOf" srcId="{F28998A8-EE11-4051-B660-A555114373C8}" destId="{85950BEF-904E-4174-801D-70665205188E}" srcOrd="0" destOrd="0" presId="urn:microsoft.com/office/officeart/2008/layout/HorizontalMultiLevelHierarchy"/>
    <dgm:cxn modelId="{48B160F5-5505-4A7B-8848-64CF99823131}" type="presParOf" srcId="{85950BEF-904E-4174-801D-70665205188E}" destId="{84C6F1C7-F175-4086-AE71-BB6869296FB5}" srcOrd="0" destOrd="0" presId="urn:microsoft.com/office/officeart/2008/layout/HorizontalMultiLevelHierarchy"/>
    <dgm:cxn modelId="{661F885D-2EDB-409D-821F-A8B095565959}" type="presParOf" srcId="{F28998A8-EE11-4051-B660-A555114373C8}" destId="{7FDC4B3A-A6A2-4587-836D-904250243CE3}" srcOrd="1" destOrd="0" presId="urn:microsoft.com/office/officeart/2008/layout/HorizontalMultiLevelHierarchy"/>
    <dgm:cxn modelId="{B4CA857D-E55C-4317-8411-780616E87C32}" type="presParOf" srcId="{7FDC4B3A-A6A2-4587-836D-904250243CE3}" destId="{0D93914F-8618-46FC-ACCC-C6714337EEFA}" srcOrd="0" destOrd="0" presId="urn:microsoft.com/office/officeart/2008/layout/HorizontalMultiLevelHierarchy"/>
    <dgm:cxn modelId="{28404C0D-7DA5-4DB6-9F47-7F3C23D793DC}" type="presParOf" srcId="{7FDC4B3A-A6A2-4587-836D-904250243CE3}" destId="{F2544704-5F6A-4D85-8135-490F66405AF8}" srcOrd="1" destOrd="0" presId="urn:microsoft.com/office/officeart/2008/layout/HorizontalMultiLevelHierarchy"/>
    <dgm:cxn modelId="{945FF9EF-6B36-43D1-8DD0-ED8E68CA3844}" type="presParOf" srcId="{F28998A8-EE11-4051-B660-A555114373C8}" destId="{85B05160-6F30-4890-9CB7-1F999E9DF63C}" srcOrd="2" destOrd="0" presId="urn:microsoft.com/office/officeart/2008/layout/HorizontalMultiLevelHierarchy"/>
    <dgm:cxn modelId="{A8D8B813-16FB-4BAD-9C0C-B8A7E6F67270}" type="presParOf" srcId="{85B05160-6F30-4890-9CB7-1F999E9DF63C}" destId="{C0E2F751-AC6C-4FDD-895C-C8750B0C9C23}" srcOrd="0" destOrd="0" presId="urn:microsoft.com/office/officeart/2008/layout/HorizontalMultiLevelHierarchy"/>
    <dgm:cxn modelId="{60B5670A-65AB-4854-847A-83AB632FE4C9}" type="presParOf" srcId="{F28998A8-EE11-4051-B660-A555114373C8}" destId="{99049C94-38F1-4187-AD74-8FB3EAAF2A32}" srcOrd="3" destOrd="0" presId="urn:microsoft.com/office/officeart/2008/layout/HorizontalMultiLevelHierarchy"/>
    <dgm:cxn modelId="{438CA646-359A-4E9A-98D8-8C39872FEFF5}" type="presParOf" srcId="{99049C94-38F1-4187-AD74-8FB3EAAF2A32}" destId="{4EB2764D-5562-4C1C-B98F-1E31CBCF4F2D}" srcOrd="0" destOrd="0" presId="urn:microsoft.com/office/officeart/2008/layout/HorizontalMultiLevelHierarchy"/>
    <dgm:cxn modelId="{611D5AE1-AC0B-442C-AD91-E1E2204D47B3}" type="presParOf" srcId="{99049C94-38F1-4187-AD74-8FB3EAAF2A32}" destId="{4D11CF67-A63B-4C35-84D6-91DF3C4287E3}"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892F4D6-8279-418A-8AE9-47AF4E299AA2}" type="doc">
      <dgm:prSet loTypeId="urn:microsoft.com/office/officeart/2005/8/layout/vList2" loCatId="list" qsTypeId="urn:microsoft.com/office/officeart/2005/8/quickstyle/simple1#1" qsCatId="simple" csTypeId="urn:microsoft.com/office/officeart/2005/8/colors/accent1_2#1" csCatId="accent1" phldr="1"/>
      <dgm:spPr/>
      <dgm:t>
        <a:bodyPr/>
        <a:lstStyle/>
        <a:p>
          <a:endParaRPr lang="en-US"/>
        </a:p>
      </dgm:t>
    </dgm:pt>
    <dgm:pt modelId="{B53502B7-CFD9-4D79-A7B6-A209BE8CBF2D}">
      <dgm:prSet/>
      <dgm:spPr>
        <a:solidFill>
          <a:srgbClr val="4F81BD"/>
        </a:solidFill>
      </dgm:spPr>
      <dgm:t>
        <a:bodyPr/>
        <a:lstStyle/>
        <a:p>
          <a:pPr rtl="0"/>
          <a:r>
            <a:rPr lang="en-IE" b="0" dirty="0" smtClean="0"/>
            <a:t>Duration &amp; Timing</a:t>
          </a:r>
          <a:endParaRPr lang="en-US" b="0" dirty="0"/>
        </a:p>
      </dgm:t>
    </dgm:pt>
    <dgm:pt modelId="{A2045A31-7D50-4EC7-A496-4FB444941F00}" type="parTrans" cxnId="{BAE352BB-8646-4521-9667-4637C6E72F35}">
      <dgm:prSet/>
      <dgm:spPr/>
      <dgm:t>
        <a:bodyPr/>
        <a:lstStyle/>
        <a:p>
          <a:endParaRPr lang="en-US"/>
        </a:p>
      </dgm:t>
    </dgm:pt>
    <dgm:pt modelId="{D34407FC-6F72-487A-85DD-8DA938FCE5A3}" type="sibTrans" cxnId="{BAE352BB-8646-4521-9667-4637C6E72F35}">
      <dgm:prSet/>
      <dgm:spPr/>
      <dgm:t>
        <a:bodyPr/>
        <a:lstStyle/>
        <a:p>
          <a:endParaRPr lang="en-US"/>
        </a:p>
      </dgm:t>
    </dgm:pt>
    <dgm:pt modelId="{E48EDA4C-8A74-43CF-ADF1-DB0F43C3695D}" type="pres">
      <dgm:prSet presAssocID="{0892F4D6-8279-418A-8AE9-47AF4E299AA2}" presName="linear" presStyleCnt="0">
        <dgm:presLayoutVars>
          <dgm:animLvl val="lvl"/>
          <dgm:resizeHandles val="exact"/>
        </dgm:presLayoutVars>
      </dgm:prSet>
      <dgm:spPr/>
      <dgm:t>
        <a:bodyPr/>
        <a:lstStyle/>
        <a:p>
          <a:endParaRPr lang="en-US"/>
        </a:p>
      </dgm:t>
    </dgm:pt>
    <dgm:pt modelId="{BCBE42DD-E755-40FA-869D-120EE8F7268F}" type="pres">
      <dgm:prSet presAssocID="{B53502B7-CFD9-4D79-A7B6-A209BE8CBF2D}" presName="parentText" presStyleLbl="node1" presStyleIdx="0" presStyleCnt="1" custLinFactNeighborY="1535">
        <dgm:presLayoutVars>
          <dgm:chMax val="0"/>
          <dgm:bulletEnabled val="1"/>
        </dgm:presLayoutVars>
      </dgm:prSet>
      <dgm:spPr/>
      <dgm:t>
        <a:bodyPr/>
        <a:lstStyle/>
        <a:p>
          <a:endParaRPr lang="en-US"/>
        </a:p>
      </dgm:t>
    </dgm:pt>
  </dgm:ptLst>
  <dgm:cxnLst>
    <dgm:cxn modelId="{BAE352BB-8646-4521-9667-4637C6E72F35}" srcId="{0892F4D6-8279-418A-8AE9-47AF4E299AA2}" destId="{B53502B7-CFD9-4D79-A7B6-A209BE8CBF2D}" srcOrd="0" destOrd="0" parTransId="{A2045A31-7D50-4EC7-A496-4FB444941F00}" sibTransId="{D34407FC-6F72-487A-85DD-8DA938FCE5A3}"/>
    <dgm:cxn modelId="{83BA7FA6-7DDA-4065-AD7E-128AB3B41AE4}" type="presOf" srcId="{B53502B7-CFD9-4D79-A7B6-A209BE8CBF2D}" destId="{BCBE42DD-E755-40FA-869D-120EE8F7268F}" srcOrd="0" destOrd="0" presId="urn:microsoft.com/office/officeart/2005/8/layout/vList2"/>
    <dgm:cxn modelId="{D1ADDFB6-1563-4D86-A98A-87DEE916582D}" type="presOf" srcId="{0892F4D6-8279-418A-8AE9-47AF4E299AA2}" destId="{E48EDA4C-8A74-43CF-ADF1-DB0F43C3695D}" srcOrd="0" destOrd="0" presId="urn:microsoft.com/office/officeart/2005/8/layout/vList2"/>
    <dgm:cxn modelId="{FCC163E5-4885-46C8-A8B8-1DB1AE10098F}" type="presParOf" srcId="{E48EDA4C-8A74-43CF-ADF1-DB0F43C3695D}" destId="{BCBE42DD-E755-40FA-869D-120EE8F7268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892F4D6-8279-418A-8AE9-47AF4E299AA2}" type="doc">
      <dgm:prSet loTypeId="urn:microsoft.com/office/officeart/2005/8/layout/vList2" loCatId="list" qsTypeId="urn:microsoft.com/office/officeart/2005/8/quickstyle/simple1#1" qsCatId="simple" csTypeId="urn:microsoft.com/office/officeart/2005/8/colors/accent1_2#1" csCatId="accent1" phldr="1"/>
      <dgm:spPr/>
      <dgm:t>
        <a:bodyPr/>
        <a:lstStyle/>
        <a:p>
          <a:endParaRPr lang="en-US"/>
        </a:p>
      </dgm:t>
    </dgm:pt>
    <dgm:pt modelId="{B53502B7-CFD9-4D79-A7B6-A209BE8CBF2D}">
      <dgm:prSet/>
      <dgm:spPr/>
      <dgm:t>
        <a:bodyPr/>
        <a:lstStyle/>
        <a:p>
          <a:pPr rtl="0"/>
          <a:r>
            <a:rPr lang="en-IE" b="0" dirty="0" smtClean="0"/>
            <a:t>Training Guidelines</a:t>
          </a:r>
          <a:endParaRPr lang="en-US" b="0" dirty="0"/>
        </a:p>
      </dgm:t>
    </dgm:pt>
    <dgm:pt modelId="{A2045A31-7D50-4EC7-A496-4FB444941F00}" type="parTrans" cxnId="{BAE352BB-8646-4521-9667-4637C6E72F35}">
      <dgm:prSet/>
      <dgm:spPr/>
      <dgm:t>
        <a:bodyPr/>
        <a:lstStyle/>
        <a:p>
          <a:endParaRPr lang="en-US"/>
        </a:p>
      </dgm:t>
    </dgm:pt>
    <dgm:pt modelId="{D34407FC-6F72-487A-85DD-8DA938FCE5A3}" type="sibTrans" cxnId="{BAE352BB-8646-4521-9667-4637C6E72F35}">
      <dgm:prSet/>
      <dgm:spPr/>
      <dgm:t>
        <a:bodyPr/>
        <a:lstStyle/>
        <a:p>
          <a:endParaRPr lang="en-US"/>
        </a:p>
      </dgm:t>
    </dgm:pt>
    <dgm:pt modelId="{E48EDA4C-8A74-43CF-ADF1-DB0F43C3695D}" type="pres">
      <dgm:prSet presAssocID="{0892F4D6-8279-418A-8AE9-47AF4E299AA2}" presName="linear" presStyleCnt="0">
        <dgm:presLayoutVars>
          <dgm:animLvl val="lvl"/>
          <dgm:resizeHandles val="exact"/>
        </dgm:presLayoutVars>
      </dgm:prSet>
      <dgm:spPr/>
      <dgm:t>
        <a:bodyPr/>
        <a:lstStyle/>
        <a:p>
          <a:endParaRPr lang="en-US"/>
        </a:p>
      </dgm:t>
    </dgm:pt>
    <dgm:pt modelId="{BCBE42DD-E755-40FA-869D-120EE8F7268F}" type="pres">
      <dgm:prSet presAssocID="{B53502B7-CFD9-4D79-A7B6-A209BE8CBF2D}" presName="parentText" presStyleLbl="node1" presStyleIdx="0" presStyleCnt="1" custLinFactNeighborY="1535">
        <dgm:presLayoutVars>
          <dgm:chMax val="0"/>
          <dgm:bulletEnabled val="1"/>
        </dgm:presLayoutVars>
      </dgm:prSet>
      <dgm:spPr/>
      <dgm:t>
        <a:bodyPr/>
        <a:lstStyle/>
        <a:p>
          <a:endParaRPr lang="en-US"/>
        </a:p>
      </dgm:t>
    </dgm:pt>
  </dgm:ptLst>
  <dgm:cxnLst>
    <dgm:cxn modelId="{BAE352BB-8646-4521-9667-4637C6E72F35}" srcId="{0892F4D6-8279-418A-8AE9-47AF4E299AA2}" destId="{B53502B7-CFD9-4D79-A7B6-A209BE8CBF2D}" srcOrd="0" destOrd="0" parTransId="{A2045A31-7D50-4EC7-A496-4FB444941F00}" sibTransId="{D34407FC-6F72-487A-85DD-8DA938FCE5A3}"/>
    <dgm:cxn modelId="{9846A697-9D5A-4072-A7FB-459F875F8CD3}" type="presOf" srcId="{B53502B7-CFD9-4D79-A7B6-A209BE8CBF2D}" destId="{BCBE42DD-E755-40FA-869D-120EE8F7268F}" srcOrd="0" destOrd="0" presId="urn:microsoft.com/office/officeart/2005/8/layout/vList2"/>
    <dgm:cxn modelId="{BA1F6928-0875-45F7-BDA0-338D47DA22B4}" type="presOf" srcId="{0892F4D6-8279-418A-8AE9-47AF4E299AA2}" destId="{E48EDA4C-8A74-43CF-ADF1-DB0F43C3695D}" srcOrd="0" destOrd="0" presId="urn:microsoft.com/office/officeart/2005/8/layout/vList2"/>
    <dgm:cxn modelId="{A636CB08-BF1D-4FF3-BCD1-7E701F2724A1}" type="presParOf" srcId="{E48EDA4C-8A74-43CF-ADF1-DB0F43C3695D}" destId="{BCBE42DD-E755-40FA-869D-120EE8F7268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892F4D6-8279-418A-8AE9-47AF4E299AA2}" type="doc">
      <dgm:prSet loTypeId="urn:microsoft.com/office/officeart/2005/8/layout/vList2" loCatId="list" qsTypeId="urn:microsoft.com/office/officeart/2005/8/quickstyle/simple1#1" qsCatId="simple" csTypeId="urn:microsoft.com/office/officeart/2005/8/colors/accent1_2#1" csCatId="accent1" phldr="1"/>
      <dgm:spPr/>
      <dgm:t>
        <a:bodyPr/>
        <a:lstStyle/>
        <a:p>
          <a:endParaRPr lang="en-US"/>
        </a:p>
      </dgm:t>
    </dgm:pt>
    <dgm:pt modelId="{B53502B7-CFD9-4D79-A7B6-A209BE8CBF2D}">
      <dgm:prSet/>
      <dgm:spPr/>
      <dgm:t>
        <a:bodyPr/>
        <a:lstStyle/>
        <a:p>
          <a:pPr rtl="0"/>
          <a:r>
            <a:rPr lang="en-IE" b="0" dirty="0" smtClean="0"/>
            <a:t>Agenda</a:t>
          </a:r>
          <a:endParaRPr lang="en-US" b="0" dirty="0"/>
        </a:p>
      </dgm:t>
    </dgm:pt>
    <dgm:pt modelId="{A2045A31-7D50-4EC7-A496-4FB444941F00}" type="parTrans" cxnId="{BAE352BB-8646-4521-9667-4637C6E72F35}">
      <dgm:prSet/>
      <dgm:spPr/>
      <dgm:t>
        <a:bodyPr/>
        <a:lstStyle/>
        <a:p>
          <a:endParaRPr lang="en-US"/>
        </a:p>
      </dgm:t>
    </dgm:pt>
    <dgm:pt modelId="{D34407FC-6F72-487A-85DD-8DA938FCE5A3}" type="sibTrans" cxnId="{BAE352BB-8646-4521-9667-4637C6E72F35}">
      <dgm:prSet/>
      <dgm:spPr/>
      <dgm:t>
        <a:bodyPr/>
        <a:lstStyle/>
        <a:p>
          <a:endParaRPr lang="en-US"/>
        </a:p>
      </dgm:t>
    </dgm:pt>
    <dgm:pt modelId="{E48EDA4C-8A74-43CF-ADF1-DB0F43C3695D}" type="pres">
      <dgm:prSet presAssocID="{0892F4D6-8279-418A-8AE9-47AF4E299AA2}" presName="linear" presStyleCnt="0">
        <dgm:presLayoutVars>
          <dgm:animLvl val="lvl"/>
          <dgm:resizeHandles val="exact"/>
        </dgm:presLayoutVars>
      </dgm:prSet>
      <dgm:spPr/>
      <dgm:t>
        <a:bodyPr/>
        <a:lstStyle/>
        <a:p>
          <a:endParaRPr lang="en-US"/>
        </a:p>
      </dgm:t>
    </dgm:pt>
    <dgm:pt modelId="{BCBE42DD-E755-40FA-869D-120EE8F7268F}" type="pres">
      <dgm:prSet presAssocID="{B53502B7-CFD9-4D79-A7B6-A209BE8CBF2D}" presName="parentText" presStyleLbl="node1" presStyleIdx="0" presStyleCnt="1" custLinFactNeighborY="1535">
        <dgm:presLayoutVars>
          <dgm:chMax val="0"/>
          <dgm:bulletEnabled val="1"/>
        </dgm:presLayoutVars>
      </dgm:prSet>
      <dgm:spPr/>
      <dgm:t>
        <a:bodyPr/>
        <a:lstStyle/>
        <a:p>
          <a:endParaRPr lang="en-US"/>
        </a:p>
      </dgm:t>
    </dgm:pt>
  </dgm:ptLst>
  <dgm:cxnLst>
    <dgm:cxn modelId="{BAE352BB-8646-4521-9667-4637C6E72F35}" srcId="{0892F4D6-8279-418A-8AE9-47AF4E299AA2}" destId="{B53502B7-CFD9-4D79-A7B6-A209BE8CBF2D}" srcOrd="0" destOrd="0" parTransId="{A2045A31-7D50-4EC7-A496-4FB444941F00}" sibTransId="{D34407FC-6F72-487A-85DD-8DA938FCE5A3}"/>
    <dgm:cxn modelId="{2A05F265-1C1F-4D61-B8F5-5C91FCA98BE1}" type="presOf" srcId="{0892F4D6-8279-418A-8AE9-47AF4E299AA2}" destId="{E48EDA4C-8A74-43CF-ADF1-DB0F43C3695D}" srcOrd="0" destOrd="0" presId="urn:microsoft.com/office/officeart/2005/8/layout/vList2"/>
    <dgm:cxn modelId="{000567A9-E2DC-41F6-B61F-F527C75DD6F3}" type="presOf" srcId="{B53502B7-CFD9-4D79-A7B6-A209BE8CBF2D}" destId="{BCBE42DD-E755-40FA-869D-120EE8F7268F}" srcOrd="0" destOrd="0" presId="urn:microsoft.com/office/officeart/2005/8/layout/vList2"/>
    <dgm:cxn modelId="{A81874A5-290D-4579-A551-8DB51F110A7D}" type="presParOf" srcId="{E48EDA4C-8A74-43CF-ADF1-DB0F43C3695D}" destId="{BCBE42DD-E755-40FA-869D-120EE8F7268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892F4D6-8279-418A-8AE9-47AF4E299AA2}" type="doc">
      <dgm:prSet loTypeId="urn:microsoft.com/office/officeart/2005/8/layout/vList2" loCatId="list" qsTypeId="urn:microsoft.com/office/officeart/2005/8/quickstyle/simple1#1" qsCatId="simple" csTypeId="urn:microsoft.com/office/officeart/2005/8/colors/accent1_2#1" csCatId="accent1" phldr="1"/>
      <dgm:spPr/>
      <dgm:t>
        <a:bodyPr/>
        <a:lstStyle/>
        <a:p>
          <a:endParaRPr lang="en-US"/>
        </a:p>
      </dgm:t>
    </dgm:pt>
    <dgm:pt modelId="{B53502B7-CFD9-4D79-A7B6-A209BE8CBF2D}">
      <dgm:prSet/>
      <dgm:spPr/>
      <dgm:t>
        <a:bodyPr/>
        <a:lstStyle/>
        <a:p>
          <a:pPr rtl="0"/>
          <a:r>
            <a:rPr lang="en-US" dirty="0" smtClean="0"/>
            <a:t>Learning Objectives</a:t>
          </a:r>
          <a:endParaRPr lang="en-US" dirty="0"/>
        </a:p>
      </dgm:t>
    </dgm:pt>
    <dgm:pt modelId="{A2045A31-7D50-4EC7-A496-4FB444941F00}" type="parTrans" cxnId="{BAE352BB-8646-4521-9667-4637C6E72F35}">
      <dgm:prSet/>
      <dgm:spPr/>
      <dgm:t>
        <a:bodyPr/>
        <a:lstStyle/>
        <a:p>
          <a:endParaRPr lang="en-US"/>
        </a:p>
      </dgm:t>
    </dgm:pt>
    <dgm:pt modelId="{D34407FC-6F72-487A-85DD-8DA938FCE5A3}" type="sibTrans" cxnId="{BAE352BB-8646-4521-9667-4637C6E72F35}">
      <dgm:prSet/>
      <dgm:spPr/>
      <dgm:t>
        <a:bodyPr/>
        <a:lstStyle/>
        <a:p>
          <a:endParaRPr lang="en-US"/>
        </a:p>
      </dgm:t>
    </dgm:pt>
    <dgm:pt modelId="{E48EDA4C-8A74-43CF-ADF1-DB0F43C3695D}" type="pres">
      <dgm:prSet presAssocID="{0892F4D6-8279-418A-8AE9-47AF4E299AA2}" presName="linear" presStyleCnt="0">
        <dgm:presLayoutVars>
          <dgm:animLvl val="lvl"/>
          <dgm:resizeHandles val="exact"/>
        </dgm:presLayoutVars>
      </dgm:prSet>
      <dgm:spPr/>
      <dgm:t>
        <a:bodyPr/>
        <a:lstStyle/>
        <a:p>
          <a:endParaRPr lang="en-US"/>
        </a:p>
      </dgm:t>
    </dgm:pt>
    <dgm:pt modelId="{BCBE42DD-E755-40FA-869D-120EE8F7268F}" type="pres">
      <dgm:prSet presAssocID="{B53502B7-CFD9-4D79-A7B6-A209BE8CBF2D}" presName="parentText" presStyleLbl="node1" presStyleIdx="0" presStyleCnt="1" custLinFactNeighborY="1535">
        <dgm:presLayoutVars>
          <dgm:chMax val="0"/>
          <dgm:bulletEnabled val="1"/>
        </dgm:presLayoutVars>
      </dgm:prSet>
      <dgm:spPr/>
      <dgm:t>
        <a:bodyPr/>
        <a:lstStyle/>
        <a:p>
          <a:endParaRPr lang="en-US"/>
        </a:p>
      </dgm:t>
    </dgm:pt>
  </dgm:ptLst>
  <dgm:cxnLst>
    <dgm:cxn modelId="{BAE352BB-8646-4521-9667-4637C6E72F35}" srcId="{0892F4D6-8279-418A-8AE9-47AF4E299AA2}" destId="{B53502B7-CFD9-4D79-A7B6-A209BE8CBF2D}" srcOrd="0" destOrd="0" parTransId="{A2045A31-7D50-4EC7-A496-4FB444941F00}" sibTransId="{D34407FC-6F72-487A-85DD-8DA938FCE5A3}"/>
    <dgm:cxn modelId="{1F04FFC2-7980-4BAB-907F-218BE1A17F9D}" type="presOf" srcId="{B53502B7-CFD9-4D79-A7B6-A209BE8CBF2D}" destId="{BCBE42DD-E755-40FA-869D-120EE8F7268F}" srcOrd="0" destOrd="0" presId="urn:microsoft.com/office/officeart/2005/8/layout/vList2"/>
    <dgm:cxn modelId="{6D9BB623-D7DA-479F-B739-5EA28BDCD791}" type="presOf" srcId="{0892F4D6-8279-418A-8AE9-47AF4E299AA2}" destId="{E48EDA4C-8A74-43CF-ADF1-DB0F43C3695D}" srcOrd="0" destOrd="0" presId="urn:microsoft.com/office/officeart/2005/8/layout/vList2"/>
    <dgm:cxn modelId="{B95FD7B2-D636-4A79-8C7A-0AC76ACC173C}" type="presParOf" srcId="{E48EDA4C-8A74-43CF-ADF1-DB0F43C3695D}" destId="{BCBE42DD-E755-40FA-869D-120EE8F7268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892F4D6-8279-418A-8AE9-47AF4E299AA2}" type="doc">
      <dgm:prSet loTypeId="urn:microsoft.com/office/officeart/2005/8/layout/vList2" loCatId="list" qsTypeId="urn:microsoft.com/office/officeart/2005/8/quickstyle/simple1#1" qsCatId="simple" csTypeId="urn:microsoft.com/office/officeart/2005/8/colors/accent1_2#1" csCatId="accent1" phldr="1"/>
      <dgm:spPr/>
      <dgm:t>
        <a:bodyPr/>
        <a:lstStyle/>
        <a:p>
          <a:endParaRPr lang="en-US"/>
        </a:p>
      </dgm:t>
    </dgm:pt>
    <dgm:pt modelId="{B53502B7-CFD9-4D79-A7B6-A209BE8CBF2D}">
      <dgm:prSet/>
      <dgm:spPr/>
      <dgm:t>
        <a:bodyPr/>
        <a:lstStyle/>
        <a:p>
          <a:pPr rtl="0"/>
          <a:endParaRPr lang="en-US" dirty="0"/>
        </a:p>
      </dgm:t>
    </dgm:pt>
    <dgm:pt modelId="{A2045A31-7D50-4EC7-A496-4FB444941F00}" type="parTrans" cxnId="{BAE352BB-8646-4521-9667-4637C6E72F35}">
      <dgm:prSet/>
      <dgm:spPr/>
      <dgm:t>
        <a:bodyPr/>
        <a:lstStyle/>
        <a:p>
          <a:endParaRPr lang="en-US"/>
        </a:p>
      </dgm:t>
    </dgm:pt>
    <dgm:pt modelId="{D34407FC-6F72-487A-85DD-8DA938FCE5A3}" type="sibTrans" cxnId="{BAE352BB-8646-4521-9667-4637C6E72F35}">
      <dgm:prSet/>
      <dgm:spPr/>
      <dgm:t>
        <a:bodyPr/>
        <a:lstStyle/>
        <a:p>
          <a:endParaRPr lang="en-US"/>
        </a:p>
      </dgm:t>
    </dgm:pt>
    <dgm:pt modelId="{E48EDA4C-8A74-43CF-ADF1-DB0F43C3695D}" type="pres">
      <dgm:prSet presAssocID="{0892F4D6-8279-418A-8AE9-47AF4E299AA2}" presName="linear" presStyleCnt="0">
        <dgm:presLayoutVars>
          <dgm:animLvl val="lvl"/>
          <dgm:resizeHandles val="exact"/>
        </dgm:presLayoutVars>
      </dgm:prSet>
      <dgm:spPr/>
      <dgm:t>
        <a:bodyPr/>
        <a:lstStyle/>
        <a:p>
          <a:endParaRPr lang="en-US"/>
        </a:p>
      </dgm:t>
    </dgm:pt>
    <dgm:pt modelId="{BCBE42DD-E755-40FA-869D-120EE8F7268F}" type="pres">
      <dgm:prSet presAssocID="{B53502B7-CFD9-4D79-A7B6-A209BE8CBF2D}" presName="parentText" presStyleLbl="node1" presStyleIdx="0" presStyleCnt="1" custLinFactNeighborY="1535">
        <dgm:presLayoutVars>
          <dgm:chMax val="0"/>
          <dgm:bulletEnabled val="1"/>
        </dgm:presLayoutVars>
      </dgm:prSet>
      <dgm:spPr/>
      <dgm:t>
        <a:bodyPr/>
        <a:lstStyle/>
        <a:p>
          <a:endParaRPr lang="en-US"/>
        </a:p>
      </dgm:t>
    </dgm:pt>
  </dgm:ptLst>
  <dgm:cxnLst>
    <dgm:cxn modelId="{BAE352BB-8646-4521-9667-4637C6E72F35}" srcId="{0892F4D6-8279-418A-8AE9-47AF4E299AA2}" destId="{B53502B7-CFD9-4D79-A7B6-A209BE8CBF2D}" srcOrd="0" destOrd="0" parTransId="{A2045A31-7D50-4EC7-A496-4FB444941F00}" sibTransId="{D34407FC-6F72-487A-85DD-8DA938FCE5A3}"/>
    <dgm:cxn modelId="{279CF205-62D4-4BD2-AEBD-252435BFE73B}" type="presOf" srcId="{B53502B7-CFD9-4D79-A7B6-A209BE8CBF2D}" destId="{BCBE42DD-E755-40FA-869D-120EE8F7268F}" srcOrd="0" destOrd="0" presId="urn:microsoft.com/office/officeart/2005/8/layout/vList2"/>
    <dgm:cxn modelId="{E39EDC38-B310-45DD-9381-DD0C96C5EFBA}" type="presOf" srcId="{0892F4D6-8279-418A-8AE9-47AF4E299AA2}" destId="{E48EDA4C-8A74-43CF-ADF1-DB0F43C3695D}" srcOrd="0" destOrd="0" presId="urn:microsoft.com/office/officeart/2005/8/layout/vList2"/>
    <dgm:cxn modelId="{51A8C547-C798-47F4-B449-7090D2EB0CFC}" type="presParOf" srcId="{E48EDA4C-8A74-43CF-ADF1-DB0F43C3695D}" destId="{BCBE42DD-E755-40FA-869D-120EE8F7268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892F4D6-8279-418A-8AE9-47AF4E299AA2}" type="doc">
      <dgm:prSet loTypeId="urn:microsoft.com/office/officeart/2005/8/layout/vList2" loCatId="list" qsTypeId="urn:microsoft.com/office/officeart/2005/8/quickstyle/simple1#1" qsCatId="simple" csTypeId="urn:microsoft.com/office/officeart/2005/8/colors/accent1_2#1" csCatId="accent1" phldr="1"/>
      <dgm:spPr/>
      <dgm:t>
        <a:bodyPr/>
        <a:lstStyle/>
        <a:p>
          <a:endParaRPr lang="en-US"/>
        </a:p>
      </dgm:t>
    </dgm:pt>
    <dgm:pt modelId="{B53502B7-CFD9-4D79-A7B6-A209BE8CBF2D}">
      <dgm:prSet/>
      <dgm:spPr>
        <a:solidFill>
          <a:srgbClr val="4F81BD"/>
        </a:solidFill>
      </dgm:spPr>
      <dgm:t>
        <a:bodyPr/>
        <a:lstStyle/>
        <a:p>
          <a:pPr rtl="0"/>
          <a:r>
            <a:rPr lang="en-IE" b="0" dirty="0" smtClean="0"/>
            <a:t>Duration &amp; Timing</a:t>
          </a:r>
          <a:endParaRPr lang="en-US" b="0" dirty="0"/>
        </a:p>
      </dgm:t>
    </dgm:pt>
    <dgm:pt modelId="{A2045A31-7D50-4EC7-A496-4FB444941F00}" type="parTrans" cxnId="{BAE352BB-8646-4521-9667-4637C6E72F35}">
      <dgm:prSet/>
      <dgm:spPr/>
      <dgm:t>
        <a:bodyPr/>
        <a:lstStyle/>
        <a:p>
          <a:endParaRPr lang="en-US"/>
        </a:p>
      </dgm:t>
    </dgm:pt>
    <dgm:pt modelId="{D34407FC-6F72-487A-85DD-8DA938FCE5A3}" type="sibTrans" cxnId="{BAE352BB-8646-4521-9667-4637C6E72F35}">
      <dgm:prSet/>
      <dgm:spPr/>
      <dgm:t>
        <a:bodyPr/>
        <a:lstStyle/>
        <a:p>
          <a:endParaRPr lang="en-US"/>
        </a:p>
      </dgm:t>
    </dgm:pt>
    <dgm:pt modelId="{E48EDA4C-8A74-43CF-ADF1-DB0F43C3695D}" type="pres">
      <dgm:prSet presAssocID="{0892F4D6-8279-418A-8AE9-47AF4E299AA2}" presName="linear" presStyleCnt="0">
        <dgm:presLayoutVars>
          <dgm:animLvl val="lvl"/>
          <dgm:resizeHandles val="exact"/>
        </dgm:presLayoutVars>
      </dgm:prSet>
      <dgm:spPr/>
      <dgm:t>
        <a:bodyPr/>
        <a:lstStyle/>
        <a:p>
          <a:endParaRPr lang="en-US"/>
        </a:p>
      </dgm:t>
    </dgm:pt>
    <dgm:pt modelId="{BCBE42DD-E755-40FA-869D-120EE8F7268F}" type="pres">
      <dgm:prSet presAssocID="{B53502B7-CFD9-4D79-A7B6-A209BE8CBF2D}" presName="parentText" presStyleLbl="node1" presStyleIdx="0" presStyleCnt="1" custLinFactNeighborY="1535">
        <dgm:presLayoutVars>
          <dgm:chMax val="0"/>
          <dgm:bulletEnabled val="1"/>
        </dgm:presLayoutVars>
      </dgm:prSet>
      <dgm:spPr/>
      <dgm:t>
        <a:bodyPr/>
        <a:lstStyle/>
        <a:p>
          <a:endParaRPr lang="en-US"/>
        </a:p>
      </dgm:t>
    </dgm:pt>
  </dgm:ptLst>
  <dgm:cxnLst>
    <dgm:cxn modelId="{BAE352BB-8646-4521-9667-4637C6E72F35}" srcId="{0892F4D6-8279-418A-8AE9-47AF4E299AA2}" destId="{B53502B7-CFD9-4D79-A7B6-A209BE8CBF2D}" srcOrd="0" destOrd="0" parTransId="{A2045A31-7D50-4EC7-A496-4FB444941F00}" sibTransId="{D34407FC-6F72-487A-85DD-8DA938FCE5A3}"/>
    <dgm:cxn modelId="{BF327F32-7663-444F-9121-14083F45F0DC}" type="presOf" srcId="{0892F4D6-8279-418A-8AE9-47AF4E299AA2}" destId="{E48EDA4C-8A74-43CF-ADF1-DB0F43C3695D}" srcOrd="0" destOrd="0" presId="urn:microsoft.com/office/officeart/2005/8/layout/vList2"/>
    <dgm:cxn modelId="{8DAD86E5-A588-42B3-BA40-5477ACEECFF3}" type="presOf" srcId="{B53502B7-CFD9-4D79-A7B6-A209BE8CBF2D}" destId="{BCBE42DD-E755-40FA-869D-120EE8F7268F}" srcOrd="0" destOrd="0" presId="urn:microsoft.com/office/officeart/2005/8/layout/vList2"/>
    <dgm:cxn modelId="{B5734D31-2372-40AD-8145-079F8B9BCACE}" type="presParOf" srcId="{E48EDA4C-8A74-43CF-ADF1-DB0F43C3695D}" destId="{BCBE42DD-E755-40FA-869D-120EE8F7268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892F4D6-8279-418A-8AE9-47AF4E299AA2}" type="doc">
      <dgm:prSet loTypeId="urn:microsoft.com/office/officeart/2005/8/layout/vList2" loCatId="list" qsTypeId="urn:microsoft.com/office/officeart/2005/8/quickstyle/simple1#1" qsCatId="simple" csTypeId="urn:microsoft.com/office/officeart/2005/8/colors/accent1_2#1" csCatId="accent1" phldr="1"/>
      <dgm:spPr/>
      <dgm:t>
        <a:bodyPr/>
        <a:lstStyle/>
        <a:p>
          <a:endParaRPr lang="en-US"/>
        </a:p>
      </dgm:t>
    </dgm:pt>
    <dgm:pt modelId="{B53502B7-CFD9-4D79-A7B6-A209BE8CBF2D}">
      <dgm:prSet/>
      <dgm:spPr/>
      <dgm:t>
        <a:bodyPr/>
        <a:lstStyle/>
        <a:p>
          <a:pPr rtl="0"/>
          <a:r>
            <a:rPr lang="en-IE" b="0" dirty="0" smtClean="0"/>
            <a:t>Training Guidelines</a:t>
          </a:r>
          <a:endParaRPr lang="en-US" b="0" dirty="0"/>
        </a:p>
      </dgm:t>
    </dgm:pt>
    <dgm:pt modelId="{A2045A31-7D50-4EC7-A496-4FB444941F00}" type="parTrans" cxnId="{BAE352BB-8646-4521-9667-4637C6E72F35}">
      <dgm:prSet/>
      <dgm:spPr/>
      <dgm:t>
        <a:bodyPr/>
        <a:lstStyle/>
        <a:p>
          <a:endParaRPr lang="en-US"/>
        </a:p>
      </dgm:t>
    </dgm:pt>
    <dgm:pt modelId="{D34407FC-6F72-487A-85DD-8DA938FCE5A3}" type="sibTrans" cxnId="{BAE352BB-8646-4521-9667-4637C6E72F35}">
      <dgm:prSet/>
      <dgm:spPr/>
      <dgm:t>
        <a:bodyPr/>
        <a:lstStyle/>
        <a:p>
          <a:endParaRPr lang="en-US"/>
        </a:p>
      </dgm:t>
    </dgm:pt>
    <dgm:pt modelId="{E48EDA4C-8A74-43CF-ADF1-DB0F43C3695D}" type="pres">
      <dgm:prSet presAssocID="{0892F4D6-8279-418A-8AE9-47AF4E299AA2}" presName="linear" presStyleCnt="0">
        <dgm:presLayoutVars>
          <dgm:animLvl val="lvl"/>
          <dgm:resizeHandles val="exact"/>
        </dgm:presLayoutVars>
      </dgm:prSet>
      <dgm:spPr/>
      <dgm:t>
        <a:bodyPr/>
        <a:lstStyle/>
        <a:p>
          <a:endParaRPr lang="en-US"/>
        </a:p>
      </dgm:t>
    </dgm:pt>
    <dgm:pt modelId="{BCBE42DD-E755-40FA-869D-120EE8F7268F}" type="pres">
      <dgm:prSet presAssocID="{B53502B7-CFD9-4D79-A7B6-A209BE8CBF2D}" presName="parentText" presStyleLbl="node1" presStyleIdx="0" presStyleCnt="1" custLinFactNeighborY="1535">
        <dgm:presLayoutVars>
          <dgm:chMax val="0"/>
          <dgm:bulletEnabled val="1"/>
        </dgm:presLayoutVars>
      </dgm:prSet>
      <dgm:spPr/>
      <dgm:t>
        <a:bodyPr/>
        <a:lstStyle/>
        <a:p>
          <a:endParaRPr lang="en-US"/>
        </a:p>
      </dgm:t>
    </dgm:pt>
  </dgm:ptLst>
  <dgm:cxnLst>
    <dgm:cxn modelId="{BAE352BB-8646-4521-9667-4637C6E72F35}" srcId="{0892F4D6-8279-418A-8AE9-47AF4E299AA2}" destId="{B53502B7-CFD9-4D79-A7B6-A209BE8CBF2D}" srcOrd="0" destOrd="0" parTransId="{A2045A31-7D50-4EC7-A496-4FB444941F00}" sibTransId="{D34407FC-6F72-487A-85DD-8DA938FCE5A3}"/>
    <dgm:cxn modelId="{DCE9B5BB-4E81-49D1-86D3-4707B54684E8}" type="presOf" srcId="{0892F4D6-8279-418A-8AE9-47AF4E299AA2}" destId="{E48EDA4C-8A74-43CF-ADF1-DB0F43C3695D}" srcOrd="0" destOrd="0" presId="urn:microsoft.com/office/officeart/2005/8/layout/vList2"/>
    <dgm:cxn modelId="{F7C42A35-CBD6-47E7-93C4-B8A103EF7418}" type="presOf" srcId="{B53502B7-CFD9-4D79-A7B6-A209BE8CBF2D}" destId="{BCBE42DD-E755-40FA-869D-120EE8F7268F}" srcOrd="0" destOrd="0" presId="urn:microsoft.com/office/officeart/2005/8/layout/vList2"/>
    <dgm:cxn modelId="{3779A89A-A32A-413A-8B9D-A4A4276E3546}" type="presParOf" srcId="{E48EDA4C-8A74-43CF-ADF1-DB0F43C3695D}" destId="{BCBE42DD-E755-40FA-869D-120EE8F7268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892F4D6-8279-418A-8AE9-47AF4E299AA2}" type="doc">
      <dgm:prSet loTypeId="urn:microsoft.com/office/officeart/2005/8/layout/vList2" loCatId="list" qsTypeId="urn:microsoft.com/office/officeart/2005/8/quickstyle/simple1#1" qsCatId="simple" csTypeId="urn:microsoft.com/office/officeart/2005/8/colors/accent1_2#1" csCatId="accent1" phldr="1"/>
      <dgm:spPr/>
      <dgm:t>
        <a:bodyPr/>
        <a:lstStyle/>
        <a:p>
          <a:endParaRPr lang="en-US"/>
        </a:p>
      </dgm:t>
    </dgm:pt>
    <dgm:pt modelId="{B53502B7-CFD9-4D79-A7B6-A209BE8CBF2D}">
      <dgm:prSet/>
      <dgm:spPr/>
      <dgm:t>
        <a:bodyPr/>
        <a:lstStyle/>
        <a:p>
          <a:pPr rtl="0"/>
          <a:r>
            <a:rPr lang="en-IE" b="0" dirty="0" smtClean="0"/>
            <a:t>Agenda</a:t>
          </a:r>
          <a:endParaRPr lang="en-US" b="0" dirty="0"/>
        </a:p>
      </dgm:t>
    </dgm:pt>
    <dgm:pt modelId="{A2045A31-7D50-4EC7-A496-4FB444941F00}" type="parTrans" cxnId="{BAE352BB-8646-4521-9667-4637C6E72F35}">
      <dgm:prSet/>
      <dgm:spPr/>
      <dgm:t>
        <a:bodyPr/>
        <a:lstStyle/>
        <a:p>
          <a:endParaRPr lang="en-US"/>
        </a:p>
      </dgm:t>
    </dgm:pt>
    <dgm:pt modelId="{D34407FC-6F72-487A-85DD-8DA938FCE5A3}" type="sibTrans" cxnId="{BAE352BB-8646-4521-9667-4637C6E72F35}">
      <dgm:prSet/>
      <dgm:spPr/>
      <dgm:t>
        <a:bodyPr/>
        <a:lstStyle/>
        <a:p>
          <a:endParaRPr lang="en-US"/>
        </a:p>
      </dgm:t>
    </dgm:pt>
    <dgm:pt modelId="{E48EDA4C-8A74-43CF-ADF1-DB0F43C3695D}" type="pres">
      <dgm:prSet presAssocID="{0892F4D6-8279-418A-8AE9-47AF4E299AA2}" presName="linear" presStyleCnt="0">
        <dgm:presLayoutVars>
          <dgm:animLvl val="lvl"/>
          <dgm:resizeHandles val="exact"/>
        </dgm:presLayoutVars>
      </dgm:prSet>
      <dgm:spPr/>
      <dgm:t>
        <a:bodyPr/>
        <a:lstStyle/>
        <a:p>
          <a:endParaRPr lang="en-US"/>
        </a:p>
      </dgm:t>
    </dgm:pt>
    <dgm:pt modelId="{BCBE42DD-E755-40FA-869D-120EE8F7268F}" type="pres">
      <dgm:prSet presAssocID="{B53502B7-CFD9-4D79-A7B6-A209BE8CBF2D}" presName="parentText" presStyleLbl="node1" presStyleIdx="0" presStyleCnt="1" custLinFactNeighborY="1535">
        <dgm:presLayoutVars>
          <dgm:chMax val="0"/>
          <dgm:bulletEnabled val="1"/>
        </dgm:presLayoutVars>
      </dgm:prSet>
      <dgm:spPr/>
      <dgm:t>
        <a:bodyPr/>
        <a:lstStyle/>
        <a:p>
          <a:endParaRPr lang="en-US"/>
        </a:p>
      </dgm:t>
    </dgm:pt>
  </dgm:ptLst>
  <dgm:cxnLst>
    <dgm:cxn modelId="{BAE352BB-8646-4521-9667-4637C6E72F35}" srcId="{0892F4D6-8279-418A-8AE9-47AF4E299AA2}" destId="{B53502B7-CFD9-4D79-A7B6-A209BE8CBF2D}" srcOrd="0" destOrd="0" parTransId="{A2045A31-7D50-4EC7-A496-4FB444941F00}" sibTransId="{D34407FC-6F72-487A-85DD-8DA938FCE5A3}"/>
    <dgm:cxn modelId="{A993421F-E45D-4668-AED9-AB8D57F68D9E}" type="presOf" srcId="{0892F4D6-8279-418A-8AE9-47AF4E299AA2}" destId="{E48EDA4C-8A74-43CF-ADF1-DB0F43C3695D}" srcOrd="0" destOrd="0" presId="urn:microsoft.com/office/officeart/2005/8/layout/vList2"/>
    <dgm:cxn modelId="{B6A32601-7B5F-453C-963E-40F68A049186}" type="presOf" srcId="{B53502B7-CFD9-4D79-A7B6-A209BE8CBF2D}" destId="{BCBE42DD-E755-40FA-869D-120EE8F7268F}" srcOrd="0" destOrd="0" presId="urn:microsoft.com/office/officeart/2005/8/layout/vList2"/>
    <dgm:cxn modelId="{F2E64682-14E3-42C7-B5D2-A1519B824D65}" type="presParOf" srcId="{E48EDA4C-8A74-43CF-ADF1-DB0F43C3695D}" destId="{BCBE42DD-E755-40FA-869D-120EE8F7268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BE42DD-E755-40FA-869D-120EE8F7268F}">
      <dsp:nvSpPr>
        <dsp:cNvPr id="0" name=""/>
        <dsp:cNvSpPr/>
      </dsp:nvSpPr>
      <dsp:spPr>
        <a:xfrm>
          <a:off x="0" y="12518"/>
          <a:ext cx="8229599" cy="6364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endParaRPr lang="en-US" sz="3400" kern="1200" dirty="0"/>
        </a:p>
      </dsp:txBody>
      <dsp:txXfrm>
        <a:off x="31070" y="43588"/>
        <a:ext cx="8167459" cy="57434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B05160-6F30-4890-9CB7-1F999E9DF63C}">
      <dsp:nvSpPr>
        <dsp:cNvPr id="0" name=""/>
        <dsp:cNvSpPr/>
      </dsp:nvSpPr>
      <dsp:spPr>
        <a:xfrm>
          <a:off x="1577597" y="1578446"/>
          <a:ext cx="1176395" cy="374881"/>
        </a:xfrm>
        <a:custGeom>
          <a:avLst/>
          <a:gdLst/>
          <a:ahLst/>
          <a:cxnLst/>
          <a:rect l="0" t="0" r="0" b="0"/>
          <a:pathLst>
            <a:path>
              <a:moveTo>
                <a:pt x="0" y="0"/>
              </a:moveTo>
              <a:lnTo>
                <a:pt x="588197" y="0"/>
              </a:lnTo>
              <a:lnTo>
                <a:pt x="588197" y="374881"/>
              </a:lnTo>
              <a:lnTo>
                <a:pt x="1176395" y="37488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IE" sz="1400" kern="1200"/>
        </a:p>
      </dsp:txBody>
      <dsp:txXfrm>
        <a:off x="2134927" y="1735019"/>
        <a:ext cx="61734" cy="61734"/>
      </dsp:txXfrm>
    </dsp:sp>
    <dsp:sp modelId="{85950BEF-904E-4174-801D-70665205188E}">
      <dsp:nvSpPr>
        <dsp:cNvPr id="0" name=""/>
        <dsp:cNvSpPr/>
      </dsp:nvSpPr>
      <dsp:spPr>
        <a:xfrm>
          <a:off x="1577597" y="1203565"/>
          <a:ext cx="1176395" cy="374881"/>
        </a:xfrm>
        <a:custGeom>
          <a:avLst/>
          <a:gdLst/>
          <a:ahLst/>
          <a:cxnLst/>
          <a:rect l="0" t="0" r="0" b="0"/>
          <a:pathLst>
            <a:path>
              <a:moveTo>
                <a:pt x="0" y="374881"/>
              </a:moveTo>
              <a:lnTo>
                <a:pt x="588197" y="374881"/>
              </a:lnTo>
              <a:lnTo>
                <a:pt x="588197" y="0"/>
              </a:lnTo>
              <a:lnTo>
                <a:pt x="1176395"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IE" sz="1400" kern="1200"/>
        </a:p>
      </dsp:txBody>
      <dsp:txXfrm>
        <a:off x="2134927" y="1360138"/>
        <a:ext cx="61734" cy="61734"/>
      </dsp:txXfrm>
    </dsp:sp>
    <dsp:sp modelId="{9B68B054-C1AC-48DD-9AAB-2AEBE2244343}">
      <dsp:nvSpPr>
        <dsp:cNvPr id="0" name=""/>
        <dsp:cNvSpPr/>
      </dsp:nvSpPr>
      <dsp:spPr>
        <a:xfrm rot="16200000">
          <a:off x="-31913" y="1278541"/>
          <a:ext cx="2619210" cy="599809"/>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IE" sz="1400" b="1" kern="1200" dirty="0" smtClean="0"/>
            <a:t>Minimise cost of </a:t>
          </a:r>
        </a:p>
        <a:p>
          <a:pPr lvl="0" algn="ctr" defTabSz="622300">
            <a:lnSpc>
              <a:spcPct val="90000"/>
            </a:lnSpc>
            <a:spcBef>
              <a:spcPct val="0"/>
            </a:spcBef>
            <a:spcAft>
              <a:spcPct val="35000"/>
            </a:spcAft>
          </a:pPr>
          <a:r>
            <a:rPr lang="en-IE" sz="1400" b="1" kern="1200" dirty="0" smtClean="0"/>
            <a:t>deviation from PNs</a:t>
          </a:r>
          <a:endParaRPr lang="en-IE" sz="1400" b="1" kern="1200" dirty="0"/>
        </a:p>
      </dsp:txBody>
      <dsp:txXfrm>
        <a:off x="-31913" y="1278541"/>
        <a:ext cx="2619210" cy="599809"/>
      </dsp:txXfrm>
    </dsp:sp>
    <dsp:sp modelId="{0D93914F-8618-46FC-ACCC-C6714337EEFA}">
      <dsp:nvSpPr>
        <dsp:cNvPr id="0" name=""/>
        <dsp:cNvSpPr/>
      </dsp:nvSpPr>
      <dsp:spPr>
        <a:xfrm>
          <a:off x="2753992" y="903660"/>
          <a:ext cx="1967375" cy="599809"/>
        </a:xfrm>
        <a:prstGeom prst="rect">
          <a:avLst/>
        </a:prstGeom>
        <a:solidFill>
          <a:schemeClr val="accent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IE" sz="1400" b="1" kern="1200" dirty="0" smtClean="0"/>
            <a:t>Operational Security  Limit Violations</a:t>
          </a:r>
          <a:endParaRPr lang="en-IE" sz="1400" b="1" kern="1200" dirty="0"/>
        </a:p>
      </dsp:txBody>
      <dsp:txXfrm>
        <a:off x="2753992" y="903660"/>
        <a:ext cx="1967375" cy="599809"/>
      </dsp:txXfrm>
    </dsp:sp>
    <dsp:sp modelId="{4EB2764D-5562-4C1C-B98F-1E31CBCF4F2D}">
      <dsp:nvSpPr>
        <dsp:cNvPr id="0" name=""/>
        <dsp:cNvSpPr/>
      </dsp:nvSpPr>
      <dsp:spPr>
        <a:xfrm>
          <a:off x="2753992" y="1653422"/>
          <a:ext cx="1967375" cy="599809"/>
        </a:xfrm>
        <a:prstGeom prst="rect">
          <a:avLst/>
        </a:prstGeom>
        <a:solidFill>
          <a:srgbClr val="E46D0A"/>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IE" sz="1400" b="1" kern="1200" dirty="0" smtClean="0"/>
            <a:t>Priority Dispatch Curtailment</a:t>
          </a:r>
          <a:endParaRPr lang="en-IE" sz="1400" b="1" kern="1200" dirty="0"/>
        </a:p>
      </dsp:txBody>
      <dsp:txXfrm>
        <a:off x="2753992" y="1653422"/>
        <a:ext cx="1967375" cy="5998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215"/>
          </a:xfrm>
          <a:prstGeom prst="rect">
            <a:avLst/>
          </a:prstGeom>
        </p:spPr>
        <p:txBody>
          <a:bodyPr vert="horz" lIns="95580" tIns="47790" rIns="95580" bIns="47790" rtlCol="0"/>
          <a:lstStyle>
            <a:lvl1pPr algn="l">
              <a:defRPr sz="1200"/>
            </a:lvl1pPr>
          </a:lstStyle>
          <a:p>
            <a:endParaRPr lang="en-GB" dirty="0"/>
          </a:p>
        </p:txBody>
      </p:sp>
      <p:sp>
        <p:nvSpPr>
          <p:cNvPr id="3" name="Date Placeholder 2"/>
          <p:cNvSpPr>
            <a:spLocks noGrp="1"/>
          </p:cNvSpPr>
          <p:nvPr>
            <p:ph type="dt" sz="quarter" idx="1"/>
          </p:nvPr>
        </p:nvSpPr>
        <p:spPr>
          <a:xfrm>
            <a:off x="3850443" y="0"/>
            <a:ext cx="2945659" cy="498215"/>
          </a:xfrm>
          <a:prstGeom prst="rect">
            <a:avLst/>
          </a:prstGeom>
        </p:spPr>
        <p:txBody>
          <a:bodyPr vert="horz" lIns="95580" tIns="47790" rIns="95580" bIns="47790" rtlCol="0"/>
          <a:lstStyle>
            <a:lvl1pPr algn="r">
              <a:defRPr sz="1200"/>
            </a:lvl1pPr>
          </a:lstStyle>
          <a:p>
            <a:fld id="{EFAC40D0-AF3F-4E54-B2E5-C7193904A1D3}" type="datetimeFigureOut">
              <a:rPr lang="en-GB" smtClean="0"/>
              <a:t>13/09/2019</a:t>
            </a:fld>
            <a:endParaRPr lang="en-GB" dirty="0"/>
          </a:p>
        </p:txBody>
      </p:sp>
      <p:sp>
        <p:nvSpPr>
          <p:cNvPr id="4" name="Footer Placeholder 3"/>
          <p:cNvSpPr>
            <a:spLocks noGrp="1"/>
          </p:cNvSpPr>
          <p:nvPr>
            <p:ph type="ftr" sz="quarter" idx="2"/>
          </p:nvPr>
        </p:nvSpPr>
        <p:spPr>
          <a:xfrm>
            <a:off x="0" y="9431600"/>
            <a:ext cx="2945659" cy="498214"/>
          </a:xfrm>
          <a:prstGeom prst="rect">
            <a:avLst/>
          </a:prstGeom>
        </p:spPr>
        <p:txBody>
          <a:bodyPr vert="horz" lIns="95580" tIns="47790" rIns="95580" bIns="4779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50443" y="9431600"/>
            <a:ext cx="2945659" cy="498214"/>
          </a:xfrm>
          <a:prstGeom prst="rect">
            <a:avLst/>
          </a:prstGeom>
        </p:spPr>
        <p:txBody>
          <a:bodyPr vert="horz" lIns="95580" tIns="47790" rIns="95580" bIns="47790" rtlCol="0" anchor="b"/>
          <a:lstStyle>
            <a:lvl1pPr algn="r">
              <a:defRPr sz="1200"/>
            </a:lvl1pPr>
          </a:lstStyle>
          <a:p>
            <a:fld id="{748462E5-1967-4CC4-9CA3-2C18AD110F27}" type="slidenum">
              <a:rPr lang="en-GB" smtClean="0"/>
              <a:t>‹#›</a:t>
            </a:fld>
            <a:endParaRPr lang="en-GB" dirty="0"/>
          </a:p>
        </p:txBody>
      </p:sp>
    </p:spTree>
    <p:extLst>
      <p:ext uri="{BB962C8B-B14F-4D97-AF65-F5344CB8AC3E}">
        <p14:creationId xmlns:p14="http://schemas.microsoft.com/office/powerpoint/2010/main" val="34092116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91"/>
          </a:xfrm>
          <a:prstGeom prst="rect">
            <a:avLst/>
          </a:prstGeom>
        </p:spPr>
        <p:txBody>
          <a:bodyPr vert="horz" lIns="95580" tIns="47790" rIns="95580" bIns="47790" rtlCol="0"/>
          <a:lstStyle>
            <a:lvl1pPr algn="l">
              <a:defRPr sz="1200"/>
            </a:lvl1pPr>
          </a:lstStyle>
          <a:p>
            <a:endParaRPr lang="en-IE" dirty="0"/>
          </a:p>
        </p:txBody>
      </p:sp>
      <p:sp>
        <p:nvSpPr>
          <p:cNvPr id="3" name="Date Placeholder 2"/>
          <p:cNvSpPr>
            <a:spLocks noGrp="1"/>
          </p:cNvSpPr>
          <p:nvPr>
            <p:ph type="dt" idx="1"/>
          </p:nvPr>
        </p:nvSpPr>
        <p:spPr>
          <a:xfrm>
            <a:off x="3850443" y="0"/>
            <a:ext cx="2945659" cy="496491"/>
          </a:xfrm>
          <a:prstGeom prst="rect">
            <a:avLst/>
          </a:prstGeom>
        </p:spPr>
        <p:txBody>
          <a:bodyPr vert="horz" lIns="95580" tIns="47790" rIns="95580" bIns="47790" rtlCol="0"/>
          <a:lstStyle>
            <a:lvl1pPr algn="r">
              <a:defRPr sz="1200"/>
            </a:lvl1pPr>
          </a:lstStyle>
          <a:p>
            <a:fld id="{DC7B01CB-090E-4B97-AE57-BA8CB84DC964}" type="datetimeFigureOut">
              <a:rPr lang="en-IE" smtClean="0"/>
              <a:t>13/09/2019</a:t>
            </a:fld>
            <a:endParaRPr lang="en-IE"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5580" tIns="47790" rIns="95580" bIns="47790" rtlCol="0" anchor="ctr"/>
          <a:lstStyle/>
          <a:p>
            <a:endParaRPr lang="en-IE" dirty="0"/>
          </a:p>
        </p:txBody>
      </p:sp>
      <p:sp>
        <p:nvSpPr>
          <p:cNvPr id="5" name="Notes Placeholder 4"/>
          <p:cNvSpPr>
            <a:spLocks noGrp="1"/>
          </p:cNvSpPr>
          <p:nvPr>
            <p:ph type="body" sz="quarter" idx="3"/>
          </p:nvPr>
        </p:nvSpPr>
        <p:spPr>
          <a:xfrm>
            <a:off x="679768" y="4716662"/>
            <a:ext cx="5438140" cy="4468416"/>
          </a:xfrm>
          <a:prstGeom prst="rect">
            <a:avLst/>
          </a:prstGeom>
        </p:spPr>
        <p:txBody>
          <a:bodyPr vert="horz" lIns="95580" tIns="47790" rIns="95580" bIns="4779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a:spLocks noGrp="1"/>
          </p:cNvSpPr>
          <p:nvPr>
            <p:ph type="ftr" sz="quarter" idx="4"/>
          </p:nvPr>
        </p:nvSpPr>
        <p:spPr>
          <a:xfrm>
            <a:off x="0" y="9431599"/>
            <a:ext cx="2945659" cy="496491"/>
          </a:xfrm>
          <a:prstGeom prst="rect">
            <a:avLst/>
          </a:prstGeom>
        </p:spPr>
        <p:txBody>
          <a:bodyPr vert="horz" lIns="95580" tIns="47790" rIns="95580" bIns="47790" rtlCol="0" anchor="b"/>
          <a:lstStyle>
            <a:lvl1pPr algn="l">
              <a:defRPr sz="1200"/>
            </a:lvl1pPr>
          </a:lstStyle>
          <a:p>
            <a:endParaRPr lang="en-IE" dirty="0"/>
          </a:p>
        </p:txBody>
      </p:sp>
      <p:sp>
        <p:nvSpPr>
          <p:cNvPr id="7" name="Slide Number Placeholder 6"/>
          <p:cNvSpPr>
            <a:spLocks noGrp="1"/>
          </p:cNvSpPr>
          <p:nvPr>
            <p:ph type="sldNum" sz="quarter" idx="5"/>
          </p:nvPr>
        </p:nvSpPr>
        <p:spPr>
          <a:xfrm>
            <a:off x="3850443" y="9431599"/>
            <a:ext cx="2945659" cy="496491"/>
          </a:xfrm>
          <a:prstGeom prst="rect">
            <a:avLst/>
          </a:prstGeom>
        </p:spPr>
        <p:txBody>
          <a:bodyPr vert="horz" lIns="95580" tIns="47790" rIns="95580" bIns="47790" rtlCol="0" anchor="b"/>
          <a:lstStyle>
            <a:lvl1pPr algn="r">
              <a:defRPr sz="1200"/>
            </a:lvl1pPr>
          </a:lstStyle>
          <a:p>
            <a:fld id="{A90FAEBE-50E1-4D99-A93F-C79F1C82BE00}" type="slidenum">
              <a:rPr lang="en-IE" smtClean="0"/>
              <a:t>‹#›</a:t>
            </a:fld>
            <a:endParaRPr lang="en-IE" dirty="0"/>
          </a:p>
        </p:txBody>
      </p:sp>
    </p:spTree>
    <p:extLst>
      <p:ext uri="{BB962C8B-B14F-4D97-AF65-F5344CB8AC3E}">
        <p14:creationId xmlns:p14="http://schemas.microsoft.com/office/powerpoint/2010/main" val="29469390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None/>
            </a:pPr>
            <a:r>
              <a:rPr lang="en-US" sz="1400" b="1" dirty="0"/>
              <a:t>Key Duties Transmission Engineer:</a:t>
            </a:r>
          </a:p>
          <a:p>
            <a:pPr>
              <a:buFontTx/>
              <a:buChar char="•"/>
            </a:pPr>
            <a:r>
              <a:rPr lang="en-US" sz="1400" b="1" dirty="0"/>
              <a:t>Voltage Control at 400 kV, 220 kV and 110 kV</a:t>
            </a:r>
          </a:p>
          <a:p>
            <a:pPr>
              <a:buFontTx/>
              <a:buChar char="•"/>
            </a:pPr>
            <a:endParaRPr lang="en-US" sz="600" b="1" dirty="0"/>
          </a:p>
          <a:p>
            <a:pPr>
              <a:buFontTx/>
              <a:buChar char="•"/>
            </a:pPr>
            <a:r>
              <a:rPr lang="en-US" sz="1400" b="1" dirty="0"/>
              <a:t>Monitoring MVA flow on power lines:</a:t>
            </a:r>
          </a:p>
          <a:p>
            <a:pPr lvl="1">
              <a:buFont typeface="Wingdings" pitchFamily="2" charset="2"/>
              <a:buChar char="Ø"/>
            </a:pPr>
            <a:r>
              <a:rPr lang="en-US" sz="1400" b="1" dirty="0">
                <a:solidFill>
                  <a:schemeClr val="bg1">
                    <a:lumMod val="50000"/>
                  </a:schemeClr>
                </a:solidFill>
              </a:rPr>
              <a:t>Re-dispatch generators</a:t>
            </a:r>
          </a:p>
          <a:p>
            <a:pPr lvl="1">
              <a:buFont typeface="Wingdings" pitchFamily="2" charset="2"/>
              <a:buChar char="Ø"/>
            </a:pPr>
            <a:r>
              <a:rPr lang="en-US" sz="1400" b="1" dirty="0" err="1">
                <a:solidFill>
                  <a:schemeClr val="bg1">
                    <a:lumMod val="50000"/>
                  </a:schemeClr>
                </a:solidFill>
              </a:rPr>
              <a:t>Sectionalise</a:t>
            </a:r>
            <a:r>
              <a:rPr lang="en-US" sz="1400" b="1" dirty="0">
                <a:solidFill>
                  <a:schemeClr val="bg1">
                    <a:lumMod val="50000"/>
                  </a:schemeClr>
                </a:solidFill>
              </a:rPr>
              <a:t> stations if necessary</a:t>
            </a:r>
          </a:p>
          <a:p>
            <a:pPr lvl="1">
              <a:buFont typeface="Arial" pitchFamily="34" charset="0"/>
              <a:buChar char="•"/>
            </a:pPr>
            <a:endParaRPr lang="en-US" sz="1400" b="1" dirty="0"/>
          </a:p>
          <a:p>
            <a:pPr>
              <a:buFontTx/>
              <a:buChar char="•"/>
            </a:pPr>
            <a:r>
              <a:rPr lang="en-US" sz="1400" b="1" dirty="0"/>
              <a:t>Remote Control Operations &amp; Live Switching</a:t>
            </a:r>
          </a:p>
          <a:p>
            <a:pPr>
              <a:buFontTx/>
              <a:buChar char="•"/>
            </a:pPr>
            <a:endParaRPr lang="en-US" sz="1400" b="1" dirty="0"/>
          </a:p>
          <a:p>
            <a:pPr>
              <a:buFontTx/>
              <a:buChar char="•"/>
            </a:pPr>
            <a:r>
              <a:rPr lang="en-US" sz="1400" b="1" dirty="0"/>
              <a:t>Contingency and Alarm Monitoring</a:t>
            </a:r>
          </a:p>
          <a:p>
            <a:pPr>
              <a:buFontTx/>
              <a:buChar char="•"/>
            </a:pPr>
            <a:endParaRPr lang="en-US" sz="1400" b="1" dirty="0"/>
          </a:p>
          <a:p>
            <a:pPr>
              <a:buFontTx/>
              <a:buChar char="•"/>
            </a:pPr>
            <a:r>
              <a:rPr lang="en-US" sz="1400" b="1" dirty="0"/>
              <a:t>Transmission Outage Management</a:t>
            </a:r>
          </a:p>
          <a:p>
            <a:pPr>
              <a:buFontTx/>
              <a:buChar char="•"/>
            </a:pPr>
            <a:endParaRPr lang="en-US" sz="1400" b="1" dirty="0"/>
          </a:p>
          <a:p>
            <a:pPr>
              <a:buFontTx/>
              <a:buChar char="•"/>
            </a:pPr>
            <a:r>
              <a:rPr lang="en-US" sz="1400" b="1" dirty="0"/>
              <a:t>Restoration of plant following disconnection</a:t>
            </a:r>
            <a:endParaRPr lang="en-IE" sz="1400" b="1" dirty="0"/>
          </a:p>
          <a:p>
            <a:endParaRPr lang="en-IE" dirty="0"/>
          </a:p>
        </p:txBody>
      </p:sp>
      <p:sp>
        <p:nvSpPr>
          <p:cNvPr id="4" name="Slide Number Placeholder 3"/>
          <p:cNvSpPr>
            <a:spLocks noGrp="1"/>
          </p:cNvSpPr>
          <p:nvPr>
            <p:ph type="sldNum" sz="quarter" idx="10"/>
          </p:nvPr>
        </p:nvSpPr>
        <p:spPr/>
        <p:txBody>
          <a:bodyPr/>
          <a:lstStyle/>
          <a:p>
            <a:fld id="{A90FAEBE-50E1-4D99-A93F-C79F1C82BE00}" type="slidenum">
              <a:rPr lang="en-IE" smtClean="0"/>
              <a:t>4</a:t>
            </a:fld>
            <a:endParaRPr lang="en-IE" dirty="0"/>
          </a:p>
        </p:txBody>
      </p:sp>
    </p:spTree>
    <p:extLst>
      <p:ext uri="{BB962C8B-B14F-4D97-AF65-F5344CB8AC3E}">
        <p14:creationId xmlns:p14="http://schemas.microsoft.com/office/powerpoint/2010/main" val="35517064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A90FAEBE-50E1-4D99-A93F-C79F1C82BE00}" type="slidenum">
              <a:rPr lang="en-IE" smtClean="0"/>
              <a:t>36</a:t>
            </a:fld>
            <a:endParaRPr lang="en-IE" dirty="0"/>
          </a:p>
        </p:txBody>
      </p:sp>
    </p:spTree>
    <p:extLst>
      <p:ext uri="{BB962C8B-B14F-4D97-AF65-F5344CB8AC3E}">
        <p14:creationId xmlns:p14="http://schemas.microsoft.com/office/powerpoint/2010/main" val="1073781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A90FAEBE-50E1-4D99-A93F-C79F1C82BE00}" type="slidenum">
              <a:rPr lang="en-IE" smtClean="0"/>
              <a:t>6</a:t>
            </a:fld>
            <a:endParaRPr lang="en-IE" dirty="0"/>
          </a:p>
        </p:txBody>
      </p:sp>
    </p:spTree>
    <p:extLst>
      <p:ext uri="{BB962C8B-B14F-4D97-AF65-F5344CB8AC3E}">
        <p14:creationId xmlns:p14="http://schemas.microsoft.com/office/powerpoint/2010/main" val="1073781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sz="1100" dirty="0"/>
              <a:t>Scheduling is the process of planning the dispatch instructions to be issued.</a:t>
            </a:r>
          </a:p>
          <a:p>
            <a:endParaRPr lang="en-IE" sz="1100" dirty="0"/>
          </a:p>
          <a:p>
            <a:r>
              <a:rPr lang="en-IE" sz="1100" dirty="0"/>
              <a:t>Given the time it takes for units to respond  (start-up, shut-down and change output) can range from seconds to many hours, our scheduling process operates over a range of timescales:</a:t>
            </a:r>
          </a:p>
          <a:p>
            <a:endParaRPr lang="en-IE" sz="1100" dirty="0"/>
          </a:p>
          <a:p>
            <a:pPr lvl="1"/>
            <a:r>
              <a:rPr lang="en-IE" sz="1100" b="1" dirty="0">
                <a:solidFill>
                  <a:schemeClr val="accent1">
                    <a:lumMod val="75000"/>
                  </a:schemeClr>
                </a:solidFill>
              </a:rPr>
              <a:t>Real-Time Dispatch (RTD)</a:t>
            </a:r>
            <a:r>
              <a:rPr lang="en-IE" sz="1100" dirty="0">
                <a:solidFill>
                  <a:schemeClr val="accent1"/>
                </a:solidFill>
              </a:rPr>
              <a:t> </a:t>
            </a:r>
            <a:r>
              <a:rPr lang="en-IE" sz="1100" dirty="0"/>
              <a:t>– for the next hour</a:t>
            </a:r>
          </a:p>
          <a:p>
            <a:pPr lvl="1"/>
            <a:endParaRPr lang="en-IE" sz="1100" dirty="0"/>
          </a:p>
          <a:p>
            <a:pPr lvl="1"/>
            <a:r>
              <a:rPr lang="en-IE" sz="1100" b="1" dirty="0">
                <a:solidFill>
                  <a:schemeClr val="accent1">
                    <a:lumMod val="75000"/>
                  </a:schemeClr>
                </a:solidFill>
              </a:rPr>
              <a:t>Real-Time Commitment (RTC)</a:t>
            </a:r>
            <a:r>
              <a:rPr lang="en-IE" sz="1100" dirty="0">
                <a:solidFill>
                  <a:schemeClr val="accent1"/>
                </a:solidFill>
              </a:rPr>
              <a:t> </a:t>
            </a:r>
            <a:r>
              <a:rPr lang="en-IE" sz="1100" dirty="0"/>
              <a:t>– for the next four hours </a:t>
            </a:r>
          </a:p>
          <a:p>
            <a:pPr lvl="1"/>
            <a:endParaRPr lang="en-IE" sz="1100" dirty="0"/>
          </a:p>
          <a:p>
            <a:pPr lvl="1"/>
            <a:r>
              <a:rPr lang="en-IE" sz="1100" b="1" dirty="0">
                <a:solidFill>
                  <a:schemeClr val="accent1">
                    <a:lumMod val="75000"/>
                  </a:schemeClr>
                </a:solidFill>
              </a:rPr>
              <a:t>Long-Term Schedule (LTS)</a:t>
            </a:r>
            <a:r>
              <a:rPr lang="en-IE" sz="1100" dirty="0">
                <a:solidFill>
                  <a:schemeClr val="accent1">
                    <a:lumMod val="75000"/>
                  </a:schemeClr>
                </a:solidFill>
              </a:rPr>
              <a:t> </a:t>
            </a:r>
            <a:r>
              <a:rPr lang="en-IE" sz="1100" dirty="0"/>
              <a:t>– for the next day</a:t>
            </a:r>
          </a:p>
          <a:p>
            <a:endParaRPr lang="en-IE" dirty="0"/>
          </a:p>
        </p:txBody>
      </p:sp>
      <p:sp>
        <p:nvSpPr>
          <p:cNvPr id="4" name="Slide Number Placeholder 3"/>
          <p:cNvSpPr>
            <a:spLocks noGrp="1"/>
          </p:cNvSpPr>
          <p:nvPr>
            <p:ph type="sldNum" sz="quarter" idx="10"/>
          </p:nvPr>
        </p:nvSpPr>
        <p:spPr/>
        <p:txBody>
          <a:bodyPr/>
          <a:lstStyle/>
          <a:p>
            <a:fld id="{A90FAEBE-50E1-4D99-A93F-C79F1C82BE00}" type="slidenum">
              <a:rPr lang="en-IE" smtClean="0"/>
              <a:t>8</a:t>
            </a:fld>
            <a:endParaRPr lang="en-IE" dirty="0"/>
          </a:p>
        </p:txBody>
      </p:sp>
    </p:spTree>
    <p:extLst>
      <p:ext uri="{BB962C8B-B14F-4D97-AF65-F5344CB8AC3E}">
        <p14:creationId xmlns:p14="http://schemas.microsoft.com/office/powerpoint/2010/main" val="25674999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A90FAEBE-50E1-4D99-A93F-C79F1C82BE00}" type="slidenum">
              <a:rPr lang="en-IE" smtClean="0"/>
              <a:t>22</a:t>
            </a:fld>
            <a:endParaRPr lang="en-IE" dirty="0"/>
          </a:p>
        </p:txBody>
      </p:sp>
    </p:spTree>
    <p:extLst>
      <p:ext uri="{BB962C8B-B14F-4D97-AF65-F5344CB8AC3E}">
        <p14:creationId xmlns:p14="http://schemas.microsoft.com/office/powerpoint/2010/main" val="40761894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At 18:00</a:t>
            </a:r>
            <a:r>
              <a:rPr lang="en-IE" baseline="0" dirty="0" smtClean="0"/>
              <a:t> LTS pulls back the units from their PN’s for reserve and system constraints</a:t>
            </a:r>
            <a:endParaRPr lang="en-IE" dirty="0"/>
          </a:p>
        </p:txBody>
      </p:sp>
      <p:sp>
        <p:nvSpPr>
          <p:cNvPr id="4" name="Slide Number Placeholder 3"/>
          <p:cNvSpPr>
            <a:spLocks noGrp="1"/>
          </p:cNvSpPr>
          <p:nvPr>
            <p:ph type="sldNum" sz="quarter" idx="10"/>
          </p:nvPr>
        </p:nvSpPr>
        <p:spPr/>
        <p:txBody>
          <a:bodyPr/>
          <a:lstStyle/>
          <a:p>
            <a:fld id="{A90FAEBE-50E1-4D99-A93F-C79F1C82BE00}" type="slidenum">
              <a:rPr lang="en-IE" smtClean="0"/>
              <a:t>24</a:t>
            </a:fld>
            <a:endParaRPr lang="en-IE" dirty="0"/>
          </a:p>
        </p:txBody>
      </p:sp>
    </p:spTree>
    <p:extLst>
      <p:ext uri="{BB962C8B-B14F-4D97-AF65-F5344CB8AC3E}">
        <p14:creationId xmlns:p14="http://schemas.microsoft.com/office/powerpoint/2010/main" val="41971737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A90FAEBE-50E1-4D99-A93F-C79F1C82BE00}" type="slidenum">
              <a:rPr lang="en-IE" smtClean="0"/>
              <a:t>26</a:t>
            </a:fld>
            <a:endParaRPr lang="en-IE" dirty="0"/>
          </a:p>
        </p:txBody>
      </p:sp>
    </p:spTree>
    <p:extLst>
      <p:ext uri="{BB962C8B-B14F-4D97-AF65-F5344CB8AC3E}">
        <p14:creationId xmlns:p14="http://schemas.microsoft.com/office/powerpoint/2010/main" val="16653592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A90FAEBE-50E1-4D99-A93F-C79F1C82BE00}" type="slidenum">
              <a:rPr lang="en-IE" smtClean="0"/>
              <a:t>28</a:t>
            </a:fld>
            <a:endParaRPr lang="en-IE" dirty="0"/>
          </a:p>
        </p:txBody>
      </p:sp>
    </p:spTree>
    <p:extLst>
      <p:ext uri="{BB962C8B-B14F-4D97-AF65-F5344CB8AC3E}">
        <p14:creationId xmlns:p14="http://schemas.microsoft.com/office/powerpoint/2010/main" val="3949763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sz="1200" b="1" u="sng" dirty="0" smtClean="0"/>
              <a:t>Voltage stability </a:t>
            </a:r>
            <a:r>
              <a:rPr lang="en-IE" sz="1200" dirty="0" smtClean="0"/>
              <a:t>in the power system is defined as the ability of a power system to maintain acceptable voltages at all buses in the system under normal conditions and after being subjected to a disturbance</a:t>
            </a:r>
            <a:r>
              <a:rPr lang="en-IE" sz="1050"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IE" sz="1050" b="1" u="sng" dirty="0" smtClean="0"/>
              <a:t>Frequency stability </a:t>
            </a:r>
            <a:r>
              <a:rPr lang="en-IE" sz="1050" dirty="0" smtClean="0"/>
              <a:t>is the ability of the power system to maintain steady state frequency, following a severe system disturbance, resulting in a significant imbalance between generation and load.</a:t>
            </a:r>
          </a:p>
          <a:p>
            <a:pPr marL="0" marR="0" indent="0" algn="l" defTabSz="914400" rtl="0" eaLnBrk="1" fontAlgn="auto" latinLnBrk="0" hangingPunct="1">
              <a:lnSpc>
                <a:spcPct val="100000"/>
              </a:lnSpc>
              <a:spcBef>
                <a:spcPts val="0"/>
              </a:spcBef>
              <a:spcAft>
                <a:spcPts val="0"/>
              </a:spcAft>
              <a:buClrTx/>
              <a:buSzTx/>
              <a:buFontTx/>
              <a:buNone/>
              <a:tabLst/>
              <a:defRPr/>
            </a:pPr>
            <a:endParaRPr lang="en-IE" sz="1050" dirty="0" smtClean="0"/>
          </a:p>
          <a:p>
            <a:endParaRPr lang="en-IE" dirty="0"/>
          </a:p>
        </p:txBody>
      </p:sp>
      <p:sp>
        <p:nvSpPr>
          <p:cNvPr id="4" name="Slide Number Placeholder 3"/>
          <p:cNvSpPr>
            <a:spLocks noGrp="1"/>
          </p:cNvSpPr>
          <p:nvPr>
            <p:ph type="sldNum" sz="quarter" idx="10"/>
          </p:nvPr>
        </p:nvSpPr>
        <p:spPr/>
        <p:txBody>
          <a:bodyPr/>
          <a:lstStyle/>
          <a:p>
            <a:fld id="{A90FAEBE-50E1-4D99-A93F-C79F1C82BE00}" type="slidenum">
              <a:rPr lang="en-IE" smtClean="0"/>
              <a:t>31</a:t>
            </a:fld>
            <a:endParaRPr lang="en-IE" dirty="0"/>
          </a:p>
        </p:txBody>
      </p:sp>
    </p:spTree>
    <p:extLst>
      <p:ext uri="{BB962C8B-B14F-4D97-AF65-F5344CB8AC3E}">
        <p14:creationId xmlns:p14="http://schemas.microsoft.com/office/powerpoint/2010/main" val="38201110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A90FAEBE-50E1-4D99-A93F-C79F1C82BE00}" type="slidenum">
              <a:rPr lang="en-IE" smtClean="0"/>
              <a:t>34</a:t>
            </a:fld>
            <a:endParaRPr lang="en-IE" dirty="0"/>
          </a:p>
        </p:txBody>
      </p:sp>
    </p:spTree>
    <p:extLst>
      <p:ext uri="{BB962C8B-B14F-4D97-AF65-F5344CB8AC3E}">
        <p14:creationId xmlns:p14="http://schemas.microsoft.com/office/powerpoint/2010/main" val="2546768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Layout" Target="../diagrams/layout1.xml"/><Relationship Id="rId7" Type="http://schemas.openxmlformats.org/officeDocument/2006/relationships/image" Target="../media/image2.jpe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Layout" Target="../diagrams/layout2.xml"/><Relationship Id="rId7" Type="http://schemas.openxmlformats.org/officeDocument/2006/relationships/image" Target="../media/image2.jpeg"/><Relationship Id="rId2" Type="http://schemas.openxmlformats.org/officeDocument/2006/relationships/diagramData" Target="../diagrams/data2.xml"/><Relationship Id="rId1" Type="http://schemas.openxmlformats.org/officeDocument/2006/relationships/slideMaster" Target="../slideMasters/slideMaster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Layouts/_rels/slideLayout16.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Layout" Target="../diagrams/layout3.xml"/><Relationship Id="rId7" Type="http://schemas.openxmlformats.org/officeDocument/2006/relationships/image" Target="../media/image2.jpeg"/><Relationship Id="rId2" Type="http://schemas.openxmlformats.org/officeDocument/2006/relationships/diagramData" Target="../diagrams/data3.xml"/><Relationship Id="rId1" Type="http://schemas.openxmlformats.org/officeDocument/2006/relationships/slideMaster" Target="../slideMasters/slideMaster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Layouts/_rels/slideLayout17.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Layout" Target="../diagrams/layout4.xml"/><Relationship Id="rId7" Type="http://schemas.openxmlformats.org/officeDocument/2006/relationships/image" Target="../media/image2.jpeg"/><Relationship Id="rId2" Type="http://schemas.openxmlformats.org/officeDocument/2006/relationships/diagramData" Target="../diagrams/data4.xml"/><Relationship Id="rId1" Type="http://schemas.openxmlformats.org/officeDocument/2006/relationships/slideMaster" Target="../slideMasters/slideMaster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Layout" Target="../diagrams/layout5.xml"/><Relationship Id="rId7" Type="http://schemas.openxmlformats.org/officeDocument/2006/relationships/image" Target="../media/image2.jpeg"/><Relationship Id="rId2" Type="http://schemas.openxmlformats.org/officeDocument/2006/relationships/diagramData" Target="../diagrams/data5.xml"/><Relationship Id="rId1" Type="http://schemas.openxmlformats.org/officeDocument/2006/relationships/slideMaster" Target="../slideMasters/slideMaster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Layout" Target="../diagrams/layout6.xml"/><Relationship Id="rId7" Type="http://schemas.openxmlformats.org/officeDocument/2006/relationships/image" Target="../media/image2.jpeg"/><Relationship Id="rId2" Type="http://schemas.openxmlformats.org/officeDocument/2006/relationships/diagramData" Target="../diagrams/data6.xml"/><Relationship Id="rId1" Type="http://schemas.openxmlformats.org/officeDocument/2006/relationships/slideMaster" Target="../slideMasters/slideMaster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Layout" Target="../diagrams/layout7.xml"/><Relationship Id="rId7" Type="http://schemas.openxmlformats.org/officeDocument/2006/relationships/image" Target="../media/image2.jpeg"/><Relationship Id="rId2" Type="http://schemas.openxmlformats.org/officeDocument/2006/relationships/diagramData" Target="../diagrams/data7.xml"/><Relationship Id="rId1" Type="http://schemas.openxmlformats.org/officeDocument/2006/relationships/slideMaster" Target="../slideMasters/slideMaster1.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Layout" Target="../diagrams/layout8.xml"/><Relationship Id="rId7" Type="http://schemas.openxmlformats.org/officeDocument/2006/relationships/image" Target="../media/image2.jpeg"/><Relationship Id="rId2" Type="http://schemas.openxmlformats.org/officeDocument/2006/relationships/diagramData" Target="../diagrams/data8.xml"/><Relationship Id="rId1" Type="http://schemas.openxmlformats.org/officeDocument/2006/relationships/slideMaster" Target="../slideMasters/slideMaster1.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Layout" Target="../diagrams/layout9.xml"/><Relationship Id="rId7" Type="http://schemas.openxmlformats.org/officeDocument/2006/relationships/image" Target="../media/image2.jpeg"/><Relationship Id="rId2" Type="http://schemas.openxmlformats.org/officeDocument/2006/relationships/diagramData" Target="../diagrams/data9.xml"/><Relationship Id="rId1" Type="http://schemas.openxmlformats.org/officeDocument/2006/relationships/slideMaster" Target="../slideMasters/slideMaster1.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Layouts/_rels/slideLayout25.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Layout" Target="../diagrams/layout10.xml"/><Relationship Id="rId7" Type="http://schemas.openxmlformats.org/officeDocument/2006/relationships/image" Target="../media/image2.jpeg"/><Relationship Id="rId2" Type="http://schemas.openxmlformats.org/officeDocument/2006/relationships/diagramData" Target="../diagrams/data10.xml"/><Relationship Id="rId1" Type="http://schemas.openxmlformats.org/officeDocument/2006/relationships/slideMaster" Target="../slideMasters/slideMaster1.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Layouts/_rels/slideLayout26.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Layout" Target="../diagrams/layout11.xml"/><Relationship Id="rId7" Type="http://schemas.openxmlformats.org/officeDocument/2006/relationships/image" Target="../media/image2.jpeg"/><Relationship Id="rId2" Type="http://schemas.openxmlformats.org/officeDocument/2006/relationships/diagramData" Target="../diagrams/data11.xml"/><Relationship Id="rId1" Type="http://schemas.openxmlformats.org/officeDocument/2006/relationships/slideMaster" Target="../slideMasters/slideMaster1.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Layouts/_rels/slideLayout27.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diagramLayout" Target="../diagrams/layout12.xml"/><Relationship Id="rId7" Type="http://schemas.openxmlformats.org/officeDocument/2006/relationships/image" Target="../media/image2.jpeg"/><Relationship Id="rId2" Type="http://schemas.openxmlformats.org/officeDocument/2006/relationships/diagramData" Target="../diagrams/data12.xml"/><Relationship Id="rId1" Type="http://schemas.openxmlformats.org/officeDocument/2006/relationships/slideMaster" Target="../slideMasters/slideMaster1.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endParaRPr lang="en-IE"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IE"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spTree>
    <p:extLst>
      <p:ext uri="{BB962C8B-B14F-4D97-AF65-F5344CB8AC3E}">
        <p14:creationId xmlns:p14="http://schemas.microsoft.com/office/powerpoint/2010/main" val="2353557025"/>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endParaRPr lang="en-IE"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IE"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spTree>
    <p:extLst>
      <p:ext uri="{BB962C8B-B14F-4D97-AF65-F5344CB8AC3E}">
        <p14:creationId xmlns:p14="http://schemas.microsoft.com/office/powerpoint/2010/main" val="3561320962"/>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endParaRPr lang="en-IE"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IE"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spTree>
    <p:extLst>
      <p:ext uri="{BB962C8B-B14F-4D97-AF65-F5344CB8AC3E}">
        <p14:creationId xmlns:p14="http://schemas.microsoft.com/office/powerpoint/2010/main" val="1558052777"/>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Rounded Rectangle 1"/>
          <p:cNvSpPr/>
          <p:nvPr userDrawn="1"/>
        </p:nvSpPr>
        <p:spPr>
          <a:xfrm>
            <a:off x="863588" y="476672"/>
            <a:ext cx="7416824" cy="2448272"/>
          </a:xfrm>
          <a:prstGeom prst="roundRect">
            <a:avLst/>
          </a:prstGeom>
          <a:solidFill>
            <a:srgbClr val="4F81BD"/>
          </a:solidFill>
          <a:ln>
            <a:solidFill>
              <a:srgbClr val="4F8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prstClr val="white"/>
              </a:solidFill>
            </a:endParaRPr>
          </a:p>
        </p:txBody>
      </p:sp>
      <p:sp>
        <p:nvSpPr>
          <p:cNvPr id="5" name="Slide Number Placeholder 1"/>
          <p:cNvSpPr>
            <a:spLocks noGrp="1"/>
          </p:cNvSpPr>
          <p:nvPr>
            <p:ph type="sldNum" sz="quarter" idx="4294967295"/>
          </p:nvPr>
        </p:nvSpPr>
        <p:spPr>
          <a:xfrm>
            <a:off x="6553200" y="6356350"/>
            <a:ext cx="2133600" cy="365125"/>
          </a:xfrm>
        </p:spPr>
        <p:txBody>
          <a:bodyPr/>
          <a:lstStyle/>
          <a:p>
            <a:fld id="{8CD715F4-8812-4B09-B957-E02A56252AEC}" type="slidenum">
              <a:rPr lang="en-IE" smtClean="0">
                <a:solidFill>
                  <a:prstClr val="black">
                    <a:tint val="75000"/>
                  </a:prstClr>
                </a:solidFill>
              </a:rPr>
              <a:pPr/>
              <a:t>‹#›</a:t>
            </a:fld>
            <a:endParaRPr lang="en-IE" dirty="0">
              <a:solidFill>
                <a:prstClr val="black">
                  <a:tint val="75000"/>
                </a:prstClr>
              </a:solidFill>
            </a:endParaRPr>
          </a:p>
        </p:txBody>
      </p:sp>
      <p:grpSp>
        <p:nvGrpSpPr>
          <p:cNvPr id="7" name="Group 6"/>
          <p:cNvGrpSpPr>
            <a:grpSpLocks/>
          </p:cNvGrpSpPr>
          <p:nvPr userDrawn="1"/>
        </p:nvGrpSpPr>
        <p:grpSpPr bwMode="auto">
          <a:xfrm>
            <a:off x="2123728" y="4581128"/>
            <a:ext cx="4896544" cy="1080120"/>
            <a:chOff x="2884919" y="4573750"/>
            <a:chExt cx="3411553" cy="734696"/>
          </a:xfrm>
        </p:grpSpPr>
        <p:pic>
          <p:nvPicPr>
            <p:cNvPr id="8" name="Picture 7" descr="SONI_2015_Colour_Low_Res.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904688" y="4573750"/>
              <a:ext cx="1391784" cy="73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EIRGRID_2015_Colour_Low_Re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84919" y="4573750"/>
              <a:ext cx="2006115" cy="72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2347098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raining_SO">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40768"/>
            <a:ext cx="8229600" cy="4525963"/>
          </a:xfrm>
        </p:spPr>
        <p:txBody>
          <a:bodyPr>
            <a:normAutofit/>
          </a:bodyPr>
          <a:lstStyle>
            <a:lvl1pPr>
              <a:defRPr sz="1800"/>
            </a:lvl1pPr>
          </a:lstStyle>
          <a:p>
            <a:pPr lvl="0"/>
            <a:endParaRPr lang="en-IE" dirty="0"/>
          </a:p>
        </p:txBody>
      </p:sp>
      <p:graphicFrame>
        <p:nvGraphicFramePr>
          <p:cNvPr id="8" name="Diagram 7"/>
          <p:cNvGraphicFramePr/>
          <p:nvPr userDrawn="1">
            <p:extLst>
              <p:ext uri="{D42A27DB-BD31-4B8C-83A1-F6EECF244321}">
                <p14:modId xmlns:p14="http://schemas.microsoft.com/office/powerpoint/2010/main" val="3648416244"/>
              </p:ext>
            </p:extLst>
          </p:nvPr>
        </p:nvGraphicFramePr>
        <p:xfrm>
          <a:off x="457200" y="459358"/>
          <a:ext cx="8229599" cy="6489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le 1"/>
          <p:cNvSpPr>
            <a:spLocks noGrp="1"/>
          </p:cNvSpPr>
          <p:nvPr>
            <p:ph type="title" hasCustomPrompt="1"/>
          </p:nvPr>
        </p:nvSpPr>
        <p:spPr>
          <a:xfrm>
            <a:off x="457200" y="197768"/>
            <a:ext cx="8229600" cy="1143000"/>
          </a:xfrm>
        </p:spPr>
        <p:txBody>
          <a:bodyPr>
            <a:normAutofit/>
          </a:bodyPr>
          <a:lstStyle>
            <a:lvl1pPr algn="l">
              <a:defRPr sz="2700" b="0">
                <a:solidFill>
                  <a:schemeClr val="bg1"/>
                </a:solidFill>
              </a:defRPr>
            </a:lvl1pPr>
          </a:lstStyle>
          <a:p>
            <a:r>
              <a:rPr lang="en-US" dirty="0" smtClean="0"/>
              <a:t>Click to add text</a:t>
            </a:r>
            <a:endParaRPr lang="en-IE" dirty="0"/>
          </a:p>
        </p:txBody>
      </p:sp>
      <p:sp>
        <p:nvSpPr>
          <p:cNvPr id="11" name="Slide Number Placeholder 5"/>
          <p:cNvSpPr>
            <a:spLocks noGrp="1"/>
          </p:cNvSpPr>
          <p:nvPr>
            <p:ph type="sldNum" sz="quarter" idx="12"/>
          </p:nvPr>
        </p:nvSpPr>
        <p:spPr>
          <a:xfrm>
            <a:off x="6553200" y="6356350"/>
            <a:ext cx="2133600" cy="365125"/>
          </a:xfrm>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grpSp>
        <p:nvGrpSpPr>
          <p:cNvPr id="12" name="Group 11"/>
          <p:cNvGrpSpPr>
            <a:grpSpLocks/>
          </p:cNvGrpSpPr>
          <p:nvPr userDrawn="1"/>
        </p:nvGrpSpPr>
        <p:grpSpPr bwMode="auto">
          <a:xfrm>
            <a:off x="251520" y="6165304"/>
            <a:ext cx="2088231" cy="490813"/>
            <a:chOff x="2884919" y="4573750"/>
            <a:chExt cx="3411553" cy="734696"/>
          </a:xfrm>
        </p:grpSpPr>
        <p:pic>
          <p:nvPicPr>
            <p:cNvPr id="13" name="Picture 12" descr="SONI_2015_Colour_Low_Res.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04688" y="4573750"/>
              <a:ext cx="1391784" cy="73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descr="EIRGRID_2015_Colour_Low_Res.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84919" y="4573750"/>
              <a:ext cx="2006115" cy="72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0693502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sp>
        <p:nvSpPr>
          <p:cNvPr id="7" name="TextBox 6"/>
          <p:cNvSpPr txBox="1"/>
          <p:nvPr userDrawn="1"/>
        </p:nvSpPr>
        <p:spPr>
          <a:xfrm>
            <a:off x="395536" y="1052736"/>
            <a:ext cx="8280920" cy="3600986"/>
          </a:xfrm>
          <a:prstGeom prst="rect">
            <a:avLst/>
          </a:prstGeom>
          <a:noFill/>
        </p:spPr>
        <p:txBody>
          <a:bodyPr wrap="square" rtlCol="0">
            <a:spAutoFit/>
          </a:bodyPr>
          <a:lstStyle/>
          <a:p>
            <a:r>
              <a:rPr lang="en-GB" sz="1400" dirty="0" smtClean="0">
                <a:solidFill>
                  <a:prstClr val="black"/>
                </a:solidFill>
              </a:rPr>
              <a:t>COPYRIGHT NOTICE</a:t>
            </a:r>
            <a:endParaRPr lang="en-IE" sz="1400" dirty="0" smtClean="0">
              <a:solidFill>
                <a:prstClr val="black"/>
              </a:solidFill>
            </a:endParaRPr>
          </a:p>
          <a:p>
            <a:r>
              <a:rPr lang="en-GB" sz="1400" dirty="0" smtClean="0">
                <a:solidFill>
                  <a:prstClr val="black"/>
                </a:solidFill>
              </a:rPr>
              <a:t>All rights reserved. This entire publication is subject to the laws of copyright. This publication is confidential and sole property of EirGrid plc and SONI Limited. No part of this publication may be reproduced or transmitted in any form or by any means, electronic or manual, including photocopying without the prior written permission of EirGrid plc and SONI Limited.</a:t>
            </a:r>
            <a:endParaRPr lang="en-IE" sz="1400" dirty="0" smtClean="0">
              <a:solidFill>
                <a:prstClr val="black"/>
              </a:solidFill>
            </a:endParaRPr>
          </a:p>
          <a:p>
            <a:r>
              <a:rPr lang="en-GB" sz="1400" b="1" dirty="0" smtClean="0">
                <a:solidFill>
                  <a:prstClr val="black"/>
                </a:solidFill>
              </a:rPr>
              <a:t>© SONI Limited / EirGrid Plc 2017</a:t>
            </a:r>
            <a:endParaRPr lang="en-IE" sz="1400" dirty="0" smtClean="0">
              <a:solidFill>
                <a:prstClr val="black"/>
              </a:solidFill>
            </a:endParaRPr>
          </a:p>
          <a:p>
            <a:r>
              <a:rPr lang="en-GB" sz="1400" dirty="0" smtClean="0">
                <a:solidFill>
                  <a:prstClr val="black"/>
                </a:solidFill>
              </a:rPr>
              <a:t> </a:t>
            </a:r>
            <a:endParaRPr lang="en-IE" sz="1400" dirty="0" smtClean="0">
              <a:solidFill>
                <a:prstClr val="black"/>
              </a:solidFill>
            </a:endParaRPr>
          </a:p>
          <a:p>
            <a:r>
              <a:rPr lang="en-GB" sz="1400" dirty="0" smtClean="0">
                <a:solidFill>
                  <a:prstClr val="black"/>
                </a:solidFill>
              </a:rPr>
              <a:t>DOCUMENT DISCLAIMER</a:t>
            </a:r>
            <a:endParaRPr lang="en-IE" sz="1400" dirty="0" smtClean="0">
              <a:solidFill>
                <a:prstClr val="black"/>
              </a:solidFill>
            </a:endParaRPr>
          </a:p>
          <a:p>
            <a:r>
              <a:rPr lang="en-GB" sz="1400" dirty="0" smtClean="0">
                <a:solidFill>
                  <a:prstClr val="black"/>
                </a:solidFill>
              </a:rPr>
              <a:t>This manual is intended as a guide only. Whilst every effort is made to provide information that is useful, and care is taken in the preparation of the information, EirGrid plc and SONI limited give no warranties or representations, expressed or implied, of any kind with respect to the contents of this document, including, without limitation, its quality, accuracy and completeness. EirGrid plc and SONI limited hereby exclude, to the fullest extent permitted by law, all and any liability for any loss or damage howsoever arising from the use of this document or any reliance on the information it contains. Use of this document and the information it contains is at the user’s sole risk.</a:t>
            </a:r>
            <a:endParaRPr lang="en-IE" sz="1400" dirty="0" smtClean="0">
              <a:solidFill>
                <a:prstClr val="black"/>
              </a:solidFill>
            </a:endParaRPr>
          </a:p>
          <a:p>
            <a:endParaRPr lang="en-IE" dirty="0">
              <a:solidFill>
                <a:prstClr val="black"/>
              </a:solidFill>
            </a:endParaRPr>
          </a:p>
        </p:txBody>
      </p:sp>
    </p:spTree>
    <p:extLst>
      <p:ext uri="{BB962C8B-B14F-4D97-AF65-F5344CB8AC3E}">
        <p14:creationId xmlns:p14="http://schemas.microsoft.com/office/powerpoint/2010/main" val="14404862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graphicFrame>
        <p:nvGraphicFramePr>
          <p:cNvPr id="10" name="Diagram 9"/>
          <p:cNvGraphicFramePr/>
          <p:nvPr userDrawn="1">
            <p:extLst>
              <p:ext uri="{D42A27DB-BD31-4B8C-83A1-F6EECF244321}">
                <p14:modId xmlns:p14="http://schemas.microsoft.com/office/powerpoint/2010/main" val="2820842099"/>
              </p:ext>
            </p:extLst>
          </p:nvPr>
        </p:nvGraphicFramePr>
        <p:xfrm>
          <a:off x="457200" y="459358"/>
          <a:ext cx="8229599" cy="6489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userDrawn="1"/>
        </p:nvSpPr>
        <p:spPr>
          <a:xfrm>
            <a:off x="1342964" y="6346803"/>
            <a:ext cx="720080" cy="3945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prstClr val="white"/>
              </a:solidFill>
            </a:endParaRPr>
          </a:p>
        </p:txBody>
      </p:sp>
      <p:grpSp>
        <p:nvGrpSpPr>
          <p:cNvPr id="7" name="Group 6"/>
          <p:cNvGrpSpPr>
            <a:grpSpLocks/>
          </p:cNvGrpSpPr>
          <p:nvPr userDrawn="1"/>
        </p:nvGrpSpPr>
        <p:grpSpPr bwMode="auto">
          <a:xfrm>
            <a:off x="251520" y="6165304"/>
            <a:ext cx="2088231" cy="490813"/>
            <a:chOff x="2884919" y="4573750"/>
            <a:chExt cx="3411553" cy="734696"/>
          </a:xfrm>
        </p:grpSpPr>
        <p:pic>
          <p:nvPicPr>
            <p:cNvPr id="8" name="Picture 7" descr="SONI_2015_Colour_Low_Res.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04688" y="4573750"/>
              <a:ext cx="1391784" cy="73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1" descr="EIRGRID_2015_Colour_Low_Res.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84919" y="4573750"/>
              <a:ext cx="2006115" cy="72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635330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graphicFrame>
        <p:nvGraphicFramePr>
          <p:cNvPr id="10" name="Diagram 9"/>
          <p:cNvGraphicFramePr/>
          <p:nvPr userDrawn="1">
            <p:extLst>
              <p:ext uri="{D42A27DB-BD31-4B8C-83A1-F6EECF244321}">
                <p14:modId xmlns:p14="http://schemas.microsoft.com/office/powerpoint/2010/main" val="1759580"/>
              </p:ext>
            </p:extLst>
          </p:nvPr>
        </p:nvGraphicFramePr>
        <p:xfrm>
          <a:off x="457200" y="459358"/>
          <a:ext cx="8229599" cy="6489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Slide Number Placeholder 5"/>
          <p:cNvSpPr>
            <a:spLocks noGrp="1"/>
          </p:cNvSpPr>
          <p:nvPr>
            <p:ph type="sldNum" sz="quarter" idx="12"/>
          </p:nvPr>
        </p:nvSpPr>
        <p:spPr>
          <a:xfrm>
            <a:off x="6553200" y="6356350"/>
            <a:ext cx="2133600" cy="365125"/>
          </a:xfrm>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grpSp>
        <p:nvGrpSpPr>
          <p:cNvPr id="11" name="Group 10"/>
          <p:cNvGrpSpPr>
            <a:grpSpLocks/>
          </p:cNvGrpSpPr>
          <p:nvPr userDrawn="1"/>
        </p:nvGrpSpPr>
        <p:grpSpPr bwMode="auto">
          <a:xfrm>
            <a:off x="251520" y="6165304"/>
            <a:ext cx="2088231" cy="490813"/>
            <a:chOff x="2884919" y="4573750"/>
            <a:chExt cx="3411553" cy="734696"/>
          </a:xfrm>
        </p:grpSpPr>
        <p:pic>
          <p:nvPicPr>
            <p:cNvPr id="12" name="Picture 11" descr="SONI_2015_Colour_Low_Res.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04688" y="4573750"/>
              <a:ext cx="1391784" cy="73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descr="EIRGRID_2015_Colour_Low_Res.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84919" y="4573750"/>
              <a:ext cx="2006115" cy="72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0473048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graphicFrame>
        <p:nvGraphicFramePr>
          <p:cNvPr id="10" name="Diagram 9"/>
          <p:cNvGraphicFramePr/>
          <p:nvPr userDrawn="1">
            <p:extLst>
              <p:ext uri="{D42A27DB-BD31-4B8C-83A1-F6EECF244321}">
                <p14:modId xmlns:p14="http://schemas.microsoft.com/office/powerpoint/2010/main" val="1360364280"/>
              </p:ext>
            </p:extLst>
          </p:nvPr>
        </p:nvGraphicFramePr>
        <p:xfrm>
          <a:off x="457200" y="459358"/>
          <a:ext cx="8229599" cy="6489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1" name="Group 10"/>
          <p:cNvGrpSpPr>
            <a:grpSpLocks/>
          </p:cNvGrpSpPr>
          <p:nvPr userDrawn="1"/>
        </p:nvGrpSpPr>
        <p:grpSpPr bwMode="auto">
          <a:xfrm>
            <a:off x="251520" y="6165304"/>
            <a:ext cx="2088231" cy="490813"/>
            <a:chOff x="2884919" y="4573750"/>
            <a:chExt cx="3411553" cy="734696"/>
          </a:xfrm>
        </p:grpSpPr>
        <p:pic>
          <p:nvPicPr>
            <p:cNvPr id="12" name="Picture 11" descr="SONI_2015_Colour_Low_Res.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04688" y="4573750"/>
              <a:ext cx="1391784" cy="73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descr="EIRGRID_2015_Colour_Low_Res.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84919" y="4573750"/>
              <a:ext cx="2006115" cy="72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5834912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Training_SO">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4784"/>
            <a:ext cx="8229600" cy="4525963"/>
          </a:xfrm>
        </p:spPr>
        <p:txBody>
          <a:bodyPr>
            <a:normAutofit/>
          </a:bodyPr>
          <a:lstStyle>
            <a:lvl1pPr>
              <a:defRPr sz="1800"/>
            </a:lvl1pPr>
          </a:lstStyle>
          <a:p>
            <a:pPr lvl="0"/>
            <a:endParaRPr lang="en-IE" dirty="0"/>
          </a:p>
        </p:txBody>
      </p:sp>
      <p:sp>
        <p:nvSpPr>
          <p:cNvPr id="6" name="Slide Number Placeholder 5"/>
          <p:cNvSpPr>
            <a:spLocks noGrp="1"/>
          </p:cNvSpPr>
          <p:nvPr>
            <p:ph type="sldNum" sz="quarter" idx="12"/>
          </p:nvPr>
        </p:nvSpPr>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graphicFrame>
        <p:nvGraphicFramePr>
          <p:cNvPr id="8" name="Diagram 7"/>
          <p:cNvGraphicFramePr/>
          <p:nvPr userDrawn="1">
            <p:extLst>
              <p:ext uri="{D42A27DB-BD31-4B8C-83A1-F6EECF244321}">
                <p14:modId xmlns:p14="http://schemas.microsoft.com/office/powerpoint/2010/main" val="951944442"/>
              </p:ext>
            </p:extLst>
          </p:nvPr>
        </p:nvGraphicFramePr>
        <p:xfrm>
          <a:off x="457200" y="459358"/>
          <a:ext cx="8229599" cy="6489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0" name="Group 9"/>
          <p:cNvGrpSpPr>
            <a:grpSpLocks/>
          </p:cNvGrpSpPr>
          <p:nvPr userDrawn="1"/>
        </p:nvGrpSpPr>
        <p:grpSpPr bwMode="auto">
          <a:xfrm>
            <a:off x="251520" y="6165304"/>
            <a:ext cx="2088231" cy="490813"/>
            <a:chOff x="2884919" y="4573750"/>
            <a:chExt cx="3411553" cy="734696"/>
          </a:xfrm>
        </p:grpSpPr>
        <p:pic>
          <p:nvPicPr>
            <p:cNvPr id="11" name="Picture 10" descr="SONI_2015_Colour_Low_Res.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04688" y="4573750"/>
              <a:ext cx="1391784" cy="73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EIRGRID_2015_Colour_Low_Res.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84919" y="4573750"/>
              <a:ext cx="2006115" cy="72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3003531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Training_SO">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graphicFrame>
        <p:nvGraphicFramePr>
          <p:cNvPr id="8" name="Diagram 7"/>
          <p:cNvGraphicFramePr/>
          <p:nvPr userDrawn="1">
            <p:extLst>
              <p:ext uri="{D42A27DB-BD31-4B8C-83A1-F6EECF244321}">
                <p14:modId xmlns:p14="http://schemas.microsoft.com/office/powerpoint/2010/main" val="3242614547"/>
              </p:ext>
            </p:extLst>
          </p:nvPr>
        </p:nvGraphicFramePr>
        <p:xfrm>
          <a:off x="457200" y="459358"/>
          <a:ext cx="8229599" cy="6489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le 1"/>
          <p:cNvSpPr>
            <a:spLocks noGrp="1"/>
          </p:cNvSpPr>
          <p:nvPr>
            <p:ph type="title" hasCustomPrompt="1"/>
          </p:nvPr>
        </p:nvSpPr>
        <p:spPr>
          <a:xfrm>
            <a:off x="457200" y="197768"/>
            <a:ext cx="8229600" cy="1143000"/>
          </a:xfrm>
        </p:spPr>
        <p:txBody>
          <a:bodyPr>
            <a:normAutofit/>
          </a:bodyPr>
          <a:lstStyle>
            <a:lvl1pPr algn="l">
              <a:defRPr sz="2700" b="0">
                <a:solidFill>
                  <a:schemeClr val="bg1"/>
                </a:solidFill>
              </a:defRPr>
            </a:lvl1pPr>
          </a:lstStyle>
          <a:p>
            <a:r>
              <a:rPr lang="en-US" dirty="0" smtClean="0"/>
              <a:t>Questions</a:t>
            </a:r>
            <a:endParaRPr lang="en-IE" dirty="0"/>
          </a:p>
        </p:txBody>
      </p:sp>
      <p:sp>
        <p:nvSpPr>
          <p:cNvPr id="2" name="Rectangle 1"/>
          <p:cNvSpPr/>
          <p:nvPr userDrawn="1"/>
        </p:nvSpPr>
        <p:spPr>
          <a:xfrm>
            <a:off x="3594503" y="1470825"/>
            <a:ext cx="1890261" cy="4508927"/>
          </a:xfrm>
          <a:prstGeom prst="rect">
            <a:avLst/>
          </a:prstGeom>
        </p:spPr>
        <p:txBody>
          <a:bodyPr wrap="none">
            <a:spAutoFit/>
          </a:bodyPr>
          <a:lstStyle/>
          <a:p>
            <a:pPr algn="ctr"/>
            <a:r>
              <a:rPr lang="en-IE" sz="28700" dirty="0" smtClean="0">
                <a:solidFill>
                  <a:prstClr val="white">
                    <a:lumMod val="50000"/>
                  </a:prstClr>
                </a:solidFill>
              </a:rPr>
              <a:t>?</a:t>
            </a:r>
            <a:endParaRPr lang="en-IE" sz="28700" dirty="0">
              <a:solidFill>
                <a:prstClr val="white">
                  <a:lumMod val="50000"/>
                </a:prstClr>
              </a:solidFill>
            </a:endParaRPr>
          </a:p>
        </p:txBody>
      </p:sp>
      <p:grpSp>
        <p:nvGrpSpPr>
          <p:cNvPr id="11" name="Group 10"/>
          <p:cNvGrpSpPr>
            <a:grpSpLocks/>
          </p:cNvGrpSpPr>
          <p:nvPr userDrawn="1"/>
        </p:nvGrpSpPr>
        <p:grpSpPr bwMode="auto">
          <a:xfrm>
            <a:off x="251520" y="6165304"/>
            <a:ext cx="2088231" cy="490813"/>
            <a:chOff x="2884919" y="4573750"/>
            <a:chExt cx="3411553" cy="734696"/>
          </a:xfrm>
        </p:grpSpPr>
        <p:pic>
          <p:nvPicPr>
            <p:cNvPr id="12" name="Picture 11" descr="SONI_2015_Colour_Low_Res.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04688" y="4573750"/>
              <a:ext cx="1391784" cy="73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1" descr="EIRGRID_2015_Colour_Low_Res.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84919" y="4573750"/>
              <a:ext cx="2006115" cy="72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7230680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endParaRPr lang="en-IE" dirty="0"/>
          </a:p>
        </p:txBody>
      </p:sp>
      <p:sp>
        <p:nvSpPr>
          <p:cNvPr id="5" name="Footer Placeholder 4"/>
          <p:cNvSpPr>
            <a:spLocks noGrp="1"/>
          </p:cNvSpPr>
          <p:nvPr>
            <p:ph type="ftr" sz="quarter" idx="11"/>
          </p:nvPr>
        </p:nvSpPr>
        <p:spPr/>
        <p:txBody>
          <a:bodyPr/>
          <a:lstStyle/>
          <a:p>
            <a:endParaRPr lang="en-IE" dirty="0"/>
          </a:p>
        </p:txBody>
      </p:sp>
      <p:sp>
        <p:nvSpPr>
          <p:cNvPr id="6" name="Slide Number Placeholder 5"/>
          <p:cNvSpPr>
            <a:spLocks noGrp="1"/>
          </p:cNvSpPr>
          <p:nvPr>
            <p:ph type="sldNum" sz="quarter" idx="12"/>
          </p:nvPr>
        </p:nvSpPr>
        <p:spPr/>
        <p:txBody>
          <a:bodyPr/>
          <a:lstStyle/>
          <a:p>
            <a:fld id="{920BA658-50D1-4B02-86E8-14BFCF9234AE}" type="slidenum">
              <a:rPr lang="en-IE" smtClean="0"/>
              <a:t>‹#›</a:t>
            </a:fld>
            <a:endParaRPr lang="en-IE" dirty="0"/>
          </a:p>
        </p:txBody>
      </p:sp>
      <p:pic>
        <p:nvPicPr>
          <p:cNvPr id="7" name="Picture 6"/>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28600" y="6190488"/>
            <a:ext cx="2723674" cy="5133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912879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2" name="Rounded Rectangle 1"/>
          <p:cNvSpPr/>
          <p:nvPr userDrawn="1"/>
        </p:nvSpPr>
        <p:spPr>
          <a:xfrm>
            <a:off x="863588" y="476672"/>
            <a:ext cx="7416824" cy="2448272"/>
          </a:xfrm>
          <a:prstGeom prst="roundRect">
            <a:avLst/>
          </a:prstGeom>
          <a:solidFill>
            <a:srgbClr val="4F81BD"/>
          </a:solidFill>
          <a:ln>
            <a:solidFill>
              <a:srgbClr val="4F8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prstClr val="white"/>
              </a:solidFill>
            </a:endParaRPr>
          </a:p>
        </p:txBody>
      </p:sp>
      <p:sp>
        <p:nvSpPr>
          <p:cNvPr id="5" name="Slide Number Placeholder 1"/>
          <p:cNvSpPr>
            <a:spLocks noGrp="1"/>
          </p:cNvSpPr>
          <p:nvPr>
            <p:ph type="sldNum" sz="quarter" idx="4294967295"/>
          </p:nvPr>
        </p:nvSpPr>
        <p:spPr>
          <a:xfrm>
            <a:off x="6553200" y="6356350"/>
            <a:ext cx="2133600" cy="365125"/>
          </a:xfrm>
        </p:spPr>
        <p:txBody>
          <a:bodyPr/>
          <a:lstStyle/>
          <a:p>
            <a:fld id="{8CD715F4-8812-4B09-B957-E02A56252AEC}" type="slidenum">
              <a:rPr lang="en-IE" smtClean="0">
                <a:solidFill>
                  <a:prstClr val="black">
                    <a:tint val="75000"/>
                  </a:prstClr>
                </a:solidFill>
              </a:rPr>
              <a:pPr/>
              <a:t>‹#›</a:t>
            </a:fld>
            <a:endParaRPr lang="en-IE" dirty="0">
              <a:solidFill>
                <a:prstClr val="black">
                  <a:tint val="75000"/>
                </a:prstClr>
              </a:solidFill>
            </a:endParaRPr>
          </a:p>
        </p:txBody>
      </p:sp>
      <p:grpSp>
        <p:nvGrpSpPr>
          <p:cNvPr id="7" name="Group 6"/>
          <p:cNvGrpSpPr>
            <a:grpSpLocks/>
          </p:cNvGrpSpPr>
          <p:nvPr userDrawn="1"/>
        </p:nvGrpSpPr>
        <p:grpSpPr bwMode="auto">
          <a:xfrm>
            <a:off x="2123728" y="4581128"/>
            <a:ext cx="4896544" cy="1080120"/>
            <a:chOff x="2884919" y="4573750"/>
            <a:chExt cx="3411553" cy="734696"/>
          </a:xfrm>
        </p:grpSpPr>
        <p:pic>
          <p:nvPicPr>
            <p:cNvPr id="8" name="Picture 7" descr="SONI_2015_Colour_Low_Res.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904688" y="4573750"/>
              <a:ext cx="1391784" cy="73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EIRGRID_2015_Colour_Low_Re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84919" y="4573750"/>
              <a:ext cx="2006115" cy="72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8122978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sp>
        <p:nvSpPr>
          <p:cNvPr id="7" name="TextBox 6"/>
          <p:cNvSpPr txBox="1"/>
          <p:nvPr userDrawn="1"/>
        </p:nvSpPr>
        <p:spPr>
          <a:xfrm>
            <a:off x="395536" y="1052736"/>
            <a:ext cx="8280920" cy="3600986"/>
          </a:xfrm>
          <a:prstGeom prst="rect">
            <a:avLst/>
          </a:prstGeom>
          <a:noFill/>
        </p:spPr>
        <p:txBody>
          <a:bodyPr wrap="square" rtlCol="0">
            <a:spAutoFit/>
          </a:bodyPr>
          <a:lstStyle/>
          <a:p>
            <a:r>
              <a:rPr lang="en-GB" sz="1400" dirty="0" smtClean="0">
                <a:solidFill>
                  <a:prstClr val="black"/>
                </a:solidFill>
              </a:rPr>
              <a:t>COPYRIGHT NOTICE</a:t>
            </a:r>
            <a:endParaRPr lang="en-IE" sz="1400" dirty="0" smtClean="0">
              <a:solidFill>
                <a:prstClr val="black"/>
              </a:solidFill>
            </a:endParaRPr>
          </a:p>
          <a:p>
            <a:r>
              <a:rPr lang="en-GB" sz="1400" dirty="0" smtClean="0">
                <a:solidFill>
                  <a:prstClr val="black"/>
                </a:solidFill>
              </a:rPr>
              <a:t>All rights reserved. This entire publication is subject to the laws of copyright. This publication is confidential and sole property of EirGrid plc and SONI Limited. No part of this publication may be reproduced or transmitted in any form or by any means, electronic or manual, including photocopying without the prior written permission of EirGrid plc and SONI Limited.</a:t>
            </a:r>
            <a:endParaRPr lang="en-IE" sz="1400" dirty="0" smtClean="0">
              <a:solidFill>
                <a:prstClr val="black"/>
              </a:solidFill>
            </a:endParaRPr>
          </a:p>
          <a:p>
            <a:r>
              <a:rPr lang="en-GB" sz="1400" b="1" dirty="0" smtClean="0">
                <a:solidFill>
                  <a:prstClr val="black"/>
                </a:solidFill>
              </a:rPr>
              <a:t>© SONI Limited / EirGrid Plc 2017</a:t>
            </a:r>
            <a:endParaRPr lang="en-IE" sz="1400" dirty="0" smtClean="0">
              <a:solidFill>
                <a:prstClr val="black"/>
              </a:solidFill>
            </a:endParaRPr>
          </a:p>
          <a:p>
            <a:r>
              <a:rPr lang="en-GB" sz="1400" dirty="0" smtClean="0">
                <a:solidFill>
                  <a:prstClr val="black"/>
                </a:solidFill>
              </a:rPr>
              <a:t> </a:t>
            </a:r>
            <a:endParaRPr lang="en-IE" sz="1400" dirty="0" smtClean="0">
              <a:solidFill>
                <a:prstClr val="black"/>
              </a:solidFill>
            </a:endParaRPr>
          </a:p>
          <a:p>
            <a:r>
              <a:rPr lang="en-GB" sz="1400" dirty="0" smtClean="0">
                <a:solidFill>
                  <a:prstClr val="black"/>
                </a:solidFill>
              </a:rPr>
              <a:t>DOCUMENT DISCLAIMER</a:t>
            </a:r>
            <a:endParaRPr lang="en-IE" sz="1400" dirty="0" smtClean="0">
              <a:solidFill>
                <a:prstClr val="black"/>
              </a:solidFill>
            </a:endParaRPr>
          </a:p>
          <a:p>
            <a:r>
              <a:rPr lang="en-GB" sz="1400" dirty="0" smtClean="0">
                <a:solidFill>
                  <a:prstClr val="black"/>
                </a:solidFill>
              </a:rPr>
              <a:t>This manual is intended as a guide only. Whilst every effort is made to provide information that is useful, and care is taken in the preparation of the information, EirGrid plc and SONI limited give no warranties or representations, expressed or implied, of any kind with respect to the contents of this document, including, without limitation, its quality, accuracy and completeness. EirGrid plc and SONI limited hereby exclude, to the fullest extent permitted by law, all and any liability for any loss or damage howsoever arising from the use of this document or any reliance on the information it contains. Use of this document and the information it contains is at the user’s sole risk.</a:t>
            </a:r>
            <a:endParaRPr lang="en-IE" sz="1400" dirty="0" smtClean="0">
              <a:solidFill>
                <a:prstClr val="black"/>
              </a:solidFill>
            </a:endParaRPr>
          </a:p>
          <a:p>
            <a:endParaRPr lang="en-IE" dirty="0">
              <a:solidFill>
                <a:prstClr val="black"/>
              </a:solidFill>
            </a:endParaRPr>
          </a:p>
        </p:txBody>
      </p:sp>
    </p:spTree>
    <p:extLst>
      <p:ext uri="{BB962C8B-B14F-4D97-AF65-F5344CB8AC3E}">
        <p14:creationId xmlns:p14="http://schemas.microsoft.com/office/powerpoint/2010/main" val="42239954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_Section Header">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graphicFrame>
        <p:nvGraphicFramePr>
          <p:cNvPr id="10" name="Diagram 9"/>
          <p:cNvGraphicFramePr/>
          <p:nvPr userDrawn="1">
            <p:extLst>
              <p:ext uri="{D42A27DB-BD31-4B8C-83A1-F6EECF244321}">
                <p14:modId xmlns:p14="http://schemas.microsoft.com/office/powerpoint/2010/main" val="1310091765"/>
              </p:ext>
            </p:extLst>
          </p:nvPr>
        </p:nvGraphicFramePr>
        <p:xfrm>
          <a:off x="457200" y="459358"/>
          <a:ext cx="8229599" cy="6489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userDrawn="1"/>
        </p:nvSpPr>
        <p:spPr>
          <a:xfrm>
            <a:off x="1342964" y="6346803"/>
            <a:ext cx="720080" cy="3945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prstClr val="white"/>
              </a:solidFill>
            </a:endParaRPr>
          </a:p>
        </p:txBody>
      </p:sp>
      <p:grpSp>
        <p:nvGrpSpPr>
          <p:cNvPr id="7" name="Group 6"/>
          <p:cNvGrpSpPr>
            <a:grpSpLocks/>
          </p:cNvGrpSpPr>
          <p:nvPr userDrawn="1"/>
        </p:nvGrpSpPr>
        <p:grpSpPr bwMode="auto">
          <a:xfrm>
            <a:off x="251520" y="6165304"/>
            <a:ext cx="2088231" cy="490813"/>
            <a:chOff x="2884919" y="4573750"/>
            <a:chExt cx="3411553" cy="734696"/>
          </a:xfrm>
        </p:grpSpPr>
        <p:pic>
          <p:nvPicPr>
            <p:cNvPr id="8" name="Picture 7" descr="SONI_2015_Colour_Low_Res.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04688" y="4573750"/>
              <a:ext cx="1391784" cy="73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1" descr="EIRGRID_2015_Colour_Low_Res.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84919" y="4573750"/>
              <a:ext cx="2006115" cy="72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480492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_Section Header">
    <p:spTree>
      <p:nvGrpSpPr>
        <p:cNvPr id="1" name=""/>
        <p:cNvGrpSpPr/>
        <p:nvPr/>
      </p:nvGrpSpPr>
      <p:grpSpPr>
        <a:xfrm>
          <a:off x="0" y="0"/>
          <a:ext cx="0" cy="0"/>
          <a:chOff x="0" y="0"/>
          <a:chExt cx="0" cy="0"/>
        </a:xfrm>
      </p:grpSpPr>
      <p:graphicFrame>
        <p:nvGraphicFramePr>
          <p:cNvPr id="10" name="Diagram 9"/>
          <p:cNvGraphicFramePr/>
          <p:nvPr userDrawn="1">
            <p:extLst>
              <p:ext uri="{D42A27DB-BD31-4B8C-83A1-F6EECF244321}">
                <p14:modId xmlns:p14="http://schemas.microsoft.com/office/powerpoint/2010/main" val="1856973218"/>
              </p:ext>
            </p:extLst>
          </p:nvPr>
        </p:nvGraphicFramePr>
        <p:xfrm>
          <a:off x="457200" y="459358"/>
          <a:ext cx="8229599" cy="6489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Slide Number Placeholder 5"/>
          <p:cNvSpPr>
            <a:spLocks noGrp="1"/>
          </p:cNvSpPr>
          <p:nvPr>
            <p:ph type="sldNum" sz="quarter" idx="12"/>
          </p:nvPr>
        </p:nvSpPr>
        <p:spPr>
          <a:xfrm>
            <a:off x="6553200" y="6356350"/>
            <a:ext cx="2133600" cy="365125"/>
          </a:xfrm>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grpSp>
        <p:nvGrpSpPr>
          <p:cNvPr id="11" name="Group 10"/>
          <p:cNvGrpSpPr>
            <a:grpSpLocks/>
          </p:cNvGrpSpPr>
          <p:nvPr userDrawn="1"/>
        </p:nvGrpSpPr>
        <p:grpSpPr bwMode="auto">
          <a:xfrm>
            <a:off x="251520" y="6165304"/>
            <a:ext cx="2088231" cy="490813"/>
            <a:chOff x="2884919" y="4573750"/>
            <a:chExt cx="3411553" cy="734696"/>
          </a:xfrm>
        </p:grpSpPr>
        <p:pic>
          <p:nvPicPr>
            <p:cNvPr id="12" name="Picture 11" descr="SONI_2015_Colour_Low_Res.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04688" y="4573750"/>
              <a:ext cx="1391784" cy="73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descr="EIRGRID_2015_Colour_Low_Res.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84919" y="4573750"/>
              <a:ext cx="2006115" cy="72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9696093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_Section Header">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graphicFrame>
        <p:nvGraphicFramePr>
          <p:cNvPr id="10" name="Diagram 9"/>
          <p:cNvGraphicFramePr/>
          <p:nvPr userDrawn="1">
            <p:extLst>
              <p:ext uri="{D42A27DB-BD31-4B8C-83A1-F6EECF244321}">
                <p14:modId xmlns:p14="http://schemas.microsoft.com/office/powerpoint/2010/main" val="4036426903"/>
              </p:ext>
            </p:extLst>
          </p:nvPr>
        </p:nvGraphicFramePr>
        <p:xfrm>
          <a:off x="457200" y="459358"/>
          <a:ext cx="8229599" cy="6489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1" name="Group 10"/>
          <p:cNvGrpSpPr>
            <a:grpSpLocks/>
          </p:cNvGrpSpPr>
          <p:nvPr userDrawn="1"/>
        </p:nvGrpSpPr>
        <p:grpSpPr bwMode="auto">
          <a:xfrm>
            <a:off x="251520" y="6165304"/>
            <a:ext cx="2088231" cy="490813"/>
            <a:chOff x="2884919" y="4573750"/>
            <a:chExt cx="3411553" cy="734696"/>
          </a:xfrm>
        </p:grpSpPr>
        <p:pic>
          <p:nvPicPr>
            <p:cNvPr id="12" name="Picture 11" descr="SONI_2015_Colour_Low_Res.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04688" y="4573750"/>
              <a:ext cx="1391784" cy="73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descr="EIRGRID_2015_Colour_Low_Res.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84919" y="4573750"/>
              <a:ext cx="2006115" cy="72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0247201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Training_SO">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4784"/>
            <a:ext cx="8229600" cy="4525963"/>
          </a:xfrm>
        </p:spPr>
        <p:txBody>
          <a:bodyPr>
            <a:normAutofit/>
          </a:bodyPr>
          <a:lstStyle>
            <a:lvl1pPr>
              <a:defRPr sz="1800"/>
            </a:lvl1pPr>
          </a:lstStyle>
          <a:p>
            <a:pPr lvl="0"/>
            <a:endParaRPr lang="en-IE" dirty="0"/>
          </a:p>
        </p:txBody>
      </p:sp>
      <p:sp>
        <p:nvSpPr>
          <p:cNvPr id="6" name="Slide Number Placeholder 5"/>
          <p:cNvSpPr>
            <a:spLocks noGrp="1"/>
          </p:cNvSpPr>
          <p:nvPr>
            <p:ph type="sldNum" sz="quarter" idx="12"/>
          </p:nvPr>
        </p:nvSpPr>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graphicFrame>
        <p:nvGraphicFramePr>
          <p:cNvPr id="8" name="Diagram 7"/>
          <p:cNvGraphicFramePr/>
          <p:nvPr userDrawn="1">
            <p:extLst>
              <p:ext uri="{D42A27DB-BD31-4B8C-83A1-F6EECF244321}">
                <p14:modId xmlns:p14="http://schemas.microsoft.com/office/powerpoint/2010/main" val="3531154399"/>
              </p:ext>
            </p:extLst>
          </p:nvPr>
        </p:nvGraphicFramePr>
        <p:xfrm>
          <a:off x="457200" y="459358"/>
          <a:ext cx="8229599" cy="6489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0" name="Group 9"/>
          <p:cNvGrpSpPr>
            <a:grpSpLocks/>
          </p:cNvGrpSpPr>
          <p:nvPr userDrawn="1"/>
        </p:nvGrpSpPr>
        <p:grpSpPr bwMode="auto">
          <a:xfrm>
            <a:off x="251520" y="6165304"/>
            <a:ext cx="2088231" cy="490813"/>
            <a:chOff x="2884919" y="4573750"/>
            <a:chExt cx="3411553" cy="734696"/>
          </a:xfrm>
        </p:grpSpPr>
        <p:pic>
          <p:nvPicPr>
            <p:cNvPr id="11" name="Picture 10" descr="SONI_2015_Colour_Low_Res.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04688" y="4573750"/>
              <a:ext cx="1391784" cy="73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EIRGRID_2015_Colour_Low_Res.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84919" y="4573750"/>
              <a:ext cx="2006115" cy="72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94089989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_Training_SO">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40768"/>
            <a:ext cx="8229600" cy="4525963"/>
          </a:xfrm>
        </p:spPr>
        <p:txBody>
          <a:bodyPr>
            <a:normAutofit/>
          </a:bodyPr>
          <a:lstStyle>
            <a:lvl1pPr>
              <a:defRPr sz="1800"/>
            </a:lvl1pPr>
          </a:lstStyle>
          <a:p>
            <a:pPr lvl="0"/>
            <a:endParaRPr lang="en-IE" dirty="0"/>
          </a:p>
        </p:txBody>
      </p:sp>
      <p:graphicFrame>
        <p:nvGraphicFramePr>
          <p:cNvPr id="8" name="Diagram 7"/>
          <p:cNvGraphicFramePr/>
          <p:nvPr userDrawn="1">
            <p:extLst>
              <p:ext uri="{D42A27DB-BD31-4B8C-83A1-F6EECF244321}">
                <p14:modId xmlns:p14="http://schemas.microsoft.com/office/powerpoint/2010/main" val="403215621"/>
              </p:ext>
            </p:extLst>
          </p:nvPr>
        </p:nvGraphicFramePr>
        <p:xfrm>
          <a:off x="457200" y="459358"/>
          <a:ext cx="8229599" cy="6489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le 1"/>
          <p:cNvSpPr>
            <a:spLocks noGrp="1"/>
          </p:cNvSpPr>
          <p:nvPr>
            <p:ph type="title" hasCustomPrompt="1"/>
          </p:nvPr>
        </p:nvSpPr>
        <p:spPr>
          <a:xfrm>
            <a:off x="457200" y="197768"/>
            <a:ext cx="8229600" cy="1143000"/>
          </a:xfrm>
        </p:spPr>
        <p:txBody>
          <a:bodyPr>
            <a:normAutofit/>
          </a:bodyPr>
          <a:lstStyle>
            <a:lvl1pPr algn="l">
              <a:defRPr sz="2700" b="0">
                <a:solidFill>
                  <a:schemeClr val="bg1"/>
                </a:solidFill>
              </a:defRPr>
            </a:lvl1pPr>
          </a:lstStyle>
          <a:p>
            <a:r>
              <a:rPr lang="en-US" dirty="0" smtClean="0"/>
              <a:t>Click to add text</a:t>
            </a:r>
            <a:endParaRPr lang="en-IE" dirty="0"/>
          </a:p>
        </p:txBody>
      </p:sp>
      <p:sp>
        <p:nvSpPr>
          <p:cNvPr id="11" name="Slide Number Placeholder 5"/>
          <p:cNvSpPr>
            <a:spLocks noGrp="1"/>
          </p:cNvSpPr>
          <p:nvPr>
            <p:ph type="sldNum" sz="quarter" idx="12"/>
          </p:nvPr>
        </p:nvSpPr>
        <p:spPr>
          <a:xfrm>
            <a:off x="6553200" y="6356350"/>
            <a:ext cx="2133600" cy="365125"/>
          </a:xfrm>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grpSp>
        <p:nvGrpSpPr>
          <p:cNvPr id="12" name="Group 11"/>
          <p:cNvGrpSpPr>
            <a:grpSpLocks/>
          </p:cNvGrpSpPr>
          <p:nvPr userDrawn="1"/>
        </p:nvGrpSpPr>
        <p:grpSpPr bwMode="auto">
          <a:xfrm>
            <a:off x="251520" y="6165304"/>
            <a:ext cx="2088231" cy="490813"/>
            <a:chOff x="2884919" y="4573750"/>
            <a:chExt cx="3411553" cy="734696"/>
          </a:xfrm>
        </p:grpSpPr>
        <p:pic>
          <p:nvPicPr>
            <p:cNvPr id="13" name="Picture 12" descr="SONI_2015_Colour_Low_Res.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04688" y="4573750"/>
              <a:ext cx="1391784" cy="73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descr="EIRGRID_2015_Colour_Low_Res.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84919" y="4573750"/>
              <a:ext cx="2006115" cy="72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6472470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_Training_SO">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graphicFrame>
        <p:nvGraphicFramePr>
          <p:cNvPr id="8" name="Diagram 7"/>
          <p:cNvGraphicFramePr/>
          <p:nvPr userDrawn="1">
            <p:extLst>
              <p:ext uri="{D42A27DB-BD31-4B8C-83A1-F6EECF244321}">
                <p14:modId xmlns:p14="http://schemas.microsoft.com/office/powerpoint/2010/main" val="167707304"/>
              </p:ext>
            </p:extLst>
          </p:nvPr>
        </p:nvGraphicFramePr>
        <p:xfrm>
          <a:off x="457200" y="459358"/>
          <a:ext cx="8229599" cy="6489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le 1"/>
          <p:cNvSpPr>
            <a:spLocks noGrp="1"/>
          </p:cNvSpPr>
          <p:nvPr>
            <p:ph type="title" hasCustomPrompt="1"/>
          </p:nvPr>
        </p:nvSpPr>
        <p:spPr>
          <a:xfrm>
            <a:off x="457200" y="197768"/>
            <a:ext cx="8229600" cy="1143000"/>
          </a:xfrm>
        </p:spPr>
        <p:txBody>
          <a:bodyPr>
            <a:normAutofit/>
          </a:bodyPr>
          <a:lstStyle>
            <a:lvl1pPr algn="l">
              <a:defRPr sz="2700" b="0">
                <a:solidFill>
                  <a:schemeClr val="bg1"/>
                </a:solidFill>
              </a:defRPr>
            </a:lvl1pPr>
          </a:lstStyle>
          <a:p>
            <a:r>
              <a:rPr lang="en-US" dirty="0" smtClean="0"/>
              <a:t>Questions</a:t>
            </a:r>
            <a:endParaRPr lang="en-IE" dirty="0"/>
          </a:p>
        </p:txBody>
      </p:sp>
      <p:sp>
        <p:nvSpPr>
          <p:cNvPr id="2" name="Rectangle 1"/>
          <p:cNvSpPr/>
          <p:nvPr userDrawn="1"/>
        </p:nvSpPr>
        <p:spPr>
          <a:xfrm>
            <a:off x="3594503" y="1470825"/>
            <a:ext cx="1890261" cy="4508927"/>
          </a:xfrm>
          <a:prstGeom prst="rect">
            <a:avLst/>
          </a:prstGeom>
        </p:spPr>
        <p:txBody>
          <a:bodyPr wrap="none">
            <a:spAutoFit/>
          </a:bodyPr>
          <a:lstStyle/>
          <a:p>
            <a:pPr algn="ctr"/>
            <a:r>
              <a:rPr lang="en-IE" sz="28700" dirty="0" smtClean="0">
                <a:solidFill>
                  <a:prstClr val="white">
                    <a:lumMod val="50000"/>
                  </a:prstClr>
                </a:solidFill>
              </a:rPr>
              <a:t>?</a:t>
            </a:r>
            <a:endParaRPr lang="en-IE" sz="28700" dirty="0">
              <a:solidFill>
                <a:prstClr val="white">
                  <a:lumMod val="50000"/>
                </a:prstClr>
              </a:solidFill>
            </a:endParaRPr>
          </a:p>
        </p:txBody>
      </p:sp>
      <p:grpSp>
        <p:nvGrpSpPr>
          <p:cNvPr id="11" name="Group 10"/>
          <p:cNvGrpSpPr>
            <a:grpSpLocks/>
          </p:cNvGrpSpPr>
          <p:nvPr userDrawn="1"/>
        </p:nvGrpSpPr>
        <p:grpSpPr bwMode="auto">
          <a:xfrm>
            <a:off x="251520" y="6165304"/>
            <a:ext cx="2088231" cy="490813"/>
            <a:chOff x="2884919" y="4573750"/>
            <a:chExt cx="3411553" cy="734696"/>
          </a:xfrm>
        </p:grpSpPr>
        <p:pic>
          <p:nvPicPr>
            <p:cNvPr id="12" name="Picture 11" descr="SONI_2015_Colour_Low_Res.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04688" y="4573750"/>
              <a:ext cx="1391784" cy="73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1" descr="EIRGRID_2015_Colour_Low_Res.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84919" y="4573750"/>
              <a:ext cx="2006115" cy="72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09091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IE"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IE"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spTree>
    <p:extLst>
      <p:ext uri="{BB962C8B-B14F-4D97-AF65-F5344CB8AC3E}">
        <p14:creationId xmlns:p14="http://schemas.microsoft.com/office/powerpoint/2010/main" val="3131790716"/>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endParaRPr lang="en-IE"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IE"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spTree>
    <p:extLst>
      <p:ext uri="{BB962C8B-B14F-4D97-AF65-F5344CB8AC3E}">
        <p14:creationId xmlns:p14="http://schemas.microsoft.com/office/powerpoint/2010/main" val="3941984439"/>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endParaRPr lang="en-IE"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IE"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spTree>
    <p:extLst>
      <p:ext uri="{BB962C8B-B14F-4D97-AF65-F5344CB8AC3E}">
        <p14:creationId xmlns:p14="http://schemas.microsoft.com/office/powerpoint/2010/main" val="2648891583"/>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endParaRPr lang="en-IE"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IE"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spTree>
    <p:extLst>
      <p:ext uri="{BB962C8B-B14F-4D97-AF65-F5344CB8AC3E}">
        <p14:creationId xmlns:p14="http://schemas.microsoft.com/office/powerpoint/2010/main" val="4256969049"/>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IE"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IE"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spTree>
    <p:extLst>
      <p:ext uri="{BB962C8B-B14F-4D97-AF65-F5344CB8AC3E}">
        <p14:creationId xmlns:p14="http://schemas.microsoft.com/office/powerpoint/2010/main" val="2438649310"/>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IE"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IE"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spTree>
    <p:extLst>
      <p:ext uri="{BB962C8B-B14F-4D97-AF65-F5344CB8AC3E}">
        <p14:creationId xmlns:p14="http://schemas.microsoft.com/office/powerpoint/2010/main" val="1140167741"/>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IE"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IE"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spTree>
    <p:extLst>
      <p:ext uri="{BB962C8B-B14F-4D97-AF65-F5344CB8AC3E}">
        <p14:creationId xmlns:p14="http://schemas.microsoft.com/office/powerpoint/2010/main" val="845552995"/>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IE"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spTree>
    <p:extLst>
      <p:ext uri="{BB962C8B-B14F-4D97-AF65-F5344CB8AC3E}">
        <p14:creationId xmlns:p14="http://schemas.microsoft.com/office/powerpoint/2010/main" val="737860546"/>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07" r:id="rId14"/>
    <p:sldLayoutId id="2147483708" r:id="rId15"/>
    <p:sldLayoutId id="2147483709" r:id="rId16"/>
    <p:sldLayoutId id="2147483710" r:id="rId17"/>
    <p:sldLayoutId id="2147483711" r:id="rId18"/>
    <p:sldLayoutId id="2147483713" r:id="rId19"/>
    <p:sldLayoutId id="2147483717" r:id="rId20"/>
    <p:sldLayoutId id="2147483718" r:id="rId21"/>
    <p:sldLayoutId id="2147483719" r:id="rId22"/>
    <p:sldLayoutId id="2147483720" r:id="rId23"/>
    <p:sldLayoutId id="2147483721" r:id="rId24"/>
    <p:sldLayoutId id="2147483722" r:id="rId25"/>
    <p:sldLayoutId id="2147483723" r:id="rId26"/>
    <p:sldLayoutId id="2147483724" r:id="rId27"/>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5.png"/></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hyperlink" Target="http://en.wikipedia.org/wiki/File:Oscillation_amortie.svg" TargetMode="External"/><Relationship Id="rId2" Type="http://schemas.openxmlformats.org/officeDocument/2006/relationships/notesSlide" Target="../notesSlides/notesSlide8.xml"/><Relationship Id="rId1" Type="http://schemas.openxmlformats.org/officeDocument/2006/relationships/slideLayout" Target="../slideLayouts/slideLayout13.xml"/><Relationship Id="rId5" Type="http://schemas.openxmlformats.org/officeDocument/2006/relationships/image" Target="http://upload.wikimedia.org/wikipedia/commons/thumb/7/73/Oscillation_amortie.svg/300px-Oscillation_amortie.svg.png" TargetMode="External"/><Relationship Id="rId4" Type="http://schemas.openxmlformats.org/officeDocument/2006/relationships/image" Target="../media/image13.png"/></Relationships>
</file>

<file path=ppt/slides/_rels/slide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3.xml"/><Relationship Id="rId1" Type="http://schemas.openxmlformats.org/officeDocument/2006/relationships/vmlDrawing" Target="../drawings/vmlDrawing1.vml"/><Relationship Id="rId4" Type="http://schemas.openxmlformats.org/officeDocument/2006/relationships/image" Target="../media/image14.emf"/></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13.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txBox="1">
            <a:spLocks/>
          </p:cNvSpPr>
          <p:nvPr/>
        </p:nvSpPr>
        <p:spPr>
          <a:xfrm>
            <a:off x="1435308" y="3500629"/>
            <a:ext cx="6400800" cy="939601"/>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nSpc>
                <a:spcPts val="2900"/>
              </a:lnSpc>
            </a:pPr>
            <a:r>
              <a:rPr lang="en-GB" sz="4800" dirty="0" smtClean="0">
                <a:latin typeface="Calibri" pitchFamily="34" charset="0"/>
                <a:cs typeface="Arial" charset="0"/>
              </a:rPr>
              <a:t> </a:t>
            </a:r>
            <a:r>
              <a:rPr lang="en-GB" sz="700" dirty="0" smtClean="0">
                <a:latin typeface="Calibri" pitchFamily="34" charset="0"/>
                <a:cs typeface="Arial" charset="0"/>
              </a:rPr>
              <a:t> </a:t>
            </a:r>
            <a:endParaRPr lang="en-GB" sz="700" dirty="0">
              <a:latin typeface="Calibri" pitchFamily="34" charset="0"/>
              <a:cs typeface="Arial" charset="0"/>
            </a:endParaRPr>
          </a:p>
          <a:p>
            <a:pPr>
              <a:lnSpc>
                <a:spcPts val="2900"/>
              </a:lnSpc>
            </a:pPr>
            <a:r>
              <a:rPr lang="en-GB" sz="2800" dirty="0" smtClean="0">
                <a:latin typeface="Calibri" pitchFamily="34" charset="0"/>
                <a:cs typeface="Arial" charset="0"/>
              </a:rPr>
              <a:t>September 2019</a:t>
            </a:r>
            <a:endParaRPr lang="en-GB" sz="2800" dirty="0">
              <a:latin typeface="Calibri" pitchFamily="34" charset="0"/>
              <a:cs typeface="Arial" charset="0"/>
            </a:endParaRPr>
          </a:p>
        </p:txBody>
      </p:sp>
      <p:sp>
        <p:nvSpPr>
          <p:cNvPr id="2" name="Rectangle 1"/>
          <p:cNvSpPr/>
          <p:nvPr/>
        </p:nvSpPr>
        <p:spPr>
          <a:xfrm>
            <a:off x="1761344" y="1393005"/>
            <a:ext cx="5748728" cy="646331"/>
          </a:xfrm>
          <a:prstGeom prst="rect">
            <a:avLst/>
          </a:prstGeom>
        </p:spPr>
        <p:txBody>
          <a:bodyPr wrap="square">
            <a:spAutoFit/>
          </a:bodyPr>
          <a:lstStyle/>
          <a:p>
            <a:pPr lvl="0" algn="ctr" defTabSz="1200150">
              <a:lnSpc>
                <a:spcPct val="90000"/>
              </a:lnSpc>
              <a:spcBef>
                <a:spcPct val="0"/>
              </a:spcBef>
              <a:spcAft>
                <a:spcPct val="35000"/>
              </a:spcAft>
            </a:pPr>
            <a:r>
              <a:rPr lang="en-IE" sz="4000" dirty="0" smtClean="0">
                <a:solidFill>
                  <a:schemeClr val="bg1"/>
                </a:solidFill>
              </a:rPr>
              <a:t>Scheduling &amp; Dispatch</a:t>
            </a:r>
            <a:endParaRPr lang="en-US" sz="4000" dirty="0">
              <a:solidFill>
                <a:schemeClr val="bg1"/>
              </a:solidFill>
            </a:endParaRPr>
          </a:p>
        </p:txBody>
      </p:sp>
      <p:sp>
        <p:nvSpPr>
          <p:cNvPr id="4" name="Slide Number Placeholder 3"/>
          <p:cNvSpPr>
            <a:spLocks noGrp="1"/>
          </p:cNvSpPr>
          <p:nvPr>
            <p:ph type="sldNum" sz="quarter" idx="4294967295"/>
          </p:nvPr>
        </p:nvSpPr>
        <p:spPr/>
        <p:txBody>
          <a:bodyPr/>
          <a:lstStyle/>
          <a:p>
            <a:fld id="{8CD715F4-8812-4B09-B957-E02A56252AEC}" type="slidenum">
              <a:rPr lang="en-IE" smtClean="0">
                <a:solidFill>
                  <a:prstClr val="black">
                    <a:tint val="75000"/>
                  </a:prstClr>
                </a:solidFill>
              </a:rPr>
              <a:pPr/>
              <a:t>1</a:t>
            </a:fld>
            <a:endParaRPr lang="en-IE" dirty="0">
              <a:solidFill>
                <a:prstClr val="black">
                  <a:tint val="75000"/>
                </a:prstClr>
              </a:solidFill>
            </a:endParaRPr>
          </a:p>
        </p:txBody>
      </p:sp>
    </p:spTree>
    <p:extLst>
      <p:ext uri="{BB962C8B-B14F-4D97-AF65-F5344CB8AC3E}">
        <p14:creationId xmlns:p14="http://schemas.microsoft.com/office/powerpoint/2010/main" val="6571291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Load Forecasting</a:t>
            </a:r>
            <a:endParaRPr lang="en-IE" dirty="0"/>
          </a:p>
        </p:txBody>
      </p:sp>
      <p:sp>
        <p:nvSpPr>
          <p:cNvPr id="4" name="Slide Number Placeholder 3"/>
          <p:cNvSpPr>
            <a:spLocks noGrp="1"/>
          </p:cNvSpPr>
          <p:nvPr>
            <p:ph type="sldNum" sz="quarter" idx="12"/>
          </p:nvPr>
        </p:nvSpPr>
        <p:spPr/>
        <p:txBody>
          <a:bodyPr/>
          <a:lstStyle/>
          <a:p>
            <a:fld id="{5FA4BBA2-668D-4B65-A78A-63221D942F52}" type="slidenum">
              <a:rPr lang="en-IE" smtClean="0">
                <a:solidFill>
                  <a:prstClr val="black">
                    <a:tint val="75000"/>
                  </a:prstClr>
                </a:solidFill>
              </a:rPr>
              <a:pPr/>
              <a:t>10</a:t>
            </a:fld>
            <a:endParaRPr lang="en-IE" dirty="0">
              <a:solidFill>
                <a:prstClr val="black">
                  <a:tint val="75000"/>
                </a:prstClr>
              </a:solidFill>
            </a:endParaRPr>
          </a:p>
        </p:txBody>
      </p:sp>
      <p:sp>
        <p:nvSpPr>
          <p:cNvPr id="9" name="Rectangle 8"/>
          <p:cNvSpPr/>
          <p:nvPr/>
        </p:nvSpPr>
        <p:spPr>
          <a:xfrm>
            <a:off x="3673320" y="2960555"/>
            <a:ext cx="1243430" cy="8394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IE" sz="1600" b="1" dirty="0" smtClean="0"/>
              <a:t>Load Forecasting Model</a:t>
            </a:r>
            <a:endParaRPr lang="en-IE" sz="1600" b="1" dirty="0"/>
          </a:p>
        </p:txBody>
      </p:sp>
      <p:sp>
        <p:nvSpPr>
          <p:cNvPr id="11" name="TextBox 10"/>
          <p:cNvSpPr txBox="1"/>
          <p:nvPr/>
        </p:nvSpPr>
        <p:spPr>
          <a:xfrm rot="16200000">
            <a:off x="3331180" y="1818090"/>
            <a:ext cx="1176728" cy="246221"/>
          </a:xfrm>
          <a:prstGeom prst="rect">
            <a:avLst/>
          </a:prstGeom>
          <a:noFill/>
        </p:spPr>
        <p:txBody>
          <a:bodyPr wrap="square" rtlCol="0">
            <a:spAutoFit/>
          </a:bodyPr>
          <a:lstStyle/>
          <a:p>
            <a:r>
              <a:rPr lang="en-IE" sz="1000" b="1" dirty="0" smtClean="0"/>
              <a:t>Weather Data</a:t>
            </a:r>
            <a:endParaRPr lang="en-IE" sz="1000" b="1" dirty="0"/>
          </a:p>
        </p:txBody>
      </p:sp>
      <p:sp>
        <p:nvSpPr>
          <p:cNvPr id="12" name="TextBox 11"/>
          <p:cNvSpPr txBox="1"/>
          <p:nvPr/>
        </p:nvSpPr>
        <p:spPr>
          <a:xfrm rot="16200000">
            <a:off x="3608858" y="1726133"/>
            <a:ext cx="1357363" cy="246221"/>
          </a:xfrm>
          <a:prstGeom prst="rect">
            <a:avLst/>
          </a:prstGeom>
          <a:noFill/>
        </p:spPr>
        <p:txBody>
          <a:bodyPr wrap="square" rtlCol="0">
            <a:spAutoFit/>
          </a:bodyPr>
          <a:lstStyle/>
          <a:p>
            <a:r>
              <a:rPr lang="en-IE" sz="1000" b="1" dirty="0" smtClean="0"/>
              <a:t>Historical Load shapes</a:t>
            </a:r>
            <a:endParaRPr lang="en-IE" sz="1000" b="1" dirty="0"/>
          </a:p>
        </p:txBody>
      </p:sp>
      <p:sp>
        <p:nvSpPr>
          <p:cNvPr id="13" name="TextBox 12"/>
          <p:cNvSpPr txBox="1"/>
          <p:nvPr/>
        </p:nvSpPr>
        <p:spPr>
          <a:xfrm rot="16200000">
            <a:off x="4100109" y="1802767"/>
            <a:ext cx="1168520" cy="246221"/>
          </a:xfrm>
          <a:prstGeom prst="rect">
            <a:avLst/>
          </a:prstGeom>
          <a:noFill/>
        </p:spPr>
        <p:txBody>
          <a:bodyPr wrap="square" rtlCol="0">
            <a:spAutoFit/>
          </a:bodyPr>
          <a:lstStyle/>
          <a:p>
            <a:r>
              <a:rPr lang="en-IE" sz="1000" b="1" dirty="0" smtClean="0"/>
              <a:t>Special Days</a:t>
            </a:r>
            <a:endParaRPr lang="en-IE" sz="1000" b="1" dirty="0"/>
          </a:p>
        </p:txBody>
      </p:sp>
      <p:cxnSp>
        <p:nvCxnSpPr>
          <p:cNvPr id="15" name="Straight Arrow Connector 14"/>
          <p:cNvCxnSpPr/>
          <p:nvPr/>
        </p:nvCxnSpPr>
        <p:spPr>
          <a:xfrm>
            <a:off x="3919545" y="2600793"/>
            <a:ext cx="0" cy="35976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H="1">
            <a:off x="4071944" y="2974270"/>
            <a:ext cx="1" cy="13868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312163" y="2600793"/>
            <a:ext cx="0" cy="35976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4684369" y="2600793"/>
            <a:ext cx="0" cy="35976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pic>
        <p:nvPicPr>
          <p:cNvPr id="22" name="Picture 21" descr="http://quantflaunt.github.io/images/onlin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08303" y="3241773"/>
            <a:ext cx="320040" cy="328639"/>
          </a:xfrm>
          <a:prstGeom prst="rect">
            <a:avLst/>
          </a:prstGeom>
          <a:noFill/>
          <a:extLst/>
        </p:spPr>
      </p:pic>
      <p:cxnSp>
        <p:nvCxnSpPr>
          <p:cNvPr id="23" name="Straight Arrow Connector 22"/>
          <p:cNvCxnSpPr/>
          <p:nvPr/>
        </p:nvCxnSpPr>
        <p:spPr>
          <a:xfrm flipH="1">
            <a:off x="3045117" y="4047341"/>
            <a:ext cx="2" cy="693295"/>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rot="16200000">
            <a:off x="2271987" y="3083645"/>
            <a:ext cx="1546261" cy="246221"/>
          </a:xfrm>
          <a:prstGeom prst="rect">
            <a:avLst/>
          </a:prstGeom>
          <a:noFill/>
        </p:spPr>
        <p:txBody>
          <a:bodyPr wrap="square" rtlCol="0">
            <a:spAutoFit/>
          </a:bodyPr>
          <a:lstStyle/>
          <a:p>
            <a:r>
              <a:rPr lang="en-IE" sz="1000" b="1" dirty="0" smtClean="0"/>
              <a:t>Actual System Demand</a:t>
            </a:r>
            <a:endParaRPr lang="en-IE" sz="1000" b="1" dirty="0"/>
          </a:p>
        </p:txBody>
      </p:sp>
      <p:cxnSp>
        <p:nvCxnSpPr>
          <p:cNvPr id="28" name="Straight Arrow Connector 27"/>
          <p:cNvCxnSpPr/>
          <p:nvPr/>
        </p:nvCxnSpPr>
        <p:spPr>
          <a:xfrm>
            <a:off x="3874574" y="3800003"/>
            <a:ext cx="0" cy="94063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endCxn id="9" idx="3"/>
          </p:cNvCxnSpPr>
          <p:nvPr/>
        </p:nvCxnSpPr>
        <p:spPr>
          <a:xfrm flipH="1">
            <a:off x="4916750" y="3370543"/>
            <a:ext cx="673705" cy="9736"/>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60" idx="0"/>
            <a:endCxn id="59" idx="2"/>
          </p:cNvCxnSpPr>
          <p:nvPr/>
        </p:nvCxnSpPr>
        <p:spPr>
          <a:xfrm flipV="1">
            <a:off x="4410649" y="5099446"/>
            <a:ext cx="1088398" cy="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2374695" y="5114669"/>
            <a:ext cx="376505"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1564089" y="4978685"/>
            <a:ext cx="1546261" cy="246221"/>
          </a:xfrm>
          <a:prstGeom prst="rect">
            <a:avLst/>
          </a:prstGeom>
          <a:noFill/>
        </p:spPr>
        <p:txBody>
          <a:bodyPr wrap="square" rtlCol="0">
            <a:spAutoFit/>
          </a:bodyPr>
          <a:lstStyle/>
          <a:p>
            <a:r>
              <a:rPr lang="en-IE" sz="1000" b="1" dirty="0" smtClean="0"/>
              <a:t>Load Shapes</a:t>
            </a:r>
            <a:endParaRPr lang="en-IE" sz="1000" b="1" dirty="0"/>
          </a:p>
        </p:txBody>
      </p:sp>
      <p:sp>
        <p:nvSpPr>
          <p:cNvPr id="57" name="Rounded Rectangle 56"/>
          <p:cNvSpPr/>
          <p:nvPr/>
        </p:nvSpPr>
        <p:spPr>
          <a:xfrm>
            <a:off x="1528998" y="4394907"/>
            <a:ext cx="5861153" cy="1383801"/>
          </a:xfrm>
          <a:prstGeom prst="roundRect">
            <a:avLst/>
          </a:prstGeom>
          <a:noFill/>
          <a:ln>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fontAlgn="base">
              <a:spcBef>
                <a:spcPct val="0"/>
              </a:spcBef>
              <a:spcAft>
                <a:spcPct val="0"/>
              </a:spcAft>
            </a:pPr>
            <a:endParaRPr lang="en-US" sz="1600" b="1" dirty="0">
              <a:solidFill>
                <a:srgbClr val="1F497D"/>
              </a:solidFill>
            </a:endParaRPr>
          </a:p>
        </p:txBody>
      </p:sp>
      <p:sp>
        <p:nvSpPr>
          <p:cNvPr id="58" name="TextBox 57"/>
          <p:cNvSpPr txBox="1"/>
          <p:nvPr/>
        </p:nvSpPr>
        <p:spPr>
          <a:xfrm>
            <a:off x="5674515" y="4039644"/>
            <a:ext cx="1047750" cy="369332"/>
          </a:xfrm>
          <a:prstGeom prst="rect">
            <a:avLst/>
          </a:prstGeom>
          <a:noFill/>
        </p:spPr>
        <p:txBody>
          <a:bodyPr wrap="square" rtlCol="0">
            <a:spAutoFit/>
          </a:bodyPr>
          <a:lstStyle/>
          <a:p>
            <a:pPr defTabSz="457200" fontAlgn="base">
              <a:spcBef>
                <a:spcPct val="0"/>
              </a:spcBef>
              <a:spcAft>
                <a:spcPct val="0"/>
              </a:spcAft>
            </a:pPr>
            <a:r>
              <a:rPr lang="en-IE" b="1" dirty="0">
                <a:solidFill>
                  <a:srgbClr val="1F497D">
                    <a:lumMod val="60000"/>
                    <a:lumOff val="40000"/>
                  </a:srgbClr>
                </a:solidFill>
                <a:ea typeface="MS PGothic" pitchFamily="34" charset="-128"/>
              </a:rPr>
              <a:t>MMS</a:t>
            </a:r>
          </a:p>
        </p:txBody>
      </p:sp>
      <p:sp>
        <p:nvSpPr>
          <p:cNvPr id="59" name="Round Diagonal Corner Rectangle 58"/>
          <p:cNvSpPr/>
          <p:nvPr/>
        </p:nvSpPr>
        <p:spPr>
          <a:xfrm>
            <a:off x="5499047" y="4823053"/>
            <a:ext cx="1291454" cy="552786"/>
          </a:xfrm>
          <a:prstGeom prst="round2DiagRect">
            <a:avLst/>
          </a:prstGeom>
          <a:solidFill>
            <a:srgbClr val="F6A902"/>
          </a:solidFill>
          <a:ln>
            <a:solidFill>
              <a:srgbClr val="F6A9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fontAlgn="base">
              <a:spcBef>
                <a:spcPct val="0"/>
              </a:spcBef>
              <a:spcAft>
                <a:spcPct val="0"/>
              </a:spcAft>
            </a:pPr>
            <a:r>
              <a:rPr lang="en-IE" sz="1400" b="1" dirty="0" smtClean="0">
                <a:solidFill>
                  <a:prstClr val="white"/>
                </a:solidFill>
              </a:rPr>
              <a:t>Schedulers</a:t>
            </a:r>
            <a:endParaRPr lang="en-IE" sz="1400" b="1" dirty="0">
              <a:solidFill>
                <a:prstClr val="white"/>
              </a:solidFill>
            </a:endParaRPr>
          </a:p>
        </p:txBody>
      </p:sp>
      <p:sp>
        <p:nvSpPr>
          <p:cNvPr id="60" name="Round Diagonal Corner Rectangle 59"/>
          <p:cNvSpPr/>
          <p:nvPr/>
        </p:nvSpPr>
        <p:spPr>
          <a:xfrm>
            <a:off x="2751200" y="4742474"/>
            <a:ext cx="1659449" cy="713945"/>
          </a:xfrm>
          <a:prstGeom prst="round2DiagRect">
            <a:avLst/>
          </a:prstGeom>
          <a:solidFill>
            <a:srgbClr val="F6A902"/>
          </a:solidFill>
          <a:ln>
            <a:solidFill>
              <a:srgbClr val="F6A9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fontAlgn="base">
              <a:spcBef>
                <a:spcPct val="0"/>
              </a:spcBef>
              <a:spcAft>
                <a:spcPct val="0"/>
              </a:spcAft>
            </a:pPr>
            <a:r>
              <a:rPr lang="en-IE" sz="1400" b="1" dirty="0" smtClean="0">
                <a:solidFill>
                  <a:prstClr val="white"/>
                </a:solidFill>
              </a:rPr>
              <a:t>Load Predictor and Blending</a:t>
            </a:r>
            <a:endParaRPr lang="en-IE" sz="1400" b="1" dirty="0">
              <a:solidFill>
                <a:prstClr val="white"/>
              </a:solidFill>
            </a:endParaRPr>
          </a:p>
        </p:txBody>
      </p:sp>
    </p:spTree>
    <p:extLst>
      <p:ext uri="{BB962C8B-B14F-4D97-AF65-F5344CB8AC3E}">
        <p14:creationId xmlns:p14="http://schemas.microsoft.com/office/powerpoint/2010/main" val="41852322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extBox 64"/>
          <p:cNvSpPr txBox="1"/>
          <p:nvPr/>
        </p:nvSpPr>
        <p:spPr>
          <a:xfrm>
            <a:off x="478276" y="5183164"/>
            <a:ext cx="1662113" cy="369332"/>
          </a:xfrm>
          <a:prstGeom prst="rect">
            <a:avLst/>
          </a:prstGeom>
          <a:noFill/>
        </p:spPr>
        <p:txBody>
          <a:bodyPr wrap="square" rtlCol="0">
            <a:spAutoFit/>
          </a:bodyPr>
          <a:lstStyle/>
          <a:p>
            <a:r>
              <a:rPr lang="en-IE" dirty="0" smtClean="0"/>
              <a:t>Actual Demand</a:t>
            </a:r>
            <a:endParaRPr lang="en-IE" dirty="0"/>
          </a:p>
        </p:txBody>
      </p:sp>
      <p:sp>
        <p:nvSpPr>
          <p:cNvPr id="55" name="TextBox 54"/>
          <p:cNvSpPr txBox="1"/>
          <p:nvPr/>
        </p:nvSpPr>
        <p:spPr>
          <a:xfrm>
            <a:off x="2354698" y="5041489"/>
            <a:ext cx="2142350" cy="646331"/>
          </a:xfrm>
          <a:prstGeom prst="rect">
            <a:avLst/>
          </a:prstGeom>
          <a:noFill/>
        </p:spPr>
        <p:txBody>
          <a:bodyPr wrap="square" rtlCol="0">
            <a:spAutoFit/>
          </a:bodyPr>
          <a:lstStyle/>
          <a:p>
            <a:r>
              <a:rPr lang="en-IE" dirty="0" smtClean="0"/>
              <a:t>30min </a:t>
            </a:r>
            <a:r>
              <a:rPr lang="en-IE" dirty="0"/>
              <a:t>Long Term </a:t>
            </a:r>
            <a:endParaRPr lang="en-IE" dirty="0" smtClean="0"/>
          </a:p>
          <a:p>
            <a:r>
              <a:rPr lang="en-IE" dirty="0" smtClean="0"/>
              <a:t>Forecast</a:t>
            </a:r>
            <a:endParaRPr lang="en-IE" dirty="0"/>
          </a:p>
        </p:txBody>
      </p:sp>
      <p:sp>
        <p:nvSpPr>
          <p:cNvPr id="2" name="Title 1"/>
          <p:cNvSpPr>
            <a:spLocks noGrp="1"/>
          </p:cNvSpPr>
          <p:nvPr>
            <p:ph type="title"/>
          </p:nvPr>
        </p:nvSpPr>
        <p:spPr/>
        <p:txBody>
          <a:bodyPr/>
          <a:lstStyle/>
          <a:p>
            <a:r>
              <a:rPr lang="en-IE" dirty="0"/>
              <a:t>Load </a:t>
            </a:r>
            <a:r>
              <a:rPr lang="en-IE" dirty="0" smtClean="0"/>
              <a:t>Prediction &amp; Blending</a:t>
            </a:r>
            <a:endParaRPr lang="en-IE" dirty="0"/>
          </a:p>
        </p:txBody>
      </p:sp>
      <p:cxnSp>
        <p:nvCxnSpPr>
          <p:cNvPr id="5" name="Straight Arrow Connector 4"/>
          <p:cNvCxnSpPr/>
          <p:nvPr/>
        </p:nvCxnSpPr>
        <p:spPr>
          <a:xfrm>
            <a:off x="657225" y="4429125"/>
            <a:ext cx="7572375" cy="0"/>
          </a:xfrm>
          <a:prstGeom prst="straightConnector1">
            <a:avLst/>
          </a:prstGeom>
          <a:ln>
            <a:solidFill>
              <a:srgbClr val="767676"/>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flipV="1">
            <a:off x="657225" y="1314451"/>
            <a:ext cx="0" cy="3228974"/>
          </a:xfrm>
          <a:prstGeom prst="straightConnector1">
            <a:avLst/>
          </a:prstGeom>
          <a:ln>
            <a:solidFill>
              <a:srgbClr val="767676"/>
            </a:solidFill>
            <a:tailEnd type="arrow"/>
          </a:ln>
          <a:effectLst/>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557213" y="4502709"/>
            <a:ext cx="1981200" cy="369332"/>
          </a:xfrm>
          <a:prstGeom prst="rect">
            <a:avLst/>
          </a:prstGeom>
          <a:noFill/>
        </p:spPr>
        <p:txBody>
          <a:bodyPr wrap="square" rtlCol="0">
            <a:spAutoFit/>
          </a:bodyPr>
          <a:lstStyle/>
          <a:p>
            <a:r>
              <a:rPr lang="en-IE" dirty="0" smtClean="0"/>
              <a:t>t (current time)</a:t>
            </a:r>
            <a:endParaRPr lang="en-IE" dirty="0"/>
          </a:p>
        </p:txBody>
      </p:sp>
      <p:sp>
        <p:nvSpPr>
          <p:cNvPr id="12" name="TextBox 11"/>
          <p:cNvSpPr txBox="1"/>
          <p:nvPr/>
        </p:nvSpPr>
        <p:spPr>
          <a:xfrm>
            <a:off x="4688681" y="4492107"/>
            <a:ext cx="1247775" cy="369332"/>
          </a:xfrm>
          <a:prstGeom prst="rect">
            <a:avLst/>
          </a:prstGeom>
          <a:noFill/>
        </p:spPr>
        <p:txBody>
          <a:bodyPr wrap="square" rtlCol="0">
            <a:spAutoFit/>
          </a:bodyPr>
          <a:lstStyle/>
          <a:p>
            <a:r>
              <a:rPr lang="en-IE" dirty="0" smtClean="0"/>
              <a:t>t + 4 hours </a:t>
            </a:r>
          </a:p>
        </p:txBody>
      </p:sp>
      <p:cxnSp>
        <p:nvCxnSpPr>
          <p:cNvPr id="16" name="Straight Connector 15"/>
          <p:cNvCxnSpPr/>
          <p:nvPr/>
        </p:nvCxnSpPr>
        <p:spPr>
          <a:xfrm>
            <a:off x="4881562" y="4448175"/>
            <a:ext cx="0" cy="95250"/>
          </a:xfrm>
          <a:prstGeom prst="line">
            <a:avLst/>
          </a:prstGeom>
          <a:ln>
            <a:solidFill>
              <a:srgbClr val="767676"/>
            </a:solidFill>
          </a:ln>
          <a:effectLst/>
        </p:spPr>
        <p:style>
          <a:lnRef idx="2">
            <a:schemeClr val="accent1"/>
          </a:lnRef>
          <a:fillRef idx="0">
            <a:schemeClr val="accent1"/>
          </a:fillRef>
          <a:effectRef idx="1">
            <a:schemeClr val="accent1"/>
          </a:effectRef>
          <a:fontRef idx="minor">
            <a:schemeClr val="tx1"/>
          </a:fontRef>
        </p:style>
      </p:cxnSp>
      <p:cxnSp>
        <p:nvCxnSpPr>
          <p:cNvPr id="25" name="Elbow Connector 24"/>
          <p:cNvCxnSpPr/>
          <p:nvPr/>
        </p:nvCxnSpPr>
        <p:spPr>
          <a:xfrm flipV="1">
            <a:off x="2676525" y="2262187"/>
            <a:ext cx="2205037" cy="747714"/>
          </a:xfrm>
          <a:prstGeom prst="bentConnector3">
            <a:avLst/>
          </a:prstGeom>
          <a:effectLst/>
        </p:spPr>
        <p:style>
          <a:lnRef idx="2">
            <a:schemeClr val="accent1"/>
          </a:lnRef>
          <a:fillRef idx="0">
            <a:schemeClr val="accent1"/>
          </a:fillRef>
          <a:effectRef idx="1">
            <a:schemeClr val="accent1"/>
          </a:effectRef>
          <a:fontRef idx="minor">
            <a:schemeClr val="tx1"/>
          </a:fontRef>
        </p:style>
      </p:cxnSp>
      <p:cxnSp>
        <p:nvCxnSpPr>
          <p:cNvPr id="26" name="Elbow Connector 25"/>
          <p:cNvCxnSpPr/>
          <p:nvPr/>
        </p:nvCxnSpPr>
        <p:spPr>
          <a:xfrm>
            <a:off x="4900612" y="2250284"/>
            <a:ext cx="2395538" cy="385760"/>
          </a:xfrm>
          <a:prstGeom prst="bentConnector3">
            <a:avLst>
              <a:gd name="adj1" fmla="val 50000"/>
            </a:avLst>
          </a:prstGeom>
          <a:effectLst/>
        </p:spPr>
        <p:style>
          <a:lnRef idx="2">
            <a:schemeClr val="accent1"/>
          </a:lnRef>
          <a:fillRef idx="0">
            <a:schemeClr val="accent1"/>
          </a:fillRef>
          <a:effectRef idx="1">
            <a:schemeClr val="accent1"/>
          </a:effectRef>
          <a:fontRef idx="minor">
            <a:schemeClr val="tx1"/>
          </a:fontRef>
        </p:style>
      </p:cxnSp>
      <p:cxnSp>
        <p:nvCxnSpPr>
          <p:cNvPr id="28" name="Elbow Connector 27"/>
          <p:cNvCxnSpPr/>
          <p:nvPr/>
        </p:nvCxnSpPr>
        <p:spPr>
          <a:xfrm>
            <a:off x="7298531" y="2636044"/>
            <a:ext cx="776287" cy="690561"/>
          </a:xfrm>
          <a:prstGeom prst="bentConnector3">
            <a:avLst>
              <a:gd name="adj1" fmla="val -1534"/>
            </a:avLst>
          </a:prstGeom>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544951" y="5632198"/>
            <a:ext cx="1443037" cy="0"/>
          </a:xfrm>
          <a:prstGeom prst="line">
            <a:avLst/>
          </a:prstGeom>
          <a:ln>
            <a:solidFill>
              <a:srgbClr val="157C85"/>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flipV="1">
            <a:off x="6938730" y="5605082"/>
            <a:ext cx="1590675" cy="3985"/>
          </a:xfrm>
          <a:prstGeom prst="line">
            <a:avLst/>
          </a:prstGeom>
          <a:ln>
            <a:solidFill>
              <a:srgbClr val="7D1651"/>
            </a:solidFill>
          </a:ln>
          <a:effectLst/>
        </p:spPr>
        <p:style>
          <a:lnRef idx="2">
            <a:schemeClr val="accent1"/>
          </a:lnRef>
          <a:fillRef idx="0">
            <a:schemeClr val="accent1"/>
          </a:fillRef>
          <a:effectRef idx="1">
            <a:schemeClr val="accent1"/>
          </a:effectRef>
          <a:fontRef idx="minor">
            <a:schemeClr val="tx1"/>
          </a:fontRef>
        </p:style>
      </p:cxnSp>
      <p:sp>
        <p:nvSpPr>
          <p:cNvPr id="54" name="TextBox 53"/>
          <p:cNvSpPr txBox="1"/>
          <p:nvPr/>
        </p:nvSpPr>
        <p:spPr>
          <a:xfrm>
            <a:off x="6813030" y="5183164"/>
            <a:ext cx="2140470" cy="369332"/>
          </a:xfrm>
          <a:prstGeom prst="rect">
            <a:avLst/>
          </a:prstGeom>
          <a:noFill/>
        </p:spPr>
        <p:txBody>
          <a:bodyPr wrap="square" rtlCol="0">
            <a:spAutoFit/>
          </a:bodyPr>
          <a:lstStyle/>
          <a:p>
            <a:r>
              <a:rPr lang="en-IE" dirty="0" smtClean="0"/>
              <a:t>Schedulers Forecast</a:t>
            </a:r>
            <a:endParaRPr lang="en-IE" dirty="0"/>
          </a:p>
        </p:txBody>
      </p:sp>
      <p:cxnSp>
        <p:nvCxnSpPr>
          <p:cNvPr id="57" name="Straight Arrow Connector 56"/>
          <p:cNvCxnSpPr/>
          <p:nvPr/>
        </p:nvCxnSpPr>
        <p:spPr>
          <a:xfrm>
            <a:off x="2676525" y="4057650"/>
            <a:ext cx="2195512" cy="0"/>
          </a:xfrm>
          <a:prstGeom prst="straightConnector1">
            <a:avLst/>
          </a:prstGeom>
          <a:ln>
            <a:solidFill>
              <a:srgbClr val="767676"/>
            </a:solidFill>
            <a:prstDash val="dash"/>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58" name="TextBox 57"/>
          <p:cNvSpPr txBox="1"/>
          <p:nvPr/>
        </p:nvSpPr>
        <p:spPr>
          <a:xfrm>
            <a:off x="2859880" y="3599140"/>
            <a:ext cx="1828801" cy="369332"/>
          </a:xfrm>
          <a:prstGeom prst="rect">
            <a:avLst/>
          </a:prstGeom>
          <a:noFill/>
        </p:spPr>
        <p:txBody>
          <a:bodyPr wrap="square" rtlCol="0">
            <a:spAutoFit/>
          </a:bodyPr>
          <a:lstStyle/>
          <a:p>
            <a:r>
              <a:rPr lang="en-IE" dirty="0" smtClean="0"/>
              <a:t>Blending Period</a:t>
            </a:r>
            <a:endParaRPr lang="en-IE" dirty="0"/>
          </a:p>
        </p:txBody>
      </p:sp>
      <p:cxnSp>
        <p:nvCxnSpPr>
          <p:cNvPr id="60" name="Straight Arrow Connector 59"/>
          <p:cNvCxnSpPr/>
          <p:nvPr/>
        </p:nvCxnSpPr>
        <p:spPr>
          <a:xfrm>
            <a:off x="4881562" y="4048125"/>
            <a:ext cx="3205163" cy="0"/>
          </a:xfrm>
          <a:prstGeom prst="straightConnector1">
            <a:avLst/>
          </a:prstGeom>
          <a:ln>
            <a:solidFill>
              <a:srgbClr val="767676"/>
            </a:solidFill>
            <a:prstDash val="dash"/>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61" name="TextBox 60"/>
          <p:cNvSpPr txBox="1"/>
          <p:nvPr/>
        </p:nvSpPr>
        <p:spPr>
          <a:xfrm>
            <a:off x="5145881" y="3621880"/>
            <a:ext cx="3017044" cy="369332"/>
          </a:xfrm>
          <a:prstGeom prst="rect">
            <a:avLst/>
          </a:prstGeom>
          <a:noFill/>
        </p:spPr>
        <p:txBody>
          <a:bodyPr wrap="square" rtlCol="0">
            <a:spAutoFit/>
          </a:bodyPr>
          <a:lstStyle/>
          <a:p>
            <a:r>
              <a:rPr lang="en-IE" dirty="0" smtClean="0"/>
              <a:t>Long Term EMS Forecast</a:t>
            </a:r>
            <a:endParaRPr lang="en-IE" dirty="0"/>
          </a:p>
        </p:txBody>
      </p:sp>
      <p:sp>
        <p:nvSpPr>
          <p:cNvPr id="64" name="Multiply 63"/>
          <p:cNvSpPr/>
          <p:nvPr/>
        </p:nvSpPr>
        <p:spPr>
          <a:xfrm>
            <a:off x="501253" y="2438402"/>
            <a:ext cx="311944" cy="334679"/>
          </a:xfrm>
          <a:prstGeom prst="mathMultiply">
            <a:avLst/>
          </a:prstGeom>
          <a:solidFill>
            <a:srgbClr val="157C85"/>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IE"/>
          </a:p>
        </p:txBody>
      </p:sp>
      <p:cxnSp>
        <p:nvCxnSpPr>
          <p:cNvPr id="69" name="Straight Connector 68"/>
          <p:cNvCxnSpPr/>
          <p:nvPr/>
        </p:nvCxnSpPr>
        <p:spPr>
          <a:xfrm flipV="1">
            <a:off x="4881562" y="1533525"/>
            <a:ext cx="0" cy="2914650"/>
          </a:xfrm>
          <a:prstGeom prst="line">
            <a:avLst/>
          </a:prstGeom>
          <a:ln>
            <a:solidFill>
              <a:srgbClr val="767676"/>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37" name="Elbow Connector 36"/>
          <p:cNvCxnSpPr/>
          <p:nvPr/>
        </p:nvCxnSpPr>
        <p:spPr>
          <a:xfrm rot="10800000" flipV="1">
            <a:off x="676276" y="3000375"/>
            <a:ext cx="2038352" cy="476250"/>
          </a:xfrm>
          <a:prstGeom prst="bentConnector3">
            <a:avLst>
              <a:gd name="adj1" fmla="val 50000"/>
            </a:avLst>
          </a:prstGeom>
          <a:effectLst/>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2526504" y="4467224"/>
            <a:ext cx="1247775" cy="369332"/>
          </a:xfrm>
          <a:prstGeom prst="rect">
            <a:avLst/>
          </a:prstGeom>
          <a:noFill/>
        </p:spPr>
        <p:txBody>
          <a:bodyPr wrap="square" rtlCol="0">
            <a:spAutoFit/>
          </a:bodyPr>
          <a:lstStyle/>
          <a:p>
            <a:r>
              <a:rPr lang="en-IE" dirty="0" smtClean="0"/>
              <a:t>t + </a:t>
            </a:r>
            <a:r>
              <a:rPr lang="en-IE" dirty="0"/>
              <a:t>2</a:t>
            </a:r>
            <a:r>
              <a:rPr lang="en-IE" dirty="0" smtClean="0"/>
              <a:t> hours </a:t>
            </a:r>
          </a:p>
        </p:txBody>
      </p:sp>
      <p:cxnSp>
        <p:nvCxnSpPr>
          <p:cNvPr id="43" name="Straight Connector 42"/>
          <p:cNvCxnSpPr/>
          <p:nvPr/>
        </p:nvCxnSpPr>
        <p:spPr>
          <a:xfrm>
            <a:off x="2705099" y="4419599"/>
            <a:ext cx="0" cy="95250"/>
          </a:xfrm>
          <a:prstGeom prst="line">
            <a:avLst/>
          </a:prstGeom>
          <a:ln>
            <a:solidFill>
              <a:srgbClr val="767676"/>
            </a:solidFill>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flipV="1">
            <a:off x="2705102" y="1514475"/>
            <a:ext cx="0" cy="2914650"/>
          </a:xfrm>
          <a:prstGeom prst="line">
            <a:avLst/>
          </a:prstGeom>
          <a:ln>
            <a:solidFill>
              <a:srgbClr val="767676"/>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a:off x="633413" y="4057650"/>
            <a:ext cx="2043112" cy="0"/>
          </a:xfrm>
          <a:prstGeom prst="straightConnector1">
            <a:avLst/>
          </a:prstGeom>
          <a:ln>
            <a:solidFill>
              <a:srgbClr val="767676"/>
            </a:solidFill>
            <a:prstDash val="dash"/>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781051" y="3599377"/>
            <a:ext cx="1828801" cy="369332"/>
          </a:xfrm>
          <a:prstGeom prst="rect">
            <a:avLst/>
          </a:prstGeom>
          <a:noFill/>
        </p:spPr>
        <p:txBody>
          <a:bodyPr wrap="square" rtlCol="0">
            <a:spAutoFit/>
          </a:bodyPr>
          <a:lstStyle/>
          <a:p>
            <a:r>
              <a:rPr lang="en-IE" dirty="0" smtClean="0"/>
              <a:t>Load Shape</a:t>
            </a:r>
            <a:endParaRPr lang="en-IE" dirty="0"/>
          </a:p>
        </p:txBody>
      </p:sp>
      <p:sp>
        <p:nvSpPr>
          <p:cNvPr id="24" name="Freeform 23"/>
          <p:cNvSpPr/>
          <p:nvPr/>
        </p:nvSpPr>
        <p:spPr>
          <a:xfrm>
            <a:off x="666750" y="2238375"/>
            <a:ext cx="7362825" cy="1266825"/>
          </a:xfrm>
          <a:custGeom>
            <a:avLst/>
            <a:gdLst>
              <a:gd name="connsiteX0" fmla="*/ 0 w 7362825"/>
              <a:gd name="connsiteY0" fmla="*/ 1266825 h 1266825"/>
              <a:gd name="connsiteX1" fmla="*/ 133350 w 7362825"/>
              <a:gd name="connsiteY1" fmla="*/ 1238250 h 1266825"/>
              <a:gd name="connsiteX2" fmla="*/ 161925 w 7362825"/>
              <a:gd name="connsiteY2" fmla="*/ 1219200 h 1266825"/>
              <a:gd name="connsiteX3" fmla="*/ 304800 w 7362825"/>
              <a:gd name="connsiteY3" fmla="*/ 1181100 h 1266825"/>
              <a:gd name="connsiteX4" fmla="*/ 409575 w 7362825"/>
              <a:gd name="connsiteY4" fmla="*/ 1152525 h 1266825"/>
              <a:gd name="connsiteX5" fmla="*/ 504825 w 7362825"/>
              <a:gd name="connsiteY5" fmla="*/ 1133475 h 1266825"/>
              <a:gd name="connsiteX6" fmla="*/ 561975 w 7362825"/>
              <a:gd name="connsiteY6" fmla="*/ 1114425 h 1266825"/>
              <a:gd name="connsiteX7" fmla="*/ 628650 w 7362825"/>
              <a:gd name="connsiteY7" fmla="*/ 1104900 h 1266825"/>
              <a:gd name="connsiteX8" fmla="*/ 714375 w 7362825"/>
              <a:gd name="connsiteY8" fmla="*/ 1095375 h 1266825"/>
              <a:gd name="connsiteX9" fmla="*/ 790575 w 7362825"/>
              <a:gd name="connsiteY9" fmla="*/ 1085850 h 1266825"/>
              <a:gd name="connsiteX10" fmla="*/ 819150 w 7362825"/>
              <a:gd name="connsiteY10" fmla="*/ 1066800 h 1266825"/>
              <a:gd name="connsiteX11" fmla="*/ 866775 w 7362825"/>
              <a:gd name="connsiteY11" fmla="*/ 1057275 h 1266825"/>
              <a:gd name="connsiteX12" fmla="*/ 990600 w 7362825"/>
              <a:gd name="connsiteY12" fmla="*/ 1038225 h 1266825"/>
              <a:gd name="connsiteX13" fmla="*/ 1019175 w 7362825"/>
              <a:gd name="connsiteY13" fmla="*/ 1019175 h 1266825"/>
              <a:gd name="connsiteX14" fmla="*/ 1123950 w 7362825"/>
              <a:gd name="connsiteY14" fmla="*/ 990600 h 1266825"/>
              <a:gd name="connsiteX15" fmla="*/ 1162050 w 7362825"/>
              <a:gd name="connsiteY15" fmla="*/ 971550 h 1266825"/>
              <a:gd name="connsiteX16" fmla="*/ 1219200 w 7362825"/>
              <a:gd name="connsiteY16" fmla="*/ 952500 h 1266825"/>
              <a:gd name="connsiteX17" fmla="*/ 1228725 w 7362825"/>
              <a:gd name="connsiteY17" fmla="*/ 923925 h 1266825"/>
              <a:gd name="connsiteX18" fmla="*/ 1304925 w 7362825"/>
              <a:gd name="connsiteY18" fmla="*/ 895350 h 1266825"/>
              <a:gd name="connsiteX19" fmla="*/ 1333500 w 7362825"/>
              <a:gd name="connsiteY19" fmla="*/ 876300 h 1266825"/>
              <a:gd name="connsiteX20" fmla="*/ 1400175 w 7362825"/>
              <a:gd name="connsiteY20" fmla="*/ 857250 h 1266825"/>
              <a:gd name="connsiteX21" fmla="*/ 1466850 w 7362825"/>
              <a:gd name="connsiteY21" fmla="*/ 809625 h 1266825"/>
              <a:gd name="connsiteX22" fmla="*/ 1524000 w 7362825"/>
              <a:gd name="connsiteY22" fmla="*/ 790575 h 1266825"/>
              <a:gd name="connsiteX23" fmla="*/ 1533525 w 7362825"/>
              <a:gd name="connsiteY23" fmla="*/ 762000 h 1266825"/>
              <a:gd name="connsiteX24" fmla="*/ 1590675 w 7362825"/>
              <a:gd name="connsiteY24" fmla="*/ 733425 h 1266825"/>
              <a:gd name="connsiteX25" fmla="*/ 1857375 w 7362825"/>
              <a:gd name="connsiteY25" fmla="*/ 723900 h 1266825"/>
              <a:gd name="connsiteX26" fmla="*/ 1895475 w 7362825"/>
              <a:gd name="connsiteY26" fmla="*/ 714375 h 1266825"/>
              <a:gd name="connsiteX27" fmla="*/ 1981200 w 7362825"/>
              <a:gd name="connsiteY27" fmla="*/ 695325 h 1266825"/>
              <a:gd name="connsiteX28" fmla="*/ 2047875 w 7362825"/>
              <a:gd name="connsiteY28" fmla="*/ 666750 h 1266825"/>
              <a:gd name="connsiteX29" fmla="*/ 2143125 w 7362825"/>
              <a:gd name="connsiteY29" fmla="*/ 647700 h 1266825"/>
              <a:gd name="connsiteX30" fmla="*/ 2152650 w 7362825"/>
              <a:gd name="connsiteY30" fmla="*/ 619125 h 1266825"/>
              <a:gd name="connsiteX31" fmla="*/ 2181225 w 7362825"/>
              <a:gd name="connsiteY31" fmla="*/ 609600 h 1266825"/>
              <a:gd name="connsiteX32" fmla="*/ 2247900 w 7362825"/>
              <a:gd name="connsiteY32" fmla="*/ 590550 h 1266825"/>
              <a:gd name="connsiteX33" fmla="*/ 2286000 w 7362825"/>
              <a:gd name="connsiteY33" fmla="*/ 581025 h 1266825"/>
              <a:gd name="connsiteX34" fmla="*/ 2343150 w 7362825"/>
              <a:gd name="connsiteY34" fmla="*/ 561975 h 1266825"/>
              <a:gd name="connsiteX35" fmla="*/ 2362200 w 7362825"/>
              <a:gd name="connsiteY35" fmla="*/ 533400 h 1266825"/>
              <a:gd name="connsiteX36" fmla="*/ 2390775 w 7362825"/>
              <a:gd name="connsiteY36" fmla="*/ 523875 h 1266825"/>
              <a:gd name="connsiteX37" fmla="*/ 2495550 w 7362825"/>
              <a:gd name="connsiteY37" fmla="*/ 504825 h 1266825"/>
              <a:gd name="connsiteX38" fmla="*/ 2552700 w 7362825"/>
              <a:gd name="connsiteY38" fmla="*/ 485775 h 1266825"/>
              <a:gd name="connsiteX39" fmla="*/ 2619375 w 7362825"/>
              <a:gd name="connsiteY39" fmla="*/ 466725 h 1266825"/>
              <a:gd name="connsiteX40" fmla="*/ 2647950 w 7362825"/>
              <a:gd name="connsiteY40" fmla="*/ 447675 h 1266825"/>
              <a:gd name="connsiteX41" fmla="*/ 2752725 w 7362825"/>
              <a:gd name="connsiteY41" fmla="*/ 438150 h 1266825"/>
              <a:gd name="connsiteX42" fmla="*/ 2809875 w 7362825"/>
              <a:gd name="connsiteY42" fmla="*/ 428625 h 1266825"/>
              <a:gd name="connsiteX43" fmla="*/ 2905125 w 7362825"/>
              <a:gd name="connsiteY43" fmla="*/ 400050 h 1266825"/>
              <a:gd name="connsiteX44" fmla="*/ 3019425 w 7362825"/>
              <a:gd name="connsiteY44" fmla="*/ 390525 h 1266825"/>
              <a:gd name="connsiteX45" fmla="*/ 3048000 w 7362825"/>
              <a:gd name="connsiteY45" fmla="*/ 381000 h 1266825"/>
              <a:gd name="connsiteX46" fmla="*/ 3143250 w 7362825"/>
              <a:gd name="connsiteY46" fmla="*/ 352425 h 1266825"/>
              <a:gd name="connsiteX47" fmla="*/ 3209925 w 7362825"/>
              <a:gd name="connsiteY47" fmla="*/ 323850 h 1266825"/>
              <a:gd name="connsiteX48" fmla="*/ 3248025 w 7362825"/>
              <a:gd name="connsiteY48" fmla="*/ 314325 h 1266825"/>
              <a:gd name="connsiteX49" fmla="*/ 3286125 w 7362825"/>
              <a:gd name="connsiteY49" fmla="*/ 295275 h 1266825"/>
              <a:gd name="connsiteX50" fmla="*/ 3343275 w 7362825"/>
              <a:gd name="connsiteY50" fmla="*/ 285750 h 1266825"/>
              <a:gd name="connsiteX51" fmla="*/ 3486150 w 7362825"/>
              <a:gd name="connsiteY51" fmla="*/ 266700 h 1266825"/>
              <a:gd name="connsiteX52" fmla="*/ 3543300 w 7362825"/>
              <a:gd name="connsiteY52" fmla="*/ 247650 h 1266825"/>
              <a:gd name="connsiteX53" fmla="*/ 3571875 w 7362825"/>
              <a:gd name="connsiteY53" fmla="*/ 238125 h 1266825"/>
              <a:gd name="connsiteX54" fmla="*/ 3629025 w 7362825"/>
              <a:gd name="connsiteY54" fmla="*/ 228600 h 1266825"/>
              <a:gd name="connsiteX55" fmla="*/ 3676650 w 7362825"/>
              <a:gd name="connsiteY55" fmla="*/ 209550 h 1266825"/>
              <a:gd name="connsiteX56" fmla="*/ 3724275 w 7362825"/>
              <a:gd name="connsiteY56" fmla="*/ 180975 h 1266825"/>
              <a:gd name="connsiteX57" fmla="*/ 3771900 w 7362825"/>
              <a:gd name="connsiteY57" fmla="*/ 171450 h 1266825"/>
              <a:gd name="connsiteX58" fmla="*/ 3838575 w 7362825"/>
              <a:gd name="connsiteY58" fmla="*/ 133350 h 1266825"/>
              <a:gd name="connsiteX59" fmla="*/ 3905250 w 7362825"/>
              <a:gd name="connsiteY59" fmla="*/ 123825 h 1266825"/>
              <a:gd name="connsiteX60" fmla="*/ 3943350 w 7362825"/>
              <a:gd name="connsiteY60" fmla="*/ 114300 h 1266825"/>
              <a:gd name="connsiteX61" fmla="*/ 4010025 w 7362825"/>
              <a:gd name="connsiteY61" fmla="*/ 85725 h 1266825"/>
              <a:gd name="connsiteX62" fmla="*/ 4057650 w 7362825"/>
              <a:gd name="connsiteY62" fmla="*/ 66675 h 1266825"/>
              <a:gd name="connsiteX63" fmla="*/ 4267200 w 7362825"/>
              <a:gd name="connsiteY63" fmla="*/ 38100 h 1266825"/>
              <a:gd name="connsiteX64" fmla="*/ 4457700 w 7362825"/>
              <a:gd name="connsiteY64" fmla="*/ 0 h 1266825"/>
              <a:gd name="connsiteX65" fmla="*/ 4524375 w 7362825"/>
              <a:gd name="connsiteY65" fmla="*/ 19050 h 1266825"/>
              <a:gd name="connsiteX66" fmla="*/ 4743450 w 7362825"/>
              <a:gd name="connsiteY66" fmla="*/ 28575 h 1266825"/>
              <a:gd name="connsiteX67" fmla="*/ 4848225 w 7362825"/>
              <a:gd name="connsiteY67" fmla="*/ 57150 h 1266825"/>
              <a:gd name="connsiteX68" fmla="*/ 4876800 w 7362825"/>
              <a:gd name="connsiteY68" fmla="*/ 66675 h 1266825"/>
              <a:gd name="connsiteX69" fmla="*/ 4905375 w 7362825"/>
              <a:gd name="connsiteY69" fmla="*/ 85725 h 1266825"/>
              <a:gd name="connsiteX70" fmla="*/ 4991100 w 7362825"/>
              <a:gd name="connsiteY70" fmla="*/ 114300 h 1266825"/>
              <a:gd name="connsiteX71" fmla="*/ 5076825 w 7362825"/>
              <a:gd name="connsiteY71" fmla="*/ 142875 h 1266825"/>
              <a:gd name="connsiteX72" fmla="*/ 5105400 w 7362825"/>
              <a:gd name="connsiteY72" fmla="*/ 161925 h 1266825"/>
              <a:gd name="connsiteX73" fmla="*/ 5343525 w 7362825"/>
              <a:gd name="connsiteY73" fmla="*/ 190500 h 1266825"/>
              <a:gd name="connsiteX74" fmla="*/ 5448300 w 7362825"/>
              <a:gd name="connsiteY74" fmla="*/ 219075 h 1266825"/>
              <a:gd name="connsiteX75" fmla="*/ 5543550 w 7362825"/>
              <a:gd name="connsiteY75" fmla="*/ 228600 h 1266825"/>
              <a:gd name="connsiteX76" fmla="*/ 5648325 w 7362825"/>
              <a:gd name="connsiteY76" fmla="*/ 257175 h 1266825"/>
              <a:gd name="connsiteX77" fmla="*/ 5724525 w 7362825"/>
              <a:gd name="connsiteY77" fmla="*/ 276225 h 1266825"/>
              <a:gd name="connsiteX78" fmla="*/ 5772150 w 7362825"/>
              <a:gd name="connsiteY78" fmla="*/ 285750 h 1266825"/>
              <a:gd name="connsiteX79" fmla="*/ 5800725 w 7362825"/>
              <a:gd name="connsiteY79" fmla="*/ 304800 h 1266825"/>
              <a:gd name="connsiteX80" fmla="*/ 5895975 w 7362825"/>
              <a:gd name="connsiteY80" fmla="*/ 323850 h 1266825"/>
              <a:gd name="connsiteX81" fmla="*/ 5962650 w 7362825"/>
              <a:gd name="connsiteY81" fmla="*/ 361950 h 1266825"/>
              <a:gd name="connsiteX82" fmla="*/ 5991225 w 7362825"/>
              <a:gd name="connsiteY82" fmla="*/ 371475 h 1266825"/>
              <a:gd name="connsiteX83" fmla="*/ 6086475 w 7362825"/>
              <a:gd name="connsiteY83" fmla="*/ 447675 h 1266825"/>
              <a:gd name="connsiteX84" fmla="*/ 6115050 w 7362825"/>
              <a:gd name="connsiteY84" fmla="*/ 466725 h 1266825"/>
              <a:gd name="connsiteX85" fmla="*/ 6172200 w 7362825"/>
              <a:gd name="connsiteY85" fmla="*/ 476250 h 1266825"/>
              <a:gd name="connsiteX86" fmla="*/ 6238875 w 7362825"/>
              <a:gd name="connsiteY86" fmla="*/ 514350 h 1266825"/>
              <a:gd name="connsiteX87" fmla="*/ 6267450 w 7362825"/>
              <a:gd name="connsiteY87" fmla="*/ 542925 h 1266825"/>
              <a:gd name="connsiteX88" fmla="*/ 6334125 w 7362825"/>
              <a:gd name="connsiteY88" fmla="*/ 571500 h 1266825"/>
              <a:gd name="connsiteX89" fmla="*/ 6438900 w 7362825"/>
              <a:gd name="connsiteY89" fmla="*/ 619125 h 1266825"/>
              <a:gd name="connsiteX90" fmla="*/ 6457950 w 7362825"/>
              <a:gd name="connsiteY90" fmla="*/ 647700 h 1266825"/>
              <a:gd name="connsiteX91" fmla="*/ 6534150 w 7362825"/>
              <a:gd name="connsiteY91" fmla="*/ 666750 h 1266825"/>
              <a:gd name="connsiteX92" fmla="*/ 6629400 w 7362825"/>
              <a:gd name="connsiteY92" fmla="*/ 723900 h 1266825"/>
              <a:gd name="connsiteX93" fmla="*/ 6724650 w 7362825"/>
              <a:gd name="connsiteY93" fmla="*/ 752475 h 1266825"/>
              <a:gd name="connsiteX94" fmla="*/ 6762750 w 7362825"/>
              <a:gd name="connsiteY94" fmla="*/ 781050 h 1266825"/>
              <a:gd name="connsiteX95" fmla="*/ 6819900 w 7362825"/>
              <a:gd name="connsiteY95" fmla="*/ 800100 h 1266825"/>
              <a:gd name="connsiteX96" fmla="*/ 6877050 w 7362825"/>
              <a:gd name="connsiteY96" fmla="*/ 838200 h 1266825"/>
              <a:gd name="connsiteX97" fmla="*/ 6896100 w 7362825"/>
              <a:gd name="connsiteY97" fmla="*/ 866775 h 1266825"/>
              <a:gd name="connsiteX98" fmla="*/ 6924675 w 7362825"/>
              <a:gd name="connsiteY98" fmla="*/ 876300 h 1266825"/>
              <a:gd name="connsiteX99" fmla="*/ 6962775 w 7362825"/>
              <a:gd name="connsiteY99" fmla="*/ 895350 h 1266825"/>
              <a:gd name="connsiteX100" fmla="*/ 6991350 w 7362825"/>
              <a:gd name="connsiteY100" fmla="*/ 914400 h 1266825"/>
              <a:gd name="connsiteX101" fmla="*/ 7086600 w 7362825"/>
              <a:gd name="connsiteY101" fmla="*/ 942975 h 1266825"/>
              <a:gd name="connsiteX102" fmla="*/ 7219950 w 7362825"/>
              <a:gd name="connsiteY102" fmla="*/ 981075 h 1266825"/>
              <a:gd name="connsiteX103" fmla="*/ 7258050 w 7362825"/>
              <a:gd name="connsiteY103" fmla="*/ 1019175 h 1266825"/>
              <a:gd name="connsiteX104" fmla="*/ 7296150 w 7362825"/>
              <a:gd name="connsiteY104" fmla="*/ 1038225 h 1266825"/>
              <a:gd name="connsiteX105" fmla="*/ 7362825 w 7362825"/>
              <a:gd name="connsiteY105" fmla="*/ 1085850 h 1266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7362825" h="1266825">
                <a:moveTo>
                  <a:pt x="0" y="1266825"/>
                </a:moveTo>
                <a:cubicBezTo>
                  <a:pt x="130880" y="1214473"/>
                  <a:pt x="-64478" y="1287707"/>
                  <a:pt x="133350" y="1238250"/>
                </a:cubicBezTo>
                <a:cubicBezTo>
                  <a:pt x="144456" y="1235474"/>
                  <a:pt x="151464" y="1223849"/>
                  <a:pt x="161925" y="1219200"/>
                </a:cubicBezTo>
                <a:cubicBezTo>
                  <a:pt x="204385" y="1200329"/>
                  <a:pt x="261368" y="1190752"/>
                  <a:pt x="304800" y="1181100"/>
                </a:cubicBezTo>
                <a:cubicBezTo>
                  <a:pt x="357937" y="1145676"/>
                  <a:pt x="314719" y="1168334"/>
                  <a:pt x="409575" y="1152525"/>
                </a:cubicBezTo>
                <a:cubicBezTo>
                  <a:pt x="441513" y="1147202"/>
                  <a:pt x="474108" y="1143714"/>
                  <a:pt x="504825" y="1133475"/>
                </a:cubicBezTo>
                <a:cubicBezTo>
                  <a:pt x="523875" y="1127125"/>
                  <a:pt x="542096" y="1117265"/>
                  <a:pt x="561975" y="1114425"/>
                </a:cubicBezTo>
                <a:lnTo>
                  <a:pt x="628650" y="1104900"/>
                </a:lnTo>
                <a:cubicBezTo>
                  <a:pt x="657179" y="1101334"/>
                  <a:pt x="685821" y="1098734"/>
                  <a:pt x="714375" y="1095375"/>
                </a:cubicBezTo>
                <a:lnTo>
                  <a:pt x="790575" y="1085850"/>
                </a:lnTo>
                <a:cubicBezTo>
                  <a:pt x="800100" y="1079500"/>
                  <a:pt x="808431" y="1070820"/>
                  <a:pt x="819150" y="1066800"/>
                </a:cubicBezTo>
                <a:cubicBezTo>
                  <a:pt x="834309" y="1061116"/>
                  <a:pt x="850847" y="1060171"/>
                  <a:pt x="866775" y="1057275"/>
                </a:cubicBezTo>
                <a:cubicBezTo>
                  <a:pt x="915233" y="1048464"/>
                  <a:pt x="940654" y="1045360"/>
                  <a:pt x="990600" y="1038225"/>
                </a:cubicBezTo>
                <a:cubicBezTo>
                  <a:pt x="1000125" y="1031875"/>
                  <a:pt x="1008315" y="1022795"/>
                  <a:pt x="1019175" y="1019175"/>
                </a:cubicBezTo>
                <a:cubicBezTo>
                  <a:pt x="1174594" y="967369"/>
                  <a:pt x="986326" y="1051766"/>
                  <a:pt x="1123950" y="990600"/>
                </a:cubicBezTo>
                <a:cubicBezTo>
                  <a:pt x="1136925" y="984833"/>
                  <a:pt x="1148867" y="976823"/>
                  <a:pt x="1162050" y="971550"/>
                </a:cubicBezTo>
                <a:cubicBezTo>
                  <a:pt x="1180694" y="964092"/>
                  <a:pt x="1219200" y="952500"/>
                  <a:pt x="1219200" y="952500"/>
                </a:cubicBezTo>
                <a:cubicBezTo>
                  <a:pt x="1222375" y="942975"/>
                  <a:pt x="1221625" y="931025"/>
                  <a:pt x="1228725" y="923925"/>
                </a:cubicBezTo>
                <a:cubicBezTo>
                  <a:pt x="1245328" y="907322"/>
                  <a:pt x="1283664" y="900665"/>
                  <a:pt x="1304925" y="895350"/>
                </a:cubicBezTo>
                <a:cubicBezTo>
                  <a:pt x="1314450" y="889000"/>
                  <a:pt x="1323261" y="881420"/>
                  <a:pt x="1333500" y="876300"/>
                </a:cubicBezTo>
                <a:cubicBezTo>
                  <a:pt x="1347165" y="869468"/>
                  <a:pt x="1387968" y="860302"/>
                  <a:pt x="1400175" y="857250"/>
                </a:cubicBezTo>
                <a:cubicBezTo>
                  <a:pt x="1422400" y="841375"/>
                  <a:pt x="1442802" y="822574"/>
                  <a:pt x="1466850" y="809625"/>
                </a:cubicBezTo>
                <a:cubicBezTo>
                  <a:pt x="1484530" y="800105"/>
                  <a:pt x="1507660" y="802247"/>
                  <a:pt x="1524000" y="790575"/>
                </a:cubicBezTo>
                <a:cubicBezTo>
                  <a:pt x="1532170" y="784739"/>
                  <a:pt x="1527253" y="769840"/>
                  <a:pt x="1533525" y="762000"/>
                </a:cubicBezTo>
                <a:cubicBezTo>
                  <a:pt x="1542087" y="751298"/>
                  <a:pt x="1576119" y="734364"/>
                  <a:pt x="1590675" y="733425"/>
                </a:cubicBezTo>
                <a:cubicBezTo>
                  <a:pt x="1679447" y="727698"/>
                  <a:pt x="1768475" y="727075"/>
                  <a:pt x="1857375" y="723900"/>
                </a:cubicBezTo>
                <a:cubicBezTo>
                  <a:pt x="1870075" y="720725"/>
                  <a:pt x="1882696" y="717215"/>
                  <a:pt x="1895475" y="714375"/>
                </a:cubicBezTo>
                <a:cubicBezTo>
                  <a:pt x="2004306" y="690190"/>
                  <a:pt x="1888282" y="718554"/>
                  <a:pt x="1981200" y="695325"/>
                </a:cubicBezTo>
                <a:cubicBezTo>
                  <a:pt x="2017270" y="671278"/>
                  <a:pt x="2002554" y="676462"/>
                  <a:pt x="2047875" y="666750"/>
                </a:cubicBezTo>
                <a:cubicBezTo>
                  <a:pt x="2079535" y="659966"/>
                  <a:pt x="2143125" y="647700"/>
                  <a:pt x="2143125" y="647700"/>
                </a:cubicBezTo>
                <a:cubicBezTo>
                  <a:pt x="2146300" y="638175"/>
                  <a:pt x="2145550" y="626225"/>
                  <a:pt x="2152650" y="619125"/>
                </a:cubicBezTo>
                <a:cubicBezTo>
                  <a:pt x="2159750" y="612025"/>
                  <a:pt x="2171608" y="612485"/>
                  <a:pt x="2181225" y="609600"/>
                </a:cubicBezTo>
                <a:cubicBezTo>
                  <a:pt x="2203365" y="602958"/>
                  <a:pt x="2225600" y="596632"/>
                  <a:pt x="2247900" y="590550"/>
                </a:cubicBezTo>
                <a:cubicBezTo>
                  <a:pt x="2260530" y="587106"/>
                  <a:pt x="2273461" y="584787"/>
                  <a:pt x="2286000" y="581025"/>
                </a:cubicBezTo>
                <a:cubicBezTo>
                  <a:pt x="2305234" y="575255"/>
                  <a:pt x="2343150" y="561975"/>
                  <a:pt x="2343150" y="561975"/>
                </a:cubicBezTo>
                <a:cubicBezTo>
                  <a:pt x="2349500" y="552450"/>
                  <a:pt x="2353261" y="540551"/>
                  <a:pt x="2362200" y="533400"/>
                </a:cubicBezTo>
                <a:cubicBezTo>
                  <a:pt x="2370040" y="527128"/>
                  <a:pt x="2380974" y="526053"/>
                  <a:pt x="2390775" y="523875"/>
                </a:cubicBezTo>
                <a:cubicBezTo>
                  <a:pt x="2429983" y="515162"/>
                  <a:pt x="2457414" y="515226"/>
                  <a:pt x="2495550" y="504825"/>
                </a:cubicBezTo>
                <a:cubicBezTo>
                  <a:pt x="2514923" y="499541"/>
                  <a:pt x="2533219" y="490645"/>
                  <a:pt x="2552700" y="485775"/>
                </a:cubicBezTo>
                <a:cubicBezTo>
                  <a:pt x="2564907" y="482723"/>
                  <a:pt x="2605710" y="473557"/>
                  <a:pt x="2619375" y="466725"/>
                </a:cubicBezTo>
                <a:cubicBezTo>
                  <a:pt x="2629614" y="461605"/>
                  <a:pt x="2636756" y="450074"/>
                  <a:pt x="2647950" y="447675"/>
                </a:cubicBezTo>
                <a:cubicBezTo>
                  <a:pt x="2682241" y="440327"/>
                  <a:pt x="2717896" y="442248"/>
                  <a:pt x="2752725" y="438150"/>
                </a:cubicBezTo>
                <a:cubicBezTo>
                  <a:pt x="2771905" y="435893"/>
                  <a:pt x="2791022" y="432815"/>
                  <a:pt x="2809875" y="428625"/>
                </a:cubicBezTo>
                <a:cubicBezTo>
                  <a:pt x="2881731" y="412657"/>
                  <a:pt x="2779638" y="419864"/>
                  <a:pt x="2905125" y="400050"/>
                </a:cubicBezTo>
                <a:cubicBezTo>
                  <a:pt x="2942889" y="394087"/>
                  <a:pt x="2981325" y="393700"/>
                  <a:pt x="3019425" y="390525"/>
                </a:cubicBezTo>
                <a:cubicBezTo>
                  <a:pt x="3028950" y="387350"/>
                  <a:pt x="3038346" y="383758"/>
                  <a:pt x="3048000" y="381000"/>
                </a:cubicBezTo>
                <a:cubicBezTo>
                  <a:pt x="3079903" y="371885"/>
                  <a:pt x="3113069" y="367515"/>
                  <a:pt x="3143250" y="352425"/>
                </a:cubicBezTo>
                <a:cubicBezTo>
                  <a:pt x="3177117" y="335492"/>
                  <a:pt x="3177223" y="333193"/>
                  <a:pt x="3209925" y="323850"/>
                </a:cubicBezTo>
                <a:cubicBezTo>
                  <a:pt x="3222512" y="320254"/>
                  <a:pt x="3235768" y="318922"/>
                  <a:pt x="3248025" y="314325"/>
                </a:cubicBezTo>
                <a:cubicBezTo>
                  <a:pt x="3261320" y="309339"/>
                  <a:pt x="3272525" y="299355"/>
                  <a:pt x="3286125" y="295275"/>
                </a:cubicBezTo>
                <a:cubicBezTo>
                  <a:pt x="3304623" y="289726"/>
                  <a:pt x="3324132" y="288302"/>
                  <a:pt x="3343275" y="285750"/>
                </a:cubicBezTo>
                <a:cubicBezTo>
                  <a:pt x="3377252" y="281220"/>
                  <a:pt x="3448294" y="276164"/>
                  <a:pt x="3486150" y="266700"/>
                </a:cubicBezTo>
                <a:cubicBezTo>
                  <a:pt x="3505631" y="261830"/>
                  <a:pt x="3524250" y="254000"/>
                  <a:pt x="3543300" y="247650"/>
                </a:cubicBezTo>
                <a:cubicBezTo>
                  <a:pt x="3552825" y="244475"/>
                  <a:pt x="3561971" y="239776"/>
                  <a:pt x="3571875" y="238125"/>
                </a:cubicBezTo>
                <a:lnTo>
                  <a:pt x="3629025" y="228600"/>
                </a:lnTo>
                <a:cubicBezTo>
                  <a:pt x="3644900" y="222250"/>
                  <a:pt x="3661357" y="217196"/>
                  <a:pt x="3676650" y="209550"/>
                </a:cubicBezTo>
                <a:cubicBezTo>
                  <a:pt x="3693209" y="201271"/>
                  <a:pt x="3707086" y="187851"/>
                  <a:pt x="3724275" y="180975"/>
                </a:cubicBezTo>
                <a:cubicBezTo>
                  <a:pt x="3739306" y="174962"/>
                  <a:pt x="3756025" y="174625"/>
                  <a:pt x="3771900" y="171450"/>
                </a:cubicBezTo>
                <a:cubicBezTo>
                  <a:pt x="3789805" y="159513"/>
                  <a:pt x="3818124" y="138928"/>
                  <a:pt x="3838575" y="133350"/>
                </a:cubicBezTo>
                <a:cubicBezTo>
                  <a:pt x="3860235" y="127443"/>
                  <a:pt x="3883161" y="127841"/>
                  <a:pt x="3905250" y="123825"/>
                </a:cubicBezTo>
                <a:cubicBezTo>
                  <a:pt x="3918130" y="121483"/>
                  <a:pt x="3930650" y="117475"/>
                  <a:pt x="3943350" y="114300"/>
                </a:cubicBezTo>
                <a:cubicBezTo>
                  <a:pt x="3993575" y="80817"/>
                  <a:pt x="3948518" y="106227"/>
                  <a:pt x="4010025" y="85725"/>
                </a:cubicBezTo>
                <a:cubicBezTo>
                  <a:pt x="4026245" y="80318"/>
                  <a:pt x="4041007" y="70591"/>
                  <a:pt x="4057650" y="66675"/>
                </a:cubicBezTo>
                <a:cubicBezTo>
                  <a:pt x="4129481" y="49774"/>
                  <a:pt x="4194600" y="45360"/>
                  <a:pt x="4267200" y="38100"/>
                </a:cubicBezTo>
                <a:cubicBezTo>
                  <a:pt x="4354625" y="8958"/>
                  <a:pt x="4359684" y="0"/>
                  <a:pt x="4457700" y="0"/>
                </a:cubicBezTo>
                <a:cubicBezTo>
                  <a:pt x="4528225" y="0"/>
                  <a:pt x="4465983" y="14558"/>
                  <a:pt x="4524375" y="19050"/>
                </a:cubicBezTo>
                <a:cubicBezTo>
                  <a:pt x="4597254" y="24656"/>
                  <a:pt x="4670425" y="25400"/>
                  <a:pt x="4743450" y="28575"/>
                </a:cubicBezTo>
                <a:lnTo>
                  <a:pt x="4848225" y="57150"/>
                </a:lnTo>
                <a:cubicBezTo>
                  <a:pt x="4857879" y="59908"/>
                  <a:pt x="4867820" y="62185"/>
                  <a:pt x="4876800" y="66675"/>
                </a:cubicBezTo>
                <a:cubicBezTo>
                  <a:pt x="4887039" y="71795"/>
                  <a:pt x="4895136" y="80605"/>
                  <a:pt x="4905375" y="85725"/>
                </a:cubicBezTo>
                <a:cubicBezTo>
                  <a:pt x="4988758" y="127416"/>
                  <a:pt x="4918341" y="87015"/>
                  <a:pt x="4991100" y="114300"/>
                </a:cubicBezTo>
                <a:cubicBezTo>
                  <a:pt x="5081238" y="148102"/>
                  <a:pt x="4972455" y="122001"/>
                  <a:pt x="5076825" y="142875"/>
                </a:cubicBezTo>
                <a:cubicBezTo>
                  <a:pt x="5086350" y="149225"/>
                  <a:pt x="5094198" y="159567"/>
                  <a:pt x="5105400" y="161925"/>
                </a:cubicBezTo>
                <a:cubicBezTo>
                  <a:pt x="5130677" y="167246"/>
                  <a:pt x="5294331" y="185034"/>
                  <a:pt x="5343525" y="190500"/>
                </a:cubicBezTo>
                <a:cubicBezTo>
                  <a:pt x="5388202" y="205392"/>
                  <a:pt x="5403423" y="213091"/>
                  <a:pt x="5448300" y="219075"/>
                </a:cubicBezTo>
                <a:cubicBezTo>
                  <a:pt x="5479928" y="223292"/>
                  <a:pt x="5511800" y="225425"/>
                  <a:pt x="5543550" y="228600"/>
                </a:cubicBezTo>
                <a:cubicBezTo>
                  <a:pt x="5625908" y="261543"/>
                  <a:pt x="5555331" y="237248"/>
                  <a:pt x="5648325" y="257175"/>
                </a:cubicBezTo>
                <a:cubicBezTo>
                  <a:pt x="5673926" y="262661"/>
                  <a:pt x="5698852" y="271090"/>
                  <a:pt x="5724525" y="276225"/>
                </a:cubicBezTo>
                <a:lnTo>
                  <a:pt x="5772150" y="285750"/>
                </a:lnTo>
                <a:cubicBezTo>
                  <a:pt x="5781675" y="292100"/>
                  <a:pt x="5790486" y="299680"/>
                  <a:pt x="5800725" y="304800"/>
                </a:cubicBezTo>
                <a:cubicBezTo>
                  <a:pt x="5827324" y="318100"/>
                  <a:pt x="5871404" y="320340"/>
                  <a:pt x="5895975" y="323850"/>
                </a:cubicBezTo>
                <a:cubicBezTo>
                  <a:pt x="5924673" y="342982"/>
                  <a:pt x="5928813" y="347448"/>
                  <a:pt x="5962650" y="361950"/>
                </a:cubicBezTo>
                <a:cubicBezTo>
                  <a:pt x="5971878" y="365905"/>
                  <a:pt x="5981700" y="368300"/>
                  <a:pt x="5991225" y="371475"/>
                </a:cubicBezTo>
                <a:cubicBezTo>
                  <a:pt x="6028532" y="427435"/>
                  <a:pt x="5996272" y="387540"/>
                  <a:pt x="6086475" y="447675"/>
                </a:cubicBezTo>
                <a:cubicBezTo>
                  <a:pt x="6096000" y="454025"/>
                  <a:pt x="6104190" y="463105"/>
                  <a:pt x="6115050" y="466725"/>
                </a:cubicBezTo>
                <a:cubicBezTo>
                  <a:pt x="6133372" y="472832"/>
                  <a:pt x="6153150" y="473075"/>
                  <a:pt x="6172200" y="476250"/>
                </a:cubicBezTo>
                <a:cubicBezTo>
                  <a:pt x="6249520" y="553570"/>
                  <a:pt x="6149331" y="463182"/>
                  <a:pt x="6238875" y="514350"/>
                </a:cubicBezTo>
                <a:cubicBezTo>
                  <a:pt x="6250571" y="521033"/>
                  <a:pt x="6256489" y="535095"/>
                  <a:pt x="6267450" y="542925"/>
                </a:cubicBezTo>
                <a:cubicBezTo>
                  <a:pt x="6303438" y="568630"/>
                  <a:pt x="6299923" y="555954"/>
                  <a:pt x="6334125" y="571500"/>
                </a:cubicBezTo>
                <a:cubicBezTo>
                  <a:pt x="6451248" y="624738"/>
                  <a:pt x="6372091" y="596855"/>
                  <a:pt x="6438900" y="619125"/>
                </a:cubicBezTo>
                <a:cubicBezTo>
                  <a:pt x="6445250" y="628650"/>
                  <a:pt x="6449011" y="640549"/>
                  <a:pt x="6457950" y="647700"/>
                </a:cubicBezTo>
                <a:cubicBezTo>
                  <a:pt x="6467713" y="655510"/>
                  <a:pt x="6531778" y="666276"/>
                  <a:pt x="6534150" y="666750"/>
                </a:cubicBezTo>
                <a:cubicBezTo>
                  <a:pt x="6567694" y="689113"/>
                  <a:pt x="6592789" y="709255"/>
                  <a:pt x="6629400" y="723900"/>
                </a:cubicBezTo>
                <a:cubicBezTo>
                  <a:pt x="6668049" y="739360"/>
                  <a:pt x="6687226" y="743119"/>
                  <a:pt x="6724650" y="752475"/>
                </a:cubicBezTo>
                <a:cubicBezTo>
                  <a:pt x="6737350" y="762000"/>
                  <a:pt x="6748551" y="773950"/>
                  <a:pt x="6762750" y="781050"/>
                </a:cubicBezTo>
                <a:cubicBezTo>
                  <a:pt x="6780711" y="790030"/>
                  <a:pt x="6803192" y="788961"/>
                  <a:pt x="6819900" y="800100"/>
                </a:cubicBezTo>
                <a:lnTo>
                  <a:pt x="6877050" y="838200"/>
                </a:lnTo>
                <a:cubicBezTo>
                  <a:pt x="6883400" y="847725"/>
                  <a:pt x="6887161" y="859624"/>
                  <a:pt x="6896100" y="866775"/>
                </a:cubicBezTo>
                <a:cubicBezTo>
                  <a:pt x="6903940" y="873047"/>
                  <a:pt x="6915447" y="872345"/>
                  <a:pt x="6924675" y="876300"/>
                </a:cubicBezTo>
                <a:cubicBezTo>
                  <a:pt x="6937726" y="881893"/>
                  <a:pt x="6950447" y="888305"/>
                  <a:pt x="6962775" y="895350"/>
                </a:cubicBezTo>
                <a:cubicBezTo>
                  <a:pt x="6972714" y="901030"/>
                  <a:pt x="6980889" y="909751"/>
                  <a:pt x="6991350" y="914400"/>
                </a:cubicBezTo>
                <a:cubicBezTo>
                  <a:pt x="7021165" y="927651"/>
                  <a:pt x="7054935" y="935059"/>
                  <a:pt x="7086600" y="942975"/>
                </a:cubicBezTo>
                <a:cubicBezTo>
                  <a:pt x="7156481" y="1012856"/>
                  <a:pt x="7058782" y="927352"/>
                  <a:pt x="7219950" y="981075"/>
                </a:cubicBezTo>
                <a:cubicBezTo>
                  <a:pt x="7236989" y="986755"/>
                  <a:pt x="7243682" y="1008399"/>
                  <a:pt x="7258050" y="1019175"/>
                </a:cubicBezTo>
                <a:cubicBezTo>
                  <a:pt x="7269409" y="1027694"/>
                  <a:pt x="7283974" y="1030920"/>
                  <a:pt x="7296150" y="1038225"/>
                </a:cubicBezTo>
                <a:cubicBezTo>
                  <a:pt x="7346888" y="1068668"/>
                  <a:pt x="7339101" y="1062126"/>
                  <a:pt x="7362825" y="1085850"/>
                </a:cubicBezTo>
              </a:path>
            </a:pathLst>
          </a:custGeom>
          <a:noFill/>
          <a:ln w="38100">
            <a:solidFill>
              <a:schemeClr val="accent1">
                <a:lumMod val="60000"/>
                <a:lumOff val="40000"/>
              </a:schemeClr>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IE"/>
          </a:p>
        </p:txBody>
      </p:sp>
      <p:sp>
        <p:nvSpPr>
          <p:cNvPr id="29" name="Freeform 28"/>
          <p:cNvSpPr/>
          <p:nvPr/>
        </p:nvSpPr>
        <p:spPr>
          <a:xfrm>
            <a:off x="733424" y="1966912"/>
            <a:ext cx="1971675" cy="590550"/>
          </a:xfrm>
          <a:custGeom>
            <a:avLst/>
            <a:gdLst>
              <a:gd name="connsiteX0" fmla="*/ 0 w 1971675"/>
              <a:gd name="connsiteY0" fmla="*/ 590550 h 590550"/>
              <a:gd name="connsiteX1" fmla="*/ 133350 w 1971675"/>
              <a:gd name="connsiteY1" fmla="*/ 581025 h 590550"/>
              <a:gd name="connsiteX2" fmla="*/ 152400 w 1971675"/>
              <a:gd name="connsiteY2" fmla="*/ 542925 h 590550"/>
              <a:gd name="connsiteX3" fmla="*/ 238125 w 1971675"/>
              <a:gd name="connsiteY3" fmla="*/ 533400 h 590550"/>
              <a:gd name="connsiteX4" fmla="*/ 266700 w 1971675"/>
              <a:gd name="connsiteY4" fmla="*/ 514350 h 590550"/>
              <a:gd name="connsiteX5" fmla="*/ 419100 w 1971675"/>
              <a:gd name="connsiteY5" fmla="*/ 495300 h 590550"/>
              <a:gd name="connsiteX6" fmla="*/ 476250 w 1971675"/>
              <a:gd name="connsiteY6" fmla="*/ 457200 h 590550"/>
              <a:gd name="connsiteX7" fmla="*/ 571500 w 1971675"/>
              <a:gd name="connsiteY7" fmla="*/ 428625 h 590550"/>
              <a:gd name="connsiteX8" fmla="*/ 600075 w 1971675"/>
              <a:gd name="connsiteY8" fmla="*/ 419100 h 590550"/>
              <a:gd name="connsiteX9" fmla="*/ 800100 w 1971675"/>
              <a:gd name="connsiteY9" fmla="*/ 400050 h 590550"/>
              <a:gd name="connsiteX10" fmla="*/ 923925 w 1971675"/>
              <a:gd name="connsiteY10" fmla="*/ 361950 h 590550"/>
              <a:gd name="connsiteX11" fmla="*/ 1066800 w 1971675"/>
              <a:gd name="connsiteY11" fmla="*/ 342900 h 590550"/>
              <a:gd name="connsiteX12" fmla="*/ 1095375 w 1971675"/>
              <a:gd name="connsiteY12" fmla="*/ 314325 h 590550"/>
              <a:gd name="connsiteX13" fmla="*/ 1123950 w 1971675"/>
              <a:gd name="connsiteY13" fmla="*/ 304800 h 590550"/>
              <a:gd name="connsiteX14" fmla="*/ 1133475 w 1971675"/>
              <a:gd name="connsiteY14" fmla="*/ 276225 h 590550"/>
              <a:gd name="connsiteX15" fmla="*/ 1200150 w 1971675"/>
              <a:gd name="connsiteY15" fmla="*/ 257175 h 590550"/>
              <a:gd name="connsiteX16" fmla="*/ 1238250 w 1971675"/>
              <a:gd name="connsiteY16" fmla="*/ 228600 h 590550"/>
              <a:gd name="connsiteX17" fmla="*/ 1314450 w 1971675"/>
              <a:gd name="connsiteY17" fmla="*/ 219075 h 590550"/>
              <a:gd name="connsiteX18" fmla="*/ 1400175 w 1971675"/>
              <a:gd name="connsiteY18" fmla="*/ 180975 h 590550"/>
              <a:gd name="connsiteX19" fmla="*/ 1419225 w 1971675"/>
              <a:gd name="connsiteY19" fmla="*/ 152400 h 590550"/>
              <a:gd name="connsiteX20" fmla="*/ 1485900 w 1971675"/>
              <a:gd name="connsiteY20" fmla="*/ 104775 h 590550"/>
              <a:gd name="connsiteX21" fmla="*/ 1524000 w 1971675"/>
              <a:gd name="connsiteY21" fmla="*/ 85725 h 590550"/>
              <a:gd name="connsiteX22" fmla="*/ 1571625 w 1971675"/>
              <a:gd name="connsiteY22" fmla="*/ 57150 h 590550"/>
              <a:gd name="connsiteX23" fmla="*/ 1857375 w 1971675"/>
              <a:gd name="connsiteY23" fmla="*/ 47625 h 590550"/>
              <a:gd name="connsiteX24" fmla="*/ 1924050 w 1971675"/>
              <a:gd name="connsiteY24" fmla="*/ 28575 h 590550"/>
              <a:gd name="connsiteX25" fmla="*/ 1952625 w 1971675"/>
              <a:gd name="connsiteY25" fmla="*/ 19050 h 590550"/>
              <a:gd name="connsiteX26" fmla="*/ 1971675 w 1971675"/>
              <a:gd name="connsiteY26" fmla="*/ 0 h 59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971675" h="590550">
                <a:moveTo>
                  <a:pt x="0" y="590550"/>
                </a:moveTo>
                <a:cubicBezTo>
                  <a:pt x="44450" y="587375"/>
                  <a:pt x="90815" y="594317"/>
                  <a:pt x="133350" y="581025"/>
                </a:cubicBezTo>
                <a:cubicBezTo>
                  <a:pt x="146903" y="576790"/>
                  <a:pt x="139474" y="548801"/>
                  <a:pt x="152400" y="542925"/>
                </a:cubicBezTo>
                <a:cubicBezTo>
                  <a:pt x="178574" y="531028"/>
                  <a:pt x="209550" y="536575"/>
                  <a:pt x="238125" y="533400"/>
                </a:cubicBezTo>
                <a:cubicBezTo>
                  <a:pt x="247650" y="527050"/>
                  <a:pt x="255498" y="516708"/>
                  <a:pt x="266700" y="514350"/>
                </a:cubicBezTo>
                <a:cubicBezTo>
                  <a:pt x="316797" y="503803"/>
                  <a:pt x="419100" y="495300"/>
                  <a:pt x="419100" y="495300"/>
                </a:cubicBezTo>
                <a:cubicBezTo>
                  <a:pt x="438150" y="482600"/>
                  <a:pt x="454038" y="462753"/>
                  <a:pt x="476250" y="457200"/>
                </a:cubicBezTo>
                <a:cubicBezTo>
                  <a:pt x="533831" y="442805"/>
                  <a:pt x="501931" y="451815"/>
                  <a:pt x="571500" y="428625"/>
                </a:cubicBezTo>
                <a:cubicBezTo>
                  <a:pt x="581025" y="425450"/>
                  <a:pt x="590136" y="420520"/>
                  <a:pt x="600075" y="419100"/>
                </a:cubicBezTo>
                <a:cubicBezTo>
                  <a:pt x="710865" y="403273"/>
                  <a:pt x="644356" y="411175"/>
                  <a:pt x="800100" y="400050"/>
                </a:cubicBezTo>
                <a:cubicBezTo>
                  <a:pt x="840157" y="386698"/>
                  <a:pt x="881849" y="370365"/>
                  <a:pt x="923925" y="361950"/>
                </a:cubicBezTo>
                <a:cubicBezTo>
                  <a:pt x="977369" y="351261"/>
                  <a:pt x="1009617" y="349254"/>
                  <a:pt x="1066800" y="342900"/>
                </a:cubicBezTo>
                <a:cubicBezTo>
                  <a:pt x="1076325" y="333375"/>
                  <a:pt x="1084167" y="321797"/>
                  <a:pt x="1095375" y="314325"/>
                </a:cubicBezTo>
                <a:cubicBezTo>
                  <a:pt x="1103729" y="308756"/>
                  <a:pt x="1116850" y="311900"/>
                  <a:pt x="1123950" y="304800"/>
                </a:cubicBezTo>
                <a:cubicBezTo>
                  <a:pt x="1131050" y="297700"/>
                  <a:pt x="1126375" y="283325"/>
                  <a:pt x="1133475" y="276225"/>
                </a:cubicBezTo>
                <a:cubicBezTo>
                  <a:pt x="1138030" y="271670"/>
                  <a:pt x="1199820" y="257257"/>
                  <a:pt x="1200150" y="257175"/>
                </a:cubicBezTo>
                <a:cubicBezTo>
                  <a:pt x="1212850" y="247650"/>
                  <a:pt x="1223190" y="233620"/>
                  <a:pt x="1238250" y="228600"/>
                </a:cubicBezTo>
                <a:cubicBezTo>
                  <a:pt x="1262534" y="220505"/>
                  <a:pt x="1289421" y="224438"/>
                  <a:pt x="1314450" y="219075"/>
                </a:cubicBezTo>
                <a:cubicBezTo>
                  <a:pt x="1364563" y="208337"/>
                  <a:pt x="1365095" y="204362"/>
                  <a:pt x="1400175" y="180975"/>
                </a:cubicBezTo>
                <a:cubicBezTo>
                  <a:pt x="1406525" y="171450"/>
                  <a:pt x="1411130" y="160495"/>
                  <a:pt x="1419225" y="152400"/>
                </a:cubicBezTo>
                <a:cubicBezTo>
                  <a:pt x="1426039" y="145586"/>
                  <a:pt x="1473280" y="111986"/>
                  <a:pt x="1485900" y="104775"/>
                </a:cubicBezTo>
                <a:cubicBezTo>
                  <a:pt x="1498228" y="97730"/>
                  <a:pt x="1511588" y="92621"/>
                  <a:pt x="1524000" y="85725"/>
                </a:cubicBezTo>
                <a:cubicBezTo>
                  <a:pt x="1540184" y="76734"/>
                  <a:pt x="1553231" y="59252"/>
                  <a:pt x="1571625" y="57150"/>
                </a:cubicBezTo>
                <a:cubicBezTo>
                  <a:pt x="1666312" y="46329"/>
                  <a:pt x="1762125" y="50800"/>
                  <a:pt x="1857375" y="47625"/>
                </a:cubicBezTo>
                <a:cubicBezTo>
                  <a:pt x="1925888" y="24787"/>
                  <a:pt x="1840329" y="52495"/>
                  <a:pt x="1924050" y="28575"/>
                </a:cubicBezTo>
                <a:cubicBezTo>
                  <a:pt x="1933704" y="25817"/>
                  <a:pt x="1944016" y="24216"/>
                  <a:pt x="1952625" y="19050"/>
                </a:cubicBezTo>
                <a:cubicBezTo>
                  <a:pt x="1960326" y="14430"/>
                  <a:pt x="1965325" y="6350"/>
                  <a:pt x="1971675" y="0"/>
                </a:cubicBezTo>
              </a:path>
            </a:pathLst>
          </a:custGeom>
          <a:noFill/>
          <a:ln w="28575">
            <a:solidFill>
              <a:srgbClr val="7D165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IE"/>
          </a:p>
        </p:txBody>
      </p:sp>
      <p:sp>
        <p:nvSpPr>
          <p:cNvPr id="32" name="Freeform 31"/>
          <p:cNvSpPr/>
          <p:nvPr/>
        </p:nvSpPr>
        <p:spPr>
          <a:xfrm>
            <a:off x="2724150" y="1952625"/>
            <a:ext cx="2152650" cy="304800"/>
          </a:xfrm>
          <a:custGeom>
            <a:avLst/>
            <a:gdLst>
              <a:gd name="connsiteX0" fmla="*/ 0 w 2152650"/>
              <a:gd name="connsiteY0" fmla="*/ 0 h 304800"/>
              <a:gd name="connsiteX1" fmla="*/ 514350 w 2152650"/>
              <a:gd name="connsiteY1" fmla="*/ 9525 h 304800"/>
              <a:gd name="connsiteX2" fmla="*/ 628650 w 2152650"/>
              <a:gd name="connsiteY2" fmla="*/ 19050 h 304800"/>
              <a:gd name="connsiteX3" fmla="*/ 762000 w 2152650"/>
              <a:gd name="connsiteY3" fmla="*/ 28575 h 304800"/>
              <a:gd name="connsiteX4" fmla="*/ 1247775 w 2152650"/>
              <a:gd name="connsiteY4" fmla="*/ 66675 h 304800"/>
              <a:gd name="connsiteX5" fmla="*/ 1409700 w 2152650"/>
              <a:gd name="connsiteY5" fmla="*/ 76200 h 304800"/>
              <a:gd name="connsiteX6" fmla="*/ 1485900 w 2152650"/>
              <a:gd name="connsiteY6" fmla="*/ 85725 h 304800"/>
              <a:gd name="connsiteX7" fmla="*/ 1628775 w 2152650"/>
              <a:gd name="connsiteY7" fmla="*/ 95250 h 304800"/>
              <a:gd name="connsiteX8" fmla="*/ 1657350 w 2152650"/>
              <a:gd name="connsiteY8" fmla="*/ 114300 h 304800"/>
              <a:gd name="connsiteX9" fmla="*/ 1695450 w 2152650"/>
              <a:gd name="connsiteY9" fmla="*/ 133350 h 304800"/>
              <a:gd name="connsiteX10" fmla="*/ 1714500 w 2152650"/>
              <a:gd name="connsiteY10" fmla="*/ 161925 h 304800"/>
              <a:gd name="connsiteX11" fmla="*/ 1828800 w 2152650"/>
              <a:gd name="connsiteY11" fmla="*/ 190500 h 304800"/>
              <a:gd name="connsiteX12" fmla="*/ 1838325 w 2152650"/>
              <a:gd name="connsiteY12" fmla="*/ 219075 h 304800"/>
              <a:gd name="connsiteX13" fmla="*/ 1981200 w 2152650"/>
              <a:gd name="connsiteY13" fmla="*/ 247650 h 304800"/>
              <a:gd name="connsiteX14" fmla="*/ 2028825 w 2152650"/>
              <a:gd name="connsiteY14" fmla="*/ 257175 h 304800"/>
              <a:gd name="connsiteX15" fmla="*/ 2057400 w 2152650"/>
              <a:gd name="connsiteY15" fmla="*/ 266700 h 304800"/>
              <a:gd name="connsiteX16" fmla="*/ 2095500 w 2152650"/>
              <a:gd name="connsiteY16" fmla="*/ 276225 h 304800"/>
              <a:gd name="connsiteX17" fmla="*/ 2124075 w 2152650"/>
              <a:gd name="connsiteY17" fmla="*/ 295275 h 304800"/>
              <a:gd name="connsiteX18" fmla="*/ 2152650 w 2152650"/>
              <a:gd name="connsiteY18"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152650" h="304800">
                <a:moveTo>
                  <a:pt x="0" y="0"/>
                </a:moveTo>
                <a:lnTo>
                  <a:pt x="514350" y="9525"/>
                </a:lnTo>
                <a:cubicBezTo>
                  <a:pt x="552565" y="10683"/>
                  <a:pt x="590531" y="16118"/>
                  <a:pt x="628650" y="19050"/>
                </a:cubicBezTo>
                <a:lnTo>
                  <a:pt x="762000" y="28575"/>
                </a:lnTo>
                <a:cubicBezTo>
                  <a:pt x="977541" y="100422"/>
                  <a:pt x="803120" y="51602"/>
                  <a:pt x="1247775" y="66675"/>
                </a:cubicBezTo>
                <a:cubicBezTo>
                  <a:pt x="1301812" y="68507"/>
                  <a:pt x="1355725" y="73025"/>
                  <a:pt x="1409700" y="76200"/>
                </a:cubicBezTo>
                <a:cubicBezTo>
                  <a:pt x="1435100" y="79375"/>
                  <a:pt x="1460399" y="83507"/>
                  <a:pt x="1485900" y="85725"/>
                </a:cubicBezTo>
                <a:cubicBezTo>
                  <a:pt x="1533451" y="89860"/>
                  <a:pt x="1581694" y="87403"/>
                  <a:pt x="1628775" y="95250"/>
                </a:cubicBezTo>
                <a:cubicBezTo>
                  <a:pt x="1640067" y="97132"/>
                  <a:pt x="1647411" y="108620"/>
                  <a:pt x="1657350" y="114300"/>
                </a:cubicBezTo>
                <a:cubicBezTo>
                  <a:pt x="1669678" y="121345"/>
                  <a:pt x="1682750" y="127000"/>
                  <a:pt x="1695450" y="133350"/>
                </a:cubicBezTo>
                <a:cubicBezTo>
                  <a:pt x="1701800" y="142875"/>
                  <a:pt x="1704792" y="155858"/>
                  <a:pt x="1714500" y="161925"/>
                </a:cubicBezTo>
                <a:cubicBezTo>
                  <a:pt x="1741944" y="179078"/>
                  <a:pt x="1798034" y="185372"/>
                  <a:pt x="1828800" y="190500"/>
                </a:cubicBezTo>
                <a:cubicBezTo>
                  <a:pt x="1831975" y="200025"/>
                  <a:pt x="1832053" y="211235"/>
                  <a:pt x="1838325" y="219075"/>
                </a:cubicBezTo>
                <a:cubicBezTo>
                  <a:pt x="1868518" y="256816"/>
                  <a:pt x="1956329" y="245577"/>
                  <a:pt x="1981200" y="247650"/>
                </a:cubicBezTo>
                <a:cubicBezTo>
                  <a:pt x="1997075" y="250825"/>
                  <a:pt x="2013119" y="253248"/>
                  <a:pt x="2028825" y="257175"/>
                </a:cubicBezTo>
                <a:cubicBezTo>
                  <a:pt x="2038565" y="259610"/>
                  <a:pt x="2047746" y="263942"/>
                  <a:pt x="2057400" y="266700"/>
                </a:cubicBezTo>
                <a:cubicBezTo>
                  <a:pt x="2069987" y="270296"/>
                  <a:pt x="2082800" y="273050"/>
                  <a:pt x="2095500" y="276225"/>
                </a:cubicBezTo>
                <a:cubicBezTo>
                  <a:pt x="2105025" y="282575"/>
                  <a:pt x="2113836" y="290155"/>
                  <a:pt x="2124075" y="295275"/>
                </a:cubicBezTo>
                <a:cubicBezTo>
                  <a:pt x="2133055" y="299765"/>
                  <a:pt x="2152650" y="304800"/>
                  <a:pt x="2152650" y="304800"/>
                </a:cubicBezTo>
              </a:path>
            </a:pathLst>
          </a:custGeom>
          <a:noFill/>
          <a:ln w="28575">
            <a:solidFill>
              <a:srgbClr val="7D165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IE"/>
          </a:p>
        </p:txBody>
      </p:sp>
      <p:sp>
        <p:nvSpPr>
          <p:cNvPr id="33" name="Freeform 32"/>
          <p:cNvSpPr/>
          <p:nvPr/>
        </p:nvSpPr>
        <p:spPr>
          <a:xfrm>
            <a:off x="4857750" y="2228850"/>
            <a:ext cx="3133725" cy="1104900"/>
          </a:xfrm>
          <a:custGeom>
            <a:avLst/>
            <a:gdLst>
              <a:gd name="connsiteX0" fmla="*/ 0 w 3133725"/>
              <a:gd name="connsiteY0" fmla="*/ 57150 h 1104900"/>
              <a:gd name="connsiteX1" fmla="*/ 47625 w 3133725"/>
              <a:gd name="connsiteY1" fmla="*/ 38100 h 1104900"/>
              <a:gd name="connsiteX2" fmla="*/ 85725 w 3133725"/>
              <a:gd name="connsiteY2" fmla="*/ 19050 h 1104900"/>
              <a:gd name="connsiteX3" fmla="*/ 133350 w 3133725"/>
              <a:gd name="connsiteY3" fmla="*/ 9525 h 1104900"/>
              <a:gd name="connsiteX4" fmla="*/ 171450 w 3133725"/>
              <a:gd name="connsiteY4" fmla="*/ 0 h 1104900"/>
              <a:gd name="connsiteX5" fmla="*/ 428625 w 3133725"/>
              <a:gd name="connsiteY5" fmla="*/ 9525 h 1104900"/>
              <a:gd name="connsiteX6" fmla="*/ 457200 w 3133725"/>
              <a:gd name="connsiteY6" fmla="*/ 19050 h 1104900"/>
              <a:gd name="connsiteX7" fmla="*/ 504825 w 3133725"/>
              <a:gd name="connsiteY7" fmla="*/ 38100 h 1104900"/>
              <a:gd name="connsiteX8" fmla="*/ 561975 w 3133725"/>
              <a:gd name="connsiteY8" fmla="*/ 66675 h 1104900"/>
              <a:gd name="connsiteX9" fmla="*/ 600075 w 3133725"/>
              <a:gd name="connsiteY9" fmla="*/ 76200 h 1104900"/>
              <a:gd name="connsiteX10" fmla="*/ 657225 w 3133725"/>
              <a:gd name="connsiteY10" fmla="*/ 95250 h 1104900"/>
              <a:gd name="connsiteX11" fmla="*/ 714375 w 3133725"/>
              <a:gd name="connsiteY11" fmla="*/ 114300 h 1104900"/>
              <a:gd name="connsiteX12" fmla="*/ 752475 w 3133725"/>
              <a:gd name="connsiteY12" fmla="*/ 123825 h 1104900"/>
              <a:gd name="connsiteX13" fmla="*/ 800100 w 3133725"/>
              <a:gd name="connsiteY13" fmla="*/ 133350 h 1104900"/>
              <a:gd name="connsiteX14" fmla="*/ 857250 w 3133725"/>
              <a:gd name="connsiteY14" fmla="*/ 161925 h 1104900"/>
              <a:gd name="connsiteX15" fmla="*/ 904875 w 3133725"/>
              <a:gd name="connsiteY15" fmla="*/ 171450 h 1104900"/>
              <a:gd name="connsiteX16" fmla="*/ 942975 w 3133725"/>
              <a:gd name="connsiteY16" fmla="*/ 180975 h 1104900"/>
              <a:gd name="connsiteX17" fmla="*/ 971550 w 3133725"/>
              <a:gd name="connsiteY17" fmla="*/ 200025 h 1104900"/>
              <a:gd name="connsiteX18" fmla="*/ 1000125 w 3133725"/>
              <a:gd name="connsiteY18" fmla="*/ 209550 h 1104900"/>
              <a:gd name="connsiteX19" fmla="*/ 1304925 w 3133725"/>
              <a:gd name="connsiteY19" fmla="*/ 219075 h 1104900"/>
              <a:gd name="connsiteX20" fmla="*/ 1362075 w 3133725"/>
              <a:gd name="connsiteY20" fmla="*/ 228600 h 1104900"/>
              <a:gd name="connsiteX21" fmla="*/ 1428750 w 3133725"/>
              <a:gd name="connsiteY21" fmla="*/ 257175 h 1104900"/>
              <a:gd name="connsiteX22" fmla="*/ 1638300 w 3133725"/>
              <a:gd name="connsiteY22" fmla="*/ 295275 h 1104900"/>
              <a:gd name="connsiteX23" fmla="*/ 1743075 w 3133725"/>
              <a:gd name="connsiteY23" fmla="*/ 304800 h 1104900"/>
              <a:gd name="connsiteX24" fmla="*/ 1781175 w 3133725"/>
              <a:gd name="connsiteY24" fmla="*/ 314325 h 1104900"/>
              <a:gd name="connsiteX25" fmla="*/ 1895475 w 3133725"/>
              <a:gd name="connsiteY25" fmla="*/ 409575 h 1104900"/>
              <a:gd name="connsiteX26" fmla="*/ 1933575 w 3133725"/>
              <a:gd name="connsiteY26" fmla="*/ 438150 h 1104900"/>
              <a:gd name="connsiteX27" fmla="*/ 1990725 w 3133725"/>
              <a:gd name="connsiteY27" fmla="*/ 476250 h 1104900"/>
              <a:gd name="connsiteX28" fmla="*/ 2009775 w 3133725"/>
              <a:gd name="connsiteY28" fmla="*/ 504825 h 1104900"/>
              <a:gd name="connsiteX29" fmla="*/ 2085975 w 3133725"/>
              <a:gd name="connsiteY29" fmla="*/ 552450 h 1104900"/>
              <a:gd name="connsiteX30" fmla="*/ 2162175 w 3133725"/>
              <a:gd name="connsiteY30" fmla="*/ 581025 h 1104900"/>
              <a:gd name="connsiteX31" fmla="*/ 2190750 w 3133725"/>
              <a:gd name="connsiteY31" fmla="*/ 600075 h 1104900"/>
              <a:gd name="connsiteX32" fmla="*/ 2219325 w 3133725"/>
              <a:gd name="connsiteY32" fmla="*/ 628650 h 1104900"/>
              <a:gd name="connsiteX33" fmla="*/ 2276475 w 3133725"/>
              <a:gd name="connsiteY33" fmla="*/ 647700 h 1104900"/>
              <a:gd name="connsiteX34" fmla="*/ 2305050 w 3133725"/>
              <a:gd name="connsiteY34" fmla="*/ 657225 h 1104900"/>
              <a:gd name="connsiteX35" fmla="*/ 2333625 w 3133725"/>
              <a:gd name="connsiteY35" fmla="*/ 676275 h 1104900"/>
              <a:gd name="connsiteX36" fmla="*/ 2390775 w 3133725"/>
              <a:gd name="connsiteY36" fmla="*/ 695325 h 1104900"/>
              <a:gd name="connsiteX37" fmla="*/ 2419350 w 3133725"/>
              <a:gd name="connsiteY37" fmla="*/ 704850 h 1104900"/>
              <a:gd name="connsiteX38" fmla="*/ 2476500 w 3133725"/>
              <a:gd name="connsiteY38" fmla="*/ 742950 h 1104900"/>
              <a:gd name="connsiteX39" fmla="*/ 2505075 w 3133725"/>
              <a:gd name="connsiteY39" fmla="*/ 752475 h 1104900"/>
              <a:gd name="connsiteX40" fmla="*/ 2609850 w 3133725"/>
              <a:gd name="connsiteY40" fmla="*/ 800100 h 1104900"/>
              <a:gd name="connsiteX41" fmla="*/ 2638425 w 3133725"/>
              <a:gd name="connsiteY41" fmla="*/ 828675 h 1104900"/>
              <a:gd name="connsiteX42" fmla="*/ 2743200 w 3133725"/>
              <a:gd name="connsiteY42" fmla="*/ 857250 h 1104900"/>
              <a:gd name="connsiteX43" fmla="*/ 2762250 w 3133725"/>
              <a:gd name="connsiteY43" fmla="*/ 885825 h 1104900"/>
              <a:gd name="connsiteX44" fmla="*/ 2800350 w 3133725"/>
              <a:gd name="connsiteY44" fmla="*/ 895350 h 1104900"/>
              <a:gd name="connsiteX45" fmla="*/ 2828925 w 3133725"/>
              <a:gd name="connsiteY45" fmla="*/ 914400 h 1104900"/>
              <a:gd name="connsiteX46" fmla="*/ 2867025 w 3133725"/>
              <a:gd name="connsiteY46" fmla="*/ 923925 h 1104900"/>
              <a:gd name="connsiteX47" fmla="*/ 2924175 w 3133725"/>
              <a:gd name="connsiteY47" fmla="*/ 942975 h 1104900"/>
              <a:gd name="connsiteX48" fmla="*/ 2990850 w 3133725"/>
              <a:gd name="connsiteY48" fmla="*/ 1009650 h 1104900"/>
              <a:gd name="connsiteX49" fmla="*/ 3095625 w 3133725"/>
              <a:gd name="connsiteY49" fmla="*/ 1038225 h 1104900"/>
              <a:gd name="connsiteX50" fmla="*/ 3105150 w 3133725"/>
              <a:gd name="connsiteY50" fmla="*/ 1085850 h 1104900"/>
              <a:gd name="connsiteX51" fmla="*/ 3133725 w 3133725"/>
              <a:gd name="connsiteY51" fmla="*/ 1104900 h 110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133725" h="1104900">
                <a:moveTo>
                  <a:pt x="0" y="57150"/>
                </a:moveTo>
                <a:cubicBezTo>
                  <a:pt x="15875" y="50800"/>
                  <a:pt x="32001" y="45044"/>
                  <a:pt x="47625" y="38100"/>
                </a:cubicBezTo>
                <a:cubicBezTo>
                  <a:pt x="60600" y="32333"/>
                  <a:pt x="72255" y="23540"/>
                  <a:pt x="85725" y="19050"/>
                </a:cubicBezTo>
                <a:cubicBezTo>
                  <a:pt x="101084" y="13930"/>
                  <a:pt x="117546" y="13037"/>
                  <a:pt x="133350" y="9525"/>
                </a:cubicBezTo>
                <a:cubicBezTo>
                  <a:pt x="146129" y="6685"/>
                  <a:pt x="158750" y="3175"/>
                  <a:pt x="171450" y="0"/>
                </a:cubicBezTo>
                <a:cubicBezTo>
                  <a:pt x="257175" y="3175"/>
                  <a:pt x="343031" y="3819"/>
                  <a:pt x="428625" y="9525"/>
                </a:cubicBezTo>
                <a:cubicBezTo>
                  <a:pt x="438643" y="10193"/>
                  <a:pt x="447799" y="15525"/>
                  <a:pt x="457200" y="19050"/>
                </a:cubicBezTo>
                <a:cubicBezTo>
                  <a:pt x="473209" y="25053"/>
                  <a:pt x="489532" y="30454"/>
                  <a:pt x="504825" y="38100"/>
                </a:cubicBezTo>
                <a:cubicBezTo>
                  <a:pt x="560485" y="65930"/>
                  <a:pt x="506112" y="50714"/>
                  <a:pt x="561975" y="66675"/>
                </a:cubicBezTo>
                <a:cubicBezTo>
                  <a:pt x="574562" y="70271"/>
                  <a:pt x="587536" y="72438"/>
                  <a:pt x="600075" y="76200"/>
                </a:cubicBezTo>
                <a:cubicBezTo>
                  <a:pt x="619309" y="81970"/>
                  <a:pt x="638175" y="88900"/>
                  <a:pt x="657225" y="95250"/>
                </a:cubicBezTo>
                <a:cubicBezTo>
                  <a:pt x="676275" y="101600"/>
                  <a:pt x="694894" y="109430"/>
                  <a:pt x="714375" y="114300"/>
                </a:cubicBezTo>
                <a:cubicBezTo>
                  <a:pt x="727075" y="117475"/>
                  <a:pt x="739696" y="120985"/>
                  <a:pt x="752475" y="123825"/>
                </a:cubicBezTo>
                <a:cubicBezTo>
                  <a:pt x="768279" y="127337"/>
                  <a:pt x="784394" y="129423"/>
                  <a:pt x="800100" y="133350"/>
                </a:cubicBezTo>
                <a:cubicBezTo>
                  <a:pt x="888819" y="155530"/>
                  <a:pt x="764129" y="127005"/>
                  <a:pt x="857250" y="161925"/>
                </a:cubicBezTo>
                <a:cubicBezTo>
                  <a:pt x="872409" y="167609"/>
                  <a:pt x="889071" y="167938"/>
                  <a:pt x="904875" y="171450"/>
                </a:cubicBezTo>
                <a:cubicBezTo>
                  <a:pt x="917654" y="174290"/>
                  <a:pt x="930275" y="177800"/>
                  <a:pt x="942975" y="180975"/>
                </a:cubicBezTo>
                <a:cubicBezTo>
                  <a:pt x="952500" y="187325"/>
                  <a:pt x="961311" y="194905"/>
                  <a:pt x="971550" y="200025"/>
                </a:cubicBezTo>
                <a:cubicBezTo>
                  <a:pt x="980530" y="204515"/>
                  <a:pt x="990101" y="208977"/>
                  <a:pt x="1000125" y="209550"/>
                </a:cubicBezTo>
                <a:cubicBezTo>
                  <a:pt x="1101609" y="215349"/>
                  <a:pt x="1203325" y="215900"/>
                  <a:pt x="1304925" y="219075"/>
                </a:cubicBezTo>
                <a:cubicBezTo>
                  <a:pt x="1323975" y="222250"/>
                  <a:pt x="1343577" y="223051"/>
                  <a:pt x="1362075" y="228600"/>
                </a:cubicBezTo>
                <a:cubicBezTo>
                  <a:pt x="1457074" y="257100"/>
                  <a:pt x="1352821" y="239653"/>
                  <a:pt x="1428750" y="257175"/>
                </a:cubicBezTo>
                <a:cubicBezTo>
                  <a:pt x="1476783" y="268259"/>
                  <a:pt x="1593571" y="289441"/>
                  <a:pt x="1638300" y="295275"/>
                </a:cubicBezTo>
                <a:cubicBezTo>
                  <a:pt x="1673074" y="299811"/>
                  <a:pt x="1708150" y="301625"/>
                  <a:pt x="1743075" y="304800"/>
                </a:cubicBezTo>
                <a:cubicBezTo>
                  <a:pt x="1755775" y="307975"/>
                  <a:pt x="1769466" y="308471"/>
                  <a:pt x="1781175" y="314325"/>
                </a:cubicBezTo>
                <a:cubicBezTo>
                  <a:pt x="1870024" y="358749"/>
                  <a:pt x="1811213" y="346378"/>
                  <a:pt x="1895475" y="409575"/>
                </a:cubicBezTo>
                <a:cubicBezTo>
                  <a:pt x="1908175" y="419100"/>
                  <a:pt x="1921522" y="427819"/>
                  <a:pt x="1933575" y="438150"/>
                </a:cubicBezTo>
                <a:cubicBezTo>
                  <a:pt x="1978979" y="477068"/>
                  <a:pt x="1942119" y="460048"/>
                  <a:pt x="1990725" y="476250"/>
                </a:cubicBezTo>
                <a:cubicBezTo>
                  <a:pt x="1997075" y="485775"/>
                  <a:pt x="2000836" y="497674"/>
                  <a:pt x="2009775" y="504825"/>
                </a:cubicBezTo>
                <a:cubicBezTo>
                  <a:pt x="2033164" y="523536"/>
                  <a:pt x="2056916" y="545185"/>
                  <a:pt x="2085975" y="552450"/>
                </a:cubicBezTo>
                <a:cubicBezTo>
                  <a:pt x="2127645" y="562868"/>
                  <a:pt x="2123435" y="558888"/>
                  <a:pt x="2162175" y="581025"/>
                </a:cubicBezTo>
                <a:cubicBezTo>
                  <a:pt x="2172114" y="586705"/>
                  <a:pt x="2181956" y="592746"/>
                  <a:pt x="2190750" y="600075"/>
                </a:cubicBezTo>
                <a:cubicBezTo>
                  <a:pt x="2201098" y="608699"/>
                  <a:pt x="2207550" y="622108"/>
                  <a:pt x="2219325" y="628650"/>
                </a:cubicBezTo>
                <a:cubicBezTo>
                  <a:pt x="2236878" y="638402"/>
                  <a:pt x="2257425" y="641350"/>
                  <a:pt x="2276475" y="647700"/>
                </a:cubicBezTo>
                <a:cubicBezTo>
                  <a:pt x="2286000" y="650875"/>
                  <a:pt x="2296696" y="651656"/>
                  <a:pt x="2305050" y="657225"/>
                </a:cubicBezTo>
                <a:cubicBezTo>
                  <a:pt x="2314575" y="663575"/>
                  <a:pt x="2323164" y="671626"/>
                  <a:pt x="2333625" y="676275"/>
                </a:cubicBezTo>
                <a:cubicBezTo>
                  <a:pt x="2351975" y="684430"/>
                  <a:pt x="2371725" y="688975"/>
                  <a:pt x="2390775" y="695325"/>
                </a:cubicBezTo>
                <a:cubicBezTo>
                  <a:pt x="2400300" y="698500"/>
                  <a:pt x="2410996" y="699281"/>
                  <a:pt x="2419350" y="704850"/>
                </a:cubicBezTo>
                <a:cubicBezTo>
                  <a:pt x="2438400" y="717550"/>
                  <a:pt x="2454780" y="735710"/>
                  <a:pt x="2476500" y="742950"/>
                </a:cubicBezTo>
                <a:cubicBezTo>
                  <a:pt x="2486025" y="746125"/>
                  <a:pt x="2496298" y="747599"/>
                  <a:pt x="2505075" y="752475"/>
                </a:cubicBezTo>
                <a:cubicBezTo>
                  <a:pt x="2597764" y="803969"/>
                  <a:pt x="2524169" y="782964"/>
                  <a:pt x="2609850" y="800100"/>
                </a:cubicBezTo>
                <a:cubicBezTo>
                  <a:pt x="2619375" y="809625"/>
                  <a:pt x="2627002" y="821536"/>
                  <a:pt x="2638425" y="828675"/>
                </a:cubicBezTo>
                <a:cubicBezTo>
                  <a:pt x="2671799" y="849534"/>
                  <a:pt x="2705536" y="850973"/>
                  <a:pt x="2743200" y="857250"/>
                </a:cubicBezTo>
                <a:cubicBezTo>
                  <a:pt x="2749550" y="866775"/>
                  <a:pt x="2752725" y="879475"/>
                  <a:pt x="2762250" y="885825"/>
                </a:cubicBezTo>
                <a:cubicBezTo>
                  <a:pt x="2773142" y="893087"/>
                  <a:pt x="2788318" y="890193"/>
                  <a:pt x="2800350" y="895350"/>
                </a:cubicBezTo>
                <a:cubicBezTo>
                  <a:pt x="2810872" y="899859"/>
                  <a:pt x="2818403" y="909891"/>
                  <a:pt x="2828925" y="914400"/>
                </a:cubicBezTo>
                <a:cubicBezTo>
                  <a:pt x="2840957" y="919557"/>
                  <a:pt x="2854486" y="920163"/>
                  <a:pt x="2867025" y="923925"/>
                </a:cubicBezTo>
                <a:cubicBezTo>
                  <a:pt x="2886259" y="929695"/>
                  <a:pt x="2924175" y="942975"/>
                  <a:pt x="2924175" y="942975"/>
                </a:cubicBezTo>
                <a:cubicBezTo>
                  <a:pt x="2946400" y="965200"/>
                  <a:pt x="2960358" y="1002027"/>
                  <a:pt x="2990850" y="1009650"/>
                </a:cubicBezTo>
                <a:cubicBezTo>
                  <a:pt x="3076790" y="1031135"/>
                  <a:pt x="3042212" y="1020421"/>
                  <a:pt x="3095625" y="1038225"/>
                </a:cubicBezTo>
                <a:cubicBezTo>
                  <a:pt x="3098800" y="1054100"/>
                  <a:pt x="3097118" y="1071794"/>
                  <a:pt x="3105150" y="1085850"/>
                </a:cubicBezTo>
                <a:cubicBezTo>
                  <a:pt x="3110830" y="1095789"/>
                  <a:pt x="3133725" y="1104900"/>
                  <a:pt x="3133725" y="1104900"/>
                </a:cubicBezTo>
              </a:path>
            </a:pathLst>
          </a:custGeom>
          <a:noFill/>
          <a:ln w="28575">
            <a:solidFill>
              <a:srgbClr val="7D165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IE"/>
          </a:p>
        </p:txBody>
      </p:sp>
      <p:cxnSp>
        <p:nvCxnSpPr>
          <p:cNvPr id="63" name="Straight Connector 62"/>
          <p:cNvCxnSpPr/>
          <p:nvPr/>
        </p:nvCxnSpPr>
        <p:spPr>
          <a:xfrm flipV="1">
            <a:off x="2451138" y="5630671"/>
            <a:ext cx="1350173" cy="6018"/>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flipV="1">
            <a:off x="4750905" y="5609646"/>
            <a:ext cx="1316830" cy="12448"/>
          </a:xfrm>
          <a:prstGeom prst="line">
            <a:avLst/>
          </a:prstGeom>
          <a:ln>
            <a:solidFill>
              <a:schemeClr val="tx2">
                <a:lumMod val="40000"/>
                <a:lumOff val="60000"/>
              </a:schemeClr>
            </a:solidFill>
            <a:prstDash val="sysDash"/>
          </a:ln>
          <a:effectLst/>
        </p:spPr>
        <p:style>
          <a:lnRef idx="2">
            <a:schemeClr val="accent1"/>
          </a:lnRef>
          <a:fillRef idx="0">
            <a:schemeClr val="accent1"/>
          </a:fillRef>
          <a:effectRef idx="1">
            <a:schemeClr val="accent1"/>
          </a:effectRef>
          <a:fontRef idx="minor">
            <a:schemeClr val="tx1"/>
          </a:fontRef>
        </p:style>
      </p:cxnSp>
      <p:sp>
        <p:nvSpPr>
          <p:cNvPr id="70" name="TextBox 69"/>
          <p:cNvSpPr txBox="1"/>
          <p:nvPr/>
        </p:nvSpPr>
        <p:spPr>
          <a:xfrm>
            <a:off x="4653272" y="4984340"/>
            <a:ext cx="2210991" cy="646331"/>
          </a:xfrm>
          <a:prstGeom prst="rect">
            <a:avLst/>
          </a:prstGeom>
          <a:noFill/>
        </p:spPr>
        <p:txBody>
          <a:bodyPr wrap="square" rtlCol="0">
            <a:spAutoFit/>
          </a:bodyPr>
          <a:lstStyle/>
          <a:p>
            <a:r>
              <a:rPr lang="en-IE" dirty="0" smtClean="0"/>
              <a:t>1 min Interpolated Forecast</a:t>
            </a:r>
            <a:endParaRPr lang="en-IE" dirty="0"/>
          </a:p>
        </p:txBody>
      </p:sp>
    </p:spTree>
    <p:extLst>
      <p:ext uri="{BB962C8B-B14F-4D97-AF65-F5344CB8AC3E}">
        <p14:creationId xmlns:p14="http://schemas.microsoft.com/office/powerpoint/2010/main" val="1048889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fade">
                                      <p:cBhvr>
                                        <p:cTn id="10" dur="500"/>
                                        <p:tgtEl>
                                          <p:spTgt spid="65"/>
                                        </p:tgtEl>
                                      </p:cBhvr>
                                    </p:animEffect>
                                  </p:childTnLst>
                                </p:cTn>
                              </p:par>
                              <p:par>
                                <p:cTn id="11" presetID="10" presetClass="entr" presetSubtype="0" fill="hold" nodeType="withEffect">
                                  <p:stCondLst>
                                    <p:cond delay="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500"/>
                                        <p:tgtEl>
                                          <p:spTgt spid="5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fade">
                                      <p:cBhvr>
                                        <p:cTn id="18" dur="500"/>
                                        <p:tgtEl>
                                          <p:spTgt spid="37"/>
                                        </p:tgtEl>
                                      </p:cBhvr>
                                    </p:animEffect>
                                  </p:childTnLst>
                                </p:cTn>
                              </p:par>
                              <p:par>
                                <p:cTn id="19" presetID="10" presetClass="entr" presetSubtype="0"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par>
                                <p:cTn id="22" presetID="10" presetClass="entr" presetSubtype="0" fill="hold"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par>
                                <p:cTn id="25" presetID="10" presetClass="entr" presetSubtype="0"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fade">
                                      <p:cBhvr>
                                        <p:cTn id="30" dur="500"/>
                                        <p:tgtEl>
                                          <p:spTgt spid="55"/>
                                        </p:tgtEl>
                                      </p:cBhvr>
                                    </p:animEffect>
                                  </p:childTnLst>
                                </p:cTn>
                              </p:par>
                              <p:par>
                                <p:cTn id="31" presetID="10" presetClass="entr" presetSubtype="0" fill="hold" nodeType="with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fade">
                                      <p:cBhvr>
                                        <p:cTn id="33" dur="500"/>
                                        <p:tgtEl>
                                          <p:spTgt spid="63"/>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par>
                                <p:cTn id="39" presetID="10" presetClass="entr" presetSubtype="0" fill="hold" nodeType="withEffect">
                                  <p:stCondLst>
                                    <p:cond delay="0"/>
                                  </p:stCondLst>
                                  <p:childTnLst>
                                    <p:set>
                                      <p:cBhvr>
                                        <p:cTn id="40" dur="1" fill="hold">
                                          <p:stCondLst>
                                            <p:cond delay="0"/>
                                          </p:stCondLst>
                                        </p:cTn>
                                        <p:tgtEl>
                                          <p:spTgt spid="66"/>
                                        </p:tgtEl>
                                        <p:attrNameLst>
                                          <p:attrName>style.visibility</p:attrName>
                                        </p:attrNameLst>
                                      </p:cBhvr>
                                      <p:to>
                                        <p:strVal val="visible"/>
                                      </p:to>
                                    </p:set>
                                    <p:animEffect transition="in" filter="fade">
                                      <p:cBhvr>
                                        <p:cTn id="41" dur="500"/>
                                        <p:tgtEl>
                                          <p:spTgt spid="6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70"/>
                                        </p:tgtEl>
                                        <p:attrNameLst>
                                          <p:attrName>style.visibility</p:attrName>
                                        </p:attrNameLst>
                                      </p:cBhvr>
                                      <p:to>
                                        <p:strVal val="visible"/>
                                      </p:to>
                                    </p:set>
                                    <p:animEffect transition="in" filter="fade">
                                      <p:cBhvr>
                                        <p:cTn id="44" dur="500"/>
                                        <p:tgtEl>
                                          <p:spTgt spid="70"/>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fade">
                                      <p:cBhvr>
                                        <p:cTn id="49" dur="500"/>
                                        <p:tgtEl>
                                          <p:spTgt spid="54"/>
                                        </p:tgtEl>
                                      </p:cBhvr>
                                    </p:animEffect>
                                  </p:childTnLst>
                                </p:cTn>
                              </p:par>
                              <p:par>
                                <p:cTn id="50" presetID="10" presetClass="entr" presetSubtype="0" fill="hold" nodeType="withEffect">
                                  <p:stCondLst>
                                    <p:cond delay="0"/>
                                  </p:stCondLst>
                                  <p:childTnLst>
                                    <p:set>
                                      <p:cBhvr>
                                        <p:cTn id="51" dur="1" fill="hold">
                                          <p:stCondLst>
                                            <p:cond delay="0"/>
                                          </p:stCondLst>
                                        </p:cTn>
                                        <p:tgtEl>
                                          <p:spTgt spid="53"/>
                                        </p:tgtEl>
                                        <p:attrNameLst>
                                          <p:attrName>style.visibility</p:attrName>
                                        </p:attrNameLst>
                                      </p:cBhvr>
                                      <p:to>
                                        <p:strVal val="visible"/>
                                      </p:to>
                                    </p:set>
                                    <p:animEffect transition="in" filter="fade">
                                      <p:cBhvr>
                                        <p:cTn id="52" dur="500"/>
                                        <p:tgtEl>
                                          <p:spTgt spid="5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500"/>
                                        <p:tgtEl>
                                          <p:spTgt spid="29"/>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9"/>
                                        </p:tgtEl>
                                        <p:attrNameLst>
                                          <p:attrName>style.visibility</p:attrName>
                                        </p:attrNameLst>
                                      </p:cBhvr>
                                      <p:to>
                                        <p:strVal val="visible"/>
                                      </p:to>
                                    </p:set>
                                    <p:animEffect transition="in" filter="fade">
                                      <p:cBhvr>
                                        <p:cTn id="58" dur="500"/>
                                        <p:tgtEl>
                                          <p:spTgt spid="49"/>
                                        </p:tgtEl>
                                      </p:cBhvr>
                                    </p:animEffect>
                                  </p:childTnLst>
                                </p:cTn>
                              </p:par>
                              <p:par>
                                <p:cTn id="59" presetID="10" presetClass="entr" presetSubtype="0" fill="hold" nodeType="with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500"/>
                                        <p:tgtEl>
                                          <p:spTgt spid="48"/>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fade">
                                      <p:cBhvr>
                                        <p:cTn id="66" dur="500"/>
                                        <p:tgtEl>
                                          <p:spTgt spid="32"/>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58"/>
                                        </p:tgtEl>
                                        <p:attrNameLst>
                                          <p:attrName>style.visibility</p:attrName>
                                        </p:attrNameLst>
                                      </p:cBhvr>
                                      <p:to>
                                        <p:strVal val="visible"/>
                                      </p:to>
                                    </p:set>
                                    <p:animEffect transition="in" filter="fade">
                                      <p:cBhvr>
                                        <p:cTn id="69" dur="500"/>
                                        <p:tgtEl>
                                          <p:spTgt spid="58"/>
                                        </p:tgtEl>
                                      </p:cBhvr>
                                    </p:animEffect>
                                  </p:childTnLst>
                                </p:cTn>
                              </p:par>
                              <p:par>
                                <p:cTn id="70" presetID="10" presetClass="entr" presetSubtype="0" fill="hold" nodeType="withEffect">
                                  <p:stCondLst>
                                    <p:cond delay="0"/>
                                  </p:stCondLst>
                                  <p:childTnLst>
                                    <p:set>
                                      <p:cBhvr>
                                        <p:cTn id="71" dur="1" fill="hold">
                                          <p:stCondLst>
                                            <p:cond delay="0"/>
                                          </p:stCondLst>
                                        </p:cTn>
                                        <p:tgtEl>
                                          <p:spTgt spid="57"/>
                                        </p:tgtEl>
                                        <p:attrNameLst>
                                          <p:attrName>style.visibility</p:attrName>
                                        </p:attrNameLst>
                                      </p:cBhvr>
                                      <p:to>
                                        <p:strVal val="visible"/>
                                      </p:to>
                                    </p:set>
                                    <p:animEffect transition="in" filter="fade">
                                      <p:cBhvr>
                                        <p:cTn id="72" dur="500"/>
                                        <p:tgtEl>
                                          <p:spTgt spid="57"/>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fade">
                                      <p:cBhvr>
                                        <p:cTn id="77" dur="500"/>
                                        <p:tgtEl>
                                          <p:spTgt spid="33"/>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61"/>
                                        </p:tgtEl>
                                        <p:attrNameLst>
                                          <p:attrName>style.visibility</p:attrName>
                                        </p:attrNameLst>
                                      </p:cBhvr>
                                      <p:to>
                                        <p:strVal val="visible"/>
                                      </p:to>
                                    </p:set>
                                    <p:animEffect transition="in" filter="fade">
                                      <p:cBhvr>
                                        <p:cTn id="80" dur="500"/>
                                        <p:tgtEl>
                                          <p:spTgt spid="61"/>
                                        </p:tgtEl>
                                      </p:cBhvr>
                                    </p:animEffect>
                                  </p:childTnLst>
                                </p:cTn>
                              </p:par>
                              <p:par>
                                <p:cTn id="81" presetID="10" presetClass="entr" presetSubtype="0" fill="hold" nodeType="withEffect">
                                  <p:stCondLst>
                                    <p:cond delay="0"/>
                                  </p:stCondLst>
                                  <p:childTnLst>
                                    <p:set>
                                      <p:cBhvr>
                                        <p:cTn id="82" dur="1" fill="hold">
                                          <p:stCondLst>
                                            <p:cond delay="0"/>
                                          </p:stCondLst>
                                        </p:cTn>
                                        <p:tgtEl>
                                          <p:spTgt spid="60"/>
                                        </p:tgtEl>
                                        <p:attrNameLst>
                                          <p:attrName>style.visibility</p:attrName>
                                        </p:attrNameLst>
                                      </p:cBhvr>
                                      <p:to>
                                        <p:strVal val="visible"/>
                                      </p:to>
                                    </p:set>
                                    <p:animEffect transition="in" filter="fade">
                                      <p:cBhvr>
                                        <p:cTn id="8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55" grpId="0"/>
      <p:bldP spid="54" grpId="0"/>
      <p:bldP spid="58" grpId="0"/>
      <p:bldP spid="61" grpId="0"/>
      <p:bldP spid="64" grpId="0" animBg="1"/>
      <p:bldP spid="49" grpId="0"/>
      <p:bldP spid="24" grpId="0" animBg="1"/>
      <p:bldP spid="29" grpId="0" animBg="1"/>
      <p:bldP spid="32" grpId="0" animBg="1"/>
      <p:bldP spid="33" grpId="0" animBg="1"/>
      <p:bldP spid="7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Load shapes</a:t>
            </a:r>
            <a:endParaRPr lang="en-IE" dirty="0"/>
          </a:p>
        </p:txBody>
      </p:sp>
      <p:sp>
        <p:nvSpPr>
          <p:cNvPr id="4" name="Slide Number Placeholder 3"/>
          <p:cNvSpPr>
            <a:spLocks noGrp="1"/>
          </p:cNvSpPr>
          <p:nvPr>
            <p:ph type="sldNum" sz="quarter" idx="12"/>
          </p:nvPr>
        </p:nvSpPr>
        <p:spPr/>
        <p:txBody>
          <a:bodyPr/>
          <a:lstStyle/>
          <a:p>
            <a:fld id="{5FA4BBA2-668D-4B65-A78A-63221D942F52}" type="slidenum">
              <a:rPr lang="en-IE" smtClean="0">
                <a:solidFill>
                  <a:prstClr val="black">
                    <a:tint val="75000"/>
                  </a:prstClr>
                </a:solidFill>
              </a:rPr>
              <a:pPr/>
              <a:t>12</a:t>
            </a:fld>
            <a:endParaRPr lang="en-IE" dirty="0">
              <a:solidFill>
                <a:prstClr val="black">
                  <a:tint val="75000"/>
                </a:prstClr>
              </a:solidFill>
            </a:endParaRPr>
          </a:p>
        </p:txBody>
      </p:sp>
      <p:graphicFrame>
        <p:nvGraphicFramePr>
          <p:cNvPr id="5" name="Chart 4"/>
          <p:cNvGraphicFramePr>
            <a:graphicFrameLocks/>
          </p:cNvGraphicFramePr>
          <p:nvPr>
            <p:extLst>
              <p:ext uri="{D42A27DB-BD31-4B8C-83A1-F6EECF244321}">
                <p14:modId xmlns:p14="http://schemas.microsoft.com/office/powerpoint/2010/main" val="3575421739"/>
              </p:ext>
            </p:extLst>
          </p:nvPr>
        </p:nvGraphicFramePr>
        <p:xfrm>
          <a:off x="545285" y="1342239"/>
          <a:ext cx="8078598" cy="4623847"/>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3"/>
          <p:cNvSpPr txBox="1"/>
          <p:nvPr/>
        </p:nvSpPr>
        <p:spPr>
          <a:xfrm rot="16200000">
            <a:off x="611687" y="2977811"/>
            <a:ext cx="947738" cy="309563"/>
          </a:xfrm>
          <a:prstGeom prst="rect">
            <a:avLst/>
          </a:prstGeom>
          <a:solidFill>
            <a:schemeClr val="lt1"/>
          </a:solidFill>
          <a:ln w="9525" cmpd="sng">
            <a:noFill/>
          </a:ln>
        </p:spPr>
        <p:style>
          <a:lnRef idx="0">
            <a:scrgbClr r="0" g="0" b="0"/>
          </a:lnRef>
          <a:fillRef idx="0">
            <a:scrgbClr r="0" g="0" b="0"/>
          </a:fillRef>
          <a:effectRef idx="0">
            <a:scrgbClr r="0" g="0" b="0"/>
          </a:effectRef>
          <a:fontRef idx="minor">
            <a:schemeClr val="dk1"/>
          </a:fontRef>
        </p:style>
        <p:txBody>
          <a:bodyPr wrap="square"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r>
              <a:rPr lang="en-IE" sz="1400" b="1" dirty="0"/>
              <a:t>MW</a:t>
            </a:r>
          </a:p>
        </p:txBody>
      </p:sp>
    </p:spTree>
    <p:extLst>
      <p:ext uri="{BB962C8B-B14F-4D97-AF65-F5344CB8AC3E}">
        <p14:creationId xmlns:p14="http://schemas.microsoft.com/office/powerpoint/2010/main" val="30330705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Wind </a:t>
            </a:r>
            <a:r>
              <a:rPr lang="en-IE" dirty="0" smtClean="0"/>
              <a:t>Forecast</a:t>
            </a:r>
            <a:endParaRPr lang="en-IE" dirty="0"/>
          </a:p>
        </p:txBody>
      </p:sp>
      <p:sp>
        <p:nvSpPr>
          <p:cNvPr id="4" name="Rounded Rectangle 3"/>
          <p:cNvSpPr/>
          <p:nvPr/>
        </p:nvSpPr>
        <p:spPr>
          <a:xfrm>
            <a:off x="3030985" y="1674046"/>
            <a:ext cx="5069366" cy="3831403"/>
          </a:xfrm>
          <a:prstGeom prst="roundRect">
            <a:avLst/>
          </a:prstGeom>
          <a:noFill/>
          <a:ln>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fontAlgn="base">
              <a:spcBef>
                <a:spcPct val="0"/>
              </a:spcBef>
              <a:spcAft>
                <a:spcPct val="0"/>
              </a:spcAft>
            </a:pPr>
            <a:endParaRPr lang="en-US" sz="1600" b="1" dirty="0">
              <a:solidFill>
                <a:srgbClr val="1F497D"/>
              </a:solidFill>
            </a:endParaRPr>
          </a:p>
        </p:txBody>
      </p:sp>
      <p:sp>
        <p:nvSpPr>
          <p:cNvPr id="5" name="Rectangle 4"/>
          <p:cNvSpPr/>
          <p:nvPr/>
        </p:nvSpPr>
        <p:spPr>
          <a:xfrm>
            <a:off x="3272209" y="1872166"/>
            <a:ext cx="2654376" cy="3366584"/>
          </a:xfrm>
          <a:prstGeom prst="rect">
            <a:avLst/>
          </a:prstGeom>
          <a:noFill/>
          <a:ln>
            <a:solidFill>
              <a:srgbClr val="157C85"/>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fontAlgn="base">
              <a:spcBef>
                <a:spcPct val="0"/>
              </a:spcBef>
              <a:spcAft>
                <a:spcPct val="0"/>
              </a:spcAft>
            </a:pPr>
            <a:endParaRPr lang="en-US" sz="2000" b="1" dirty="0">
              <a:solidFill>
                <a:srgbClr val="157C85"/>
              </a:solidFill>
            </a:endParaRPr>
          </a:p>
        </p:txBody>
      </p:sp>
      <p:sp>
        <p:nvSpPr>
          <p:cNvPr id="9" name="Round Diagonal Corner Rectangle 8"/>
          <p:cNvSpPr/>
          <p:nvPr/>
        </p:nvSpPr>
        <p:spPr>
          <a:xfrm>
            <a:off x="6521081" y="3279065"/>
            <a:ext cx="1291454" cy="552786"/>
          </a:xfrm>
          <a:prstGeom prst="round2DiagRect">
            <a:avLst/>
          </a:prstGeom>
          <a:solidFill>
            <a:srgbClr val="F6A902"/>
          </a:solidFill>
          <a:ln>
            <a:solidFill>
              <a:srgbClr val="F6A9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fontAlgn="base">
              <a:spcBef>
                <a:spcPct val="0"/>
              </a:spcBef>
              <a:spcAft>
                <a:spcPct val="0"/>
              </a:spcAft>
            </a:pPr>
            <a:r>
              <a:rPr lang="en-IE" sz="1400" b="1" dirty="0" smtClean="0">
                <a:solidFill>
                  <a:prstClr val="white"/>
                </a:solidFill>
              </a:rPr>
              <a:t>Schedulers</a:t>
            </a:r>
            <a:endParaRPr lang="en-IE" sz="1400" b="1" dirty="0">
              <a:solidFill>
                <a:prstClr val="white"/>
              </a:solidFill>
            </a:endParaRPr>
          </a:p>
        </p:txBody>
      </p:sp>
      <p:cxnSp>
        <p:nvCxnSpPr>
          <p:cNvPr id="11" name="Straight Arrow Connector 10"/>
          <p:cNvCxnSpPr/>
          <p:nvPr/>
        </p:nvCxnSpPr>
        <p:spPr>
          <a:xfrm flipV="1">
            <a:off x="1330321" y="2534711"/>
            <a:ext cx="1941888" cy="3340"/>
          </a:xfrm>
          <a:prstGeom prst="straightConnector1">
            <a:avLst/>
          </a:prstGeom>
          <a:ln w="38100">
            <a:solidFill>
              <a:srgbClr val="767676"/>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1326048" y="4122892"/>
            <a:ext cx="1946161" cy="0"/>
          </a:xfrm>
          <a:prstGeom prst="straightConnector1">
            <a:avLst/>
          </a:prstGeom>
          <a:ln w="38100">
            <a:solidFill>
              <a:srgbClr val="767676"/>
            </a:solidFill>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1288393" y="3619032"/>
            <a:ext cx="1836259" cy="923330"/>
          </a:xfrm>
          <a:prstGeom prst="rect">
            <a:avLst/>
          </a:prstGeom>
          <a:noFill/>
        </p:spPr>
        <p:txBody>
          <a:bodyPr wrap="square" rtlCol="0">
            <a:spAutoFit/>
          </a:bodyPr>
          <a:lstStyle/>
          <a:p>
            <a:pPr defTabSz="457200" fontAlgn="base">
              <a:spcBef>
                <a:spcPct val="0"/>
              </a:spcBef>
              <a:spcAft>
                <a:spcPct val="0"/>
              </a:spcAft>
            </a:pPr>
            <a:r>
              <a:rPr lang="en-IE" dirty="0" smtClean="0">
                <a:solidFill>
                  <a:prstClr val="black"/>
                </a:solidFill>
                <a:ea typeface="MS PGothic" pitchFamily="34" charset="-128"/>
              </a:rPr>
              <a:t>Wind Forecast</a:t>
            </a:r>
          </a:p>
          <a:p>
            <a:pPr defTabSz="457200" fontAlgn="base">
              <a:spcBef>
                <a:spcPct val="0"/>
              </a:spcBef>
              <a:spcAft>
                <a:spcPct val="0"/>
              </a:spcAft>
            </a:pPr>
            <a:endParaRPr lang="en-IE" dirty="0">
              <a:solidFill>
                <a:prstClr val="black"/>
              </a:solidFill>
            </a:endParaRPr>
          </a:p>
          <a:p>
            <a:pPr defTabSz="457200" fontAlgn="base">
              <a:spcBef>
                <a:spcPct val="0"/>
              </a:spcBef>
              <a:spcAft>
                <a:spcPct val="0"/>
              </a:spcAft>
            </a:pPr>
            <a:r>
              <a:rPr lang="en-IE" dirty="0" smtClean="0">
                <a:solidFill>
                  <a:prstClr val="black"/>
                </a:solidFill>
                <a:ea typeface="MS PGothic" pitchFamily="34" charset="-128"/>
              </a:rPr>
              <a:t>(every 6 hours)</a:t>
            </a:r>
            <a:endParaRPr lang="en-IE" dirty="0">
              <a:solidFill>
                <a:prstClr val="black"/>
              </a:solidFill>
              <a:ea typeface="MS PGothic" pitchFamily="34" charset="-128"/>
            </a:endParaRPr>
          </a:p>
        </p:txBody>
      </p:sp>
      <p:sp>
        <p:nvSpPr>
          <p:cNvPr id="14" name="TextBox 13"/>
          <p:cNvSpPr txBox="1"/>
          <p:nvPr/>
        </p:nvSpPr>
        <p:spPr>
          <a:xfrm>
            <a:off x="1347413" y="1893120"/>
            <a:ext cx="1709336" cy="1200329"/>
          </a:xfrm>
          <a:prstGeom prst="rect">
            <a:avLst/>
          </a:prstGeom>
          <a:noFill/>
        </p:spPr>
        <p:txBody>
          <a:bodyPr wrap="square" rtlCol="0">
            <a:spAutoFit/>
          </a:bodyPr>
          <a:lstStyle/>
          <a:p>
            <a:pPr defTabSz="457200" fontAlgn="base">
              <a:spcBef>
                <a:spcPct val="0"/>
              </a:spcBef>
              <a:spcAft>
                <a:spcPct val="0"/>
              </a:spcAft>
            </a:pPr>
            <a:r>
              <a:rPr lang="en-IE" dirty="0" smtClean="0">
                <a:solidFill>
                  <a:prstClr val="black"/>
                </a:solidFill>
                <a:ea typeface="MS PGothic" pitchFamily="34" charset="-128"/>
              </a:rPr>
              <a:t>RT Wind Availability</a:t>
            </a:r>
          </a:p>
          <a:p>
            <a:pPr defTabSz="457200" fontAlgn="base">
              <a:spcBef>
                <a:spcPct val="0"/>
              </a:spcBef>
              <a:spcAft>
                <a:spcPct val="0"/>
              </a:spcAft>
            </a:pPr>
            <a:endParaRPr lang="en-IE" dirty="0">
              <a:solidFill>
                <a:prstClr val="black"/>
              </a:solidFill>
            </a:endParaRPr>
          </a:p>
          <a:p>
            <a:pPr defTabSz="457200" fontAlgn="base">
              <a:spcBef>
                <a:spcPct val="0"/>
              </a:spcBef>
              <a:spcAft>
                <a:spcPct val="0"/>
              </a:spcAft>
            </a:pPr>
            <a:r>
              <a:rPr lang="en-IE" dirty="0" smtClean="0">
                <a:solidFill>
                  <a:prstClr val="black"/>
                </a:solidFill>
                <a:ea typeface="MS PGothic" pitchFamily="34" charset="-128"/>
              </a:rPr>
              <a:t>(every 5 min)</a:t>
            </a:r>
            <a:endParaRPr lang="en-IE" dirty="0">
              <a:solidFill>
                <a:prstClr val="black"/>
              </a:solidFill>
              <a:ea typeface="MS PGothic" pitchFamily="34" charset="-128"/>
            </a:endParaRPr>
          </a:p>
        </p:txBody>
      </p:sp>
      <p:sp>
        <p:nvSpPr>
          <p:cNvPr id="15" name="TextBox 14"/>
          <p:cNvSpPr txBox="1"/>
          <p:nvPr/>
        </p:nvSpPr>
        <p:spPr>
          <a:xfrm>
            <a:off x="5288410" y="1308713"/>
            <a:ext cx="1047750" cy="369332"/>
          </a:xfrm>
          <a:prstGeom prst="rect">
            <a:avLst/>
          </a:prstGeom>
          <a:noFill/>
        </p:spPr>
        <p:txBody>
          <a:bodyPr wrap="square" rtlCol="0">
            <a:spAutoFit/>
          </a:bodyPr>
          <a:lstStyle/>
          <a:p>
            <a:pPr defTabSz="457200" fontAlgn="base">
              <a:spcBef>
                <a:spcPct val="0"/>
              </a:spcBef>
              <a:spcAft>
                <a:spcPct val="0"/>
              </a:spcAft>
            </a:pPr>
            <a:r>
              <a:rPr lang="en-IE" b="1" dirty="0">
                <a:solidFill>
                  <a:srgbClr val="1F497D">
                    <a:lumMod val="60000"/>
                    <a:lumOff val="40000"/>
                  </a:srgbClr>
                </a:solidFill>
                <a:ea typeface="MS PGothic" pitchFamily="34" charset="-128"/>
              </a:rPr>
              <a:t>MMS</a:t>
            </a:r>
          </a:p>
        </p:txBody>
      </p:sp>
      <p:cxnSp>
        <p:nvCxnSpPr>
          <p:cNvPr id="36" name="Straight Arrow Connector 35"/>
          <p:cNvCxnSpPr>
            <a:stCxn id="5" idx="3"/>
          </p:cNvCxnSpPr>
          <p:nvPr/>
        </p:nvCxnSpPr>
        <p:spPr>
          <a:xfrm>
            <a:off x="5926585" y="3555458"/>
            <a:ext cx="594496" cy="0"/>
          </a:xfrm>
          <a:prstGeom prst="straightConnector1">
            <a:avLst/>
          </a:prstGeom>
          <a:ln w="38100">
            <a:solidFill>
              <a:srgbClr val="767676"/>
            </a:solidFill>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3272209" y="2124297"/>
            <a:ext cx="2654376" cy="3139321"/>
          </a:xfrm>
          <a:prstGeom prst="rect">
            <a:avLst/>
          </a:prstGeom>
          <a:noFill/>
        </p:spPr>
        <p:txBody>
          <a:bodyPr wrap="square" rtlCol="0">
            <a:spAutoFit/>
          </a:bodyPr>
          <a:lstStyle/>
          <a:p>
            <a:pPr marL="285750" indent="-285750" defTabSz="457200" fontAlgn="base">
              <a:spcBef>
                <a:spcPct val="0"/>
              </a:spcBef>
              <a:spcAft>
                <a:spcPct val="0"/>
              </a:spcAft>
              <a:buFontTx/>
              <a:buChar char="-"/>
            </a:pPr>
            <a:r>
              <a:rPr lang="en-IE" dirty="0" smtClean="0">
                <a:solidFill>
                  <a:srgbClr val="157C85"/>
                </a:solidFill>
                <a:ea typeface="MS PGothic" pitchFamily="34" charset="-128"/>
              </a:rPr>
              <a:t>Runs every minute, blending real-time availability to wind forecasts.</a:t>
            </a:r>
          </a:p>
          <a:p>
            <a:pPr defTabSz="457200" fontAlgn="base">
              <a:spcBef>
                <a:spcPct val="0"/>
              </a:spcBef>
              <a:spcAft>
                <a:spcPct val="0"/>
              </a:spcAft>
            </a:pPr>
            <a:endParaRPr lang="en-IE" dirty="0" smtClean="0">
              <a:solidFill>
                <a:srgbClr val="157C85"/>
              </a:solidFill>
              <a:ea typeface="MS PGothic" pitchFamily="34" charset="-128"/>
            </a:endParaRPr>
          </a:p>
          <a:p>
            <a:pPr marL="285750" indent="-285750">
              <a:buFontTx/>
              <a:buChar char="-"/>
            </a:pPr>
            <a:r>
              <a:rPr lang="en-IE" dirty="0">
                <a:solidFill>
                  <a:srgbClr val="157C85"/>
                </a:solidFill>
              </a:rPr>
              <a:t>Capability </a:t>
            </a:r>
            <a:r>
              <a:rPr lang="en-IE" dirty="0" smtClean="0">
                <a:solidFill>
                  <a:srgbClr val="157C85"/>
                </a:solidFill>
              </a:rPr>
              <a:t>to </a:t>
            </a:r>
            <a:r>
              <a:rPr lang="en-IE" dirty="0">
                <a:solidFill>
                  <a:srgbClr val="157C85"/>
                </a:solidFill>
              </a:rPr>
              <a:t>weight or average forecasts to produce a single forecast for use in scheduling</a:t>
            </a:r>
          </a:p>
          <a:p>
            <a:pPr marL="285750" indent="-285750" defTabSz="457200" fontAlgn="base">
              <a:spcBef>
                <a:spcPct val="0"/>
              </a:spcBef>
              <a:spcAft>
                <a:spcPct val="0"/>
              </a:spcAft>
              <a:buFontTx/>
              <a:buChar char="-"/>
            </a:pPr>
            <a:endParaRPr lang="en-IE" dirty="0">
              <a:solidFill>
                <a:prstClr val="black"/>
              </a:solidFill>
              <a:ea typeface="MS PGothic" pitchFamily="34" charset="-128"/>
            </a:endParaRPr>
          </a:p>
        </p:txBody>
      </p:sp>
    </p:spTree>
    <p:extLst>
      <p:ext uri="{BB962C8B-B14F-4D97-AF65-F5344CB8AC3E}">
        <p14:creationId xmlns:p14="http://schemas.microsoft.com/office/powerpoint/2010/main" val="15758837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TextBox 54"/>
          <p:cNvSpPr txBox="1"/>
          <p:nvPr/>
        </p:nvSpPr>
        <p:spPr>
          <a:xfrm>
            <a:off x="432369" y="3610029"/>
            <a:ext cx="1704975" cy="338554"/>
          </a:xfrm>
          <a:prstGeom prst="rect">
            <a:avLst/>
          </a:prstGeom>
          <a:noFill/>
        </p:spPr>
        <p:txBody>
          <a:bodyPr wrap="square" rtlCol="0">
            <a:spAutoFit/>
          </a:bodyPr>
          <a:lstStyle/>
          <a:p>
            <a:r>
              <a:rPr lang="en-IE" sz="1600" dirty="0" smtClean="0"/>
              <a:t>Wind Forecast</a:t>
            </a:r>
            <a:endParaRPr lang="en-IE" sz="1600" dirty="0"/>
          </a:p>
        </p:txBody>
      </p:sp>
      <p:sp>
        <p:nvSpPr>
          <p:cNvPr id="2" name="Title 1"/>
          <p:cNvSpPr>
            <a:spLocks noGrp="1"/>
          </p:cNvSpPr>
          <p:nvPr>
            <p:ph type="title"/>
          </p:nvPr>
        </p:nvSpPr>
        <p:spPr/>
        <p:txBody>
          <a:bodyPr/>
          <a:lstStyle/>
          <a:p>
            <a:r>
              <a:rPr lang="en-IE" dirty="0"/>
              <a:t>Wind </a:t>
            </a:r>
            <a:r>
              <a:rPr lang="en-IE" dirty="0" smtClean="0"/>
              <a:t>Forecast Blending</a:t>
            </a:r>
            <a:endParaRPr lang="en-IE" dirty="0"/>
          </a:p>
        </p:txBody>
      </p:sp>
      <p:cxnSp>
        <p:nvCxnSpPr>
          <p:cNvPr id="5" name="Straight Arrow Connector 4"/>
          <p:cNvCxnSpPr/>
          <p:nvPr/>
        </p:nvCxnSpPr>
        <p:spPr>
          <a:xfrm>
            <a:off x="2442145" y="4947220"/>
            <a:ext cx="5572125" cy="0"/>
          </a:xfrm>
          <a:prstGeom prst="straightConnector1">
            <a:avLst/>
          </a:prstGeom>
          <a:ln>
            <a:solidFill>
              <a:srgbClr val="767676"/>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flipV="1">
            <a:off x="2442145" y="1832546"/>
            <a:ext cx="0" cy="3228974"/>
          </a:xfrm>
          <a:prstGeom prst="straightConnector1">
            <a:avLst/>
          </a:prstGeom>
          <a:ln>
            <a:solidFill>
              <a:srgbClr val="767676"/>
            </a:solidFill>
            <a:tailEnd type="arrow"/>
          </a:ln>
          <a:effectLst/>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356420" y="5023420"/>
            <a:ext cx="1981200" cy="369332"/>
          </a:xfrm>
          <a:prstGeom prst="rect">
            <a:avLst/>
          </a:prstGeom>
          <a:noFill/>
        </p:spPr>
        <p:txBody>
          <a:bodyPr wrap="square" rtlCol="0">
            <a:spAutoFit/>
          </a:bodyPr>
          <a:lstStyle/>
          <a:p>
            <a:r>
              <a:rPr lang="en-IE" dirty="0" smtClean="0"/>
              <a:t>t (current time)</a:t>
            </a:r>
            <a:endParaRPr lang="en-IE" dirty="0"/>
          </a:p>
        </p:txBody>
      </p:sp>
      <p:sp>
        <p:nvSpPr>
          <p:cNvPr id="12" name="TextBox 11"/>
          <p:cNvSpPr txBox="1"/>
          <p:nvPr/>
        </p:nvSpPr>
        <p:spPr>
          <a:xfrm>
            <a:off x="4804345" y="5023420"/>
            <a:ext cx="1981200" cy="646331"/>
          </a:xfrm>
          <a:prstGeom prst="rect">
            <a:avLst/>
          </a:prstGeom>
          <a:noFill/>
        </p:spPr>
        <p:txBody>
          <a:bodyPr wrap="square" rtlCol="0">
            <a:spAutoFit/>
          </a:bodyPr>
          <a:lstStyle/>
          <a:p>
            <a:r>
              <a:rPr lang="en-IE" dirty="0" smtClean="0"/>
              <a:t>t + 2 hours </a:t>
            </a:r>
          </a:p>
          <a:p>
            <a:endParaRPr lang="en-IE" dirty="0"/>
          </a:p>
        </p:txBody>
      </p:sp>
      <p:cxnSp>
        <p:nvCxnSpPr>
          <p:cNvPr id="16" name="Straight Connector 15"/>
          <p:cNvCxnSpPr/>
          <p:nvPr/>
        </p:nvCxnSpPr>
        <p:spPr>
          <a:xfrm>
            <a:off x="5147245" y="4947220"/>
            <a:ext cx="0" cy="95250"/>
          </a:xfrm>
          <a:prstGeom prst="line">
            <a:avLst/>
          </a:prstGeom>
          <a:ln>
            <a:solidFill>
              <a:srgbClr val="767676"/>
            </a:solidFill>
          </a:ln>
          <a:effectLst/>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a:off x="518095" y="4037581"/>
            <a:ext cx="1219200" cy="0"/>
          </a:xfrm>
          <a:prstGeom prst="line">
            <a:avLst/>
          </a:prstGeom>
          <a:ln>
            <a:solidFill>
              <a:srgbClr val="0070C0"/>
            </a:solidFill>
          </a:ln>
          <a:effectLst/>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518095" y="4575805"/>
            <a:ext cx="1219200" cy="0"/>
          </a:xfrm>
          <a:prstGeom prst="line">
            <a:avLst/>
          </a:prstGeom>
          <a:ln>
            <a:solidFill>
              <a:srgbClr val="F6A902"/>
            </a:solidFill>
          </a:ln>
          <a:effectLst/>
        </p:spPr>
        <p:style>
          <a:lnRef idx="2">
            <a:schemeClr val="accent1"/>
          </a:lnRef>
          <a:fillRef idx="0">
            <a:schemeClr val="accent1"/>
          </a:fillRef>
          <a:effectRef idx="1">
            <a:schemeClr val="accent1"/>
          </a:effectRef>
          <a:fontRef idx="minor">
            <a:schemeClr val="tx1"/>
          </a:fontRef>
        </p:style>
      </p:cxnSp>
      <p:sp>
        <p:nvSpPr>
          <p:cNvPr id="54" name="TextBox 53"/>
          <p:cNvSpPr txBox="1"/>
          <p:nvPr/>
        </p:nvSpPr>
        <p:spPr>
          <a:xfrm>
            <a:off x="432370" y="4176292"/>
            <a:ext cx="1924050" cy="338554"/>
          </a:xfrm>
          <a:prstGeom prst="rect">
            <a:avLst/>
          </a:prstGeom>
          <a:noFill/>
        </p:spPr>
        <p:txBody>
          <a:bodyPr wrap="square" rtlCol="0">
            <a:spAutoFit/>
          </a:bodyPr>
          <a:lstStyle/>
          <a:p>
            <a:r>
              <a:rPr lang="en-IE" sz="1600" dirty="0" smtClean="0"/>
              <a:t>Schedulers Forecast</a:t>
            </a:r>
            <a:endParaRPr lang="en-IE" sz="1600" dirty="0"/>
          </a:p>
        </p:txBody>
      </p:sp>
      <p:cxnSp>
        <p:nvCxnSpPr>
          <p:cNvPr id="57" name="Straight Arrow Connector 56"/>
          <p:cNvCxnSpPr/>
          <p:nvPr/>
        </p:nvCxnSpPr>
        <p:spPr>
          <a:xfrm>
            <a:off x="2442145" y="4566220"/>
            <a:ext cx="2705100" cy="0"/>
          </a:xfrm>
          <a:prstGeom prst="straightConnector1">
            <a:avLst/>
          </a:prstGeom>
          <a:ln>
            <a:solidFill>
              <a:srgbClr val="7D1651"/>
            </a:solidFill>
            <a:prstDash val="dash"/>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58" name="TextBox 57"/>
          <p:cNvSpPr txBox="1"/>
          <p:nvPr/>
        </p:nvSpPr>
        <p:spPr>
          <a:xfrm>
            <a:off x="2880294" y="4151880"/>
            <a:ext cx="1828801" cy="369332"/>
          </a:xfrm>
          <a:prstGeom prst="rect">
            <a:avLst/>
          </a:prstGeom>
          <a:noFill/>
        </p:spPr>
        <p:txBody>
          <a:bodyPr wrap="square" rtlCol="0">
            <a:spAutoFit/>
          </a:bodyPr>
          <a:lstStyle/>
          <a:p>
            <a:r>
              <a:rPr lang="en-IE" dirty="0" smtClean="0"/>
              <a:t>Blending Period</a:t>
            </a:r>
            <a:endParaRPr lang="en-IE" dirty="0"/>
          </a:p>
        </p:txBody>
      </p:sp>
      <p:cxnSp>
        <p:nvCxnSpPr>
          <p:cNvPr id="60" name="Straight Arrow Connector 59"/>
          <p:cNvCxnSpPr/>
          <p:nvPr/>
        </p:nvCxnSpPr>
        <p:spPr>
          <a:xfrm>
            <a:off x="5109145" y="4566220"/>
            <a:ext cx="2705100" cy="0"/>
          </a:xfrm>
          <a:prstGeom prst="straightConnector1">
            <a:avLst/>
          </a:prstGeom>
          <a:ln>
            <a:solidFill>
              <a:srgbClr val="C8B474"/>
            </a:solidFill>
            <a:prstDash val="dash"/>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61" name="TextBox 60"/>
          <p:cNvSpPr txBox="1"/>
          <p:nvPr/>
        </p:nvSpPr>
        <p:spPr>
          <a:xfrm>
            <a:off x="5448924" y="4151880"/>
            <a:ext cx="2053652" cy="369332"/>
          </a:xfrm>
          <a:prstGeom prst="rect">
            <a:avLst/>
          </a:prstGeom>
          <a:noFill/>
        </p:spPr>
        <p:txBody>
          <a:bodyPr wrap="square" rtlCol="0">
            <a:spAutoFit/>
          </a:bodyPr>
          <a:lstStyle/>
          <a:p>
            <a:r>
              <a:rPr lang="en-IE" dirty="0" smtClean="0"/>
              <a:t>Long Term Forecast</a:t>
            </a:r>
            <a:endParaRPr lang="en-IE" dirty="0"/>
          </a:p>
        </p:txBody>
      </p:sp>
      <p:sp>
        <p:nvSpPr>
          <p:cNvPr id="64" name="Multiply 63"/>
          <p:cNvSpPr/>
          <p:nvPr/>
        </p:nvSpPr>
        <p:spPr>
          <a:xfrm>
            <a:off x="2295698" y="2497100"/>
            <a:ext cx="311944" cy="334679"/>
          </a:xfrm>
          <a:prstGeom prst="mathMultiply">
            <a:avLst/>
          </a:prstGeom>
          <a:solidFill>
            <a:srgbClr val="157C85"/>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IE"/>
          </a:p>
        </p:txBody>
      </p:sp>
      <p:sp>
        <p:nvSpPr>
          <p:cNvPr id="65" name="TextBox 64"/>
          <p:cNvSpPr txBox="1"/>
          <p:nvPr/>
        </p:nvSpPr>
        <p:spPr>
          <a:xfrm>
            <a:off x="603819" y="1499455"/>
            <a:ext cx="1662113" cy="1077218"/>
          </a:xfrm>
          <a:prstGeom prst="rect">
            <a:avLst/>
          </a:prstGeom>
          <a:noFill/>
        </p:spPr>
        <p:txBody>
          <a:bodyPr wrap="square" rtlCol="0">
            <a:spAutoFit/>
          </a:bodyPr>
          <a:lstStyle/>
          <a:p>
            <a:r>
              <a:rPr lang="en-IE" dirty="0" smtClean="0"/>
              <a:t>Actual Wind Availability </a:t>
            </a:r>
            <a:r>
              <a:rPr lang="en-IE" sz="1400" dirty="0" smtClean="0"/>
              <a:t>(or if non existent then Actual Output)</a:t>
            </a:r>
            <a:endParaRPr lang="en-IE" sz="1400" dirty="0"/>
          </a:p>
        </p:txBody>
      </p:sp>
      <p:cxnSp>
        <p:nvCxnSpPr>
          <p:cNvPr id="67" name="Straight Arrow Connector 66"/>
          <p:cNvCxnSpPr/>
          <p:nvPr/>
        </p:nvCxnSpPr>
        <p:spPr>
          <a:xfrm>
            <a:off x="689543" y="2654980"/>
            <a:ext cx="1490663" cy="3573"/>
          </a:xfrm>
          <a:prstGeom prst="straightConnector1">
            <a:avLst/>
          </a:prstGeom>
          <a:ln w="38100">
            <a:solidFill>
              <a:srgbClr val="157C85"/>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flipV="1">
            <a:off x="5147245" y="2032570"/>
            <a:ext cx="0" cy="2914650"/>
          </a:xfrm>
          <a:prstGeom prst="line">
            <a:avLst/>
          </a:prstGeom>
          <a:ln>
            <a:solidFill>
              <a:srgbClr val="767676"/>
            </a:solidFill>
            <a:prstDash val="sysDash"/>
          </a:ln>
          <a:effectLst/>
        </p:spPr>
        <p:style>
          <a:lnRef idx="2">
            <a:schemeClr val="accent1"/>
          </a:lnRef>
          <a:fillRef idx="0">
            <a:schemeClr val="accent1"/>
          </a:fillRef>
          <a:effectRef idx="1">
            <a:schemeClr val="accent1"/>
          </a:effectRef>
          <a:fontRef idx="minor">
            <a:schemeClr val="tx1"/>
          </a:fontRef>
        </p:style>
      </p:cxnSp>
      <p:sp>
        <p:nvSpPr>
          <p:cNvPr id="4" name="Freeform 3"/>
          <p:cNvSpPr/>
          <p:nvPr/>
        </p:nvSpPr>
        <p:spPr>
          <a:xfrm>
            <a:off x="2451670" y="3210620"/>
            <a:ext cx="5267325" cy="984324"/>
          </a:xfrm>
          <a:custGeom>
            <a:avLst/>
            <a:gdLst>
              <a:gd name="connsiteX0" fmla="*/ 0 w 5267325"/>
              <a:gd name="connsiteY0" fmla="*/ 746000 h 984324"/>
              <a:gd name="connsiteX1" fmla="*/ 219075 w 5267325"/>
              <a:gd name="connsiteY1" fmla="*/ 755525 h 984324"/>
              <a:gd name="connsiteX2" fmla="*/ 276225 w 5267325"/>
              <a:gd name="connsiteY2" fmla="*/ 736475 h 984324"/>
              <a:gd name="connsiteX3" fmla="*/ 361950 w 5267325"/>
              <a:gd name="connsiteY3" fmla="*/ 669800 h 984324"/>
              <a:gd name="connsiteX4" fmla="*/ 390525 w 5267325"/>
              <a:gd name="connsiteY4" fmla="*/ 660275 h 984324"/>
              <a:gd name="connsiteX5" fmla="*/ 409575 w 5267325"/>
              <a:gd name="connsiteY5" fmla="*/ 622175 h 984324"/>
              <a:gd name="connsiteX6" fmla="*/ 438150 w 5267325"/>
              <a:gd name="connsiteY6" fmla="*/ 603125 h 984324"/>
              <a:gd name="connsiteX7" fmla="*/ 523875 w 5267325"/>
              <a:gd name="connsiteY7" fmla="*/ 574550 h 984324"/>
              <a:gd name="connsiteX8" fmla="*/ 571500 w 5267325"/>
              <a:gd name="connsiteY8" fmla="*/ 545975 h 984324"/>
              <a:gd name="connsiteX9" fmla="*/ 609600 w 5267325"/>
              <a:gd name="connsiteY9" fmla="*/ 517400 h 984324"/>
              <a:gd name="connsiteX10" fmla="*/ 647700 w 5267325"/>
              <a:gd name="connsiteY10" fmla="*/ 507875 h 984324"/>
              <a:gd name="connsiteX11" fmla="*/ 676275 w 5267325"/>
              <a:gd name="connsiteY11" fmla="*/ 498350 h 984324"/>
              <a:gd name="connsiteX12" fmla="*/ 704850 w 5267325"/>
              <a:gd name="connsiteY12" fmla="*/ 479300 h 984324"/>
              <a:gd name="connsiteX13" fmla="*/ 752475 w 5267325"/>
              <a:gd name="connsiteY13" fmla="*/ 460250 h 984324"/>
              <a:gd name="connsiteX14" fmla="*/ 781050 w 5267325"/>
              <a:gd name="connsiteY14" fmla="*/ 450725 h 984324"/>
              <a:gd name="connsiteX15" fmla="*/ 828675 w 5267325"/>
              <a:gd name="connsiteY15" fmla="*/ 422150 h 984324"/>
              <a:gd name="connsiteX16" fmla="*/ 885825 w 5267325"/>
              <a:gd name="connsiteY16" fmla="*/ 403100 h 984324"/>
              <a:gd name="connsiteX17" fmla="*/ 1000125 w 5267325"/>
              <a:gd name="connsiteY17" fmla="*/ 355475 h 984324"/>
              <a:gd name="connsiteX18" fmla="*/ 1057275 w 5267325"/>
              <a:gd name="connsiteY18" fmla="*/ 326900 h 984324"/>
              <a:gd name="connsiteX19" fmla="*/ 1104900 w 5267325"/>
              <a:gd name="connsiteY19" fmla="*/ 307850 h 984324"/>
              <a:gd name="connsiteX20" fmla="*/ 1143000 w 5267325"/>
              <a:gd name="connsiteY20" fmla="*/ 288800 h 984324"/>
              <a:gd name="connsiteX21" fmla="*/ 1200150 w 5267325"/>
              <a:gd name="connsiteY21" fmla="*/ 269750 h 984324"/>
              <a:gd name="connsiteX22" fmla="*/ 1238250 w 5267325"/>
              <a:gd name="connsiteY22" fmla="*/ 231650 h 984324"/>
              <a:gd name="connsiteX23" fmla="*/ 1295400 w 5267325"/>
              <a:gd name="connsiteY23" fmla="*/ 212600 h 984324"/>
              <a:gd name="connsiteX24" fmla="*/ 1323975 w 5267325"/>
              <a:gd name="connsiteY24" fmla="*/ 193550 h 984324"/>
              <a:gd name="connsiteX25" fmla="*/ 1381125 w 5267325"/>
              <a:gd name="connsiteY25" fmla="*/ 174500 h 984324"/>
              <a:gd name="connsiteX26" fmla="*/ 1409700 w 5267325"/>
              <a:gd name="connsiteY26" fmla="*/ 155450 h 984324"/>
              <a:gd name="connsiteX27" fmla="*/ 1438275 w 5267325"/>
              <a:gd name="connsiteY27" fmla="*/ 145925 h 984324"/>
              <a:gd name="connsiteX28" fmla="*/ 1533525 w 5267325"/>
              <a:gd name="connsiteY28" fmla="*/ 117350 h 984324"/>
              <a:gd name="connsiteX29" fmla="*/ 1600200 w 5267325"/>
              <a:gd name="connsiteY29" fmla="*/ 88775 h 984324"/>
              <a:gd name="connsiteX30" fmla="*/ 1647825 w 5267325"/>
              <a:gd name="connsiteY30" fmla="*/ 79250 h 984324"/>
              <a:gd name="connsiteX31" fmla="*/ 1676400 w 5267325"/>
              <a:gd name="connsiteY31" fmla="*/ 69725 h 984324"/>
              <a:gd name="connsiteX32" fmla="*/ 1762125 w 5267325"/>
              <a:gd name="connsiteY32" fmla="*/ 50675 h 984324"/>
              <a:gd name="connsiteX33" fmla="*/ 2038350 w 5267325"/>
              <a:gd name="connsiteY33" fmla="*/ 22100 h 984324"/>
              <a:gd name="connsiteX34" fmla="*/ 2400300 w 5267325"/>
              <a:gd name="connsiteY34" fmla="*/ 31625 h 984324"/>
              <a:gd name="connsiteX35" fmla="*/ 2533650 w 5267325"/>
              <a:gd name="connsiteY35" fmla="*/ 41150 h 984324"/>
              <a:gd name="connsiteX36" fmla="*/ 2647950 w 5267325"/>
              <a:gd name="connsiteY36" fmla="*/ 60200 h 984324"/>
              <a:gd name="connsiteX37" fmla="*/ 2752725 w 5267325"/>
              <a:gd name="connsiteY37" fmla="*/ 98300 h 984324"/>
              <a:gd name="connsiteX38" fmla="*/ 2809875 w 5267325"/>
              <a:gd name="connsiteY38" fmla="*/ 117350 h 984324"/>
              <a:gd name="connsiteX39" fmla="*/ 2847975 w 5267325"/>
              <a:gd name="connsiteY39" fmla="*/ 126875 h 984324"/>
              <a:gd name="connsiteX40" fmla="*/ 2895600 w 5267325"/>
              <a:gd name="connsiteY40" fmla="*/ 136400 h 984324"/>
              <a:gd name="connsiteX41" fmla="*/ 2924175 w 5267325"/>
              <a:gd name="connsiteY41" fmla="*/ 145925 h 984324"/>
              <a:gd name="connsiteX42" fmla="*/ 3038475 w 5267325"/>
              <a:gd name="connsiteY42" fmla="*/ 174500 h 984324"/>
              <a:gd name="connsiteX43" fmla="*/ 3086100 w 5267325"/>
              <a:gd name="connsiteY43" fmla="*/ 184025 h 984324"/>
              <a:gd name="connsiteX44" fmla="*/ 3152775 w 5267325"/>
              <a:gd name="connsiteY44" fmla="*/ 193550 h 984324"/>
              <a:gd name="connsiteX45" fmla="*/ 3228975 w 5267325"/>
              <a:gd name="connsiteY45" fmla="*/ 212600 h 984324"/>
              <a:gd name="connsiteX46" fmla="*/ 3305175 w 5267325"/>
              <a:gd name="connsiteY46" fmla="*/ 231650 h 984324"/>
              <a:gd name="connsiteX47" fmla="*/ 3333750 w 5267325"/>
              <a:gd name="connsiteY47" fmla="*/ 241175 h 984324"/>
              <a:gd name="connsiteX48" fmla="*/ 3400425 w 5267325"/>
              <a:gd name="connsiteY48" fmla="*/ 250700 h 984324"/>
              <a:gd name="connsiteX49" fmla="*/ 3429000 w 5267325"/>
              <a:gd name="connsiteY49" fmla="*/ 269750 h 984324"/>
              <a:gd name="connsiteX50" fmla="*/ 3600450 w 5267325"/>
              <a:gd name="connsiteY50" fmla="*/ 307850 h 984324"/>
              <a:gd name="connsiteX51" fmla="*/ 3629025 w 5267325"/>
              <a:gd name="connsiteY51" fmla="*/ 326900 h 984324"/>
              <a:gd name="connsiteX52" fmla="*/ 3667125 w 5267325"/>
              <a:gd name="connsiteY52" fmla="*/ 355475 h 984324"/>
              <a:gd name="connsiteX53" fmla="*/ 3829050 w 5267325"/>
              <a:gd name="connsiteY53" fmla="*/ 384050 h 984324"/>
              <a:gd name="connsiteX54" fmla="*/ 3876675 w 5267325"/>
              <a:gd name="connsiteY54" fmla="*/ 403100 h 984324"/>
              <a:gd name="connsiteX55" fmla="*/ 3914775 w 5267325"/>
              <a:gd name="connsiteY55" fmla="*/ 412625 h 984324"/>
              <a:gd name="connsiteX56" fmla="*/ 4000500 w 5267325"/>
              <a:gd name="connsiteY56" fmla="*/ 441200 h 984324"/>
              <a:gd name="connsiteX57" fmla="*/ 4076700 w 5267325"/>
              <a:gd name="connsiteY57" fmla="*/ 479300 h 984324"/>
              <a:gd name="connsiteX58" fmla="*/ 4114800 w 5267325"/>
              <a:gd name="connsiteY58" fmla="*/ 507875 h 984324"/>
              <a:gd name="connsiteX59" fmla="*/ 4181475 w 5267325"/>
              <a:gd name="connsiteY59" fmla="*/ 526925 h 984324"/>
              <a:gd name="connsiteX60" fmla="*/ 4210050 w 5267325"/>
              <a:gd name="connsiteY60" fmla="*/ 555500 h 984324"/>
              <a:gd name="connsiteX61" fmla="*/ 4295775 w 5267325"/>
              <a:gd name="connsiteY61" fmla="*/ 574550 h 984324"/>
              <a:gd name="connsiteX62" fmla="*/ 4333875 w 5267325"/>
              <a:gd name="connsiteY62" fmla="*/ 584075 h 984324"/>
              <a:gd name="connsiteX63" fmla="*/ 4448175 w 5267325"/>
              <a:gd name="connsiteY63" fmla="*/ 622175 h 984324"/>
              <a:gd name="connsiteX64" fmla="*/ 4524375 w 5267325"/>
              <a:gd name="connsiteY64" fmla="*/ 650750 h 984324"/>
              <a:gd name="connsiteX65" fmla="*/ 4552950 w 5267325"/>
              <a:gd name="connsiteY65" fmla="*/ 669800 h 984324"/>
              <a:gd name="connsiteX66" fmla="*/ 4591050 w 5267325"/>
              <a:gd name="connsiteY66" fmla="*/ 679325 h 984324"/>
              <a:gd name="connsiteX67" fmla="*/ 4657725 w 5267325"/>
              <a:gd name="connsiteY67" fmla="*/ 707900 h 984324"/>
              <a:gd name="connsiteX68" fmla="*/ 4733925 w 5267325"/>
              <a:gd name="connsiteY68" fmla="*/ 736475 h 984324"/>
              <a:gd name="connsiteX69" fmla="*/ 4800600 w 5267325"/>
              <a:gd name="connsiteY69" fmla="*/ 774575 h 984324"/>
              <a:gd name="connsiteX70" fmla="*/ 4838700 w 5267325"/>
              <a:gd name="connsiteY70" fmla="*/ 793625 h 984324"/>
              <a:gd name="connsiteX71" fmla="*/ 4867275 w 5267325"/>
              <a:gd name="connsiteY71" fmla="*/ 803150 h 984324"/>
              <a:gd name="connsiteX72" fmla="*/ 4914900 w 5267325"/>
              <a:gd name="connsiteY72" fmla="*/ 822200 h 984324"/>
              <a:gd name="connsiteX73" fmla="*/ 4953000 w 5267325"/>
              <a:gd name="connsiteY73" fmla="*/ 841250 h 984324"/>
              <a:gd name="connsiteX74" fmla="*/ 5010150 w 5267325"/>
              <a:gd name="connsiteY74" fmla="*/ 850775 h 984324"/>
              <a:gd name="connsiteX75" fmla="*/ 5067300 w 5267325"/>
              <a:gd name="connsiteY75" fmla="*/ 879350 h 984324"/>
              <a:gd name="connsiteX76" fmla="*/ 5095875 w 5267325"/>
              <a:gd name="connsiteY76" fmla="*/ 898400 h 984324"/>
              <a:gd name="connsiteX77" fmla="*/ 5114925 w 5267325"/>
              <a:gd name="connsiteY77" fmla="*/ 926975 h 984324"/>
              <a:gd name="connsiteX78" fmla="*/ 5143500 w 5267325"/>
              <a:gd name="connsiteY78" fmla="*/ 936500 h 984324"/>
              <a:gd name="connsiteX79" fmla="*/ 5191125 w 5267325"/>
              <a:gd name="connsiteY79" fmla="*/ 955550 h 984324"/>
              <a:gd name="connsiteX80" fmla="*/ 5219700 w 5267325"/>
              <a:gd name="connsiteY80" fmla="*/ 965075 h 984324"/>
              <a:gd name="connsiteX81" fmla="*/ 5267325 w 5267325"/>
              <a:gd name="connsiteY81" fmla="*/ 984125 h 984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5267325" h="984324">
                <a:moveTo>
                  <a:pt x="0" y="746000"/>
                </a:moveTo>
                <a:cubicBezTo>
                  <a:pt x="98008" y="778669"/>
                  <a:pt x="65203" y="775595"/>
                  <a:pt x="219075" y="755525"/>
                </a:cubicBezTo>
                <a:cubicBezTo>
                  <a:pt x="238987" y="752928"/>
                  <a:pt x="276225" y="736475"/>
                  <a:pt x="276225" y="736475"/>
                </a:cubicBezTo>
                <a:cubicBezTo>
                  <a:pt x="300880" y="711820"/>
                  <a:pt x="327771" y="681193"/>
                  <a:pt x="361950" y="669800"/>
                </a:cubicBezTo>
                <a:lnTo>
                  <a:pt x="390525" y="660275"/>
                </a:lnTo>
                <a:cubicBezTo>
                  <a:pt x="396875" y="647575"/>
                  <a:pt x="400485" y="633083"/>
                  <a:pt x="409575" y="622175"/>
                </a:cubicBezTo>
                <a:cubicBezTo>
                  <a:pt x="416904" y="613381"/>
                  <a:pt x="428211" y="608805"/>
                  <a:pt x="438150" y="603125"/>
                </a:cubicBezTo>
                <a:cubicBezTo>
                  <a:pt x="480619" y="578857"/>
                  <a:pt x="473856" y="584554"/>
                  <a:pt x="523875" y="574550"/>
                </a:cubicBezTo>
                <a:cubicBezTo>
                  <a:pt x="539750" y="565025"/>
                  <a:pt x="556096" y="556244"/>
                  <a:pt x="571500" y="545975"/>
                </a:cubicBezTo>
                <a:cubicBezTo>
                  <a:pt x="584709" y="537169"/>
                  <a:pt x="595401" y="524500"/>
                  <a:pt x="609600" y="517400"/>
                </a:cubicBezTo>
                <a:cubicBezTo>
                  <a:pt x="621309" y="511546"/>
                  <a:pt x="635113" y="511471"/>
                  <a:pt x="647700" y="507875"/>
                </a:cubicBezTo>
                <a:cubicBezTo>
                  <a:pt x="657354" y="505117"/>
                  <a:pt x="667295" y="502840"/>
                  <a:pt x="676275" y="498350"/>
                </a:cubicBezTo>
                <a:cubicBezTo>
                  <a:pt x="686514" y="493230"/>
                  <a:pt x="694611" y="484420"/>
                  <a:pt x="704850" y="479300"/>
                </a:cubicBezTo>
                <a:cubicBezTo>
                  <a:pt x="720143" y="471654"/>
                  <a:pt x="736466" y="466253"/>
                  <a:pt x="752475" y="460250"/>
                </a:cubicBezTo>
                <a:cubicBezTo>
                  <a:pt x="761876" y="456725"/>
                  <a:pt x="772070" y="455215"/>
                  <a:pt x="781050" y="450725"/>
                </a:cubicBezTo>
                <a:cubicBezTo>
                  <a:pt x="797609" y="442446"/>
                  <a:pt x="811821" y="429811"/>
                  <a:pt x="828675" y="422150"/>
                </a:cubicBezTo>
                <a:cubicBezTo>
                  <a:pt x="846956" y="413841"/>
                  <a:pt x="869117" y="414239"/>
                  <a:pt x="885825" y="403100"/>
                </a:cubicBezTo>
                <a:cubicBezTo>
                  <a:pt x="939462" y="367342"/>
                  <a:pt x="903540" y="387670"/>
                  <a:pt x="1000125" y="355475"/>
                </a:cubicBezTo>
                <a:cubicBezTo>
                  <a:pt x="1071949" y="331534"/>
                  <a:pt x="983417" y="363829"/>
                  <a:pt x="1057275" y="326900"/>
                </a:cubicBezTo>
                <a:cubicBezTo>
                  <a:pt x="1072568" y="319254"/>
                  <a:pt x="1089276" y="314794"/>
                  <a:pt x="1104900" y="307850"/>
                </a:cubicBezTo>
                <a:cubicBezTo>
                  <a:pt x="1117875" y="302083"/>
                  <a:pt x="1129817" y="294073"/>
                  <a:pt x="1143000" y="288800"/>
                </a:cubicBezTo>
                <a:cubicBezTo>
                  <a:pt x="1161644" y="281342"/>
                  <a:pt x="1200150" y="269750"/>
                  <a:pt x="1200150" y="269750"/>
                </a:cubicBezTo>
                <a:cubicBezTo>
                  <a:pt x="1212850" y="257050"/>
                  <a:pt x="1222849" y="240891"/>
                  <a:pt x="1238250" y="231650"/>
                </a:cubicBezTo>
                <a:cubicBezTo>
                  <a:pt x="1255469" y="221319"/>
                  <a:pt x="1278692" y="223739"/>
                  <a:pt x="1295400" y="212600"/>
                </a:cubicBezTo>
                <a:cubicBezTo>
                  <a:pt x="1304925" y="206250"/>
                  <a:pt x="1313514" y="198199"/>
                  <a:pt x="1323975" y="193550"/>
                </a:cubicBezTo>
                <a:cubicBezTo>
                  <a:pt x="1342325" y="185395"/>
                  <a:pt x="1364417" y="185639"/>
                  <a:pt x="1381125" y="174500"/>
                </a:cubicBezTo>
                <a:cubicBezTo>
                  <a:pt x="1390650" y="168150"/>
                  <a:pt x="1399461" y="160570"/>
                  <a:pt x="1409700" y="155450"/>
                </a:cubicBezTo>
                <a:cubicBezTo>
                  <a:pt x="1418680" y="150960"/>
                  <a:pt x="1428874" y="149450"/>
                  <a:pt x="1438275" y="145925"/>
                </a:cubicBezTo>
                <a:cubicBezTo>
                  <a:pt x="1509882" y="119072"/>
                  <a:pt x="1460659" y="131923"/>
                  <a:pt x="1533525" y="117350"/>
                </a:cubicBezTo>
                <a:cubicBezTo>
                  <a:pt x="1560785" y="103720"/>
                  <a:pt x="1572170" y="95783"/>
                  <a:pt x="1600200" y="88775"/>
                </a:cubicBezTo>
                <a:cubicBezTo>
                  <a:pt x="1615906" y="84848"/>
                  <a:pt x="1632119" y="83177"/>
                  <a:pt x="1647825" y="79250"/>
                </a:cubicBezTo>
                <a:cubicBezTo>
                  <a:pt x="1657565" y="76815"/>
                  <a:pt x="1666746" y="72483"/>
                  <a:pt x="1676400" y="69725"/>
                </a:cubicBezTo>
                <a:cubicBezTo>
                  <a:pt x="1699067" y="63249"/>
                  <a:pt x="1740173" y="54141"/>
                  <a:pt x="1762125" y="50675"/>
                </a:cubicBezTo>
                <a:cubicBezTo>
                  <a:pt x="1912957" y="26859"/>
                  <a:pt x="1882318" y="32502"/>
                  <a:pt x="2038350" y="22100"/>
                </a:cubicBezTo>
                <a:cubicBezTo>
                  <a:pt x="2172199" y="-22516"/>
                  <a:pt x="2060454" y="10818"/>
                  <a:pt x="2400300" y="31625"/>
                </a:cubicBezTo>
                <a:cubicBezTo>
                  <a:pt x="2444780" y="34348"/>
                  <a:pt x="2489200" y="37975"/>
                  <a:pt x="2533650" y="41150"/>
                </a:cubicBezTo>
                <a:cubicBezTo>
                  <a:pt x="2571750" y="47500"/>
                  <a:pt x="2613402" y="42926"/>
                  <a:pt x="2647950" y="60200"/>
                </a:cubicBezTo>
                <a:cubicBezTo>
                  <a:pt x="2712364" y="92407"/>
                  <a:pt x="2663217" y="70759"/>
                  <a:pt x="2752725" y="98300"/>
                </a:cubicBezTo>
                <a:cubicBezTo>
                  <a:pt x="2771917" y="104205"/>
                  <a:pt x="2790394" y="112480"/>
                  <a:pt x="2809875" y="117350"/>
                </a:cubicBezTo>
                <a:cubicBezTo>
                  <a:pt x="2822575" y="120525"/>
                  <a:pt x="2835196" y="124035"/>
                  <a:pt x="2847975" y="126875"/>
                </a:cubicBezTo>
                <a:cubicBezTo>
                  <a:pt x="2863779" y="130387"/>
                  <a:pt x="2879894" y="132473"/>
                  <a:pt x="2895600" y="136400"/>
                </a:cubicBezTo>
                <a:cubicBezTo>
                  <a:pt x="2905340" y="138835"/>
                  <a:pt x="2914474" y="143338"/>
                  <a:pt x="2924175" y="145925"/>
                </a:cubicBezTo>
                <a:cubicBezTo>
                  <a:pt x="2962122" y="156044"/>
                  <a:pt x="2999965" y="166798"/>
                  <a:pt x="3038475" y="174500"/>
                </a:cubicBezTo>
                <a:cubicBezTo>
                  <a:pt x="3054350" y="177675"/>
                  <a:pt x="3070131" y="181363"/>
                  <a:pt x="3086100" y="184025"/>
                </a:cubicBezTo>
                <a:cubicBezTo>
                  <a:pt x="3108245" y="187716"/>
                  <a:pt x="3130760" y="189147"/>
                  <a:pt x="3152775" y="193550"/>
                </a:cubicBezTo>
                <a:cubicBezTo>
                  <a:pt x="3178448" y="198685"/>
                  <a:pt x="3203575" y="206250"/>
                  <a:pt x="3228975" y="212600"/>
                </a:cubicBezTo>
                <a:cubicBezTo>
                  <a:pt x="3254375" y="218950"/>
                  <a:pt x="3280337" y="223371"/>
                  <a:pt x="3305175" y="231650"/>
                </a:cubicBezTo>
                <a:cubicBezTo>
                  <a:pt x="3314700" y="234825"/>
                  <a:pt x="3323905" y="239206"/>
                  <a:pt x="3333750" y="241175"/>
                </a:cubicBezTo>
                <a:cubicBezTo>
                  <a:pt x="3355765" y="245578"/>
                  <a:pt x="3378200" y="247525"/>
                  <a:pt x="3400425" y="250700"/>
                </a:cubicBezTo>
                <a:cubicBezTo>
                  <a:pt x="3409950" y="257050"/>
                  <a:pt x="3418242" y="265838"/>
                  <a:pt x="3429000" y="269750"/>
                </a:cubicBezTo>
                <a:cubicBezTo>
                  <a:pt x="3461881" y="281707"/>
                  <a:pt x="3571946" y="302149"/>
                  <a:pt x="3600450" y="307850"/>
                </a:cubicBezTo>
                <a:cubicBezTo>
                  <a:pt x="3609975" y="314200"/>
                  <a:pt x="3619710" y="320246"/>
                  <a:pt x="3629025" y="326900"/>
                </a:cubicBezTo>
                <a:cubicBezTo>
                  <a:pt x="3641943" y="336127"/>
                  <a:pt x="3652175" y="350136"/>
                  <a:pt x="3667125" y="355475"/>
                </a:cubicBezTo>
                <a:cubicBezTo>
                  <a:pt x="3698396" y="366643"/>
                  <a:pt x="3789948" y="378464"/>
                  <a:pt x="3829050" y="384050"/>
                </a:cubicBezTo>
                <a:cubicBezTo>
                  <a:pt x="3844925" y="390400"/>
                  <a:pt x="3860455" y="397693"/>
                  <a:pt x="3876675" y="403100"/>
                </a:cubicBezTo>
                <a:cubicBezTo>
                  <a:pt x="3889094" y="407240"/>
                  <a:pt x="3902743" y="407468"/>
                  <a:pt x="3914775" y="412625"/>
                </a:cubicBezTo>
                <a:cubicBezTo>
                  <a:pt x="4000005" y="449152"/>
                  <a:pt x="3863588" y="418381"/>
                  <a:pt x="4000500" y="441200"/>
                </a:cubicBezTo>
                <a:cubicBezTo>
                  <a:pt x="4062794" y="503494"/>
                  <a:pt x="3989099" y="440366"/>
                  <a:pt x="4076700" y="479300"/>
                </a:cubicBezTo>
                <a:cubicBezTo>
                  <a:pt x="4091207" y="485747"/>
                  <a:pt x="4101017" y="499999"/>
                  <a:pt x="4114800" y="507875"/>
                </a:cubicBezTo>
                <a:cubicBezTo>
                  <a:pt x="4125428" y="513948"/>
                  <a:pt x="4173227" y="524863"/>
                  <a:pt x="4181475" y="526925"/>
                </a:cubicBezTo>
                <a:cubicBezTo>
                  <a:pt x="4191000" y="536450"/>
                  <a:pt x="4197616" y="550319"/>
                  <a:pt x="4210050" y="555500"/>
                </a:cubicBezTo>
                <a:cubicBezTo>
                  <a:pt x="4237070" y="566758"/>
                  <a:pt x="4267253" y="567968"/>
                  <a:pt x="4295775" y="574550"/>
                </a:cubicBezTo>
                <a:cubicBezTo>
                  <a:pt x="4308531" y="577494"/>
                  <a:pt x="4321175" y="580900"/>
                  <a:pt x="4333875" y="584075"/>
                </a:cubicBezTo>
                <a:cubicBezTo>
                  <a:pt x="4389332" y="621046"/>
                  <a:pt x="4344815" y="596335"/>
                  <a:pt x="4448175" y="622175"/>
                </a:cubicBezTo>
                <a:cubicBezTo>
                  <a:pt x="4464662" y="626297"/>
                  <a:pt x="4515635" y="646380"/>
                  <a:pt x="4524375" y="650750"/>
                </a:cubicBezTo>
                <a:cubicBezTo>
                  <a:pt x="4534614" y="655870"/>
                  <a:pt x="4542428" y="665291"/>
                  <a:pt x="4552950" y="669800"/>
                </a:cubicBezTo>
                <a:cubicBezTo>
                  <a:pt x="4564982" y="674957"/>
                  <a:pt x="4578350" y="676150"/>
                  <a:pt x="4591050" y="679325"/>
                </a:cubicBezTo>
                <a:cubicBezTo>
                  <a:pt x="4648958" y="717931"/>
                  <a:pt x="4587431" y="681540"/>
                  <a:pt x="4657725" y="707900"/>
                </a:cubicBezTo>
                <a:cubicBezTo>
                  <a:pt x="4757343" y="745257"/>
                  <a:pt x="4636128" y="712026"/>
                  <a:pt x="4733925" y="736475"/>
                </a:cubicBezTo>
                <a:cubicBezTo>
                  <a:pt x="4782287" y="784837"/>
                  <a:pt x="4739198" y="751549"/>
                  <a:pt x="4800600" y="774575"/>
                </a:cubicBezTo>
                <a:cubicBezTo>
                  <a:pt x="4813895" y="779561"/>
                  <a:pt x="4825649" y="788032"/>
                  <a:pt x="4838700" y="793625"/>
                </a:cubicBezTo>
                <a:cubicBezTo>
                  <a:pt x="4847928" y="797580"/>
                  <a:pt x="4857874" y="799625"/>
                  <a:pt x="4867275" y="803150"/>
                </a:cubicBezTo>
                <a:cubicBezTo>
                  <a:pt x="4883284" y="809153"/>
                  <a:pt x="4899276" y="815256"/>
                  <a:pt x="4914900" y="822200"/>
                </a:cubicBezTo>
                <a:cubicBezTo>
                  <a:pt x="4927875" y="827967"/>
                  <a:pt x="4939400" y="837170"/>
                  <a:pt x="4953000" y="841250"/>
                </a:cubicBezTo>
                <a:cubicBezTo>
                  <a:pt x="4971498" y="846799"/>
                  <a:pt x="4991100" y="847600"/>
                  <a:pt x="5010150" y="850775"/>
                </a:cubicBezTo>
                <a:cubicBezTo>
                  <a:pt x="5092042" y="905370"/>
                  <a:pt x="4988430" y="839915"/>
                  <a:pt x="5067300" y="879350"/>
                </a:cubicBezTo>
                <a:cubicBezTo>
                  <a:pt x="5077539" y="884470"/>
                  <a:pt x="5086350" y="892050"/>
                  <a:pt x="5095875" y="898400"/>
                </a:cubicBezTo>
                <a:cubicBezTo>
                  <a:pt x="5102225" y="907925"/>
                  <a:pt x="5105986" y="919824"/>
                  <a:pt x="5114925" y="926975"/>
                </a:cubicBezTo>
                <a:cubicBezTo>
                  <a:pt x="5122765" y="933247"/>
                  <a:pt x="5134099" y="932975"/>
                  <a:pt x="5143500" y="936500"/>
                </a:cubicBezTo>
                <a:cubicBezTo>
                  <a:pt x="5159509" y="942503"/>
                  <a:pt x="5175116" y="949547"/>
                  <a:pt x="5191125" y="955550"/>
                </a:cubicBezTo>
                <a:cubicBezTo>
                  <a:pt x="5200526" y="959075"/>
                  <a:pt x="5210720" y="960585"/>
                  <a:pt x="5219700" y="965075"/>
                </a:cubicBezTo>
                <a:cubicBezTo>
                  <a:pt x="5264845" y="987647"/>
                  <a:pt x="5230567" y="984125"/>
                  <a:pt x="5267325" y="984125"/>
                </a:cubicBezTo>
              </a:path>
            </a:pathLst>
          </a:custGeom>
          <a:noFill/>
          <a:ln w="28575">
            <a:solidFill>
              <a:srgbClr val="0070C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IE"/>
          </a:p>
        </p:txBody>
      </p:sp>
      <p:sp>
        <p:nvSpPr>
          <p:cNvPr id="18" name="Freeform 17"/>
          <p:cNvSpPr/>
          <p:nvPr/>
        </p:nvSpPr>
        <p:spPr>
          <a:xfrm>
            <a:off x="2466363" y="2666978"/>
            <a:ext cx="2684477" cy="604728"/>
          </a:xfrm>
          <a:custGeom>
            <a:avLst/>
            <a:gdLst>
              <a:gd name="connsiteX0" fmla="*/ 0 w 2684477"/>
              <a:gd name="connsiteY0" fmla="*/ 721 h 604728"/>
              <a:gd name="connsiteX1" fmla="*/ 419450 w 2684477"/>
              <a:gd name="connsiteY1" fmla="*/ 17499 h 604728"/>
              <a:gd name="connsiteX2" fmla="*/ 763398 w 2684477"/>
              <a:gd name="connsiteY2" fmla="*/ 118167 h 604728"/>
              <a:gd name="connsiteX3" fmla="*/ 1098958 w 2684477"/>
              <a:gd name="connsiteY3" fmla="*/ 252391 h 604728"/>
              <a:gd name="connsiteX4" fmla="*/ 1434518 w 2684477"/>
              <a:gd name="connsiteY4" fmla="*/ 353059 h 604728"/>
              <a:gd name="connsiteX5" fmla="*/ 1870745 w 2684477"/>
              <a:gd name="connsiteY5" fmla="*/ 445338 h 604728"/>
              <a:gd name="connsiteX6" fmla="*/ 2080470 w 2684477"/>
              <a:gd name="connsiteY6" fmla="*/ 495672 h 604728"/>
              <a:gd name="connsiteX7" fmla="*/ 2449586 w 2684477"/>
              <a:gd name="connsiteY7" fmla="*/ 571172 h 604728"/>
              <a:gd name="connsiteX8" fmla="*/ 2684477 w 2684477"/>
              <a:gd name="connsiteY8" fmla="*/ 604728 h 604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84477" h="604728">
                <a:moveTo>
                  <a:pt x="0" y="721"/>
                </a:moveTo>
                <a:cubicBezTo>
                  <a:pt x="146108" y="-677"/>
                  <a:pt x="292217" y="-2075"/>
                  <a:pt x="419450" y="17499"/>
                </a:cubicBezTo>
                <a:cubicBezTo>
                  <a:pt x="546683" y="37073"/>
                  <a:pt x="650147" y="79018"/>
                  <a:pt x="763398" y="118167"/>
                </a:cubicBezTo>
                <a:cubicBezTo>
                  <a:pt x="876649" y="157316"/>
                  <a:pt x="987105" y="213242"/>
                  <a:pt x="1098958" y="252391"/>
                </a:cubicBezTo>
                <a:cubicBezTo>
                  <a:pt x="1210811" y="291540"/>
                  <a:pt x="1305887" y="320901"/>
                  <a:pt x="1434518" y="353059"/>
                </a:cubicBezTo>
                <a:cubicBezTo>
                  <a:pt x="1563149" y="385217"/>
                  <a:pt x="1763086" y="421569"/>
                  <a:pt x="1870745" y="445338"/>
                </a:cubicBezTo>
                <a:cubicBezTo>
                  <a:pt x="1978404" y="469107"/>
                  <a:pt x="1983997" y="474700"/>
                  <a:pt x="2080470" y="495672"/>
                </a:cubicBezTo>
                <a:cubicBezTo>
                  <a:pt x="2176944" y="516644"/>
                  <a:pt x="2348918" y="552996"/>
                  <a:pt x="2449586" y="571172"/>
                </a:cubicBezTo>
                <a:cubicBezTo>
                  <a:pt x="2550254" y="589348"/>
                  <a:pt x="2617365" y="597038"/>
                  <a:pt x="2684477" y="604728"/>
                </a:cubicBezTo>
              </a:path>
            </a:pathLst>
          </a:custGeom>
          <a:noFill/>
          <a:ln w="317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1" name="Freeform 20"/>
          <p:cNvSpPr/>
          <p:nvPr/>
        </p:nvSpPr>
        <p:spPr>
          <a:xfrm>
            <a:off x="5150840" y="3271706"/>
            <a:ext cx="2583810" cy="906011"/>
          </a:xfrm>
          <a:custGeom>
            <a:avLst/>
            <a:gdLst>
              <a:gd name="connsiteX0" fmla="*/ 0 w 2583810"/>
              <a:gd name="connsiteY0" fmla="*/ 0 h 906011"/>
              <a:gd name="connsiteX1" fmla="*/ 637564 w 2583810"/>
              <a:gd name="connsiteY1" fmla="*/ 167780 h 906011"/>
              <a:gd name="connsiteX2" fmla="*/ 637564 w 2583810"/>
              <a:gd name="connsiteY2" fmla="*/ 167780 h 906011"/>
              <a:gd name="connsiteX3" fmla="*/ 1065402 w 2583810"/>
              <a:gd name="connsiteY3" fmla="*/ 310393 h 906011"/>
              <a:gd name="connsiteX4" fmla="*/ 1493241 w 2583810"/>
              <a:gd name="connsiteY4" fmla="*/ 453006 h 906011"/>
              <a:gd name="connsiteX5" fmla="*/ 1862356 w 2583810"/>
              <a:gd name="connsiteY5" fmla="*/ 595619 h 906011"/>
              <a:gd name="connsiteX6" fmla="*/ 2197916 w 2583810"/>
              <a:gd name="connsiteY6" fmla="*/ 729843 h 906011"/>
              <a:gd name="connsiteX7" fmla="*/ 2583810 w 2583810"/>
              <a:gd name="connsiteY7" fmla="*/ 906011 h 906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83810" h="906011">
                <a:moveTo>
                  <a:pt x="0" y="0"/>
                </a:moveTo>
                <a:lnTo>
                  <a:pt x="637564" y="167780"/>
                </a:lnTo>
                <a:lnTo>
                  <a:pt x="637564" y="167780"/>
                </a:lnTo>
                <a:lnTo>
                  <a:pt x="1065402" y="310393"/>
                </a:lnTo>
                <a:cubicBezTo>
                  <a:pt x="1208015" y="357931"/>
                  <a:pt x="1360415" y="405468"/>
                  <a:pt x="1493241" y="453006"/>
                </a:cubicBezTo>
                <a:cubicBezTo>
                  <a:pt x="1626067" y="500544"/>
                  <a:pt x="1862356" y="595619"/>
                  <a:pt x="1862356" y="595619"/>
                </a:cubicBezTo>
                <a:cubicBezTo>
                  <a:pt x="1979802" y="641758"/>
                  <a:pt x="2077674" y="678111"/>
                  <a:pt x="2197916" y="729843"/>
                </a:cubicBezTo>
                <a:cubicBezTo>
                  <a:pt x="2318158" y="781575"/>
                  <a:pt x="2583810" y="906011"/>
                  <a:pt x="2583810" y="906011"/>
                </a:cubicBezTo>
              </a:path>
            </a:pathLst>
          </a:custGeom>
          <a:noFill/>
          <a:ln w="317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extLst>
      <p:ext uri="{BB962C8B-B14F-4D97-AF65-F5344CB8AC3E}">
        <p14:creationId xmlns:p14="http://schemas.microsoft.com/office/powerpoint/2010/main" val="3177579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fade">
                                      <p:cBhvr>
                                        <p:cTn id="10" dur="500"/>
                                        <p:tgtEl>
                                          <p:spTgt spid="5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8"/>
                                        </p:tgtEl>
                                        <p:attrNameLst>
                                          <p:attrName>style.visibility</p:attrName>
                                        </p:attrNameLst>
                                      </p:cBhvr>
                                      <p:to>
                                        <p:strVal val="visible"/>
                                      </p:to>
                                    </p:set>
                                    <p:animEffect transition="in" filter="fade">
                                      <p:cBhvr>
                                        <p:cTn id="18" dur="500"/>
                                        <p:tgtEl>
                                          <p:spTgt spid="58"/>
                                        </p:tgtEl>
                                      </p:cBhvr>
                                    </p:animEffect>
                                  </p:childTnLst>
                                </p:cTn>
                              </p:par>
                              <p:par>
                                <p:cTn id="19" presetID="10" presetClass="entr" presetSubtype="0" fill="hold" nodeType="withEffect">
                                  <p:stCondLst>
                                    <p:cond delay="0"/>
                                  </p:stCondLst>
                                  <p:childTnLst>
                                    <p:set>
                                      <p:cBhvr>
                                        <p:cTn id="20" dur="1" fill="hold">
                                          <p:stCondLst>
                                            <p:cond delay="0"/>
                                          </p:stCondLst>
                                        </p:cTn>
                                        <p:tgtEl>
                                          <p:spTgt spid="57"/>
                                        </p:tgtEl>
                                        <p:attrNameLst>
                                          <p:attrName>style.visibility</p:attrName>
                                        </p:attrNameLst>
                                      </p:cBhvr>
                                      <p:to>
                                        <p:strVal val="visible"/>
                                      </p:to>
                                    </p:set>
                                    <p:animEffect transition="in" filter="fade">
                                      <p:cBhvr>
                                        <p:cTn id="21" dur="500"/>
                                        <p:tgtEl>
                                          <p:spTgt spid="57"/>
                                        </p:tgtEl>
                                      </p:cBhvr>
                                    </p:animEffect>
                                  </p:childTnLst>
                                </p:cTn>
                              </p:par>
                              <p:par>
                                <p:cTn id="22" presetID="10" presetClass="entr" presetSubtype="0" fill="hold" nodeType="with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fade">
                                      <p:cBhvr>
                                        <p:cTn id="24" dur="500"/>
                                        <p:tgtEl>
                                          <p:spTgt spid="69"/>
                                        </p:tgtEl>
                                      </p:cBhvr>
                                    </p:animEffec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0" presetClass="entr" presetSubtype="0" fill="hold" nodeType="withEffect">
                                  <p:stCondLst>
                                    <p:cond delay="0"/>
                                  </p:stCondLst>
                                  <p:childTnLst>
                                    <p:set>
                                      <p:cBhvr>
                                        <p:cTn id="28" dur="1" fill="hold">
                                          <p:stCondLst>
                                            <p:cond delay="0"/>
                                          </p:stCondLst>
                                        </p:cTn>
                                        <p:tgtEl>
                                          <p:spTgt spid="53"/>
                                        </p:tgtEl>
                                        <p:attrNameLst>
                                          <p:attrName>style.visibility</p:attrName>
                                        </p:attrNameLst>
                                      </p:cBhvr>
                                      <p:to>
                                        <p:strVal val="visible"/>
                                      </p:to>
                                    </p:set>
                                    <p:animEffect transition="in" filter="fade">
                                      <p:cBhvr>
                                        <p:cTn id="29" dur="500"/>
                                        <p:tgtEl>
                                          <p:spTgt spid="5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4"/>
                                        </p:tgtEl>
                                        <p:attrNameLst>
                                          <p:attrName>style.visibility</p:attrName>
                                        </p:attrNameLst>
                                      </p:cBhvr>
                                      <p:to>
                                        <p:strVal val="visible"/>
                                      </p:to>
                                    </p:set>
                                    <p:animEffect transition="in" filter="fade">
                                      <p:cBhvr>
                                        <p:cTn id="32" dur="500"/>
                                        <p:tgtEl>
                                          <p:spTgt spid="54"/>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1" nodeType="clickEffect">
                                  <p:stCondLst>
                                    <p:cond delay="0"/>
                                  </p:stCondLst>
                                  <p:childTnLst>
                                    <p:set>
                                      <p:cBhvr>
                                        <p:cTn id="36" dur="1" fill="hold">
                                          <p:stCondLst>
                                            <p:cond delay="0"/>
                                          </p:stCondLst>
                                        </p:cTn>
                                        <p:tgtEl>
                                          <p:spTgt spid="5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par>
                                <p:cTn id="39" presetID="10" presetClass="entr" presetSubtype="0" fill="hold" nodeType="withEffect">
                                  <p:stCondLst>
                                    <p:cond delay="0"/>
                                  </p:stCondLst>
                                  <p:childTnLst>
                                    <p:set>
                                      <p:cBhvr>
                                        <p:cTn id="40" dur="1" fill="hold">
                                          <p:stCondLst>
                                            <p:cond delay="0"/>
                                          </p:stCondLst>
                                        </p:cTn>
                                        <p:tgtEl>
                                          <p:spTgt spid="60"/>
                                        </p:tgtEl>
                                        <p:attrNameLst>
                                          <p:attrName>style.visibility</p:attrName>
                                        </p:attrNameLst>
                                      </p:cBhvr>
                                      <p:to>
                                        <p:strVal val="visible"/>
                                      </p:to>
                                    </p:set>
                                    <p:animEffect transition="in" filter="fade">
                                      <p:cBhvr>
                                        <p:cTn id="41" dur="500"/>
                                        <p:tgtEl>
                                          <p:spTgt spid="6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1"/>
                                        </p:tgtEl>
                                        <p:attrNameLst>
                                          <p:attrName>style.visibility</p:attrName>
                                        </p:attrNameLst>
                                      </p:cBhvr>
                                      <p:to>
                                        <p:strVal val="visible"/>
                                      </p:to>
                                    </p:set>
                                    <p:animEffect transition="in" filter="fade">
                                      <p:cBhvr>
                                        <p:cTn id="4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4" grpId="0"/>
      <p:bldP spid="54" grpId="1"/>
      <p:bldP spid="58" grpId="0"/>
      <p:bldP spid="61" grpId="0"/>
      <p:bldP spid="4" grpId="0" animBg="1"/>
      <p:bldP spid="18" grpId="0" animBg="1"/>
      <p:bldP spid="2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Actual Wind v’s Forecast Wind</a:t>
            </a:r>
            <a:endParaRPr lang="en-IE" dirty="0"/>
          </a:p>
        </p:txBody>
      </p:sp>
      <p:sp>
        <p:nvSpPr>
          <p:cNvPr id="4" name="Slide Number Placeholder 3"/>
          <p:cNvSpPr>
            <a:spLocks noGrp="1"/>
          </p:cNvSpPr>
          <p:nvPr>
            <p:ph type="sldNum" sz="quarter" idx="12"/>
          </p:nvPr>
        </p:nvSpPr>
        <p:spPr/>
        <p:txBody>
          <a:bodyPr/>
          <a:lstStyle/>
          <a:p>
            <a:fld id="{5FA4BBA2-668D-4B65-A78A-63221D942F52}" type="slidenum">
              <a:rPr lang="en-IE" smtClean="0">
                <a:solidFill>
                  <a:prstClr val="black">
                    <a:tint val="75000"/>
                  </a:prstClr>
                </a:solidFill>
              </a:rPr>
              <a:pPr/>
              <a:t>15</a:t>
            </a:fld>
            <a:endParaRPr lang="en-IE" dirty="0">
              <a:solidFill>
                <a:prstClr val="black">
                  <a:tint val="75000"/>
                </a:prstClr>
              </a:solidFill>
            </a:endParaRPr>
          </a:p>
        </p:txBody>
      </p:sp>
      <p:graphicFrame>
        <p:nvGraphicFramePr>
          <p:cNvPr id="5" name="Chart 4"/>
          <p:cNvGraphicFramePr>
            <a:graphicFrameLocks/>
          </p:cNvGraphicFramePr>
          <p:nvPr/>
        </p:nvGraphicFramePr>
        <p:xfrm>
          <a:off x="985837" y="1402556"/>
          <a:ext cx="7172325" cy="405288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577243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06544"/>
            <a:ext cx="8229600" cy="4525963"/>
          </a:xfrm>
        </p:spPr>
        <p:txBody>
          <a:bodyPr/>
          <a:lstStyle/>
          <a:p>
            <a:pPr marL="0" indent="0">
              <a:buNone/>
            </a:pPr>
            <a:r>
              <a:rPr lang="en-IE" dirty="0" smtClean="0"/>
              <a:t>The following Bid Offer Data is used in each run type for scheduling decisions:</a:t>
            </a:r>
          </a:p>
          <a:p>
            <a:pPr marL="0" indent="0">
              <a:buNone/>
            </a:pPr>
            <a:endParaRPr lang="en-IE" dirty="0"/>
          </a:p>
        </p:txBody>
      </p:sp>
      <p:sp>
        <p:nvSpPr>
          <p:cNvPr id="3" name="Title 2"/>
          <p:cNvSpPr>
            <a:spLocks noGrp="1"/>
          </p:cNvSpPr>
          <p:nvPr>
            <p:ph type="title"/>
          </p:nvPr>
        </p:nvSpPr>
        <p:spPr/>
        <p:txBody>
          <a:bodyPr/>
          <a:lstStyle/>
          <a:p>
            <a:r>
              <a:rPr lang="en-IE" dirty="0" smtClean="0"/>
              <a:t>Commercial Offer Data (COD)</a:t>
            </a:r>
            <a:endParaRPr lang="en-IE" dirty="0"/>
          </a:p>
        </p:txBody>
      </p:sp>
      <p:sp>
        <p:nvSpPr>
          <p:cNvPr id="4" name="Slide Number Placeholder 3"/>
          <p:cNvSpPr>
            <a:spLocks noGrp="1"/>
          </p:cNvSpPr>
          <p:nvPr>
            <p:ph type="sldNum" sz="quarter" idx="12"/>
          </p:nvPr>
        </p:nvSpPr>
        <p:spPr/>
        <p:txBody>
          <a:bodyPr/>
          <a:lstStyle/>
          <a:p>
            <a:fld id="{5FA4BBA2-668D-4B65-A78A-63221D942F52}" type="slidenum">
              <a:rPr lang="en-IE" smtClean="0">
                <a:solidFill>
                  <a:prstClr val="black">
                    <a:tint val="75000"/>
                  </a:prstClr>
                </a:solidFill>
              </a:rPr>
              <a:pPr/>
              <a:t>16</a:t>
            </a:fld>
            <a:endParaRPr lang="en-IE" dirty="0">
              <a:solidFill>
                <a:prstClr val="black">
                  <a:tint val="75000"/>
                </a:prstClr>
              </a:solidFill>
            </a:endParaRPr>
          </a:p>
        </p:txBody>
      </p:sp>
      <p:graphicFrame>
        <p:nvGraphicFramePr>
          <p:cNvPr id="5" name="Content Placeholder 6"/>
          <p:cNvGraphicFramePr>
            <a:graphicFrameLocks/>
          </p:cNvGraphicFramePr>
          <p:nvPr>
            <p:extLst>
              <p:ext uri="{D42A27DB-BD31-4B8C-83A1-F6EECF244321}">
                <p14:modId xmlns:p14="http://schemas.microsoft.com/office/powerpoint/2010/main" val="2763072036"/>
              </p:ext>
            </p:extLst>
          </p:nvPr>
        </p:nvGraphicFramePr>
        <p:xfrm>
          <a:off x="457200" y="1637079"/>
          <a:ext cx="8131996" cy="1953410"/>
        </p:xfrm>
        <a:graphic>
          <a:graphicData uri="http://schemas.openxmlformats.org/drawingml/2006/table">
            <a:tbl>
              <a:tblPr firstRow="1" firstCol="1" bandRow="1">
                <a:tableStyleId>{5C22544A-7EE6-4342-B048-85BDC9FD1C3A}</a:tableStyleId>
              </a:tblPr>
              <a:tblGrid>
                <a:gridCol w="2919512"/>
                <a:gridCol w="1842351"/>
                <a:gridCol w="1842351"/>
                <a:gridCol w="1527782"/>
              </a:tblGrid>
              <a:tr h="390682">
                <a:tc rowSpan="2">
                  <a:txBody>
                    <a:bodyPr/>
                    <a:lstStyle/>
                    <a:p>
                      <a:pPr marL="0" marR="0" algn="l">
                        <a:lnSpc>
                          <a:spcPct val="115000"/>
                        </a:lnSpc>
                        <a:spcBef>
                          <a:spcPts val="1000"/>
                        </a:spcBef>
                        <a:spcAft>
                          <a:spcPts val="0"/>
                        </a:spcAft>
                      </a:pPr>
                      <a:r>
                        <a:rPr lang="en-IE" sz="1600" dirty="0">
                          <a:effectLst/>
                        </a:rPr>
                        <a:t>Scheduling/Dispatch Run</a:t>
                      </a:r>
                      <a:endParaRPr lang="en-IE" sz="1600" dirty="0">
                        <a:effectLst/>
                        <a:latin typeface="Calibri"/>
                        <a:ea typeface="Times New Roman"/>
                        <a:cs typeface="Times New Roman"/>
                      </a:endParaRPr>
                    </a:p>
                  </a:txBody>
                  <a:tcPr marL="68580" marR="68580" marT="0" marB="0" anchor="ctr"/>
                </a:tc>
                <a:tc gridSpan="3">
                  <a:txBody>
                    <a:bodyPr/>
                    <a:lstStyle/>
                    <a:p>
                      <a:pPr marL="0" marR="0" algn="ctr">
                        <a:lnSpc>
                          <a:spcPct val="115000"/>
                        </a:lnSpc>
                        <a:spcBef>
                          <a:spcPts val="1000"/>
                        </a:spcBef>
                        <a:spcAft>
                          <a:spcPts val="0"/>
                        </a:spcAft>
                      </a:pPr>
                      <a:r>
                        <a:rPr lang="en-IE" sz="1600">
                          <a:effectLst/>
                        </a:rPr>
                        <a:t>Source of Commercial Data</a:t>
                      </a:r>
                      <a:endParaRPr lang="en-IE" sz="1600">
                        <a:effectLst/>
                        <a:latin typeface="Calibri"/>
                        <a:ea typeface="Times New Roman"/>
                        <a:cs typeface="Times New Roman"/>
                      </a:endParaRPr>
                    </a:p>
                  </a:txBody>
                  <a:tcPr marL="68580" marR="68580" marT="0" marB="0"/>
                </a:tc>
                <a:tc hMerge="1">
                  <a:txBody>
                    <a:bodyPr/>
                    <a:lstStyle/>
                    <a:p>
                      <a:endParaRPr lang="en-IE"/>
                    </a:p>
                  </a:txBody>
                  <a:tcPr/>
                </a:tc>
                <a:tc hMerge="1">
                  <a:txBody>
                    <a:bodyPr/>
                    <a:lstStyle/>
                    <a:p>
                      <a:endParaRPr lang="en-IE"/>
                    </a:p>
                  </a:txBody>
                  <a:tcPr/>
                </a:tc>
              </a:tr>
              <a:tr h="390682">
                <a:tc vMerge="1">
                  <a:txBody>
                    <a:bodyPr/>
                    <a:lstStyle/>
                    <a:p>
                      <a:endParaRPr lang="en-IE"/>
                    </a:p>
                  </a:txBody>
                  <a:tcPr/>
                </a:tc>
                <a:tc>
                  <a:txBody>
                    <a:bodyPr/>
                    <a:lstStyle/>
                    <a:p>
                      <a:pPr marL="0" marR="0" algn="ctr">
                        <a:lnSpc>
                          <a:spcPct val="115000"/>
                        </a:lnSpc>
                        <a:spcBef>
                          <a:spcPts val="1000"/>
                        </a:spcBef>
                        <a:spcAft>
                          <a:spcPts val="0"/>
                        </a:spcAft>
                      </a:pPr>
                      <a:r>
                        <a:rPr lang="en-IE" sz="1600">
                          <a:effectLst/>
                        </a:rPr>
                        <a:t>Primary</a:t>
                      </a:r>
                      <a:endParaRPr lang="en-IE" sz="1600">
                        <a:effectLst/>
                        <a:latin typeface="Calibri"/>
                        <a:ea typeface="Times New Roman"/>
                        <a:cs typeface="Times New Roman"/>
                      </a:endParaRPr>
                    </a:p>
                  </a:txBody>
                  <a:tcPr marL="68580" marR="68580" marT="0" marB="0" anchor="ctr"/>
                </a:tc>
                <a:tc>
                  <a:txBody>
                    <a:bodyPr/>
                    <a:lstStyle/>
                    <a:p>
                      <a:pPr marL="0" marR="0" algn="ctr">
                        <a:lnSpc>
                          <a:spcPct val="115000"/>
                        </a:lnSpc>
                        <a:spcBef>
                          <a:spcPts val="1000"/>
                        </a:spcBef>
                        <a:spcAft>
                          <a:spcPts val="0"/>
                        </a:spcAft>
                      </a:pPr>
                      <a:r>
                        <a:rPr lang="en-IE" sz="1600">
                          <a:effectLst/>
                        </a:rPr>
                        <a:t>Back-Up 1</a:t>
                      </a:r>
                      <a:endParaRPr lang="en-IE" sz="1600">
                        <a:effectLst/>
                        <a:latin typeface="Calibri"/>
                        <a:ea typeface="Times New Roman"/>
                        <a:cs typeface="Times New Roman"/>
                      </a:endParaRPr>
                    </a:p>
                  </a:txBody>
                  <a:tcPr marL="68580" marR="68580" marT="0" marB="0" anchor="ctr"/>
                </a:tc>
                <a:tc>
                  <a:txBody>
                    <a:bodyPr/>
                    <a:lstStyle/>
                    <a:p>
                      <a:pPr marL="0" marR="0" algn="ctr">
                        <a:lnSpc>
                          <a:spcPct val="115000"/>
                        </a:lnSpc>
                        <a:spcBef>
                          <a:spcPts val="1000"/>
                        </a:spcBef>
                        <a:spcAft>
                          <a:spcPts val="0"/>
                        </a:spcAft>
                      </a:pPr>
                      <a:r>
                        <a:rPr lang="en-IE" sz="1600">
                          <a:effectLst/>
                        </a:rPr>
                        <a:t>Back-Up 2</a:t>
                      </a:r>
                      <a:endParaRPr lang="en-IE" sz="1600">
                        <a:effectLst/>
                        <a:latin typeface="Calibri"/>
                        <a:ea typeface="Times New Roman"/>
                        <a:cs typeface="Times New Roman"/>
                      </a:endParaRPr>
                    </a:p>
                  </a:txBody>
                  <a:tcPr marL="68580" marR="68580" marT="0" marB="0" anchor="ctr"/>
                </a:tc>
              </a:tr>
              <a:tr h="390682">
                <a:tc>
                  <a:txBody>
                    <a:bodyPr/>
                    <a:lstStyle/>
                    <a:p>
                      <a:pPr marL="0" marR="0" algn="l">
                        <a:lnSpc>
                          <a:spcPct val="115000"/>
                        </a:lnSpc>
                        <a:spcBef>
                          <a:spcPts val="1000"/>
                        </a:spcBef>
                        <a:spcAft>
                          <a:spcPts val="0"/>
                        </a:spcAft>
                      </a:pPr>
                      <a:r>
                        <a:rPr lang="en-IE" sz="1600">
                          <a:effectLst/>
                        </a:rPr>
                        <a:t>LTS – Long Term Schedule</a:t>
                      </a:r>
                      <a:endParaRPr lang="en-IE" sz="1600">
                        <a:effectLst/>
                        <a:latin typeface="Calibri"/>
                        <a:ea typeface="Times New Roman"/>
                        <a:cs typeface="Times New Roman"/>
                      </a:endParaRPr>
                    </a:p>
                  </a:txBody>
                  <a:tcPr marL="68580" marR="68580" marT="0" marB="0" anchor="ctr"/>
                </a:tc>
                <a:tc>
                  <a:txBody>
                    <a:bodyPr/>
                    <a:lstStyle/>
                    <a:p>
                      <a:pPr marL="0" marR="0" algn="ctr">
                        <a:lnSpc>
                          <a:spcPct val="115000"/>
                        </a:lnSpc>
                        <a:spcBef>
                          <a:spcPts val="1000"/>
                        </a:spcBef>
                        <a:spcAft>
                          <a:spcPts val="0"/>
                        </a:spcAft>
                      </a:pPr>
                      <a:r>
                        <a:rPr lang="en-IE" sz="1600" dirty="0">
                          <a:effectLst/>
                        </a:rPr>
                        <a:t>Complex</a:t>
                      </a:r>
                      <a:endParaRPr lang="en-IE" sz="1600" dirty="0">
                        <a:effectLst/>
                        <a:latin typeface="Calibri"/>
                        <a:ea typeface="Times New Roman"/>
                        <a:cs typeface="Times New Roman"/>
                      </a:endParaRPr>
                    </a:p>
                  </a:txBody>
                  <a:tcPr marL="68580" marR="68580" marT="0" marB="0" anchor="ctr"/>
                </a:tc>
                <a:tc>
                  <a:txBody>
                    <a:bodyPr/>
                    <a:lstStyle/>
                    <a:p>
                      <a:pPr marL="0" marR="0" algn="ctr">
                        <a:lnSpc>
                          <a:spcPct val="115000"/>
                        </a:lnSpc>
                        <a:spcBef>
                          <a:spcPts val="1000"/>
                        </a:spcBef>
                        <a:spcAft>
                          <a:spcPts val="0"/>
                        </a:spcAft>
                      </a:pPr>
                      <a:r>
                        <a:rPr lang="en-IE" sz="1600">
                          <a:effectLst/>
                        </a:rPr>
                        <a:t>Default</a:t>
                      </a:r>
                      <a:endParaRPr lang="en-IE" sz="1600">
                        <a:effectLst/>
                        <a:latin typeface="Calibri"/>
                        <a:ea typeface="Times New Roman"/>
                        <a:cs typeface="Times New Roman"/>
                      </a:endParaRPr>
                    </a:p>
                  </a:txBody>
                  <a:tcPr marL="68580" marR="68580" marT="0" marB="0" anchor="ctr"/>
                </a:tc>
                <a:tc>
                  <a:txBody>
                    <a:bodyPr/>
                    <a:lstStyle/>
                    <a:p>
                      <a:pPr marL="0" marR="0" algn="ctr">
                        <a:lnSpc>
                          <a:spcPct val="115000"/>
                        </a:lnSpc>
                        <a:spcBef>
                          <a:spcPts val="1000"/>
                        </a:spcBef>
                        <a:spcAft>
                          <a:spcPts val="0"/>
                        </a:spcAft>
                      </a:pPr>
                      <a:r>
                        <a:rPr lang="en-IE" sz="1600">
                          <a:effectLst/>
                        </a:rPr>
                        <a:t>N/A</a:t>
                      </a:r>
                      <a:endParaRPr lang="en-IE" sz="1600">
                        <a:effectLst/>
                        <a:latin typeface="Calibri"/>
                        <a:ea typeface="Times New Roman"/>
                        <a:cs typeface="Times New Roman"/>
                      </a:endParaRPr>
                    </a:p>
                  </a:txBody>
                  <a:tcPr marL="68580" marR="68580" marT="0" marB="0" anchor="ctr"/>
                </a:tc>
              </a:tr>
              <a:tr h="390682">
                <a:tc>
                  <a:txBody>
                    <a:bodyPr/>
                    <a:lstStyle/>
                    <a:p>
                      <a:pPr marL="0" marR="0" algn="l">
                        <a:lnSpc>
                          <a:spcPct val="115000"/>
                        </a:lnSpc>
                        <a:spcBef>
                          <a:spcPts val="1000"/>
                        </a:spcBef>
                        <a:spcAft>
                          <a:spcPts val="0"/>
                        </a:spcAft>
                      </a:pPr>
                      <a:r>
                        <a:rPr lang="en-IE" sz="1600">
                          <a:effectLst/>
                        </a:rPr>
                        <a:t>RTC – Real-Time Commitment</a:t>
                      </a:r>
                      <a:endParaRPr lang="en-IE" sz="1600">
                        <a:effectLst/>
                        <a:latin typeface="Calibri"/>
                        <a:ea typeface="Times New Roman"/>
                        <a:cs typeface="Times New Roman"/>
                      </a:endParaRPr>
                    </a:p>
                  </a:txBody>
                  <a:tcPr marL="68580" marR="68580" marT="0" marB="0" anchor="ctr"/>
                </a:tc>
                <a:tc>
                  <a:txBody>
                    <a:bodyPr/>
                    <a:lstStyle/>
                    <a:p>
                      <a:pPr marL="0" marR="0" algn="ctr">
                        <a:lnSpc>
                          <a:spcPct val="115000"/>
                        </a:lnSpc>
                        <a:spcBef>
                          <a:spcPts val="1000"/>
                        </a:spcBef>
                        <a:spcAft>
                          <a:spcPts val="0"/>
                        </a:spcAft>
                      </a:pPr>
                      <a:r>
                        <a:rPr lang="en-IE" sz="1600">
                          <a:effectLst/>
                        </a:rPr>
                        <a:t>Complex</a:t>
                      </a:r>
                      <a:endParaRPr lang="en-IE" sz="1600">
                        <a:effectLst/>
                        <a:latin typeface="Calibri"/>
                        <a:ea typeface="Times New Roman"/>
                        <a:cs typeface="Times New Roman"/>
                      </a:endParaRPr>
                    </a:p>
                  </a:txBody>
                  <a:tcPr marL="68580" marR="68580" marT="0" marB="0" anchor="ctr"/>
                </a:tc>
                <a:tc>
                  <a:txBody>
                    <a:bodyPr/>
                    <a:lstStyle/>
                    <a:p>
                      <a:pPr marL="0" marR="0" algn="ctr">
                        <a:lnSpc>
                          <a:spcPct val="115000"/>
                        </a:lnSpc>
                        <a:spcBef>
                          <a:spcPts val="1000"/>
                        </a:spcBef>
                        <a:spcAft>
                          <a:spcPts val="0"/>
                        </a:spcAft>
                      </a:pPr>
                      <a:r>
                        <a:rPr lang="en-IE" sz="1600">
                          <a:effectLst/>
                        </a:rPr>
                        <a:t>Default</a:t>
                      </a:r>
                      <a:endParaRPr lang="en-IE" sz="1600">
                        <a:effectLst/>
                        <a:latin typeface="Calibri"/>
                        <a:ea typeface="Times New Roman"/>
                        <a:cs typeface="Times New Roman"/>
                      </a:endParaRPr>
                    </a:p>
                  </a:txBody>
                  <a:tcPr marL="68580" marR="68580" marT="0" marB="0" anchor="ctr"/>
                </a:tc>
                <a:tc>
                  <a:txBody>
                    <a:bodyPr/>
                    <a:lstStyle/>
                    <a:p>
                      <a:pPr marL="0" marR="0" algn="ctr">
                        <a:lnSpc>
                          <a:spcPct val="115000"/>
                        </a:lnSpc>
                        <a:spcBef>
                          <a:spcPts val="1000"/>
                        </a:spcBef>
                        <a:spcAft>
                          <a:spcPts val="0"/>
                        </a:spcAft>
                      </a:pPr>
                      <a:r>
                        <a:rPr lang="en-IE" sz="1600">
                          <a:effectLst/>
                        </a:rPr>
                        <a:t>N/A</a:t>
                      </a:r>
                      <a:endParaRPr lang="en-IE" sz="1600">
                        <a:effectLst/>
                        <a:latin typeface="Calibri"/>
                        <a:ea typeface="Times New Roman"/>
                        <a:cs typeface="Times New Roman"/>
                      </a:endParaRPr>
                    </a:p>
                  </a:txBody>
                  <a:tcPr marL="68580" marR="68580" marT="0" marB="0" anchor="ctr"/>
                </a:tc>
              </a:tr>
              <a:tr h="390682">
                <a:tc>
                  <a:txBody>
                    <a:bodyPr/>
                    <a:lstStyle/>
                    <a:p>
                      <a:pPr marL="0" marR="0" algn="l">
                        <a:lnSpc>
                          <a:spcPct val="115000"/>
                        </a:lnSpc>
                        <a:spcBef>
                          <a:spcPts val="1000"/>
                        </a:spcBef>
                        <a:spcAft>
                          <a:spcPts val="0"/>
                        </a:spcAft>
                      </a:pPr>
                      <a:r>
                        <a:rPr lang="en-IE" sz="1600" dirty="0">
                          <a:effectLst/>
                        </a:rPr>
                        <a:t>RTD – Real-Time Dispatch</a:t>
                      </a:r>
                      <a:endParaRPr lang="en-IE" sz="1600" dirty="0">
                        <a:effectLst/>
                        <a:latin typeface="Calibri"/>
                        <a:ea typeface="Times New Roman"/>
                        <a:cs typeface="Times New Roman"/>
                      </a:endParaRPr>
                    </a:p>
                  </a:txBody>
                  <a:tcPr marL="68580" marR="68580" marT="0" marB="0" anchor="ctr"/>
                </a:tc>
                <a:tc>
                  <a:txBody>
                    <a:bodyPr/>
                    <a:lstStyle/>
                    <a:p>
                      <a:pPr marL="0" marR="0" algn="ctr">
                        <a:lnSpc>
                          <a:spcPct val="115000"/>
                        </a:lnSpc>
                        <a:spcBef>
                          <a:spcPts val="1000"/>
                        </a:spcBef>
                        <a:spcAft>
                          <a:spcPts val="0"/>
                        </a:spcAft>
                      </a:pPr>
                      <a:r>
                        <a:rPr lang="en-IE" sz="1600">
                          <a:effectLst/>
                        </a:rPr>
                        <a:t>Simple</a:t>
                      </a:r>
                      <a:endParaRPr lang="en-IE" sz="1600">
                        <a:effectLst/>
                        <a:latin typeface="Calibri"/>
                        <a:ea typeface="Times New Roman"/>
                        <a:cs typeface="Times New Roman"/>
                      </a:endParaRPr>
                    </a:p>
                  </a:txBody>
                  <a:tcPr marL="68580" marR="68580" marT="0" marB="0" anchor="ctr"/>
                </a:tc>
                <a:tc>
                  <a:txBody>
                    <a:bodyPr/>
                    <a:lstStyle/>
                    <a:p>
                      <a:pPr marL="0" marR="0" algn="ctr">
                        <a:lnSpc>
                          <a:spcPct val="115000"/>
                        </a:lnSpc>
                        <a:spcBef>
                          <a:spcPts val="1000"/>
                        </a:spcBef>
                        <a:spcAft>
                          <a:spcPts val="0"/>
                        </a:spcAft>
                      </a:pPr>
                      <a:r>
                        <a:rPr lang="en-IE" sz="1600" dirty="0" smtClean="0">
                          <a:effectLst/>
                        </a:rPr>
                        <a:t>Complex</a:t>
                      </a:r>
                      <a:endParaRPr lang="en-IE" sz="1600" dirty="0">
                        <a:effectLst/>
                        <a:latin typeface="Calibri"/>
                        <a:ea typeface="Times New Roman"/>
                        <a:cs typeface="Times New Roman"/>
                      </a:endParaRPr>
                    </a:p>
                  </a:txBody>
                  <a:tcPr marL="68580" marR="68580" marT="0" marB="0" anchor="ctr"/>
                </a:tc>
                <a:tc>
                  <a:txBody>
                    <a:bodyPr/>
                    <a:lstStyle/>
                    <a:p>
                      <a:pPr marL="0" marR="0" algn="ctr">
                        <a:lnSpc>
                          <a:spcPct val="115000"/>
                        </a:lnSpc>
                        <a:spcBef>
                          <a:spcPts val="1000"/>
                        </a:spcBef>
                        <a:spcAft>
                          <a:spcPts val="0"/>
                        </a:spcAft>
                      </a:pPr>
                      <a:r>
                        <a:rPr lang="en-IE" sz="1600" dirty="0" smtClean="0">
                          <a:effectLst/>
                        </a:rPr>
                        <a:t>Default</a:t>
                      </a:r>
                      <a:endParaRPr lang="en-IE" sz="1600" dirty="0">
                        <a:effectLst/>
                        <a:latin typeface="Calibri"/>
                        <a:ea typeface="Times New Roman"/>
                        <a:cs typeface="Times New Roman"/>
                      </a:endParaRPr>
                    </a:p>
                  </a:txBody>
                  <a:tcPr marL="68580" marR="68580" marT="0" marB="0" anchor="ctr"/>
                </a:tc>
              </a:tr>
            </a:tbl>
          </a:graphicData>
        </a:graphic>
      </p:graphicFrame>
      <p:grpSp>
        <p:nvGrpSpPr>
          <p:cNvPr id="7" name="Group 6"/>
          <p:cNvGrpSpPr/>
          <p:nvPr/>
        </p:nvGrpSpPr>
        <p:grpSpPr>
          <a:xfrm>
            <a:off x="2589322" y="3713014"/>
            <a:ext cx="1828800" cy="2535633"/>
            <a:chOff x="5294848" y="2217342"/>
            <a:chExt cx="1828800" cy="2535633"/>
          </a:xfrm>
          <a:noFill/>
        </p:grpSpPr>
        <p:sp>
          <p:nvSpPr>
            <p:cNvPr id="8" name="Rectangle 7"/>
            <p:cNvSpPr/>
            <p:nvPr/>
          </p:nvSpPr>
          <p:spPr>
            <a:xfrm>
              <a:off x="5523448" y="2535134"/>
              <a:ext cx="457200" cy="304800"/>
            </a:xfrm>
            <a:prstGeom prst="rect">
              <a:avLst/>
            </a:prstGeom>
            <a:solidFill>
              <a:schemeClr val="accent5">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000" b="1" dirty="0" smtClean="0">
                  <a:solidFill>
                    <a:schemeClr val="tx1"/>
                  </a:solidFill>
                  <a:latin typeface="Arial" panose="020B0604020202020204" pitchFamily="34" charset="0"/>
                  <a:cs typeface="Arial" panose="020B0604020202020204" pitchFamily="34" charset="0"/>
                </a:rPr>
                <a:t>SUC</a:t>
              </a:r>
            </a:p>
            <a:p>
              <a:pPr algn="ctr"/>
              <a:r>
                <a:rPr lang="en-IE" sz="1000" b="1" dirty="0" smtClean="0">
                  <a:solidFill>
                    <a:schemeClr val="tx1"/>
                  </a:solidFill>
                  <a:latin typeface="Arial" panose="020B0604020202020204" pitchFamily="34" charset="0"/>
                  <a:cs typeface="Arial" panose="020B0604020202020204" pitchFamily="34" charset="0"/>
                </a:rPr>
                <a:t>H</a:t>
              </a:r>
              <a:endParaRPr lang="en-IE" sz="1000" b="1" dirty="0">
                <a:solidFill>
                  <a:schemeClr val="tx1"/>
                </a:solidFill>
                <a:latin typeface="Arial" panose="020B0604020202020204" pitchFamily="34" charset="0"/>
                <a:cs typeface="Arial" panose="020B0604020202020204" pitchFamily="34" charset="0"/>
              </a:endParaRPr>
            </a:p>
          </p:txBody>
        </p:sp>
        <p:sp>
          <p:nvSpPr>
            <p:cNvPr id="9" name="Rectangle 8"/>
            <p:cNvSpPr/>
            <p:nvPr/>
          </p:nvSpPr>
          <p:spPr>
            <a:xfrm>
              <a:off x="5523448" y="2839934"/>
              <a:ext cx="1371600" cy="228600"/>
            </a:xfrm>
            <a:prstGeom prst="rect">
              <a:avLst/>
            </a:prstGeom>
            <a:solidFill>
              <a:schemeClr val="accent5">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000" b="1" dirty="0" smtClean="0">
                  <a:solidFill>
                    <a:schemeClr val="tx1"/>
                  </a:solidFill>
                  <a:latin typeface="Arial" panose="020B0604020202020204" pitchFamily="34" charset="0"/>
                  <a:cs typeface="Arial" panose="020B0604020202020204" pitchFamily="34" charset="0"/>
                </a:rPr>
                <a:t>No Load Costs</a:t>
              </a:r>
              <a:endParaRPr lang="en-IE" sz="1000" b="1" dirty="0">
                <a:solidFill>
                  <a:schemeClr val="tx1"/>
                </a:solidFill>
                <a:latin typeface="Arial" panose="020B0604020202020204" pitchFamily="34" charset="0"/>
                <a:cs typeface="Arial" panose="020B0604020202020204" pitchFamily="34" charset="0"/>
              </a:endParaRPr>
            </a:p>
          </p:txBody>
        </p:sp>
        <p:sp>
          <p:nvSpPr>
            <p:cNvPr id="10" name="Rectangle 9"/>
            <p:cNvSpPr/>
            <p:nvPr/>
          </p:nvSpPr>
          <p:spPr>
            <a:xfrm>
              <a:off x="5980648" y="2535134"/>
              <a:ext cx="457200" cy="304800"/>
            </a:xfrm>
            <a:prstGeom prst="rect">
              <a:avLst/>
            </a:prstGeom>
            <a:solidFill>
              <a:schemeClr val="accent5">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000" b="1" dirty="0" smtClean="0">
                  <a:solidFill>
                    <a:schemeClr val="tx1"/>
                  </a:solidFill>
                  <a:latin typeface="Arial" panose="020B0604020202020204" pitchFamily="34" charset="0"/>
                  <a:cs typeface="Arial" panose="020B0604020202020204" pitchFamily="34" charset="0"/>
                </a:rPr>
                <a:t>SUC</a:t>
              </a:r>
            </a:p>
            <a:p>
              <a:pPr algn="ctr"/>
              <a:r>
                <a:rPr lang="en-IE" sz="1000" b="1" dirty="0">
                  <a:solidFill>
                    <a:schemeClr val="tx1"/>
                  </a:solidFill>
                  <a:latin typeface="Arial" panose="020B0604020202020204" pitchFamily="34" charset="0"/>
                  <a:cs typeface="Arial" panose="020B0604020202020204" pitchFamily="34" charset="0"/>
                </a:rPr>
                <a:t>W</a:t>
              </a:r>
            </a:p>
          </p:txBody>
        </p:sp>
        <p:sp>
          <p:nvSpPr>
            <p:cNvPr id="11" name="Rectangle 10"/>
            <p:cNvSpPr/>
            <p:nvPr/>
          </p:nvSpPr>
          <p:spPr>
            <a:xfrm>
              <a:off x="6437848" y="2535134"/>
              <a:ext cx="457200" cy="304800"/>
            </a:xfrm>
            <a:prstGeom prst="rect">
              <a:avLst/>
            </a:prstGeom>
            <a:solidFill>
              <a:schemeClr val="accent5">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000" b="1" dirty="0" smtClean="0">
                  <a:solidFill>
                    <a:schemeClr val="tx1"/>
                  </a:solidFill>
                  <a:latin typeface="Arial" panose="020B0604020202020204" pitchFamily="34" charset="0"/>
                  <a:cs typeface="Arial" panose="020B0604020202020204" pitchFamily="34" charset="0"/>
                </a:rPr>
                <a:t>SUC</a:t>
              </a:r>
            </a:p>
            <a:p>
              <a:pPr algn="ctr"/>
              <a:r>
                <a:rPr lang="en-IE" sz="1000" b="1" dirty="0" smtClean="0">
                  <a:solidFill>
                    <a:schemeClr val="tx1"/>
                  </a:solidFill>
                  <a:latin typeface="Arial" panose="020B0604020202020204" pitchFamily="34" charset="0"/>
                  <a:cs typeface="Arial" panose="020B0604020202020204" pitchFamily="34" charset="0"/>
                </a:rPr>
                <a:t>C</a:t>
              </a:r>
              <a:endParaRPr lang="en-IE" sz="1000" b="1" dirty="0">
                <a:solidFill>
                  <a:schemeClr val="tx1"/>
                </a:solidFill>
                <a:latin typeface="Arial" panose="020B0604020202020204" pitchFamily="34" charset="0"/>
                <a:cs typeface="Arial" panose="020B0604020202020204" pitchFamily="34" charset="0"/>
              </a:endParaRPr>
            </a:p>
          </p:txBody>
        </p:sp>
        <p:sp>
          <p:nvSpPr>
            <p:cNvPr id="12" name="Rectangle 11"/>
            <p:cNvSpPr/>
            <p:nvPr/>
          </p:nvSpPr>
          <p:spPr>
            <a:xfrm>
              <a:off x="5523448" y="3068534"/>
              <a:ext cx="685800" cy="304800"/>
            </a:xfrm>
            <a:prstGeom prst="rect">
              <a:avLst/>
            </a:prstGeom>
            <a:solidFill>
              <a:schemeClr val="accent5">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000" b="1" dirty="0" err="1" smtClean="0">
                  <a:solidFill>
                    <a:schemeClr val="tx1"/>
                  </a:solidFill>
                  <a:latin typeface="Arial" panose="020B0604020202020204" pitchFamily="34" charset="0"/>
                  <a:cs typeface="Arial" panose="020B0604020202020204" pitchFamily="34" charset="0"/>
                </a:rPr>
                <a:t>Inc</a:t>
              </a:r>
              <a:r>
                <a:rPr lang="en-IE" sz="1000" b="1" dirty="0">
                  <a:solidFill>
                    <a:schemeClr val="tx1"/>
                  </a:solidFill>
                  <a:latin typeface="Arial" panose="020B0604020202020204" pitchFamily="34" charset="0"/>
                  <a:cs typeface="Arial" panose="020B0604020202020204" pitchFamily="34" charset="0"/>
                </a:rPr>
                <a:t> </a:t>
              </a:r>
              <a:r>
                <a:rPr lang="en-IE" sz="1000" b="1" dirty="0" smtClean="0">
                  <a:solidFill>
                    <a:schemeClr val="tx1"/>
                  </a:solidFill>
                  <a:latin typeface="Arial" panose="020B0604020202020204" pitchFamily="34" charset="0"/>
                  <a:cs typeface="Arial" panose="020B0604020202020204" pitchFamily="34" charset="0"/>
                </a:rPr>
                <a:t>1</a:t>
              </a:r>
              <a:endParaRPr lang="en-IE" sz="1000" b="1" dirty="0">
                <a:solidFill>
                  <a:schemeClr val="tx1"/>
                </a:solidFill>
                <a:latin typeface="Arial" panose="020B0604020202020204" pitchFamily="34" charset="0"/>
                <a:cs typeface="Arial" panose="020B0604020202020204" pitchFamily="34" charset="0"/>
              </a:endParaRPr>
            </a:p>
          </p:txBody>
        </p:sp>
        <p:sp>
          <p:nvSpPr>
            <p:cNvPr id="13" name="Rectangle 12"/>
            <p:cNvSpPr/>
            <p:nvPr/>
          </p:nvSpPr>
          <p:spPr>
            <a:xfrm>
              <a:off x="6209248" y="3068534"/>
              <a:ext cx="685800" cy="304800"/>
            </a:xfrm>
            <a:prstGeom prst="rect">
              <a:avLst/>
            </a:prstGeom>
            <a:solidFill>
              <a:schemeClr val="accent5">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000" b="1" dirty="0" smtClean="0">
                  <a:solidFill>
                    <a:schemeClr val="tx1"/>
                  </a:solidFill>
                  <a:latin typeface="Arial" panose="020B0604020202020204" pitchFamily="34" charset="0"/>
                  <a:cs typeface="Arial" panose="020B0604020202020204" pitchFamily="34" charset="0"/>
                </a:rPr>
                <a:t>Dec 1</a:t>
              </a:r>
              <a:endParaRPr lang="en-IE" sz="1000" b="1" dirty="0">
                <a:solidFill>
                  <a:schemeClr val="tx1"/>
                </a:solidFill>
                <a:latin typeface="Arial" panose="020B0604020202020204" pitchFamily="34" charset="0"/>
                <a:cs typeface="Arial" panose="020B0604020202020204" pitchFamily="34" charset="0"/>
              </a:endParaRPr>
            </a:p>
          </p:txBody>
        </p:sp>
        <p:sp>
          <p:nvSpPr>
            <p:cNvPr id="14" name="Rectangle 13"/>
            <p:cNvSpPr/>
            <p:nvPr/>
          </p:nvSpPr>
          <p:spPr>
            <a:xfrm>
              <a:off x="5523448" y="3373334"/>
              <a:ext cx="685800" cy="304800"/>
            </a:xfrm>
            <a:prstGeom prst="rect">
              <a:avLst/>
            </a:prstGeom>
            <a:solidFill>
              <a:schemeClr val="accent5">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000" b="1" dirty="0" err="1" smtClean="0">
                  <a:solidFill>
                    <a:schemeClr val="tx1"/>
                  </a:solidFill>
                  <a:latin typeface="Arial" panose="020B0604020202020204" pitchFamily="34" charset="0"/>
                  <a:cs typeface="Arial" panose="020B0604020202020204" pitchFamily="34" charset="0"/>
                </a:rPr>
                <a:t>Inc</a:t>
              </a:r>
              <a:r>
                <a:rPr lang="en-IE" sz="1000" b="1" dirty="0">
                  <a:solidFill>
                    <a:schemeClr val="tx1"/>
                  </a:solidFill>
                  <a:latin typeface="Arial" panose="020B0604020202020204" pitchFamily="34" charset="0"/>
                  <a:cs typeface="Arial" panose="020B0604020202020204" pitchFamily="34" charset="0"/>
                </a:rPr>
                <a:t> 2</a:t>
              </a:r>
            </a:p>
          </p:txBody>
        </p:sp>
        <p:sp>
          <p:nvSpPr>
            <p:cNvPr id="15" name="Rectangle 14"/>
            <p:cNvSpPr/>
            <p:nvPr/>
          </p:nvSpPr>
          <p:spPr>
            <a:xfrm>
              <a:off x="6209248" y="3373334"/>
              <a:ext cx="685800" cy="304800"/>
            </a:xfrm>
            <a:prstGeom prst="rect">
              <a:avLst/>
            </a:prstGeom>
            <a:solidFill>
              <a:schemeClr val="accent5">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000" b="1" dirty="0" smtClean="0">
                  <a:solidFill>
                    <a:schemeClr val="tx1"/>
                  </a:solidFill>
                  <a:latin typeface="Arial" panose="020B0604020202020204" pitchFamily="34" charset="0"/>
                  <a:cs typeface="Arial" panose="020B0604020202020204" pitchFamily="34" charset="0"/>
                </a:rPr>
                <a:t>Dec 2</a:t>
              </a:r>
              <a:endParaRPr lang="en-IE" sz="1000" b="1" dirty="0">
                <a:solidFill>
                  <a:schemeClr val="tx1"/>
                </a:solidFill>
                <a:latin typeface="Arial" panose="020B0604020202020204" pitchFamily="34" charset="0"/>
                <a:cs typeface="Arial" panose="020B0604020202020204" pitchFamily="34" charset="0"/>
              </a:endParaRPr>
            </a:p>
          </p:txBody>
        </p:sp>
        <p:sp>
          <p:nvSpPr>
            <p:cNvPr id="16" name="Rectangle 15"/>
            <p:cNvSpPr/>
            <p:nvPr/>
          </p:nvSpPr>
          <p:spPr>
            <a:xfrm>
              <a:off x="5523448" y="4363934"/>
              <a:ext cx="685800" cy="304800"/>
            </a:xfrm>
            <a:prstGeom prst="rect">
              <a:avLst/>
            </a:prstGeom>
            <a:solidFill>
              <a:schemeClr val="accent5">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000" b="1" dirty="0" err="1" smtClean="0">
                  <a:solidFill>
                    <a:schemeClr val="tx1"/>
                  </a:solidFill>
                  <a:latin typeface="Arial" panose="020B0604020202020204" pitchFamily="34" charset="0"/>
                  <a:cs typeface="Arial" panose="020B0604020202020204" pitchFamily="34" charset="0"/>
                </a:rPr>
                <a:t>Inc</a:t>
              </a:r>
              <a:r>
                <a:rPr lang="en-IE" sz="1000" b="1" dirty="0">
                  <a:solidFill>
                    <a:schemeClr val="tx1"/>
                  </a:solidFill>
                  <a:latin typeface="Arial" panose="020B0604020202020204" pitchFamily="34" charset="0"/>
                  <a:cs typeface="Arial" panose="020B0604020202020204" pitchFamily="34" charset="0"/>
                </a:rPr>
                <a:t> </a:t>
              </a:r>
              <a:r>
                <a:rPr lang="en-IE" sz="1000" b="1" dirty="0" smtClean="0">
                  <a:solidFill>
                    <a:schemeClr val="tx1"/>
                  </a:solidFill>
                  <a:latin typeface="Arial" panose="020B0604020202020204" pitchFamily="34" charset="0"/>
                  <a:cs typeface="Arial" panose="020B0604020202020204" pitchFamily="34" charset="0"/>
                </a:rPr>
                <a:t>10</a:t>
              </a:r>
              <a:endParaRPr lang="en-IE" sz="1000" b="1" dirty="0">
                <a:solidFill>
                  <a:schemeClr val="tx1"/>
                </a:solidFill>
                <a:latin typeface="Arial" panose="020B0604020202020204" pitchFamily="34" charset="0"/>
                <a:cs typeface="Arial" panose="020B0604020202020204" pitchFamily="34" charset="0"/>
              </a:endParaRPr>
            </a:p>
          </p:txBody>
        </p:sp>
        <p:sp>
          <p:nvSpPr>
            <p:cNvPr id="17" name="Rectangle 16"/>
            <p:cNvSpPr/>
            <p:nvPr/>
          </p:nvSpPr>
          <p:spPr>
            <a:xfrm>
              <a:off x="6209248" y="4363934"/>
              <a:ext cx="685800" cy="304800"/>
            </a:xfrm>
            <a:prstGeom prst="rect">
              <a:avLst/>
            </a:prstGeom>
            <a:solidFill>
              <a:schemeClr val="accent5">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000" b="1" dirty="0" smtClean="0">
                  <a:solidFill>
                    <a:schemeClr val="tx1"/>
                  </a:solidFill>
                  <a:latin typeface="Arial" panose="020B0604020202020204" pitchFamily="34" charset="0"/>
                  <a:cs typeface="Arial" panose="020B0604020202020204" pitchFamily="34" charset="0"/>
                </a:rPr>
                <a:t>Dec 10</a:t>
              </a:r>
              <a:endParaRPr lang="en-IE" sz="1000" b="1" dirty="0">
                <a:solidFill>
                  <a:schemeClr val="tx1"/>
                </a:solidFill>
                <a:latin typeface="Arial" panose="020B0604020202020204" pitchFamily="34" charset="0"/>
                <a:cs typeface="Arial" panose="020B0604020202020204" pitchFamily="34" charset="0"/>
              </a:endParaRPr>
            </a:p>
          </p:txBody>
        </p:sp>
        <p:cxnSp>
          <p:nvCxnSpPr>
            <p:cNvPr id="18" name="Straight Connector 17"/>
            <p:cNvCxnSpPr>
              <a:stCxn id="14" idx="2"/>
              <a:endCxn id="16" idx="0"/>
            </p:cNvCxnSpPr>
            <p:nvPr/>
          </p:nvCxnSpPr>
          <p:spPr>
            <a:xfrm>
              <a:off x="5866348" y="3678134"/>
              <a:ext cx="0" cy="685800"/>
            </a:xfrm>
            <a:prstGeom prst="line">
              <a:avLst/>
            </a:prstGeom>
            <a:grpFill/>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15" idx="2"/>
              <a:endCxn id="17" idx="0"/>
            </p:cNvCxnSpPr>
            <p:nvPr/>
          </p:nvCxnSpPr>
          <p:spPr>
            <a:xfrm>
              <a:off x="6552148" y="3678134"/>
              <a:ext cx="0" cy="685800"/>
            </a:xfrm>
            <a:prstGeom prst="line">
              <a:avLst/>
            </a:prstGeom>
            <a:grpFill/>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5294848" y="2217342"/>
              <a:ext cx="1828800" cy="2535633"/>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IE" dirty="0" smtClean="0">
                  <a:solidFill>
                    <a:schemeClr val="tx1"/>
                  </a:solidFill>
                </a:rPr>
                <a:t>COMPLEX</a:t>
              </a:r>
            </a:p>
          </p:txBody>
        </p:sp>
      </p:grpSp>
      <p:grpSp>
        <p:nvGrpSpPr>
          <p:cNvPr id="21" name="Group 20"/>
          <p:cNvGrpSpPr/>
          <p:nvPr/>
        </p:nvGrpSpPr>
        <p:grpSpPr>
          <a:xfrm>
            <a:off x="5567032" y="3715428"/>
            <a:ext cx="1828800" cy="2535633"/>
            <a:chOff x="7252957" y="2217342"/>
            <a:chExt cx="1828800" cy="2535633"/>
          </a:xfrm>
        </p:grpSpPr>
        <p:sp>
          <p:nvSpPr>
            <p:cNvPr id="22" name="Rectangle 21"/>
            <p:cNvSpPr/>
            <p:nvPr/>
          </p:nvSpPr>
          <p:spPr>
            <a:xfrm>
              <a:off x="7481557" y="2818575"/>
              <a:ext cx="685800" cy="304800"/>
            </a:xfrm>
            <a:prstGeom prst="rect">
              <a:avLst/>
            </a:prstGeom>
            <a:solidFill>
              <a:schemeClr val="accent5">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000" b="1" dirty="0" smtClean="0">
                  <a:solidFill>
                    <a:schemeClr val="tx1"/>
                  </a:solidFill>
                  <a:latin typeface="Arial" panose="020B0604020202020204" pitchFamily="34" charset="0"/>
                  <a:cs typeface="Arial" panose="020B0604020202020204" pitchFamily="34" charset="0"/>
                </a:rPr>
                <a:t>Inc</a:t>
              </a:r>
              <a:r>
                <a:rPr lang="en-IE" sz="1000" b="1" dirty="0">
                  <a:solidFill>
                    <a:schemeClr val="tx1"/>
                  </a:solidFill>
                  <a:latin typeface="Arial" panose="020B0604020202020204" pitchFamily="34" charset="0"/>
                  <a:cs typeface="Arial" panose="020B0604020202020204" pitchFamily="34" charset="0"/>
                </a:rPr>
                <a:t> </a:t>
              </a:r>
              <a:r>
                <a:rPr lang="en-IE" sz="1000" b="1" dirty="0" smtClean="0">
                  <a:solidFill>
                    <a:schemeClr val="tx1"/>
                  </a:solidFill>
                  <a:latin typeface="Arial" panose="020B0604020202020204" pitchFamily="34" charset="0"/>
                  <a:cs typeface="Arial" panose="020B0604020202020204" pitchFamily="34" charset="0"/>
                </a:rPr>
                <a:t>1</a:t>
              </a:r>
              <a:endParaRPr lang="en-IE" sz="1000" b="1" dirty="0">
                <a:solidFill>
                  <a:schemeClr val="tx1"/>
                </a:solidFill>
                <a:latin typeface="Arial" panose="020B0604020202020204" pitchFamily="34" charset="0"/>
                <a:cs typeface="Arial" panose="020B0604020202020204" pitchFamily="34" charset="0"/>
              </a:endParaRPr>
            </a:p>
          </p:txBody>
        </p:sp>
        <p:sp>
          <p:nvSpPr>
            <p:cNvPr id="23" name="Rectangle 22"/>
            <p:cNvSpPr/>
            <p:nvPr/>
          </p:nvSpPr>
          <p:spPr>
            <a:xfrm>
              <a:off x="8167357" y="2818575"/>
              <a:ext cx="685800" cy="304800"/>
            </a:xfrm>
            <a:prstGeom prst="rect">
              <a:avLst/>
            </a:prstGeom>
            <a:solidFill>
              <a:schemeClr val="accent5">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000" b="1" dirty="0" smtClean="0">
                  <a:solidFill>
                    <a:schemeClr val="tx1"/>
                  </a:solidFill>
                  <a:latin typeface="Arial" panose="020B0604020202020204" pitchFamily="34" charset="0"/>
                  <a:cs typeface="Arial" panose="020B0604020202020204" pitchFamily="34" charset="0"/>
                </a:rPr>
                <a:t>Dec 1</a:t>
              </a:r>
              <a:endParaRPr lang="en-IE" sz="1000" b="1" dirty="0">
                <a:solidFill>
                  <a:schemeClr val="tx1"/>
                </a:solidFill>
                <a:latin typeface="Arial" panose="020B0604020202020204" pitchFamily="34" charset="0"/>
                <a:cs typeface="Arial" panose="020B0604020202020204" pitchFamily="34" charset="0"/>
              </a:endParaRPr>
            </a:p>
          </p:txBody>
        </p:sp>
        <p:sp>
          <p:nvSpPr>
            <p:cNvPr id="24" name="Rectangle 23"/>
            <p:cNvSpPr/>
            <p:nvPr/>
          </p:nvSpPr>
          <p:spPr>
            <a:xfrm>
              <a:off x="7481557" y="3123375"/>
              <a:ext cx="685800" cy="304800"/>
            </a:xfrm>
            <a:prstGeom prst="rect">
              <a:avLst/>
            </a:prstGeom>
            <a:solidFill>
              <a:schemeClr val="accent5">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000" b="1" dirty="0" err="1" smtClean="0">
                  <a:solidFill>
                    <a:schemeClr val="tx1"/>
                  </a:solidFill>
                  <a:latin typeface="Arial" panose="020B0604020202020204" pitchFamily="34" charset="0"/>
                  <a:cs typeface="Arial" panose="020B0604020202020204" pitchFamily="34" charset="0"/>
                </a:rPr>
                <a:t>Inc</a:t>
              </a:r>
              <a:r>
                <a:rPr lang="en-IE" sz="1000" b="1" dirty="0">
                  <a:solidFill>
                    <a:schemeClr val="tx1"/>
                  </a:solidFill>
                  <a:latin typeface="Arial" panose="020B0604020202020204" pitchFamily="34" charset="0"/>
                  <a:cs typeface="Arial" panose="020B0604020202020204" pitchFamily="34" charset="0"/>
                </a:rPr>
                <a:t> 2</a:t>
              </a:r>
            </a:p>
          </p:txBody>
        </p:sp>
        <p:sp>
          <p:nvSpPr>
            <p:cNvPr id="25" name="Rectangle 24"/>
            <p:cNvSpPr/>
            <p:nvPr/>
          </p:nvSpPr>
          <p:spPr>
            <a:xfrm>
              <a:off x="8167357" y="3123375"/>
              <a:ext cx="685800" cy="304800"/>
            </a:xfrm>
            <a:prstGeom prst="rect">
              <a:avLst/>
            </a:prstGeom>
            <a:solidFill>
              <a:schemeClr val="accent5">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000" b="1" dirty="0" smtClean="0">
                  <a:solidFill>
                    <a:schemeClr val="tx1"/>
                  </a:solidFill>
                  <a:latin typeface="Arial" panose="020B0604020202020204" pitchFamily="34" charset="0"/>
                  <a:cs typeface="Arial" panose="020B0604020202020204" pitchFamily="34" charset="0"/>
                </a:rPr>
                <a:t>Dec 2</a:t>
              </a:r>
              <a:endParaRPr lang="en-IE" sz="1000" b="1" dirty="0">
                <a:solidFill>
                  <a:schemeClr val="tx1"/>
                </a:solidFill>
                <a:latin typeface="Arial" panose="020B0604020202020204" pitchFamily="34" charset="0"/>
                <a:cs typeface="Arial" panose="020B0604020202020204" pitchFamily="34" charset="0"/>
              </a:endParaRPr>
            </a:p>
          </p:txBody>
        </p:sp>
        <p:sp>
          <p:nvSpPr>
            <p:cNvPr id="26" name="Rectangle 25"/>
            <p:cNvSpPr/>
            <p:nvPr/>
          </p:nvSpPr>
          <p:spPr>
            <a:xfrm>
              <a:off x="7481557" y="4113975"/>
              <a:ext cx="685800" cy="304800"/>
            </a:xfrm>
            <a:prstGeom prst="rect">
              <a:avLst/>
            </a:prstGeom>
            <a:solidFill>
              <a:schemeClr val="accent5">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000" b="1" dirty="0" err="1" smtClean="0">
                  <a:solidFill>
                    <a:schemeClr val="tx1"/>
                  </a:solidFill>
                  <a:latin typeface="Arial" panose="020B0604020202020204" pitchFamily="34" charset="0"/>
                  <a:cs typeface="Arial" panose="020B0604020202020204" pitchFamily="34" charset="0"/>
                </a:rPr>
                <a:t>Inc</a:t>
              </a:r>
              <a:r>
                <a:rPr lang="en-IE" sz="1000" b="1" dirty="0">
                  <a:solidFill>
                    <a:schemeClr val="tx1"/>
                  </a:solidFill>
                  <a:latin typeface="Arial" panose="020B0604020202020204" pitchFamily="34" charset="0"/>
                  <a:cs typeface="Arial" panose="020B0604020202020204" pitchFamily="34" charset="0"/>
                </a:rPr>
                <a:t> </a:t>
              </a:r>
              <a:r>
                <a:rPr lang="en-IE" sz="1000" b="1" dirty="0" smtClean="0">
                  <a:solidFill>
                    <a:schemeClr val="tx1"/>
                  </a:solidFill>
                  <a:latin typeface="Arial" panose="020B0604020202020204" pitchFamily="34" charset="0"/>
                  <a:cs typeface="Arial" panose="020B0604020202020204" pitchFamily="34" charset="0"/>
                </a:rPr>
                <a:t>10</a:t>
              </a:r>
              <a:endParaRPr lang="en-IE" sz="1000" b="1" dirty="0">
                <a:solidFill>
                  <a:schemeClr val="tx1"/>
                </a:solidFill>
                <a:latin typeface="Arial" panose="020B0604020202020204" pitchFamily="34" charset="0"/>
                <a:cs typeface="Arial" panose="020B0604020202020204" pitchFamily="34" charset="0"/>
              </a:endParaRPr>
            </a:p>
          </p:txBody>
        </p:sp>
        <p:sp>
          <p:nvSpPr>
            <p:cNvPr id="27" name="Rectangle 26"/>
            <p:cNvSpPr/>
            <p:nvPr/>
          </p:nvSpPr>
          <p:spPr>
            <a:xfrm>
              <a:off x="8167357" y="4113975"/>
              <a:ext cx="685800" cy="304800"/>
            </a:xfrm>
            <a:prstGeom prst="rect">
              <a:avLst/>
            </a:prstGeom>
            <a:solidFill>
              <a:schemeClr val="accent5">
                <a:lumMod val="20000"/>
                <a:lumOff val="80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000" b="1" dirty="0" smtClean="0">
                  <a:solidFill>
                    <a:schemeClr val="tx1"/>
                  </a:solidFill>
                  <a:latin typeface="Arial" panose="020B0604020202020204" pitchFamily="34" charset="0"/>
                  <a:cs typeface="Arial" panose="020B0604020202020204" pitchFamily="34" charset="0"/>
                </a:rPr>
                <a:t>Dec 10</a:t>
              </a:r>
              <a:endParaRPr lang="en-IE" sz="1000" b="1" dirty="0">
                <a:solidFill>
                  <a:schemeClr val="tx1"/>
                </a:solidFill>
                <a:latin typeface="Arial" panose="020B0604020202020204" pitchFamily="34" charset="0"/>
                <a:cs typeface="Arial" panose="020B0604020202020204" pitchFamily="34" charset="0"/>
              </a:endParaRPr>
            </a:p>
          </p:txBody>
        </p:sp>
        <p:cxnSp>
          <p:nvCxnSpPr>
            <p:cNvPr id="28" name="Straight Connector 27"/>
            <p:cNvCxnSpPr>
              <a:stCxn id="24" idx="2"/>
              <a:endCxn id="26" idx="0"/>
            </p:cNvCxnSpPr>
            <p:nvPr/>
          </p:nvCxnSpPr>
          <p:spPr>
            <a:xfrm>
              <a:off x="7824457" y="3428175"/>
              <a:ext cx="0" cy="6858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a:stCxn id="25" idx="2"/>
              <a:endCxn id="27" idx="0"/>
            </p:cNvCxnSpPr>
            <p:nvPr/>
          </p:nvCxnSpPr>
          <p:spPr>
            <a:xfrm>
              <a:off x="8510257" y="3428175"/>
              <a:ext cx="0" cy="68580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7252957" y="2217342"/>
              <a:ext cx="1828800" cy="25356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IE" dirty="0" smtClean="0">
                  <a:solidFill>
                    <a:schemeClr val="tx1"/>
                  </a:solidFill>
                </a:rPr>
                <a:t>SIMPLE</a:t>
              </a:r>
            </a:p>
            <a:p>
              <a:pPr algn="ctr"/>
              <a:endParaRPr lang="en-IE" i="1" dirty="0" smtClean="0">
                <a:solidFill>
                  <a:schemeClr val="tx1"/>
                </a:solidFill>
              </a:endParaRPr>
            </a:p>
          </p:txBody>
        </p:sp>
      </p:grpSp>
    </p:spTree>
    <p:extLst>
      <p:ext uri="{BB962C8B-B14F-4D97-AF65-F5344CB8AC3E}">
        <p14:creationId xmlns:p14="http://schemas.microsoft.com/office/powerpoint/2010/main" val="18373306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Cost Curve</a:t>
            </a:r>
            <a:endParaRPr lang="en-IE" dirty="0"/>
          </a:p>
        </p:txBody>
      </p:sp>
      <p:sp>
        <p:nvSpPr>
          <p:cNvPr id="12" name="Slide Number Placeholder 1"/>
          <p:cNvSpPr>
            <a:spLocks noGrp="1"/>
          </p:cNvSpPr>
          <p:nvPr>
            <p:ph type="sldNum" sz="quarter" idx="12"/>
          </p:nvPr>
        </p:nvSpPr>
        <p:spPr>
          <a:xfrm>
            <a:off x="6567859" y="6348855"/>
            <a:ext cx="2133600" cy="365125"/>
          </a:xfrm>
        </p:spPr>
        <p:txBody>
          <a:bodyPr/>
          <a:lstStyle/>
          <a:p>
            <a:fld id="{8CD715F4-8812-4B09-B957-E02A56252AEC}" type="slidenum">
              <a:rPr lang="en-IE" smtClean="0">
                <a:solidFill>
                  <a:prstClr val="black">
                    <a:tint val="75000"/>
                  </a:prstClr>
                </a:solidFill>
              </a:rPr>
              <a:pPr/>
              <a:t>17</a:t>
            </a:fld>
            <a:endParaRPr lang="en-IE" dirty="0">
              <a:solidFill>
                <a:prstClr val="black">
                  <a:tint val="75000"/>
                </a:prstClr>
              </a:solidFill>
            </a:endParaRPr>
          </a:p>
        </p:txBody>
      </p:sp>
      <p:sp>
        <p:nvSpPr>
          <p:cNvPr id="14" name="Rectangle 13"/>
          <p:cNvSpPr/>
          <p:nvPr/>
        </p:nvSpPr>
        <p:spPr>
          <a:xfrm>
            <a:off x="1251679" y="1424017"/>
            <a:ext cx="3816424" cy="338554"/>
          </a:xfrm>
          <a:prstGeom prst="rect">
            <a:avLst/>
          </a:prstGeom>
        </p:spPr>
        <p:txBody>
          <a:bodyPr wrap="square">
            <a:spAutoFit/>
          </a:bodyPr>
          <a:lstStyle/>
          <a:p>
            <a:r>
              <a:rPr lang="en-IE" sz="1600" dirty="0"/>
              <a:t>Production of Composite Cost Curves</a:t>
            </a:r>
            <a:r>
              <a:rPr lang="en-IE" sz="1600" dirty="0" smtClean="0"/>
              <a:t>:</a:t>
            </a:r>
            <a:endParaRPr lang="en-IE" sz="1600" dirty="0"/>
          </a:p>
        </p:txBody>
      </p:sp>
      <p:cxnSp>
        <p:nvCxnSpPr>
          <p:cNvPr id="18" name="Elbow Connector 17"/>
          <p:cNvCxnSpPr/>
          <p:nvPr/>
        </p:nvCxnSpPr>
        <p:spPr>
          <a:xfrm rot="5400000" flipH="1" flipV="1">
            <a:off x="3379707" y="3551241"/>
            <a:ext cx="771525" cy="666750"/>
          </a:xfrm>
          <a:prstGeom prst="bentConnector3">
            <a:avLst/>
          </a:prstGeom>
          <a:effectLst/>
        </p:spPr>
        <p:style>
          <a:lnRef idx="2">
            <a:schemeClr val="accent1"/>
          </a:lnRef>
          <a:fillRef idx="0">
            <a:schemeClr val="accent1"/>
          </a:fillRef>
          <a:effectRef idx="1">
            <a:schemeClr val="accent1"/>
          </a:effectRef>
          <a:fontRef idx="minor">
            <a:schemeClr val="tx1"/>
          </a:fontRef>
        </p:style>
      </p:cxnSp>
      <p:cxnSp>
        <p:nvCxnSpPr>
          <p:cNvPr id="19" name="Elbow Connector 18"/>
          <p:cNvCxnSpPr/>
          <p:nvPr/>
        </p:nvCxnSpPr>
        <p:spPr>
          <a:xfrm flipV="1">
            <a:off x="4098845" y="3041653"/>
            <a:ext cx="1009649" cy="457200"/>
          </a:xfrm>
          <a:prstGeom prst="bentConnector3">
            <a:avLst/>
          </a:prstGeom>
          <a:effectLst/>
        </p:spPr>
        <p:style>
          <a:lnRef idx="2">
            <a:schemeClr val="accent1"/>
          </a:lnRef>
          <a:fillRef idx="0">
            <a:schemeClr val="accent1"/>
          </a:fillRef>
          <a:effectRef idx="1">
            <a:schemeClr val="accent1"/>
          </a:effectRef>
          <a:fontRef idx="minor">
            <a:schemeClr val="tx1"/>
          </a:fontRef>
        </p:style>
      </p:cxnSp>
      <p:cxnSp>
        <p:nvCxnSpPr>
          <p:cNvPr id="20" name="Elbow Connector 19"/>
          <p:cNvCxnSpPr/>
          <p:nvPr/>
        </p:nvCxnSpPr>
        <p:spPr>
          <a:xfrm flipV="1">
            <a:off x="5108494" y="2708279"/>
            <a:ext cx="1123950" cy="333374"/>
          </a:xfrm>
          <a:prstGeom prst="bentConnector3">
            <a:avLst/>
          </a:prstGeom>
          <a:effectLst/>
        </p:spPr>
        <p:style>
          <a:lnRef idx="2">
            <a:schemeClr val="accent1"/>
          </a:lnRef>
          <a:fillRef idx="0">
            <a:schemeClr val="accent1"/>
          </a:fillRef>
          <a:effectRef idx="1">
            <a:schemeClr val="accent1"/>
          </a:effectRef>
          <a:fontRef idx="minor">
            <a:schemeClr val="tx1"/>
          </a:fontRef>
        </p:style>
      </p:cxnSp>
      <p:cxnSp>
        <p:nvCxnSpPr>
          <p:cNvPr id="21" name="Elbow Connector 20"/>
          <p:cNvCxnSpPr/>
          <p:nvPr/>
        </p:nvCxnSpPr>
        <p:spPr>
          <a:xfrm flipV="1">
            <a:off x="6232444" y="2422528"/>
            <a:ext cx="371475" cy="285750"/>
          </a:xfrm>
          <a:prstGeom prst="bentConnector3">
            <a:avLst/>
          </a:prstGeom>
          <a:effectLst/>
        </p:spPr>
        <p:style>
          <a:lnRef idx="2">
            <a:schemeClr val="accent1"/>
          </a:lnRef>
          <a:fillRef idx="0">
            <a:schemeClr val="accent1"/>
          </a:fillRef>
          <a:effectRef idx="1">
            <a:schemeClr val="accent1"/>
          </a:effectRef>
          <a:fontRef idx="minor">
            <a:schemeClr val="tx1"/>
          </a:fontRef>
        </p:style>
      </p:cxnSp>
      <p:cxnSp>
        <p:nvCxnSpPr>
          <p:cNvPr id="22" name="Elbow Connector 21"/>
          <p:cNvCxnSpPr/>
          <p:nvPr/>
        </p:nvCxnSpPr>
        <p:spPr>
          <a:xfrm rot="10800000" flipV="1">
            <a:off x="2165268" y="4270379"/>
            <a:ext cx="1266826" cy="219074"/>
          </a:xfrm>
          <a:prstGeom prst="bentConnector3">
            <a:avLst/>
          </a:prstGeom>
          <a:effectLst/>
        </p:spPr>
        <p:style>
          <a:lnRef idx="2">
            <a:schemeClr val="accent1"/>
          </a:lnRef>
          <a:fillRef idx="0">
            <a:schemeClr val="accent1"/>
          </a:fillRef>
          <a:effectRef idx="1">
            <a:schemeClr val="accent1"/>
          </a:effectRef>
          <a:fontRef idx="minor">
            <a:schemeClr val="tx1"/>
          </a:fontRef>
        </p:style>
      </p:cxnSp>
      <p:cxnSp>
        <p:nvCxnSpPr>
          <p:cNvPr id="23" name="Elbow Connector 22"/>
          <p:cNvCxnSpPr/>
          <p:nvPr/>
        </p:nvCxnSpPr>
        <p:spPr>
          <a:xfrm flipV="1">
            <a:off x="3565444" y="4117978"/>
            <a:ext cx="666750" cy="600075"/>
          </a:xfrm>
          <a:prstGeom prst="bentConnector3">
            <a:avLst/>
          </a:prstGeom>
          <a:ln>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24" name="Elbow Connector 23"/>
          <p:cNvCxnSpPr/>
          <p:nvPr/>
        </p:nvCxnSpPr>
        <p:spPr>
          <a:xfrm flipV="1">
            <a:off x="4232194" y="3784605"/>
            <a:ext cx="1368028" cy="333373"/>
          </a:xfrm>
          <a:prstGeom prst="bentConnector3">
            <a:avLst>
              <a:gd name="adj1" fmla="val 67406"/>
            </a:avLst>
          </a:prstGeom>
          <a:ln>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25" name="Elbow Connector 24"/>
          <p:cNvCxnSpPr/>
          <p:nvPr/>
        </p:nvCxnSpPr>
        <p:spPr>
          <a:xfrm flipV="1">
            <a:off x="5401389" y="3641728"/>
            <a:ext cx="397667" cy="142877"/>
          </a:xfrm>
          <a:prstGeom prst="bentConnector3">
            <a:avLst/>
          </a:prstGeom>
          <a:ln>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26" name="Elbow Connector 25"/>
          <p:cNvCxnSpPr/>
          <p:nvPr/>
        </p:nvCxnSpPr>
        <p:spPr>
          <a:xfrm flipV="1">
            <a:off x="5799056" y="3165479"/>
            <a:ext cx="840583" cy="476249"/>
          </a:xfrm>
          <a:prstGeom prst="bentConnector3">
            <a:avLst/>
          </a:prstGeom>
          <a:ln>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27" name="Elbow Connector 26"/>
          <p:cNvCxnSpPr/>
          <p:nvPr/>
        </p:nvCxnSpPr>
        <p:spPr>
          <a:xfrm rot="10800000" flipV="1">
            <a:off x="2165269" y="4718052"/>
            <a:ext cx="1600202" cy="333375"/>
          </a:xfrm>
          <a:prstGeom prst="bentConnector3">
            <a:avLst/>
          </a:prstGeom>
          <a:ln>
            <a:solidFill>
              <a:schemeClr val="accent3"/>
            </a:solidFill>
          </a:ln>
          <a:effectLst/>
        </p:spPr>
        <p:style>
          <a:lnRef idx="2">
            <a:schemeClr val="accent1"/>
          </a:lnRef>
          <a:fillRef idx="0">
            <a:schemeClr val="accent1"/>
          </a:fillRef>
          <a:effectRef idx="1">
            <a:schemeClr val="accent1"/>
          </a:effectRef>
          <a:fontRef idx="minor">
            <a:schemeClr val="tx1"/>
          </a:fontRef>
        </p:style>
      </p:cxnSp>
      <p:cxnSp>
        <p:nvCxnSpPr>
          <p:cNvPr id="28" name="Elbow Connector 27"/>
          <p:cNvCxnSpPr/>
          <p:nvPr/>
        </p:nvCxnSpPr>
        <p:spPr>
          <a:xfrm flipV="1">
            <a:off x="3594019" y="4146553"/>
            <a:ext cx="666750" cy="600075"/>
          </a:xfrm>
          <a:prstGeom prst="bentConnector3">
            <a:avLst/>
          </a:prstGeom>
          <a:ln w="38100">
            <a:solidFill>
              <a:schemeClr val="accent2"/>
            </a:solidFill>
            <a:prstDash val="sysDash"/>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29" name="Elbow Connector 28"/>
          <p:cNvCxnSpPr/>
          <p:nvPr/>
        </p:nvCxnSpPr>
        <p:spPr>
          <a:xfrm rot="10800000" flipV="1">
            <a:off x="2193845" y="4746628"/>
            <a:ext cx="1400175" cy="333374"/>
          </a:xfrm>
          <a:prstGeom prst="bentConnector3">
            <a:avLst>
              <a:gd name="adj1" fmla="val 42517"/>
            </a:avLst>
          </a:prstGeom>
          <a:ln w="38100">
            <a:solidFill>
              <a:schemeClr val="accent2"/>
            </a:solidFill>
            <a:prstDash val="sysDash"/>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30" name="Elbow Connector 29"/>
          <p:cNvCxnSpPr/>
          <p:nvPr/>
        </p:nvCxnSpPr>
        <p:spPr>
          <a:xfrm flipV="1">
            <a:off x="4260769" y="3070228"/>
            <a:ext cx="876300" cy="457200"/>
          </a:xfrm>
          <a:prstGeom prst="bentConnector3">
            <a:avLst>
              <a:gd name="adj1" fmla="val 41304"/>
            </a:avLst>
          </a:prstGeom>
          <a:ln w="38100">
            <a:solidFill>
              <a:schemeClr val="accent2"/>
            </a:solidFill>
            <a:prstDash val="sysDash"/>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31" name="Elbow Connector 30"/>
          <p:cNvCxnSpPr/>
          <p:nvPr/>
        </p:nvCxnSpPr>
        <p:spPr>
          <a:xfrm flipV="1">
            <a:off x="5137069" y="2736854"/>
            <a:ext cx="1123950" cy="333374"/>
          </a:xfrm>
          <a:prstGeom prst="bentConnector3">
            <a:avLst/>
          </a:prstGeom>
          <a:ln w="38100">
            <a:solidFill>
              <a:schemeClr val="accent2"/>
            </a:solidFill>
            <a:prstDash val="sysDash"/>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32" name="Elbow Connector 31"/>
          <p:cNvCxnSpPr/>
          <p:nvPr/>
        </p:nvCxnSpPr>
        <p:spPr>
          <a:xfrm flipV="1">
            <a:off x="6261019" y="2451103"/>
            <a:ext cx="371475" cy="285750"/>
          </a:xfrm>
          <a:prstGeom prst="bentConnector3">
            <a:avLst/>
          </a:prstGeom>
          <a:ln w="38100">
            <a:solidFill>
              <a:schemeClr val="accent2"/>
            </a:solidFill>
            <a:prstDash val="sysDash"/>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flipV="1">
            <a:off x="4260769" y="3527428"/>
            <a:ext cx="0" cy="619125"/>
          </a:xfrm>
          <a:prstGeom prst="line">
            <a:avLst/>
          </a:prstGeom>
          <a:ln w="38100">
            <a:solidFill>
              <a:schemeClr val="accent2"/>
            </a:solidFill>
            <a:prstDash val="sysDash"/>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2483601" y="3451556"/>
            <a:ext cx="1600118" cy="261610"/>
          </a:xfrm>
          <a:prstGeom prst="rect">
            <a:avLst/>
          </a:prstGeom>
          <a:noFill/>
        </p:spPr>
        <p:txBody>
          <a:bodyPr wrap="none" rtlCol="0">
            <a:spAutoFit/>
          </a:bodyPr>
          <a:lstStyle/>
          <a:p>
            <a:r>
              <a:rPr lang="en-IE" sz="1100" b="1" dirty="0" smtClean="0">
                <a:solidFill>
                  <a:schemeClr val="tx2"/>
                </a:solidFill>
              </a:rPr>
              <a:t>Incremental Offer Curve</a:t>
            </a:r>
            <a:endParaRPr lang="en-IE" sz="1100" b="1" dirty="0">
              <a:solidFill>
                <a:schemeClr val="tx2"/>
              </a:solidFill>
            </a:endParaRPr>
          </a:p>
        </p:txBody>
      </p:sp>
      <p:sp>
        <p:nvSpPr>
          <p:cNvPr id="35" name="TextBox 34"/>
          <p:cNvSpPr txBox="1"/>
          <p:nvPr/>
        </p:nvSpPr>
        <p:spPr>
          <a:xfrm>
            <a:off x="4934251" y="4156405"/>
            <a:ext cx="1529586" cy="261610"/>
          </a:xfrm>
          <a:prstGeom prst="rect">
            <a:avLst/>
          </a:prstGeom>
          <a:noFill/>
        </p:spPr>
        <p:txBody>
          <a:bodyPr wrap="none" rtlCol="0">
            <a:spAutoFit/>
          </a:bodyPr>
          <a:lstStyle/>
          <a:p>
            <a:r>
              <a:rPr lang="en-IE" sz="1100" b="1" dirty="0" smtClean="0">
                <a:solidFill>
                  <a:schemeClr val="accent3"/>
                </a:solidFill>
              </a:rPr>
              <a:t>Decremental Bid Curve</a:t>
            </a:r>
            <a:endParaRPr lang="en-IE" sz="1100" b="1" dirty="0">
              <a:solidFill>
                <a:schemeClr val="accent3"/>
              </a:solidFill>
            </a:endParaRPr>
          </a:p>
        </p:txBody>
      </p:sp>
      <p:cxnSp>
        <p:nvCxnSpPr>
          <p:cNvPr id="36" name="Straight Connector 35"/>
          <p:cNvCxnSpPr/>
          <p:nvPr/>
        </p:nvCxnSpPr>
        <p:spPr>
          <a:xfrm flipH="1">
            <a:off x="2165268" y="2298703"/>
            <a:ext cx="28576" cy="3219450"/>
          </a:xfrm>
          <a:prstGeom prst="line">
            <a:avLst/>
          </a:prstGeom>
          <a:ln w="15875">
            <a:solidFill>
              <a:schemeClr val="tx1"/>
            </a:solidFill>
            <a:headEnd type="triangle"/>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flipH="1">
            <a:off x="2161257" y="5514142"/>
            <a:ext cx="5048251" cy="0"/>
          </a:xfrm>
          <a:prstGeom prst="line">
            <a:avLst/>
          </a:prstGeom>
          <a:ln w="15875">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flipH="1">
            <a:off x="4246097" y="2298703"/>
            <a:ext cx="28812" cy="3200399"/>
          </a:xfrm>
          <a:prstGeom prst="line">
            <a:avLst/>
          </a:prstGeom>
          <a:ln w="19050">
            <a:solidFill>
              <a:schemeClr val="tx1"/>
            </a:solidFill>
            <a:prstDash val="dash"/>
            <a:headEnd type="none"/>
          </a:ln>
          <a:effectLst/>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a:off x="1593769" y="3720371"/>
            <a:ext cx="468398" cy="261610"/>
          </a:xfrm>
          <a:prstGeom prst="rect">
            <a:avLst/>
          </a:prstGeom>
          <a:noFill/>
        </p:spPr>
        <p:txBody>
          <a:bodyPr wrap="none" rtlCol="0">
            <a:spAutoFit/>
          </a:bodyPr>
          <a:lstStyle/>
          <a:p>
            <a:r>
              <a:rPr lang="en-IE" sz="1100" dirty="0" smtClean="0"/>
              <a:t>Price</a:t>
            </a:r>
            <a:endParaRPr lang="en-IE" sz="1100" dirty="0"/>
          </a:p>
        </p:txBody>
      </p:sp>
      <p:sp>
        <p:nvSpPr>
          <p:cNvPr id="40" name="TextBox 39"/>
          <p:cNvSpPr txBox="1"/>
          <p:nvPr/>
        </p:nvSpPr>
        <p:spPr>
          <a:xfrm>
            <a:off x="6560364" y="5514373"/>
            <a:ext cx="683200" cy="261610"/>
          </a:xfrm>
          <a:prstGeom prst="rect">
            <a:avLst/>
          </a:prstGeom>
          <a:noFill/>
        </p:spPr>
        <p:txBody>
          <a:bodyPr wrap="none" rtlCol="0">
            <a:spAutoFit/>
          </a:bodyPr>
          <a:lstStyle/>
          <a:p>
            <a:r>
              <a:rPr lang="en-IE" sz="1100" dirty="0" smtClean="0"/>
              <a:t>Quantity</a:t>
            </a:r>
            <a:endParaRPr lang="en-IE" sz="1100" dirty="0"/>
          </a:p>
        </p:txBody>
      </p:sp>
      <p:sp>
        <p:nvSpPr>
          <p:cNvPr id="41" name="TextBox 40"/>
          <p:cNvSpPr txBox="1"/>
          <p:nvPr/>
        </p:nvSpPr>
        <p:spPr>
          <a:xfrm>
            <a:off x="4108023" y="5527678"/>
            <a:ext cx="348172" cy="261610"/>
          </a:xfrm>
          <a:prstGeom prst="rect">
            <a:avLst/>
          </a:prstGeom>
          <a:noFill/>
        </p:spPr>
        <p:txBody>
          <a:bodyPr wrap="none" rtlCol="0">
            <a:spAutoFit/>
          </a:bodyPr>
          <a:lstStyle/>
          <a:p>
            <a:r>
              <a:rPr lang="en-IE" sz="1100" dirty="0" smtClean="0"/>
              <a:t>PN</a:t>
            </a:r>
            <a:endParaRPr lang="en-IE" sz="1100" dirty="0"/>
          </a:p>
        </p:txBody>
      </p:sp>
      <p:sp>
        <p:nvSpPr>
          <p:cNvPr id="42" name="TextBox 41"/>
          <p:cNvSpPr txBox="1"/>
          <p:nvPr/>
        </p:nvSpPr>
        <p:spPr>
          <a:xfrm>
            <a:off x="5872168" y="2762836"/>
            <a:ext cx="1183337" cy="261610"/>
          </a:xfrm>
          <a:prstGeom prst="rect">
            <a:avLst/>
          </a:prstGeom>
          <a:noFill/>
        </p:spPr>
        <p:txBody>
          <a:bodyPr wrap="none" rtlCol="0">
            <a:spAutoFit/>
          </a:bodyPr>
          <a:lstStyle/>
          <a:p>
            <a:r>
              <a:rPr lang="en-IE" sz="1100" b="1" dirty="0" smtClean="0">
                <a:solidFill>
                  <a:schemeClr val="accent2"/>
                </a:solidFill>
              </a:rPr>
              <a:t>Composite Curve</a:t>
            </a:r>
            <a:endParaRPr lang="en-IE" sz="1100" b="1" dirty="0">
              <a:solidFill>
                <a:schemeClr val="accent2"/>
              </a:solidFill>
            </a:endParaRPr>
          </a:p>
        </p:txBody>
      </p:sp>
      <p:sp>
        <p:nvSpPr>
          <p:cNvPr id="43" name="Rectangle 42"/>
          <p:cNvSpPr/>
          <p:nvPr/>
        </p:nvSpPr>
        <p:spPr>
          <a:xfrm>
            <a:off x="1251679" y="1994916"/>
            <a:ext cx="6520721" cy="3895059"/>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IE" dirty="0"/>
          </a:p>
        </p:txBody>
      </p:sp>
    </p:spTree>
    <p:extLst>
      <p:ext uri="{BB962C8B-B14F-4D97-AF65-F5344CB8AC3E}">
        <p14:creationId xmlns:p14="http://schemas.microsoft.com/office/powerpoint/2010/main" val="2091721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Technical Offer Data (TOD)</a:t>
            </a:r>
            <a:endParaRPr lang="en-IE" dirty="0"/>
          </a:p>
        </p:txBody>
      </p:sp>
      <p:sp>
        <p:nvSpPr>
          <p:cNvPr id="4" name="Slide Number Placeholder 3"/>
          <p:cNvSpPr>
            <a:spLocks noGrp="1"/>
          </p:cNvSpPr>
          <p:nvPr>
            <p:ph type="sldNum" sz="quarter" idx="12"/>
          </p:nvPr>
        </p:nvSpPr>
        <p:spPr/>
        <p:txBody>
          <a:bodyPr/>
          <a:lstStyle/>
          <a:p>
            <a:fld id="{5FA4BBA2-668D-4B65-A78A-63221D942F52}" type="slidenum">
              <a:rPr lang="en-IE" smtClean="0">
                <a:solidFill>
                  <a:prstClr val="black">
                    <a:tint val="75000"/>
                  </a:prstClr>
                </a:solidFill>
              </a:rPr>
              <a:pPr/>
              <a:t>18</a:t>
            </a:fld>
            <a:endParaRPr lang="en-IE" dirty="0">
              <a:solidFill>
                <a:prstClr val="black">
                  <a:tint val="75000"/>
                </a:prstClr>
              </a:solidFill>
            </a:endParaRPr>
          </a:p>
        </p:txBody>
      </p:sp>
      <p:sp>
        <p:nvSpPr>
          <p:cNvPr id="5" name="Rectangle 4"/>
          <p:cNvSpPr/>
          <p:nvPr/>
        </p:nvSpPr>
        <p:spPr>
          <a:xfrm>
            <a:off x="570451" y="1162378"/>
            <a:ext cx="8063185" cy="5078313"/>
          </a:xfrm>
          <a:prstGeom prst="rect">
            <a:avLst/>
          </a:prstGeom>
        </p:spPr>
        <p:txBody>
          <a:bodyPr wrap="square">
            <a:spAutoFit/>
          </a:bodyPr>
          <a:lstStyle/>
          <a:p>
            <a:pPr lvl="0" defTabSz="457200" eaLnBrk="0" fontAlgn="base" hangingPunct="0">
              <a:spcBef>
                <a:spcPct val="20000"/>
              </a:spcBef>
              <a:spcAft>
                <a:spcPct val="0"/>
              </a:spcAft>
              <a:buClr>
                <a:srgbClr val="C8B474"/>
              </a:buClr>
              <a:defRPr/>
            </a:pPr>
            <a:r>
              <a:rPr lang="en-IE" dirty="0">
                <a:solidFill>
                  <a:sysClr val="windowText" lastClr="000000"/>
                </a:solidFill>
                <a:ea typeface="MS PGothic" pitchFamily="34" charset="-128"/>
                <a:cs typeface="Arial"/>
              </a:rPr>
              <a:t>As detailed in Appendix I of Trading and Settlement </a:t>
            </a:r>
            <a:r>
              <a:rPr lang="en-IE" dirty="0" smtClean="0">
                <a:solidFill>
                  <a:sysClr val="windowText" lastClr="000000"/>
                </a:solidFill>
                <a:ea typeface="MS PGothic" pitchFamily="34" charset="-128"/>
                <a:cs typeface="Arial"/>
              </a:rPr>
              <a:t>Code, </a:t>
            </a:r>
            <a:r>
              <a:rPr lang="en-IE" dirty="0">
                <a:solidFill>
                  <a:sysClr val="windowText" lastClr="000000"/>
                </a:solidFill>
                <a:ea typeface="MS PGothic" pitchFamily="34" charset="-128"/>
                <a:cs typeface="Arial"/>
              </a:rPr>
              <a:t>largely unchanged from SEM </a:t>
            </a:r>
            <a:r>
              <a:rPr lang="en-IE" dirty="0" smtClean="0">
                <a:solidFill>
                  <a:sysClr val="windowText" lastClr="000000"/>
                </a:solidFill>
                <a:ea typeface="MS PGothic" pitchFamily="34" charset="-128"/>
                <a:cs typeface="Arial"/>
              </a:rPr>
              <a:t>including:</a:t>
            </a:r>
            <a:endParaRPr lang="en-IE" dirty="0">
              <a:solidFill>
                <a:sysClr val="windowText" lastClr="000000"/>
              </a:solidFill>
              <a:ea typeface="MS PGothic" pitchFamily="34" charset="-128"/>
              <a:cs typeface="Arial"/>
            </a:endParaRPr>
          </a:p>
          <a:p>
            <a:pPr marL="742950" lvl="1" indent="-285750" defTabSz="457200" eaLnBrk="0" fontAlgn="base" hangingPunct="0">
              <a:spcBef>
                <a:spcPct val="20000"/>
              </a:spcBef>
              <a:spcAft>
                <a:spcPct val="0"/>
              </a:spcAft>
              <a:buClr>
                <a:srgbClr val="C8B474"/>
              </a:buClr>
              <a:buFont typeface="Arial" charset="0"/>
              <a:buChar char="–"/>
              <a:defRPr/>
            </a:pPr>
            <a:r>
              <a:rPr lang="en-IE" sz="1600" dirty="0">
                <a:solidFill>
                  <a:sysClr val="windowText" lastClr="000000"/>
                </a:solidFill>
                <a:ea typeface="MS PGothic" pitchFamily="34" charset="-128"/>
                <a:cs typeface="Arial"/>
              </a:rPr>
              <a:t>Block load</a:t>
            </a:r>
          </a:p>
          <a:p>
            <a:pPr marL="742950" lvl="1" indent="-285750" defTabSz="457200" eaLnBrk="0" fontAlgn="base" hangingPunct="0">
              <a:spcBef>
                <a:spcPct val="20000"/>
              </a:spcBef>
              <a:spcAft>
                <a:spcPct val="0"/>
              </a:spcAft>
              <a:buClr>
                <a:srgbClr val="C8B474"/>
              </a:buClr>
              <a:buFont typeface="Arial" charset="0"/>
              <a:buChar char="–"/>
              <a:defRPr/>
            </a:pPr>
            <a:r>
              <a:rPr lang="en-IE" sz="1600" dirty="0">
                <a:solidFill>
                  <a:sysClr val="windowText" lastClr="000000"/>
                </a:solidFill>
                <a:ea typeface="MS PGothic" pitchFamily="34" charset="-128"/>
                <a:cs typeface="Arial"/>
              </a:rPr>
              <a:t>Load up rate</a:t>
            </a:r>
          </a:p>
          <a:p>
            <a:pPr marL="742950" lvl="1" indent="-285750" defTabSz="457200" eaLnBrk="0" fontAlgn="base" hangingPunct="0">
              <a:spcBef>
                <a:spcPct val="20000"/>
              </a:spcBef>
              <a:spcAft>
                <a:spcPct val="0"/>
              </a:spcAft>
              <a:buClr>
                <a:srgbClr val="C8B474"/>
              </a:buClr>
              <a:buFont typeface="Arial" charset="0"/>
              <a:buChar char="–"/>
              <a:defRPr/>
            </a:pPr>
            <a:r>
              <a:rPr lang="en-IE" sz="1600" dirty="0">
                <a:solidFill>
                  <a:sysClr val="windowText" lastClr="000000"/>
                </a:solidFill>
                <a:ea typeface="MS PGothic" pitchFamily="34" charset="-128"/>
                <a:cs typeface="Arial"/>
              </a:rPr>
              <a:t>Soak up time </a:t>
            </a:r>
          </a:p>
          <a:p>
            <a:pPr marL="742950" lvl="1" indent="-285750" defTabSz="457200" eaLnBrk="0" fontAlgn="base" hangingPunct="0">
              <a:spcBef>
                <a:spcPct val="20000"/>
              </a:spcBef>
              <a:spcAft>
                <a:spcPct val="0"/>
              </a:spcAft>
              <a:buClr>
                <a:srgbClr val="C8B474"/>
              </a:buClr>
              <a:buFont typeface="Arial" charset="0"/>
              <a:buChar char="–"/>
              <a:defRPr/>
            </a:pPr>
            <a:r>
              <a:rPr lang="en-IE" sz="1600" dirty="0">
                <a:solidFill>
                  <a:sysClr val="windowText" lastClr="000000"/>
                </a:solidFill>
                <a:ea typeface="MS PGothic" pitchFamily="34" charset="-128"/>
                <a:cs typeface="Arial"/>
              </a:rPr>
              <a:t>Minimum Stable Generation level</a:t>
            </a:r>
          </a:p>
          <a:p>
            <a:pPr marL="742950" lvl="1" indent="-285750" defTabSz="457200" eaLnBrk="0" fontAlgn="base" hangingPunct="0">
              <a:spcBef>
                <a:spcPct val="20000"/>
              </a:spcBef>
              <a:spcAft>
                <a:spcPct val="0"/>
              </a:spcAft>
              <a:buClr>
                <a:srgbClr val="C8B474"/>
              </a:buClr>
              <a:buFont typeface="Arial" charset="0"/>
              <a:buChar char="–"/>
              <a:defRPr/>
            </a:pPr>
            <a:r>
              <a:rPr lang="en-IE" sz="1600" dirty="0">
                <a:solidFill>
                  <a:sysClr val="windowText" lastClr="000000"/>
                </a:solidFill>
                <a:ea typeface="MS PGothic" pitchFamily="34" charset="-128"/>
                <a:cs typeface="Arial"/>
              </a:rPr>
              <a:t>Ramp up rate</a:t>
            </a:r>
          </a:p>
          <a:p>
            <a:pPr marL="742950" lvl="1" indent="-285750" defTabSz="457200" eaLnBrk="0" fontAlgn="base" hangingPunct="0">
              <a:spcBef>
                <a:spcPct val="20000"/>
              </a:spcBef>
              <a:spcAft>
                <a:spcPct val="0"/>
              </a:spcAft>
              <a:buClr>
                <a:srgbClr val="C8B474"/>
              </a:buClr>
              <a:buFont typeface="Arial" charset="0"/>
              <a:buChar char="–"/>
              <a:defRPr/>
            </a:pPr>
            <a:r>
              <a:rPr lang="en-IE" sz="1600" dirty="0">
                <a:solidFill>
                  <a:sysClr val="windowText" lastClr="000000"/>
                </a:solidFill>
                <a:ea typeface="MS PGothic" pitchFamily="34" charset="-128"/>
                <a:cs typeface="Arial"/>
              </a:rPr>
              <a:t>Dwell up time </a:t>
            </a:r>
          </a:p>
          <a:p>
            <a:pPr marL="742950" lvl="1" indent="-285750" defTabSz="457200" eaLnBrk="0" fontAlgn="base" hangingPunct="0">
              <a:spcBef>
                <a:spcPct val="20000"/>
              </a:spcBef>
              <a:spcAft>
                <a:spcPct val="0"/>
              </a:spcAft>
              <a:buClr>
                <a:srgbClr val="C8B474"/>
              </a:buClr>
              <a:buFont typeface="Arial" charset="0"/>
              <a:buChar char="–"/>
              <a:defRPr/>
            </a:pPr>
            <a:r>
              <a:rPr lang="en-IE" sz="1600" dirty="0">
                <a:solidFill>
                  <a:sysClr val="windowText" lastClr="000000"/>
                </a:solidFill>
                <a:ea typeface="MS PGothic" pitchFamily="34" charset="-128"/>
                <a:cs typeface="Arial"/>
              </a:rPr>
              <a:t>Ramp down rate</a:t>
            </a:r>
          </a:p>
          <a:p>
            <a:pPr marL="742950" lvl="1" indent="-285750" defTabSz="457200" eaLnBrk="0" fontAlgn="base" hangingPunct="0">
              <a:spcBef>
                <a:spcPct val="20000"/>
              </a:spcBef>
              <a:spcAft>
                <a:spcPct val="0"/>
              </a:spcAft>
              <a:buClr>
                <a:srgbClr val="C8B474"/>
              </a:buClr>
              <a:buFont typeface="Arial" charset="0"/>
              <a:buChar char="–"/>
              <a:defRPr/>
            </a:pPr>
            <a:r>
              <a:rPr lang="en-IE" sz="1600" dirty="0">
                <a:solidFill>
                  <a:sysClr val="windowText" lastClr="000000"/>
                </a:solidFill>
                <a:ea typeface="MS PGothic" pitchFamily="34" charset="-128"/>
                <a:cs typeface="Arial"/>
              </a:rPr>
              <a:t>Dwell down time</a:t>
            </a:r>
          </a:p>
          <a:p>
            <a:pPr marL="742950" lvl="1" indent="-285750" defTabSz="457200" eaLnBrk="0" fontAlgn="base" hangingPunct="0">
              <a:spcBef>
                <a:spcPct val="20000"/>
              </a:spcBef>
              <a:spcAft>
                <a:spcPct val="0"/>
              </a:spcAft>
              <a:buClr>
                <a:srgbClr val="C8B474"/>
              </a:buClr>
              <a:buFont typeface="Arial" charset="0"/>
              <a:buChar char="–"/>
              <a:defRPr/>
            </a:pPr>
            <a:r>
              <a:rPr lang="en-IE" sz="1600" dirty="0">
                <a:solidFill>
                  <a:sysClr val="windowText" lastClr="000000"/>
                </a:solidFill>
                <a:ea typeface="MS PGothic" pitchFamily="34" charset="-128"/>
                <a:cs typeface="Arial"/>
              </a:rPr>
              <a:t>Maximum Availability</a:t>
            </a:r>
          </a:p>
          <a:p>
            <a:pPr marL="742950" lvl="1" indent="-285750" defTabSz="457200" eaLnBrk="0" fontAlgn="base" hangingPunct="0">
              <a:spcBef>
                <a:spcPct val="20000"/>
              </a:spcBef>
              <a:spcAft>
                <a:spcPct val="0"/>
              </a:spcAft>
              <a:buClr>
                <a:srgbClr val="C8B474"/>
              </a:buClr>
              <a:buFont typeface="Arial" charset="0"/>
              <a:buChar char="–"/>
              <a:defRPr/>
            </a:pPr>
            <a:r>
              <a:rPr lang="en-IE" sz="1600" dirty="0" smtClean="0">
                <a:solidFill>
                  <a:sysClr val="windowText" lastClr="000000"/>
                </a:solidFill>
                <a:ea typeface="MS PGothic" pitchFamily="34" charset="-128"/>
                <a:cs typeface="Arial"/>
              </a:rPr>
              <a:t>Minimum </a:t>
            </a:r>
            <a:r>
              <a:rPr lang="en-IE" sz="1600" dirty="0">
                <a:solidFill>
                  <a:sysClr val="windowText" lastClr="000000"/>
                </a:solidFill>
                <a:ea typeface="MS PGothic" pitchFamily="34" charset="-128"/>
                <a:cs typeface="Arial"/>
              </a:rPr>
              <a:t>On Times, Minimum Off Time</a:t>
            </a:r>
          </a:p>
          <a:p>
            <a:pPr marL="742950" lvl="1" indent="-285750" defTabSz="457200" eaLnBrk="0" fontAlgn="base" hangingPunct="0">
              <a:spcBef>
                <a:spcPct val="20000"/>
              </a:spcBef>
              <a:spcAft>
                <a:spcPct val="0"/>
              </a:spcAft>
              <a:buClr>
                <a:srgbClr val="C8B474"/>
              </a:buClr>
              <a:buFont typeface="Arial" charset="0"/>
              <a:buChar char="–"/>
              <a:defRPr/>
            </a:pPr>
            <a:r>
              <a:rPr lang="en-IE" sz="1600" dirty="0">
                <a:solidFill>
                  <a:sysClr val="windowText" lastClr="000000"/>
                </a:solidFill>
                <a:ea typeface="MS PGothic" pitchFamily="34" charset="-128"/>
                <a:cs typeface="Arial"/>
              </a:rPr>
              <a:t>Cooling Boundaries</a:t>
            </a:r>
          </a:p>
          <a:p>
            <a:pPr marL="742950" lvl="1" indent="-285750" defTabSz="457200" eaLnBrk="0" fontAlgn="base" hangingPunct="0">
              <a:spcBef>
                <a:spcPct val="20000"/>
              </a:spcBef>
              <a:spcAft>
                <a:spcPct val="0"/>
              </a:spcAft>
              <a:buClr>
                <a:srgbClr val="C8B474"/>
              </a:buClr>
              <a:buFont typeface="Arial" charset="0"/>
              <a:buChar char="–"/>
              <a:defRPr/>
            </a:pPr>
            <a:r>
              <a:rPr lang="en-IE" sz="1600" dirty="0">
                <a:solidFill>
                  <a:sysClr val="windowText" lastClr="000000"/>
                </a:solidFill>
                <a:ea typeface="MS PGothic" pitchFamily="34" charset="-128"/>
                <a:cs typeface="Arial"/>
              </a:rPr>
              <a:t>Forecast Profiles (Availability, Minimum Output, Minimum Stable Generation)</a:t>
            </a:r>
          </a:p>
          <a:p>
            <a:pPr marL="742950" lvl="1" indent="-285750" defTabSz="457200" eaLnBrk="0" fontAlgn="base" hangingPunct="0">
              <a:spcBef>
                <a:spcPct val="20000"/>
              </a:spcBef>
              <a:spcAft>
                <a:spcPct val="0"/>
              </a:spcAft>
              <a:buClr>
                <a:srgbClr val="C8B474"/>
              </a:buClr>
              <a:buFont typeface="Arial" charset="0"/>
              <a:buChar char="–"/>
              <a:defRPr/>
            </a:pPr>
            <a:r>
              <a:rPr lang="en-IE" sz="1600" dirty="0">
                <a:solidFill>
                  <a:sysClr val="windowText" lastClr="000000"/>
                </a:solidFill>
                <a:ea typeface="MS PGothic" pitchFamily="34" charset="-128"/>
                <a:cs typeface="Arial"/>
              </a:rPr>
              <a:t>Short-term Maximisation Capacity and Time</a:t>
            </a:r>
          </a:p>
          <a:p>
            <a:pPr marL="742950" lvl="1" indent="-285750" defTabSz="457200" eaLnBrk="0" fontAlgn="base" hangingPunct="0">
              <a:spcBef>
                <a:spcPct val="20000"/>
              </a:spcBef>
              <a:spcAft>
                <a:spcPct val="0"/>
              </a:spcAft>
              <a:buClr>
                <a:srgbClr val="C8B474"/>
              </a:buClr>
              <a:buFont typeface="Arial" charset="0"/>
              <a:buChar char="–"/>
              <a:defRPr/>
            </a:pPr>
            <a:r>
              <a:rPr lang="en-IE" sz="1600" dirty="0">
                <a:solidFill>
                  <a:sysClr val="windowText" lastClr="000000"/>
                </a:solidFill>
                <a:ea typeface="MS PGothic" pitchFamily="34" charset="-128"/>
                <a:cs typeface="Arial"/>
              </a:rPr>
              <a:t>Synchronous Start up times for three different heat states</a:t>
            </a:r>
          </a:p>
          <a:p>
            <a:pPr marL="742950" lvl="1" indent="-285750" defTabSz="457200" eaLnBrk="0" fontAlgn="base" hangingPunct="0">
              <a:spcBef>
                <a:spcPct val="20000"/>
              </a:spcBef>
              <a:spcAft>
                <a:spcPct val="0"/>
              </a:spcAft>
              <a:buClr>
                <a:srgbClr val="C8B474"/>
              </a:buClr>
              <a:buFont typeface="Arial" charset="0"/>
              <a:buChar char="–"/>
              <a:defRPr/>
            </a:pPr>
            <a:r>
              <a:rPr lang="en-IE" sz="1600" dirty="0" smtClean="0">
                <a:solidFill>
                  <a:sysClr val="windowText" lastClr="000000"/>
                </a:solidFill>
                <a:ea typeface="MS PGothic" pitchFamily="34" charset="-128"/>
                <a:cs typeface="Arial"/>
              </a:rPr>
              <a:t>De-load </a:t>
            </a:r>
            <a:r>
              <a:rPr lang="en-IE" sz="1600" dirty="0">
                <a:solidFill>
                  <a:sysClr val="windowText" lastClr="000000"/>
                </a:solidFill>
                <a:ea typeface="MS PGothic" pitchFamily="34" charset="-128"/>
                <a:cs typeface="Arial"/>
              </a:rPr>
              <a:t>rate</a:t>
            </a:r>
          </a:p>
        </p:txBody>
      </p:sp>
    </p:spTree>
    <p:extLst>
      <p:ext uri="{BB962C8B-B14F-4D97-AF65-F5344CB8AC3E}">
        <p14:creationId xmlns:p14="http://schemas.microsoft.com/office/powerpoint/2010/main" val="41276606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5" name="Straight Connector 44"/>
          <p:cNvCxnSpPr/>
          <p:nvPr/>
        </p:nvCxnSpPr>
        <p:spPr>
          <a:xfrm>
            <a:off x="2270480" y="3406659"/>
            <a:ext cx="8389" cy="616825"/>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3" name="Title 2"/>
          <p:cNvSpPr>
            <a:spLocks noGrp="1"/>
          </p:cNvSpPr>
          <p:nvPr>
            <p:ph type="title"/>
          </p:nvPr>
        </p:nvSpPr>
        <p:spPr/>
        <p:txBody>
          <a:bodyPr/>
          <a:lstStyle/>
          <a:p>
            <a:r>
              <a:rPr lang="en-IE" dirty="0" smtClean="0"/>
              <a:t>Reserve</a:t>
            </a:r>
            <a:endParaRPr lang="en-IE" dirty="0"/>
          </a:p>
        </p:txBody>
      </p:sp>
      <p:sp>
        <p:nvSpPr>
          <p:cNvPr id="4" name="Slide Number Placeholder 3"/>
          <p:cNvSpPr>
            <a:spLocks noGrp="1"/>
          </p:cNvSpPr>
          <p:nvPr>
            <p:ph type="sldNum" sz="quarter" idx="12"/>
          </p:nvPr>
        </p:nvSpPr>
        <p:spPr>
          <a:xfrm>
            <a:off x="6523699" y="6339572"/>
            <a:ext cx="2133600" cy="365125"/>
          </a:xfrm>
        </p:spPr>
        <p:txBody>
          <a:bodyPr/>
          <a:lstStyle/>
          <a:p>
            <a:fld id="{5FA4BBA2-668D-4B65-A78A-63221D942F52}" type="slidenum">
              <a:rPr lang="en-IE" smtClean="0">
                <a:solidFill>
                  <a:prstClr val="black">
                    <a:tint val="75000"/>
                  </a:prstClr>
                </a:solidFill>
              </a:rPr>
              <a:pPr/>
              <a:t>19</a:t>
            </a:fld>
            <a:endParaRPr lang="en-IE" dirty="0">
              <a:solidFill>
                <a:prstClr val="black">
                  <a:tint val="75000"/>
                </a:prstClr>
              </a:solidFill>
            </a:endParaRPr>
          </a:p>
        </p:txBody>
      </p:sp>
      <p:cxnSp>
        <p:nvCxnSpPr>
          <p:cNvPr id="24" name="Straight Connector 23"/>
          <p:cNvCxnSpPr/>
          <p:nvPr/>
        </p:nvCxnSpPr>
        <p:spPr>
          <a:xfrm flipH="1">
            <a:off x="1564223" y="1535304"/>
            <a:ext cx="14288" cy="2273298"/>
          </a:xfrm>
          <a:prstGeom prst="line">
            <a:avLst/>
          </a:prstGeom>
          <a:ln w="15875">
            <a:solidFill>
              <a:schemeClr val="tx1"/>
            </a:solidFill>
            <a:headEnd type="triangle"/>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flipH="1">
            <a:off x="1545925" y="3807470"/>
            <a:ext cx="4938765" cy="1132"/>
          </a:xfrm>
          <a:prstGeom prst="line">
            <a:avLst/>
          </a:prstGeom>
          <a:ln w="15875">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1099319" y="1320679"/>
            <a:ext cx="950901" cy="261610"/>
          </a:xfrm>
          <a:prstGeom prst="rect">
            <a:avLst/>
          </a:prstGeom>
          <a:noFill/>
        </p:spPr>
        <p:txBody>
          <a:bodyPr wrap="none" rtlCol="0">
            <a:spAutoFit/>
          </a:bodyPr>
          <a:lstStyle/>
          <a:p>
            <a:r>
              <a:rPr lang="en-IE" sz="1100" dirty="0" smtClean="0"/>
              <a:t>Reserve MW</a:t>
            </a:r>
            <a:endParaRPr lang="en-IE" sz="1100" dirty="0"/>
          </a:p>
        </p:txBody>
      </p:sp>
      <p:sp>
        <p:nvSpPr>
          <p:cNvPr id="29" name="TextBox 28"/>
          <p:cNvSpPr txBox="1"/>
          <p:nvPr/>
        </p:nvSpPr>
        <p:spPr>
          <a:xfrm>
            <a:off x="6290139" y="3852083"/>
            <a:ext cx="1175322" cy="261610"/>
          </a:xfrm>
          <a:prstGeom prst="rect">
            <a:avLst/>
          </a:prstGeom>
          <a:noFill/>
        </p:spPr>
        <p:txBody>
          <a:bodyPr wrap="none" rtlCol="0">
            <a:spAutoFit/>
          </a:bodyPr>
          <a:lstStyle/>
          <a:p>
            <a:r>
              <a:rPr lang="en-IE" sz="1100" dirty="0" smtClean="0"/>
              <a:t>Unit Output MW</a:t>
            </a:r>
            <a:endParaRPr lang="en-IE" sz="1100" dirty="0"/>
          </a:p>
        </p:txBody>
      </p:sp>
      <p:sp>
        <p:nvSpPr>
          <p:cNvPr id="2" name="TextBox 1"/>
          <p:cNvSpPr txBox="1"/>
          <p:nvPr/>
        </p:nvSpPr>
        <p:spPr>
          <a:xfrm>
            <a:off x="2296156" y="1162937"/>
            <a:ext cx="3582099" cy="276999"/>
          </a:xfrm>
          <a:prstGeom prst="rect">
            <a:avLst/>
          </a:prstGeom>
          <a:noFill/>
        </p:spPr>
        <p:txBody>
          <a:bodyPr wrap="square" rtlCol="0">
            <a:spAutoFit/>
          </a:bodyPr>
          <a:lstStyle/>
          <a:p>
            <a:pPr algn="ctr"/>
            <a:r>
              <a:rPr lang="en-IE" sz="1200" b="1" dirty="0" smtClean="0">
                <a:solidFill>
                  <a:srgbClr val="7030A0"/>
                </a:solidFill>
              </a:rPr>
              <a:t>Primary Operating Reserve (POR) Curve</a:t>
            </a:r>
            <a:endParaRPr lang="en-IE" sz="1200" b="1" dirty="0">
              <a:solidFill>
                <a:srgbClr val="7030A0"/>
              </a:solidFill>
            </a:endParaRPr>
          </a:p>
        </p:txBody>
      </p:sp>
      <p:cxnSp>
        <p:nvCxnSpPr>
          <p:cNvPr id="33" name="Straight Connector 32"/>
          <p:cNvCxnSpPr/>
          <p:nvPr/>
        </p:nvCxnSpPr>
        <p:spPr>
          <a:xfrm flipV="1">
            <a:off x="2278869" y="2902590"/>
            <a:ext cx="0" cy="906012"/>
          </a:xfrm>
          <a:prstGeom prst="line">
            <a:avLst/>
          </a:prstGeom>
          <a:ln w="317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2278869" y="2885811"/>
            <a:ext cx="751723" cy="730"/>
          </a:xfrm>
          <a:prstGeom prst="line">
            <a:avLst/>
          </a:prstGeom>
          <a:ln w="317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3022203" y="2055302"/>
            <a:ext cx="8389" cy="822122"/>
          </a:xfrm>
          <a:prstGeom prst="line">
            <a:avLst/>
          </a:prstGeom>
          <a:ln w="317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3030592" y="2055302"/>
            <a:ext cx="1637420" cy="0"/>
          </a:xfrm>
          <a:prstGeom prst="line">
            <a:avLst/>
          </a:prstGeom>
          <a:ln w="317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4668012" y="2055302"/>
            <a:ext cx="939146" cy="1753300"/>
          </a:xfrm>
          <a:prstGeom prst="line">
            <a:avLst/>
          </a:prstGeom>
          <a:ln w="31750">
            <a:solidFill>
              <a:schemeClr val="accent2"/>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1307421" y="3807470"/>
            <a:ext cx="256802" cy="261610"/>
          </a:xfrm>
          <a:prstGeom prst="rect">
            <a:avLst/>
          </a:prstGeom>
          <a:noFill/>
        </p:spPr>
        <p:txBody>
          <a:bodyPr wrap="none" rtlCol="0">
            <a:spAutoFit/>
          </a:bodyPr>
          <a:lstStyle/>
          <a:p>
            <a:r>
              <a:rPr lang="en-IE" sz="1100" dirty="0" smtClean="0"/>
              <a:t>0</a:t>
            </a:r>
            <a:endParaRPr lang="en-IE" sz="1100" dirty="0"/>
          </a:p>
        </p:txBody>
      </p:sp>
      <p:cxnSp>
        <p:nvCxnSpPr>
          <p:cNvPr id="48" name="Straight Connector 47"/>
          <p:cNvCxnSpPr/>
          <p:nvPr/>
        </p:nvCxnSpPr>
        <p:spPr>
          <a:xfrm>
            <a:off x="3022203" y="2886541"/>
            <a:ext cx="0" cy="1136943"/>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4652632" y="2055302"/>
            <a:ext cx="15380" cy="1960084"/>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5614121" y="3701086"/>
            <a:ext cx="0" cy="334019"/>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1022967" y="2885812"/>
            <a:ext cx="1255902" cy="0"/>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V="1">
            <a:off x="1022967" y="2055301"/>
            <a:ext cx="2007625" cy="1"/>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672447" y="2748042"/>
            <a:ext cx="350520" cy="276999"/>
          </a:xfrm>
          <a:prstGeom prst="rect">
            <a:avLst/>
          </a:prstGeom>
          <a:noFill/>
        </p:spPr>
        <p:txBody>
          <a:bodyPr wrap="square" rtlCol="0">
            <a:spAutoFit/>
          </a:bodyPr>
          <a:lstStyle/>
          <a:p>
            <a:r>
              <a:rPr lang="en-IE" sz="1200" dirty="0" smtClean="0"/>
              <a:t>R1</a:t>
            </a:r>
            <a:endParaRPr lang="en-IE" sz="1200" dirty="0"/>
          </a:p>
        </p:txBody>
      </p:sp>
      <p:sp>
        <p:nvSpPr>
          <p:cNvPr id="73" name="TextBox 72"/>
          <p:cNvSpPr txBox="1"/>
          <p:nvPr/>
        </p:nvSpPr>
        <p:spPr>
          <a:xfrm>
            <a:off x="681069" y="1916802"/>
            <a:ext cx="350520" cy="276999"/>
          </a:xfrm>
          <a:prstGeom prst="rect">
            <a:avLst/>
          </a:prstGeom>
          <a:noFill/>
        </p:spPr>
        <p:txBody>
          <a:bodyPr wrap="square" rtlCol="0">
            <a:spAutoFit/>
          </a:bodyPr>
          <a:lstStyle/>
          <a:p>
            <a:r>
              <a:rPr lang="en-IE" sz="1200" dirty="0" smtClean="0"/>
              <a:t>R2</a:t>
            </a:r>
            <a:endParaRPr lang="en-IE" sz="1200" dirty="0"/>
          </a:p>
        </p:txBody>
      </p:sp>
      <p:sp>
        <p:nvSpPr>
          <p:cNvPr id="74" name="TextBox 73"/>
          <p:cNvSpPr txBox="1"/>
          <p:nvPr/>
        </p:nvSpPr>
        <p:spPr>
          <a:xfrm>
            <a:off x="5395972" y="3993160"/>
            <a:ext cx="570521" cy="276999"/>
          </a:xfrm>
          <a:prstGeom prst="rect">
            <a:avLst/>
          </a:prstGeom>
          <a:noFill/>
        </p:spPr>
        <p:txBody>
          <a:bodyPr wrap="square" rtlCol="0">
            <a:spAutoFit/>
          </a:bodyPr>
          <a:lstStyle/>
          <a:p>
            <a:r>
              <a:rPr lang="en-IE" sz="1200" dirty="0" smtClean="0"/>
              <a:t>GMX</a:t>
            </a:r>
            <a:endParaRPr lang="en-IE" sz="1200" dirty="0"/>
          </a:p>
        </p:txBody>
      </p:sp>
      <p:sp>
        <p:nvSpPr>
          <p:cNvPr id="75" name="TextBox 74"/>
          <p:cNvSpPr txBox="1"/>
          <p:nvPr/>
        </p:nvSpPr>
        <p:spPr>
          <a:xfrm>
            <a:off x="4304066" y="3993160"/>
            <a:ext cx="747466" cy="276999"/>
          </a:xfrm>
          <a:prstGeom prst="rect">
            <a:avLst/>
          </a:prstGeom>
          <a:noFill/>
        </p:spPr>
        <p:txBody>
          <a:bodyPr wrap="square" rtlCol="0">
            <a:spAutoFit/>
          </a:bodyPr>
          <a:lstStyle/>
          <a:p>
            <a:r>
              <a:rPr lang="en-IE" sz="1200" dirty="0" smtClean="0"/>
              <a:t>GMX-∆1</a:t>
            </a:r>
            <a:endParaRPr lang="en-IE" sz="1200" dirty="0"/>
          </a:p>
        </p:txBody>
      </p:sp>
      <p:sp>
        <p:nvSpPr>
          <p:cNvPr id="76" name="Rectangle 75"/>
          <p:cNvSpPr/>
          <p:nvPr/>
        </p:nvSpPr>
        <p:spPr>
          <a:xfrm>
            <a:off x="4962697" y="3827535"/>
            <a:ext cx="349776" cy="276999"/>
          </a:xfrm>
          <a:prstGeom prst="rect">
            <a:avLst/>
          </a:prstGeom>
          <a:noFill/>
        </p:spPr>
        <p:txBody>
          <a:bodyPr wrap="square" rtlCol="0">
            <a:spAutoFit/>
          </a:bodyPr>
          <a:lstStyle/>
          <a:p>
            <a:r>
              <a:rPr lang="en-IE" sz="1200" dirty="0"/>
              <a:t>∆1</a:t>
            </a:r>
          </a:p>
        </p:txBody>
      </p:sp>
      <p:sp>
        <p:nvSpPr>
          <p:cNvPr id="77" name="TextBox 76"/>
          <p:cNvSpPr txBox="1"/>
          <p:nvPr/>
        </p:nvSpPr>
        <p:spPr>
          <a:xfrm>
            <a:off x="1993608" y="4023484"/>
            <a:ext cx="570521" cy="276999"/>
          </a:xfrm>
          <a:prstGeom prst="rect">
            <a:avLst/>
          </a:prstGeom>
          <a:noFill/>
        </p:spPr>
        <p:txBody>
          <a:bodyPr wrap="square" rtlCol="0">
            <a:spAutoFit/>
          </a:bodyPr>
          <a:lstStyle/>
          <a:p>
            <a:r>
              <a:rPr lang="en-IE" sz="1200" dirty="0" smtClean="0"/>
              <a:t>GMN</a:t>
            </a:r>
            <a:endParaRPr lang="en-IE" sz="1200" dirty="0"/>
          </a:p>
        </p:txBody>
      </p:sp>
      <p:sp>
        <p:nvSpPr>
          <p:cNvPr id="81" name="Rectangle 80"/>
          <p:cNvSpPr/>
          <p:nvPr/>
        </p:nvSpPr>
        <p:spPr>
          <a:xfrm>
            <a:off x="2488231" y="3816359"/>
            <a:ext cx="349776" cy="276999"/>
          </a:xfrm>
          <a:prstGeom prst="rect">
            <a:avLst/>
          </a:prstGeom>
          <a:noFill/>
        </p:spPr>
        <p:txBody>
          <a:bodyPr wrap="square" rtlCol="0">
            <a:spAutoFit/>
          </a:bodyPr>
          <a:lstStyle/>
          <a:p>
            <a:r>
              <a:rPr lang="en-IE" sz="1200" dirty="0"/>
              <a:t>β</a:t>
            </a:r>
          </a:p>
        </p:txBody>
      </p:sp>
      <p:sp>
        <p:nvSpPr>
          <p:cNvPr id="82" name="TextBox 81"/>
          <p:cNvSpPr txBox="1"/>
          <p:nvPr/>
        </p:nvSpPr>
        <p:spPr>
          <a:xfrm>
            <a:off x="2723520" y="4015386"/>
            <a:ext cx="914156" cy="276999"/>
          </a:xfrm>
          <a:prstGeom prst="rect">
            <a:avLst/>
          </a:prstGeom>
          <a:noFill/>
        </p:spPr>
        <p:txBody>
          <a:bodyPr wrap="square" rtlCol="0">
            <a:spAutoFit/>
          </a:bodyPr>
          <a:lstStyle/>
          <a:p>
            <a:r>
              <a:rPr lang="en-IE" sz="1200" dirty="0" smtClean="0"/>
              <a:t>GMN+β</a:t>
            </a:r>
            <a:endParaRPr lang="en-IE" sz="1200" dirty="0"/>
          </a:p>
        </p:txBody>
      </p:sp>
      <p:graphicFrame>
        <p:nvGraphicFramePr>
          <p:cNvPr id="83" name="Table 82"/>
          <p:cNvGraphicFramePr>
            <a:graphicFrameLocks noGrp="1"/>
          </p:cNvGraphicFramePr>
          <p:nvPr>
            <p:extLst>
              <p:ext uri="{D42A27DB-BD31-4B8C-83A1-F6EECF244321}">
                <p14:modId xmlns:p14="http://schemas.microsoft.com/office/powerpoint/2010/main" val="1069873392"/>
              </p:ext>
            </p:extLst>
          </p:nvPr>
        </p:nvGraphicFramePr>
        <p:xfrm>
          <a:off x="6983933" y="1348737"/>
          <a:ext cx="1463040" cy="2176783"/>
        </p:xfrm>
        <a:graphic>
          <a:graphicData uri="http://schemas.openxmlformats.org/drawingml/2006/table">
            <a:tbl>
              <a:tblPr firstRow="1" bandRow="1">
                <a:tableStyleId>{5C22544A-7EE6-4342-B048-85BDC9FD1C3A}</a:tableStyleId>
              </a:tblPr>
              <a:tblGrid>
                <a:gridCol w="731520"/>
                <a:gridCol w="731520"/>
              </a:tblGrid>
              <a:tr h="310969">
                <a:tc>
                  <a:txBody>
                    <a:bodyPr/>
                    <a:lstStyle/>
                    <a:p>
                      <a:endParaRPr lang="en-IE" sz="1200" dirty="0"/>
                    </a:p>
                  </a:txBody>
                  <a:tcPr>
                    <a:noFill/>
                  </a:tcPr>
                </a:tc>
                <a:tc>
                  <a:txBody>
                    <a:bodyPr/>
                    <a:lstStyle/>
                    <a:p>
                      <a:endParaRPr lang="en-IE" sz="1200" dirty="0"/>
                    </a:p>
                  </a:txBody>
                  <a:tcPr>
                    <a:noFill/>
                  </a:tcPr>
                </a:tc>
              </a:tr>
              <a:tr h="310969">
                <a:tc>
                  <a:txBody>
                    <a:bodyPr/>
                    <a:lstStyle/>
                    <a:p>
                      <a:pPr algn="ctr"/>
                      <a:r>
                        <a:rPr lang="en-IE" sz="1200" dirty="0" smtClean="0"/>
                        <a:t>GMN</a:t>
                      </a:r>
                      <a:endParaRPr lang="en-IE" sz="1200" dirty="0"/>
                    </a:p>
                  </a:txBody>
                  <a:tcPr/>
                </a:tc>
                <a:tc>
                  <a:txBody>
                    <a:bodyPr/>
                    <a:lstStyle/>
                    <a:p>
                      <a:pPr algn="ctr"/>
                      <a:r>
                        <a:rPr lang="en-IE" sz="1200" dirty="0" smtClean="0"/>
                        <a:t>140</a:t>
                      </a:r>
                      <a:endParaRPr lang="en-IE" sz="1200" dirty="0"/>
                    </a:p>
                  </a:txBody>
                  <a:tcPr/>
                </a:tc>
              </a:tr>
              <a:tr h="310969">
                <a:tc>
                  <a:txBody>
                    <a:bodyPr/>
                    <a:lstStyle/>
                    <a:p>
                      <a:pPr algn="ctr"/>
                      <a:r>
                        <a:rPr lang="en-IE" sz="1200" dirty="0" smtClean="0"/>
                        <a:t>GMX</a:t>
                      </a:r>
                      <a:endParaRPr lang="en-IE" sz="1200" dirty="0"/>
                    </a:p>
                  </a:txBody>
                  <a:tcPr/>
                </a:tc>
                <a:tc>
                  <a:txBody>
                    <a:bodyPr/>
                    <a:lstStyle/>
                    <a:p>
                      <a:pPr algn="ctr"/>
                      <a:r>
                        <a:rPr lang="en-IE" sz="1200" dirty="0" smtClean="0"/>
                        <a:t>400</a:t>
                      </a:r>
                      <a:endParaRPr lang="en-IE" sz="1200" dirty="0"/>
                    </a:p>
                  </a:txBody>
                  <a:tcPr/>
                </a:tc>
              </a:tr>
              <a:tr h="310969">
                <a:tc>
                  <a:txBody>
                    <a:bodyPr/>
                    <a:lstStyle/>
                    <a:p>
                      <a:pPr algn="ctr"/>
                      <a:r>
                        <a:rPr lang="en-IE" sz="1200" dirty="0" smtClean="0"/>
                        <a:t>R1</a:t>
                      </a:r>
                      <a:endParaRPr lang="en-IE" sz="1200" dirty="0"/>
                    </a:p>
                  </a:txBody>
                  <a:tcPr/>
                </a:tc>
                <a:tc>
                  <a:txBody>
                    <a:bodyPr/>
                    <a:lstStyle/>
                    <a:p>
                      <a:pPr algn="ctr"/>
                      <a:r>
                        <a:rPr lang="en-IE" sz="1200" dirty="0" smtClean="0"/>
                        <a:t>15</a:t>
                      </a:r>
                      <a:endParaRPr lang="en-IE" sz="1200" dirty="0"/>
                    </a:p>
                  </a:txBody>
                  <a:tcPr/>
                </a:tc>
              </a:tr>
              <a:tr h="310969">
                <a:tc>
                  <a:txBody>
                    <a:bodyPr/>
                    <a:lstStyle/>
                    <a:p>
                      <a:pPr algn="ctr"/>
                      <a:r>
                        <a:rPr lang="en-IE" sz="1200" dirty="0" smtClean="0"/>
                        <a:t>R2</a:t>
                      </a:r>
                      <a:endParaRPr lang="en-IE" sz="1200" dirty="0"/>
                    </a:p>
                  </a:txBody>
                  <a:tcPr/>
                </a:tc>
                <a:tc>
                  <a:txBody>
                    <a:bodyPr/>
                    <a:lstStyle/>
                    <a:p>
                      <a:pPr algn="ctr"/>
                      <a:r>
                        <a:rPr lang="en-IE" sz="1200" dirty="0" smtClean="0"/>
                        <a:t>25</a:t>
                      </a:r>
                      <a:endParaRPr lang="en-IE" sz="1200" dirty="0"/>
                    </a:p>
                  </a:txBody>
                  <a:tcPr/>
                </a:tc>
              </a:tr>
              <a:tr h="310969">
                <a:tc>
                  <a:txBody>
                    <a:bodyPr/>
                    <a:lstStyle/>
                    <a:p>
                      <a:pPr algn="ctr"/>
                      <a:r>
                        <a:rPr lang="el-GR" sz="1200" dirty="0" smtClean="0"/>
                        <a:t>β</a:t>
                      </a:r>
                      <a:endParaRPr lang="en-IE" sz="1200" dirty="0"/>
                    </a:p>
                  </a:txBody>
                  <a:tcPr/>
                </a:tc>
                <a:tc>
                  <a:txBody>
                    <a:bodyPr/>
                    <a:lstStyle/>
                    <a:p>
                      <a:pPr algn="ctr"/>
                      <a:r>
                        <a:rPr lang="en-IE" sz="1200" dirty="0" smtClean="0"/>
                        <a:t>60</a:t>
                      </a:r>
                      <a:endParaRPr lang="en-IE" sz="1200" dirty="0"/>
                    </a:p>
                  </a:txBody>
                  <a:tcPr/>
                </a:tc>
              </a:tr>
              <a:tr h="310969">
                <a:tc>
                  <a:txBody>
                    <a:bodyPr/>
                    <a:lstStyle/>
                    <a:p>
                      <a:pPr algn="ctr"/>
                      <a:r>
                        <a:rPr lang="en-IE" sz="1200" dirty="0" smtClean="0"/>
                        <a:t>∆1</a:t>
                      </a:r>
                      <a:endParaRPr lang="en-IE" sz="1200" dirty="0"/>
                    </a:p>
                  </a:txBody>
                  <a:tcPr/>
                </a:tc>
                <a:tc>
                  <a:txBody>
                    <a:bodyPr/>
                    <a:lstStyle/>
                    <a:p>
                      <a:pPr algn="ctr"/>
                      <a:r>
                        <a:rPr lang="en-IE" sz="1200" dirty="0" smtClean="0"/>
                        <a:t>25</a:t>
                      </a:r>
                      <a:endParaRPr lang="en-IE" sz="1200" dirty="0"/>
                    </a:p>
                  </a:txBody>
                  <a:tcPr/>
                </a:tc>
              </a:tr>
            </a:tbl>
          </a:graphicData>
        </a:graphic>
      </p:graphicFrame>
      <p:sp>
        <p:nvSpPr>
          <p:cNvPr id="110" name="TextBox 109"/>
          <p:cNvSpPr txBox="1"/>
          <p:nvPr/>
        </p:nvSpPr>
        <p:spPr>
          <a:xfrm>
            <a:off x="771787" y="4523062"/>
            <a:ext cx="7684316" cy="1477328"/>
          </a:xfrm>
          <a:prstGeom prst="rect">
            <a:avLst/>
          </a:prstGeom>
          <a:noFill/>
        </p:spPr>
        <p:txBody>
          <a:bodyPr wrap="square" rtlCol="0">
            <a:spAutoFit/>
          </a:bodyPr>
          <a:lstStyle/>
          <a:p>
            <a:r>
              <a:rPr lang="en-IE" dirty="0" smtClean="0"/>
              <a:t>Primary Operating Reserve (POR) – 5 to 15 Seconds</a:t>
            </a:r>
          </a:p>
          <a:p>
            <a:r>
              <a:rPr lang="en-IE" dirty="0" smtClean="0"/>
              <a:t>Secondary Operating Reserve (SOR) – 15 to 90 Seconds</a:t>
            </a:r>
          </a:p>
          <a:p>
            <a:endParaRPr lang="en-IE" dirty="0" smtClean="0"/>
          </a:p>
          <a:p>
            <a:r>
              <a:rPr lang="en-IE" dirty="0" smtClean="0"/>
              <a:t>Tertiary Operating Reserve 1 (TOR1) – 90 to 5 Minutes</a:t>
            </a:r>
          </a:p>
          <a:p>
            <a:r>
              <a:rPr lang="en-IE" dirty="0"/>
              <a:t>Tertiary Operating Reserve </a:t>
            </a:r>
            <a:r>
              <a:rPr lang="en-IE" dirty="0" smtClean="0"/>
              <a:t>2 </a:t>
            </a:r>
            <a:r>
              <a:rPr lang="en-IE" dirty="0"/>
              <a:t>(</a:t>
            </a:r>
            <a:r>
              <a:rPr lang="en-IE" dirty="0" smtClean="0"/>
              <a:t>TOR2) – 5 to 20 Minutes</a:t>
            </a:r>
            <a:endParaRPr lang="en-IE" dirty="0"/>
          </a:p>
        </p:txBody>
      </p:sp>
      <p:sp>
        <p:nvSpPr>
          <p:cNvPr id="112" name="Right Brace 111"/>
          <p:cNvSpPr/>
          <p:nvPr/>
        </p:nvSpPr>
        <p:spPr>
          <a:xfrm>
            <a:off x="5963719" y="4588777"/>
            <a:ext cx="279679" cy="541441"/>
          </a:xfrm>
          <a:prstGeom prst="rightBrace">
            <a:avLst/>
          </a:prstGeom>
          <a:noFill/>
          <a:ln w="254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
        <p:nvSpPr>
          <p:cNvPr id="113" name="Right Brace 112"/>
          <p:cNvSpPr/>
          <p:nvPr/>
        </p:nvSpPr>
        <p:spPr>
          <a:xfrm>
            <a:off x="5976904" y="5387129"/>
            <a:ext cx="279679" cy="541441"/>
          </a:xfrm>
          <a:prstGeom prst="rightBrace">
            <a:avLst/>
          </a:prstGeom>
          <a:noFill/>
          <a:ln w="254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
        <p:nvSpPr>
          <p:cNvPr id="114" name="TextBox 113"/>
          <p:cNvSpPr txBox="1"/>
          <p:nvPr/>
        </p:nvSpPr>
        <p:spPr>
          <a:xfrm>
            <a:off x="6651220" y="4520496"/>
            <a:ext cx="1758430" cy="584775"/>
          </a:xfrm>
          <a:prstGeom prst="rect">
            <a:avLst/>
          </a:prstGeom>
          <a:noFill/>
        </p:spPr>
        <p:txBody>
          <a:bodyPr wrap="none" rtlCol="0">
            <a:spAutoFit/>
          </a:bodyPr>
          <a:lstStyle/>
          <a:p>
            <a:pPr algn="ctr"/>
            <a:r>
              <a:rPr lang="en-IE" sz="1600" dirty="0" smtClean="0">
                <a:solidFill>
                  <a:schemeClr val="bg1">
                    <a:lumMod val="50000"/>
                  </a:schemeClr>
                </a:solidFill>
              </a:rPr>
              <a:t>Required to carry</a:t>
            </a:r>
          </a:p>
          <a:p>
            <a:pPr algn="ctr"/>
            <a:r>
              <a:rPr lang="en-IE" sz="1600" dirty="0" smtClean="0">
                <a:solidFill>
                  <a:schemeClr val="bg1">
                    <a:lumMod val="50000"/>
                  </a:schemeClr>
                </a:solidFill>
              </a:rPr>
              <a:t>75% Largest Infeed</a:t>
            </a:r>
            <a:endParaRPr lang="en-IE" sz="1600" dirty="0">
              <a:solidFill>
                <a:schemeClr val="bg1">
                  <a:lumMod val="50000"/>
                </a:schemeClr>
              </a:solidFill>
            </a:endParaRPr>
          </a:p>
        </p:txBody>
      </p:sp>
      <p:sp>
        <p:nvSpPr>
          <p:cNvPr id="115" name="TextBox 114"/>
          <p:cNvSpPr txBox="1"/>
          <p:nvPr/>
        </p:nvSpPr>
        <p:spPr>
          <a:xfrm>
            <a:off x="6616617" y="5337711"/>
            <a:ext cx="1862625" cy="584775"/>
          </a:xfrm>
          <a:prstGeom prst="rect">
            <a:avLst/>
          </a:prstGeom>
          <a:noFill/>
        </p:spPr>
        <p:txBody>
          <a:bodyPr wrap="none" rtlCol="0">
            <a:spAutoFit/>
          </a:bodyPr>
          <a:lstStyle>
            <a:defPPr>
              <a:defRPr lang="en-US"/>
            </a:defPPr>
            <a:lvl1pPr algn="ctr">
              <a:defRPr sz="1600">
                <a:solidFill>
                  <a:schemeClr val="bg1">
                    <a:lumMod val="50000"/>
                  </a:schemeClr>
                </a:solidFill>
              </a:defRPr>
            </a:lvl1pPr>
          </a:lstStyle>
          <a:p>
            <a:r>
              <a:rPr lang="en-IE" dirty="0"/>
              <a:t>Required to carry</a:t>
            </a:r>
          </a:p>
          <a:p>
            <a:r>
              <a:rPr lang="en-IE" dirty="0"/>
              <a:t>100% Largest Infeed</a:t>
            </a:r>
          </a:p>
        </p:txBody>
      </p:sp>
    </p:spTree>
    <p:extLst>
      <p:ext uri="{BB962C8B-B14F-4D97-AF65-F5344CB8AC3E}">
        <p14:creationId xmlns:p14="http://schemas.microsoft.com/office/powerpoint/2010/main" val="23938934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95784" y="296419"/>
            <a:ext cx="8516203" cy="4524315"/>
          </a:xfrm>
          <a:prstGeom prst="rect">
            <a:avLst/>
          </a:prstGeom>
        </p:spPr>
        <p:txBody>
          <a:bodyPr wrap="square">
            <a:spAutoFit/>
          </a:bodyPr>
          <a:lstStyle/>
          <a:p>
            <a:r>
              <a:rPr lang="en-IE" b="1" dirty="0"/>
              <a:t>COPYRIGHT NOTICE</a:t>
            </a:r>
          </a:p>
          <a:p>
            <a:pPr algn="just"/>
            <a:r>
              <a:rPr lang="en-IE" dirty="0"/>
              <a:t>All rights reserved. This entire publication is subject to the laws of copyright. This publication is confidential and sole property of EirGrid plc and SONI Limited. No part of this publication may be reproduced or transmitted in any form or by any means, electronic or manual, including photocopying without the prior written permission of EirGrid plc and SONI Limited. © SONI Limited / EirGrid Plc 2019 </a:t>
            </a:r>
          </a:p>
          <a:p>
            <a:endParaRPr lang="en-IE" dirty="0" smtClean="0"/>
          </a:p>
          <a:p>
            <a:r>
              <a:rPr lang="en-IE" b="1" dirty="0" smtClean="0"/>
              <a:t>DOCUMENT </a:t>
            </a:r>
            <a:r>
              <a:rPr lang="en-IE" b="1" dirty="0"/>
              <a:t>DISCLAIMER </a:t>
            </a:r>
          </a:p>
          <a:p>
            <a:pPr algn="just"/>
            <a:r>
              <a:rPr lang="en-IE" dirty="0"/>
              <a:t>This manual is intended as a guide only. Whilst every effort is made to provide information that is useful, and care is taken in the preparation of the information, EirGrid plc and SONI limited give no warranties or representations, expressed or implied, of any kind with respect to the contents of this document, including, without limitation, its quality, accuracy and completeness. EirGrid plc and SONI limited hereby exclude, to the fullest extent permitted by law, all and any liability for any loss or damage howsoever arising from the use of this document or any reliance on the information it contains. Use of this document and the information it contains is at the user’s sole risk.</a:t>
            </a:r>
          </a:p>
        </p:txBody>
      </p:sp>
    </p:spTree>
    <p:extLst>
      <p:ext uri="{BB962C8B-B14F-4D97-AF65-F5344CB8AC3E}">
        <p14:creationId xmlns:p14="http://schemas.microsoft.com/office/powerpoint/2010/main" val="37465268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p:cNvSpPr/>
          <p:nvPr/>
        </p:nvSpPr>
        <p:spPr>
          <a:xfrm>
            <a:off x="5035085" y="2453032"/>
            <a:ext cx="366378" cy="2659608"/>
          </a:xfrm>
          <a:prstGeom prst="rect">
            <a:avLst/>
          </a:prstGeom>
          <a:solidFill>
            <a:schemeClr val="accent2">
              <a:lumMod val="60000"/>
              <a:lumOff val="40000"/>
              <a:alpha val="29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2" name="Rectangle 41"/>
          <p:cNvSpPr/>
          <p:nvPr/>
        </p:nvSpPr>
        <p:spPr>
          <a:xfrm>
            <a:off x="4668707" y="3245147"/>
            <a:ext cx="366378" cy="1864428"/>
          </a:xfrm>
          <a:prstGeom prst="rect">
            <a:avLst/>
          </a:prstGeom>
          <a:solidFill>
            <a:schemeClr val="accent2">
              <a:lumMod val="60000"/>
              <a:lumOff val="40000"/>
              <a:alpha val="29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1" name="Rectangle 40"/>
          <p:cNvSpPr/>
          <p:nvPr/>
        </p:nvSpPr>
        <p:spPr>
          <a:xfrm>
            <a:off x="4310556" y="4041314"/>
            <a:ext cx="358151" cy="1066564"/>
          </a:xfrm>
          <a:prstGeom prst="rect">
            <a:avLst/>
          </a:prstGeom>
          <a:solidFill>
            <a:schemeClr val="accent2">
              <a:lumMod val="60000"/>
              <a:lumOff val="40000"/>
              <a:alpha val="29000"/>
            </a:schemeClr>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3" name="Title 2"/>
          <p:cNvSpPr>
            <a:spLocks noGrp="1"/>
          </p:cNvSpPr>
          <p:nvPr>
            <p:ph type="title"/>
          </p:nvPr>
        </p:nvSpPr>
        <p:spPr/>
        <p:txBody>
          <a:bodyPr/>
          <a:lstStyle/>
          <a:p>
            <a:r>
              <a:rPr lang="en-IE" dirty="0" smtClean="0"/>
              <a:t>Interconnector Reference Program</a:t>
            </a:r>
            <a:endParaRPr lang="en-IE" dirty="0"/>
          </a:p>
        </p:txBody>
      </p:sp>
      <p:sp>
        <p:nvSpPr>
          <p:cNvPr id="4" name="Slide Number Placeholder 3"/>
          <p:cNvSpPr>
            <a:spLocks noGrp="1"/>
          </p:cNvSpPr>
          <p:nvPr>
            <p:ph type="sldNum" sz="quarter" idx="12"/>
          </p:nvPr>
        </p:nvSpPr>
        <p:spPr/>
        <p:txBody>
          <a:bodyPr/>
          <a:lstStyle/>
          <a:p>
            <a:fld id="{5FA4BBA2-668D-4B65-A78A-63221D942F52}" type="slidenum">
              <a:rPr lang="en-IE" smtClean="0">
                <a:solidFill>
                  <a:prstClr val="black">
                    <a:tint val="75000"/>
                  </a:prstClr>
                </a:solidFill>
              </a:rPr>
              <a:pPr/>
              <a:t>20</a:t>
            </a:fld>
            <a:endParaRPr lang="en-IE" dirty="0">
              <a:solidFill>
                <a:prstClr val="black">
                  <a:tint val="75000"/>
                </a:prstClr>
              </a:solidFill>
            </a:endParaRPr>
          </a:p>
        </p:txBody>
      </p:sp>
      <p:cxnSp>
        <p:nvCxnSpPr>
          <p:cNvPr id="6" name="Elbow Connector 5"/>
          <p:cNvCxnSpPr/>
          <p:nvPr/>
        </p:nvCxnSpPr>
        <p:spPr>
          <a:xfrm flipV="1">
            <a:off x="3404190" y="4037253"/>
            <a:ext cx="1272744" cy="733770"/>
          </a:xfrm>
          <a:prstGeom prst="bentConnector3">
            <a:avLst>
              <a:gd name="adj1" fmla="val 71450"/>
            </a:avLst>
          </a:prstGeom>
          <a:effectLst/>
        </p:spPr>
        <p:style>
          <a:lnRef idx="2">
            <a:schemeClr val="accent1"/>
          </a:lnRef>
          <a:fillRef idx="0">
            <a:schemeClr val="accent1"/>
          </a:fillRef>
          <a:effectRef idx="1">
            <a:schemeClr val="accent1"/>
          </a:effectRef>
          <a:fontRef idx="minor">
            <a:schemeClr val="tx1"/>
          </a:fontRef>
        </p:style>
      </p:cxnSp>
      <p:cxnSp>
        <p:nvCxnSpPr>
          <p:cNvPr id="7" name="Elbow Connector 6"/>
          <p:cNvCxnSpPr/>
          <p:nvPr/>
        </p:nvCxnSpPr>
        <p:spPr>
          <a:xfrm rot="5400000" flipH="1" flipV="1">
            <a:off x="4059790" y="3066385"/>
            <a:ext cx="1584213" cy="357525"/>
          </a:xfrm>
          <a:prstGeom prst="bentConnector3">
            <a:avLst>
              <a:gd name="adj1" fmla="val 50000"/>
            </a:avLst>
          </a:prstGeom>
          <a:effectLst/>
        </p:spPr>
        <p:style>
          <a:lnRef idx="2">
            <a:schemeClr val="accent1"/>
          </a:lnRef>
          <a:fillRef idx="0">
            <a:schemeClr val="accent1"/>
          </a:fillRef>
          <a:effectRef idx="1">
            <a:schemeClr val="accent1"/>
          </a:effectRef>
          <a:fontRef idx="minor">
            <a:schemeClr val="tx1"/>
          </a:fontRef>
        </p:style>
      </p:cxnSp>
      <p:cxnSp>
        <p:nvCxnSpPr>
          <p:cNvPr id="8" name="Elbow Connector 7"/>
          <p:cNvCxnSpPr/>
          <p:nvPr/>
        </p:nvCxnSpPr>
        <p:spPr>
          <a:xfrm>
            <a:off x="5030659" y="2453033"/>
            <a:ext cx="2469218" cy="792114"/>
          </a:xfrm>
          <a:prstGeom prst="bentConnector3">
            <a:avLst>
              <a:gd name="adj1" fmla="val 87649"/>
            </a:avLst>
          </a:prstGeom>
          <a:effectLst/>
        </p:spPr>
        <p:style>
          <a:lnRef idx="2">
            <a:schemeClr val="accent1"/>
          </a:lnRef>
          <a:fillRef idx="0">
            <a:schemeClr val="accent1"/>
          </a:fillRef>
          <a:effectRef idx="1">
            <a:schemeClr val="accent1"/>
          </a:effectRef>
          <a:fontRef idx="minor">
            <a:schemeClr val="tx1"/>
          </a:fontRef>
        </p:style>
      </p:cxnSp>
      <p:cxnSp>
        <p:nvCxnSpPr>
          <p:cNvPr id="9" name="Elbow Connector 8"/>
          <p:cNvCxnSpPr/>
          <p:nvPr/>
        </p:nvCxnSpPr>
        <p:spPr>
          <a:xfrm rot="10800000">
            <a:off x="2150257" y="4037253"/>
            <a:ext cx="1253939" cy="733770"/>
          </a:xfrm>
          <a:prstGeom prst="bentConnector3">
            <a:avLst>
              <a:gd name="adj1" fmla="val 42708"/>
            </a:avLst>
          </a:prstGeom>
          <a:effectLst/>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2367716" y="2017193"/>
            <a:ext cx="2552302" cy="261610"/>
          </a:xfrm>
          <a:prstGeom prst="rect">
            <a:avLst/>
          </a:prstGeom>
          <a:noFill/>
        </p:spPr>
        <p:txBody>
          <a:bodyPr wrap="none" rtlCol="0">
            <a:spAutoFit/>
          </a:bodyPr>
          <a:lstStyle/>
          <a:p>
            <a:r>
              <a:rPr lang="en-IE" sz="1100" b="1" dirty="0" smtClean="0">
                <a:solidFill>
                  <a:schemeClr val="accent1"/>
                </a:solidFill>
              </a:rPr>
              <a:t>Ex-ante Market Interconnector Schedule</a:t>
            </a:r>
            <a:endParaRPr lang="en-IE" sz="1100" b="1" dirty="0">
              <a:solidFill>
                <a:schemeClr val="accent1"/>
              </a:solidFill>
            </a:endParaRPr>
          </a:p>
        </p:txBody>
      </p:sp>
      <p:cxnSp>
        <p:nvCxnSpPr>
          <p:cNvPr id="11" name="Straight Connector 10"/>
          <p:cNvCxnSpPr/>
          <p:nvPr/>
        </p:nvCxnSpPr>
        <p:spPr>
          <a:xfrm flipH="1">
            <a:off x="2150256" y="1980196"/>
            <a:ext cx="22469" cy="3127682"/>
          </a:xfrm>
          <a:prstGeom prst="line">
            <a:avLst/>
          </a:prstGeom>
          <a:ln w="15875">
            <a:solidFill>
              <a:schemeClr val="tx1"/>
            </a:solidFill>
            <a:headEnd type="triangle"/>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flipV="1">
            <a:off x="2150256" y="5107878"/>
            <a:ext cx="5322777" cy="9525"/>
          </a:xfrm>
          <a:prstGeom prst="line">
            <a:avLst/>
          </a:prstGeom>
          <a:ln w="15875">
            <a:solidFill>
              <a:schemeClr val="tx1"/>
            </a:solidFill>
            <a:headEnd type="triangle"/>
            <a:tailEnd type="none"/>
          </a:ln>
          <a:effectLst/>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1718196" y="2831347"/>
            <a:ext cx="353943" cy="1647246"/>
          </a:xfrm>
          <a:prstGeom prst="rect">
            <a:avLst/>
          </a:prstGeom>
          <a:noFill/>
        </p:spPr>
        <p:txBody>
          <a:bodyPr vert="vert270" wrap="none" rtlCol="0">
            <a:spAutoFit/>
          </a:bodyPr>
          <a:lstStyle/>
          <a:p>
            <a:r>
              <a:rPr lang="en-IE" sz="1100" b="1" dirty="0" smtClean="0"/>
              <a:t>Interconnector Flow (MW)</a:t>
            </a:r>
            <a:endParaRPr lang="en-IE" sz="1100" b="1" dirty="0"/>
          </a:p>
        </p:txBody>
      </p:sp>
      <p:sp>
        <p:nvSpPr>
          <p:cNvPr id="14" name="TextBox 13"/>
          <p:cNvSpPr txBox="1"/>
          <p:nvPr/>
        </p:nvSpPr>
        <p:spPr>
          <a:xfrm>
            <a:off x="4285647" y="5189413"/>
            <a:ext cx="1040670" cy="261610"/>
          </a:xfrm>
          <a:prstGeom prst="rect">
            <a:avLst/>
          </a:prstGeom>
          <a:noFill/>
        </p:spPr>
        <p:txBody>
          <a:bodyPr wrap="none" rtlCol="0">
            <a:spAutoFit/>
          </a:bodyPr>
          <a:lstStyle/>
          <a:p>
            <a:r>
              <a:rPr lang="en-IE" sz="1100" b="1" dirty="0" smtClean="0"/>
              <a:t>Trading Period</a:t>
            </a:r>
            <a:endParaRPr lang="en-IE" sz="1100" b="1" dirty="0"/>
          </a:p>
        </p:txBody>
      </p:sp>
      <p:sp>
        <p:nvSpPr>
          <p:cNvPr id="15" name="Rectangle 14"/>
          <p:cNvSpPr/>
          <p:nvPr/>
        </p:nvSpPr>
        <p:spPr>
          <a:xfrm>
            <a:off x="1685458" y="1894471"/>
            <a:ext cx="5814419" cy="3585835"/>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IE" dirty="0"/>
          </a:p>
        </p:txBody>
      </p:sp>
      <p:sp>
        <p:nvSpPr>
          <p:cNvPr id="16" name="TextBox 15"/>
          <p:cNvSpPr txBox="1"/>
          <p:nvPr/>
        </p:nvSpPr>
        <p:spPr>
          <a:xfrm>
            <a:off x="2359438" y="2224223"/>
            <a:ext cx="2214068" cy="261610"/>
          </a:xfrm>
          <a:prstGeom prst="rect">
            <a:avLst/>
          </a:prstGeom>
          <a:noFill/>
        </p:spPr>
        <p:txBody>
          <a:bodyPr wrap="none" rtlCol="0">
            <a:spAutoFit/>
          </a:bodyPr>
          <a:lstStyle/>
          <a:p>
            <a:r>
              <a:rPr lang="en-IE" sz="1100" b="1" dirty="0" smtClean="0">
                <a:solidFill>
                  <a:srgbClr val="FF0000"/>
                </a:solidFill>
              </a:rPr>
              <a:t>Interconnector Reference Program</a:t>
            </a:r>
            <a:endParaRPr lang="en-IE" sz="1100" b="1" dirty="0">
              <a:solidFill>
                <a:srgbClr val="FF0000"/>
              </a:solidFill>
            </a:endParaRPr>
          </a:p>
        </p:txBody>
      </p:sp>
      <p:cxnSp>
        <p:nvCxnSpPr>
          <p:cNvPr id="17" name="Straight Connector 16"/>
          <p:cNvCxnSpPr/>
          <p:nvPr/>
        </p:nvCxnSpPr>
        <p:spPr>
          <a:xfrm flipV="1">
            <a:off x="4166536" y="2453035"/>
            <a:ext cx="1013196" cy="2317989"/>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2726336" y="4037253"/>
            <a:ext cx="288040" cy="73377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7046936" y="2461153"/>
            <a:ext cx="288040" cy="78399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3014376" y="4771022"/>
            <a:ext cx="1152160" cy="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5179732" y="2453032"/>
            <a:ext cx="1867204" cy="812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V="1">
            <a:off x="2161490" y="4037253"/>
            <a:ext cx="564846" cy="406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334976" y="3245147"/>
            <a:ext cx="16490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a:off x="2274908" y="2355028"/>
            <a:ext cx="164901" cy="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2262407" y="2147998"/>
            <a:ext cx="164901"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2870356" y="5045393"/>
            <a:ext cx="0" cy="7201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2510306" y="5035868"/>
            <a:ext cx="0" cy="7201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3230406" y="5045393"/>
            <a:ext cx="0" cy="7201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3593631" y="5045393"/>
            <a:ext cx="0" cy="7201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3950506" y="5045393"/>
            <a:ext cx="0" cy="7201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4310556" y="5045393"/>
            <a:ext cx="0" cy="7201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4676934" y="5045393"/>
            <a:ext cx="0" cy="7201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5045899" y="5045393"/>
            <a:ext cx="0" cy="7201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5405946" y="5043406"/>
            <a:ext cx="0" cy="7201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5750756" y="5045393"/>
            <a:ext cx="0" cy="7201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a:off x="6111180" y="5045393"/>
            <a:ext cx="0" cy="7201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6472893" y="5040630"/>
            <a:ext cx="0" cy="7201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6830906" y="5050209"/>
            <a:ext cx="0" cy="7201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7190956" y="5050209"/>
            <a:ext cx="0" cy="7201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0" name="Rectangle 39"/>
          <p:cNvSpPr/>
          <p:nvPr/>
        </p:nvSpPr>
        <p:spPr>
          <a:xfrm>
            <a:off x="1595221" y="1503364"/>
            <a:ext cx="5256584" cy="338554"/>
          </a:xfrm>
          <a:prstGeom prst="rect">
            <a:avLst/>
          </a:prstGeom>
        </p:spPr>
        <p:txBody>
          <a:bodyPr wrap="square">
            <a:spAutoFit/>
          </a:bodyPr>
          <a:lstStyle/>
          <a:p>
            <a:r>
              <a:rPr lang="en-IE" sz="1600" dirty="0"/>
              <a:t>Production of Interconnector Reference Programme:</a:t>
            </a:r>
          </a:p>
        </p:txBody>
      </p:sp>
    </p:spTree>
    <p:extLst>
      <p:ext uri="{BB962C8B-B14F-4D97-AF65-F5344CB8AC3E}">
        <p14:creationId xmlns:p14="http://schemas.microsoft.com/office/powerpoint/2010/main" val="28976206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Example PN’s</a:t>
            </a:r>
            <a:endParaRPr lang="en-IE" dirty="0"/>
          </a:p>
        </p:txBody>
      </p:sp>
      <p:sp>
        <p:nvSpPr>
          <p:cNvPr id="4" name="Slide Number Placeholder 3"/>
          <p:cNvSpPr>
            <a:spLocks noGrp="1"/>
          </p:cNvSpPr>
          <p:nvPr>
            <p:ph type="sldNum" sz="quarter" idx="12"/>
          </p:nvPr>
        </p:nvSpPr>
        <p:spPr/>
        <p:txBody>
          <a:bodyPr/>
          <a:lstStyle/>
          <a:p>
            <a:fld id="{5FA4BBA2-668D-4B65-A78A-63221D942F52}" type="slidenum">
              <a:rPr lang="en-IE" smtClean="0">
                <a:solidFill>
                  <a:prstClr val="black">
                    <a:tint val="75000"/>
                  </a:prstClr>
                </a:solidFill>
              </a:rPr>
              <a:pPr/>
              <a:t>21</a:t>
            </a:fld>
            <a:endParaRPr lang="en-IE" dirty="0">
              <a:solidFill>
                <a:prstClr val="black">
                  <a:tint val="75000"/>
                </a:prstClr>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505616067"/>
              </p:ext>
            </p:extLst>
          </p:nvPr>
        </p:nvGraphicFramePr>
        <p:xfrm>
          <a:off x="457200" y="1266024"/>
          <a:ext cx="8229606" cy="2384369"/>
        </p:xfrm>
        <a:graphic>
          <a:graphicData uri="http://schemas.openxmlformats.org/drawingml/2006/table">
            <a:tbl>
              <a:tblPr firstRow="1" firstCol="1" bandRow="1">
                <a:tableStyleId>{5C22544A-7EE6-4342-B048-85BDC9FD1C3A}</a:tableStyleId>
              </a:tblPr>
              <a:tblGrid>
                <a:gridCol w="653941"/>
                <a:gridCol w="814911"/>
                <a:gridCol w="482911"/>
                <a:gridCol w="482911"/>
                <a:gridCol w="482911"/>
                <a:gridCol w="482911"/>
                <a:gridCol w="482911"/>
                <a:gridCol w="482911"/>
                <a:gridCol w="482911"/>
                <a:gridCol w="482911"/>
                <a:gridCol w="482911"/>
                <a:gridCol w="482911"/>
                <a:gridCol w="482911"/>
                <a:gridCol w="482911"/>
                <a:gridCol w="482911"/>
                <a:gridCol w="482911"/>
              </a:tblGrid>
              <a:tr h="384819">
                <a:tc>
                  <a:txBody>
                    <a:bodyPr/>
                    <a:lstStyle/>
                    <a:p>
                      <a:pPr algn="just" rtl="0" fontAlgn="ctr"/>
                      <a:r>
                        <a:rPr lang="en-US" sz="1100" u="none" strike="noStrike" dirty="0">
                          <a:effectLst/>
                        </a:rPr>
                        <a:t>PNs</a:t>
                      </a:r>
                      <a:endParaRPr lang="en-US" sz="1100" b="1" i="0" u="none" strike="noStrike" dirty="0">
                        <a:solidFill>
                          <a:srgbClr val="FFFFFF"/>
                        </a:solidFill>
                        <a:effectLst/>
                        <a:latin typeface="Calibri"/>
                      </a:endParaRPr>
                    </a:p>
                  </a:txBody>
                  <a:tcPr marL="7545" marR="7545" marT="7545" marB="0" anchor="ctr"/>
                </a:tc>
                <a:tc>
                  <a:txBody>
                    <a:bodyPr/>
                    <a:lstStyle/>
                    <a:p>
                      <a:pPr algn="just" rtl="0" fontAlgn="ctr"/>
                      <a:r>
                        <a:rPr lang="en-US" sz="1100" u="none" strike="noStrike" dirty="0">
                          <a:effectLst/>
                        </a:rPr>
                        <a:t>Availability Max / Min</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08:00</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09:00</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10:00</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11:00</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12:00</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13:00</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14:00</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15:00</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16:00</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17:00</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18:00</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19:00</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20:00</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21:00</a:t>
                      </a:r>
                      <a:endParaRPr lang="en-US" sz="1100" b="1" i="0" u="none" strike="noStrike" dirty="0">
                        <a:solidFill>
                          <a:srgbClr val="FFFFFF"/>
                        </a:solidFill>
                        <a:effectLst/>
                        <a:latin typeface="Calibri"/>
                      </a:endParaRPr>
                    </a:p>
                  </a:txBody>
                  <a:tcPr marL="7545" marR="7545" marT="7545" marB="0" anchor="ctr"/>
                </a:tc>
              </a:tr>
              <a:tr h="203728">
                <a:tc>
                  <a:txBody>
                    <a:bodyPr/>
                    <a:lstStyle/>
                    <a:p>
                      <a:pPr algn="just" rtl="0" fontAlgn="ctr"/>
                      <a:r>
                        <a:rPr lang="en-US" sz="1100" u="none" strike="noStrike" dirty="0">
                          <a:effectLst/>
                        </a:rPr>
                        <a:t>Unit A</a:t>
                      </a:r>
                      <a:endParaRPr lang="en-US" sz="1100" b="1" i="0" u="none" strike="noStrike" dirty="0">
                        <a:solidFill>
                          <a:srgbClr val="FFFFFF"/>
                        </a:solidFill>
                        <a:effectLst/>
                        <a:latin typeface="Calibri"/>
                      </a:endParaRPr>
                    </a:p>
                  </a:txBody>
                  <a:tcPr marL="7545" marR="7545" marT="7545" marB="0" anchor="ctr"/>
                </a:tc>
                <a:tc>
                  <a:txBody>
                    <a:bodyPr/>
                    <a:lstStyle/>
                    <a:p>
                      <a:pPr algn="just" rtl="0" fontAlgn="ctr"/>
                      <a:r>
                        <a:rPr lang="en-US" sz="1100" u="none" strike="noStrike" dirty="0">
                          <a:solidFill>
                            <a:schemeClr val="bg1"/>
                          </a:solidFill>
                          <a:effectLst/>
                        </a:rPr>
                        <a:t>400 / 200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r>
              <a:tr h="196182">
                <a:tc>
                  <a:txBody>
                    <a:bodyPr/>
                    <a:lstStyle/>
                    <a:p>
                      <a:pPr algn="just" rtl="0" fontAlgn="ctr"/>
                      <a:r>
                        <a:rPr lang="en-US" sz="1100" u="none" strike="noStrike" dirty="0">
                          <a:effectLst/>
                        </a:rPr>
                        <a:t>Unit B</a:t>
                      </a:r>
                      <a:endParaRPr lang="en-US" sz="1100" b="1" i="0" u="none" strike="noStrike" dirty="0">
                        <a:solidFill>
                          <a:srgbClr val="FFFFFF"/>
                        </a:solidFill>
                        <a:effectLst/>
                        <a:latin typeface="Calibri"/>
                      </a:endParaRPr>
                    </a:p>
                  </a:txBody>
                  <a:tcPr marL="7545" marR="7545" marT="7545" marB="0" anchor="ctr"/>
                </a:tc>
                <a:tc>
                  <a:txBody>
                    <a:bodyPr/>
                    <a:lstStyle/>
                    <a:p>
                      <a:pPr algn="just" rtl="0" fontAlgn="ctr"/>
                      <a:r>
                        <a:rPr lang="en-US" sz="1100" u="none" strike="noStrike" dirty="0">
                          <a:solidFill>
                            <a:schemeClr val="bg1"/>
                          </a:solidFill>
                          <a:effectLst/>
                        </a:rPr>
                        <a:t>400 / 200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effectLst/>
                        </a:rPr>
                        <a:t>300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350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300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r>
              <a:tr h="203728">
                <a:tc>
                  <a:txBody>
                    <a:bodyPr/>
                    <a:lstStyle/>
                    <a:p>
                      <a:pPr algn="just" rtl="0" fontAlgn="ctr"/>
                      <a:r>
                        <a:rPr lang="en-US" sz="1100" u="none" strike="noStrike" dirty="0">
                          <a:effectLst/>
                        </a:rPr>
                        <a:t>Unit C</a:t>
                      </a:r>
                      <a:endParaRPr lang="en-US" sz="1100" b="1" i="0" u="none" strike="noStrike" dirty="0">
                        <a:solidFill>
                          <a:srgbClr val="FFFFFF"/>
                        </a:solidFill>
                        <a:effectLst/>
                        <a:latin typeface="Calibri"/>
                      </a:endParaRPr>
                    </a:p>
                  </a:txBody>
                  <a:tcPr marL="7545" marR="7545" marT="7545" marB="0" anchor="ctr"/>
                </a:tc>
                <a:tc>
                  <a:txBody>
                    <a:bodyPr/>
                    <a:lstStyle/>
                    <a:p>
                      <a:pPr algn="just" rtl="0" fontAlgn="ctr"/>
                      <a:r>
                        <a:rPr lang="en-US" sz="1100" u="none" strike="noStrike" dirty="0">
                          <a:solidFill>
                            <a:schemeClr val="bg1"/>
                          </a:solidFill>
                          <a:effectLst/>
                        </a:rPr>
                        <a:t>400 / 200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r>
              <a:tr h="196182">
                <a:tc>
                  <a:txBody>
                    <a:bodyPr/>
                    <a:lstStyle/>
                    <a:p>
                      <a:pPr algn="just" rtl="0" fontAlgn="ctr"/>
                      <a:r>
                        <a:rPr lang="en-US" sz="1100" u="none" strike="noStrike" dirty="0">
                          <a:effectLst/>
                        </a:rPr>
                        <a:t>Unit D</a:t>
                      </a:r>
                      <a:endParaRPr lang="en-US" sz="1100" b="1" i="0" u="none" strike="noStrike" dirty="0">
                        <a:solidFill>
                          <a:srgbClr val="FFFFFF"/>
                        </a:solidFill>
                        <a:effectLst/>
                        <a:latin typeface="Calibri"/>
                      </a:endParaRPr>
                    </a:p>
                  </a:txBody>
                  <a:tcPr marL="7545" marR="7545" marT="7545" marB="0" anchor="ctr"/>
                </a:tc>
                <a:tc>
                  <a:txBody>
                    <a:bodyPr/>
                    <a:lstStyle/>
                    <a:p>
                      <a:pPr algn="just" rtl="0" fontAlgn="ctr"/>
                      <a:r>
                        <a:rPr lang="en-US" sz="1100" u="none" strike="noStrike" dirty="0">
                          <a:solidFill>
                            <a:schemeClr val="bg1"/>
                          </a:solidFill>
                          <a:effectLst/>
                        </a:rPr>
                        <a:t>300 / 100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effectLst/>
                        </a:rPr>
                        <a:t>100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250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250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300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250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250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300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300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250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r>
              <a:tr h="203728">
                <a:tc>
                  <a:txBody>
                    <a:bodyPr/>
                    <a:lstStyle/>
                    <a:p>
                      <a:pPr algn="just" rtl="0" fontAlgn="ctr"/>
                      <a:r>
                        <a:rPr lang="en-US" sz="1100" u="none" strike="noStrike" dirty="0">
                          <a:effectLst/>
                        </a:rPr>
                        <a:t>Unit E</a:t>
                      </a:r>
                      <a:endParaRPr lang="en-US" sz="1100" b="1" i="0" u="none" strike="noStrike" dirty="0">
                        <a:solidFill>
                          <a:srgbClr val="FFFFFF"/>
                        </a:solidFill>
                        <a:effectLst/>
                        <a:latin typeface="Calibri"/>
                      </a:endParaRPr>
                    </a:p>
                  </a:txBody>
                  <a:tcPr marL="7545" marR="7545" marT="7545" marB="0" anchor="ctr"/>
                </a:tc>
                <a:tc>
                  <a:txBody>
                    <a:bodyPr/>
                    <a:lstStyle/>
                    <a:p>
                      <a:pPr algn="just" rtl="0" fontAlgn="ctr"/>
                      <a:r>
                        <a:rPr lang="en-US" sz="1100" u="none" strike="noStrike" dirty="0">
                          <a:solidFill>
                            <a:schemeClr val="bg1"/>
                          </a:solidFill>
                          <a:effectLst/>
                        </a:rPr>
                        <a:t>300 / 100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effectLst/>
                        </a:rPr>
                        <a:t>100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250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300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100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100</a:t>
                      </a:r>
                      <a:endParaRPr lang="en-US" sz="1100" b="0" i="0" u="none" strike="noStrike" dirty="0">
                        <a:solidFill>
                          <a:srgbClr val="000000"/>
                        </a:solidFill>
                        <a:effectLst/>
                        <a:latin typeface="Calibri"/>
                      </a:endParaRPr>
                    </a:p>
                  </a:txBody>
                  <a:tcPr marL="7545" marR="7545" marT="7545" marB="0" anchor="ctr"/>
                </a:tc>
              </a:tr>
              <a:tr h="196182">
                <a:tc>
                  <a:txBody>
                    <a:bodyPr/>
                    <a:lstStyle/>
                    <a:p>
                      <a:pPr algn="just" rtl="0" fontAlgn="ctr"/>
                      <a:r>
                        <a:rPr lang="en-US" sz="1100" u="none" strike="noStrike" dirty="0">
                          <a:effectLst/>
                        </a:rPr>
                        <a:t>Unit F</a:t>
                      </a:r>
                      <a:endParaRPr lang="en-US" sz="1100" b="1" i="0" u="none" strike="noStrike" dirty="0">
                        <a:solidFill>
                          <a:srgbClr val="FFFFFF"/>
                        </a:solidFill>
                        <a:effectLst/>
                        <a:latin typeface="Calibri"/>
                      </a:endParaRPr>
                    </a:p>
                  </a:txBody>
                  <a:tcPr marL="7545" marR="7545" marT="7545" marB="0" anchor="ctr"/>
                </a:tc>
                <a:tc>
                  <a:txBody>
                    <a:bodyPr/>
                    <a:lstStyle/>
                    <a:p>
                      <a:pPr algn="just" rtl="0" fontAlgn="ctr"/>
                      <a:r>
                        <a:rPr lang="en-US" sz="1100" u="none" strike="noStrike" dirty="0">
                          <a:solidFill>
                            <a:schemeClr val="bg1"/>
                          </a:solidFill>
                          <a:effectLst/>
                        </a:rPr>
                        <a:t>100 / 20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100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100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50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r>
              <a:tr h="203728">
                <a:tc>
                  <a:txBody>
                    <a:bodyPr/>
                    <a:lstStyle/>
                    <a:p>
                      <a:pPr algn="just" rtl="0" fontAlgn="ctr"/>
                      <a:r>
                        <a:rPr lang="en-US" sz="1100" u="none" strike="noStrike" dirty="0">
                          <a:effectLst/>
                        </a:rPr>
                        <a:t>Unit G</a:t>
                      </a:r>
                      <a:endParaRPr lang="en-US" sz="1100" b="1" i="0" u="none" strike="noStrike" dirty="0">
                        <a:solidFill>
                          <a:srgbClr val="FFFFFF"/>
                        </a:solidFill>
                        <a:effectLst/>
                        <a:latin typeface="Calibri"/>
                      </a:endParaRPr>
                    </a:p>
                  </a:txBody>
                  <a:tcPr marL="7545" marR="7545" marT="7545" marB="0" anchor="ctr"/>
                </a:tc>
                <a:tc>
                  <a:txBody>
                    <a:bodyPr/>
                    <a:lstStyle/>
                    <a:p>
                      <a:pPr algn="just" rtl="0" fontAlgn="ctr"/>
                      <a:r>
                        <a:rPr lang="en-US" sz="1100" u="none" strike="noStrike" dirty="0">
                          <a:solidFill>
                            <a:schemeClr val="bg1"/>
                          </a:solidFill>
                          <a:effectLst/>
                        </a:rPr>
                        <a:t>100 / 20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50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r>
              <a:tr h="196182">
                <a:tc>
                  <a:txBody>
                    <a:bodyPr/>
                    <a:lstStyle/>
                    <a:p>
                      <a:pPr algn="just" rtl="0" fontAlgn="ctr"/>
                      <a:r>
                        <a:rPr lang="en-US" sz="1100" u="none" strike="noStrike" dirty="0">
                          <a:effectLst/>
                        </a:rPr>
                        <a:t>Unit H</a:t>
                      </a:r>
                      <a:endParaRPr lang="en-US" sz="1100" b="1" i="0" u="none" strike="noStrike" dirty="0">
                        <a:solidFill>
                          <a:srgbClr val="FFFFFF"/>
                        </a:solidFill>
                        <a:effectLst/>
                        <a:latin typeface="Calibri"/>
                      </a:endParaRPr>
                    </a:p>
                  </a:txBody>
                  <a:tcPr marL="7545" marR="7545" marT="7545" marB="0" anchor="ctr"/>
                </a:tc>
                <a:tc>
                  <a:txBody>
                    <a:bodyPr/>
                    <a:lstStyle/>
                    <a:p>
                      <a:pPr algn="just" rtl="0" fontAlgn="ctr"/>
                      <a:r>
                        <a:rPr lang="en-US" sz="1100" u="none" strike="noStrike" dirty="0">
                          <a:solidFill>
                            <a:schemeClr val="bg1"/>
                          </a:solidFill>
                          <a:effectLst/>
                        </a:rPr>
                        <a:t>50 / 10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r>
              <a:tr h="203728">
                <a:tc>
                  <a:txBody>
                    <a:bodyPr/>
                    <a:lstStyle/>
                    <a:p>
                      <a:pPr algn="just" rtl="0" fontAlgn="ctr"/>
                      <a:r>
                        <a:rPr lang="en-US" sz="1100" u="none" strike="noStrike" dirty="0">
                          <a:effectLst/>
                        </a:rPr>
                        <a:t>Total PN</a:t>
                      </a:r>
                      <a:endParaRPr lang="en-US" sz="1100" b="1" i="0" u="none" strike="noStrike" dirty="0">
                        <a:solidFill>
                          <a:srgbClr val="FFFFFF"/>
                        </a:solidFill>
                        <a:effectLst/>
                        <a:latin typeface="Calibri"/>
                      </a:endParaRPr>
                    </a:p>
                  </a:txBody>
                  <a:tcPr marL="7545" marR="7545" marT="7545" marB="0" anchor="ctr"/>
                </a:tc>
                <a:tc>
                  <a:txBody>
                    <a:bodyPr/>
                    <a:lstStyle/>
                    <a:p>
                      <a:pPr algn="just" rtl="0" fontAlgn="ctr"/>
                      <a:r>
                        <a:rPr lang="en-US" sz="1100" u="none" strike="noStrike" dirty="0">
                          <a:effectLst/>
                        </a:rPr>
                        <a:t> </a:t>
                      </a:r>
                      <a:endParaRPr lang="en-US" sz="1100" b="1" i="0" u="none" strike="noStrike" dirty="0">
                        <a:solidFill>
                          <a:srgbClr val="FFFFFF"/>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900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1150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1250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1250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1300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1250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1200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1200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1200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1400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1550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1350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1050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900</a:t>
                      </a:r>
                      <a:endParaRPr lang="en-US" sz="1100" b="1" i="0" u="none" strike="noStrike" dirty="0">
                        <a:solidFill>
                          <a:schemeClr val="bg1"/>
                        </a:solidFill>
                        <a:effectLst/>
                        <a:latin typeface="Calibri"/>
                      </a:endParaRPr>
                    </a:p>
                  </a:txBody>
                  <a:tcPr marL="7545" marR="7545" marT="7545" marB="0" anchor="ctr">
                    <a:solidFill>
                      <a:schemeClr val="accent1"/>
                    </a:solidFill>
                  </a:tcPr>
                </a:tc>
              </a:tr>
              <a:tr h="196182">
                <a:tc>
                  <a:txBody>
                    <a:bodyPr/>
                    <a:lstStyle/>
                    <a:p>
                      <a:pPr algn="just" rtl="0" fontAlgn="ctr"/>
                      <a:r>
                        <a:rPr lang="en-US" sz="1100" u="none" strike="noStrike" dirty="0">
                          <a:effectLst/>
                        </a:rPr>
                        <a:t>Demand</a:t>
                      </a:r>
                      <a:endParaRPr lang="en-US" sz="1100" b="1" i="0" u="none" strike="noStrike" dirty="0">
                        <a:solidFill>
                          <a:srgbClr val="FFFFFF"/>
                        </a:solidFill>
                        <a:effectLst/>
                        <a:latin typeface="Calibri"/>
                      </a:endParaRPr>
                    </a:p>
                  </a:txBody>
                  <a:tcPr marL="7545" marR="7545" marT="7545" marB="0" anchor="ctr"/>
                </a:tc>
                <a:tc>
                  <a:txBody>
                    <a:bodyPr/>
                    <a:lstStyle/>
                    <a:p>
                      <a:pPr algn="just" rtl="0" fontAlgn="ctr"/>
                      <a:r>
                        <a:rPr lang="en-US" sz="1100" u="none" strike="noStrike" dirty="0">
                          <a:effectLst/>
                        </a:rPr>
                        <a:t> </a:t>
                      </a:r>
                      <a:endParaRPr lang="en-US" sz="1100" b="1" i="0" u="none" strike="noStrike" dirty="0">
                        <a:solidFill>
                          <a:srgbClr val="FFFFFF"/>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900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1150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1250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1250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1300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1250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1200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1200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1200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1400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1550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1350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1050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900</a:t>
                      </a:r>
                      <a:endParaRPr lang="en-US" sz="1100" b="1" i="0" u="none" strike="noStrike" dirty="0">
                        <a:solidFill>
                          <a:schemeClr val="bg1"/>
                        </a:solidFill>
                        <a:effectLst/>
                        <a:latin typeface="Calibri"/>
                      </a:endParaRPr>
                    </a:p>
                  </a:txBody>
                  <a:tcPr marL="7545" marR="7545" marT="7545" marB="0" anchor="ctr">
                    <a:solidFill>
                      <a:schemeClr val="accent1"/>
                    </a:solidFill>
                  </a:tcPr>
                </a:tc>
              </a:tr>
            </a:tbl>
          </a:graphicData>
        </a:graphic>
      </p:graphicFrame>
      <p:sp>
        <p:nvSpPr>
          <p:cNvPr id="6" name="Folded Corner 5"/>
          <p:cNvSpPr/>
          <p:nvPr/>
        </p:nvSpPr>
        <p:spPr>
          <a:xfrm>
            <a:off x="2973488" y="4231552"/>
            <a:ext cx="3865823" cy="1672614"/>
          </a:xfrm>
          <a:prstGeom prst="foldedCorner">
            <a:avLst>
              <a:gd name="adj" fmla="val 20694"/>
            </a:avLst>
          </a:prstGeom>
          <a:solidFill>
            <a:srgbClr val="FFFFCC"/>
          </a:solidFill>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r>
              <a:rPr lang="en-IE" sz="1400" dirty="0" smtClean="0">
                <a:solidFill>
                  <a:schemeClr val="tx1"/>
                </a:solidFill>
                <a:latin typeface="Arial" panose="020B0604020202020204" pitchFamily="34" charset="0"/>
                <a:ea typeface="MS PGothic" pitchFamily="34" charset="-128"/>
                <a:cs typeface="Arial" panose="020B0604020202020204" pitchFamily="34" charset="0"/>
              </a:rPr>
              <a:t>Snapshot of PNs submitted for 08:00 to 21:00</a:t>
            </a:r>
          </a:p>
          <a:p>
            <a:endParaRPr lang="en-IE" sz="1400" dirty="0">
              <a:solidFill>
                <a:schemeClr val="tx1"/>
              </a:solidFill>
              <a:latin typeface="Arial" panose="020B0604020202020204" pitchFamily="34" charset="0"/>
              <a:ea typeface="MS PGothic" pitchFamily="34" charset="-128"/>
              <a:cs typeface="Arial" panose="020B0604020202020204" pitchFamily="34" charset="0"/>
            </a:endParaRPr>
          </a:p>
          <a:p>
            <a:r>
              <a:rPr lang="en-IE" sz="1400" dirty="0" smtClean="0">
                <a:solidFill>
                  <a:schemeClr val="tx1"/>
                </a:solidFill>
                <a:latin typeface="Arial" panose="020B0604020202020204" pitchFamily="34" charset="0"/>
                <a:ea typeface="MS PGothic" pitchFamily="34" charset="-128"/>
                <a:cs typeface="Arial" panose="020B0604020202020204" pitchFamily="34" charset="0"/>
              </a:rPr>
              <a:t>For illustration purposes this data is presented at hourly resolution.</a:t>
            </a:r>
          </a:p>
        </p:txBody>
      </p:sp>
      <p:sp>
        <p:nvSpPr>
          <p:cNvPr id="7" name="Rectangle 6"/>
          <p:cNvSpPr/>
          <p:nvPr/>
        </p:nvSpPr>
        <p:spPr>
          <a:xfrm>
            <a:off x="6723611" y="1237211"/>
            <a:ext cx="525600" cy="2448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extLst>
      <p:ext uri="{BB962C8B-B14F-4D97-AF65-F5344CB8AC3E}">
        <p14:creationId xmlns:p14="http://schemas.microsoft.com/office/powerpoint/2010/main" val="1240937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Example PN’s</a:t>
            </a:r>
            <a:endParaRPr lang="en-IE" dirty="0"/>
          </a:p>
        </p:txBody>
      </p:sp>
      <p:sp>
        <p:nvSpPr>
          <p:cNvPr id="4" name="Slide Number Placeholder 3"/>
          <p:cNvSpPr>
            <a:spLocks noGrp="1"/>
          </p:cNvSpPr>
          <p:nvPr>
            <p:ph type="sldNum" sz="quarter" idx="12"/>
          </p:nvPr>
        </p:nvSpPr>
        <p:spPr>
          <a:xfrm>
            <a:off x="6567600" y="6349150"/>
            <a:ext cx="2133600" cy="365125"/>
          </a:xfrm>
        </p:spPr>
        <p:txBody>
          <a:bodyPr/>
          <a:lstStyle/>
          <a:p>
            <a:fld id="{5FA4BBA2-668D-4B65-A78A-63221D942F52}" type="slidenum">
              <a:rPr lang="en-IE" smtClean="0">
                <a:solidFill>
                  <a:prstClr val="black">
                    <a:tint val="75000"/>
                  </a:prstClr>
                </a:solidFill>
              </a:rPr>
              <a:pPr/>
              <a:t>22</a:t>
            </a:fld>
            <a:endParaRPr lang="en-IE" dirty="0">
              <a:solidFill>
                <a:prstClr val="black">
                  <a:tint val="75000"/>
                </a:prstClr>
              </a:solidFill>
            </a:endParaRPr>
          </a:p>
        </p:txBody>
      </p:sp>
      <p:sp>
        <p:nvSpPr>
          <p:cNvPr id="11" name="Rectangle 10"/>
          <p:cNvSpPr/>
          <p:nvPr/>
        </p:nvSpPr>
        <p:spPr>
          <a:xfrm>
            <a:off x="5033995" y="1715940"/>
            <a:ext cx="393682" cy="3408510"/>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1000" dirty="0"/>
          </a:p>
        </p:txBody>
      </p:sp>
      <p:sp>
        <p:nvSpPr>
          <p:cNvPr id="36" name="Freeform 35"/>
          <p:cNvSpPr/>
          <p:nvPr/>
        </p:nvSpPr>
        <p:spPr>
          <a:xfrm>
            <a:off x="1905000" y="1715939"/>
            <a:ext cx="5478779" cy="2596981"/>
          </a:xfrm>
          <a:custGeom>
            <a:avLst/>
            <a:gdLst>
              <a:gd name="connsiteX0" fmla="*/ 0 w 3295650"/>
              <a:gd name="connsiteY0" fmla="*/ 1409601 h 1443555"/>
              <a:gd name="connsiteX1" fmla="*/ 298450 w 3295650"/>
              <a:gd name="connsiteY1" fmla="*/ 717451 h 1443555"/>
              <a:gd name="connsiteX2" fmla="*/ 501650 w 3295650"/>
              <a:gd name="connsiteY2" fmla="*/ 444401 h 1443555"/>
              <a:gd name="connsiteX3" fmla="*/ 895350 w 3295650"/>
              <a:gd name="connsiteY3" fmla="*/ 368201 h 1443555"/>
              <a:gd name="connsiteX4" fmla="*/ 1206500 w 3295650"/>
              <a:gd name="connsiteY4" fmla="*/ 457101 h 1443555"/>
              <a:gd name="connsiteX5" fmla="*/ 1358900 w 3295650"/>
              <a:gd name="connsiteY5" fmla="*/ 546001 h 1443555"/>
              <a:gd name="connsiteX6" fmla="*/ 1511300 w 3295650"/>
              <a:gd name="connsiteY6" fmla="*/ 565051 h 1443555"/>
              <a:gd name="connsiteX7" fmla="*/ 1657350 w 3295650"/>
              <a:gd name="connsiteY7" fmla="*/ 463451 h 1443555"/>
              <a:gd name="connsiteX8" fmla="*/ 1790700 w 3295650"/>
              <a:gd name="connsiteY8" fmla="*/ 222151 h 1443555"/>
              <a:gd name="connsiteX9" fmla="*/ 1879600 w 3295650"/>
              <a:gd name="connsiteY9" fmla="*/ 44351 h 1443555"/>
              <a:gd name="connsiteX10" fmla="*/ 2057400 w 3295650"/>
              <a:gd name="connsiteY10" fmla="*/ 6251 h 1443555"/>
              <a:gd name="connsiteX11" fmla="*/ 2159000 w 3295650"/>
              <a:gd name="connsiteY11" fmla="*/ 145951 h 1443555"/>
              <a:gd name="connsiteX12" fmla="*/ 2241550 w 3295650"/>
              <a:gd name="connsiteY12" fmla="*/ 304701 h 1443555"/>
              <a:gd name="connsiteX13" fmla="*/ 2336800 w 3295650"/>
              <a:gd name="connsiteY13" fmla="*/ 514251 h 1443555"/>
              <a:gd name="connsiteX14" fmla="*/ 2457450 w 3295650"/>
              <a:gd name="connsiteY14" fmla="*/ 641251 h 1443555"/>
              <a:gd name="connsiteX15" fmla="*/ 2559050 w 3295650"/>
              <a:gd name="connsiteY15" fmla="*/ 723801 h 1443555"/>
              <a:gd name="connsiteX16" fmla="*/ 2667000 w 3295650"/>
              <a:gd name="connsiteY16" fmla="*/ 819051 h 1443555"/>
              <a:gd name="connsiteX17" fmla="*/ 2768600 w 3295650"/>
              <a:gd name="connsiteY17" fmla="*/ 996851 h 1443555"/>
              <a:gd name="connsiteX18" fmla="*/ 2921000 w 3295650"/>
              <a:gd name="connsiteY18" fmla="*/ 1238151 h 1443555"/>
              <a:gd name="connsiteX19" fmla="*/ 3016250 w 3295650"/>
              <a:gd name="connsiteY19" fmla="*/ 1346101 h 1443555"/>
              <a:gd name="connsiteX20" fmla="*/ 3162300 w 3295650"/>
              <a:gd name="connsiteY20" fmla="*/ 1435001 h 1443555"/>
              <a:gd name="connsiteX21" fmla="*/ 3295650 w 3295650"/>
              <a:gd name="connsiteY21" fmla="*/ 1435001 h 1443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5650" h="1443555">
                <a:moveTo>
                  <a:pt x="0" y="1409601"/>
                </a:moveTo>
                <a:cubicBezTo>
                  <a:pt x="107421" y="1143959"/>
                  <a:pt x="214842" y="878318"/>
                  <a:pt x="298450" y="717451"/>
                </a:cubicBezTo>
                <a:cubicBezTo>
                  <a:pt x="382058" y="556584"/>
                  <a:pt x="402167" y="502609"/>
                  <a:pt x="501650" y="444401"/>
                </a:cubicBezTo>
                <a:cubicBezTo>
                  <a:pt x="601133" y="386193"/>
                  <a:pt x="777875" y="366084"/>
                  <a:pt x="895350" y="368201"/>
                </a:cubicBezTo>
                <a:cubicBezTo>
                  <a:pt x="1012825" y="370318"/>
                  <a:pt x="1129242" y="427468"/>
                  <a:pt x="1206500" y="457101"/>
                </a:cubicBezTo>
                <a:cubicBezTo>
                  <a:pt x="1283758" y="486734"/>
                  <a:pt x="1308100" y="528009"/>
                  <a:pt x="1358900" y="546001"/>
                </a:cubicBezTo>
                <a:cubicBezTo>
                  <a:pt x="1409700" y="563993"/>
                  <a:pt x="1461558" y="578809"/>
                  <a:pt x="1511300" y="565051"/>
                </a:cubicBezTo>
                <a:cubicBezTo>
                  <a:pt x="1561042" y="551293"/>
                  <a:pt x="1610783" y="520601"/>
                  <a:pt x="1657350" y="463451"/>
                </a:cubicBezTo>
                <a:cubicBezTo>
                  <a:pt x="1703917" y="406301"/>
                  <a:pt x="1753658" y="292001"/>
                  <a:pt x="1790700" y="222151"/>
                </a:cubicBezTo>
                <a:cubicBezTo>
                  <a:pt x="1827742" y="152301"/>
                  <a:pt x="1835150" y="80334"/>
                  <a:pt x="1879600" y="44351"/>
                </a:cubicBezTo>
                <a:cubicBezTo>
                  <a:pt x="1924050" y="8368"/>
                  <a:pt x="2010833" y="-10682"/>
                  <a:pt x="2057400" y="6251"/>
                </a:cubicBezTo>
                <a:cubicBezTo>
                  <a:pt x="2103967" y="23184"/>
                  <a:pt x="2128308" y="96209"/>
                  <a:pt x="2159000" y="145951"/>
                </a:cubicBezTo>
                <a:cubicBezTo>
                  <a:pt x="2189692" y="195693"/>
                  <a:pt x="2211917" y="243318"/>
                  <a:pt x="2241550" y="304701"/>
                </a:cubicBezTo>
                <a:cubicBezTo>
                  <a:pt x="2271183" y="366084"/>
                  <a:pt x="2300817" y="458159"/>
                  <a:pt x="2336800" y="514251"/>
                </a:cubicBezTo>
                <a:cubicBezTo>
                  <a:pt x="2372783" y="570343"/>
                  <a:pt x="2420408" y="606326"/>
                  <a:pt x="2457450" y="641251"/>
                </a:cubicBezTo>
                <a:cubicBezTo>
                  <a:pt x="2494492" y="676176"/>
                  <a:pt x="2524125" y="694168"/>
                  <a:pt x="2559050" y="723801"/>
                </a:cubicBezTo>
                <a:cubicBezTo>
                  <a:pt x="2593975" y="753434"/>
                  <a:pt x="2632075" y="773543"/>
                  <a:pt x="2667000" y="819051"/>
                </a:cubicBezTo>
                <a:cubicBezTo>
                  <a:pt x="2701925" y="864559"/>
                  <a:pt x="2726267" y="927001"/>
                  <a:pt x="2768600" y="996851"/>
                </a:cubicBezTo>
                <a:cubicBezTo>
                  <a:pt x="2810933" y="1066701"/>
                  <a:pt x="2879725" y="1179943"/>
                  <a:pt x="2921000" y="1238151"/>
                </a:cubicBezTo>
                <a:cubicBezTo>
                  <a:pt x="2962275" y="1296359"/>
                  <a:pt x="2976033" y="1313293"/>
                  <a:pt x="3016250" y="1346101"/>
                </a:cubicBezTo>
                <a:cubicBezTo>
                  <a:pt x="3056467" y="1378909"/>
                  <a:pt x="3115733" y="1420184"/>
                  <a:pt x="3162300" y="1435001"/>
                </a:cubicBezTo>
                <a:cubicBezTo>
                  <a:pt x="3208867" y="1449818"/>
                  <a:pt x="3252258" y="1442409"/>
                  <a:pt x="3295650" y="1435001"/>
                </a:cubicBezTo>
              </a:path>
            </a:pathLst>
          </a:custGeom>
          <a:noFill/>
          <a:ln w="41275">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38" name="Straight Arrow Connector 37"/>
          <p:cNvCxnSpPr/>
          <p:nvPr/>
        </p:nvCxnSpPr>
        <p:spPr>
          <a:xfrm>
            <a:off x="1299210" y="5124450"/>
            <a:ext cx="6541770"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1499870" y="1379220"/>
            <a:ext cx="6350" cy="401574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4106195" y="5130285"/>
            <a:ext cx="927800" cy="369332"/>
          </a:xfrm>
          <a:prstGeom prst="rect">
            <a:avLst/>
          </a:prstGeom>
          <a:noFill/>
        </p:spPr>
        <p:txBody>
          <a:bodyPr wrap="square" rtlCol="0">
            <a:spAutoFit/>
          </a:bodyPr>
          <a:lstStyle/>
          <a:p>
            <a:r>
              <a:rPr lang="en-IE" dirty="0"/>
              <a:t>t</a:t>
            </a:r>
            <a:r>
              <a:rPr lang="en-IE" dirty="0" smtClean="0"/>
              <a:t>ime</a:t>
            </a:r>
            <a:endParaRPr lang="en-IE" dirty="0"/>
          </a:p>
        </p:txBody>
      </p:sp>
      <p:sp>
        <p:nvSpPr>
          <p:cNvPr id="47" name="TextBox 46"/>
          <p:cNvSpPr txBox="1"/>
          <p:nvPr/>
        </p:nvSpPr>
        <p:spPr>
          <a:xfrm rot="16200000">
            <a:off x="721010" y="3123013"/>
            <a:ext cx="927800" cy="369332"/>
          </a:xfrm>
          <a:prstGeom prst="rect">
            <a:avLst/>
          </a:prstGeom>
          <a:noFill/>
        </p:spPr>
        <p:txBody>
          <a:bodyPr wrap="square" rtlCol="0">
            <a:spAutoFit/>
          </a:bodyPr>
          <a:lstStyle/>
          <a:p>
            <a:r>
              <a:rPr lang="en-IE" dirty="0" smtClean="0"/>
              <a:t>MW</a:t>
            </a:r>
            <a:endParaRPr lang="en-IE"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6422" y="1379220"/>
            <a:ext cx="542925" cy="2695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Straight Arrow Connector 5"/>
          <p:cNvCxnSpPr>
            <a:endCxn id="15" idx="1"/>
          </p:cNvCxnSpPr>
          <p:nvPr/>
        </p:nvCxnSpPr>
        <p:spPr>
          <a:xfrm>
            <a:off x="5230836" y="3420195"/>
            <a:ext cx="1688124" cy="315607"/>
          </a:xfrm>
          <a:prstGeom prst="straightConnector1">
            <a:avLst/>
          </a:prstGeom>
          <a:ln w="50800">
            <a:solidFill>
              <a:srgbClr val="FF0000"/>
            </a:solidFill>
            <a:headEnd type="oval"/>
            <a:tailEnd type="none"/>
          </a:ln>
        </p:spPr>
        <p:style>
          <a:lnRef idx="1">
            <a:schemeClr val="accent1"/>
          </a:lnRef>
          <a:fillRef idx="0">
            <a:schemeClr val="accent1"/>
          </a:fillRef>
          <a:effectRef idx="0">
            <a:schemeClr val="accent1"/>
          </a:effectRef>
          <a:fontRef idx="minor">
            <a:schemeClr val="tx1"/>
          </a:fontRef>
        </p:style>
      </p:cxn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79919" y="1379220"/>
            <a:ext cx="657451" cy="2695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Rectangle 14"/>
          <p:cNvSpPr/>
          <p:nvPr/>
        </p:nvSpPr>
        <p:spPr>
          <a:xfrm>
            <a:off x="6918960" y="3595889"/>
            <a:ext cx="1411308" cy="279826"/>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extLst>
      <p:ext uri="{BB962C8B-B14F-4D97-AF65-F5344CB8AC3E}">
        <p14:creationId xmlns:p14="http://schemas.microsoft.com/office/powerpoint/2010/main" val="62475461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System Security</a:t>
            </a:r>
            <a:endParaRPr lang="en-IE" dirty="0"/>
          </a:p>
        </p:txBody>
      </p:sp>
      <p:sp>
        <p:nvSpPr>
          <p:cNvPr id="4" name="Slide Number Placeholder 3"/>
          <p:cNvSpPr>
            <a:spLocks noGrp="1"/>
          </p:cNvSpPr>
          <p:nvPr>
            <p:ph type="sldNum" sz="quarter" idx="12"/>
          </p:nvPr>
        </p:nvSpPr>
        <p:spPr/>
        <p:txBody>
          <a:bodyPr/>
          <a:lstStyle/>
          <a:p>
            <a:fld id="{5FA4BBA2-668D-4B65-A78A-63221D942F52}" type="slidenum">
              <a:rPr lang="en-IE" smtClean="0">
                <a:solidFill>
                  <a:prstClr val="black">
                    <a:tint val="75000"/>
                  </a:prstClr>
                </a:solidFill>
              </a:rPr>
              <a:pPr/>
              <a:t>23</a:t>
            </a:fld>
            <a:endParaRPr lang="en-IE" dirty="0">
              <a:solidFill>
                <a:prstClr val="black">
                  <a:tint val="75000"/>
                </a:prstClr>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248878226"/>
              </p:ext>
            </p:extLst>
          </p:nvPr>
        </p:nvGraphicFramePr>
        <p:xfrm>
          <a:off x="177799" y="1422397"/>
          <a:ext cx="8788404" cy="4124804"/>
        </p:xfrm>
        <a:graphic>
          <a:graphicData uri="http://schemas.openxmlformats.org/drawingml/2006/table">
            <a:tbl>
              <a:tblPr/>
              <a:tblGrid>
                <a:gridCol w="1552668"/>
                <a:gridCol w="256266"/>
                <a:gridCol w="1552668"/>
                <a:gridCol w="256266"/>
                <a:gridCol w="1552668"/>
                <a:gridCol w="256266"/>
                <a:gridCol w="1552668"/>
                <a:gridCol w="256266"/>
                <a:gridCol w="1552668"/>
              </a:tblGrid>
              <a:tr h="229156">
                <a:tc>
                  <a:txBody>
                    <a:bodyPr/>
                    <a:lstStyle/>
                    <a:p>
                      <a:pPr algn="l" fontAlgn="b"/>
                      <a:r>
                        <a:rPr lang="en-IE" sz="1100" b="0" i="0" u="none" strike="noStrike" dirty="0">
                          <a:solidFill>
                            <a:srgbClr val="000000"/>
                          </a:solidFill>
                          <a:effectLst/>
                          <a:latin typeface="Calibri"/>
                        </a:rPr>
                        <a:t> </a:t>
                      </a:r>
                    </a:p>
                  </a:txBody>
                  <a:tcPr marL="7620" marR="7620" marT="7620" marB="0" anchor="b">
                    <a:lnL>
                      <a:noFill/>
                    </a:lnL>
                    <a:lnR>
                      <a:noFill/>
                    </a:lnR>
                    <a:lnT>
                      <a:noFill/>
                    </a:lnT>
                    <a:lnB>
                      <a:noFill/>
                    </a:lnB>
                    <a:solidFill>
                      <a:srgbClr val="DA9694"/>
                    </a:solidFill>
                  </a:tcPr>
                </a:tc>
                <a:tc>
                  <a:txBody>
                    <a:bodyPr/>
                    <a:lstStyle/>
                    <a:p>
                      <a:pPr algn="l" fontAlgn="b"/>
                      <a:endParaRPr lang="en-IE" sz="1100" b="0" i="0" u="none" strike="noStrike">
                        <a:solidFill>
                          <a:srgbClr val="000000"/>
                        </a:solidFill>
                        <a:effectLst/>
                        <a:latin typeface="Calibri"/>
                      </a:endParaRPr>
                    </a:p>
                  </a:txBody>
                  <a:tcPr marL="7620" marR="7620" marT="7620" marB="0" anchor="b">
                    <a:lnL>
                      <a:noFill/>
                    </a:lnL>
                    <a:lnR>
                      <a:noFill/>
                    </a:lnR>
                    <a:lnT>
                      <a:noFill/>
                    </a:lnT>
                    <a:lnB>
                      <a:noFill/>
                    </a:lnB>
                  </a:tcPr>
                </a:tc>
                <a:tc>
                  <a:txBody>
                    <a:bodyPr/>
                    <a:lstStyle/>
                    <a:p>
                      <a:pPr algn="l" fontAlgn="b"/>
                      <a:r>
                        <a:rPr lang="en-IE" sz="1100" b="0" i="0" u="none" strike="noStrike">
                          <a:solidFill>
                            <a:srgbClr val="000000"/>
                          </a:solidFill>
                          <a:effectLst/>
                          <a:latin typeface="Calibri"/>
                        </a:rPr>
                        <a:t> </a:t>
                      </a:r>
                    </a:p>
                  </a:txBody>
                  <a:tcPr marL="7620" marR="7620" marT="7620" marB="0" anchor="b">
                    <a:lnL>
                      <a:noFill/>
                    </a:lnL>
                    <a:lnR>
                      <a:noFill/>
                    </a:lnR>
                    <a:lnT>
                      <a:noFill/>
                    </a:lnT>
                    <a:lnB>
                      <a:noFill/>
                    </a:lnB>
                    <a:solidFill>
                      <a:srgbClr val="C4D79B"/>
                    </a:solidFill>
                  </a:tcPr>
                </a:tc>
                <a:tc>
                  <a:txBody>
                    <a:bodyPr/>
                    <a:lstStyle/>
                    <a:p>
                      <a:pPr algn="l" fontAlgn="b"/>
                      <a:endParaRPr lang="en-IE" sz="1100" b="0" i="0" u="none" strike="noStrike">
                        <a:solidFill>
                          <a:srgbClr val="000000"/>
                        </a:solidFill>
                        <a:effectLst/>
                        <a:latin typeface="Calibri"/>
                      </a:endParaRPr>
                    </a:p>
                  </a:txBody>
                  <a:tcPr marL="7620" marR="7620" marT="7620" marB="0" anchor="b">
                    <a:lnL>
                      <a:noFill/>
                    </a:lnL>
                    <a:lnR>
                      <a:noFill/>
                    </a:lnR>
                    <a:lnT>
                      <a:noFill/>
                    </a:lnT>
                    <a:lnB>
                      <a:noFill/>
                    </a:lnB>
                  </a:tcPr>
                </a:tc>
                <a:tc>
                  <a:txBody>
                    <a:bodyPr/>
                    <a:lstStyle/>
                    <a:p>
                      <a:pPr algn="l" fontAlgn="b"/>
                      <a:r>
                        <a:rPr lang="en-IE" sz="1100" b="0" i="0" u="none" strike="noStrike" dirty="0">
                          <a:solidFill>
                            <a:srgbClr val="000000"/>
                          </a:solidFill>
                          <a:effectLst/>
                          <a:latin typeface="Calibri"/>
                        </a:rPr>
                        <a:t> </a:t>
                      </a:r>
                    </a:p>
                  </a:txBody>
                  <a:tcPr marL="7620" marR="7620" marT="7620" marB="0" anchor="b">
                    <a:lnL>
                      <a:noFill/>
                    </a:lnL>
                    <a:lnR>
                      <a:noFill/>
                    </a:lnR>
                    <a:lnT>
                      <a:noFill/>
                    </a:lnT>
                    <a:lnB>
                      <a:noFill/>
                    </a:lnB>
                    <a:solidFill>
                      <a:srgbClr val="B1A0C7"/>
                    </a:solidFill>
                  </a:tcPr>
                </a:tc>
                <a:tc>
                  <a:txBody>
                    <a:bodyPr/>
                    <a:lstStyle/>
                    <a:p>
                      <a:pPr algn="l" fontAlgn="b"/>
                      <a:endParaRPr lang="en-IE" sz="1100" b="0" i="0" u="none" strike="noStrike" dirty="0">
                        <a:solidFill>
                          <a:srgbClr val="000000"/>
                        </a:solidFill>
                        <a:effectLst/>
                        <a:latin typeface="Calibri"/>
                      </a:endParaRPr>
                    </a:p>
                  </a:txBody>
                  <a:tcPr marL="7620" marR="7620" marT="7620" marB="0" anchor="b">
                    <a:lnL>
                      <a:noFill/>
                    </a:lnL>
                    <a:lnR>
                      <a:noFill/>
                    </a:lnR>
                    <a:lnT>
                      <a:noFill/>
                    </a:lnT>
                    <a:lnB>
                      <a:noFill/>
                    </a:lnB>
                  </a:tcPr>
                </a:tc>
                <a:tc>
                  <a:txBody>
                    <a:bodyPr/>
                    <a:lstStyle/>
                    <a:p>
                      <a:pPr algn="l" fontAlgn="b"/>
                      <a:r>
                        <a:rPr lang="en-IE" sz="1100" b="0" i="0" u="none" strike="noStrike">
                          <a:solidFill>
                            <a:srgbClr val="000000"/>
                          </a:solidFill>
                          <a:effectLst/>
                          <a:latin typeface="Calibri"/>
                        </a:rPr>
                        <a:t> </a:t>
                      </a:r>
                    </a:p>
                  </a:txBody>
                  <a:tcPr marL="7620" marR="7620" marT="7620" marB="0" anchor="b">
                    <a:lnL>
                      <a:noFill/>
                    </a:lnL>
                    <a:lnR>
                      <a:noFill/>
                    </a:lnR>
                    <a:lnT>
                      <a:noFill/>
                    </a:lnT>
                    <a:lnB>
                      <a:noFill/>
                    </a:lnB>
                    <a:solidFill>
                      <a:srgbClr val="95B3D7"/>
                    </a:solidFill>
                  </a:tcPr>
                </a:tc>
                <a:tc>
                  <a:txBody>
                    <a:bodyPr/>
                    <a:lstStyle/>
                    <a:p>
                      <a:pPr algn="l" fontAlgn="b"/>
                      <a:endParaRPr lang="en-IE" sz="1100" b="0" i="0" u="none" strike="noStrike">
                        <a:solidFill>
                          <a:srgbClr val="000000"/>
                        </a:solidFill>
                        <a:effectLst/>
                        <a:latin typeface="Calibri"/>
                      </a:endParaRPr>
                    </a:p>
                  </a:txBody>
                  <a:tcPr marL="7620" marR="7620" marT="7620" marB="0" anchor="b">
                    <a:lnL>
                      <a:noFill/>
                    </a:lnL>
                    <a:lnR>
                      <a:noFill/>
                    </a:lnR>
                    <a:lnT>
                      <a:noFill/>
                    </a:lnT>
                    <a:lnB>
                      <a:noFill/>
                    </a:lnB>
                  </a:tcPr>
                </a:tc>
                <a:tc>
                  <a:txBody>
                    <a:bodyPr/>
                    <a:lstStyle/>
                    <a:p>
                      <a:pPr algn="l" fontAlgn="b"/>
                      <a:r>
                        <a:rPr lang="en-IE" sz="1100" b="0" i="0" u="none" strike="noStrike">
                          <a:solidFill>
                            <a:srgbClr val="000000"/>
                          </a:solidFill>
                          <a:effectLst/>
                          <a:latin typeface="Calibri"/>
                        </a:rPr>
                        <a:t> </a:t>
                      </a:r>
                    </a:p>
                  </a:txBody>
                  <a:tcPr marL="7620" marR="7620" marT="7620" marB="0" anchor="b">
                    <a:lnL>
                      <a:noFill/>
                    </a:lnL>
                    <a:lnR>
                      <a:noFill/>
                    </a:lnR>
                    <a:lnT>
                      <a:noFill/>
                    </a:lnT>
                    <a:lnB>
                      <a:noFill/>
                    </a:lnB>
                    <a:solidFill>
                      <a:srgbClr val="FABF8F"/>
                    </a:solidFill>
                  </a:tcPr>
                </a:tc>
              </a:tr>
              <a:tr h="229156">
                <a:tc>
                  <a:txBody>
                    <a:bodyPr/>
                    <a:lstStyle/>
                    <a:p>
                      <a:pPr algn="ctr" fontAlgn="b"/>
                      <a:r>
                        <a:rPr lang="en-IE" sz="1100" b="0" i="0" u="none" strike="noStrike">
                          <a:solidFill>
                            <a:srgbClr val="000000"/>
                          </a:solidFill>
                          <a:effectLst/>
                          <a:latin typeface="Calibri"/>
                        </a:rPr>
                        <a:t>Reserve</a:t>
                      </a:r>
                    </a:p>
                  </a:txBody>
                  <a:tcPr marL="7620" marR="7620" marT="7620" marB="0" anchor="b">
                    <a:lnL>
                      <a:noFill/>
                    </a:lnL>
                    <a:lnR>
                      <a:noFill/>
                    </a:lnR>
                    <a:lnT>
                      <a:noFill/>
                    </a:lnT>
                    <a:lnB>
                      <a:noFill/>
                    </a:lnB>
                    <a:solidFill>
                      <a:srgbClr val="DA9694"/>
                    </a:solidFill>
                  </a:tcPr>
                </a:tc>
                <a:tc>
                  <a:txBody>
                    <a:bodyPr/>
                    <a:lstStyle/>
                    <a:p>
                      <a:pPr algn="ctr" fontAlgn="b"/>
                      <a:endParaRPr lang="en-IE" sz="1100" b="0" i="0" u="none" strike="noStrike">
                        <a:solidFill>
                          <a:srgbClr val="000000"/>
                        </a:solidFill>
                        <a:effectLst/>
                        <a:latin typeface="Calibri"/>
                      </a:endParaRPr>
                    </a:p>
                  </a:txBody>
                  <a:tcPr marL="7620" marR="7620" marT="7620" marB="0" anchor="b">
                    <a:lnL>
                      <a:noFill/>
                    </a:lnL>
                    <a:lnR>
                      <a:noFill/>
                    </a:lnR>
                    <a:lnT>
                      <a:noFill/>
                    </a:lnT>
                    <a:lnB>
                      <a:noFill/>
                    </a:lnB>
                  </a:tcPr>
                </a:tc>
                <a:tc>
                  <a:txBody>
                    <a:bodyPr/>
                    <a:lstStyle/>
                    <a:p>
                      <a:pPr algn="ctr" fontAlgn="b"/>
                      <a:r>
                        <a:rPr lang="en-IE" sz="1100" b="0" i="0" u="none" strike="noStrike">
                          <a:solidFill>
                            <a:srgbClr val="000000"/>
                          </a:solidFill>
                          <a:effectLst/>
                          <a:latin typeface="Calibri"/>
                        </a:rPr>
                        <a:t>Thermal</a:t>
                      </a:r>
                    </a:p>
                  </a:txBody>
                  <a:tcPr marL="7620" marR="7620" marT="7620" marB="0" anchor="b">
                    <a:lnL>
                      <a:noFill/>
                    </a:lnL>
                    <a:lnR>
                      <a:noFill/>
                    </a:lnR>
                    <a:lnT>
                      <a:noFill/>
                    </a:lnT>
                    <a:lnB>
                      <a:noFill/>
                    </a:lnB>
                    <a:solidFill>
                      <a:srgbClr val="C4D79B"/>
                    </a:solidFill>
                  </a:tcPr>
                </a:tc>
                <a:tc>
                  <a:txBody>
                    <a:bodyPr/>
                    <a:lstStyle/>
                    <a:p>
                      <a:pPr algn="ctr" fontAlgn="b"/>
                      <a:endParaRPr lang="en-IE" sz="1100" b="0" i="0" u="none" strike="noStrike">
                        <a:solidFill>
                          <a:srgbClr val="000000"/>
                        </a:solidFill>
                        <a:effectLst/>
                        <a:latin typeface="Calibri"/>
                      </a:endParaRPr>
                    </a:p>
                  </a:txBody>
                  <a:tcPr marL="7620" marR="7620" marT="7620" marB="0" anchor="b">
                    <a:lnL>
                      <a:noFill/>
                    </a:lnL>
                    <a:lnR>
                      <a:noFill/>
                    </a:lnR>
                    <a:lnT>
                      <a:noFill/>
                    </a:lnT>
                    <a:lnB>
                      <a:noFill/>
                    </a:lnB>
                  </a:tcPr>
                </a:tc>
                <a:tc>
                  <a:txBody>
                    <a:bodyPr/>
                    <a:lstStyle/>
                    <a:p>
                      <a:pPr algn="ctr" fontAlgn="b"/>
                      <a:r>
                        <a:rPr lang="en-IE" sz="1100" b="0" i="0" u="none" strike="noStrike">
                          <a:solidFill>
                            <a:srgbClr val="000000"/>
                          </a:solidFill>
                          <a:effectLst/>
                          <a:latin typeface="Calibri"/>
                        </a:rPr>
                        <a:t>Voltage</a:t>
                      </a:r>
                    </a:p>
                  </a:txBody>
                  <a:tcPr marL="7620" marR="7620" marT="7620" marB="0" anchor="b">
                    <a:lnL>
                      <a:noFill/>
                    </a:lnL>
                    <a:lnR>
                      <a:noFill/>
                    </a:lnR>
                    <a:lnT>
                      <a:noFill/>
                    </a:lnT>
                    <a:lnB>
                      <a:noFill/>
                    </a:lnB>
                    <a:solidFill>
                      <a:srgbClr val="B1A0C7"/>
                    </a:solidFill>
                  </a:tcPr>
                </a:tc>
                <a:tc>
                  <a:txBody>
                    <a:bodyPr/>
                    <a:lstStyle/>
                    <a:p>
                      <a:pPr algn="ctr" fontAlgn="b"/>
                      <a:endParaRPr lang="en-IE" sz="1100" b="0" i="0" u="none" strike="noStrike">
                        <a:solidFill>
                          <a:srgbClr val="000000"/>
                        </a:solidFill>
                        <a:effectLst/>
                        <a:latin typeface="Calibri"/>
                      </a:endParaRPr>
                    </a:p>
                  </a:txBody>
                  <a:tcPr marL="7620" marR="7620" marT="7620" marB="0" anchor="b">
                    <a:lnL>
                      <a:noFill/>
                    </a:lnL>
                    <a:lnR>
                      <a:noFill/>
                    </a:lnR>
                    <a:lnT>
                      <a:noFill/>
                    </a:lnT>
                    <a:lnB>
                      <a:noFill/>
                    </a:lnB>
                  </a:tcPr>
                </a:tc>
                <a:tc>
                  <a:txBody>
                    <a:bodyPr/>
                    <a:lstStyle/>
                    <a:p>
                      <a:pPr algn="ctr" fontAlgn="b"/>
                      <a:r>
                        <a:rPr lang="en-IE" sz="1100" b="0" i="0" u="none" strike="noStrike">
                          <a:solidFill>
                            <a:srgbClr val="000000"/>
                          </a:solidFill>
                          <a:effectLst/>
                          <a:latin typeface="Calibri"/>
                        </a:rPr>
                        <a:t>Dynamic Stability</a:t>
                      </a:r>
                    </a:p>
                  </a:txBody>
                  <a:tcPr marL="7620" marR="7620" marT="7620" marB="0" anchor="b">
                    <a:lnL>
                      <a:noFill/>
                    </a:lnL>
                    <a:lnR>
                      <a:noFill/>
                    </a:lnR>
                    <a:lnT>
                      <a:noFill/>
                    </a:lnT>
                    <a:lnB>
                      <a:noFill/>
                    </a:lnB>
                    <a:solidFill>
                      <a:srgbClr val="95B3D7"/>
                    </a:solidFill>
                  </a:tcPr>
                </a:tc>
                <a:tc>
                  <a:txBody>
                    <a:bodyPr/>
                    <a:lstStyle/>
                    <a:p>
                      <a:pPr algn="ctr" fontAlgn="b"/>
                      <a:endParaRPr lang="en-IE" sz="1100" b="0" i="0" u="none" strike="noStrike">
                        <a:solidFill>
                          <a:srgbClr val="000000"/>
                        </a:solidFill>
                        <a:effectLst/>
                        <a:latin typeface="Calibri"/>
                      </a:endParaRPr>
                    </a:p>
                  </a:txBody>
                  <a:tcPr marL="7620" marR="7620" marT="7620" marB="0" anchor="b">
                    <a:lnL>
                      <a:noFill/>
                    </a:lnL>
                    <a:lnR>
                      <a:noFill/>
                    </a:lnR>
                    <a:lnT>
                      <a:noFill/>
                    </a:lnT>
                    <a:lnB>
                      <a:noFill/>
                    </a:lnB>
                  </a:tcPr>
                </a:tc>
                <a:tc>
                  <a:txBody>
                    <a:bodyPr/>
                    <a:lstStyle/>
                    <a:p>
                      <a:pPr algn="ctr" fontAlgn="b"/>
                      <a:r>
                        <a:rPr lang="en-IE" sz="1100" b="0" i="0" u="none" strike="noStrike">
                          <a:solidFill>
                            <a:srgbClr val="000000"/>
                          </a:solidFill>
                          <a:effectLst/>
                          <a:latin typeface="Calibri"/>
                        </a:rPr>
                        <a:t>Short Circuit</a:t>
                      </a:r>
                    </a:p>
                  </a:txBody>
                  <a:tcPr marL="7620" marR="7620" marT="7620" marB="0" anchor="b">
                    <a:lnL>
                      <a:noFill/>
                    </a:lnL>
                    <a:lnR>
                      <a:noFill/>
                    </a:lnR>
                    <a:lnT>
                      <a:noFill/>
                    </a:lnT>
                    <a:lnB>
                      <a:noFill/>
                    </a:lnB>
                    <a:solidFill>
                      <a:srgbClr val="FABF8F"/>
                    </a:solidFill>
                  </a:tcPr>
                </a:tc>
              </a:tr>
              <a:tr h="229156">
                <a:tc>
                  <a:txBody>
                    <a:bodyPr/>
                    <a:lstStyle/>
                    <a:p>
                      <a:pPr algn="ctr" fontAlgn="b"/>
                      <a:r>
                        <a:rPr lang="en-IE" sz="1100" b="0" i="0" u="none" strike="noStrike">
                          <a:solidFill>
                            <a:srgbClr val="000000"/>
                          </a:solidFill>
                          <a:effectLst/>
                          <a:latin typeface="Calibri"/>
                        </a:rPr>
                        <a:t>(Frequency)</a:t>
                      </a:r>
                    </a:p>
                  </a:txBody>
                  <a:tcPr marL="7620" marR="7620" marT="7620" marB="0" anchor="b">
                    <a:lnL>
                      <a:noFill/>
                    </a:lnL>
                    <a:lnR>
                      <a:noFill/>
                    </a:lnR>
                    <a:lnT>
                      <a:noFill/>
                    </a:lnT>
                    <a:lnB>
                      <a:noFill/>
                    </a:lnB>
                    <a:solidFill>
                      <a:srgbClr val="DA9694"/>
                    </a:solidFill>
                  </a:tcPr>
                </a:tc>
                <a:tc>
                  <a:txBody>
                    <a:bodyPr/>
                    <a:lstStyle/>
                    <a:p>
                      <a:pPr algn="ctr" fontAlgn="b"/>
                      <a:endParaRPr lang="en-IE" sz="1100" b="0" i="0" u="none" strike="noStrike">
                        <a:solidFill>
                          <a:srgbClr val="000000"/>
                        </a:solidFill>
                        <a:effectLst/>
                        <a:latin typeface="Calibri"/>
                      </a:endParaRPr>
                    </a:p>
                  </a:txBody>
                  <a:tcPr marL="7620" marR="7620" marT="7620" marB="0" anchor="b">
                    <a:lnL>
                      <a:noFill/>
                    </a:lnL>
                    <a:lnR>
                      <a:noFill/>
                    </a:lnR>
                    <a:lnT>
                      <a:noFill/>
                    </a:lnT>
                    <a:lnB>
                      <a:noFill/>
                    </a:lnB>
                  </a:tcPr>
                </a:tc>
                <a:tc>
                  <a:txBody>
                    <a:bodyPr/>
                    <a:lstStyle/>
                    <a:p>
                      <a:pPr algn="ctr" fontAlgn="b"/>
                      <a:r>
                        <a:rPr lang="en-IE" sz="1100" b="0" i="0" u="none" strike="noStrike">
                          <a:solidFill>
                            <a:srgbClr val="000000"/>
                          </a:solidFill>
                          <a:effectLst/>
                          <a:latin typeface="Calibri"/>
                        </a:rPr>
                        <a:t> </a:t>
                      </a:r>
                    </a:p>
                  </a:txBody>
                  <a:tcPr marL="7620" marR="7620" marT="7620" marB="0" anchor="b">
                    <a:lnL>
                      <a:noFill/>
                    </a:lnL>
                    <a:lnR>
                      <a:noFill/>
                    </a:lnR>
                    <a:lnT>
                      <a:noFill/>
                    </a:lnT>
                    <a:lnB>
                      <a:noFill/>
                    </a:lnB>
                    <a:solidFill>
                      <a:srgbClr val="C4D79B"/>
                    </a:solidFill>
                  </a:tcPr>
                </a:tc>
                <a:tc>
                  <a:txBody>
                    <a:bodyPr/>
                    <a:lstStyle/>
                    <a:p>
                      <a:pPr algn="ctr" fontAlgn="b"/>
                      <a:endParaRPr lang="en-IE" sz="1100" b="0" i="0" u="none" strike="noStrike">
                        <a:solidFill>
                          <a:srgbClr val="000000"/>
                        </a:solidFill>
                        <a:effectLst/>
                        <a:latin typeface="Calibri"/>
                      </a:endParaRPr>
                    </a:p>
                  </a:txBody>
                  <a:tcPr marL="7620" marR="7620" marT="7620" marB="0" anchor="b">
                    <a:lnL>
                      <a:noFill/>
                    </a:lnL>
                    <a:lnR>
                      <a:noFill/>
                    </a:lnR>
                    <a:lnT>
                      <a:noFill/>
                    </a:lnT>
                    <a:lnB>
                      <a:noFill/>
                    </a:lnB>
                  </a:tcPr>
                </a:tc>
                <a:tc>
                  <a:txBody>
                    <a:bodyPr/>
                    <a:lstStyle/>
                    <a:p>
                      <a:pPr algn="ctr" fontAlgn="b"/>
                      <a:r>
                        <a:rPr lang="en-IE" sz="1100" b="0" i="0" u="none" strike="noStrike">
                          <a:solidFill>
                            <a:srgbClr val="000000"/>
                          </a:solidFill>
                          <a:effectLst/>
                          <a:latin typeface="Calibri"/>
                        </a:rPr>
                        <a:t> </a:t>
                      </a:r>
                    </a:p>
                  </a:txBody>
                  <a:tcPr marL="7620" marR="7620" marT="7620" marB="0" anchor="b">
                    <a:lnL>
                      <a:noFill/>
                    </a:lnL>
                    <a:lnR>
                      <a:noFill/>
                    </a:lnR>
                    <a:lnT>
                      <a:noFill/>
                    </a:lnT>
                    <a:lnB>
                      <a:noFill/>
                    </a:lnB>
                    <a:solidFill>
                      <a:srgbClr val="B1A0C7"/>
                    </a:solidFill>
                  </a:tcPr>
                </a:tc>
                <a:tc>
                  <a:txBody>
                    <a:bodyPr/>
                    <a:lstStyle/>
                    <a:p>
                      <a:pPr algn="ctr" fontAlgn="b"/>
                      <a:endParaRPr lang="en-IE" sz="1100" b="0" i="0" u="none" strike="noStrike">
                        <a:solidFill>
                          <a:srgbClr val="000000"/>
                        </a:solidFill>
                        <a:effectLst/>
                        <a:latin typeface="Calibri"/>
                      </a:endParaRPr>
                    </a:p>
                  </a:txBody>
                  <a:tcPr marL="7620" marR="7620" marT="7620" marB="0" anchor="b">
                    <a:lnL>
                      <a:noFill/>
                    </a:lnL>
                    <a:lnR>
                      <a:noFill/>
                    </a:lnR>
                    <a:lnT>
                      <a:noFill/>
                    </a:lnT>
                    <a:lnB>
                      <a:noFill/>
                    </a:lnB>
                  </a:tcPr>
                </a:tc>
                <a:tc>
                  <a:txBody>
                    <a:bodyPr/>
                    <a:lstStyle/>
                    <a:p>
                      <a:pPr algn="ctr" fontAlgn="b"/>
                      <a:r>
                        <a:rPr lang="en-IE" sz="1100" b="0" i="0" u="none" strike="noStrike">
                          <a:solidFill>
                            <a:srgbClr val="000000"/>
                          </a:solidFill>
                          <a:effectLst/>
                          <a:latin typeface="Calibri"/>
                        </a:rPr>
                        <a:t> </a:t>
                      </a:r>
                    </a:p>
                  </a:txBody>
                  <a:tcPr marL="7620" marR="7620" marT="7620" marB="0" anchor="b">
                    <a:lnL>
                      <a:noFill/>
                    </a:lnL>
                    <a:lnR>
                      <a:noFill/>
                    </a:lnR>
                    <a:lnT>
                      <a:noFill/>
                    </a:lnT>
                    <a:lnB>
                      <a:noFill/>
                    </a:lnB>
                    <a:solidFill>
                      <a:srgbClr val="95B3D7"/>
                    </a:solidFill>
                  </a:tcPr>
                </a:tc>
                <a:tc>
                  <a:txBody>
                    <a:bodyPr/>
                    <a:lstStyle/>
                    <a:p>
                      <a:pPr algn="ctr" fontAlgn="b"/>
                      <a:endParaRPr lang="en-IE" sz="1100" b="0" i="0" u="none" strike="noStrike">
                        <a:solidFill>
                          <a:srgbClr val="000000"/>
                        </a:solidFill>
                        <a:effectLst/>
                        <a:latin typeface="Calibri"/>
                      </a:endParaRPr>
                    </a:p>
                  </a:txBody>
                  <a:tcPr marL="7620" marR="7620" marT="7620" marB="0" anchor="b">
                    <a:lnL>
                      <a:noFill/>
                    </a:lnL>
                    <a:lnR>
                      <a:noFill/>
                    </a:lnR>
                    <a:lnT>
                      <a:noFill/>
                    </a:lnT>
                    <a:lnB>
                      <a:noFill/>
                    </a:lnB>
                  </a:tcPr>
                </a:tc>
                <a:tc>
                  <a:txBody>
                    <a:bodyPr/>
                    <a:lstStyle/>
                    <a:p>
                      <a:pPr algn="ctr" fontAlgn="b"/>
                      <a:r>
                        <a:rPr lang="en-IE" sz="1100" b="0" i="0" u="none" strike="noStrike">
                          <a:solidFill>
                            <a:srgbClr val="000000"/>
                          </a:solidFill>
                          <a:effectLst/>
                          <a:latin typeface="Calibri"/>
                        </a:rPr>
                        <a:t> </a:t>
                      </a:r>
                    </a:p>
                  </a:txBody>
                  <a:tcPr marL="7620" marR="7620" marT="7620" marB="0" anchor="b">
                    <a:lnL>
                      <a:noFill/>
                    </a:lnL>
                    <a:lnR>
                      <a:noFill/>
                    </a:lnR>
                    <a:lnT>
                      <a:noFill/>
                    </a:lnT>
                    <a:lnB>
                      <a:noFill/>
                    </a:lnB>
                    <a:solidFill>
                      <a:srgbClr val="FABF8F"/>
                    </a:solidFill>
                  </a:tcPr>
                </a:tc>
              </a:tr>
              <a:tr h="229156">
                <a:tc>
                  <a:txBody>
                    <a:bodyPr/>
                    <a:lstStyle/>
                    <a:p>
                      <a:pPr algn="ctr"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F2DCDB"/>
                    </a:solidFill>
                  </a:tcPr>
                </a:tc>
                <a:tc>
                  <a:txBody>
                    <a:bodyPr/>
                    <a:lstStyle/>
                    <a:p>
                      <a:pPr algn="ctr"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ctr" fontAlgn="ctr"/>
                      <a:r>
                        <a:rPr lang="en-IE" sz="1100" b="0" i="0" u="none" strike="noStrike" dirty="0">
                          <a:solidFill>
                            <a:srgbClr val="000000"/>
                          </a:solidFill>
                          <a:effectLst/>
                          <a:latin typeface="Calibri"/>
                        </a:rPr>
                        <a:t> </a:t>
                      </a:r>
                    </a:p>
                  </a:txBody>
                  <a:tcPr marL="7620" marR="7620" marT="7620" marB="0" anchor="ctr">
                    <a:lnL>
                      <a:noFill/>
                    </a:lnL>
                    <a:lnR>
                      <a:noFill/>
                    </a:lnR>
                    <a:lnT>
                      <a:noFill/>
                    </a:lnT>
                    <a:lnB>
                      <a:noFill/>
                    </a:lnB>
                    <a:solidFill>
                      <a:srgbClr val="EBF1DE"/>
                    </a:solidFill>
                  </a:tcPr>
                </a:tc>
                <a:tc>
                  <a:txBody>
                    <a:bodyPr/>
                    <a:lstStyle/>
                    <a:p>
                      <a:pPr algn="ctr"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ctr" fontAlgn="ctr"/>
                      <a:r>
                        <a:rPr lang="en-IE" sz="1100" b="0" i="0" u="none" strike="noStrike" dirty="0">
                          <a:solidFill>
                            <a:srgbClr val="000000"/>
                          </a:solidFill>
                          <a:effectLst/>
                          <a:latin typeface="Calibri"/>
                        </a:rPr>
                        <a:t> </a:t>
                      </a:r>
                    </a:p>
                  </a:txBody>
                  <a:tcPr marL="7620" marR="7620" marT="7620" marB="0" anchor="ctr">
                    <a:lnL>
                      <a:noFill/>
                    </a:lnL>
                    <a:lnR>
                      <a:noFill/>
                    </a:lnR>
                    <a:lnT>
                      <a:noFill/>
                    </a:lnT>
                    <a:lnB>
                      <a:noFill/>
                    </a:lnB>
                    <a:solidFill>
                      <a:srgbClr val="E4DFEC"/>
                    </a:solidFill>
                  </a:tcPr>
                </a:tc>
                <a:tc>
                  <a:txBody>
                    <a:bodyPr/>
                    <a:lstStyle/>
                    <a:p>
                      <a:pPr algn="ctr"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ctr"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DCE6F1"/>
                    </a:solidFill>
                  </a:tcPr>
                </a:tc>
                <a:tc>
                  <a:txBody>
                    <a:bodyPr/>
                    <a:lstStyle/>
                    <a:p>
                      <a:pPr algn="ctr"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ctr"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FDE9D9"/>
                    </a:solidFill>
                  </a:tcPr>
                </a:tc>
              </a:tr>
              <a:tr h="458311">
                <a:tc>
                  <a:txBody>
                    <a:bodyPr/>
                    <a:lstStyle/>
                    <a:p>
                      <a:pPr algn="l" fontAlgn="ctr"/>
                      <a:r>
                        <a:rPr lang="en-IE" sz="1100" b="0" i="0" u="none" strike="noStrike" dirty="0">
                          <a:solidFill>
                            <a:srgbClr val="000000"/>
                          </a:solidFill>
                          <a:effectLst/>
                          <a:latin typeface="Calibri"/>
                        </a:rPr>
                        <a:t>All Island OR Requirement</a:t>
                      </a:r>
                    </a:p>
                  </a:txBody>
                  <a:tcPr marL="7620" marR="7620" marT="7620" marB="0" anchor="ctr">
                    <a:lnL>
                      <a:noFill/>
                    </a:lnL>
                    <a:lnR>
                      <a:noFill/>
                    </a:lnR>
                    <a:lnT>
                      <a:noFill/>
                    </a:lnT>
                    <a:lnB>
                      <a:noFill/>
                    </a:lnB>
                    <a:solidFill>
                      <a:srgbClr val="F2DCDB"/>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dirty="0">
                          <a:solidFill>
                            <a:srgbClr val="000000"/>
                          </a:solidFill>
                          <a:effectLst/>
                          <a:latin typeface="Calibri"/>
                        </a:rPr>
                        <a:t>North-South Tie-Line Limit</a:t>
                      </a:r>
                    </a:p>
                  </a:txBody>
                  <a:tcPr marL="7620" marR="7620" marT="7620" marB="0" anchor="ctr">
                    <a:lnL>
                      <a:noFill/>
                    </a:lnL>
                    <a:lnR>
                      <a:noFill/>
                    </a:lnR>
                    <a:lnT>
                      <a:noFill/>
                    </a:lnT>
                    <a:lnB>
                      <a:noFill/>
                    </a:lnB>
                    <a:solidFill>
                      <a:srgbClr val="EBF1DE"/>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dirty="0" smtClean="0">
                          <a:solidFill>
                            <a:srgbClr val="000000"/>
                          </a:solidFill>
                          <a:effectLst/>
                          <a:latin typeface="Calibri"/>
                        </a:rPr>
                        <a:t>NI North West</a:t>
                      </a:r>
                      <a:r>
                        <a:rPr lang="en-IE" sz="1100" b="0" i="0" u="none" strike="noStrike" baseline="0" dirty="0" smtClean="0">
                          <a:solidFill>
                            <a:srgbClr val="000000"/>
                          </a:solidFill>
                          <a:effectLst/>
                          <a:latin typeface="Calibri"/>
                        </a:rPr>
                        <a:t> Generation</a:t>
                      </a:r>
                      <a:endParaRPr lang="en-IE" sz="1100" b="0" i="0" u="none" strike="noStrike" dirty="0">
                        <a:solidFill>
                          <a:srgbClr val="000000"/>
                        </a:solidFill>
                        <a:effectLst/>
                        <a:latin typeface="Calibri"/>
                      </a:endParaRPr>
                    </a:p>
                  </a:txBody>
                  <a:tcPr marL="7620" marR="7620" marT="7620" marB="0" anchor="ctr">
                    <a:lnL>
                      <a:noFill/>
                    </a:lnL>
                    <a:lnR>
                      <a:noFill/>
                    </a:lnR>
                    <a:lnT>
                      <a:noFill/>
                    </a:lnT>
                    <a:lnB>
                      <a:noFill/>
                    </a:lnB>
                    <a:solidFill>
                      <a:srgbClr val="E4DFEC"/>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a:solidFill>
                            <a:srgbClr val="000000"/>
                          </a:solidFill>
                          <a:effectLst/>
                          <a:latin typeface="Calibri"/>
                        </a:rPr>
                        <a:t>Inertia</a:t>
                      </a:r>
                    </a:p>
                  </a:txBody>
                  <a:tcPr marL="7620" marR="7620" marT="7620" marB="0" anchor="ctr">
                    <a:lnL>
                      <a:noFill/>
                    </a:lnL>
                    <a:lnR>
                      <a:noFill/>
                    </a:lnR>
                    <a:lnT>
                      <a:noFill/>
                    </a:lnT>
                    <a:lnB>
                      <a:noFill/>
                    </a:lnB>
                    <a:solidFill>
                      <a:srgbClr val="DCE6F1"/>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dirty="0">
                          <a:solidFill>
                            <a:srgbClr val="000000"/>
                          </a:solidFill>
                          <a:effectLst/>
                          <a:latin typeface="Calibri"/>
                        </a:rPr>
                        <a:t>Operational Switching</a:t>
                      </a:r>
                    </a:p>
                  </a:txBody>
                  <a:tcPr marL="7620" marR="7620" marT="7620" marB="0" anchor="ctr">
                    <a:lnL>
                      <a:noFill/>
                    </a:lnL>
                    <a:lnR>
                      <a:noFill/>
                    </a:lnR>
                    <a:lnT>
                      <a:noFill/>
                    </a:lnT>
                    <a:lnB>
                      <a:noFill/>
                    </a:lnB>
                    <a:solidFill>
                      <a:srgbClr val="FDE9D9"/>
                    </a:solidFill>
                  </a:tcPr>
                </a:tc>
              </a:tr>
              <a:tr h="229156">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F2DCDB"/>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EBF1DE"/>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E4DFEC"/>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DCE6F1"/>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FDE9D9"/>
                    </a:solidFill>
                  </a:tcPr>
                </a:tc>
              </a:tr>
              <a:tr h="458311">
                <a:tc>
                  <a:txBody>
                    <a:bodyPr/>
                    <a:lstStyle/>
                    <a:p>
                      <a:pPr algn="l" fontAlgn="ctr"/>
                      <a:r>
                        <a:rPr lang="en-IE" sz="1100" b="0" i="0" u="none" strike="noStrike">
                          <a:solidFill>
                            <a:srgbClr val="000000"/>
                          </a:solidFill>
                          <a:effectLst/>
                          <a:latin typeface="Calibri"/>
                        </a:rPr>
                        <a:t>NI/ROI Min OR Requirement</a:t>
                      </a:r>
                    </a:p>
                  </a:txBody>
                  <a:tcPr marL="7620" marR="7620" marT="7620" marB="0" anchor="ctr">
                    <a:lnL>
                      <a:noFill/>
                    </a:lnL>
                    <a:lnR>
                      <a:noFill/>
                    </a:lnR>
                    <a:lnT>
                      <a:noFill/>
                    </a:lnT>
                    <a:lnB>
                      <a:noFill/>
                    </a:lnB>
                    <a:solidFill>
                      <a:srgbClr val="F2DCDB"/>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dirty="0">
                          <a:solidFill>
                            <a:srgbClr val="000000"/>
                          </a:solidFill>
                          <a:effectLst/>
                          <a:latin typeface="Calibri"/>
                        </a:rPr>
                        <a:t>Cork </a:t>
                      </a:r>
                      <a:r>
                        <a:rPr lang="en-IE" sz="1100" b="0" i="0" u="none" strike="noStrike" dirty="0" smtClean="0">
                          <a:solidFill>
                            <a:srgbClr val="000000"/>
                          </a:solidFill>
                          <a:effectLst/>
                          <a:latin typeface="Calibri"/>
                        </a:rPr>
                        <a:t>Generation</a:t>
                      </a:r>
                      <a:r>
                        <a:rPr lang="en-IE" sz="1100" b="0" i="0" u="none" strike="noStrike" baseline="0" dirty="0" smtClean="0">
                          <a:solidFill>
                            <a:srgbClr val="000000"/>
                          </a:solidFill>
                          <a:effectLst/>
                          <a:latin typeface="Calibri"/>
                        </a:rPr>
                        <a:t> </a:t>
                      </a:r>
                      <a:r>
                        <a:rPr lang="en-IE" sz="1100" b="0" i="0" u="none" strike="noStrike" dirty="0" smtClean="0">
                          <a:solidFill>
                            <a:srgbClr val="000000"/>
                          </a:solidFill>
                          <a:effectLst/>
                          <a:latin typeface="Calibri"/>
                        </a:rPr>
                        <a:t>Export </a:t>
                      </a:r>
                      <a:r>
                        <a:rPr lang="en-IE" sz="1100" b="0" i="0" u="none" strike="noStrike" dirty="0">
                          <a:solidFill>
                            <a:srgbClr val="000000"/>
                          </a:solidFill>
                          <a:effectLst/>
                          <a:latin typeface="Calibri"/>
                        </a:rPr>
                        <a:t>Limit</a:t>
                      </a:r>
                    </a:p>
                  </a:txBody>
                  <a:tcPr marL="7620" marR="7620" marT="7620" marB="0" anchor="ctr">
                    <a:lnL>
                      <a:noFill/>
                    </a:lnL>
                    <a:lnR>
                      <a:noFill/>
                    </a:lnR>
                    <a:lnT>
                      <a:noFill/>
                    </a:lnT>
                    <a:lnB>
                      <a:noFill/>
                    </a:lnB>
                    <a:solidFill>
                      <a:srgbClr val="EBF1DE"/>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dirty="0" smtClean="0">
                          <a:solidFill>
                            <a:srgbClr val="000000"/>
                          </a:solidFill>
                          <a:effectLst/>
                          <a:latin typeface="Calibri"/>
                        </a:rPr>
                        <a:t>Dublin</a:t>
                      </a:r>
                      <a:r>
                        <a:rPr lang="en-IE" sz="1100" b="0" i="0" u="none" strike="noStrike" baseline="0" dirty="0" smtClean="0">
                          <a:solidFill>
                            <a:srgbClr val="000000"/>
                          </a:solidFill>
                          <a:effectLst/>
                          <a:latin typeface="Calibri"/>
                        </a:rPr>
                        <a:t> Generation</a:t>
                      </a:r>
                      <a:endParaRPr lang="en-IE" sz="1100" b="0" i="0" u="none" strike="noStrike" dirty="0">
                        <a:solidFill>
                          <a:srgbClr val="000000"/>
                        </a:solidFill>
                        <a:effectLst/>
                        <a:latin typeface="Calibri"/>
                      </a:endParaRPr>
                    </a:p>
                  </a:txBody>
                  <a:tcPr marL="7620" marR="7620" marT="7620" marB="0" anchor="ctr">
                    <a:lnL>
                      <a:noFill/>
                    </a:lnL>
                    <a:lnR>
                      <a:noFill/>
                    </a:lnR>
                    <a:lnT>
                      <a:noFill/>
                    </a:lnT>
                    <a:lnB>
                      <a:noFill/>
                    </a:lnB>
                    <a:solidFill>
                      <a:srgbClr val="E4DFEC"/>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dirty="0" err="1">
                          <a:solidFill>
                            <a:srgbClr val="000000"/>
                          </a:solidFill>
                          <a:effectLst/>
                          <a:latin typeface="Calibri"/>
                        </a:rPr>
                        <a:t>RoCoF</a:t>
                      </a:r>
                      <a:endParaRPr lang="en-IE" sz="1100" b="0" i="0" u="none" strike="noStrike" dirty="0">
                        <a:solidFill>
                          <a:srgbClr val="000000"/>
                        </a:solidFill>
                        <a:effectLst/>
                        <a:latin typeface="Calibri"/>
                      </a:endParaRPr>
                    </a:p>
                  </a:txBody>
                  <a:tcPr marL="7620" marR="7620" marT="7620" marB="0" anchor="ctr">
                    <a:lnL>
                      <a:noFill/>
                    </a:lnL>
                    <a:lnR>
                      <a:noFill/>
                    </a:lnR>
                    <a:lnT>
                      <a:noFill/>
                    </a:lnT>
                    <a:lnB>
                      <a:noFill/>
                    </a:lnB>
                    <a:solidFill>
                      <a:srgbClr val="DCE6F1"/>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FDE9D9"/>
                    </a:solidFill>
                  </a:tcPr>
                </a:tc>
              </a:tr>
              <a:tr h="229156">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F2DCDB"/>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EBF1DE"/>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E4DFEC"/>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dirty="0">
                          <a:solidFill>
                            <a:srgbClr val="000000"/>
                          </a:solidFill>
                          <a:effectLst/>
                          <a:latin typeface="Calibri"/>
                        </a:rPr>
                        <a:t> </a:t>
                      </a:r>
                    </a:p>
                  </a:txBody>
                  <a:tcPr marL="7620" marR="7620" marT="7620" marB="0" anchor="ctr">
                    <a:lnL>
                      <a:noFill/>
                    </a:lnL>
                    <a:lnR>
                      <a:noFill/>
                    </a:lnR>
                    <a:lnT>
                      <a:noFill/>
                    </a:lnT>
                    <a:lnB>
                      <a:noFill/>
                    </a:lnB>
                    <a:solidFill>
                      <a:srgbClr val="DCE6F1"/>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FDE9D9"/>
                    </a:solidFill>
                  </a:tcPr>
                </a:tc>
              </a:tr>
              <a:tr h="458311">
                <a:tc>
                  <a:txBody>
                    <a:bodyPr/>
                    <a:lstStyle/>
                    <a:p>
                      <a:pPr algn="l" fontAlgn="ctr"/>
                      <a:r>
                        <a:rPr lang="en-IE" sz="1100" b="0" i="0" u="none" strike="noStrike">
                          <a:solidFill>
                            <a:srgbClr val="000000"/>
                          </a:solidFill>
                          <a:effectLst/>
                          <a:latin typeface="Calibri"/>
                        </a:rPr>
                        <a:t>NI/ROI Replacement Reserve ("GTs")</a:t>
                      </a:r>
                    </a:p>
                  </a:txBody>
                  <a:tcPr marL="7620" marR="7620" marT="7620" marB="0" anchor="ctr">
                    <a:lnL>
                      <a:noFill/>
                    </a:lnL>
                    <a:lnR>
                      <a:noFill/>
                    </a:lnR>
                    <a:lnT>
                      <a:noFill/>
                    </a:lnT>
                    <a:lnB>
                      <a:noFill/>
                    </a:lnB>
                    <a:solidFill>
                      <a:srgbClr val="F2DCDB"/>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EBF1DE"/>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dirty="0">
                          <a:solidFill>
                            <a:srgbClr val="000000"/>
                          </a:solidFill>
                          <a:effectLst/>
                          <a:latin typeface="Calibri"/>
                        </a:rPr>
                        <a:t>South West Must Run</a:t>
                      </a:r>
                    </a:p>
                  </a:txBody>
                  <a:tcPr marL="7620" marR="7620" marT="7620" marB="0" anchor="ctr">
                    <a:lnL>
                      <a:noFill/>
                    </a:lnL>
                    <a:lnR>
                      <a:noFill/>
                    </a:lnR>
                    <a:lnT>
                      <a:noFill/>
                    </a:lnT>
                    <a:lnB>
                      <a:noFill/>
                    </a:lnB>
                    <a:solidFill>
                      <a:srgbClr val="E4DFEC"/>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dirty="0">
                          <a:solidFill>
                            <a:srgbClr val="000000"/>
                          </a:solidFill>
                          <a:effectLst/>
                          <a:latin typeface="Calibri"/>
                        </a:rPr>
                        <a:t>SNSP</a:t>
                      </a:r>
                    </a:p>
                  </a:txBody>
                  <a:tcPr marL="7620" marR="7620" marT="7620" marB="0" anchor="ctr">
                    <a:lnL>
                      <a:noFill/>
                    </a:lnL>
                    <a:lnR>
                      <a:noFill/>
                    </a:lnR>
                    <a:lnT>
                      <a:noFill/>
                    </a:lnT>
                    <a:lnB>
                      <a:noFill/>
                    </a:lnB>
                    <a:solidFill>
                      <a:srgbClr val="DCE6F1"/>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dirty="0">
                          <a:solidFill>
                            <a:srgbClr val="000000"/>
                          </a:solidFill>
                          <a:effectLst/>
                          <a:latin typeface="Calibri"/>
                        </a:rPr>
                        <a:t> </a:t>
                      </a:r>
                    </a:p>
                  </a:txBody>
                  <a:tcPr marL="7620" marR="7620" marT="7620" marB="0" anchor="ctr">
                    <a:lnL>
                      <a:noFill/>
                    </a:lnL>
                    <a:lnR>
                      <a:noFill/>
                    </a:lnR>
                    <a:lnT>
                      <a:noFill/>
                    </a:lnT>
                    <a:lnB>
                      <a:noFill/>
                    </a:lnB>
                    <a:solidFill>
                      <a:srgbClr val="FDE9D9"/>
                    </a:solidFill>
                  </a:tcPr>
                </a:tc>
              </a:tr>
              <a:tr h="229156">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F2DCDB"/>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EBF1DE"/>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dirty="0">
                          <a:solidFill>
                            <a:srgbClr val="000000"/>
                          </a:solidFill>
                          <a:effectLst/>
                          <a:latin typeface="Calibri"/>
                        </a:rPr>
                        <a:t> </a:t>
                      </a:r>
                    </a:p>
                  </a:txBody>
                  <a:tcPr marL="7620" marR="7620" marT="7620" marB="0" anchor="ctr">
                    <a:lnL>
                      <a:noFill/>
                    </a:lnL>
                    <a:lnR>
                      <a:noFill/>
                    </a:lnR>
                    <a:lnT>
                      <a:noFill/>
                    </a:lnT>
                    <a:lnB>
                      <a:noFill/>
                    </a:lnB>
                    <a:solidFill>
                      <a:srgbClr val="E4DFEC"/>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dirty="0">
                          <a:solidFill>
                            <a:srgbClr val="000000"/>
                          </a:solidFill>
                          <a:effectLst/>
                          <a:latin typeface="Calibri"/>
                        </a:rPr>
                        <a:t> </a:t>
                      </a:r>
                    </a:p>
                  </a:txBody>
                  <a:tcPr marL="7620" marR="7620" marT="7620" marB="0" anchor="ctr">
                    <a:lnL>
                      <a:noFill/>
                    </a:lnL>
                    <a:lnR>
                      <a:noFill/>
                    </a:lnR>
                    <a:lnT>
                      <a:noFill/>
                    </a:lnT>
                    <a:lnB>
                      <a:noFill/>
                    </a:lnB>
                    <a:solidFill>
                      <a:srgbClr val="DCE6F1"/>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FDE9D9"/>
                    </a:solidFill>
                  </a:tcPr>
                </a:tc>
              </a:tr>
              <a:tr h="458311">
                <a:tc>
                  <a:txBody>
                    <a:bodyPr/>
                    <a:lstStyle/>
                    <a:p>
                      <a:pPr algn="l" fontAlgn="ctr"/>
                      <a:r>
                        <a:rPr lang="en-IE" sz="1100" b="0" i="0" u="none" strike="noStrike">
                          <a:solidFill>
                            <a:srgbClr val="000000"/>
                          </a:solidFill>
                          <a:effectLst/>
                          <a:latin typeface="Calibri"/>
                        </a:rPr>
                        <a:t>NI/ROI Negative Ramping Reserve</a:t>
                      </a:r>
                    </a:p>
                  </a:txBody>
                  <a:tcPr marL="7620" marR="7620" marT="7620" marB="0" anchor="ctr">
                    <a:lnL>
                      <a:noFill/>
                    </a:lnL>
                    <a:lnR>
                      <a:noFill/>
                    </a:lnR>
                    <a:lnT>
                      <a:noFill/>
                    </a:lnT>
                    <a:lnB>
                      <a:noFill/>
                    </a:lnB>
                    <a:solidFill>
                      <a:srgbClr val="F2DCDB"/>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EBF1DE"/>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dirty="0" smtClean="0">
                          <a:solidFill>
                            <a:srgbClr val="000000"/>
                          </a:solidFill>
                          <a:effectLst/>
                          <a:latin typeface="Calibri"/>
                        </a:rPr>
                        <a:t>400kV</a:t>
                      </a:r>
                      <a:r>
                        <a:rPr lang="en-IE" sz="1100" b="0" i="0" u="none" strike="noStrike" baseline="0" dirty="0" smtClean="0">
                          <a:solidFill>
                            <a:srgbClr val="000000"/>
                          </a:solidFill>
                          <a:effectLst/>
                          <a:latin typeface="Calibri"/>
                        </a:rPr>
                        <a:t> network Generation</a:t>
                      </a:r>
                      <a:endParaRPr lang="en-IE" sz="1100" b="0" i="0" u="none" strike="noStrike" dirty="0">
                        <a:solidFill>
                          <a:srgbClr val="000000"/>
                        </a:solidFill>
                        <a:effectLst/>
                        <a:latin typeface="Calibri"/>
                      </a:endParaRPr>
                    </a:p>
                  </a:txBody>
                  <a:tcPr marL="7620" marR="7620" marT="7620" marB="0" anchor="ctr">
                    <a:lnL>
                      <a:noFill/>
                    </a:lnL>
                    <a:lnR>
                      <a:noFill/>
                    </a:lnR>
                    <a:lnT>
                      <a:noFill/>
                    </a:lnT>
                    <a:lnB>
                      <a:noFill/>
                    </a:lnB>
                    <a:solidFill>
                      <a:srgbClr val="E4DFEC"/>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US" sz="1100" b="0" i="0" u="none" strike="noStrike" dirty="0">
                          <a:solidFill>
                            <a:srgbClr val="000000"/>
                          </a:solidFill>
                          <a:effectLst/>
                          <a:latin typeface="Calibri"/>
                        </a:rPr>
                        <a:t>NI 3 Units Must Run</a:t>
                      </a:r>
                    </a:p>
                  </a:txBody>
                  <a:tcPr marL="7620" marR="7620" marT="7620" marB="0" anchor="ctr">
                    <a:lnL>
                      <a:noFill/>
                    </a:lnL>
                    <a:lnR>
                      <a:noFill/>
                    </a:lnR>
                    <a:lnT>
                      <a:noFill/>
                    </a:lnT>
                    <a:lnB>
                      <a:noFill/>
                    </a:lnB>
                    <a:solidFill>
                      <a:srgbClr val="DCE6F1"/>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FDE9D9"/>
                    </a:solidFill>
                  </a:tcPr>
                </a:tc>
              </a:tr>
              <a:tr h="229156">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F2DCDB"/>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EBF1DE"/>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E4DFEC"/>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DCE6F1"/>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FDE9D9"/>
                    </a:solidFill>
                  </a:tcPr>
                </a:tc>
              </a:tr>
              <a:tr h="229156">
                <a:tc>
                  <a:txBody>
                    <a:bodyPr/>
                    <a:lstStyle/>
                    <a:p>
                      <a:pPr algn="l" fontAlgn="ctr"/>
                      <a:r>
                        <a:rPr lang="en-IE" sz="1100" b="0" i="0" u="none" strike="noStrike">
                          <a:solidFill>
                            <a:srgbClr val="000000"/>
                          </a:solidFill>
                          <a:effectLst/>
                          <a:latin typeface="Calibri"/>
                        </a:rPr>
                        <a:t>Ramping (1hr 3hr 8hr)</a:t>
                      </a:r>
                    </a:p>
                  </a:txBody>
                  <a:tcPr marL="7620" marR="7620" marT="7620" marB="0" anchor="ctr">
                    <a:lnL>
                      <a:noFill/>
                    </a:lnL>
                    <a:lnR>
                      <a:noFill/>
                    </a:lnR>
                    <a:lnT>
                      <a:noFill/>
                    </a:lnT>
                    <a:lnB>
                      <a:noFill/>
                    </a:lnB>
                    <a:solidFill>
                      <a:srgbClr val="F2DCDB"/>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EBF1DE"/>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E4DFEC"/>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US" sz="1100" b="0" i="0" u="none" strike="noStrike">
                          <a:solidFill>
                            <a:srgbClr val="000000"/>
                          </a:solidFill>
                          <a:effectLst/>
                          <a:latin typeface="Calibri"/>
                        </a:rPr>
                        <a:t>ROI 5 Units Must Run</a:t>
                      </a:r>
                    </a:p>
                  </a:txBody>
                  <a:tcPr marL="7620" marR="7620" marT="7620" marB="0" anchor="ctr">
                    <a:lnL>
                      <a:noFill/>
                    </a:lnL>
                    <a:lnR>
                      <a:noFill/>
                    </a:lnR>
                    <a:lnT>
                      <a:noFill/>
                    </a:lnT>
                    <a:lnB>
                      <a:noFill/>
                    </a:lnB>
                    <a:solidFill>
                      <a:srgbClr val="DCE6F1"/>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FDE9D9"/>
                    </a:solidFill>
                  </a:tcPr>
                </a:tc>
              </a:tr>
              <a:tr h="229156">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F2DCDB"/>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EBF1DE"/>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E4DFEC"/>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a:solidFill>
                            <a:srgbClr val="000000"/>
                          </a:solidFill>
                          <a:effectLst/>
                          <a:latin typeface="Calibri"/>
                        </a:rPr>
                        <a:t> </a:t>
                      </a:r>
                    </a:p>
                  </a:txBody>
                  <a:tcPr marL="7620" marR="7620" marT="7620" marB="0" anchor="ctr">
                    <a:lnL>
                      <a:noFill/>
                    </a:lnL>
                    <a:lnR>
                      <a:noFill/>
                    </a:lnR>
                    <a:lnT>
                      <a:noFill/>
                    </a:lnT>
                    <a:lnB>
                      <a:noFill/>
                    </a:lnB>
                    <a:solidFill>
                      <a:srgbClr val="DCE6F1"/>
                    </a:solidFill>
                  </a:tcPr>
                </a:tc>
                <a:tc>
                  <a:txBody>
                    <a:bodyPr/>
                    <a:lstStyle/>
                    <a:p>
                      <a:pPr algn="l" fontAlgn="ctr"/>
                      <a:endParaRPr lang="en-IE" sz="1100" b="0" i="0" u="none" strike="noStrike">
                        <a:solidFill>
                          <a:srgbClr val="000000"/>
                        </a:solidFill>
                        <a:effectLst/>
                        <a:latin typeface="Calibri"/>
                      </a:endParaRPr>
                    </a:p>
                  </a:txBody>
                  <a:tcPr marL="7620" marR="7620" marT="7620" marB="0" anchor="ctr">
                    <a:lnL>
                      <a:noFill/>
                    </a:lnL>
                    <a:lnR>
                      <a:noFill/>
                    </a:lnR>
                    <a:lnT>
                      <a:noFill/>
                    </a:lnT>
                    <a:lnB>
                      <a:noFill/>
                    </a:lnB>
                  </a:tcPr>
                </a:tc>
                <a:tc>
                  <a:txBody>
                    <a:bodyPr/>
                    <a:lstStyle/>
                    <a:p>
                      <a:pPr algn="l" fontAlgn="ctr"/>
                      <a:r>
                        <a:rPr lang="en-IE" sz="1100" b="0" i="0" u="none" strike="noStrike" dirty="0">
                          <a:solidFill>
                            <a:srgbClr val="000000"/>
                          </a:solidFill>
                          <a:effectLst/>
                          <a:latin typeface="Calibri"/>
                        </a:rPr>
                        <a:t> </a:t>
                      </a:r>
                    </a:p>
                  </a:txBody>
                  <a:tcPr marL="7620" marR="7620" marT="7620" marB="0" anchor="ctr">
                    <a:lnL>
                      <a:noFill/>
                    </a:lnL>
                    <a:lnR>
                      <a:noFill/>
                    </a:lnR>
                    <a:lnT>
                      <a:noFill/>
                    </a:lnT>
                    <a:lnB>
                      <a:noFill/>
                    </a:lnB>
                    <a:solidFill>
                      <a:srgbClr val="FDE9D9"/>
                    </a:solidFill>
                  </a:tcPr>
                </a:tc>
              </a:tr>
            </a:tbl>
          </a:graphicData>
        </a:graphic>
      </p:graphicFrame>
    </p:spTree>
    <p:extLst>
      <p:ext uri="{BB962C8B-B14F-4D97-AF65-F5344CB8AC3E}">
        <p14:creationId xmlns:p14="http://schemas.microsoft.com/office/powerpoint/2010/main" val="23512325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LTS Example</a:t>
            </a:r>
            <a:endParaRPr lang="en-IE" dirty="0"/>
          </a:p>
        </p:txBody>
      </p:sp>
      <p:sp>
        <p:nvSpPr>
          <p:cNvPr id="4" name="Slide Number Placeholder 3"/>
          <p:cNvSpPr>
            <a:spLocks noGrp="1"/>
          </p:cNvSpPr>
          <p:nvPr>
            <p:ph type="sldNum" sz="quarter" idx="12"/>
          </p:nvPr>
        </p:nvSpPr>
        <p:spPr/>
        <p:txBody>
          <a:bodyPr/>
          <a:lstStyle/>
          <a:p>
            <a:fld id="{5FA4BBA2-668D-4B65-A78A-63221D942F52}" type="slidenum">
              <a:rPr lang="en-IE" smtClean="0">
                <a:solidFill>
                  <a:prstClr val="black">
                    <a:tint val="75000"/>
                  </a:prstClr>
                </a:solidFill>
              </a:rPr>
              <a:pPr/>
              <a:t>24</a:t>
            </a:fld>
            <a:endParaRPr lang="en-IE" dirty="0">
              <a:solidFill>
                <a:prstClr val="black">
                  <a:tint val="75000"/>
                </a:prstClr>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655865563"/>
              </p:ext>
            </p:extLst>
          </p:nvPr>
        </p:nvGraphicFramePr>
        <p:xfrm>
          <a:off x="457200" y="1266025"/>
          <a:ext cx="8229606" cy="2108205"/>
        </p:xfrm>
        <a:graphic>
          <a:graphicData uri="http://schemas.openxmlformats.org/drawingml/2006/table">
            <a:tbl>
              <a:tblPr firstRow="1" firstCol="1" bandRow="1">
                <a:tableStyleId>{5C22544A-7EE6-4342-B048-85BDC9FD1C3A}</a:tableStyleId>
              </a:tblPr>
              <a:tblGrid>
                <a:gridCol w="653941"/>
                <a:gridCol w="814911"/>
                <a:gridCol w="482911"/>
                <a:gridCol w="482911"/>
                <a:gridCol w="482911"/>
                <a:gridCol w="482911"/>
                <a:gridCol w="482911"/>
                <a:gridCol w="482911"/>
                <a:gridCol w="482911"/>
                <a:gridCol w="482911"/>
                <a:gridCol w="482911"/>
                <a:gridCol w="482911"/>
                <a:gridCol w="482911"/>
                <a:gridCol w="482911"/>
                <a:gridCol w="482911"/>
                <a:gridCol w="482911"/>
              </a:tblGrid>
              <a:tr h="336015">
                <a:tc>
                  <a:txBody>
                    <a:bodyPr/>
                    <a:lstStyle/>
                    <a:p>
                      <a:pPr algn="just" rtl="0" fontAlgn="ctr"/>
                      <a:r>
                        <a:rPr lang="en-US" sz="1100" u="none" strike="noStrike" dirty="0">
                          <a:effectLst/>
                        </a:rPr>
                        <a:t>PNs</a:t>
                      </a:r>
                      <a:endParaRPr lang="en-US" sz="1100" b="1" i="0" u="none" strike="noStrike" dirty="0">
                        <a:solidFill>
                          <a:srgbClr val="FFFFFF"/>
                        </a:solidFill>
                        <a:effectLst/>
                        <a:latin typeface="Calibri"/>
                      </a:endParaRPr>
                    </a:p>
                  </a:txBody>
                  <a:tcPr marL="7545" marR="7545" marT="7545" marB="0" anchor="ctr"/>
                </a:tc>
                <a:tc>
                  <a:txBody>
                    <a:bodyPr/>
                    <a:lstStyle/>
                    <a:p>
                      <a:pPr algn="just" rtl="0" fontAlgn="ctr"/>
                      <a:r>
                        <a:rPr lang="en-US" sz="1100" u="none" strike="noStrike" dirty="0">
                          <a:effectLst/>
                        </a:rPr>
                        <a:t>Availability Max / Min</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08:00</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09:00</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10:00</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11:00</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12:00</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13:00</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14:00</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15:00</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16:00</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17:00</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18:00</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19:00</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20:00</a:t>
                      </a:r>
                      <a:endParaRPr lang="en-US" sz="1100" b="1" i="0" u="none" strike="noStrike" dirty="0">
                        <a:solidFill>
                          <a:srgbClr val="FFFFFF"/>
                        </a:solidFill>
                        <a:effectLst/>
                        <a:latin typeface="Calibri"/>
                      </a:endParaRPr>
                    </a:p>
                  </a:txBody>
                  <a:tcPr marL="7545" marR="7545" marT="7545" marB="0" anchor="ctr"/>
                </a:tc>
                <a:tc>
                  <a:txBody>
                    <a:bodyPr/>
                    <a:lstStyle/>
                    <a:p>
                      <a:pPr algn="ctr" rtl="0" fontAlgn="ctr"/>
                      <a:r>
                        <a:rPr lang="en-US" sz="1100" u="none" strike="noStrike" dirty="0">
                          <a:effectLst/>
                        </a:rPr>
                        <a:t>21:00</a:t>
                      </a:r>
                      <a:endParaRPr lang="en-US" sz="1100" b="1" i="0" u="none" strike="noStrike" dirty="0">
                        <a:solidFill>
                          <a:srgbClr val="FFFFFF"/>
                        </a:solidFill>
                        <a:effectLst/>
                        <a:latin typeface="Calibri"/>
                      </a:endParaRPr>
                    </a:p>
                  </a:txBody>
                  <a:tcPr marL="7545" marR="7545" marT="7545" marB="0" anchor="ctr"/>
                </a:tc>
              </a:tr>
              <a:tr h="177891">
                <a:tc>
                  <a:txBody>
                    <a:bodyPr/>
                    <a:lstStyle/>
                    <a:p>
                      <a:pPr algn="just" rtl="0" fontAlgn="ctr"/>
                      <a:r>
                        <a:rPr lang="en-US" sz="1100" u="none" strike="noStrike" dirty="0">
                          <a:effectLst/>
                        </a:rPr>
                        <a:t>Unit A</a:t>
                      </a:r>
                      <a:endParaRPr lang="en-US" sz="1100" b="1" i="0" u="none" strike="noStrike" dirty="0">
                        <a:solidFill>
                          <a:srgbClr val="FFFFFF"/>
                        </a:solidFill>
                        <a:effectLst/>
                        <a:latin typeface="Calibri"/>
                      </a:endParaRPr>
                    </a:p>
                  </a:txBody>
                  <a:tcPr marL="7545" marR="7545" marT="7545" marB="0" anchor="ctr"/>
                </a:tc>
                <a:tc>
                  <a:txBody>
                    <a:bodyPr/>
                    <a:lstStyle/>
                    <a:p>
                      <a:pPr algn="just" rtl="0" fontAlgn="ctr"/>
                      <a:r>
                        <a:rPr lang="en-US" sz="1100" u="none" strike="noStrike" dirty="0">
                          <a:solidFill>
                            <a:schemeClr val="bg1"/>
                          </a:solidFill>
                          <a:effectLst/>
                        </a:rPr>
                        <a:t>400 / 200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r>
              <a:tr h="171302">
                <a:tc>
                  <a:txBody>
                    <a:bodyPr/>
                    <a:lstStyle/>
                    <a:p>
                      <a:pPr algn="just" rtl="0" fontAlgn="ctr"/>
                      <a:r>
                        <a:rPr lang="en-US" sz="1100" u="none" strike="noStrike" dirty="0">
                          <a:effectLst/>
                        </a:rPr>
                        <a:t>Unit B</a:t>
                      </a:r>
                      <a:endParaRPr lang="en-US" sz="1100" b="1" i="0" u="none" strike="noStrike" dirty="0">
                        <a:solidFill>
                          <a:srgbClr val="FFFFFF"/>
                        </a:solidFill>
                        <a:effectLst/>
                        <a:latin typeface="Calibri"/>
                      </a:endParaRPr>
                    </a:p>
                  </a:txBody>
                  <a:tcPr marL="7545" marR="7545" marT="7545" marB="0" anchor="ctr"/>
                </a:tc>
                <a:tc>
                  <a:txBody>
                    <a:bodyPr/>
                    <a:lstStyle/>
                    <a:p>
                      <a:pPr algn="just" rtl="0" fontAlgn="ctr"/>
                      <a:r>
                        <a:rPr lang="en-US" sz="1100" u="none" strike="noStrike" dirty="0">
                          <a:solidFill>
                            <a:schemeClr val="bg1"/>
                          </a:solidFill>
                          <a:effectLst/>
                        </a:rPr>
                        <a:t>400 / 200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effectLst/>
                        </a:rPr>
                        <a:t>300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350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400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300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r>
              <a:tr h="177891">
                <a:tc>
                  <a:txBody>
                    <a:bodyPr/>
                    <a:lstStyle/>
                    <a:p>
                      <a:pPr algn="just" rtl="0" fontAlgn="ctr"/>
                      <a:r>
                        <a:rPr lang="en-US" sz="1100" u="none" strike="noStrike" dirty="0">
                          <a:effectLst/>
                        </a:rPr>
                        <a:t>Unit C</a:t>
                      </a:r>
                      <a:endParaRPr lang="en-US" sz="1100" b="1" i="0" u="none" strike="noStrike" dirty="0">
                        <a:solidFill>
                          <a:srgbClr val="FFFFFF"/>
                        </a:solidFill>
                        <a:effectLst/>
                        <a:latin typeface="Calibri"/>
                      </a:endParaRPr>
                    </a:p>
                  </a:txBody>
                  <a:tcPr marL="7545" marR="7545" marT="7545" marB="0" anchor="ctr"/>
                </a:tc>
                <a:tc>
                  <a:txBody>
                    <a:bodyPr/>
                    <a:lstStyle/>
                    <a:p>
                      <a:pPr algn="just" rtl="0" fontAlgn="ctr"/>
                      <a:r>
                        <a:rPr lang="en-US" sz="1100" u="none" strike="noStrike" dirty="0">
                          <a:solidFill>
                            <a:schemeClr val="bg1"/>
                          </a:solidFill>
                          <a:effectLst/>
                        </a:rPr>
                        <a:t>400 / 200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r>
              <a:tr h="171302">
                <a:tc>
                  <a:txBody>
                    <a:bodyPr/>
                    <a:lstStyle/>
                    <a:p>
                      <a:pPr algn="just" rtl="0" fontAlgn="ctr"/>
                      <a:r>
                        <a:rPr lang="en-US" sz="1100" u="none" strike="noStrike" dirty="0">
                          <a:effectLst/>
                        </a:rPr>
                        <a:t>Unit D</a:t>
                      </a:r>
                      <a:endParaRPr lang="en-US" sz="1100" b="1" i="0" u="none" strike="noStrike" dirty="0">
                        <a:solidFill>
                          <a:srgbClr val="FFFFFF"/>
                        </a:solidFill>
                        <a:effectLst/>
                        <a:latin typeface="Calibri"/>
                      </a:endParaRPr>
                    </a:p>
                  </a:txBody>
                  <a:tcPr marL="7545" marR="7545" marT="7545" marB="0" anchor="ctr"/>
                </a:tc>
                <a:tc>
                  <a:txBody>
                    <a:bodyPr/>
                    <a:lstStyle/>
                    <a:p>
                      <a:pPr algn="just" rtl="0" fontAlgn="ctr"/>
                      <a:r>
                        <a:rPr lang="en-US" sz="1100" u="none" strike="noStrike" dirty="0">
                          <a:solidFill>
                            <a:schemeClr val="bg1"/>
                          </a:solidFill>
                          <a:effectLst/>
                        </a:rPr>
                        <a:t>300 / 100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effectLst/>
                        </a:rPr>
                        <a:t>100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250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250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300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250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250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300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300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250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r>
              <a:tr h="177891">
                <a:tc>
                  <a:txBody>
                    <a:bodyPr/>
                    <a:lstStyle/>
                    <a:p>
                      <a:pPr algn="just" rtl="0" fontAlgn="ctr"/>
                      <a:r>
                        <a:rPr lang="en-US" sz="1100" u="none" strike="noStrike" dirty="0">
                          <a:effectLst/>
                        </a:rPr>
                        <a:t>Unit E</a:t>
                      </a:r>
                      <a:endParaRPr lang="en-US" sz="1100" b="1" i="0" u="none" strike="noStrike" dirty="0">
                        <a:solidFill>
                          <a:srgbClr val="FFFFFF"/>
                        </a:solidFill>
                        <a:effectLst/>
                        <a:latin typeface="Calibri"/>
                      </a:endParaRPr>
                    </a:p>
                  </a:txBody>
                  <a:tcPr marL="7545" marR="7545" marT="7545" marB="0" anchor="ctr"/>
                </a:tc>
                <a:tc>
                  <a:txBody>
                    <a:bodyPr/>
                    <a:lstStyle/>
                    <a:p>
                      <a:pPr algn="just" rtl="0" fontAlgn="ctr"/>
                      <a:r>
                        <a:rPr lang="en-US" sz="1100" u="none" strike="noStrike" dirty="0">
                          <a:solidFill>
                            <a:schemeClr val="bg1"/>
                          </a:solidFill>
                          <a:effectLst/>
                        </a:rPr>
                        <a:t>300 / 100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effectLst/>
                        </a:rPr>
                        <a:t>100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250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300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100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100</a:t>
                      </a:r>
                      <a:endParaRPr lang="en-US" sz="1100" b="0" i="0" u="none" strike="noStrike" dirty="0">
                        <a:solidFill>
                          <a:srgbClr val="000000"/>
                        </a:solidFill>
                        <a:effectLst/>
                        <a:latin typeface="Calibri"/>
                      </a:endParaRPr>
                    </a:p>
                  </a:txBody>
                  <a:tcPr marL="7545" marR="7545" marT="7545" marB="0" anchor="ctr"/>
                </a:tc>
              </a:tr>
              <a:tr h="171302">
                <a:tc>
                  <a:txBody>
                    <a:bodyPr/>
                    <a:lstStyle/>
                    <a:p>
                      <a:pPr algn="just" rtl="0" fontAlgn="ctr"/>
                      <a:r>
                        <a:rPr lang="en-US" sz="1100" u="none" strike="noStrike" dirty="0">
                          <a:effectLst/>
                        </a:rPr>
                        <a:t>Unit F</a:t>
                      </a:r>
                      <a:endParaRPr lang="en-US" sz="1100" b="1" i="0" u="none" strike="noStrike" dirty="0">
                        <a:solidFill>
                          <a:srgbClr val="FFFFFF"/>
                        </a:solidFill>
                        <a:effectLst/>
                        <a:latin typeface="Calibri"/>
                      </a:endParaRPr>
                    </a:p>
                  </a:txBody>
                  <a:tcPr marL="7545" marR="7545" marT="7545" marB="0" anchor="ctr"/>
                </a:tc>
                <a:tc>
                  <a:txBody>
                    <a:bodyPr/>
                    <a:lstStyle/>
                    <a:p>
                      <a:pPr algn="just" rtl="0" fontAlgn="ctr"/>
                      <a:r>
                        <a:rPr lang="en-US" sz="1100" u="none" strike="noStrike" dirty="0">
                          <a:solidFill>
                            <a:schemeClr val="bg1"/>
                          </a:solidFill>
                          <a:effectLst/>
                        </a:rPr>
                        <a:t>100 / 20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100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100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50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r>
              <a:tr h="177891">
                <a:tc>
                  <a:txBody>
                    <a:bodyPr/>
                    <a:lstStyle/>
                    <a:p>
                      <a:pPr algn="just" rtl="0" fontAlgn="ctr"/>
                      <a:r>
                        <a:rPr lang="en-US" sz="1100" u="none" strike="noStrike" dirty="0">
                          <a:effectLst/>
                        </a:rPr>
                        <a:t>Unit G</a:t>
                      </a:r>
                      <a:endParaRPr lang="en-US" sz="1100" b="1" i="0" u="none" strike="noStrike" dirty="0">
                        <a:solidFill>
                          <a:srgbClr val="FFFFFF"/>
                        </a:solidFill>
                        <a:effectLst/>
                        <a:latin typeface="Calibri"/>
                      </a:endParaRPr>
                    </a:p>
                  </a:txBody>
                  <a:tcPr marL="7545" marR="7545" marT="7545" marB="0" anchor="ctr"/>
                </a:tc>
                <a:tc>
                  <a:txBody>
                    <a:bodyPr/>
                    <a:lstStyle/>
                    <a:p>
                      <a:pPr algn="just" rtl="0" fontAlgn="ctr"/>
                      <a:r>
                        <a:rPr lang="en-US" sz="1100" u="none" strike="noStrike" dirty="0">
                          <a:solidFill>
                            <a:schemeClr val="bg1"/>
                          </a:solidFill>
                          <a:effectLst/>
                        </a:rPr>
                        <a:t>100 / 20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50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r>
              <a:tr h="171302">
                <a:tc>
                  <a:txBody>
                    <a:bodyPr/>
                    <a:lstStyle/>
                    <a:p>
                      <a:pPr algn="just" rtl="0" fontAlgn="ctr"/>
                      <a:r>
                        <a:rPr lang="en-US" sz="1100" u="none" strike="noStrike" dirty="0">
                          <a:effectLst/>
                        </a:rPr>
                        <a:t>Unit H</a:t>
                      </a:r>
                      <a:endParaRPr lang="en-US" sz="1100" b="1" i="0" u="none" strike="noStrike" dirty="0">
                        <a:solidFill>
                          <a:srgbClr val="FFFFFF"/>
                        </a:solidFill>
                        <a:effectLst/>
                        <a:latin typeface="Calibri"/>
                      </a:endParaRPr>
                    </a:p>
                  </a:txBody>
                  <a:tcPr marL="7545" marR="7545" marT="7545" marB="0" anchor="ctr"/>
                </a:tc>
                <a:tc>
                  <a:txBody>
                    <a:bodyPr/>
                    <a:lstStyle/>
                    <a:p>
                      <a:pPr algn="just" rtl="0" fontAlgn="ctr"/>
                      <a:r>
                        <a:rPr lang="en-US" sz="1100" u="none" strike="noStrike" dirty="0">
                          <a:solidFill>
                            <a:schemeClr val="bg1"/>
                          </a:solidFill>
                          <a:effectLst/>
                        </a:rPr>
                        <a:t>50 / 10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tc>
              </a:tr>
              <a:tr h="177891">
                <a:tc>
                  <a:txBody>
                    <a:bodyPr/>
                    <a:lstStyle/>
                    <a:p>
                      <a:pPr algn="just" rtl="0" fontAlgn="ctr"/>
                      <a:r>
                        <a:rPr lang="en-US" sz="1100" u="none" strike="noStrike" dirty="0">
                          <a:effectLst/>
                        </a:rPr>
                        <a:t>Total PN</a:t>
                      </a:r>
                      <a:endParaRPr lang="en-US" sz="1100" b="1" i="0" u="none" strike="noStrike" dirty="0">
                        <a:solidFill>
                          <a:srgbClr val="FFFFFF"/>
                        </a:solidFill>
                        <a:effectLst/>
                        <a:latin typeface="Calibri"/>
                      </a:endParaRPr>
                    </a:p>
                  </a:txBody>
                  <a:tcPr marL="7545" marR="7545" marT="7545" marB="0" anchor="ctr"/>
                </a:tc>
                <a:tc>
                  <a:txBody>
                    <a:bodyPr/>
                    <a:lstStyle/>
                    <a:p>
                      <a:pPr algn="just" rtl="0" fontAlgn="ctr"/>
                      <a:r>
                        <a:rPr lang="en-US" sz="1100" u="none" strike="noStrike" dirty="0">
                          <a:effectLst/>
                        </a:rPr>
                        <a:t> </a:t>
                      </a:r>
                      <a:endParaRPr lang="en-US" sz="1100" b="1" i="0" u="none" strike="noStrike" dirty="0">
                        <a:solidFill>
                          <a:srgbClr val="FFFFFF"/>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900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1150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1250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1250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1300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1250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1200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1200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1200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1400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1550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1350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1050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900</a:t>
                      </a:r>
                      <a:endParaRPr lang="en-US" sz="1100" b="1" i="0" u="none" strike="noStrike" dirty="0">
                        <a:solidFill>
                          <a:schemeClr val="bg1"/>
                        </a:solidFill>
                        <a:effectLst/>
                        <a:latin typeface="Calibri"/>
                      </a:endParaRPr>
                    </a:p>
                  </a:txBody>
                  <a:tcPr marL="7545" marR="7545" marT="7545" marB="0" anchor="ctr">
                    <a:solidFill>
                      <a:schemeClr val="accent1"/>
                    </a:solidFill>
                  </a:tcPr>
                </a:tc>
              </a:tr>
              <a:tr h="171302">
                <a:tc>
                  <a:txBody>
                    <a:bodyPr/>
                    <a:lstStyle/>
                    <a:p>
                      <a:pPr algn="just" rtl="0" fontAlgn="ctr"/>
                      <a:r>
                        <a:rPr lang="en-US" sz="1100" u="none" strike="noStrike" dirty="0">
                          <a:effectLst/>
                        </a:rPr>
                        <a:t>Demand</a:t>
                      </a:r>
                      <a:endParaRPr lang="en-US" sz="1100" b="1" i="0" u="none" strike="noStrike" dirty="0">
                        <a:solidFill>
                          <a:srgbClr val="FFFFFF"/>
                        </a:solidFill>
                        <a:effectLst/>
                        <a:latin typeface="Calibri"/>
                      </a:endParaRPr>
                    </a:p>
                  </a:txBody>
                  <a:tcPr marL="7545" marR="7545" marT="7545" marB="0" anchor="ctr"/>
                </a:tc>
                <a:tc>
                  <a:txBody>
                    <a:bodyPr/>
                    <a:lstStyle/>
                    <a:p>
                      <a:pPr algn="just" rtl="0" fontAlgn="ctr"/>
                      <a:r>
                        <a:rPr lang="en-US" sz="1100" u="none" strike="noStrike" dirty="0">
                          <a:effectLst/>
                        </a:rPr>
                        <a:t> </a:t>
                      </a:r>
                      <a:endParaRPr lang="en-US" sz="1100" b="1" i="0" u="none" strike="noStrike" dirty="0">
                        <a:solidFill>
                          <a:srgbClr val="FFFFFF"/>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900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1150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1250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1250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1300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1250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1200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1200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1200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1400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1550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1350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1050</a:t>
                      </a:r>
                      <a:endParaRPr lang="en-US" sz="1100" b="1" i="0" u="none" strike="noStrike" dirty="0">
                        <a:solidFill>
                          <a:schemeClr val="bg1"/>
                        </a:solidFill>
                        <a:effectLst/>
                        <a:latin typeface="Calibri"/>
                      </a:endParaRPr>
                    </a:p>
                  </a:txBody>
                  <a:tcPr marL="7545" marR="7545" marT="7545" marB="0" anchor="ctr">
                    <a:solidFill>
                      <a:schemeClr val="accent1"/>
                    </a:solidFill>
                  </a:tcPr>
                </a:tc>
                <a:tc>
                  <a:txBody>
                    <a:bodyPr/>
                    <a:lstStyle/>
                    <a:p>
                      <a:pPr algn="ctr" rtl="0" fontAlgn="ctr"/>
                      <a:r>
                        <a:rPr lang="en-US" sz="1100" u="none" strike="noStrike" dirty="0">
                          <a:solidFill>
                            <a:schemeClr val="bg1"/>
                          </a:solidFill>
                          <a:effectLst/>
                        </a:rPr>
                        <a:t>900</a:t>
                      </a:r>
                      <a:endParaRPr lang="en-US" sz="1100" b="1" i="0" u="none" strike="noStrike" dirty="0">
                        <a:solidFill>
                          <a:schemeClr val="bg1"/>
                        </a:solidFill>
                        <a:effectLst/>
                        <a:latin typeface="Calibri"/>
                      </a:endParaRPr>
                    </a:p>
                  </a:txBody>
                  <a:tcPr marL="7545" marR="7545" marT="7545" marB="0" anchor="ctr">
                    <a:solidFill>
                      <a:schemeClr val="accent1"/>
                    </a:solidFill>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606006849"/>
              </p:ext>
            </p:extLst>
          </p:nvPr>
        </p:nvGraphicFramePr>
        <p:xfrm>
          <a:off x="471600" y="3894465"/>
          <a:ext cx="8229606" cy="2229501"/>
        </p:xfrm>
        <a:graphic>
          <a:graphicData uri="http://schemas.openxmlformats.org/drawingml/2006/table">
            <a:tbl>
              <a:tblPr firstRow="1" firstCol="1" bandRow="1">
                <a:tableStyleId>{5C22544A-7EE6-4342-B048-85BDC9FD1C3A}</a:tableStyleId>
              </a:tblPr>
              <a:tblGrid>
                <a:gridCol w="653941"/>
                <a:gridCol w="814911"/>
                <a:gridCol w="482911"/>
                <a:gridCol w="482911"/>
                <a:gridCol w="482911"/>
                <a:gridCol w="482911"/>
                <a:gridCol w="482911"/>
                <a:gridCol w="482911"/>
                <a:gridCol w="482911"/>
                <a:gridCol w="482911"/>
                <a:gridCol w="482911"/>
                <a:gridCol w="482911"/>
                <a:gridCol w="482911"/>
                <a:gridCol w="482911"/>
                <a:gridCol w="482911"/>
                <a:gridCol w="482911"/>
              </a:tblGrid>
              <a:tr h="364891">
                <a:tc>
                  <a:txBody>
                    <a:bodyPr/>
                    <a:lstStyle/>
                    <a:p>
                      <a:pPr algn="just" rtl="0" fontAlgn="ctr"/>
                      <a:r>
                        <a:rPr lang="en-US" sz="1100" u="none" strike="noStrike" dirty="0">
                          <a:effectLst/>
                        </a:rPr>
                        <a:t>Schedule</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just" rtl="0" fontAlgn="ctr"/>
                      <a:r>
                        <a:rPr lang="en-US" sz="1100" u="none" strike="noStrike" dirty="0">
                          <a:effectLst/>
                        </a:rPr>
                        <a:t>Availability Max / Min</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effectLst/>
                        </a:rPr>
                        <a:t>08:00</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effectLst/>
                        </a:rPr>
                        <a:t>09:00</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effectLst/>
                        </a:rPr>
                        <a:t>10:00</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effectLst/>
                        </a:rPr>
                        <a:t>11:00</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effectLst/>
                        </a:rPr>
                        <a:t>12:00</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effectLst/>
                        </a:rPr>
                        <a:t>13:00</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effectLst/>
                        </a:rPr>
                        <a:t>14:00</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effectLst/>
                        </a:rPr>
                        <a:t>15:00</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effectLst/>
                        </a:rPr>
                        <a:t>16:00</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effectLst/>
                        </a:rPr>
                        <a:t>17:00</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effectLst/>
                        </a:rPr>
                        <a:t>18:00</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effectLst/>
                        </a:rPr>
                        <a:t>19:00</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effectLst/>
                        </a:rPr>
                        <a:t>20:00</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effectLst/>
                        </a:rPr>
                        <a:t>21:00</a:t>
                      </a:r>
                      <a:endParaRPr lang="en-US" sz="1100" b="1" i="0" u="none" strike="noStrike" dirty="0">
                        <a:solidFill>
                          <a:srgbClr val="FFFFFF"/>
                        </a:solidFill>
                        <a:effectLst/>
                        <a:latin typeface="Calibri"/>
                      </a:endParaRPr>
                    </a:p>
                  </a:txBody>
                  <a:tcPr marL="7545" marR="7545" marT="7545" marB="0" anchor="ctr">
                    <a:solidFill>
                      <a:schemeClr val="accent2"/>
                    </a:solidFill>
                  </a:tcPr>
                </a:tc>
              </a:tr>
              <a:tr h="186461">
                <a:tc>
                  <a:txBody>
                    <a:bodyPr/>
                    <a:lstStyle/>
                    <a:p>
                      <a:pPr algn="just" rtl="0" fontAlgn="ctr"/>
                      <a:r>
                        <a:rPr lang="en-US" sz="1100" u="none" strike="noStrike" dirty="0">
                          <a:effectLst/>
                        </a:rPr>
                        <a:t>Unit A</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just" rtl="0" fontAlgn="ctr"/>
                      <a:r>
                        <a:rPr lang="en-US" sz="1100" u="none" strike="noStrike" dirty="0">
                          <a:solidFill>
                            <a:schemeClr val="bg1"/>
                          </a:solidFill>
                          <a:effectLst/>
                        </a:rPr>
                        <a:t>400 / 200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rgbClr val="FF0000"/>
                          </a:solidFill>
                          <a:effectLst/>
                        </a:rPr>
                        <a:t>370</a:t>
                      </a:r>
                      <a:endParaRPr lang="en-US" sz="1100" b="0" i="0" u="none" strike="noStrike" dirty="0">
                        <a:solidFill>
                          <a:srgbClr val="FF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FF0000"/>
                          </a:solidFill>
                          <a:effectLst/>
                        </a:rPr>
                        <a:t>370</a:t>
                      </a:r>
                      <a:endParaRPr lang="en-US" sz="1100" b="0" i="0" u="none" strike="noStrike" dirty="0">
                        <a:solidFill>
                          <a:srgbClr val="FF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FF0000"/>
                          </a:solidFill>
                          <a:effectLst/>
                        </a:rPr>
                        <a:t>370</a:t>
                      </a:r>
                      <a:endParaRPr lang="en-US" sz="1100" b="0" i="0" u="none" strike="noStrike" dirty="0">
                        <a:solidFill>
                          <a:srgbClr val="FF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FF0000"/>
                          </a:solidFill>
                          <a:effectLst/>
                        </a:rPr>
                        <a:t>370</a:t>
                      </a:r>
                      <a:endParaRPr lang="en-US" sz="1100" b="0" i="0" u="none" strike="noStrike" dirty="0">
                        <a:solidFill>
                          <a:srgbClr val="FF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FF0000"/>
                          </a:solidFill>
                          <a:effectLst/>
                        </a:rPr>
                        <a:t>370</a:t>
                      </a:r>
                      <a:endParaRPr lang="en-US" sz="1100" b="0" i="0" u="none" strike="noStrike" dirty="0">
                        <a:solidFill>
                          <a:srgbClr val="FF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FF0000"/>
                          </a:solidFill>
                          <a:effectLst/>
                        </a:rPr>
                        <a:t>370</a:t>
                      </a:r>
                      <a:endParaRPr lang="en-US" sz="1100" b="0" i="0" u="none" strike="noStrike" dirty="0">
                        <a:solidFill>
                          <a:srgbClr val="FF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FF0000"/>
                          </a:solidFill>
                          <a:effectLst/>
                        </a:rPr>
                        <a:t>370</a:t>
                      </a:r>
                      <a:endParaRPr lang="en-US" sz="1100" b="0" i="0" u="none" strike="noStrike" dirty="0">
                        <a:solidFill>
                          <a:srgbClr val="FF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FF0000"/>
                          </a:solidFill>
                          <a:effectLst/>
                        </a:rPr>
                        <a:t>370</a:t>
                      </a:r>
                      <a:endParaRPr lang="en-US" sz="1100" b="0" i="0" u="none" strike="noStrike" dirty="0">
                        <a:solidFill>
                          <a:srgbClr val="FF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FF0000"/>
                          </a:solidFill>
                          <a:effectLst/>
                        </a:rPr>
                        <a:t>370</a:t>
                      </a:r>
                      <a:endParaRPr lang="en-US" sz="1100" b="0" i="0" u="none" strike="noStrike" dirty="0">
                        <a:solidFill>
                          <a:srgbClr val="FF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FF0000"/>
                          </a:solidFill>
                          <a:effectLst/>
                        </a:rPr>
                        <a:t>370</a:t>
                      </a:r>
                      <a:endParaRPr lang="en-US" sz="1100" b="0" i="0" u="none" strike="noStrike" dirty="0">
                        <a:solidFill>
                          <a:srgbClr val="FF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FF0000"/>
                          </a:solidFill>
                          <a:effectLst/>
                        </a:rPr>
                        <a:t>370</a:t>
                      </a:r>
                      <a:endParaRPr lang="en-US" sz="1100" b="0" i="0" u="none" strike="noStrike" dirty="0">
                        <a:solidFill>
                          <a:srgbClr val="FF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FF0000"/>
                          </a:solidFill>
                          <a:effectLst/>
                        </a:rPr>
                        <a:t>370</a:t>
                      </a:r>
                      <a:endParaRPr lang="en-US" sz="1100" b="0" i="0" u="none" strike="noStrike" dirty="0">
                        <a:solidFill>
                          <a:srgbClr val="FF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FF0000"/>
                          </a:solidFill>
                          <a:effectLst/>
                        </a:rPr>
                        <a:t>370</a:t>
                      </a:r>
                      <a:endParaRPr lang="en-US" sz="1100" b="0" i="0" u="none" strike="noStrike" dirty="0">
                        <a:solidFill>
                          <a:srgbClr val="FF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FF0000"/>
                          </a:solidFill>
                          <a:effectLst/>
                        </a:rPr>
                        <a:t>370</a:t>
                      </a:r>
                      <a:endParaRPr lang="en-US" sz="1100" b="0" i="0" u="none" strike="noStrike" dirty="0">
                        <a:solidFill>
                          <a:srgbClr val="FF0000"/>
                        </a:solidFill>
                        <a:effectLst/>
                        <a:latin typeface="Calibri"/>
                      </a:endParaRPr>
                    </a:p>
                  </a:txBody>
                  <a:tcPr marL="7545" marR="7545" marT="7545" marB="0" anchor="ctr">
                    <a:solidFill>
                      <a:schemeClr val="accent2">
                        <a:lumMod val="20000"/>
                        <a:lumOff val="80000"/>
                      </a:schemeClr>
                    </a:solidFill>
                  </a:tcPr>
                </a:tc>
              </a:tr>
              <a:tr h="186461">
                <a:tc>
                  <a:txBody>
                    <a:bodyPr/>
                    <a:lstStyle/>
                    <a:p>
                      <a:pPr algn="just" rtl="0" fontAlgn="ctr"/>
                      <a:r>
                        <a:rPr lang="en-US" sz="1100" u="none" strike="noStrike" dirty="0">
                          <a:effectLst/>
                        </a:rPr>
                        <a:t>Unit B</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just" rtl="0" fontAlgn="ctr"/>
                      <a:r>
                        <a:rPr lang="en-US" sz="1100" u="none" strike="noStrike" dirty="0">
                          <a:solidFill>
                            <a:schemeClr val="bg1"/>
                          </a:solidFill>
                          <a:effectLst/>
                        </a:rPr>
                        <a:t>400 / 200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rgbClr val="00B050"/>
                          </a:solidFill>
                          <a:effectLst/>
                        </a:rPr>
                        <a:t>330</a:t>
                      </a:r>
                      <a:endParaRPr lang="en-US" sz="1100" b="0" i="0" u="none" strike="noStrike" dirty="0">
                        <a:solidFill>
                          <a:srgbClr val="00B05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effectLst/>
                        </a:rPr>
                        <a:t>350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solidFill>
                            <a:srgbClr val="FF0000"/>
                          </a:solidFill>
                          <a:effectLst/>
                        </a:rPr>
                        <a:t>370</a:t>
                      </a:r>
                      <a:endParaRPr lang="en-US" sz="1100" b="0" i="0" u="none" strike="noStrike" dirty="0">
                        <a:solidFill>
                          <a:srgbClr val="FF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solidFill>
                            <a:srgbClr val="FF0000"/>
                          </a:solidFill>
                          <a:effectLst/>
                        </a:rPr>
                        <a:t>370</a:t>
                      </a:r>
                      <a:endParaRPr lang="en-US" sz="1100" b="0" i="0" u="none" strike="noStrike" dirty="0">
                        <a:solidFill>
                          <a:srgbClr val="FF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solidFill>
                            <a:srgbClr val="FF0000"/>
                          </a:solidFill>
                          <a:effectLst/>
                        </a:rPr>
                        <a:t>370</a:t>
                      </a:r>
                      <a:endParaRPr lang="en-US" sz="1100" b="0" i="0" u="none" strike="noStrike" dirty="0">
                        <a:solidFill>
                          <a:srgbClr val="FF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solidFill>
                            <a:srgbClr val="FF0000"/>
                          </a:solidFill>
                          <a:effectLst/>
                        </a:rPr>
                        <a:t>370</a:t>
                      </a:r>
                      <a:endParaRPr lang="en-US" sz="1100" b="0" i="0" u="none" strike="noStrike" dirty="0">
                        <a:solidFill>
                          <a:srgbClr val="FF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solidFill>
                            <a:srgbClr val="FF0000"/>
                          </a:solidFill>
                          <a:effectLst/>
                        </a:rPr>
                        <a:t>370</a:t>
                      </a:r>
                      <a:endParaRPr lang="en-US" sz="1100" b="0" i="0" u="none" strike="noStrike" dirty="0">
                        <a:solidFill>
                          <a:srgbClr val="FF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solidFill>
                            <a:srgbClr val="FF0000"/>
                          </a:solidFill>
                          <a:effectLst/>
                        </a:rPr>
                        <a:t>370</a:t>
                      </a:r>
                      <a:endParaRPr lang="en-US" sz="1100" b="0" i="0" u="none" strike="noStrike" dirty="0">
                        <a:solidFill>
                          <a:srgbClr val="FF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solidFill>
                            <a:srgbClr val="FF0000"/>
                          </a:solidFill>
                          <a:effectLst/>
                        </a:rPr>
                        <a:t>370</a:t>
                      </a:r>
                      <a:endParaRPr lang="en-US" sz="1100" b="0" i="0" u="none" strike="noStrike" dirty="0">
                        <a:solidFill>
                          <a:srgbClr val="FF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solidFill>
                            <a:srgbClr val="FF0000"/>
                          </a:solidFill>
                          <a:effectLst/>
                        </a:rPr>
                        <a:t>370</a:t>
                      </a:r>
                      <a:endParaRPr lang="en-US" sz="1100" b="0" i="0" u="none" strike="noStrike" dirty="0">
                        <a:solidFill>
                          <a:srgbClr val="FF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solidFill>
                            <a:srgbClr val="FF0000"/>
                          </a:solidFill>
                          <a:effectLst/>
                        </a:rPr>
                        <a:t>370</a:t>
                      </a:r>
                      <a:endParaRPr lang="en-US" sz="1100" b="0" i="0" u="none" strike="noStrike" dirty="0">
                        <a:solidFill>
                          <a:srgbClr val="FF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solidFill>
                            <a:srgbClr val="FF0000"/>
                          </a:solidFill>
                          <a:effectLst/>
                        </a:rPr>
                        <a:t>370</a:t>
                      </a:r>
                      <a:endParaRPr lang="en-US" sz="1100" b="0" i="0" u="none" strike="noStrike" dirty="0">
                        <a:solidFill>
                          <a:srgbClr val="FF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solidFill>
                            <a:srgbClr val="FF0000"/>
                          </a:solidFill>
                          <a:effectLst/>
                        </a:rPr>
                        <a:t>280</a:t>
                      </a:r>
                      <a:endParaRPr lang="en-US" sz="1100" b="0" i="0" u="none" strike="noStrike" dirty="0">
                        <a:solidFill>
                          <a:srgbClr val="FF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solidFill>
                            <a:srgbClr val="00B050"/>
                          </a:solidFill>
                          <a:effectLst/>
                        </a:rPr>
                        <a:t>230</a:t>
                      </a:r>
                      <a:endParaRPr lang="en-US" sz="1100" b="0" i="0" u="none" strike="noStrike" dirty="0">
                        <a:solidFill>
                          <a:srgbClr val="00B050"/>
                        </a:solidFill>
                        <a:effectLst/>
                        <a:latin typeface="Calibri"/>
                      </a:endParaRPr>
                    </a:p>
                  </a:txBody>
                  <a:tcPr marL="7545" marR="7545" marT="7545" marB="0" anchor="ctr">
                    <a:solidFill>
                      <a:schemeClr val="accent2">
                        <a:lumMod val="40000"/>
                        <a:lumOff val="60000"/>
                      </a:schemeClr>
                    </a:solidFill>
                  </a:tcPr>
                </a:tc>
              </a:tr>
              <a:tr h="186461">
                <a:tc>
                  <a:txBody>
                    <a:bodyPr/>
                    <a:lstStyle/>
                    <a:p>
                      <a:pPr algn="just" rtl="0" fontAlgn="ctr"/>
                      <a:r>
                        <a:rPr lang="en-US" sz="1100" u="none" strike="noStrike" dirty="0">
                          <a:effectLst/>
                        </a:rPr>
                        <a:t>Unit C</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just" rtl="0" fontAlgn="ctr"/>
                      <a:r>
                        <a:rPr lang="en-US" sz="1100" u="none" strike="noStrike" dirty="0">
                          <a:solidFill>
                            <a:schemeClr val="bg1"/>
                          </a:solidFill>
                          <a:effectLst/>
                        </a:rPr>
                        <a:t>400 / 200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00B050"/>
                          </a:solidFill>
                          <a:effectLst/>
                        </a:rPr>
                        <a:t>200</a:t>
                      </a:r>
                      <a:endParaRPr lang="en-US" sz="1100" b="0" i="0" u="none" strike="noStrike" dirty="0">
                        <a:solidFill>
                          <a:srgbClr val="00B05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00B050"/>
                          </a:solidFill>
                          <a:effectLst/>
                        </a:rPr>
                        <a:t>200</a:t>
                      </a:r>
                      <a:endParaRPr lang="en-US" sz="1100" b="0" i="0" u="none" strike="noStrike" dirty="0">
                        <a:solidFill>
                          <a:srgbClr val="00B05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00B050"/>
                          </a:solidFill>
                          <a:effectLst/>
                        </a:rPr>
                        <a:t>200</a:t>
                      </a:r>
                      <a:endParaRPr lang="en-US" sz="1100" b="0" i="0" u="none" strike="noStrike" dirty="0">
                        <a:solidFill>
                          <a:srgbClr val="00B05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00B050"/>
                          </a:solidFill>
                          <a:effectLst/>
                        </a:rPr>
                        <a:t>200</a:t>
                      </a:r>
                      <a:endParaRPr lang="en-US" sz="1100" b="0" i="0" u="none" strike="noStrike" dirty="0">
                        <a:solidFill>
                          <a:srgbClr val="00B05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00B050"/>
                          </a:solidFill>
                          <a:effectLst/>
                        </a:rPr>
                        <a:t>200</a:t>
                      </a:r>
                      <a:endParaRPr lang="en-US" sz="1100" b="0" i="0" u="none" strike="noStrike" dirty="0">
                        <a:solidFill>
                          <a:srgbClr val="00B05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00B050"/>
                          </a:solidFill>
                          <a:effectLst/>
                        </a:rPr>
                        <a:t>200</a:t>
                      </a:r>
                      <a:endParaRPr lang="en-US" sz="1100" b="0" i="0" u="none" strike="noStrike" dirty="0">
                        <a:solidFill>
                          <a:srgbClr val="00B05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00B050"/>
                          </a:solidFill>
                          <a:effectLst/>
                        </a:rPr>
                        <a:t>200</a:t>
                      </a:r>
                      <a:endParaRPr lang="en-US" sz="1100" b="0" i="0" u="none" strike="noStrike" dirty="0">
                        <a:solidFill>
                          <a:srgbClr val="00B05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00B050"/>
                          </a:solidFill>
                          <a:effectLst/>
                        </a:rPr>
                        <a:t>200</a:t>
                      </a:r>
                      <a:endParaRPr lang="en-US" sz="1100" b="0" i="0" u="none" strike="noStrike" dirty="0">
                        <a:solidFill>
                          <a:srgbClr val="00B05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00B050"/>
                          </a:solidFill>
                          <a:effectLst/>
                        </a:rPr>
                        <a:t>200</a:t>
                      </a:r>
                      <a:endParaRPr lang="en-US" sz="1100" b="0" i="0" u="none" strike="noStrike" dirty="0">
                        <a:solidFill>
                          <a:srgbClr val="00B05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smtClean="0">
                          <a:solidFill>
                            <a:srgbClr val="00B050"/>
                          </a:solidFill>
                          <a:effectLst/>
                        </a:rPr>
                        <a:t>200</a:t>
                      </a:r>
                      <a:endParaRPr lang="en-US" sz="1100" b="0" i="0" u="none" strike="noStrike" dirty="0">
                        <a:solidFill>
                          <a:srgbClr val="00B05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00B050"/>
                          </a:solidFill>
                          <a:effectLst/>
                        </a:rPr>
                        <a:t>200</a:t>
                      </a:r>
                      <a:endParaRPr lang="en-US" sz="1100" b="0" i="0" u="none" strike="noStrike" dirty="0">
                        <a:solidFill>
                          <a:srgbClr val="00B05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00B050"/>
                          </a:solidFill>
                          <a:effectLst/>
                        </a:rPr>
                        <a:t>200</a:t>
                      </a:r>
                      <a:endParaRPr lang="en-US" sz="1100" b="0" i="0" u="none" strike="noStrike" dirty="0">
                        <a:solidFill>
                          <a:srgbClr val="00B05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20000"/>
                        <a:lumOff val="80000"/>
                      </a:schemeClr>
                    </a:solidFill>
                  </a:tcPr>
                </a:tc>
              </a:tr>
              <a:tr h="186461">
                <a:tc>
                  <a:txBody>
                    <a:bodyPr/>
                    <a:lstStyle/>
                    <a:p>
                      <a:pPr algn="just" rtl="0" fontAlgn="ctr"/>
                      <a:r>
                        <a:rPr lang="en-US" sz="1100" u="none" strike="noStrike" dirty="0">
                          <a:effectLst/>
                        </a:rPr>
                        <a:t>Unit D</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just" rtl="0" fontAlgn="ctr"/>
                      <a:r>
                        <a:rPr lang="en-US" sz="1100" u="none" strike="noStrike" dirty="0">
                          <a:solidFill>
                            <a:schemeClr val="bg1"/>
                          </a:solidFill>
                          <a:effectLst/>
                        </a:rPr>
                        <a:t>300 / 100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effectLst/>
                        </a:rPr>
                        <a:t>100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solidFill>
                            <a:srgbClr val="FF0000"/>
                          </a:solidFill>
                          <a:effectLst/>
                        </a:rPr>
                        <a:t>130</a:t>
                      </a:r>
                      <a:endParaRPr lang="en-US" sz="1100" b="0" i="0" u="none" strike="noStrike" dirty="0">
                        <a:solidFill>
                          <a:srgbClr val="FF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solidFill>
                            <a:srgbClr val="FF0000"/>
                          </a:solidFill>
                          <a:effectLst/>
                        </a:rPr>
                        <a:t>210</a:t>
                      </a:r>
                      <a:endParaRPr lang="en-US" sz="1100" b="0" i="0" u="none" strike="noStrike" dirty="0">
                        <a:solidFill>
                          <a:srgbClr val="FF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solidFill>
                            <a:srgbClr val="FF0000"/>
                          </a:solidFill>
                          <a:effectLst/>
                        </a:rPr>
                        <a:t>210</a:t>
                      </a:r>
                      <a:endParaRPr lang="en-US" sz="1100" b="0" i="0" u="none" strike="noStrike" dirty="0">
                        <a:solidFill>
                          <a:srgbClr val="FF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solidFill>
                            <a:srgbClr val="FF0000"/>
                          </a:solidFill>
                          <a:effectLst/>
                        </a:rPr>
                        <a:t>260</a:t>
                      </a:r>
                      <a:endParaRPr lang="en-US" sz="1100" b="0" i="0" u="none" strike="noStrike" dirty="0">
                        <a:solidFill>
                          <a:srgbClr val="FF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solidFill>
                            <a:srgbClr val="FF0000"/>
                          </a:solidFill>
                          <a:effectLst/>
                        </a:rPr>
                        <a:t>210</a:t>
                      </a:r>
                      <a:endParaRPr lang="en-US" sz="1100" b="0" i="0" u="none" strike="noStrike" dirty="0">
                        <a:solidFill>
                          <a:srgbClr val="FF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solidFill>
                            <a:srgbClr val="FF0000"/>
                          </a:solidFill>
                          <a:effectLst/>
                        </a:rPr>
                        <a:t>160</a:t>
                      </a:r>
                      <a:endParaRPr lang="en-US" sz="1100" b="0" i="0" u="none" strike="noStrike" dirty="0">
                        <a:solidFill>
                          <a:srgbClr val="FF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solidFill>
                            <a:srgbClr val="FF0000"/>
                          </a:solidFill>
                          <a:effectLst/>
                        </a:rPr>
                        <a:t>160</a:t>
                      </a:r>
                      <a:endParaRPr lang="en-US" sz="1100" b="0" i="0" u="none" strike="noStrike" dirty="0">
                        <a:solidFill>
                          <a:srgbClr val="FF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solidFill>
                            <a:srgbClr val="FF0000"/>
                          </a:solidFill>
                          <a:effectLst/>
                        </a:rPr>
                        <a:t>160</a:t>
                      </a:r>
                      <a:endParaRPr lang="en-US" sz="1100" b="0" i="0" u="none" strike="noStrike" dirty="0">
                        <a:solidFill>
                          <a:srgbClr val="FF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effectLst/>
                        </a:rPr>
                        <a:t>250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solidFill>
                            <a:srgbClr val="FF0000"/>
                          </a:solidFill>
                          <a:effectLst/>
                        </a:rPr>
                        <a:t>270</a:t>
                      </a:r>
                      <a:endParaRPr lang="en-US" sz="1100" b="0" i="0" u="none" strike="noStrike" dirty="0">
                        <a:solidFill>
                          <a:srgbClr val="FF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solidFill>
                            <a:srgbClr val="FF0000"/>
                          </a:solidFill>
                          <a:effectLst/>
                        </a:rPr>
                        <a:t>270</a:t>
                      </a:r>
                      <a:endParaRPr lang="en-US" sz="1100" b="0" i="0" u="none" strike="noStrike" dirty="0">
                        <a:solidFill>
                          <a:srgbClr val="FF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solidFill>
                            <a:srgbClr val="FF0000"/>
                          </a:solidFill>
                          <a:effectLst/>
                        </a:rPr>
                        <a:t>100</a:t>
                      </a:r>
                      <a:endParaRPr lang="en-US" sz="1100" b="0" i="0" u="none" strike="noStrike" dirty="0">
                        <a:solidFill>
                          <a:srgbClr val="FF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effectLst/>
                        </a:rPr>
                        <a:t>200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r>
              <a:tr h="186461">
                <a:tc>
                  <a:txBody>
                    <a:bodyPr/>
                    <a:lstStyle/>
                    <a:p>
                      <a:pPr algn="just" rtl="0" fontAlgn="ctr"/>
                      <a:r>
                        <a:rPr lang="en-US" sz="1100" u="none" strike="noStrike" dirty="0">
                          <a:effectLst/>
                        </a:rPr>
                        <a:t>Unit E</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just" rtl="0" fontAlgn="ctr"/>
                      <a:r>
                        <a:rPr lang="en-US" sz="1100" u="none" strike="noStrike" dirty="0">
                          <a:solidFill>
                            <a:schemeClr val="bg1"/>
                          </a:solidFill>
                          <a:effectLst/>
                        </a:rPr>
                        <a:t>300 / 100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effectLst/>
                        </a:rPr>
                        <a:t>100</a:t>
                      </a:r>
                      <a:endParaRPr lang="en-US" sz="1100" b="0" i="0" u="none" strike="noStrike" dirty="0">
                        <a:solidFill>
                          <a:srgbClr val="00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FF0000"/>
                          </a:solidFill>
                          <a:effectLst/>
                        </a:rPr>
                        <a:t>100</a:t>
                      </a:r>
                      <a:endParaRPr lang="en-US" sz="1100" b="0" i="0" u="none" strike="noStrike" dirty="0">
                        <a:solidFill>
                          <a:srgbClr val="FF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FF0000"/>
                          </a:solidFill>
                          <a:effectLst/>
                        </a:rPr>
                        <a:t>100</a:t>
                      </a:r>
                      <a:endParaRPr lang="en-US" sz="1100" b="0" i="0" u="none" strike="noStrike" dirty="0">
                        <a:solidFill>
                          <a:srgbClr val="FF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FF0000"/>
                          </a:solidFill>
                          <a:effectLst/>
                        </a:rPr>
                        <a:t>100</a:t>
                      </a:r>
                      <a:endParaRPr lang="en-US" sz="1100" b="0" i="0" u="none" strike="noStrike" dirty="0">
                        <a:solidFill>
                          <a:srgbClr val="FF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FF0000"/>
                          </a:solidFill>
                          <a:effectLst/>
                        </a:rPr>
                        <a:t>100</a:t>
                      </a:r>
                      <a:endParaRPr lang="en-US" sz="1100" b="0" i="0" u="none" strike="noStrike" dirty="0">
                        <a:solidFill>
                          <a:srgbClr val="FF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FF0000"/>
                          </a:solidFill>
                          <a:effectLst/>
                        </a:rPr>
                        <a:t>100</a:t>
                      </a:r>
                      <a:endParaRPr lang="en-US" sz="1100" b="0" i="0" u="none" strike="noStrike" dirty="0">
                        <a:solidFill>
                          <a:srgbClr val="FF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FF0000"/>
                          </a:solidFill>
                          <a:effectLst/>
                        </a:rPr>
                        <a:t>100</a:t>
                      </a:r>
                      <a:endParaRPr lang="en-US" sz="1100" b="0" i="0" u="none" strike="noStrike" dirty="0">
                        <a:solidFill>
                          <a:srgbClr val="FF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FF0000"/>
                          </a:solidFill>
                          <a:effectLst/>
                        </a:rPr>
                        <a:t>100</a:t>
                      </a:r>
                      <a:endParaRPr lang="en-US" sz="1100" b="0" i="0" u="none" strike="noStrike" dirty="0">
                        <a:solidFill>
                          <a:srgbClr val="FF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FF0000"/>
                          </a:solidFill>
                          <a:effectLst/>
                        </a:rPr>
                        <a:t>100</a:t>
                      </a:r>
                      <a:endParaRPr lang="en-US" sz="1100" b="0" i="0" u="none" strike="noStrike" dirty="0">
                        <a:solidFill>
                          <a:srgbClr val="FF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FF0000"/>
                          </a:solidFill>
                          <a:effectLst/>
                        </a:rPr>
                        <a:t>190</a:t>
                      </a:r>
                      <a:endParaRPr lang="en-US" sz="1100" b="0" i="0" u="none" strike="noStrike" dirty="0">
                        <a:solidFill>
                          <a:srgbClr val="FF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FF0000"/>
                          </a:solidFill>
                          <a:effectLst/>
                        </a:rPr>
                        <a:t>270</a:t>
                      </a:r>
                      <a:endParaRPr lang="en-US" sz="1100" b="0" i="0" u="none" strike="noStrike" dirty="0">
                        <a:solidFill>
                          <a:srgbClr val="FF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solidFill>
                            <a:srgbClr val="FF0000"/>
                          </a:solidFill>
                          <a:effectLst/>
                        </a:rPr>
                        <a:t>120</a:t>
                      </a:r>
                      <a:endParaRPr lang="en-US" sz="1100" b="0" i="0" u="none" strike="noStrike" dirty="0">
                        <a:solidFill>
                          <a:srgbClr val="FF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effectLst/>
                        </a:rPr>
                        <a:t>100</a:t>
                      </a:r>
                      <a:endParaRPr lang="en-US" sz="1100" b="0" i="0" u="none" strike="noStrike" dirty="0">
                        <a:solidFill>
                          <a:srgbClr val="00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effectLst/>
                        </a:rPr>
                        <a:t>100</a:t>
                      </a:r>
                      <a:endParaRPr lang="en-US" sz="1100" b="0" i="0" u="none" strike="noStrike" dirty="0">
                        <a:solidFill>
                          <a:srgbClr val="000000"/>
                        </a:solidFill>
                        <a:effectLst/>
                        <a:latin typeface="Calibri"/>
                      </a:endParaRPr>
                    </a:p>
                  </a:txBody>
                  <a:tcPr marL="7545" marR="7545" marT="7545" marB="0" anchor="ctr">
                    <a:solidFill>
                      <a:schemeClr val="accent2">
                        <a:lumMod val="20000"/>
                        <a:lumOff val="80000"/>
                      </a:schemeClr>
                    </a:solidFill>
                  </a:tcPr>
                </a:tc>
              </a:tr>
              <a:tr h="186461">
                <a:tc>
                  <a:txBody>
                    <a:bodyPr/>
                    <a:lstStyle/>
                    <a:p>
                      <a:pPr algn="just" rtl="0" fontAlgn="ctr"/>
                      <a:r>
                        <a:rPr lang="en-US" sz="1100" u="none" strike="noStrike" dirty="0">
                          <a:effectLst/>
                        </a:rPr>
                        <a:t>Unit F</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just" rtl="0" fontAlgn="ctr"/>
                      <a:r>
                        <a:rPr lang="en-US" sz="1100" u="none" strike="noStrike" dirty="0">
                          <a:solidFill>
                            <a:schemeClr val="bg1"/>
                          </a:solidFill>
                          <a:effectLst/>
                        </a:rPr>
                        <a:t>100 / 20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solidFill>
                            <a:srgbClr val="FF0000"/>
                          </a:solidFill>
                          <a:effectLst/>
                        </a:rPr>
                        <a:t>20</a:t>
                      </a:r>
                      <a:endParaRPr lang="en-US" sz="1100" b="0" i="0" u="none" strike="noStrike" dirty="0">
                        <a:solidFill>
                          <a:srgbClr val="FF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solidFill>
                            <a:srgbClr val="FF0000"/>
                          </a:solidFill>
                          <a:effectLst/>
                        </a:rPr>
                        <a:t>20</a:t>
                      </a:r>
                      <a:endParaRPr lang="en-US" sz="1100" b="0" i="0" u="none" strike="noStrike" dirty="0">
                        <a:solidFill>
                          <a:srgbClr val="FF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solidFill>
                            <a:srgbClr val="FF0000"/>
                          </a:solidFill>
                          <a:effectLst/>
                        </a:rPr>
                        <a:t>20</a:t>
                      </a:r>
                      <a:endParaRPr lang="en-US" sz="1100" b="0" i="0" u="none" strike="noStrike" dirty="0">
                        <a:solidFill>
                          <a:srgbClr val="FF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r>
              <a:tr h="186461">
                <a:tc>
                  <a:txBody>
                    <a:bodyPr/>
                    <a:lstStyle/>
                    <a:p>
                      <a:pPr algn="just" rtl="0" fontAlgn="ctr"/>
                      <a:r>
                        <a:rPr lang="en-US" sz="1100" u="none" strike="noStrike" dirty="0">
                          <a:effectLst/>
                        </a:rPr>
                        <a:t>Unit G</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just" rtl="0" fontAlgn="ctr"/>
                      <a:r>
                        <a:rPr lang="en-US" sz="1100" u="none" strike="noStrike" dirty="0">
                          <a:solidFill>
                            <a:schemeClr val="bg1"/>
                          </a:solidFill>
                          <a:effectLst/>
                        </a:rPr>
                        <a:t>100 / 20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smtClean="0">
                          <a:solidFill>
                            <a:srgbClr val="FF0000"/>
                          </a:solidFill>
                          <a:effectLst/>
                        </a:rPr>
                        <a:t>50</a:t>
                      </a:r>
                      <a:endParaRPr lang="en-US" sz="1100" b="0" i="0" u="none" strike="noStrike" dirty="0">
                        <a:solidFill>
                          <a:srgbClr val="FF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20000"/>
                        <a:lumOff val="8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20000"/>
                        <a:lumOff val="80000"/>
                      </a:schemeClr>
                    </a:solidFill>
                  </a:tcPr>
                </a:tc>
              </a:tr>
              <a:tr h="186461">
                <a:tc>
                  <a:txBody>
                    <a:bodyPr/>
                    <a:lstStyle/>
                    <a:p>
                      <a:pPr algn="just" rtl="0" fontAlgn="ctr"/>
                      <a:r>
                        <a:rPr lang="en-US" sz="1100" u="none" strike="noStrike" dirty="0">
                          <a:effectLst/>
                        </a:rPr>
                        <a:t>Unit H</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just" rtl="0" fontAlgn="ctr"/>
                      <a:r>
                        <a:rPr lang="en-US" sz="1100" u="none" strike="noStrike" dirty="0">
                          <a:solidFill>
                            <a:schemeClr val="bg1"/>
                          </a:solidFill>
                          <a:effectLst/>
                        </a:rPr>
                        <a:t>50 / 10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c>
                  <a:txBody>
                    <a:bodyPr/>
                    <a:lstStyle/>
                    <a:p>
                      <a:pPr algn="ctr" rtl="0" fontAlgn="ctr"/>
                      <a:r>
                        <a:rPr lang="en-US" sz="1100" u="none" strike="noStrike" dirty="0">
                          <a:effectLst/>
                        </a:rPr>
                        <a:t>0</a:t>
                      </a:r>
                      <a:endParaRPr lang="en-US" sz="1100" b="0" i="0" u="none" strike="noStrike" dirty="0">
                        <a:solidFill>
                          <a:srgbClr val="000000"/>
                        </a:solidFill>
                        <a:effectLst/>
                        <a:latin typeface="Calibri"/>
                      </a:endParaRPr>
                    </a:p>
                  </a:txBody>
                  <a:tcPr marL="7545" marR="7545" marT="7545" marB="0" anchor="ctr">
                    <a:solidFill>
                      <a:schemeClr val="accent2">
                        <a:lumMod val="40000"/>
                        <a:lumOff val="60000"/>
                      </a:schemeClr>
                    </a:solidFill>
                  </a:tcPr>
                </a:tc>
              </a:tr>
              <a:tr h="186461">
                <a:tc>
                  <a:txBody>
                    <a:bodyPr/>
                    <a:lstStyle/>
                    <a:p>
                      <a:pPr algn="just" rtl="0" fontAlgn="ctr"/>
                      <a:r>
                        <a:rPr lang="en-US" sz="1100" u="none" strike="noStrike" dirty="0">
                          <a:effectLst/>
                        </a:rPr>
                        <a:t>Total Sch</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just" rtl="0" fontAlgn="ctr"/>
                      <a:r>
                        <a:rPr lang="en-US" sz="1100" u="none" strike="noStrike" dirty="0">
                          <a:effectLst/>
                        </a:rPr>
                        <a:t> </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900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1150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1250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1250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1300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1250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1200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1200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1200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1400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1550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1350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1050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900</a:t>
                      </a:r>
                      <a:endParaRPr lang="en-US" sz="1100" b="1" i="0" u="none" strike="noStrike" dirty="0">
                        <a:solidFill>
                          <a:schemeClr val="bg1"/>
                        </a:solidFill>
                        <a:effectLst/>
                        <a:latin typeface="Calibri"/>
                      </a:endParaRPr>
                    </a:p>
                  </a:txBody>
                  <a:tcPr marL="7545" marR="7545" marT="7545" marB="0" anchor="ctr">
                    <a:solidFill>
                      <a:schemeClr val="accent2"/>
                    </a:solidFill>
                  </a:tcPr>
                </a:tc>
              </a:tr>
              <a:tr h="186461">
                <a:tc>
                  <a:txBody>
                    <a:bodyPr/>
                    <a:lstStyle/>
                    <a:p>
                      <a:pPr algn="just" rtl="0" fontAlgn="ctr"/>
                      <a:r>
                        <a:rPr lang="en-US" sz="1100" u="none" strike="noStrike" dirty="0">
                          <a:effectLst/>
                        </a:rPr>
                        <a:t>Demand</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just" rtl="0" fontAlgn="ctr"/>
                      <a:r>
                        <a:rPr lang="en-US" sz="1100" u="none" strike="noStrike" dirty="0">
                          <a:effectLst/>
                        </a:rPr>
                        <a:t> </a:t>
                      </a:r>
                      <a:endParaRPr lang="en-US" sz="1100" b="1" i="0" u="none" strike="noStrike" dirty="0">
                        <a:solidFill>
                          <a:srgbClr val="FFFFFF"/>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900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1150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1250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1250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1300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1250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1200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1200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1200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1400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1550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1350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1050</a:t>
                      </a:r>
                      <a:endParaRPr lang="en-US" sz="1100" b="1" i="0" u="none" strike="noStrike" dirty="0">
                        <a:solidFill>
                          <a:schemeClr val="bg1"/>
                        </a:solidFill>
                        <a:effectLst/>
                        <a:latin typeface="Calibri"/>
                      </a:endParaRPr>
                    </a:p>
                  </a:txBody>
                  <a:tcPr marL="7545" marR="7545" marT="7545" marB="0" anchor="ctr">
                    <a:solidFill>
                      <a:schemeClr val="accent2"/>
                    </a:solidFill>
                  </a:tcPr>
                </a:tc>
                <a:tc>
                  <a:txBody>
                    <a:bodyPr/>
                    <a:lstStyle/>
                    <a:p>
                      <a:pPr algn="ctr" rtl="0" fontAlgn="ctr"/>
                      <a:r>
                        <a:rPr lang="en-US" sz="1100" u="none" strike="noStrike" dirty="0">
                          <a:solidFill>
                            <a:schemeClr val="bg1"/>
                          </a:solidFill>
                          <a:effectLst/>
                        </a:rPr>
                        <a:t>900</a:t>
                      </a:r>
                      <a:endParaRPr lang="en-US" sz="1100" b="1" i="0" u="none" strike="noStrike" dirty="0">
                        <a:solidFill>
                          <a:schemeClr val="bg1"/>
                        </a:solidFill>
                        <a:effectLst/>
                        <a:latin typeface="Calibri"/>
                      </a:endParaRPr>
                    </a:p>
                  </a:txBody>
                  <a:tcPr marL="7545" marR="7545" marT="7545" marB="0" anchor="ctr">
                    <a:solidFill>
                      <a:schemeClr val="accent2"/>
                    </a:solidFill>
                  </a:tcPr>
                </a:tc>
              </a:tr>
            </a:tbl>
          </a:graphicData>
        </a:graphic>
      </p:graphicFrame>
      <p:sp>
        <p:nvSpPr>
          <p:cNvPr id="8" name="Notched Right Arrow 7"/>
          <p:cNvSpPr/>
          <p:nvPr/>
        </p:nvSpPr>
        <p:spPr>
          <a:xfrm rot="5400000">
            <a:off x="4518000" y="3070799"/>
            <a:ext cx="979200" cy="102960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9" name="Rectangle 8"/>
          <p:cNvSpPr/>
          <p:nvPr/>
        </p:nvSpPr>
        <p:spPr>
          <a:xfrm>
            <a:off x="6732000" y="1245600"/>
            <a:ext cx="525600" cy="2167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0" name="Rectangle 9"/>
          <p:cNvSpPr/>
          <p:nvPr/>
        </p:nvSpPr>
        <p:spPr>
          <a:xfrm>
            <a:off x="6740389" y="3853189"/>
            <a:ext cx="525600" cy="2304330"/>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1" name="TextBox 10"/>
          <p:cNvSpPr txBox="1"/>
          <p:nvPr/>
        </p:nvSpPr>
        <p:spPr>
          <a:xfrm>
            <a:off x="4647600" y="3412800"/>
            <a:ext cx="864000" cy="307777"/>
          </a:xfrm>
          <a:prstGeom prst="rect">
            <a:avLst/>
          </a:prstGeom>
          <a:noFill/>
        </p:spPr>
        <p:txBody>
          <a:bodyPr wrap="square" rtlCol="0">
            <a:spAutoFit/>
          </a:bodyPr>
          <a:lstStyle/>
          <a:p>
            <a:r>
              <a:rPr lang="en-IE" sz="1400" b="1" dirty="0" smtClean="0">
                <a:solidFill>
                  <a:srgbClr val="F3E803"/>
                </a:solidFill>
              </a:rPr>
              <a:t>LTS Run</a:t>
            </a:r>
            <a:endParaRPr lang="en-IE" sz="1400" b="1" dirty="0">
              <a:solidFill>
                <a:srgbClr val="F3E803"/>
              </a:solidFill>
            </a:endParaRPr>
          </a:p>
        </p:txBody>
      </p:sp>
    </p:spTree>
    <p:extLst>
      <p:ext uri="{BB962C8B-B14F-4D97-AF65-F5344CB8AC3E}">
        <p14:creationId xmlns:p14="http://schemas.microsoft.com/office/powerpoint/2010/main" val="1313894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LTS Example Cont’d</a:t>
            </a:r>
            <a:endParaRPr lang="en-IE" dirty="0"/>
          </a:p>
        </p:txBody>
      </p:sp>
      <p:sp>
        <p:nvSpPr>
          <p:cNvPr id="4" name="Slide Number Placeholder 3"/>
          <p:cNvSpPr>
            <a:spLocks noGrp="1"/>
          </p:cNvSpPr>
          <p:nvPr>
            <p:ph type="sldNum" sz="quarter" idx="12"/>
          </p:nvPr>
        </p:nvSpPr>
        <p:spPr/>
        <p:txBody>
          <a:bodyPr/>
          <a:lstStyle/>
          <a:p>
            <a:fld id="{5FA4BBA2-668D-4B65-A78A-63221D942F52}" type="slidenum">
              <a:rPr lang="en-IE" smtClean="0">
                <a:solidFill>
                  <a:prstClr val="black">
                    <a:tint val="75000"/>
                  </a:prstClr>
                </a:solidFill>
              </a:rPr>
              <a:pPr/>
              <a:t>25</a:t>
            </a:fld>
            <a:endParaRPr lang="en-IE" dirty="0">
              <a:solidFill>
                <a:prstClr val="black">
                  <a:tint val="75000"/>
                </a:prstClr>
              </a:solidFill>
            </a:endParaRPr>
          </a:p>
        </p:txBody>
      </p:sp>
      <p:cxnSp>
        <p:nvCxnSpPr>
          <p:cNvPr id="24" name="Straight Arrow Connector 23"/>
          <p:cNvCxnSpPr/>
          <p:nvPr/>
        </p:nvCxnSpPr>
        <p:spPr>
          <a:xfrm>
            <a:off x="1299210" y="5124450"/>
            <a:ext cx="6541770"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1499870" y="1379220"/>
            <a:ext cx="6350" cy="401574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106195" y="5130285"/>
            <a:ext cx="927800" cy="369332"/>
          </a:xfrm>
          <a:prstGeom prst="rect">
            <a:avLst/>
          </a:prstGeom>
          <a:noFill/>
        </p:spPr>
        <p:txBody>
          <a:bodyPr wrap="square" rtlCol="0">
            <a:spAutoFit/>
          </a:bodyPr>
          <a:lstStyle/>
          <a:p>
            <a:r>
              <a:rPr lang="en-IE" dirty="0"/>
              <a:t>t</a:t>
            </a:r>
            <a:r>
              <a:rPr lang="en-IE" dirty="0" smtClean="0"/>
              <a:t>ime</a:t>
            </a:r>
            <a:endParaRPr lang="en-IE" dirty="0"/>
          </a:p>
        </p:txBody>
      </p:sp>
      <p:sp>
        <p:nvSpPr>
          <p:cNvPr id="27" name="TextBox 26"/>
          <p:cNvSpPr txBox="1"/>
          <p:nvPr/>
        </p:nvSpPr>
        <p:spPr>
          <a:xfrm rot="16200000">
            <a:off x="721010" y="3123013"/>
            <a:ext cx="927800" cy="369332"/>
          </a:xfrm>
          <a:prstGeom prst="rect">
            <a:avLst/>
          </a:prstGeom>
          <a:noFill/>
        </p:spPr>
        <p:txBody>
          <a:bodyPr wrap="square" rtlCol="0">
            <a:spAutoFit/>
          </a:bodyPr>
          <a:lstStyle/>
          <a:p>
            <a:r>
              <a:rPr lang="en-IE" dirty="0" smtClean="0"/>
              <a:t>MW</a:t>
            </a:r>
            <a:endParaRPr lang="en-IE" dirty="0"/>
          </a:p>
        </p:txBody>
      </p:sp>
      <p:sp>
        <p:nvSpPr>
          <p:cNvPr id="39" name="Rectangle 38"/>
          <p:cNvSpPr/>
          <p:nvPr/>
        </p:nvSpPr>
        <p:spPr>
          <a:xfrm>
            <a:off x="5033995" y="2267334"/>
            <a:ext cx="393682" cy="2855229"/>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1000" dirty="0"/>
          </a:p>
        </p:txBody>
      </p:sp>
      <p:sp>
        <p:nvSpPr>
          <p:cNvPr id="50" name="Rectangle 49"/>
          <p:cNvSpPr/>
          <p:nvPr/>
        </p:nvSpPr>
        <p:spPr>
          <a:xfrm>
            <a:off x="5033995" y="1709376"/>
            <a:ext cx="393682" cy="557958"/>
          </a:xfrm>
          <a:prstGeom prst="rect">
            <a:avLst/>
          </a:prstGeom>
          <a:solidFill>
            <a:schemeClr val="accent6"/>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1000" dirty="0"/>
          </a:p>
        </p:txBody>
      </p:sp>
      <p:sp>
        <p:nvSpPr>
          <p:cNvPr id="23" name="Freeform 22"/>
          <p:cNvSpPr/>
          <p:nvPr/>
        </p:nvSpPr>
        <p:spPr>
          <a:xfrm>
            <a:off x="1905000" y="1709376"/>
            <a:ext cx="5478779" cy="2586766"/>
          </a:xfrm>
          <a:custGeom>
            <a:avLst/>
            <a:gdLst>
              <a:gd name="connsiteX0" fmla="*/ 0 w 3295650"/>
              <a:gd name="connsiteY0" fmla="*/ 1409601 h 1443555"/>
              <a:gd name="connsiteX1" fmla="*/ 298450 w 3295650"/>
              <a:gd name="connsiteY1" fmla="*/ 717451 h 1443555"/>
              <a:gd name="connsiteX2" fmla="*/ 501650 w 3295650"/>
              <a:gd name="connsiteY2" fmla="*/ 444401 h 1443555"/>
              <a:gd name="connsiteX3" fmla="*/ 895350 w 3295650"/>
              <a:gd name="connsiteY3" fmla="*/ 368201 h 1443555"/>
              <a:gd name="connsiteX4" fmla="*/ 1206500 w 3295650"/>
              <a:gd name="connsiteY4" fmla="*/ 457101 h 1443555"/>
              <a:gd name="connsiteX5" fmla="*/ 1358900 w 3295650"/>
              <a:gd name="connsiteY5" fmla="*/ 546001 h 1443555"/>
              <a:gd name="connsiteX6" fmla="*/ 1511300 w 3295650"/>
              <a:gd name="connsiteY6" fmla="*/ 565051 h 1443555"/>
              <a:gd name="connsiteX7" fmla="*/ 1657350 w 3295650"/>
              <a:gd name="connsiteY7" fmla="*/ 463451 h 1443555"/>
              <a:gd name="connsiteX8" fmla="*/ 1790700 w 3295650"/>
              <a:gd name="connsiteY8" fmla="*/ 222151 h 1443555"/>
              <a:gd name="connsiteX9" fmla="*/ 1879600 w 3295650"/>
              <a:gd name="connsiteY9" fmla="*/ 44351 h 1443555"/>
              <a:gd name="connsiteX10" fmla="*/ 2057400 w 3295650"/>
              <a:gd name="connsiteY10" fmla="*/ 6251 h 1443555"/>
              <a:gd name="connsiteX11" fmla="*/ 2159000 w 3295650"/>
              <a:gd name="connsiteY11" fmla="*/ 145951 h 1443555"/>
              <a:gd name="connsiteX12" fmla="*/ 2241550 w 3295650"/>
              <a:gd name="connsiteY12" fmla="*/ 304701 h 1443555"/>
              <a:gd name="connsiteX13" fmla="*/ 2336800 w 3295650"/>
              <a:gd name="connsiteY13" fmla="*/ 514251 h 1443555"/>
              <a:gd name="connsiteX14" fmla="*/ 2457450 w 3295650"/>
              <a:gd name="connsiteY14" fmla="*/ 641251 h 1443555"/>
              <a:gd name="connsiteX15" fmla="*/ 2559050 w 3295650"/>
              <a:gd name="connsiteY15" fmla="*/ 723801 h 1443555"/>
              <a:gd name="connsiteX16" fmla="*/ 2667000 w 3295650"/>
              <a:gd name="connsiteY16" fmla="*/ 819051 h 1443555"/>
              <a:gd name="connsiteX17" fmla="*/ 2768600 w 3295650"/>
              <a:gd name="connsiteY17" fmla="*/ 996851 h 1443555"/>
              <a:gd name="connsiteX18" fmla="*/ 2921000 w 3295650"/>
              <a:gd name="connsiteY18" fmla="*/ 1238151 h 1443555"/>
              <a:gd name="connsiteX19" fmla="*/ 3016250 w 3295650"/>
              <a:gd name="connsiteY19" fmla="*/ 1346101 h 1443555"/>
              <a:gd name="connsiteX20" fmla="*/ 3162300 w 3295650"/>
              <a:gd name="connsiteY20" fmla="*/ 1435001 h 1443555"/>
              <a:gd name="connsiteX21" fmla="*/ 3295650 w 3295650"/>
              <a:gd name="connsiteY21" fmla="*/ 1435001 h 1443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5650" h="1443555">
                <a:moveTo>
                  <a:pt x="0" y="1409601"/>
                </a:moveTo>
                <a:cubicBezTo>
                  <a:pt x="107421" y="1143959"/>
                  <a:pt x="214842" y="878318"/>
                  <a:pt x="298450" y="717451"/>
                </a:cubicBezTo>
                <a:cubicBezTo>
                  <a:pt x="382058" y="556584"/>
                  <a:pt x="402167" y="502609"/>
                  <a:pt x="501650" y="444401"/>
                </a:cubicBezTo>
                <a:cubicBezTo>
                  <a:pt x="601133" y="386193"/>
                  <a:pt x="777875" y="366084"/>
                  <a:pt x="895350" y="368201"/>
                </a:cubicBezTo>
                <a:cubicBezTo>
                  <a:pt x="1012825" y="370318"/>
                  <a:pt x="1129242" y="427468"/>
                  <a:pt x="1206500" y="457101"/>
                </a:cubicBezTo>
                <a:cubicBezTo>
                  <a:pt x="1283758" y="486734"/>
                  <a:pt x="1308100" y="528009"/>
                  <a:pt x="1358900" y="546001"/>
                </a:cubicBezTo>
                <a:cubicBezTo>
                  <a:pt x="1409700" y="563993"/>
                  <a:pt x="1461558" y="578809"/>
                  <a:pt x="1511300" y="565051"/>
                </a:cubicBezTo>
                <a:cubicBezTo>
                  <a:pt x="1561042" y="551293"/>
                  <a:pt x="1610783" y="520601"/>
                  <a:pt x="1657350" y="463451"/>
                </a:cubicBezTo>
                <a:cubicBezTo>
                  <a:pt x="1703917" y="406301"/>
                  <a:pt x="1753658" y="292001"/>
                  <a:pt x="1790700" y="222151"/>
                </a:cubicBezTo>
                <a:cubicBezTo>
                  <a:pt x="1827742" y="152301"/>
                  <a:pt x="1835150" y="80334"/>
                  <a:pt x="1879600" y="44351"/>
                </a:cubicBezTo>
                <a:cubicBezTo>
                  <a:pt x="1924050" y="8368"/>
                  <a:pt x="2010833" y="-10682"/>
                  <a:pt x="2057400" y="6251"/>
                </a:cubicBezTo>
                <a:cubicBezTo>
                  <a:pt x="2103967" y="23184"/>
                  <a:pt x="2128308" y="96209"/>
                  <a:pt x="2159000" y="145951"/>
                </a:cubicBezTo>
                <a:cubicBezTo>
                  <a:pt x="2189692" y="195693"/>
                  <a:pt x="2211917" y="243318"/>
                  <a:pt x="2241550" y="304701"/>
                </a:cubicBezTo>
                <a:cubicBezTo>
                  <a:pt x="2271183" y="366084"/>
                  <a:pt x="2300817" y="458159"/>
                  <a:pt x="2336800" y="514251"/>
                </a:cubicBezTo>
                <a:cubicBezTo>
                  <a:pt x="2372783" y="570343"/>
                  <a:pt x="2420408" y="606326"/>
                  <a:pt x="2457450" y="641251"/>
                </a:cubicBezTo>
                <a:cubicBezTo>
                  <a:pt x="2494492" y="676176"/>
                  <a:pt x="2524125" y="694168"/>
                  <a:pt x="2559050" y="723801"/>
                </a:cubicBezTo>
                <a:cubicBezTo>
                  <a:pt x="2593975" y="753434"/>
                  <a:pt x="2632075" y="773543"/>
                  <a:pt x="2667000" y="819051"/>
                </a:cubicBezTo>
                <a:cubicBezTo>
                  <a:pt x="2701925" y="864559"/>
                  <a:pt x="2726267" y="927001"/>
                  <a:pt x="2768600" y="996851"/>
                </a:cubicBezTo>
                <a:cubicBezTo>
                  <a:pt x="2810933" y="1066701"/>
                  <a:pt x="2879725" y="1179943"/>
                  <a:pt x="2921000" y="1238151"/>
                </a:cubicBezTo>
                <a:cubicBezTo>
                  <a:pt x="2962275" y="1296359"/>
                  <a:pt x="2976033" y="1313293"/>
                  <a:pt x="3016250" y="1346101"/>
                </a:cubicBezTo>
                <a:cubicBezTo>
                  <a:pt x="3056467" y="1378909"/>
                  <a:pt x="3115733" y="1420184"/>
                  <a:pt x="3162300" y="1435001"/>
                </a:cubicBezTo>
                <a:cubicBezTo>
                  <a:pt x="3208867" y="1449818"/>
                  <a:pt x="3252258" y="1442409"/>
                  <a:pt x="3295650" y="1435001"/>
                </a:cubicBezTo>
              </a:path>
            </a:pathLst>
          </a:custGeom>
          <a:noFill/>
          <a:ln w="47625">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18" name="Straight Connector 17"/>
          <p:cNvCxnSpPr/>
          <p:nvPr/>
        </p:nvCxnSpPr>
        <p:spPr>
          <a:xfrm flipH="1">
            <a:off x="3036815" y="1709376"/>
            <a:ext cx="2676088"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flipV="1">
            <a:off x="3036815" y="2256059"/>
            <a:ext cx="2676088" cy="8969"/>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5230836" y="1711681"/>
            <a:ext cx="0" cy="555653"/>
          </a:xfrm>
          <a:prstGeom prst="straightConnector1">
            <a:avLst/>
          </a:prstGeom>
          <a:ln w="22225">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2961313" y="1727034"/>
            <a:ext cx="2018635" cy="523220"/>
          </a:xfrm>
          <a:prstGeom prst="rect">
            <a:avLst/>
          </a:prstGeom>
          <a:noFill/>
        </p:spPr>
        <p:txBody>
          <a:bodyPr wrap="square" rtlCol="0">
            <a:spAutoFit/>
          </a:bodyPr>
          <a:lstStyle/>
          <a:p>
            <a:r>
              <a:rPr lang="en-IE" sz="1400" dirty="0" smtClean="0"/>
              <a:t>Unit C Dispatched to meet demand</a:t>
            </a:r>
            <a:endParaRPr lang="en-IE" sz="14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6110" y="1409379"/>
            <a:ext cx="542925" cy="25921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2" name="Straight Arrow Connector 51"/>
          <p:cNvCxnSpPr>
            <a:endCxn id="53" idx="1"/>
          </p:cNvCxnSpPr>
          <p:nvPr/>
        </p:nvCxnSpPr>
        <p:spPr>
          <a:xfrm>
            <a:off x="5230836" y="1987201"/>
            <a:ext cx="1718604" cy="401774"/>
          </a:xfrm>
          <a:prstGeom prst="straightConnector1">
            <a:avLst/>
          </a:prstGeom>
          <a:ln w="50800">
            <a:solidFill>
              <a:srgbClr val="FF0000"/>
            </a:solidFill>
            <a:headEnd type="oval"/>
            <a:tailEnd type="none"/>
          </a:ln>
        </p:spPr>
        <p:style>
          <a:lnRef idx="1">
            <a:schemeClr val="accent1"/>
          </a:lnRef>
          <a:fillRef idx="0">
            <a:schemeClr val="accent1"/>
          </a:fillRef>
          <a:effectRef idx="0">
            <a:schemeClr val="accent1"/>
          </a:effectRef>
          <a:fontRef idx="minor">
            <a:schemeClr val="tx1"/>
          </a:fontRef>
        </p:style>
      </p:cxn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53095" y="1409379"/>
            <a:ext cx="661367" cy="25921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3" name="Rectangle 52"/>
          <p:cNvSpPr/>
          <p:nvPr/>
        </p:nvSpPr>
        <p:spPr>
          <a:xfrm>
            <a:off x="6949440" y="2267334"/>
            <a:ext cx="1414233" cy="243281"/>
          </a:xfrm>
          <a:prstGeom prst="rect">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22" name="Straight Arrow Connector 21"/>
          <p:cNvCxnSpPr>
            <a:endCxn id="39" idx="2"/>
          </p:cNvCxnSpPr>
          <p:nvPr/>
        </p:nvCxnSpPr>
        <p:spPr>
          <a:xfrm>
            <a:off x="5230836" y="2288126"/>
            <a:ext cx="0" cy="2834437"/>
          </a:xfrm>
          <a:prstGeom prst="straightConnector1">
            <a:avLst/>
          </a:prstGeom>
          <a:ln w="22225">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4570095" y="3599774"/>
            <a:ext cx="660742" cy="309496"/>
          </a:xfrm>
          <a:prstGeom prst="straightConnector1">
            <a:avLst/>
          </a:prstGeom>
          <a:ln w="50800">
            <a:solidFill>
              <a:srgbClr val="FF0000"/>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766556" y="3694948"/>
            <a:ext cx="2290101" cy="523220"/>
          </a:xfrm>
          <a:prstGeom prst="rect">
            <a:avLst/>
          </a:prstGeom>
          <a:noFill/>
        </p:spPr>
        <p:txBody>
          <a:bodyPr wrap="square" rtlCol="0">
            <a:spAutoFit/>
          </a:bodyPr>
          <a:lstStyle/>
          <a:p>
            <a:r>
              <a:rPr lang="en-IE" sz="1400" dirty="0" smtClean="0"/>
              <a:t>1350MW of total PN’s Scheduled following LTS run</a:t>
            </a:r>
            <a:endParaRPr lang="en-IE" sz="1400" dirty="0"/>
          </a:p>
        </p:txBody>
      </p:sp>
      <p:sp>
        <p:nvSpPr>
          <p:cNvPr id="30" name="TextBox 29"/>
          <p:cNvSpPr txBox="1"/>
          <p:nvPr/>
        </p:nvSpPr>
        <p:spPr>
          <a:xfrm>
            <a:off x="3258653" y="1833312"/>
            <a:ext cx="1305905" cy="307777"/>
          </a:xfrm>
          <a:prstGeom prst="rect">
            <a:avLst/>
          </a:prstGeom>
          <a:noFill/>
        </p:spPr>
        <p:txBody>
          <a:bodyPr wrap="square" rtlCol="0">
            <a:spAutoFit/>
          </a:bodyPr>
          <a:lstStyle/>
          <a:p>
            <a:r>
              <a:rPr lang="en-IE" sz="1400" dirty="0" smtClean="0"/>
              <a:t>200MW short</a:t>
            </a:r>
            <a:endParaRPr lang="en-IE" sz="1400" dirty="0"/>
          </a:p>
        </p:txBody>
      </p:sp>
      <p:cxnSp>
        <p:nvCxnSpPr>
          <p:cNvPr id="11" name="Straight Arrow Connector 10"/>
          <p:cNvCxnSpPr/>
          <p:nvPr/>
        </p:nvCxnSpPr>
        <p:spPr>
          <a:xfrm>
            <a:off x="4570095" y="1987200"/>
            <a:ext cx="660742" cy="0"/>
          </a:xfrm>
          <a:prstGeom prst="straightConnector1">
            <a:avLst/>
          </a:prstGeom>
          <a:ln w="50800">
            <a:solidFill>
              <a:srgbClr val="FF0000"/>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4816957" y="5693791"/>
            <a:ext cx="123846" cy="12310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000">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IE" dirty="0"/>
          </a:p>
        </p:txBody>
      </p:sp>
      <p:sp>
        <p:nvSpPr>
          <p:cNvPr id="32" name="Rectangle 31"/>
          <p:cNvSpPr/>
          <p:nvPr/>
        </p:nvSpPr>
        <p:spPr>
          <a:xfrm>
            <a:off x="6262369" y="5693790"/>
            <a:ext cx="120641" cy="123110"/>
          </a:xfrm>
          <a:prstGeom prst="rect">
            <a:avLst/>
          </a:prstGeom>
          <a:solidFill>
            <a:schemeClr val="accent6"/>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1000" dirty="0"/>
          </a:p>
        </p:txBody>
      </p:sp>
      <p:sp>
        <p:nvSpPr>
          <p:cNvPr id="34" name="TextBox 33"/>
          <p:cNvSpPr txBox="1"/>
          <p:nvPr/>
        </p:nvSpPr>
        <p:spPr>
          <a:xfrm>
            <a:off x="4915639" y="5612624"/>
            <a:ext cx="1355120" cy="276999"/>
          </a:xfrm>
          <a:prstGeom prst="rect">
            <a:avLst/>
          </a:prstGeom>
          <a:noFill/>
        </p:spPr>
        <p:txBody>
          <a:bodyPr wrap="square" rtlCol="0">
            <a:spAutoFit/>
          </a:bodyPr>
          <a:lstStyle/>
          <a:p>
            <a:r>
              <a:rPr lang="en-IE" sz="1200" dirty="0" smtClean="0"/>
              <a:t>Scheduled with PN</a:t>
            </a:r>
            <a:endParaRPr lang="en-IE" sz="1200" dirty="0"/>
          </a:p>
        </p:txBody>
      </p:sp>
      <p:sp>
        <p:nvSpPr>
          <p:cNvPr id="35" name="TextBox 34"/>
          <p:cNvSpPr txBox="1"/>
          <p:nvPr/>
        </p:nvSpPr>
        <p:spPr>
          <a:xfrm>
            <a:off x="6357843" y="5615570"/>
            <a:ext cx="1972013" cy="276999"/>
          </a:xfrm>
          <a:prstGeom prst="rect">
            <a:avLst/>
          </a:prstGeom>
          <a:noFill/>
        </p:spPr>
        <p:txBody>
          <a:bodyPr wrap="square" rtlCol="0">
            <a:spAutoFit/>
          </a:bodyPr>
          <a:lstStyle/>
          <a:p>
            <a:r>
              <a:rPr lang="en-IE" sz="1200" dirty="0" smtClean="0"/>
              <a:t>Scheduled without PN</a:t>
            </a:r>
            <a:endParaRPr lang="en-IE" sz="1200" dirty="0"/>
          </a:p>
        </p:txBody>
      </p:sp>
    </p:spTree>
    <p:extLst>
      <p:ext uri="{BB962C8B-B14F-4D97-AF65-F5344CB8AC3E}">
        <p14:creationId xmlns:p14="http://schemas.microsoft.com/office/powerpoint/2010/main" val="958388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28"/>
                                        </p:tgtEl>
                                        <p:attrNameLst>
                                          <p:attrName>style.visibility</p:attrName>
                                        </p:attrNameLst>
                                      </p:cBhvr>
                                      <p:to>
                                        <p:strVal val="hidden"/>
                                      </p:to>
                                    </p:set>
                                  </p:childTnLst>
                                </p:cTn>
                              </p:par>
                              <p:par>
                                <p:cTn id="23" presetID="1" presetClass="exit" presetSubtype="0" fill="hold" nodeType="withEffect">
                                  <p:stCondLst>
                                    <p:cond delay="0"/>
                                  </p:stCondLst>
                                  <p:childTnLst>
                                    <p:set>
                                      <p:cBhvr>
                                        <p:cTn id="24" dur="1" fill="hold">
                                          <p:stCondLst>
                                            <p:cond delay="0"/>
                                          </p:stCondLst>
                                        </p:cTn>
                                        <p:tgtEl>
                                          <p:spTgt spid="11"/>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30"/>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29"/>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5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1"/>
                                        </p:tgtEl>
                                        <p:attrNameLst>
                                          <p:attrName>style.visibility</p:attrName>
                                        </p:attrNameLst>
                                      </p:cBhvr>
                                      <p:to>
                                        <p:strVal val="visible"/>
                                      </p:to>
                                    </p:set>
                                  </p:childTnLst>
                                </p:cTn>
                              </p:par>
                              <p:par>
                                <p:cTn id="41" presetID="1" presetClass="exit" presetSubtype="0" fill="hold" nodeType="withEffect">
                                  <p:stCondLst>
                                    <p:cond delay="0"/>
                                  </p:stCondLst>
                                  <p:childTnLst>
                                    <p:set>
                                      <p:cBhvr>
                                        <p:cTn id="42" dur="1" fill="hold">
                                          <p:stCondLst>
                                            <p:cond delay="0"/>
                                          </p:stCondLst>
                                        </p:cTn>
                                        <p:tgtEl>
                                          <p:spTgt spid="22"/>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21"/>
                                        </p:tgtEl>
                                        <p:attrNameLst>
                                          <p:attrName>style.visibility</p:attrName>
                                        </p:attrNameLst>
                                      </p:cBhvr>
                                      <p:to>
                                        <p:strVal val="hidden"/>
                                      </p:to>
                                    </p:set>
                                  </p:childTnLst>
                                </p:cTn>
                              </p:par>
                              <p:par>
                                <p:cTn id="45" presetID="1" presetClass="entr" presetSubtype="0"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33" grpId="0"/>
      <p:bldP spid="53" grpId="0" animBg="1"/>
      <p:bldP spid="29" grpId="0"/>
      <p:bldP spid="29" grpId="1"/>
      <p:bldP spid="30" grpId="0"/>
      <p:bldP spid="30" grpId="1"/>
      <p:bldP spid="32" grpId="0" animBg="1"/>
      <p:bldP spid="3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Forecast Availability v Declared</a:t>
            </a:r>
            <a:endParaRPr lang="en-IE" dirty="0"/>
          </a:p>
        </p:txBody>
      </p:sp>
      <p:sp>
        <p:nvSpPr>
          <p:cNvPr id="4" name="Slide Number Placeholder 3"/>
          <p:cNvSpPr>
            <a:spLocks noGrp="1"/>
          </p:cNvSpPr>
          <p:nvPr>
            <p:ph type="sldNum" sz="quarter" idx="12"/>
          </p:nvPr>
        </p:nvSpPr>
        <p:spPr/>
        <p:txBody>
          <a:bodyPr/>
          <a:lstStyle/>
          <a:p>
            <a:fld id="{5FA4BBA2-668D-4B65-A78A-63221D942F52}" type="slidenum">
              <a:rPr lang="en-IE" smtClean="0">
                <a:solidFill>
                  <a:prstClr val="black">
                    <a:tint val="75000"/>
                  </a:prstClr>
                </a:solidFill>
              </a:rPr>
              <a:pPr/>
              <a:t>26</a:t>
            </a:fld>
            <a:endParaRPr lang="en-IE" dirty="0">
              <a:solidFill>
                <a:prstClr val="black">
                  <a:tint val="75000"/>
                </a:prstClr>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446094517"/>
              </p:ext>
            </p:extLst>
          </p:nvPr>
        </p:nvGraphicFramePr>
        <p:xfrm>
          <a:off x="449897" y="1775971"/>
          <a:ext cx="2435604" cy="2784352"/>
        </p:xfrm>
        <a:graphic>
          <a:graphicData uri="http://schemas.openxmlformats.org/drawingml/2006/table">
            <a:tbl>
              <a:tblPr firstRow="1" bandRow="1">
                <a:tableStyleId>{5C22544A-7EE6-4342-B048-85BDC9FD1C3A}</a:tableStyleId>
              </a:tblPr>
              <a:tblGrid>
                <a:gridCol w="556470"/>
                <a:gridCol w="872455"/>
                <a:gridCol w="1006679"/>
              </a:tblGrid>
              <a:tr h="370840">
                <a:tc>
                  <a:txBody>
                    <a:bodyPr/>
                    <a:lstStyle/>
                    <a:p>
                      <a:endParaRPr lang="en-IE" sz="1100" dirty="0"/>
                    </a:p>
                  </a:txBody>
                  <a:tcPr/>
                </a:tc>
                <a:tc>
                  <a:txBody>
                    <a:bodyPr/>
                    <a:lstStyle/>
                    <a:p>
                      <a:r>
                        <a:rPr lang="en-IE" sz="1100" dirty="0" smtClean="0"/>
                        <a:t>Declared</a:t>
                      </a:r>
                      <a:r>
                        <a:rPr lang="en-IE" sz="1100" baseline="0" dirty="0" smtClean="0"/>
                        <a:t> Max [MW]</a:t>
                      </a:r>
                      <a:endParaRPr lang="en-IE" sz="1100" dirty="0"/>
                    </a:p>
                  </a:txBody>
                  <a:tcPr/>
                </a:tc>
                <a:tc>
                  <a:txBody>
                    <a:bodyPr/>
                    <a:lstStyle/>
                    <a:p>
                      <a:r>
                        <a:rPr lang="en-IE" sz="1100" dirty="0" smtClean="0"/>
                        <a:t>Forecast Avail Max [MW]</a:t>
                      </a:r>
                      <a:endParaRPr lang="en-IE" sz="1100" dirty="0"/>
                    </a:p>
                  </a:txBody>
                  <a:tcPr/>
                </a:tc>
              </a:tr>
              <a:tr h="258334">
                <a:tc>
                  <a:txBody>
                    <a:bodyPr/>
                    <a:lstStyle/>
                    <a:p>
                      <a:r>
                        <a:rPr lang="en-IE" sz="1100" dirty="0" smtClean="0"/>
                        <a:t>Unit</a:t>
                      </a:r>
                      <a:r>
                        <a:rPr lang="en-IE" sz="1100" baseline="0" dirty="0" smtClean="0"/>
                        <a:t> A</a:t>
                      </a:r>
                      <a:endParaRPr lang="en-IE" sz="1100" dirty="0"/>
                    </a:p>
                  </a:txBody>
                  <a:tcPr/>
                </a:tc>
                <a:tc>
                  <a:txBody>
                    <a:bodyPr/>
                    <a:lstStyle/>
                    <a:p>
                      <a:pPr algn="ctr"/>
                      <a:r>
                        <a:rPr lang="en-IE" sz="1100" dirty="0" smtClean="0"/>
                        <a:t>400</a:t>
                      </a:r>
                    </a:p>
                  </a:txBody>
                  <a:tcPr/>
                </a:tc>
                <a:tc>
                  <a:txBody>
                    <a:bodyPr/>
                    <a:lstStyle/>
                    <a:p>
                      <a:pPr algn="ctr"/>
                      <a:r>
                        <a:rPr lang="en-IE" sz="1100" dirty="0" smtClean="0"/>
                        <a:t>425</a:t>
                      </a:r>
                      <a:endParaRPr lang="en-IE" sz="1100" dirty="0"/>
                    </a:p>
                  </a:txBody>
                  <a:tcPr/>
                </a:tc>
              </a:tr>
              <a:tr h="223053">
                <a:tc>
                  <a:txBody>
                    <a:bodyPr/>
                    <a:lstStyle/>
                    <a:p>
                      <a:r>
                        <a:rPr lang="en-IE" sz="1100" dirty="0" smtClean="0"/>
                        <a:t>Unit</a:t>
                      </a:r>
                      <a:r>
                        <a:rPr lang="en-IE" sz="1100" baseline="0" dirty="0" smtClean="0"/>
                        <a:t> B</a:t>
                      </a:r>
                      <a:endParaRPr lang="en-IE" sz="1100" dirty="0"/>
                    </a:p>
                  </a:txBody>
                  <a:tcPr/>
                </a:tc>
                <a:tc>
                  <a:txBody>
                    <a:bodyPr/>
                    <a:lstStyle/>
                    <a:p>
                      <a:pPr algn="ctr"/>
                      <a:r>
                        <a:rPr lang="en-IE" sz="1100" dirty="0" smtClean="0"/>
                        <a:t>400</a:t>
                      </a:r>
                      <a:endParaRPr lang="en-IE" sz="1100" dirty="0"/>
                    </a:p>
                  </a:txBody>
                  <a:tcPr/>
                </a:tc>
                <a:tc>
                  <a:txBody>
                    <a:bodyPr/>
                    <a:lstStyle/>
                    <a:p>
                      <a:pPr algn="ctr"/>
                      <a:r>
                        <a:rPr lang="en-IE" sz="1100" dirty="0" smtClean="0"/>
                        <a:t>408</a:t>
                      </a:r>
                      <a:endParaRPr lang="en-IE" sz="1100" dirty="0"/>
                    </a:p>
                  </a:txBody>
                  <a:tcPr/>
                </a:tc>
              </a:tr>
              <a:tr h="246496">
                <a:tc>
                  <a:txBody>
                    <a:bodyPr/>
                    <a:lstStyle/>
                    <a:p>
                      <a:r>
                        <a:rPr lang="en-IE" sz="1100" dirty="0" smtClean="0"/>
                        <a:t>Unit</a:t>
                      </a:r>
                      <a:r>
                        <a:rPr lang="en-IE" sz="1100" baseline="0" dirty="0" smtClean="0"/>
                        <a:t> C</a:t>
                      </a:r>
                      <a:endParaRPr lang="en-IE" sz="1100" dirty="0"/>
                    </a:p>
                  </a:txBody>
                  <a:tcPr/>
                </a:tc>
                <a:tc>
                  <a:txBody>
                    <a:bodyPr/>
                    <a:lstStyle/>
                    <a:p>
                      <a:pPr algn="ctr"/>
                      <a:r>
                        <a:rPr lang="en-IE" sz="1100" dirty="0" smtClean="0"/>
                        <a:t>400</a:t>
                      </a:r>
                      <a:endParaRPr lang="en-IE" sz="1100" dirty="0"/>
                    </a:p>
                  </a:txBody>
                  <a:tcPr/>
                </a:tc>
                <a:tc>
                  <a:txBody>
                    <a:bodyPr/>
                    <a:lstStyle/>
                    <a:p>
                      <a:pPr algn="ctr"/>
                      <a:r>
                        <a:rPr lang="en-IE" sz="1100" dirty="0" smtClean="0"/>
                        <a:t>435</a:t>
                      </a:r>
                      <a:endParaRPr lang="en-IE" sz="1100" dirty="0"/>
                    </a:p>
                  </a:txBody>
                  <a:tcPr/>
                </a:tc>
              </a:tr>
              <a:tr h="244772">
                <a:tc>
                  <a:txBody>
                    <a:bodyPr/>
                    <a:lstStyle/>
                    <a:p>
                      <a:r>
                        <a:rPr lang="en-IE" sz="1100" dirty="0" smtClean="0"/>
                        <a:t>Unit</a:t>
                      </a:r>
                      <a:r>
                        <a:rPr lang="en-IE" sz="1100" baseline="0" dirty="0" smtClean="0"/>
                        <a:t> D</a:t>
                      </a:r>
                      <a:endParaRPr lang="en-IE" sz="1100" dirty="0"/>
                    </a:p>
                  </a:txBody>
                  <a:tcPr/>
                </a:tc>
                <a:tc>
                  <a:txBody>
                    <a:bodyPr/>
                    <a:lstStyle/>
                    <a:p>
                      <a:pPr algn="ctr"/>
                      <a:r>
                        <a:rPr lang="en-IE" sz="1100" dirty="0" smtClean="0"/>
                        <a:t>300</a:t>
                      </a:r>
                      <a:endParaRPr lang="en-IE" sz="1100" dirty="0"/>
                    </a:p>
                  </a:txBody>
                  <a:tcPr/>
                </a:tc>
                <a:tc>
                  <a:txBody>
                    <a:bodyPr/>
                    <a:lstStyle/>
                    <a:p>
                      <a:pPr algn="ctr"/>
                      <a:r>
                        <a:rPr lang="en-IE" sz="1100" dirty="0" smtClean="0"/>
                        <a:t>310</a:t>
                      </a:r>
                      <a:endParaRPr lang="en-IE" sz="1100" dirty="0"/>
                    </a:p>
                  </a:txBody>
                  <a:tcPr/>
                </a:tc>
              </a:tr>
              <a:tr h="284992">
                <a:tc>
                  <a:txBody>
                    <a:bodyPr/>
                    <a:lstStyle/>
                    <a:p>
                      <a:r>
                        <a:rPr lang="en-IE" sz="1100" dirty="0" smtClean="0"/>
                        <a:t>Unit</a:t>
                      </a:r>
                      <a:r>
                        <a:rPr lang="en-IE" sz="1100" baseline="0" dirty="0" smtClean="0"/>
                        <a:t> E</a:t>
                      </a:r>
                      <a:endParaRPr lang="en-IE" sz="1100" dirty="0"/>
                    </a:p>
                  </a:txBody>
                  <a:tcPr/>
                </a:tc>
                <a:tc>
                  <a:txBody>
                    <a:bodyPr/>
                    <a:lstStyle/>
                    <a:p>
                      <a:pPr algn="ctr"/>
                      <a:r>
                        <a:rPr lang="en-IE" sz="1100" dirty="0" smtClean="0"/>
                        <a:t>300</a:t>
                      </a:r>
                      <a:endParaRPr lang="en-IE" sz="1100" dirty="0"/>
                    </a:p>
                  </a:txBody>
                  <a:tcPr/>
                </a:tc>
                <a:tc>
                  <a:txBody>
                    <a:bodyPr/>
                    <a:lstStyle/>
                    <a:p>
                      <a:pPr algn="ctr"/>
                      <a:r>
                        <a:rPr lang="en-IE" sz="1100" dirty="0" smtClean="0"/>
                        <a:t>308</a:t>
                      </a:r>
                      <a:endParaRPr lang="en-IE" sz="1100" dirty="0"/>
                    </a:p>
                  </a:txBody>
                  <a:tcPr/>
                </a:tc>
              </a:tr>
              <a:tr h="253674">
                <a:tc>
                  <a:txBody>
                    <a:bodyPr/>
                    <a:lstStyle/>
                    <a:p>
                      <a:r>
                        <a:rPr lang="en-IE" sz="1100" dirty="0" smtClean="0"/>
                        <a:t>Unit</a:t>
                      </a:r>
                      <a:r>
                        <a:rPr lang="en-IE" sz="1100" baseline="0" dirty="0" smtClean="0"/>
                        <a:t> F</a:t>
                      </a:r>
                      <a:endParaRPr lang="en-IE" sz="1100" dirty="0"/>
                    </a:p>
                  </a:txBody>
                  <a:tcPr/>
                </a:tc>
                <a:tc>
                  <a:txBody>
                    <a:bodyPr/>
                    <a:lstStyle/>
                    <a:p>
                      <a:pPr algn="ctr"/>
                      <a:r>
                        <a:rPr lang="en-IE" sz="1100" dirty="0" smtClean="0"/>
                        <a:t>100</a:t>
                      </a:r>
                      <a:endParaRPr lang="en-IE" sz="1100" dirty="0"/>
                    </a:p>
                  </a:txBody>
                  <a:tcPr/>
                </a:tc>
                <a:tc>
                  <a:txBody>
                    <a:bodyPr/>
                    <a:lstStyle/>
                    <a:p>
                      <a:pPr algn="ctr"/>
                      <a:r>
                        <a:rPr lang="en-IE" sz="1100" dirty="0" smtClean="0"/>
                        <a:t>105</a:t>
                      </a:r>
                      <a:endParaRPr lang="en-IE" sz="1100" dirty="0"/>
                    </a:p>
                  </a:txBody>
                  <a:tcPr/>
                </a:tc>
              </a:tr>
              <a:tr h="246263">
                <a:tc>
                  <a:txBody>
                    <a:bodyPr/>
                    <a:lstStyle/>
                    <a:p>
                      <a:r>
                        <a:rPr lang="en-IE" sz="1100" dirty="0" smtClean="0"/>
                        <a:t>Unit</a:t>
                      </a:r>
                      <a:r>
                        <a:rPr lang="en-IE" sz="1100" baseline="0" dirty="0" smtClean="0"/>
                        <a:t> G</a:t>
                      </a:r>
                      <a:endParaRPr lang="en-IE" sz="1100" dirty="0"/>
                    </a:p>
                  </a:txBody>
                  <a:tcPr/>
                </a:tc>
                <a:tc>
                  <a:txBody>
                    <a:bodyPr/>
                    <a:lstStyle/>
                    <a:p>
                      <a:pPr algn="ctr"/>
                      <a:r>
                        <a:rPr lang="en-IE" sz="1100" dirty="0" smtClean="0"/>
                        <a:t>100</a:t>
                      </a:r>
                      <a:endParaRPr lang="en-IE" sz="1100" dirty="0"/>
                    </a:p>
                  </a:txBody>
                  <a:tcPr/>
                </a:tc>
                <a:tc>
                  <a:txBody>
                    <a:bodyPr/>
                    <a:lstStyle/>
                    <a:p>
                      <a:pPr algn="ctr"/>
                      <a:r>
                        <a:rPr lang="en-IE" sz="1100" dirty="0" smtClean="0"/>
                        <a:t>110</a:t>
                      </a:r>
                      <a:endParaRPr lang="en-IE" sz="1100" dirty="0"/>
                    </a:p>
                  </a:txBody>
                  <a:tcPr/>
                </a:tc>
              </a:tr>
              <a:tr h="246263">
                <a:tc>
                  <a:txBody>
                    <a:bodyPr/>
                    <a:lstStyle/>
                    <a:p>
                      <a:r>
                        <a:rPr lang="en-IE" sz="1100" dirty="0" smtClean="0"/>
                        <a:t>Unit</a:t>
                      </a:r>
                      <a:r>
                        <a:rPr lang="en-IE" sz="1100" baseline="0" dirty="0" smtClean="0"/>
                        <a:t> H</a:t>
                      </a:r>
                      <a:endParaRPr lang="en-IE" sz="1100" dirty="0"/>
                    </a:p>
                  </a:txBody>
                  <a:tcPr/>
                </a:tc>
                <a:tc>
                  <a:txBody>
                    <a:bodyPr/>
                    <a:lstStyle/>
                    <a:p>
                      <a:pPr algn="ctr"/>
                      <a:r>
                        <a:rPr lang="en-IE" sz="1100" dirty="0" smtClean="0"/>
                        <a:t>50</a:t>
                      </a:r>
                      <a:endParaRPr lang="en-IE" sz="1100" dirty="0"/>
                    </a:p>
                  </a:txBody>
                  <a:tcPr/>
                </a:tc>
                <a:tc>
                  <a:txBody>
                    <a:bodyPr/>
                    <a:lstStyle/>
                    <a:p>
                      <a:pPr algn="ctr"/>
                      <a:r>
                        <a:rPr lang="en-IE" sz="1100" dirty="0" smtClean="0"/>
                        <a:t>59</a:t>
                      </a:r>
                      <a:endParaRPr lang="en-IE" sz="1100" dirty="0"/>
                    </a:p>
                  </a:txBody>
                  <a:tcPr/>
                </a:tc>
              </a:tr>
              <a:tr h="246263">
                <a:tc>
                  <a:txBody>
                    <a:bodyPr/>
                    <a:lstStyle/>
                    <a:p>
                      <a:endParaRPr lang="en-IE" sz="1100" dirty="0"/>
                    </a:p>
                  </a:txBody>
                  <a:tcPr/>
                </a:tc>
                <a:tc>
                  <a:txBody>
                    <a:bodyPr/>
                    <a:lstStyle/>
                    <a:p>
                      <a:pPr algn="ctr"/>
                      <a:r>
                        <a:rPr lang="en-IE" sz="1100" b="1" dirty="0" smtClean="0">
                          <a:solidFill>
                            <a:srgbClr val="FF0000"/>
                          </a:solidFill>
                        </a:rPr>
                        <a:t>2050</a:t>
                      </a:r>
                      <a:endParaRPr lang="en-IE" sz="1100" b="1" dirty="0">
                        <a:solidFill>
                          <a:srgbClr val="FF0000"/>
                        </a:solidFill>
                      </a:endParaRPr>
                    </a:p>
                  </a:txBody>
                  <a:tcPr/>
                </a:tc>
                <a:tc>
                  <a:txBody>
                    <a:bodyPr/>
                    <a:lstStyle/>
                    <a:p>
                      <a:pPr algn="ctr"/>
                      <a:r>
                        <a:rPr lang="en-IE" sz="1100" b="1" dirty="0" smtClean="0">
                          <a:solidFill>
                            <a:srgbClr val="FF0000"/>
                          </a:solidFill>
                        </a:rPr>
                        <a:t>2160</a:t>
                      </a:r>
                      <a:endParaRPr lang="en-IE" sz="1100" b="1" dirty="0">
                        <a:solidFill>
                          <a:srgbClr val="FF0000"/>
                        </a:solidFill>
                      </a:endParaRPr>
                    </a:p>
                  </a:txBody>
                  <a:tcPr/>
                </a:tc>
              </a:tr>
            </a:tbl>
          </a:graphicData>
        </a:graphic>
      </p:graphicFrame>
      <p:sp>
        <p:nvSpPr>
          <p:cNvPr id="5" name="Right Brace 4"/>
          <p:cNvSpPr/>
          <p:nvPr/>
        </p:nvSpPr>
        <p:spPr>
          <a:xfrm rot="5400000">
            <a:off x="1734107" y="4361876"/>
            <a:ext cx="318782" cy="851483"/>
          </a:xfrm>
          <a:prstGeom prst="rightBrace">
            <a:avLst/>
          </a:prstGeom>
          <a:ln w="254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
        <p:nvSpPr>
          <p:cNvPr id="7" name="TextBox 6"/>
          <p:cNvSpPr txBox="1"/>
          <p:nvPr/>
        </p:nvSpPr>
        <p:spPr>
          <a:xfrm>
            <a:off x="1178339" y="4972174"/>
            <a:ext cx="1447098" cy="276999"/>
          </a:xfrm>
          <a:prstGeom prst="rect">
            <a:avLst/>
          </a:prstGeom>
          <a:noFill/>
        </p:spPr>
        <p:txBody>
          <a:bodyPr wrap="square" rtlCol="0">
            <a:spAutoFit/>
          </a:bodyPr>
          <a:lstStyle/>
          <a:p>
            <a:r>
              <a:rPr lang="en-IE" sz="1200" dirty="0" smtClean="0"/>
              <a:t>110MW Difference</a:t>
            </a:r>
            <a:endParaRPr lang="en-IE" sz="1200" dirty="0"/>
          </a:p>
        </p:txBody>
      </p:sp>
      <p:sp>
        <p:nvSpPr>
          <p:cNvPr id="8" name="Rounded Rectangle 7"/>
          <p:cNvSpPr/>
          <p:nvPr/>
        </p:nvSpPr>
        <p:spPr>
          <a:xfrm>
            <a:off x="1811710" y="1700470"/>
            <a:ext cx="1124125" cy="2936145"/>
          </a:xfrm>
          <a:prstGeom prst="roundRect">
            <a:avLst/>
          </a:prstGeom>
          <a:noFill/>
          <a:ln w="38100">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fontAlgn="base">
              <a:spcBef>
                <a:spcPct val="0"/>
              </a:spcBef>
              <a:spcAft>
                <a:spcPct val="0"/>
              </a:spcAft>
            </a:pPr>
            <a:endParaRPr lang="en-US" sz="1600" b="1" dirty="0">
              <a:solidFill>
                <a:srgbClr val="1F497D"/>
              </a:solidFill>
            </a:endParaRPr>
          </a:p>
        </p:txBody>
      </p:sp>
      <p:sp>
        <p:nvSpPr>
          <p:cNvPr id="9" name="Right Brace 8"/>
          <p:cNvSpPr/>
          <p:nvPr/>
        </p:nvSpPr>
        <p:spPr>
          <a:xfrm>
            <a:off x="2935835" y="2861646"/>
            <a:ext cx="318782" cy="851483"/>
          </a:xfrm>
          <a:prstGeom prst="rightBrace">
            <a:avLst/>
          </a:prstGeom>
          <a:noFill/>
          <a:ln w="38100">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457200" fontAlgn="base">
              <a:spcBef>
                <a:spcPct val="0"/>
              </a:spcBef>
              <a:spcAft>
                <a:spcPct val="0"/>
              </a:spcAft>
            </a:pPr>
            <a:endParaRPr lang="en-IE" sz="1600" b="1">
              <a:solidFill>
                <a:srgbClr val="1F497D"/>
              </a:solidFill>
            </a:endParaRPr>
          </a:p>
        </p:txBody>
      </p:sp>
      <p:sp>
        <p:nvSpPr>
          <p:cNvPr id="10" name="TextBox 9"/>
          <p:cNvSpPr txBox="1"/>
          <p:nvPr/>
        </p:nvSpPr>
        <p:spPr>
          <a:xfrm rot="16200000">
            <a:off x="2166320" y="3124858"/>
            <a:ext cx="2584294" cy="338554"/>
          </a:xfrm>
          <a:prstGeom prst="rect">
            <a:avLst/>
          </a:prstGeom>
          <a:noFill/>
        </p:spPr>
        <p:txBody>
          <a:bodyPr wrap="square" rtlCol="0">
            <a:spAutoFit/>
          </a:bodyPr>
          <a:lstStyle>
            <a:defPPr>
              <a:defRPr lang="en-US"/>
            </a:defPPr>
            <a:lvl1pPr>
              <a:defRPr sz="1200"/>
            </a:lvl1pPr>
          </a:lstStyle>
          <a:p>
            <a:pPr algn="ctr"/>
            <a:r>
              <a:rPr lang="en-IE" sz="1600" dirty="0" smtClean="0"/>
              <a:t>LTS </a:t>
            </a:r>
            <a:r>
              <a:rPr lang="en-IE" sz="1600" dirty="0"/>
              <a:t>Availability</a:t>
            </a:r>
          </a:p>
        </p:txBody>
      </p:sp>
      <p:cxnSp>
        <p:nvCxnSpPr>
          <p:cNvPr id="11" name="Straight Arrow Connector 10"/>
          <p:cNvCxnSpPr/>
          <p:nvPr/>
        </p:nvCxnSpPr>
        <p:spPr>
          <a:xfrm>
            <a:off x="4101904" y="4952286"/>
            <a:ext cx="4454555"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4223329" y="1448315"/>
            <a:ext cx="0" cy="3624528"/>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8073875" y="4947008"/>
            <a:ext cx="927800" cy="246221"/>
          </a:xfrm>
          <a:prstGeom prst="rect">
            <a:avLst/>
          </a:prstGeom>
          <a:noFill/>
        </p:spPr>
        <p:txBody>
          <a:bodyPr wrap="square" rtlCol="0">
            <a:spAutoFit/>
          </a:bodyPr>
          <a:lstStyle/>
          <a:p>
            <a:r>
              <a:rPr lang="en-IE" sz="1000" dirty="0"/>
              <a:t>t</a:t>
            </a:r>
            <a:r>
              <a:rPr lang="en-IE" sz="1000" dirty="0" smtClean="0"/>
              <a:t>ime</a:t>
            </a:r>
            <a:endParaRPr lang="en-IE" sz="1000" dirty="0"/>
          </a:p>
        </p:txBody>
      </p:sp>
      <p:sp>
        <p:nvSpPr>
          <p:cNvPr id="14" name="TextBox 13"/>
          <p:cNvSpPr txBox="1"/>
          <p:nvPr/>
        </p:nvSpPr>
        <p:spPr>
          <a:xfrm rot="16200000">
            <a:off x="3768959" y="1557155"/>
            <a:ext cx="463901" cy="246221"/>
          </a:xfrm>
          <a:prstGeom prst="rect">
            <a:avLst/>
          </a:prstGeom>
          <a:noFill/>
        </p:spPr>
        <p:txBody>
          <a:bodyPr wrap="square" rtlCol="0">
            <a:spAutoFit/>
          </a:bodyPr>
          <a:lstStyle/>
          <a:p>
            <a:r>
              <a:rPr lang="en-IE" sz="1000" dirty="0" smtClean="0"/>
              <a:t>MW</a:t>
            </a:r>
            <a:endParaRPr lang="en-IE" sz="1000" dirty="0"/>
          </a:p>
        </p:txBody>
      </p:sp>
      <p:sp>
        <p:nvSpPr>
          <p:cNvPr id="15" name="Rectangle 14"/>
          <p:cNvSpPr/>
          <p:nvPr/>
        </p:nvSpPr>
        <p:spPr>
          <a:xfrm>
            <a:off x="6610814" y="2415839"/>
            <a:ext cx="393682" cy="2536447"/>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1000" dirty="0"/>
          </a:p>
        </p:txBody>
      </p:sp>
      <p:sp>
        <p:nvSpPr>
          <p:cNvPr id="16" name="Rectangle 15"/>
          <p:cNvSpPr/>
          <p:nvPr/>
        </p:nvSpPr>
        <p:spPr>
          <a:xfrm>
            <a:off x="6610814" y="1849656"/>
            <a:ext cx="393682" cy="557958"/>
          </a:xfrm>
          <a:prstGeom prst="rect">
            <a:avLst/>
          </a:prstGeom>
          <a:solidFill>
            <a:schemeClr val="accent6"/>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1000" dirty="0"/>
          </a:p>
        </p:txBody>
      </p:sp>
      <p:sp>
        <p:nvSpPr>
          <p:cNvPr id="17" name="Freeform 16"/>
          <p:cNvSpPr/>
          <p:nvPr/>
        </p:nvSpPr>
        <p:spPr>
          <a:xfrm>
            <a:off x="4554910" y="1865291"/>
            <a:ext cx="3716323" cy="2586766"/>
          </a:xfrm>
          <a:custGeom>
            <a:avLst/>
            <a:gdLst>
              <a:gd name="connsiteX0" fmla="*/ 0 w 3295650"/>
              <a:gd name="connsiteY0" fmla="*/ 1409601 h 1443555"/>
              <a:gd name="connsiteX1" fmla="*/ 298450 w 3295650"/>
              <a:gd name="connsiteY1" fmla="*/ 717451 h 1443555"/>
              <a:gd name="connsiteX2" fmla="*/ 501650 w 3295650"/>
              <a:gd name="connsiteY2" fmla="*/ 444401 h 1443555"/>
              <a:gd name="connsiteX3" fmla="*/ 895350 w 3295650"/>
              <a:gd name="connsiteY3" fmla="*/ 368201 h 1443555"/>
              <a:gd name="connsiteX4" fmla="*/ 1206500 w 3295650"/>
              <a:gd name="connsiteY4" fmla="*/ 457101 h 1443555"/>
              <a:gd name="connsiteX5" fmla="*/ 1358900 w 3295650"/>
              <a:gd name="connsiteY5" fmla="*/ 546001 h 1443555"/>
              <a:gd name="connsiteX6" fmla="*/ 1511300 w 3295650"/>
              <a:gd name="connsiteY6" fmla="*/ 565051 h 1443555"/>
              <a:gd name="connsiteX7" fmla="*/ 1657350 w 3295650"/>
              <a:gd name="connsiteY7" fmla="*/ 463451 h 1443555"/>
              <a:gd name="connsiteX8" fmla="*/ 1790700 w 3295650"/>
              <a:gd name="connsiteY8" fmla="*/ 222151 h 1443555"/>
              <a:gd name="connsiteX9" fmla="*/ 1879600 w 3295650"/>
              <a:gd name="connsiteY9" fmla="*/ 44351 h 1443555"/>
              <a:gd name="connsiteX10" fmla="*/ 2057400 w 3295650"/>
              <a:gd name="connsiteY10" fmla="*/ 6251 h 1443555"/>
              <a:gd name="connsiteX11" fmla="*/ 2159000 w 3295650"/>
              <a:gd name="connsiteY11" fmla="*/ 145951 h 1443555"/>
              <a:gd name="connsiteX12" fmla="*/ 2241550 w 3295650"/>
              <a:gd name="connsiteY12" fmla="*/ 304701 h 1443555"/>
              <a:gd name="connsiteX13" fmla="*/ 2336800 w 3295650"/>
              <a:gd name="connsiteY13" fmla="*/ 514251 h 1443555"/>
              <a:gd name="connsiteX14" fmla="*/ 2457450 w 3295650"/>
              <a:gd name="connsiteY14" fmla="*/ 641251 h 1443555"/>
              <a:gd name="connsiteX15" fmla="*/ 2559050 w 3295650"/>
              <a:gd name="connsiteY15" fmla="*/ 723801 h 1443555"/>
              <a:gd name="connsiteX16" fmla="*/ 2667000 w 3295650"/>
              <a:gd name="connsiteY16" fmla="*/ 819051 h 1443555"/>
              <a:gd name="connsiteX17" fmla="*/ 2768600 w 3295650"/>
              <a:gd name="connsiteY17" fmla="*/ 996851 h 1443555"/>
              <a:gd name="connsiteX18" fmla="*/ 2921000 w 3295650"/>
              <a:gd name="connsiteY18" fmla="*/ 1238151 h 1443555"/>
              <a:gd name="connsiteX19" fmla="*/ 3016250 w 3295650"/>
              <a:gd name="connsiteY19" fmla="*/ 1346101 h 1443555"/>
              <a:gd name="connsiteX20" fmla="*/ 3162300 w 3295650"/>
              <a:gd name="connsiteY20" fmla="*/ 1435001 h 1443555"/>
              <a:gd name="connsiteX21" fmla="*/ 3295650 w 3295650"/>
              <a:gd name="connsiteY21" fmla="*/ 1435001 h 1443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295650" h="1443555">
                <a:moveTo>
                  <a:pt x="0" y="1409601"/>
                </a:moveTo>
                <a:cubicBezTo>
                  <a:pt x="107421" y="1143959"/>
                  <a:pt x="214842" y="878318"/>
                  <a:pt x="298450" y="717451"/>
                </a:cubicBezTo>
                <a:cubicBezTo>
                  <a:pt x="382058" y="556584"/>
                  <a:pt x="402167" y="502609"/>
                  <a:pt x="501650" y="444401"/>
                </a:cubicBezTo>
                <a:cubicBezTo>
                  <a:pt x="601133" y="386193"/>
                  <a:pt x="777875" y="366084"/>
                  <a:pt x="895350" y="368201"/>
                </a:cubicBezTo>
                <a:cubicBezTo>
                  <a:pt x="1012825" y="370318"/>
                  <a:pt x="1129242" y="427468"/>
                  <a:pt x="1206500" y="457101"/>
                </a:cubicBezTo>
                <a:cubicBezTo>
                  <a:pt x="1283758" y="486734"/>
                  <a:pt x="1308100" y="528009"/>
                  <a:pt x="1358900" y="546001"/>
                </a:cubicBezTo>
                <a:cubicBezTo>
                  <a:pt x="1409700" y="563993"/>
                  <a:pt x="1461558" y="578809"/>
                  <a:pt x="1511300" y="565051"/>
                </a:cubicBezTo>
                <a:cubicBezTo>
                  <a:pt x="1561042" y="551293"/>
                  <a:pt x="1610783" y="520601"/>
                  <a:pt x="1657350" y="463451"/>
                </a:cubicBezTo>
                <a:cubicBezTo>
                  <a:pt x="1703917" y="406301"/>
                  <a:pt x="1753658" y="292001"/>
                  <a:pt x="1790700" y="222151"/>
                </a:cubicBezTo>
                <a:cubicBezTo>
                  <a:pt x="1827742" y="152301"/>
                  <a:pt x="1835150" y="80334"/>
                  <a:pt x="1879600" y="44351"/>
                </a:cubicBezTo>
                <a:cubicBezTo>
                  <a:pt x="1924050" y="8368"/>
                  <a:pt x="2010833" y="-10682"/>
                  <a:pt x="2057400" y="6251"/>
                </a:cubicBezTo>
                <a:cubicBezTo>
                  <a:pt x="2103967" y="23184"/>
                  <a:pt x="2128308" y="96209"/>
                  <a:pt x="2159000" y="145951"/>
                </a:cubicBezTo>
                <a:cubicBezTo>
                  <a:pt x="2189692" y="195693"/>
                  <a:pt x="2211917" y="243318"/>
                  <a:pt x="2241550" y="304701"/>
                </a:cubicBezTo>
                <a:cubicBezTo>
                  <a:pt x="2271183" y="366084"/>
                  <a:pt x="2300817" y="458159"/>
                  <a:pt x="2336800" y="514251"/>
                </a:cubicBezTo>
                <a:cubicBezTo>
                  <a:pt x="2372783" y="570343"/>
                  <a:pt x="2420408" y="606326"/>
                  <a:pt x="2457450" y="641251"/>
                </a:cubicBezTo>
                <a:cubicBezTo>
                  <a:pt x="2494492" y="676176"/>
                  <a:pt x="2524125" y="694168"/>
                  <a:pt x="2559050" y="723801"/>
                </a:cubicBezTo>
                <a:cubicBezTo>
                  <a:pt x="2593975" y="753434"/>
                  <a:pt x="2632075" y="773543"/>
                  <a:pt x="2667000" y="819051"/>
                </a:cubicBezTo>
                <a:cubicBezTo>
                  <a:pt x="2701925" y="864559"/>
                  <a:pt x="2726267" y="927001"/>
                  <a:pt x="2768600" y="996851"/>
                </a:cubicBezTo>
                <a:cubicBezTo>
                  <a:pt x="2810933" y="1066701"/>
                  <a:pt x="2879725" y="1179943"/>
                  <a:pt x="2921000" y="1238151"/>
                </a:cubicBezTo>
                <a:cubicBezTo>
                  <a:pt x="2962275" y="1296359"/>
                  <a:pt x="2976033" y="1313293"/>
                  <a:pt x="3016250" y="1346101"/>
                </a:cubicBezTo>
                <a:cubicBezTo>
                  <a:pt x="3056467" y="1378909"/>
                  <a:pt x="3115733" y="1420184"/>
                  <a:pt x="3162300" y="1435001"/>
                </a:cubicBezTo>
                <a:cubicBezTo>
                  <a:pt x="3208867" y="1449818"/>
                  <a:pt x="3252258" y="1442409"/>
                  <a:pt x="3295650" y="1435001"/>
                </a:cubicBezTo>
              </a:path>
            </a:pathLst>
          </a:custGeom>
          <a:noFill/>
          <a:ln w="47625">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0" name="TextBox 39"/>
          <p:cNvSpPr txBox="1"/>
          <p:nvPr/>
        </p:nvSpPr>
        <p:spPr>
          <a:xfrm>
            <a:off x="4271672" y="5249174"/>
            <a:ext cx="123846" cy="123108"/>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a:defRPr sz="1000">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IE" dirty="0"/>
          </a:p>
        </p:txBody>
      </p:sp>
      <p:sp>
        <p:nvSpPr>
          <p:cNvPr id="41" name="Rectangle 40"/>
          <p:cNvSpPr/>
          <p:nvPr/>
        </p:nvSpPr>
        <p:spPr>
          <a:xfrm>
            <a:off x="5717084" y="5249173"/>
            <a:ext cx="120641" cy="123110"/>
          </a:xfrm>
          <a:prstGeom prst="rect">
            <a:avLst/>
          </a:prstGeom>
          <a:solidFill>
            <a:schemeClr val="accent6"/>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1000" dirty="0"/>
          </a:p>
        </p:txBody>
      </p:sp>
      <p:sp>
        <p:nvSpPr>
          <p:cNvPr id="42" name="TextBox 41"/>
          <p:cNvSpPr txBox="1"/>
          <p:nvPr/>
        </p:nvSpPr>
        <p:spPr>
          <a:xfrm>
            <a:off x="4370354" y="5168007"/>
            <a:ext cx="1355120" cy="276999"/>
          </a:xfrm>
          <a:prstGeom prst="rect">
            <a:avLst/>
          </a:prstGeom>
          <a:noFill/>
        </p:spPr>
        <p:txBody>
          <a:bodyPr wrap="square" rtlCol="0">
            <a:spAutoFit/>
          </a:bodyPr>
          <a:lstStyle/>
          <a:p>
            <a:r>
              <a:rPr lang="en-IE" sz="1200" dirty="0" smtClean="0"/>
              <a:t>Scheduled with PN</a:t>
            </a:r>
            <a:endParaRPr lang="en-IE" sz="1200" dirty="0"/>
          </a:p>
        </p:txBody>
      </p:sp>
      <p:sp>
        <p:nvSpPr>
          <p:cNvPr id="43" name="TextBox 42"/>
          <p:cNvSpPr txBox="1"/>
          <p:nvPr/>
        </p:nvSpPr>
        <p:spPr>
          <a:xfrm>
            <a:off x="5812558" y="5170953"/>
            <a:ext cx="1972013" cy="276999"/>
          </a:xfrm>
          <a:prstGeom prst="rect">
            <a:avLst/>
          </a:prstGeom>
          <a:noFill/>
        </p:spPr>
        <p:txBody>
          <a:bodyPr wrap="square" rtlCol="0">
            <a:spAutoFit/>
          </a:bodyPr>
          <a:lstStyle/>
          <a:p>
            <a:r>
              <a:rPr lang="en-IE" sz="1200" dirty="0" smtClean="0"/>
              <a:t>Scheduled without PN</a:t>
            </a:r>
            <a:endParaRPr lang="en-IE" sz="1200" dirty="0"/>
          </a:p>
        </p:txBody>
      </p:sp>
      <p:sp>
        <p:nvSpPr>
          <p:cNvPr id="44" name="Rectangle 43"/>
          <p:cNvSpPr/>
          <p:nvPr/>
        </p:nvSpPr>
        <p:spPr>
          <a:xfrm>
            <a:off x="6612212" y="2558051"/>
            <a:ext cx="393682" cy="2403935"/>
          </a:xfrm>
          <a:prstGeom prst="rect">
            <a:avLst/>
          </a:prstGeom>
          <a:solidFill>
            <a:srgbClr val="FFFF00">
              <a:alpha val="29000"/>
            </a:srgbClr>
          </a:solidFill>
          <a:ln w="3492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1000" dirty="0"/>
          </a:p>
        </p:txBody>
      </p:sp>
      <p:sp>
        <p:nvSpPr>
          <p:cNvPr id="50" name="Rectangle 49"/>
          <p:cNvSpPr/>
          <p:nvPr/>
        </p:nvSpPr>
        <p:spPr>
          <a:xfrm>
            <a:off x="7370599" y="5229670"/>
            <a:ext cx="137236" cy="134223"/>
          </a:xfrm>
          <a:prstGeom prst="rect">
            <a:avLst/>
          </a:prstGeom>
          <a:solidFill>
            <a:srgbClr val="FFFF00">
              <a:alpha val="29000"/>
            </a:srgbClr>
          </a:solidFill>
          <a:ln w="3492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sz="1000" dirty="0"/>
          </a:p>
        </p:txBody>
      </p:sp>
      <p:sp>
        <p:nvSpPr>
          <p:cNvPr id="51" name="TextBox 50"/>
          <p:cNvSpPr txBox="1"/>
          <p:nvPr/>
        </p:nvSpPr>
        <p:spPr>
          <a:xfrm>
            <a:off x="7507835" y="5172228"/>
            <a:ext cx="1972013" cy="276999"/>
          </a:xfrm>
          <a:prstGeom prst="rect">
            <a:avLst/>
          </a:prstGeom>
          <a:noFill/>
        </p:spPr>
        <p:txBody>
          <a:bodyPr wrap="square" rtlCol="0">
            <a:spAutoFit/>
          </a:bodyPr>
          <a:lstStyle/>
          <a:p>
            <a:r>
              <a:rPr lang="en-IE" sz="1200" dirty="0" smtClean="0"/>
              <a:t>Real time scheduled</a:t>
            </a:r>
            <a:endParaRPr lang="en-IE" sz="1200" dirty="0"/>
          </a:p>
        </p:txBody>
      </p:sp>
      <p:cxnSp>
        <p:nvCxnSpPr>
          <p:cNvPr id="54" name="Straight Arrow Connector 53"/>
          <p:cNvCxnSpPr/>
          <p:nvPr/>
        </p:nvCxnSpPr>
        <p:spPr>
          <a:xfrm flipH="1" flipV="1">
            <a:off x="5985932" y="1912216"/>
            <a:ext cx="812632" cy="571356"/>
          </a:xfrm>
          <a:prstGeom prst="straightConnector1">
            <a:avLst/>
          </a:prstGeom>
          <a:ln w="34925">
            <a:solidFill>
              <a:srgbClr val="FF0000"/>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4622646" y="1700470"/>
            <a:ext cx="1507223" cy="553998"/>
          </a:xfrm>
          <a:prstGeom prst="rect">
            <a:avLst/>
          </a:prstGeom>
          <a:noFill/>
        </p:spPr>
        <p:txBody>
          <a:bodyPr wrap="square" rtlCol="0">
            <a:spAutoFit/>
          </a:bodyPr>
          <a:lstStyle/>
          <a:p>
            <a:r>
              <a:rPr lang="en-IE" sz="1000" dirty="0" smtClean="0"/>
              <a:t>In Real Time expensive short notice plant called to fill the gap.</a:t>
            </a:r>
            <a:endParaRPr lang="en-IE" sz="1000" dirty="0"/>
          </a:p>
        </p:txBody>
      </p:sp>
      <p:sp>
        <p:nvSpPr>
          <p:cNvPr id="58" name="TextBox 57"/>
          <p:cNvSpPr txBox="1"/>
          <p:nvPr/>
        </p:nvSpPr>
        <p:spPr>
          <a:xfrm>
            <a:off x="368950" y="5537186"/>
            <a:ext cx="8427915" cy="523220"/>
          </a:xfrm>
          <a:prstGeom prst="rect">
            <a:avLst/>
          </a:prstGeom>
          <a:noFill/>
        </p:spPr>
        <p:txBody>
          <a:bodyPr wrap="square" rtlCol="0">
            <a:spAutoFit/>
          </a:bodyPr>
          <a:lstStyle/>
          <a:p>
            <a:r>
              <a:rPr lang="en-IE" sz="1400" dirty="0" smtClean="0"/>
              <a:t>LTS uses forecast availability, when it comes to real time the declared availability can be much lower, this leaves the real time schedules short, causing expensive short notice plant to be called, affecting imbalance pricing.  </a:t>
            </a:r>
            <a:endParaRPr lang="en-IE" sz="1400" dirty="0"/>
          </a:p>
        </p:txBody>
      </p:sp>
    </p:spTree>
    <p:extLst>
      <p:ext uri="{BB962C8B-B14F-4D97-AF65-F5344CB8AC3E}">
        <p14:creationId xmlns:p14="http://schemas.microsoft.com/office/powerpoint/2010/main" val="2002142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51"/>
                                        </p:tgtEl>
                                        <p:attrNameLst>
                                          <p:attrName>style.visibility</p:attrName>
                                        </p:attrNameLst>
                                      </p:cBhvr>
                                      <p:to>
                                        <p:strVal val="visible"/>
                                      </p:to>
                                    </p:set>
                                  </p:childTnLst>
                                </p:cTn>
                              </p:par>
                              <p:par>
                                <p:cTn id="35" presetID="1" presetClass="exit" presetSubtype="0" fill="hold" grpId="1" nodeType="withEffect">
                                  <p:stCondLst>
                                    <p:cond delay="0"/>
                                  </p:stCondLst>
                                  <p:childTnLst>
                                    <p:set>
                                      <p:cBhvr>
                                        <p:cTn id="36" dur="1" fill="hold">
                                          <p:stCondLst>
                                            <p:cond delay="0"/>
                                          </p:stCondLst>
                                        </p:cTn>
                                        <p:tgtEl>
                                          <p:spTgt spid="15"/>
                                        </p:tgtEl>
                                        <p:attrNameLst>
                                          <p:attrName>style.visibility</p:attrName>
                                        </p:attrNameLst>
                                      </p:cBhvr>
                                      <p:to>
                                        <p:strVal val="hidden"/>
                                      </p:to>
                                    </p:set>
                                  </p:childTnLst>
                                </p:cTn>
                              </p:par>
                              <p:par>
                                <p:cTn id="37" presetID="1" presetClass="entr" presetSubtype="0" fill="hold" nodeType="withEffect">
                                  <p:stCondLst>
                                    <p:cond delay="0"/>
                                  </p:stCondLst>
                                  <p:childTnLst>
                                    <p:set>
                                      <p:cBhvr>
                                        <p:cTn id="38" dur="1" fill="hold">
                                          <p:stCondLst>
                                            <p:cond delay="0"/>
                                          </p:stCondLst>
                                        </p:cTn>
                                        <p:tgtEl>
                                          <p:spTgt spid="5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5" grpId="1" animBg="1"/>
      <p:bldP spid="16" grpId="0" animBg="1"/>
      <p:bldP spid="17" grpId="0" animBg="1"/>
      <p:bldP spid="40" grpId="0" animBg="1"/>
      <p:bldP spid="41" grpId="0" animBg="1"/>
      <p:bldP spid="42" grpId="0"/>
      <p:bldP spid="43" grpId="0"/>
      <p:bldP spid="44" grpId="0" animBg="1"/>
      <p:bldP spid="50" grpId="0" animBg="1"/>
      <p:bldP spid="51" grpId="0"/>
      <p:bldP spid="56" grpId="0"/>
      <p:bldP spid="5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FA4BBA2-668D-4B65-A78A-63221D942F52}" type="slidenum">
              <a:rPr lang="en-IE" smtClean="0">
                <a:solidFill>
                  <a:prstClr val="black">
                    <a:tint val="75000"/>
                  </a:prstClr>
                </a:solidFill>
              </a:rPr>
              <a:pPr/>
              <a:t>27</a:t>
            </a:fld>
            <a:endParaRPr lang="en-IE" dirty="0">
              <a:solidFill>
                <a:prstClr val="black">
                  <a:tint val="75000"/>
                </a:prstClr>
              </a:solidFill>
            </a:endParaRPr>
          </a:p>
        </p:txBody>
      </p:sp>
      <p:sp>
        <p:nvSpPr>
          <p:cNvPr id="5" name="TextBox 4"/>
          <p:cNvSpPr txBox="1"/>
          <p:nvPr/>
        </p:nvSpPr>
        <p:spPr>
          <a:xfrm>
            <a:off x="1451281" y="4883426"/>
            <a:ext cx="1709122" cy="507831"/>
          </a:xfrm>
          <a:prstGeom prst="rect">
            <a:avLst/>
          </a:prstGeom>
        </p:spPr>
        <p:txBody>
          <a:bodyPr vert="horz" lIns="91440" tIns="45720" rIns="91440" bIns="45720" rtlCol="0" anchor="ctr">
            <a:normAutofit/>
          </a:bodyPr>
          <a:lstStyle>
            <a:lvl1pPr>
              <a:spcBef>
                <a:spcPct val="0"/>
              </a:spcBef>
              <a:buNone/>
              <a:defRPr sz="2700" b="0">
                <a:solidFill>
                  <a:schemeClr val="bg1"/>
                </a:solidFill>
                <a:latin typeface="+mj-lt"/>
                <a:ea typeface="+mj-ea"/>
                <a:cs typeface="+mj-cs"/>
              </a:defRPr>
            </a:lvl1pPr>
          </a:lstStyle>
          <a:p>
            <a:r>
              <a:rPr lang="en-IE" dirty="0"/>
              <a:t>Scheduling</a:t>
            </a:r>
          </a:p>
        </p:txBody>
      </p:sp>
      <p:sp>
        <p:nvSpPr>
          <p:cNvPr id="6" name="Rounded Rectangle 5"/>
          <p:cNvSpPr/>
          <p:nvPr/>
        </p:nvSpPr>
        <p:spPr>
          <a:xfrm>
            <a:off x="467138" y="228599"/>
            <a:ext cx="8199783" cy="29121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TextBox 6"/>
          <p:cNvSpPr txBox="1"/>
          <p:nvPr/>
        </p:nvSpPr>
        <p:spPr>
          <a:xfrm>
            <a:off x="3419055" y="1249306"/>
            <a:ext cx="2340321" cy="830997"/>
          </a:xfrm>
          <a:prstGeom prst="rect">
            <a:avLst/>
          </a:prstGeom>
          <a:noFill/>
        </p:spPr>
        <p:txBody>
          <a:bodyPr wrap="none" rtlCol="0">
            <a:spAutoFit/>
          </a:bodyPr>
          <a:lstStyle/>
          <a:p>
            <a:r>
              <a:rPr lang="en-IE" sz="4800" dirty="0" smtClean="0">
                <a:solidFill>
                  <a:schemeClr val="bg1"/>
                </a:solidFill>
              </a:rPr>
              <a:t>Dispatch</a:t>
            </a:r>
            <a:endParaRPr lang="en-IE" sz="4800" dirty="0">
              <a:solidFill>
                <a:schemeClr val="bg1"/>
              </a:solidFill>
            </a:endParaRPr>
          </a:p>
        </p:txBody>
      </p:sp>
    </p:spTree>
    <p:extLst>
      <p:ext uri="{BB962C8B-B14F-4D97-AF65-F5344CB8AC3E}">
        <p14:creationId xmlns:p14="http://schemas.microsoft.com/office/powerpoint/2010/main" val="5435754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Dispatch</a:t>
            </a:r>
            <a:endParaRPr lang="en-IE" dirty="0"/>
          </a:p>
        </p:txBody>
      </p:sp>
      <p:sp>
        <p:nvSpPr>
          <p:cNvPr id="4" name="Slide Number Placeholder 3"/>
          <p:cNvSpPr>
            <a:spLocks noGrp="1"/>
          </p:cNvSpPr>
          <p:nvPr>
            <p:ph type="sldNum" sz="quarter" idx="12"/>
          </p:nvPr>
        </p:nvSpPr>
        <p:spPr/>
        <p:txBody>
          <a:bodyPr/>
          <a:lstStyle/>
          <a:p>
            <a:fld id="{5FA4BBA2-668D-4B65-A78A-63221D942F52}" type="slidenum">
              <a:rPr lang="en-IE" smtClean="0">
                <a:solidFill>
                  <a:prstClr val="black">
                    <a:tint val="75000"/>
                  </a:prstClr>
                </a:solidFill>
              </a:rPr>
              <a:pPr/>
              <a:t>28</a:t>
            </a:fld>
            <a:endParaRPr lang="en-IE" dirty="0">
              <a:solidFill>
                <a:prstClr val="black">
                  <a:tint val="75000"/>
                </a:prstClr>
              </a:solidFill>
            </a:endParaRPr>
          </a:p>
        </p:txBody>
      </p:sp>
      <p:graphicFrame>
        <p:nvGraphicFramePr>
          <p:cNvPr id="41" name="Table 40"/>
          <p:cNvGraphicFramePr>
            <a:graphicFrameLocks noGrp="1"/>
          </p:cNvGraphicFramePr>
          <p:nvPr>
            <p:extLst>
              <p:ext uri="{D42A27DB-BD31-4B8C-83A1-F6EECF244321}">
                <p14:modId xmlns:p14="http://schemas.microsoft.com/office/powerpoint/2010/main" val="116832913"/>
              </p:ext>
            </p:extLst>
          </p:nvPr>
        </p:nvGraphicFramePr>
        <p:xfrm>
          <a:off x="445970" y="1522930"/>
          <a:ext cx="4020151" cy="1518653"/>
        </p:xfrm>
        <a:graphic>
          <a:graphicData uri="http://schemas.openxmlformats.org/drawingml/2006/table">
            <a:tbl>
              <a:tblPr firstRow="1" bandRow="1">
                <a:tableStyleId>{5C22544A-7EE6-4342-B048-85BDC9FD1C3A}</a:tableStyleId>
              </a:tblPr>
              <a:tblGrid>
                <a:gridCol w="439554"/>
                <a:gridCol w="683393"/>
                <a:gridCol w="616017"/>
                <a:gridCol w="567891"/>
                <a:gridCol w="644892"/>
                <a:gridCol w="433137"/>
                <a:gridCol w="635267"/>
              </a:tblGrid>
              <a:tr h="370840">
                <a:tc>
                  <a:txBody>
                    <a:bodyPr/>
                    <a:lstStyle/>
                    <a:p>
                      <a:pPr algn="ctr"/>
                      <a:r>
                        <a:rPr lang="en-IE" sz="1100" dirty="0" smtClean="0"/>
                        <a:t>Unit</a:t>
                      </a:r>
                      <a:endParaRPr lang="en-IE" sz="1100" dirty="0"/>
                    </a:p>
                  </a:txBody>
                  <a:tcPr/>
                </a:tc>
                <a:tc>
                  <a:txBody>
                    <a:bodyPr/>
                    <a:lstStyle/>
                    <a:p>
                      <a:pPr algn="ctr"/>
                      <a:r>
                        <a:rPr lang="en-IE" sz="1100" dirty="0" smtClean="0"/>
                        <a:t>Current DI</a:t>
                      </a:r>
                      <a:endParaRPr lang="en-IE" sz="1100" dirty="0"/>
                    </a:p>
                  </a:txBody>
                  <a:tcPr/>
                </a:tc>
                <a:tc>
                  <a:txBody>
                    <a:bodyPr/>
                    <a:lstStyle/>
                    <a:p>
                      <a:pPr algn="ctr"/>
                      <a:r>
                        <a:rPr lang="en-IE" sz="1100" dirty="0" smtClean="0"/>
                        <a:t>Min Gen</a:t>
                      </a:r>
                      <a:endParaRPr lang="en-IE" sz="1100" dirty="0"/>
                    </a:p>
                  </a:txBody>
                  <a:tcPr/>
                </a:tc>
                <a:tc>
                  <a:txBody>
                    <a:bodyPr/>
                    <a:lstStyle/>
                    <a:p>
                      <a:pPr algn="ctr"/>
                      <a:r>
                        <a:rPr lang="en-IE" sz="1100" dirty="0" smtClean="0"/>
                        <a:t>Max Gen</a:t>
                      </a:r>
                      <a:endParaRPr lang="en-IE" sz="1100" dirty="0"/>
                    </a:p>
                  </a:txBody>
                  <a:tcPr/>
                </a:tc>
                <a:tc>
                  <a:txBody>
                    <a:bodyPr/>
                    <a:lstStyle/>
                    <a:p>
                      <a:pPr algn="ctr"/>
                      <a:r>
                        <a:rPr lang="en-IE" sz="1100" dirty="0" smtClean="0"/>
                        <a:t>Actual Output</a:t>
                      </a:r>
                      <a:endParaRPr lang="en-IE" sz="1100" dirty="0"/>
                    </a:p>
                  </a:txBody>
                  <a:tcPr/>
                </a:tc>
                <a:tc>
                  <a:txBody>
                    <a:bodyPr/>
                    <a:lstStyle/>
                    <a:p>
                      <a:pPr algn="ctr"/>
                      <a:r>
                        <a:rPr lang="en-IE" sz="1100" dirty="0" smtClean="0"/>
                        <a:t>PN</a:t>
                      </a:r>
                      <a:endParaRPr lang="en-IE" sz="1100" dirty="0"/>
                    </a:p>
                  </a:txBody>
                  <a:tcPr/>
                </a:tc>
                <a:tc>
                  <a:txBody>
                    <a:bodyPr/>
                    <a:lstStyle/>
                    <a:p>
                      <a:pPr algn="ctr"/>
                      <a:r>
                        <a:rPr lang="en-IE" sz="1100" dirty="0" smtClean="0"/>
                        <a:t>Price</a:t>
                      </a:r>
                    </a:p>
                    <a:p>
                      <a:pPr algn="ctr"/>
                      <a:r>
                        <a:rPr lang="en-IE" sz="1100" dirty="0" smtClean="0"/>
                        <a:t>€ MWh</a:t>
                      </a:r>
                      <a:endParaRPr lang="en-IE" sz="1100" dirty="0"/>
                    </a:p>
                  </a:txBody>
                  <a:tcPr/>
                </a:tc>
              </a:tr>
              <a:tr h="255337">
                <a:tc>
                  <a:txBody>
                    <a:bodyPr/>
                    <a:lstStyle/>
                    <a:p>
                      <a:pPr algn="ctr"/>
                      <a:r>
                        <a:rPr lang="en-IE" sz="1100" dirty="0" smtClean="0"/>
                        <a:t>A</a:t>
                      </a:r>
                      <a:endParaRPr lang="en-IE" sz="1100" dirty="0"/>
                    </a:p>
                  </a:txBody>
                  <a:tcPr/>
                </a:tc>
                <a:tc>
                  <a:txBody>
                    <a:bodyPr/>
                    <a:lstStyle/>
                    <a:p>
                      <a:pPr algn="ctr"/>
                      <a:r>
                        <a:rPr lang="en-IE" sz="1100" dirty="0" smtClean="0"/>
                        <a:t>396</a:t>
                      </a:r>
                      <a:endParaRPr lang="en-IE" sz="1100" dirty="0"/>
                    </a:p>
                  </a:txBody>
                  <a:tcPr/>
                </a:tc>
                <a:tc>
                  <a:txBody>
                    <a:bodyPr/>
                    <a:lstStyle/>
                    <a:p>
                      <a:pPr algn="ctr"/>
                      <a:r>
                        <a:rPr lang="en-IE" sz="1100" dirty="0" smtClean="0"/>
                        <a:t>150</a:t>
                      </a:r>
                      <a:endParaRPr lang="en-IE" sz="1100" dirty="0"/>
                    </a:p>
                  </a:txBody>
                  <a:tcPr/>
                </a:tc>
                <a:tc>
                  <a:txBody>
                    <a:bodyPr/>
                    <a:lstStyle/>
                    <a:p>
                      <a:pPr algn="ctr"/>
                      <a:r>
                        <a:rPr lang="en-IE" sz="1100" dirty="0" smtClean="0"/>
                        <a:t>431</a:t>
                      </a:r>
                      <a:endParaRPr lang="en-IE" sz="1100" dirty="0"/>
                    </a:p>
                  </a:txBody>
                  <a:tcPr/>
                </a:tc>
                <a:tc>
                  <a:txBody>
                    <a:bodyPr/>
                    <a:lstStyle/>
                    <a:p>
                      <a:pPr algn="ctr"/>
                      <a:r>
                        <a:rPr lang="en-IE" sz="1100" dirty="0" smtClean="0"/>
                        <a:t>398</a:t>
                      </a:r>
                      <a:endParaRPr lang="en-IE" sz="1100" dirty="0"/>
                    </a:p>
                  </a:txBody>
                  <a:tcPr/>
                </a:tc>
                <a:tc>
                  <a:txBody>
                    <a:bodyPr/>
                    <a:lstStyle/>
                    <a:p>
                      <a:pPr algn="ctr"/>
                      <a:r>
                        <a:rPr lang="en-IE" sz="1100" dirty="0" smtClean="0"/>
                        <a:t>431</a:t>
                      </a:r>
                      <a:endParaRPr lang="en-IE" sz="1100" dirty="0"/>
                    </a:p>
                  </a:txBody>
                  <a:tcPr/>
                </a:tc>
                <a:tc>
                  <a:txBody>
                    <a:bodyPr/>
                    <a:lstStyle/>
                    <a:p>
                      <a:pPr algn="ctr"/>
                      <a:r>
                        <a:rPr lang="en-IE" sz="1100" dirty="0" smtClean="0"/>
                        <a:t>20</a:t>
                      </a:r>
                      <a:endParaRPr lang="en-IE" sz="1100" dirty="0"/>
                    </a:p>
                  </a:txBody>
                  <a:tcPr/>
                </a:tc>
              </a:tr>
              <a:tr h="265764">
                <a:tc>
                  <a:txBody>
                    <a:bodyPr/>
                    <a:lstStyle/>
                    <a:p>
                      <a:pPr algn="ctr"/>
                      <a:r>
                        <a:rPr lang="en-IE" sz="1100" dirty="0" smtClean="0"/>
                        <a:t>B</a:t>
                      </a:r>
                      <a:endParaRPr lang="en-IE" sz="1100" dirty="0"/>
                    </a:p>
                  </a:txBody>
                  <a:tcPr/>
                </a:tc>
                <a:tc>
                  <a:txBody>
                    <a:bodyPr/>
                    <a:lstStyle/>
                    <a:p>
                      <a:pPr algn="ctr"/>
                      <a:r>
                        <a:rPr lang="en-IE" sz="1100" dirty="0" smtClean="0"/>
                        <a:t>335</a:t>
                      </a:r>
                      <a:endParaRPr lang="en-IE" sz="1100" dirty="0"/>
                    </a:p>
                  </a:txBody>
                  <a:tcPr/>
                </a:tc>
                <a:tc>
                  <a:txBody>
                    <a:bodyPr/>
                    <a:lstStyle/>
                    <a:p>
                      <a:pPr algn="ctr"/>
                      <a:r>
                        <a:rPr lang="en-IE" sz="1100" dirty="0" smtClean="0"/>
                        <a:t>130</a:t>
                      </a:r>
                      <a:endParaRPr lang="en-IE" sz="1100" dirty="0"/>
                    </a:p>
                  </a:txBody>
                  <a:tcPr/>
                </a:tc>
                <a:tc>
                  <a:txBody>
                    <a:bodyPr/>
                    <a:lstStyle/>
                    <a:p>
                      <a:pPr algn="ctr"/>
                      <a:r>
                        <a:rPr lang="en-IE" sz="1100" dirty="0" smtClean="0"/>
                        <a:t>390</a:t>
                      </a:r>
                      <a:endParaRPr lang="en-IE" sz="1100" dirty="0"/>
                    </a:p>
                  </a:txBody>
                  <a:tcPr/>
                </a:tc>
                <a:tc>
                  <a:txBody>
                    <a:bodyPr/>
                    <a:lstStyle/>
                    <a:p>
                      <a:pPr algn="ctr"/>
                      <a:r>
                        <a:rPr lang="en-IE" sz="1100" dirty="0" smtClean="0"/>
                        <a:t>332</a:t>
                      </a:r>
                      <a:endParaRPr lang="en-IE" sz="1100" dirty="0"/>
                    </a:p>
                  </a:txBody>
                  <a:tcPr/>
                </a:tc>
                <a:tc>
                  <a:txBody>
                    <a:bodyPr/>
                    <a:lstStyle/>
                    <a:p>
                      <a:pPr algn="ctr"/>
                      <a:r>
                        <a:rPr lang="en-IE" sz="1100" dirty="0" smtClean="0"/>
                        <a:t>380</a:t>
                      </a:r>
                      <a:endParaRPr lang="en-IE" sz="1100" dirty="0"/>
                    </a:p>
                  </a:txBody>
                  <a:tcPr/>
                </a:tc>
                <a:tc>
                  <a:txBody>
                    <a:bodyPr/>
                    <a:lstStyle/>
                    <a:p>
                      <a:pPr algn="ctr"/>
                      <a:r>
                        <a:rPr lang="en-IE" sz="1100" dirty="0" smtClean="0"/>
                        <a:t>25</a:t>
                      </a:r>
                      <a:endParaRPr lang="en-IE" sz="1100" dirty="0"/>
                    </a:p>
                  </a:txBody>
                  <a:tcPr/>
                </a:tc>
              </a:tr>
              <a:tr h="308009">
                <a:tc>
                  <a:txBody>
                    <a:bodyPr/>
                    <a:lstStyle/>
                    <a:p>
                      <a:pPr algn="ctr"/>
                      <a:r>
                        <a:rPr lang="en-IE" sz="1100" dirty="0" smtClean="0"/>
                        <a:t>C</a:t>
                      </a:r>
                      <a:endParaRPr lang="en-IE" sz="1100" dirty="0"/>
                    </a:p>
                  </a:txBody>
                  <a:tcPr/>
                </a:tc>
                <a:tc>
                  <a:txBody>
                    <a:bodyPr/>
                    <a:lstStyle/>
                    <a:p>
                      <a:pPr algn="ctr"/>
                      <a:r>
                        <a:rPr lang="en-IE" sz="1100" dirty="0" smtClean="0"/>
                        <a:t>375</a:t>
                      </a:r>
                      <a:endParaRPr lang="en-IE" sz="1100" dirty="0"/>
                    </a:p>
                  </a:txBody>
                  <a:tcPr/>
                </a:tc>
                <a:tc>
                  <a:txBody>
                    <a:bodyPr/>
                    <a:lstStyle/>
                    <a:p>
                      <a:pPr algn="ctr"/>
                      <a:r>
                        <a:rPr lang="en-IE" sz="1100" dirty="0" smtClean="0"/>
                        <a:t>100</a:t>
                      </a:r>
                      <a:endParaRPr lang="en-IE" sz="1100" dirty="0"/>
                    </a:p>
                  </a:txBody>
                  <a:tcPr/>
                </a:tc>
                <a:tc>
                  <a:txBody>
                    <a:bodyPr/>
                    <a:lstStyle/>
                    <a:p>
                      <a:pPr algn="ctr"/>
                      <a:r>
                        <a:rPr lang="en-IE" sz="1100" dirty="0" smtClean="0"/>
                        <a:t>400</a:t>
                      </a:r>
                      <a:endParaRPr lang="en-IE" sz="1100" dirty="0"/>
                    </a:p>
                  </a:txBody>
                  <a:tcPr/>
                </a:tc>
                <a:tc>
                  <a:txBody>
                    <a:bodyPr/>
                    <a:lstStyle/>
                    <a:p>
                      <a:pPr algn="ctr"/>
                      <a:r>
                        <a:rPr lang="en-IE" sz="1100" dirty="0" smtClean="0"/>
                        <a:t>374</a:t>
                      </a:r>
                      <a:endParaRPr lang="en-IE" sz="1100" dirty="0"/>
                    </a:p>
                  </a:txBody>
                  <a:tcPr/>
                </a:tc>
                <a:tc>
                  <a:txBody>
                    <a:bodyPr/>
                    <a:lstStyle/>
                    <a:p>
                      <a:pPr algn="ctr"/>
                      <a:r>
                        <a:rPr lang="en-IE" sz="1100" dirty="0" smtClean="0"/>
                        <a:t>400</a:t>
                      </a:r>
                      <a:endParaRPr lang="en-IE" sz="1100" dirty="0"/>
                    </a:p>
                  </a:txBody>
                  <a:tcPr/>
                </a:tc>
                <a:tc>
                  <a:txBody>
                    <a:bodyPr/>
                    <a:lstStyle/>
                    <a:p>
                      <a:pPr algn="ctr"/>
                      <a:r>
                        <a:rPr lang="en-IE" sz="1100" dirty="0" smtClean="0"/>
                        <a:t>26</a:t>
                      </a:r>
                      <a:endParaRPr lang="en-IE" sz="1100" dirty="0"/>
                    </a:p>
                  </a:txBody>
                  <a:tcPr/>
                </a:tc>
              </a:tr>
              <a:tr h="231006">
                <a:tc>
                  <a:txBody>
                    <a:bodyPr/>
                    <a:lstStyle/>
                    <a:p>
                      <a:pPr algn="ctr"/>
                      <a:r>
                        <a:rPr lang="en-IE" sz="1100" dirty="0" smtClean="0"/>
                        <a:t>D</a:t>
                      </a:r>
                      <a:endParaRPr lang="en-IE" sz="1100" dirty="0"/>
                    </a:p>
                  </a:txBody>
                  <a:tcPr/>
                </a:tc>
                <a:tc>
                  <a:txBody>
                    <a:bodyPr/>
                    <a:lstStyle/>
                    <a:p>
                      <a:pPr algn="ctr"/>
                      <a:r>
                        <a:rPr lang="en-IE" sz="1100" dirty="0" smtClean="0"/>
                        <a:t>60</a:t>
                      </a:r>
                      <a:endParaRPr lang="en-IE" sz="1100" dirty="0"/>
                    </a:p>
                  </a:txBody>
                  <a:tcPr/>
                </a:tc>
                <a:tc>
                  <a:txBody>
                    <a:bodyPr/>
                    <a:lstStyle/>
                    <a:p>
                      <a:pPr algn="ctr"/>
                      <a:r>
                        <a:rPr lang="en-IE" sz="1100" dirty="0" smtClean="0"/>
                        <a:t>20</a:t>
                      </a:r>
                      <a:endParaRPr lang="en-IE" sz="1100" dirty="0"/>
                    </a:p>
                  </a:txBody>
                  <a:tcPr/>
                </a:tc>
                <a:tc>
                  <a:txBody>
                    <a:bodyPr/>
                    <a:lstStyle/>
                    <a:p>
                      <a:pPr algn="ctr"/>
                      <a:r>
                        <a:rPr lang="en-IE" sz="1100" dirty="0" smtClean="0"/>
                        <a:t>120</a:t>
                      </a:r>
                      <a:endParaRPr lang="en-IE" sz="1100" dirty="0"/>
                    </a:p>
                  </a:txBody>
                  <a:tcPr/>
                </a:tc>
                <a:tc>
                  <a:txBody>
                    <a:bodyPr/>
                    <a:lstStyle/>
                    <a:p>
                      <a:pPr algn="ctr"/>
                      <a:r>
                        <a:rPr lang="en-IE" sz="1100" dirty="0" smtClean="0"/>
                        <a:t>60</a:t>
                      </a:r>
                      <a:endParaRPr lang="en-IE" sz="1100" dirty="0"/>
                    </a:p>
                  </a:txBody>
                  <a:tcPr/>
                </a:tc>
                <a:tc>
                  <a:txBody>
                    <a:bodyPr/>
                    <a:lstStyle/>
                    <a:p>
                      <a:pPr algn="ctr"/>
                      <a:r>
                        <a:rPr lang="en-IE" sz="1100" dirty="0" smtClean="0"/>
                        <a:t>100</a:t>
                      </a:r>
                      <a:endParaRPr lang="en-IE" sz="1100" dirty="0"/>
                    </a:p>
                  </a:txBody>
                  <a:tcPr/>
                </a:tc>
                <a:tc>
                  <a:txBody>
                    <a:bodyPr/>
                    <a:lstStyle/>
                    <a:p>
                      <a:pPr algn="ctr"/>
                      <a:r>
                        <a:rPr lang="en-IE" sz="1100" dirty="0" smtClean="0"/>
                        <a:t>30</a:t>
                      </a:r>
                      <a:endParaRPr lang="en-IE" sz="1100" dirty="0"/>
                    </a:p>
                  </a:txBody>
                  <a:tcPr/>
                </a:tc>
              </a:tr>
            </a:tbl>
          </a:graphicData>
        </a:graphic>
      </p:graphicFrame>
      <p:sp>
        <p:nvSpPr>
          <p:cNvPr id="42" name="TextBox 41"/>
          <p:cNvSpPr txBox="1"/>
          <p:nvPr/>
        </p:nvSpPr>
        <p:spPr>
          <a:xfrm>
            <a:off x="365763" y="1241661"/>
            <a:ext cx="2358189" cy="307777"/>
          </a:xfrm>
          <a:prstGeom prst="rect">
            <a:avLst/>
          </a:prstGeom>
          <a:noFill/>
        </p:spPr>
        <p:txBody>
          <a:bodyPr wrap="square" rtlCol="0">
            <a:spAutoFit/>
          </a:bodyPr>
          <a:lstStyle/>
          <a:p>
            <a:r>
              <a:rPr lang="en-IE" sz="1400" dirty="0" smtClean="0"/>
              <a:t>INC/DEC Merit Order</a:t>
            </a:r>
            <a:endParaRPr lang="en-IE" sz="1400" dirty="0"/>
          </a:p>
        </p:txBody>
      </p:sp>
      <p:graphicFrame>
        <p:nvGraphicFramePr>
          <p:cNvPr id="43" name="Table 42"/>
          <p:cNvGraphicFramePr>
            <a:graphicFrameLocks noGrp="1"/>
          </p:cNvGraphicFramePr>
          <p:nvPr>
            <p:extLst>
              <p:ext uri="{D42A27DB-BD31-4B8C-83A1-F6EECF244321}">
                <p14:modId xmlns:p14="http://schemas.microsoft.com/office/powerpoint/2010/main" val="3142020661"/>
              </p:ext>
            </p:extLst>
          </p:nvPr>
        </p:nvGraphicFramePr>
        <p:xfrm>
          <a:off x="4592401" y="1514934"/>
          <a:ext cx="4020151" cy="1518653"/>
        </p:xfrm>
        <a:graphic>
          <a:graphicData uri="http://schemas.openxmlformats.org/drawingml/2006/table">
            <a:tbl>
              <a:tblPr firstRow="1" bandRow="1">
                <a:tableStyleId>{5C22544A-7EE6-4342-B048-85BDC9FD1C3A}</a:tableStyleId>
              </a:tblPr>
              <a:tblGrid>
                <a:gridCol w="439554"/>
                <a:gridCol w="683393"/>
                <a:gridCol w="616017"/>
                <a:gridCol w="567891"/>
                <a:gridCol w="644892"/>
                <a:gridCol w="1068404"/>
              </a:tblGrid>
              <a:tr h="370840">
                <a:tc>
                  <a:txBody>
                    <a:bodyPr/>
                    <a:lstStyle/>
                    <a:p>
                      <a:pPr algn="ctr"/>
                      <a:r>
                        <a:rPr lang="en-IE" sz="1100" dirty="0" smtClean="0"/>
                        <a:t>Unit</a:t>
                      </a:r>
                      <a:endParaRPr lang="en-IE" sz="1100" dirty="0"/>
                    </a:p>
                  </a:txBody>
                  <a:tcPr/>
                </a:tc>
                <a:tc>
                  <a:txBody>
                    <a:bodyPr/>
                    <a:lstStyle/>
                    <a:p>
                      <a:pPr algn="ctr"/>
                      <a:r>
                        <a:rPr lang="en-IE" sz="1100" dirty="0" smtClean="0"/>
                        <a:t>PN</a:t>
                      </a:r>
                      <a:endParaRPr lang="en-IE" sz="1100" dirty="0"/>
                    </a:p>
                  </a:txBody>
                  <a:tcPr/>
                </a:tc>
                <a:tc>
                  <a:txBody>
                    <a:bodyPr/>
                    <a:lstStyle/>
                    <a:p>
                      <a:pPr algn="ctr"/>
                      <a:r>
                        <a:rPr lang="en-IE" sz="1100" dirty="0" smtClean="0"/>
                        <a:t>Min Gen</a:t>
                      </a:r>
                      <a:endParaRPr lang="en-IE" sz="1100" dirty="0"/>
                    </a:p>
                  </a:txBody>
                  <a:tcPr/>
                </a:tc>
                <a:tc>
                  <a:txBody>
                    <a:bodyPr/>
                    <a:lstStyle/>
                    <a:p>
                      <a:pPr algn="ctr"/>
                      <a:r>
                        <a:rPr lang="en-IE" sz="1100" dirty="0" smtClean="0"/>
                        <a:t>Max Gen</a:t>
                      </a:r>
                      <a:endParaRPr lang="en-IE" sz="1100" dirty="0"/>
                    </a:p>
                  </a:txBody>
                  <a:tcPr/>
                </a:tc>
                <a:tc>
                  <a:txBody>
                    <a:bodyPr/>
                    <a:lstStyle/>
                    <a:p>
                      <a:pPr algn="ctr"/>
                      <a:r>
                        <a:rPr lang="en-IE" sz="1100" dirty="0" smtClean="0"/>
                        <a:t>Cost</a:t>
                      </a:r>
                    </a:p>
                    <a:p>
                      <a:pPr marL="0" marR="0" indent="0" algn="ctr" defTabSz="914400" rtl="0" eaLnBrk="1" fontAlgn="auto" latinLnBrk="0" hangingPunct="1">
                        <a:lnSpc>
                          <a:spcPct val="100000"/>
                        </a:lnSpc>
                        <a:spcBef>
                          <a:spcPts val="0"/>
                        </a:spcBef>
                        <a:spcAft>
                          <a:spcPts val="0"/>
                        </a:spcAft>
                        <a:buClrTx/>
                        <a:buSzTx/>
                        <a:buFontTx/>
                        <a:buNone/>
                        <a:tabLst/>
                        <a:defRPr/>
                      </a:pPr>
                      <a:r>
                        <a:rPr lang="en-IE" sz="1100" dirty="0" smtClean="0"/>
                        <a:t>€ MWh</a:t>
                      </a:r>
                    </a:p>
                  </a:txBody>
                  <a:tcPr/>
                </a:tc>
                <a:tc>
                  <a:txBody>
                    <a:bodyPr/>
                    <a:lstStyle/>
                    <a:p>
                      <a:pPr algn="ctr"/>
                      <a:r>
                        <a:rPr lang="en-IE" sz="1100" dirty="0" smtClean="0"/>
                        <a:t>Notification</a:t>
                      </a:r>
                    </a:p>
                    <a:p>
                      <a:pPr algn="ctr"/>
                      <a:r>
                        <a:rPr lang="en-IE" sz="1100" dirty="0" smtClean="0"/>
                        <a:t>Time [hr]</a:t>
                      </a:r>
                      <a:endParaRPr lang="en-IE" sz="1100" dirty="0"/>
                    </a:p>
                  </a:txBody>
                  <a:tcPr/>
                </a:tc>
              </a:tr>
              <a:tr h="265764">
                <a:tc>
                  <a:txBody>
                    <a:bodyPr/>
                    <a:lstStyle/>
                    <a:p>
                      <a:pPr algn="ctr"/>
                      <a:r>
                        <a:rPr lang="en-IE" sz="1100" dirty="0" smtClean="0"/>
                        <a:t>E</a:t>
                      </a:r>
                      <a:endParaRPr lang="en-IE" sz="1100" dirty="0"/>
                    </a:p>
                  </a:txBody>
                  <a:tcPr/>
                </a:tc>
                <a:tc>
                  <a:txBody>
                    <a:bodyPr/>
                    <a:lstStyle/>
                    <a:p>
                      <a:pPr algn="ctr"/>
                      <a:r>
                        <a:rPr lang="en-IE" sz="1100" dirty="0" smtClean="0"/>
                        <a:t>0</a:t>
                      </a:r>
                      <a:endParaRPr lang="en-IE" sz="1100" dirty="0"/>
                    </a:p>
                  </a:txBody>
                  <a:tcPr/>
                </a:tc>
                <a:tc>
                  <a:txBody>
                    <a:bodyPr/>
                    <a:lstStyle/>
                    <a:p>
                      <a:pPr algn="ctr"/>
                      <a:r>
                        <a:rPr lang="en-IE" sz="1100" dirty="0" smtClean="0"/>
                        <a:t>10</a:t>
                      </a:r>
                      <a:endParaRPr lang="en-IE" sz="1100" dirty="0"/>
                    </a:p>
                  </a:txBody>
                  <a:tcPr/>
                </a:tc>
                <a:tc>
                  <a:txBody>
                    <a:bodyPr/>
                    <a:lstStyle/>
                    <a:p>
                      <a:pPr algn="ctr"/>
                      <a:r>
                        <a:rPr lang="en-IE" sz="1100" dirty="0" smtClean="0"/>
                        <a:t>55</a:t>
                      </a:r>
                      <a:endParaRPr lang="en-IE" sz="1100" dirty="0"/>
                    </a:p>
                  </a:txBody>
                  <a:tcPr/>
                </a:tc>
                <a:tc>
                  <a:txBody>
                    <a:bodyPr/>
                    <a:lstStyle/>
                    <a:p>
                      <a:pPr algn="ctr"/>
                      <a:r>
                        <a:rPr lang="en-IE" sz="1100" dirty="0" smtClean="0"/>
                        <a:t>80</a:t>
                      </a:r>
                      <a:endParaRPr lang="en-IE" sz="1100" dirty="0"/>
                    </a:p>
                  </a:txBody>
                  <a:tcPr/>
                </a:tc>
                <a:tc>
                  <a:txBody>
                    <a:bodyPr/>
                    <a:lstStyle/>
                    <a:p>
                      <a:pPr algn="ctr"/>
                      <a:r>
                        <a:rPr lang="en-IE" sz="1100" dirty="0" smtClean="0"/>
                        <a:t>0.17</a:t>
                      </a:r>
                      <a:endParaRPr lang="en-IE" sz="1100" dirty="0"/>
                    </a:p>
                  </a:txBody>
                  <a:tcPr/>
                </a:tc>
              </a:tr>
              <a:tr h="308009">
                <a:tc>
                  <a:txBody>
                    <a:bodyPr/>
                    <a:lstStyle/>
                    <a:p>
                      <a:pPr algn="ctr"/>
                      <a:r>
                        <a:rPr lang="en-IE" sz="1100" dirty="0" smtClean="0"/>
                        <a:t>F</a:t>
                      </a:r>
                      <a:endParaRPr lang="en-IE" sz="1100" dirty="0"/>
                    </a:p>
                  </a:txBody>
                  <a:tcPr/>
                </a:tc>
                <a:tc>
                  <a:txBody>
                    <a:bodyPr/>
                    <a:lstStyle/>
                    <a:p>
                      <a:pPr algn="ctr"/>
                      <a:r>
                        <a:rPr lang="en-IE" sz="1100" dirty="0" smtClean="0"/>
                        <a:t>0</a:t>
                      </a:r>
                      <a:endParaRPr lang="en-IE" sz="1100" dirty="0"/>
                    </a:p>
                  </a:txBody>
                  <a:tcPr/>
                </a:tc>
                <a:tc>
                  <a:txBody>
                    <a:bodyPr/>
                    <a:lstStyle/>
                    <a:p>
                      <a:pPr algn="ctr"/>
                      <a:r>
                        <a:rPr lang="en-IE" sz="1100" dirty="0" smtClean="0"/>
                        <a:t>10</a:t>
                      </a:r>
                      <a:endParaRPr lang="en-IE" sz="1100" dirty="0"/>
                    </a:p>
                  </a:txBody>
                  <a:tcPr/>
                </a:tc>
                <a:tc>
                  <a:txBody>
                    <a:bodyPr/>
                    <a:lstStyle/>
                    <a:p>
                      <a:pPr algn="ctr"/>
                      <a:r>
                        <a:rPr lang="en-IE" sz="1100" dirty="0" smtClean="0"/>
                        <a:t>50</a:t>
                      </a:r>
                      <a:endParaRPr lang="en-IE" sz="1100" dirty="0"/>
                    </a:p>
                  </a:txBody>
                  <a:tcPr/>
                </a:tc>
                <a:tc>
                  <a:txBody>
                    <a:bodyPr/>
                    <a:lstStyle/>
                    <a:p>
                      <a:pPr algn="ctr"/>
                      <a:r>
                        <a:rPr lang="en-IE" sz="1100" dirty="0" smtClean="0"/>
                        <a:t>120</a:t>
                      </a:r>
                      <a:endParaRPr lang="en-IE" sz="1100" dirty="0"/>
                    </a:p>
                  </a:txBody>
                  <a:tcPr/>
                </a:tc>
                <a:tc>
                  <a:txBody>
                    <a:bodyPr/>
                    <a:lstStyle/>
                    <a:p>
                      <a:pPr algn="ctr"/>
                      <a:r>
                        <a:rPr lang="en-IE" sz="1100" dirty="0" smtClean="0"/>
                        <a:t>0.33</a:t>
                      </a:r>
                      <a:endParaRPr lang="en-IE" sz="1100" dirty="0"/>
                    </a:p>
                  </a:txBody>
                  <a:tcPr/>
                </a:tc>
              </a:tr>
              <a:tr h="231006">
                <a:tc>
                  <a:txBody>
                    <a:bodyPr/>
                    <a:lstStyle/>
                    <a:p>
                      <a:pPr algn="ctr"/>
                      <a:r>
                        <a:rPr lang="en-IE" sz="1100" dirty="0" smtClean="0"/>
                        <a:t>G</a:t>
                      </a:r>
                      <a:endParaRPr lang="en-IE" sz="1100" dirty="0"/>
                    </a:p>
                  </a:txBody>
                  <a:tcPr/>
                </a:tc>
                <a:tc>
                  <a:txBody>
                    <a:bodyPr/>
                    <a:lstStyle/>
                    <a:p>
                      <a:pPr algn="ctr"/>
                      <a:r>
                        <a:rPr lang="en-IE" sz="1100" dirty="0" smtClean="0"/>
                        <a:t>0</a:t>
                      </a:r>
                      <a:endParaRPr lang="en-IE" sz="1100" dirty="0"/>
                    </a:p>
                  </a:txBody>
                  <a:tcPr/>
                </a:tc>
                <a:tc>
                  <a:txBody>
                    <a:bodyPr/>
                    <a:lstStyle/>
                    <a:p>
                      <a:pPr algn="ctr"/>
                      <a:r>
                        <a:rPr lang="en-IE" sz="1100" dirty="0" smtClean="0"/>
                        <a:t>20</a:t>
                      </a:r>
                      <a:endParaRPr lang="en-IE" sz="1100" dirty="0"/>
                    </a:p>
                  </a:txBody>
                  <a:tcPr/>
                </a:tc>
                <a:tc>
                  <a:txBody>
                    <a:bodyPr/>
                    <a:lstStyle/>
                    <a:p>
                      <a:pPr algn="ctr"/>
                      <a:r>
                        <a:rPr lang="en-IE" sz="1100" dirty="0" smtClean="0"/>
                        <a:t>90</a:t>
                      </a:r>
                      <a:endParaRPr lang="en-IE" sz="1100" dirty="0"/>
                    </a:p>
                  </a:txBody>
                  <a:tcPr/>
                </a:tc>
                <a:tc>
                  <a:txBody>
                    <a:bodyPr/>
                    <a:lstStyle/>
                    <a:p>
                      <a:pPr algn="ctr"/>
                      <a:r>
                        <a:rPr lang="en-IE" sz="1100" dirty="0" smtClean="0"/>
                        <a:t>125</a:t>
                      </a:r>
                      <a:endParaRPr lang="en-IE" sz="1100" dirty="0"/>
                    </a:p>
                  </a:txBody>
                  <a:tcPr/>
                </a:tc>
                <a:tc>
                  <a:txBody>
                    <a:bodyPr/>
                    <a:lstStyle/>
                    <a:p>
                      <a:pPr algn="ctr"/>
                      <a:r>
                        <a:rPr lang="en-IE" sz="1100" dirty="0" smtClean="0"/>
                        <a:t>0.33</a:t>
                      </a:r>
                      <a:endParaRPr lang="en-IE" sz="1100" dirty="0"/>
                    </a:p>
                  </a:txBody>
                  <a:tcPr/>
                </a:tc>
              </a:tr>
              <a:tr h="231006">
                <a:tc>
                  <a:txBody>
                    <a:bodyPr/>
                    <a:lstStyle/>
                    <a:p>
                      <a:pPr algn="ctr"/>
                      <a:r>
                        <a:rPr lang="en-IE" sz="1100" dirty="0" smtClean="0"/>
                        <a:t>H</a:t>
                      </a:r>
                      <a:endParaRPr lang="en-IE" sz="1100" dirty="0"/>
                    </a:p>
                  </a:txBody>
                  <a:tcPr/>
                </a:tc>
                <a:tc>
                  <a:txBody>
                    <a:bodyPr/>
                    <a:lstStyle/>
                    <a:p>
                      <a:pPr algn="ctr"/>
                      <a:r>
                        <a:rPr lang="en-IE" sz="1100" dirty="0" smtClean="0"/>
                        <a:t>0</a:t>
                      </a:r>
                      <a:endParaRPr lang="en-IE" sz="1100" dirty="0"/>
                    </a:p>
                  </a:txBody>
                  <a:tcPr/>
                </a:tc>
                <a:tc>
                  <a:txBody>
                    <a:bodyPr/>
                    <a:lstStyle/>
                    <a:p>
                      <a:pPr algn="ctr"/>
                      <a:r>
                        <a:rPr lang="en-IE" sz="1100" dirty="0" smtClean="0"/>
                        <a:t>60</a:t>
                      </a:r>
                      <a:endParaRPr lang="en-IE" sz="1100" dirty="0"/>
                    </a:p>
                  </a:txBody>
                  <a:tcPr/>
                </a:tc>
                <a:tc>
                  <a:txBody>
                    <a:bodyPr/>
                    <a:lstStyle/>
                    <a:p>
                      <a:pPr algn="ctr"/>
                      <a:r>
                        <a:rPr lang="en-IE" sz="1100" dirty="0" smtClean="0"/>
                        <a:t>250</a:t>
                      </a:r>
                      <a:endParaRPr lang="en-IE" sz="1100" dirty="0"/>
                    </a:p>
                  </a:txBody>
                  <a:tcPr/>
                </a:tc>
                <a:tc>
                  <a:txBody>
                    <a:bodyPr/>
                    <a:lstStyle/>
                    <a:p>
                      <a:pPr algn="ctr"/>
                      <a:r>
                        <a:rPr lang="en-IE" sz="1100" dirty="0" smtClean="0"/>
                        <a:t>20,000</a:t>
                      </a:r>
                      <a:endParaRPr lang="en-IE" sz="1100" dirty="0"/>
                    </a:p>
                  </a:txBody>
                  <a:tcPr/>
                </a:tc>
                <a:tc>
                  <a:txBody>
                    <a:bodyPr/>
                    <a:lstStyle/>
                    <a:p>
                      <a:pPr algn="ctr"/>
                      <a:r>
                        <a:rPr lang="en-IE" sz="1100" dirty="0" smtClean="0"/>
                        <a:t>6</a:t>
                      </a:r>
                      <a:endParaRPr lang="en-IE" sz="1100" dirty="0"/>
                    </a:p>
                  </a:txBody>
                  <a:tcPr/>
                </a:tc>
              </a:tr>
            </a:tbl>
          </a:graphicData>
        </a:graphic>
      </p:graphicFrame>
      <p:sp>
        <p:nvSpPr>
          <p:cNvPr id="44" name="TextBox 43"/>
          <p:cNvSpPr txBox="1"/>
          <p:nvPr/>
        </p:nvSpPr>
        <p:spPr>
          <a:xfrm>
            <a:off x="4512198" y="1248798"/>
            <a:ext cx="2358189" cy="307777"/>
          </a:xfrm>
          <a:prstGeom prst="rect">
            <a:avLst/>
          </a:prstGeom>
          <a:noFill/>
        </p:spPr>
        <p:txBody>
          <a:bodyPr wrap="square" rtlCol="0">
            <a:spAutoFit/>
          </a:bodyPr>
          <a:lstStyle/>
          <a:p>
            <a:r>
              <a:rPr lang="en-IE" sz="1400" dirty="0" smtClean="0"/>
              <a:t>OFFLINE Merit Order</a:t>
            </a:r>
            <a:endParaRPr lang="en-IE" sz="1400" dirty="0"/>
          </a:p>
        </p:txBody>
      </p:sp>
      <p:pic>
        <p:nvPicPr>
          <p:cNvPr id="45" name="Picture 44" descr="http://quantflaunt.github.io/images/onlin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52178" y="3575630"/>
            <a:ext cx="320040" cy="328639"/>
          </a:xfrm>
          <a:prstGeom prst="rect">
            <a:avLst/>
          </a:prstGeom>
          <a:noFill/>
          <a:extLst/>
        </p:spPr>
      </p:pic>
      <p:cxnSp>
        <p:nvCxnSpPr>
          <p:cNvPr id="47" name="Elbow Connector 46"/>
          <p:cNvCxnSpPr/>
          <p:nvPr/>
        </p:nvCxnSpPr>
        <p:spPr>
          <a:xfrm>
            <a:off x="2389517" y="3071009"/>
            <a:ext cx="1699404" cy="668940"/>
          </a:xfrm>
          <a:prstGeom prst="bentConnector3">
            <a:avLst>
              <a:gd name="adj1" fmla="val -761"/>
            </a:avLst>
          </a:prstGeom>
          <a:ln w="254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50" name="Elbow Connector 49"/>
          <p:cNvCxnSpPr/>
          <p:nvPr/>
        </p:nvCxnSpPr>
        <p:spPr>
          <a:xfrm rot="10800000" flipV="1">
            <a:off x="4908433" y="3071009"/>
            <a:ext cx="1639017" cy="668940"/>
          </a:xfrm>
          <a:prstGeom prst="bentConnector3">
            <a:avLst>
              <a:gd name="adj1" fmla="val 0"/>
            </a:avLst>
          </a:prstGeom>
          <a:ln w="254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54" name="Rectangle 53"/>
          <p:cNvSpPr/>
          <p:nvPr/>
        </p:nvSpPr>
        <p:spPr>
          <a:xfrm>
            <a:off x="3303917" y="4296139"/>
            <a:ext cx="2424024" cy="750309"/>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IE" sz="2400" b="1" dirty="0" smtClean="0"/>
              <a:t>EDIL</a:t>
            </a:r>
            <a:endParaRPr lang="en-IE" sz="2400" b="1" dirty="0"/>
          </a:p>
        </p:txBody>
      </p:sp>
      <p:cxnSp>
        <p:nvCxnSpPr>
          <p:cNvPr id="56" name="Straight Arrow Connector 55"/>
          <p:cNvCxnSpPr>
            <a:endCxn id="54" idx="0"/>
          </p:cNvCxnSpPr>
          <p:nvPr/>
        </p:nvCxnSpPr>
        <p:spPr>
          <a:xfrm>
            <a:off x="4512198" y="4002657"/>
            <a:ext cx="3731" cy="293482"/>
          </a:xfrm>
          <a:prstGeom prst="straightConnector1">
            <a:avLst/>
          </a:prstGeom>
          <a:ln w="25400">
            <a:solidFill>
              <a:schemeClr val="accent2"/>
            </a:solidFill>
            <a:tailEnd type="arrow"/>
          </a:ln>
        </p:spPr>
        <p:style>
          <a:lnRef idx="1">
            <a:schemeClr val="accent1"/>
          </a:lnRef>
          <a:fillRef idx="0">
            <a:schemeClr val="accent1"/>
          </a:fillRef>
          <a:effectRef idx="0">
            <a:schemeClr val="accent1"/>
          </a:effectRef>
          <a:fontRef idx="minor">
            <a:schemeClr val="tx1"/>
          </a:fontRef>
        </p:style>
      </p:cxnSp>
      <p:pic>
        <p:nvPicPr>
          <p:cNvPr id="57" name="Picture 56" descr="http://quantflaunt.github.io/images/onlin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59798" y="5549295"/>
            <a:ext cx="312420" cy="316668"/>
          </a:xfrm>
          <a:prstGeom prst="rect">
            <a:avLst/>
          </a:prstGeom>
          <a:noFill/>
          <a:extLst/>
        </p:spPr>
      </p:pic>
      <p:cxnSp>
        <p:nvCxnSpPr>
          <p:cNvPr id="58" name="Straight Arrow Connector 57"/>
          <p:cNvCxnSpPr/>
          <p:nvPr/>
        </p:nvCxnSpPr>
        <p:spPr>
          <a:xfrm flipH="1">
            <a:off x="4512198" y="5072512"/>
            <a:ext cx="3810" cy="379382"/>
          </a:xfrm>
          <a:prstGeom prst="straightConnector1">
            <a:avLst/>
          </a:prstGeom>
          <a:ln w="254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3934437" y="3296873"/>
            <a:ext cx="1191160" cy="307777"/>
          </a:xfrm>
          <a:prstGeom prst="rect">
            <a:avLst/>
          </a:prstGeom>
          <a:noFill/>
        </p:spPr>
        <p:txBody>
          <a:bodyPr wrap="none" rtlCol="0">
            <a:spAutoFit/>
          </a:bodyPr>
          <a:lstStyle/>
          <a:p>
            <a:r>
              <a:rPr lang="en-IE" sz="1400" dirty="0" smtClean="0"/>
              <a:t>Control Room</a:t>
            </a:r>
            <a:endParaRPr lang="en-IE" sz="1400" dirty="0"/>
          </a:p>
        </p:txBody>
      </p:sp>
      <p:sp>
        <p:nvSpPr>
          <p:cNvPr id="16" name="TextBox 15"/>
          <p:cNvSpPr txBox="1"/>
          <p:nvPr/>
        </p:nvSpPr>
        <p:spPr>
          <a:xfrm>
            <a:off x="4018687" y="5984144"/>
            <a:ext cx="1040028" cy="307777"/>
          </a:xfrm>
          <a:prstGeom prst="rect">
            <a:avLst/>
          </a:prstGeom>
          <a:noFill/>
        </p:spPr>
        <p:txBody>
          <a:bodyPr wrap="none" rtlCol="0">
            <a:spAutoFit/>
          </a:bodyPr>
          <a:lstStyle/>
          <a:p>
            <a:r>
              <a:rPr lang="en-IE" sz="1400" dirty="0" smtClean="0"/>
              <a:t>Gen Station</a:t>
            </a:r>
            <a:endParaRPr lang="en-IE" sz="1400" dirty="0"/>
          </a:p>
        </p:txBody>
      </p:sp>
      <p:cxnSp>
        <p:nvCxnSpPr>
          <p:cNvPr id="7" name="Straight Arrow Connector 6"/>
          <p:cNvCxnSpPr/>
          <p:nvPr/>
        </p:nvCxnSpPr>
        <p:spPr>
          <a:xfrm>
            <a:off x="4359798" y="2038525"/>
            <a:ext cx="0" cy="889233"/>
          </a:xfrm>
          <a:prstGeom prst="straightConnector1">
            <a:avLst/>
          </a:prstGeom>
          <a:ln w="25400">
            <a:solidFill>
              <a:srgbClr val="92D05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101064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Wind Dispatch</a:t>
            </a:r>
            <a:endParaRPr lang="en-IE" dirty="0"/>
          </a:p>
        </p:txBody>
      </p:sp>
      <p:sp>
        <p:nvSpPr>
          <p:cNvPr id="4" name="Slide Number Placeholder 3"/>
          <p:cNvSpPr>
            <a:spLocks noGrp="1"/>
          </p:cNvSpPr>
          <p:nvPr>
            <p:ph type="sldNum" sz="quarter" idx="12"/>
          </p:nvPr>
        </p:nvSpPr>
        <p:spPr/>
        <p:txBody>
          <a:bodyPr/>
          <a:lstStyle/>
          <a:p>
            <a:fld id="{5FA4BBA2-668D-4B65-A78A-63221D942F52}" type="slidenum">
              <a:rPr lang="en-IE" smtClean="0">
                <a:solidFill>
                  <a:prstClr val="black">
                    <a:tint val="75000"/>
                  </a:prstClr>
                </a:solidFill>
              </a:rPr>
              <a:pPr/>
              <a:t>29</a:t>
            </a:fld>
            <a:endParaRPr lang="en-IE" dirty="0">
              <a:solidFill>
                <a:prstClr val="black">
                  <a:tint val="75000"/>
                </a:prstClr>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79898" y="2889656"/>
            <a:ext cx="4842405" cy="32140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590978" y="2976065"/>
            <a:ext cx="2278380" cy="677108"/>
          </a:xfrm>
          <a:prstGeom prst="rect">
            <a:avLst/>
          </a:prstGeom>
          <a:noFill/>
        </p:spPr>
        <p:txBody>
          <a:bodyPr wrap="square" rtlCol="0">
            <a:spAutoFit/>
          </a:bodyPr>
          <a:lstStyle/>
          <a:p>
            <a:r>
              <a:rPr lang="en-IE" sz="1400" b="1" u="sng" dirty="0" smtClean="0"/>
              <a:t>Active Power Control Status</a:t>
            </a:r>
          </a:p>
          <a:p>
            <a:r>
              <a:rPr lang="en-IE" sz="1200" dirty="0" smtClean="0"/>
              <a:t>Transfers control of active power setpoint to TSO control centre</a:t>
            </a:r>
            <a:endParaRPr lang="en-IE" sz="1200" dirty="0"/>
          </a:p>
        </p:txBody>
      </p:sp>
      <p:sp>
        <p:nvSpPr>
          <p:cNvPr id="7" name="TextBox 6"/>
          <p:cNvSpPr txBox="1"/>
          <p:nvPr/>
        </p:nvSpPr>
        <p:spPr>
          <a:xfrm>
            <a:off x="598598" y="3774796"/>
            <a:ext cx="2278380" cy="677108"/>
          </a:xfrm>
          <a:prstGeom prst="rect">
            <a:avLst/>
          </a:prstGeom>
          <a:noFill/>
        </p:spPr>
        <p:txBody>
          <a:bodyPr wrap="square" rtlCol="0">
            <a:spAutoFit/>
          </a:bodyPr>
          <a:lstStyle/>
          <a:p>
            <a:r>
              <a:rPr lang="en-IE" sz="1400" b="1" u="sng" dirty="0" smtClean="0"/>
              <a:t>Available MW</a:t>
            </a:r>
          </a:p>
          <a:p>
            <a:r>
              <a:rPr lang="en-IE" sz="1200" dirty="0" smtClean="0"/>
              <a:t>Calculated value provided by the wind farm</a:t>
            </a:r>
            <a:endParaRPr lang="en-IE" sz="1200" dirty="0"/>
          </a:p>
        </p:txBody>
      </p:sp>
      <p:sp>
        <p:nvSpPr>
          <p:cNvPr id="8" name="TextBox 7"/>
          <p:cNvSpPr txBox="1"/>
          <p:nvPr/>
        </p:nvSpPr>
        <p:spPr>
          <a:xfrm>
            <a:off x="590978" y="4584569"/>
            <a:ext cx="2278380" cy="492443"/>
          </a:xfrm>
          <a:prstGeom prst="rect">
            <a:avLst/>
          </a:prstGeom>
          <a:noFill/>
        </p:spPr>
        <p:txBody>
          <a:bodyPr wrap="square" rtlCol="0">
            <a:spAutoFit/>
          </a:bodyPr>
          <a:lstStyle/>
          <a:p>
            <a:r>
              <a:rPr lang="en-IE" sz="1400" b="1" u="sng" dirty="0" smtClean="0"/>
              <a:t>Wind MW</a:t>
            </a:r>
          </a:p>
          <a:p>
            <a:r>
              <a:rPr lang="en-IE" sz="1200" dirty="0" smtClean="0"/>
              <a:t>Present wind farm output</a:t>
            </a:r>
            <a:endParaRPr lang="en-IE" sz="1200" dirty="0"/>
          </a:p>
        </p:txBody>
      </p:sp>
      <p:sp>
        <p:nvSpPr>
          <p:cNvPr id="9" name="TextBox 8"/>
          <p:cNvSpPr txBox="1"/>
          <p:nvPr/>
        </p:nvSpPr>
        <p:spPr>
          <a:xfrm>
            <a:off x="590978" y="5198634"/>
            <a:ext cx="2278380" cy="677108"/>
          </a:xfrm>
          <a:prstGeom prst="rect">
            <a:avLst/>
          </a:prstGeom>
          <a:noFill/>
        </p:spPr>
        <p:txBody>
          <a:bodyPr wrap="square" rtlCol="0">
            <a:spAutoFit/>
          </a:bodyPr>
          <a:lstStyle/>
          <a:p>
            <a:r>
              <a:rPr lang="en-IE" sz="1400" b="1" u="sng" dirty="0" smtClean="0"/>
              <a:t>WF Setpoint</a:t>
            </a:r>
          </a:p>
          <a:p>
            <a:r>
              <a:rPr lang="en-IE" sz="1200" dirty="0" smtClean="0"/>
              <a:t>Active MW setpoint wind farm controller</a:t>
            </a:r>
            <a:endParaRPr lang="en-IE" sz="1200" dirty="0"/>
          </a:p>
        </p:txBody>
      </p:sp>
      <p:sp>
        <p:nvSpPr>
          <p:cNvPr id="2" name="TextBox 1"/>
          <p:cNvSpPr txBox="1"/>
          <p:nvPr/>
        </p:nvSpPr>
        <p:spPr>
          <a:xfrm>
            <a:off x="485079" y="1169804"/>
            <a:ext cx="8222251" cy="1569660"/>
          </a:xfrm>
          <a:prstGeom prst="rect">
            <a:avLst/>
          </a:prstGeom>
          <a:noFill/>
        </p:spPr>
        <p:txBody>
          <a:bodyPr wrap="none" rtlCol="0">
            <a:spAutoFit/>
          </a:bodyPr>
          <a:lstStyle/>
          <a:p>
            <a:r>
              <a:rPr lang="en-IE" dirty="0" smtClean="0"/>
              <a:t>Reason for Wind dispatch</a:t>
            </a:r>
          </a:p>
          <a:p>
            <a:endParaRPr lang="en-IE" sz="800" b="1" dirty="0" smtClean="0"/>
          </a:p>
          <a:p>
            <a:pPr marL="285750" indent="-285750">
              <a:buFont typeface="Arial" panose="020B0604020202020204" pitchFamily="34" charset="0"/>
              <a:buChar char="•"/>
            </a:pPr>
            <a:r>
              <a:rPr lang="en-IE" sz="1400" b="1" u="sng" dirty="0" smtClean="0"/>
              <a:t>Curtailment</a:t>
            </a:r>
            <a:r>
              <a:rPr lang="en-IE" sz="1400" b="1" dirty="0" smtClean="0"/>
              <a:t> </a:t>
            </a:r>
            <a:r>
              <a:rPr lang="en-IE" sz="1400" dirty="0" smtClean="0"/>
              <a:t>required for high wind output at low loads and minimum generation.</a:t>
            </a:r>
          </a:p>
          <a:p>
            <a:endParaRPr lang="en-IE" sz="600" dirty="0" smtClean="0"/>
          </a:p>
          <a:p>
            <a:pPr marL="285750" indent="-285750">
              <a:buFont typeface="Arial" panose="020B0604020202020204" pitchFamily="34" charset="0"/>
              <a:buChar char="•"/>
            </a:pPr>
            <a:r>
              <a:rPr lang="en-IE" sz="1400" b="1" u="sng" dirty="0" smtClean="0"/>
              <a:t>Constraint</a:t>
            </a:r>
            <a:r>
              <a:rPr lang="en-IE" sz="1400" b="1" dirty="0" smtClean="0"/>
              <a:t> </a:t>
            </a:r>
            <a:r>
              <a:rPr lang="en-IE" sz="1400" dirty="0" smtClean="0"/>
              <a:t>required if there is insufficient transmission capacity to transport wind generation from weakly </a:t>
            </a:r>
          </a:p>
          <a:p>
            <a:r>
              <a:rPr lang="en-IE" sz="1400" dirty="0"/>
              <a:t> </a:t>
            </a:r>
            <a:r>
              <a:rPr lang="en-IE" sz="1400" dirty="0" smtClean="0"/>
              <a:t>      connected regions.</a:t>
            </a:r>
          </a:p>
          <a:p>
            <a:endParaRPr lang="en-IE" sz="800" dirty="0" smtClean="0"/>
          </a:p>
          <a:p>
            <a:r>
              <a:rPr lang="en-IE" sz="1400" b="1" dirty="0" smtClean="0">
                <a:solidFill>
                  <a:schemeClr val="accent2">
                    <a:lumMod val="75000"/>
                  </a:schemeClr>
                </a:solidFill>
              </a:rPr>
              <a:t>Curtailment/Constraint setpoints are issued to windfarms via the wind dispatch tool in the EMS</a:t>
            </a:r>
            <a:endParaRPr lang="en-IE" sz="1400" b="1" dirty="0">
              <a:solidFill>
                <a:schemeClr val="accent2">
                  <a:lumMod val="75000"/>
                </a:schemeClr>
              </a:solidFill>
            </a:endParaRPr>
          </a:p>
        </p:txBody>
      </p:sp>
    </p:spTree>
    <p:extLst>
      <p:ext uri="{BB962C8B-B14F-4D97-AF65-F5344CB8AC3E}">
        <p14:creationId xmlns:p14="http://schemas.microsoft.com/office/powerpoint/2010/main" val="33953958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a:spLocks noGrp="1"/>
          </p:cNvSpPr>
          <p:nvPr>
            <p:ph idx="1"/>
          </p:nvPr>
        </p:nvSpPr>
        <p:spPr>
          <a:xfrm>
            <a:off x="457200" y="1743740"/>
            <a:ext cx="8229600" cy="4122991"/>
          </a:xfrm>
        </p:spPr>
        <p:txBody>
          <a:bodyPr>
            <a:normAutofit/>
          </a:bodyPr>
          <a:lstStyle/>
          <a:p>
            <a:pPr lvl="0" defTabSz="457200" eaLnBrk="0" fontAlgn="base" hangingPunct="0">
              <a:spcAft>
                <a:spcPct val="0"/>
              </a:spcAft>
              <a:buClr>
                <a:srgbClr val="C8B474"/>
              </a:buClr>
              <a:buFont typeface="+mj-lt"/>
              <a:buAutoNum type="arabicPeriod"/>
            </a:pPr>
            <a:r>
              <a:rPr lang="en-IE" sz="2400" dirty="0" smtClean="0">
                <a:solidFill>
                  <a:prstClr val="black"/>
                </a:solidFill>
                <a:latin typeface="Arial"/>
                <a:ea typeface="MS PGothic" pitchFamily="34" charset="-128"/>
                <a:cs typeface="Arial"/>
              </a:rPr>
              <a:t>Introduction</a:t>
            </a:r>
          </a:p>
          <a:p>
            <a:pPr lvl="0" defTabSz="457200" eaLnBrk="0" fontAlgn="base" hangingPunct="0">
              <a:spcAft>
                <a:spcPct val="0"/>
              </a:spcAft>
              <a:buClr>
                <a:srgbClr val="C8B474"/>
              </a:buClr>
              <a:buFont typeface="+mj-lt"/>
              <a:buAutoNum type="arabicPeriod"/>
            </a:pPr>
            <a:endParaRPr lang="en-IE" sz="2400" dirty="0">
              <a:solidFill>
                <a:prstClr val="black"/>
              </a:solidFill>
              <a:latin typeface="Arial"/>
              <a:ea typeface="MS PGothic" pitchFamily="34" charset="-128"/>
              <a:cs typeface="Arial"/>
            </a:endParaRPr>
          </a:p>
          <a:p>
            <a:pPr lvl="0" defTabSz="457200" eaLnBrk="0" fontAlgn="base" hangingPunct="0">
              <a:spcAft>
                <a:spcPct val="0"/>
              </a:spcAft>
              <a:buClr>
                <a:srgbClr val="C8B474"/>
              </a:buClr>
              <a:buFont typeface="+mj-lt"/>
              <a:buAutoNum type="arabicPeriod"/>
            </a:pPr>
            <a:r>
              <a:rPr lang="en-IE" sz="2400" dirty="0" smtClean="0">
                <a:solidFill>
                  <a:prstClr val="black"/>
                </a:solidFill>
                <a:latin typeface="Arial"/>
                <a:ea typeface="MS PGothic" pitchFamily="34" charset="-128"/>
                <a:cs typeface="Arial"/>
              </a:rPr>
              <a:t>Scheduling Process</a:t>
            </a:r>
          </a:p>
          <a:p>
            <a:pPr lvl="0" defTabSz="457200" eaLnBrk="0" fontAlgn="base" hangingPunct="0">
              <a:spcAft>
                <a:spcPct val="0"/>
              </a:spcAft>
              <a:buClr>
                <a:srgbClr val="C8B474"/>
              </a:buClr>
              <a:buFont typeface="+mj-lt"/>
              <a:buAutoNum type="arabicPeriod"/>
            </a:pPr>
            <a:endParaRPr lang="en-IE" sz="2400" dirty="0">
              <a:solidFill>
                <a:prstClr val="black"/>
              </a:solidFill>
              <a:latin typeface="Arial"/>
              <a:ea typeface="MS PGothic" pitchFamily="34" charset="-128"/>
              <a:cs typeface="Arial"/>
            </a:endParaRPr>
          </a:p>
          <a:p>
            <a:pPr lvl="0" defTabSz="457200" eaLnBrk="0" fontAlgn="base" hangingPunct="0">
              <a:spcAft>
                <a:spcPct val="0"/>
              </a:spcAft>
              <a:buClr>
                <a:srgbClr val="C8B474"/>
              </a:buClr>
              <a:buFont typeface="+mj-lt"/>
              <a:buAutoNum type="arabicPeriod"/>
            </a:pPr>
            <a:r>
              <a:rPr lang="en-IE" sz="2400" dirty="0" smtClean="0">
                <a:solidFill>
                  <a:prstClr val="black"/>
                </a:solidFill>
                <a:latin typeface="Arial"/>
                <a:ea typeface="MS PGothic" pitchFamily="34" charset="-128"/>
                <a:cs typeface="Arial"/>
              </a:rPr>
              <a:t>Dispatch Process</a:t>
            </a:r>
          </a:p>
          <a:p>
            <a:pPr lvl="0" defTabSz="457200" eaLnBrk="0" fontAlgn="base" hangingPunct="0">
              <a:spcAft>
                <a:spcPct val="0"/>
              </a:spcAft>
              <a:buClr>
                <a:srgbClr val="C8B474"/>
              </a:buClr>
              <a:buFont typeface="+mj-lt"/>
              <a:buAutoNum type="arabicPeriod"/>
            </a:pPr>
            <a:endParaRPr lang="en-IE" sz="2400" dirty="0">
              <a:solidFill>
                <a:prstClr val="black"/>
              </a:solidFill>
              <a:latin typeface="Arial"/>
              <a:ea typeface="MS PGothic" pitchFamily="34" charset="-128"/>
              <a:cs typeface="Arial"/>
            </a:endParaRPr>
          </a:p>
          <a:p>
            <a:pPr lvl="0" defTabSz="457200" eaLnBrk="0" fontAlgn="base" hangingPunct="0">
              <a:spcAft>
                <a:spcPct val="0"/>
              </a:spcAft>
              <a:buClr>
                <a:srgbClr val="C8B474"/>
              </a:buClr>
              <a:buFont typeface="+mj-lt"/>
              <a:buAutoNum type="arabicPeriod"/>
            </a:pPr>
            <a:r>
              <a:rPr lang="en-IE" sz="2400" dirty="0" smtClean="0">
                <a:solidFill>
                  <a:prstClr val="black"/>
                </a:solidFill>
                <a:latin typeface="Arial"/>
                <a:ea typeface="MS PGothic" pitchFamily="34" charset="-128"/>
                <a:cs typeface="Arial"/>
              </a:rPr>
              <a:t>WSAT</a:t>
            </a:r>
            <a:endParaRPr lang="en-US" sz="2400" dirty="0">
              <a:solidFill>
                <a:prstClr val="black"/>
              </a:solidFill>
              <a:latin typeface="Arial"/>
              <a:ea typeface="MS PGothic" pitchFamily="34" charset="-128"/>
              <a:cs typeface="Arial"/>
            </a:endParaRPr>
          </a:p>
          <a:p>
            <a:pPr>
              <a:buFont typeface="+mj-lt"/>
              <a:buAutoNum type="arabicPeriod"/>
            </a:pPr>
            <a:endParaRPr lang="en-IE" sz="2400" dirty="0"/>
          </a:p>
        </p:txBody>
      </p:sp>
      <p:sp>
        <p:nvSpPr>
          <p:cNvPr id="3" name="Title 2"/>
          <p:cNvSpPr>
            <a:spLocks noGrp="1"/>
          </p:cNvSpPr>
          <p:nvPr>
            <p:ph type="title"/>
          </p:nvPr>
        </p:nvSpPr>
        <p:spPr/>
        <p:txBody>
          <a:bodyPr/>
          <a:lstStyle/>
          <a:p>
            <a:r>
              <a:rPr lang="en-IE" dirty="0" smtClean="0"/>
              <a:t>Agenda</a:t>
            </a:r>
            <a:endParaRPr lang="en-IE" dirty="0"/>
          </a:p>
        </p:txBody>
      </p:sp>
      <p:sp>
        <p:nvSpPr>
          <p:cNvPr id="4" name="Slide Number Placeholder 3"/>
          <p:cNvSpPr>
            <a:spLocks noGrp="1"/>
          </p:cNvSpPr>
          <p:nvPr>
            <p:ph type="sldNum" sz="quarter" idx="12"/>
          </p:nvPr>
        </p:nvSpPr>
        <p:spPr/>
        <p:txBody>
          <a:bodyPr/>
          <a:lstStyle/>
          <a:p>
            <a:fld id="{5FA4BBA2-668D-4B65-A78A-63221D942F52}" type="slidenum">
              <a:rPr lang="en-IE" smtClean="0">
                <a:solidFill>
                  <a:prstClr val="black">
                    <a:tint val="75000"/>
                  </a:prstClr>
                </a:solidFill>
              </a:rPr>
              <a:pPr/>
              <a:t>3</a:t>
            </a:fld>
            <a:endParaRPr lang="en-IE" dirty="0">
              <a:solidFill>
                <a:prstClr val="black">
                  <a:tint val="75000"/>
                </a:prstClr>
              </a:solidFill>
            </a:endParaRPr>
          </a:p>
        </p:txBody>
      </p:sp>
    </p:spTree>
    <p:extLst>
      <p:ext uri="{BB962C8B-B14F-4D97-AF65-F5344CB8AC3E}">
        <p14:creationId xmlns:p14="http://schemas.microsoft.com/office/powerpoint/2010/main" val="13566667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FA4BBA2-668D-4B65-A78A-63221D942F52}" type="slidenum">
              <a:rPr lang="en-IE" smtClean="0">
                <a:solidFill>
                  <a:prstClr val="black">
                    <a:tint val="75000"/>
                  </a:prstClr>
                </a:solidFill>
              </a:rPr>
              <a:pPr/>
              <a:t>30</a:t>
            </a:fld>
            <a:endParaRPr lang="en-IE" dirty="0">
              <a:solidFill>
                <a:prstClr val="black">
                  <a:tint val="75000"/>
                </a:prstClr>
              </a:solidFill>
            </a:endParaRPr>
          </a:p>
        </p:txBody>
      </p:sp>
      <p:sp>
        <p:nvSpPr>
          <p:cNvPr id="5" name="TextBox 4"/>
          <p:cNvSpPr txBox="1"/>
          <p:nvPr/>
        </p:nvSpPr>
        <p:spPr>
          <a:xfrm>
            <a:off x="1451281" y="4883426"/>
            <a:ext cx="1709122" cy="507831"/>
          </a:xfrm>
          <a:prstGeom prst="rect">
            <a:avLst/>
          </a:prstGeom>
        </p:spPr>
        <p:txBody>
          <a:bodyPr vert="horz" lIns="91440" tIns="45720" rIns="91440" bIns="45720" rtlCol="0" anchor="ctr">
            <a:normAutofit/>
          </a:bodyPr>
          <a:lstStyle>
            <a:lvl1pPr>
              <a:spcBef>
                <a:spcPct val="0"/>
              </a:spcBef>
              <a:buNone/>
              <a:defRPr sz="2700" b="0">
                <a:solidFill>
                  <a:schemeClr val="bg1"/>
                </a:solidFill>
                <a:latin typeface="+mj-lt"/>
                <a:ea typeface="+mj-ea"/>
                <a:cs typeface="+mj-cs"/>
              </a:defRPr>
            </a:lvl1pPr>
          </a:lstStyle>
          <a:p>
            <a:r>
              <a:rPr lang="en-IE" dirty="0"/>
              <a:t>Scheduling</a:t>
            </a:r>
          </a:p>
        </p:txBody>
      </p:sp>
      <p:sp>
        <p:nvSpPr>
          <p:cNvPr id="6" name="Rounded Rectangle 5"/>
          <p:cNvSpPr/>
          <p:nvPr/>
        </p:nvSpPr>
        <p:spPr>
          <a:xfrm>
            <a:off x="467138" y="228599"/>
            <a:ext cx="8199783" cy="29121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TextBox 6"/>
          <p:cNvSpPr txBox="1"/>
          <p:nvPr/>
        </p:nvSpPr>
        <p:spPr>
          <a:xfrm>
            <a:off x="3766920" y="1249306"/>
            <a:ext cx="1615058" cy="830997"/>
          </a:xfrm>
          <a:prstGeom prst="rect">
            <a:avLst/>
          </a:prstGeom>
          <a:noFill/>
        </p:spPr>
        <p:txBody>
          <a:bodyPr wrap="none" rtlCol="0">
            <a:spAutoFit/>
          </a:bodyPr>
          <a:lstStyle/>
          <a:p>
            <a:r>
              <a:rPr lang="en-IE" sz="4800" dirty="0" smtClean="0">
                <a:solidFill>
                  <a:schemeClr val="bg1"/>
                </a:solidFill>
              </a:rPr>
              <a:t>WSAT</a:t>
            </a:r>
            <a:endParaRPr lang="en-IE" sz="4800" dirty="0">
              <a:solidFill>
                <a:schemeClr val="bg1"/>
              </a:solidFill>
            </a:endParaRPr>
          </a:p>
        </p:txBody>
      </p:sp>
    </p:spTree>
    <p:extLst>
      <p:ext uri="{BB962C8B-B14F-4D97-AF65-F5344CB8AC3E}">
        <p14:creationId xmlns:p14="http://schemas.microsoft.com/office/powerpoint/2010/main" val="219496200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Power System Stability</a:t>
            </a:r>
            <a:endParaRPr lang="en-IE" dirty="0"/>
          </a:p>
        </p:txBody>
      </p:sp>
      <p:sp>
        <p:nvSpPr>
          <p:cNvPr id="4" name="Slide Number Placeholder 3"/>
          <p:cNvSpPr>
            <a:spLocks noGrp="1"/>
          </p:cNvSpPr>
          <p:nvPr>
            <p:ph type="sldNum" sz="quarter" idx="12"/>
          </p:nvPr>
        </p:nvSpPr>
        <p:spPr>
          <a:xfrm>
            <a:off x="6550177" y="6356350"/>
            <a:ext cx="2133600" cy="365125"/>
          </a:xfrm>
        </p:spPr>
        <p:txBody>
          <a:bodyPr/>
          <a:lstStyle/>
          <a:p>
            <a:fld id="{5FA4BBA2-668D-4B65-A78A-63221D942F52}" type="slidenum">
              <a:rPr lang="en-IE" smtClean="0">
                <a:solidFill>
                  <a:prstClr val="black">
                    <a:tint val="75000"/>
                  </a:prstClr>
                </a:solidFill>
              </a:rPr>
              <a:pPr/>
              <a:t>31</a:t>
            </a:fld>
            <a:endParaRPr lang="en-IE" dirty="0">
              <a:solidFill>
                <a:prstClr val="black">
                  <a:tint val="75000"/>
                </a:prstClr>
              </a:solidFill>
            </a:endParaRPr>
          </a:p>
        </p:txBody>
      </p:sp>
      <p:sp>
        <p:nvSpPr>
          <p:cNvPr id="2" name="Rectangle 1"/>
          <p:cNvSpPr/>
          <p:nvPr/>
        </p:nvSpPr>
        <p:spPr>
          <a:xfrm>
            <a:off x="469579" y="1318410"/>
            <a:ext cx="8179471" cy="830997"/>
          </a:xfrm>
          <a:prstGeom prst="rect">
            <a:avLst/>
          </a:prstGeom>
        </p:spPr>
        <p:txBody>
          <a:bodyPr wrap="square">
            <a:spAutoFit/>
          </a:bodyPr>
          <a:lstStyle/>
          <a:p>
            <a:pPr algn="just"/>
            <a:r>
              <a:rPr lang="en-IE" sz="1600" b="1" u="sng" dirty="0" smtClean="0"/>
              <a:t>Transient stability:</a:t>
            </a:r>
            <a:r>
              <a:rPr lang="en-IE" sz="1600" dirty="0" smtClean="0"/>
              <a:t> the </a:t>
            </a:r>
            <a:r>
              <a:rPr lang="en-IE" sz="1600" dirty="0"/>
              <a:t>ability of the power </a:t>
            </a:r>
            <a:r>
              <a:rPr lang="en-IE" sz="1600" dirty="0" smtClean="0"/>
              <a:t>system and individual </a:t>
            </a:r>
            <a:r>
              <a:rPr lang="en-IE" sz="1600" dirty="0"/>
              <a:t>generators to maintain synchronism after an operational disturbance. The system is within the </a:t>
            </a:r>
            <a:r>
              <a:rPr lang="en-IE" sz="1600" b="1" dirty="0"/>
              <a:t>stability limit</a:t>
            </a:r>
            <a:r>
              <a:rPr lang="en-IE" sz="1600" dirty="0"/>
              <a:t> when, after some given fault situations, it is able to return to an acceptable steady state </a:t>
            </a:r>
            <a:r>
              <a:rPr lang="en-IE" sz="1600" dirty="0" smtClean="0"/>
              <a:t>situation.</a:t>
            </a:r>
            <a:endParaRPr lang="en-IE" sz="1600" dirty="0"/>
          </a:p>
        </p:txBody>
      </p:sp>
      <p:grpSp>
        <p:nvGrpSpPr>
          <p:cNvPr id="34" name="Group 18"/>
          <p:cNvGrpSpPr>
            <a:grpSpLocks/>
          </p:cNvGrpSpPr>
          <p:nvPr/>
        </p:nvGrpSpPr>
        <p:grpSpPr bwMode="auto">
          <a:xfrm>
            <a:off x="1518407" y="2835967"/>
            <a:ext cx="5889072" cy="2632075"/>
            <a:chOff x="3635374" y="1989138"/>
            <a:chExt cx="4983164" cy="2632075"/>
          </a:xfrm>
        </p:grpSpPr>
        <p:sp>
          <p:nvSpPr>
            <p:cNvPr id="35" name="Text Box 31"/>
            <p:cNvSpPr txBox="1">
              <a:spLocks noChangeArrowheads="1"/>
            </p:cNvSpPr>
            <p:nvPr/>
          </p:nvSpPr>
          <p:spPr bwMode="auto">
            <a:xfrm>
              <a:off x="6227763" y="4365625"/>
              <a:ext cx="590550"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pitchFamily="-80" charset="-128"/>
                </a:defRPr>
              </a:lvl1pPr>
              <a:lvl2pPr marL="742950" indent="-285750">
                <a:spcBef>
                  <a:spcPct val="20000"/>
                </a:spcBef>
                <a:buChar char="–"/>
                <a:defRPr sz="2800">
                  <a:solidFill>
                    <a:schemeClr val="tx1"/>
                  </a:solidFill>
                  <a:latin typeface="Arial" charset="0"/>
                  <a:ea typeface="ＭＳ Ｐゴシック" pitchFamily="-80" charset="-128"/>
                </a:defRPr>
              </a:lvl2pPr>
              <a:lvl3pPr marL="1143000" indent="-228600">
                <a:spcBef>
                  <a:spcPct val="20000"/>
                </a:spcBef>
                <a:buChar char="•"/>
                <a:defRPr sz="2400">
                  <a:solidFill>
                    <a:schemeClr val="tx1"/>
                  </a:solidFill>
                  <a:latin typeface="Arial" charset="0"/>
                  <a:ea typeface="ＭＳ Ｐゴシック" pitchFamily="-80" charset="-128"/>
                </a:defRPr>
              </a:lvl3pPr>
              <a:lvl4pPr marL="1600200" indent="-228600">
                <a:spcBef>
                  <a:spcPct val="20000"/>
                </a:spcBef>
                <a:buChar char="–"/>
                <a:defRPr sz="2000">
                  <a:solidFill>
                    <a:schemeClr val="tx1"/>
                  </a:solidFill>
                  <a:latin typeface="Arial" charset="0"/>
                  <a:ea typeface="ＭＳ Ｐゴシック" pitchFamily="-80" charset="-128"/>
                </a:defRPr>
              </a:lvl4pPr>
              <a:lvl5pPr marL="2057400" indent="-228600">
                <a:spcBef>
                  <a:spcPct val="20000"/>
                </a:spcBef>
                <a:buChar char="»"/>
                <a:defRPr sz="2000">
                  <a:solidFill>
                    <a:schemeClr val="tx1"/>
                  </a:solidFill>
                  <a:latin typeface="Arial" charset="0"/>
                  <a:ea typeface="ＭＳ Ｐゴシック" pitchFamily="-80"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80"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80"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80"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80" charset="-128"/>
                </a:defRPr>
              </a:lvl9pPr>
            </a:lstStyle>
            <a:p>
              <a:pPr>
                <a:spcBef>
                  <a:spcPct val="0"/>
                </a:spcBef>
                <a:buFontTx/>
                <a:buNone/>
              </a:pPr>
              <a:r>
                <a:rPr lang="en-IE" altLang="en-US" sz="1000" b="1">
                  <a:latin typeface="Cambria" pitchFamily="18" charset="0"/>
                  <a:cs typeface="Times New Roman" pitchFamily="18" charset="0"/>
                </a:rPr>
                <a:t>20 s</a:t>
              </a:r>
              <a:endParaRPr lang="en-IE" altLang="en-US" sz="2400"/>
            </a:p>
          </p:txBody>
        </p:sp>
        <p:sp>
          <p:nvSpPr>
            <p:cNvPr id="36" name="Text Box 32"/>
            <p:cNvSpPr txBox="1">
              <a:spLocks noChangeArrowheads="1"/>
            </p:cNvSpPr>
            <p:nvPr/>
          </p:nvSpPr>
          <p:spPr bwMode="auto">
            <a:xfrm>
              <a:off x="8027988" y="4365625"/>
              <a:ext cx="590550" cy="255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pitchFamily="-80" charset="-128"/>
                </a:defRPr>
              </a:lvl1pPr>
              <a:lvl2pPr marL="742950" indent="-285750">
                <a:spcBef>
                  <a:spcPct val="20000"/>
                </a:spcBef>
                <a:buChar char="–"/>
                <a:defRPr sz="2800">
                  <a:solidFill>
                    <a:schemeClr val="tx1"/>
                  </a:solidFill>
                  <a:latin typeface="Arial" charset="0"/>
                  <a:ea typeface="ＭＳ Ｐゴシック" pitchFamily="-80" charset="-128"/>
                </a:defRPr>
              </a:lvl2pPr>
              <a:lvl3pPr marL="1143000" indent="-228600">
                <a:spcBef>
                  <a:spcPct val="20000"/>
                </a:spcBef>
                <a:buChar char="•"/>
                <a:defRPr sz="2400">
                  <a:solidFill>
                    <a:schemeClr val="tx1"/>
                  </a:solidFill>
                  <a:latin typeface="Arial" charset="0"/>
                  <a:ea typeface="ＭＳ Ｐゴシック" pitchFamily="-80" charset="-128"/>
                </a:defRPr>
              </a:lvl3pPr>
              <a:lvl4pPr marL="1600200" indent="-228600">
                <a:spcBef>
                  <a:spcPct val="20000"/>
                </a:spcBef>
                <a:buChar char="–"/>
                <a:defRPr sz="2000">
                  <a:solidFill>
                    <a:schemeClr val="tx1"/>
                  </a:solidFill>
                  <a:latin typeface="Arial" charset="0"/>
                  <a:ea typeface="ＭＳ Ｐゴシック" pitchFamily="-80" charset="-128"/>
                </a:defRPr>
              </a:lvl4pPr>
              <a:lvl5pPr marL="2057400" indent="-228600">
                <a:spcBef>
                  <a:spcPct val="20000"/>
                </a:spcBef>
                <a:buChar char="»"/>
                <a:defRPr sz="2000">
                  <a:solidFill>
                    <a:schemeClr val="tx1"/>
                  </a:solidFill>
                  <a:latin typeface="Arial" charset="0"/>
                  <a:ea typeface="ＭＳ Ｐゴシック" pitchFamily="-80"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80"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80"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80"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80" charset="-128"/>
                </a:defRPr>
              </a:lvl9pPr>
            </a:lstStyle>
            <a:p>
              <a:pPr>
                <a:spcBef>
                  <a:spcPct val="0"/>
                </a:spcBef>
                <a:buFontTx/>
                <a:buNone/>
              </a:pPr>
              <a:r>
                <a:rPr lang="en-IE" altLang="en-US" sz="1000" b="1">
                  <a:latin typeface="Cambria" pitchFamily="18" charset="0"/>
                  <a:cs typeface="Times New Roman" pitchFamily="18" charset="0"/>
                </a:rPr>
                <a:t>5 mins</a:t>
              </a:r>
              <a:endParaRPr lang="en-IE" altLang="en-US" sz="2400"/>
            </a:p>
          </p:txBody>
        </p:sp>
        <p:grpSp>
          <p:nvGrpSpPr>
            <p:cNvPr id="37" name="Group 12"/>
            <p:cNvGrpSpPr>
              <a:grpSpLocks/>
            </p:cNvGrpSpPr>
            <p:nvPr/>
          </p:nvGrpSpPr>
          <p:grpSpPr bwMode="auto">
            <a:xfrm>
              <a:off x="3635374" y="1989138"/>
              <a:ext cx="4864100" cy="2592387"/>
              <a:chOff x="3524249" y="2636838"/>
              <a:chExt cx="4648198" cy="2628900"/>
            </a:xfrm>
          </p:grpSpPr>
          <p:pic>
            <p:nvPicPr>
              <p:cNvPr id="38" name="Picture 26" descr="http://upload.wikimedia.org/wikipedia/commons/thumb/7/73/Oscillation_amortie.svg/300px-Oscillation_amortie.svg.png">
                <a:hlinkClick r:id="rId3"/>
              </p:cNvPr>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3524249" y="2636838"/>
                <a:ext cx="4648198" cy="262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AutoShape 27"/>
              <p:cNvSpPr>
                <a:spLocks noChangeArrowheads="1"/>
              </p:cNvSpPr>
              <p:nvPr/>
            </p:nvSpPr>
            <p:spPr bwMode="auto">
              <a:xfrm>
                <a:off x="3884612" y="2781300"/>
                <a:ext cx="2306636" cy="1924050"/>
              </a:xfrm>
              <a:prstGeom prst="roundRect">
                <a:avLst>
                  <a:gd name="adj" fmla="val 16667"/>
                </a:avLst>
              </a:prstGeom>
              <a:noFill/>
              <a:ln w="15875">
                <a:solidFill>
                  <a:srgbClr val="FF0000"/>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charset="0"/>
                    <a:ea typeface="ＭＳ Ｐゴシック" pitchFamily="-80" charset="-128"/>
                  </a:defRPr>
                </a:lvl1pPr>
                <a:lvl2pPr marL="742950" indent="-285750">
                  <a:spcBef>
                    <a:spcPct val="20000"/>
                  </a:spcBef>
                  <a:buChar char="–"/>
                  <a:defRPr sz="2800">
                    <a:solidFill>
                      <a:schemeClr val="tx1"/>
                    </a:solidFill>
                    <a:latin typeface="Arial" charset="0"/>
                    <a:ea typeface="ＭＳ Ｐゴシック" pitchFamily="-80" charset="-128"/>
                  </a:defRPr>
                </a:lvl2pPr>
                <a:lvl3pPr marL="1143000" indent="-228600">
                  <a:spcBef>
                    <a:spcPct val="20000"/>
                  </a:spcBef>
                  <a:buChar char="•"/>
                  <a:defRPr sz="2400">
                    <a:solidFill>
                      <a:schemeClr val="tx1"/>
                    </a:solidFill>
                    <a:latin typeface="Arial" charset="0"/>
                    <a:ea typeface="ＭＳ Ｐゴシック" pitchFamily="-80" charset="-128"/>
                  </a:defRPr>
                </a:lvl3pPr>
                <a:lvl4pPr marL="1600200" indent="-228600">
                  <a:spcBef>
                    <a:spcPct val="20000"/>
                  </a:spcBef>
                  <a:buChar char="–"/>
                  <a:defRPr sz="2000">
                    <a:solidFill>
                      <a:schemeClr val="tx1"/>
                    </a:solidFill>
                    <a:latin typeface="Arial" charset="0"/>
                    <a:ea typeface="ＭＳ Ｐゴシック" pitchFamily="-80" charset="-128"/>
                  </a:defRPr>
                </a:lvl4pPr>
                <a:lvl5pPr marL="2057400" indent="-228600">
                  <a:spcBef>
                    <a:spcPct val="20000"/>
                  </a:spcBef>
                  <a:buChar char="»"/>
                  <a:defRPr sz="2000">
                    <a:solidFill>
                      <a:schemeClr val="tx1"/>
                    </a:solidFill>
                    <a:latin typeface="Arial" charset="0"/>
                    <a:ea typeface="ＭＳ Ｐゴシック" pitchFamily="-80"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80"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80"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80"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80" charset="-128"/>
                  </a:defRPr>
                </a:lvl9pPr>
              </a:lstStyle>
              <a:p>
                <a:pPr>
                  <a:spcBef>
                    <a:spcPct val="0"/>
                  </a:spcBef>
                  <a:buFontTx/>
                  <a:buNone/>
                </a:pPr>
                <a:endParaRPr lang="en-IE" altLang="en-US" sz="2400"/>
              </a:p>
            </p:txBody>
          </p:sp>
          <p:sp>
            <p:nvSpPr>
              <p:cNvPr id="40" name="Text Box 30"/>
              <p:cNvSpPr txBox="1">
                <a:spLocks noChangeArrowheads="1"/>
              </p:cNvSpPr>
              <p:nvPr/>
            </p:nvSpPr>
            <p:spPr bwMode="auto">
              <a:xfrm>
                <a:off x="4460874" y="4076700"/>
                <a:ext cx="1585913" cy="5413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pitchFamily="-80" charset="-128"/>
                  </a:defRPr>
                </a:lvl1pPr>
                <a:lvl2pPr marL="742950" indent="-285750">
                  <a:spcBef>
                    <a:spcPct val="20000"/>
                  </a:spcBef>
                  <a:buChar char="–"/>
                  <a:defRPr sz="2800">
                    <a:solidFill>
                      <a:schemeClr val="tx1"/>
                    </a:solidFill>
                    <a:latin typeface="Arial" charset="0"/>
                    <a:ea typeface="ＭＳ Ｐゴシック" pitchFamily="-80" charset="-128"/>
                  </a:defRPr>
                </a:lvl2pPr>
                <a:lvl3pPr marL="1143000" indent="-228600">
                  <a:spcBef>
                    <a:spcPct val="20000"/>
                  </a:spcBef>
                  <a:buChar char="•"/>
                  <a:defRPr sz="2400">
                    <a:solidFill>
                      <a:schemeClr val="tx1"/>
                    </a:solidFill>
                    <a:latin typeface="Arial" charset="0"/>
                    <a:ea typeface="ＭＳ Ｐゴシック" pitchFamily="-80" charset="-128"/>
                  </a:defRPr>
                </a:lvl3pPr>
                <a:lvl4pPr marL="1600200" indent="-228600">
                  <a:spcBef>
                    <a:spcPct val="20000"/>
                  </a:spcBef>
                  <a:buChar char="–"/>
                  <a:defRPr sz="2000">
                    <a:solidFill>
                      <a:schemeClr val="tx1"/>
                    </a:solidFill>
                    <a:latin typeface="Arial" charset="0"/>
                    <a:ea typeface="ＭＳ Ｐゴシック" pitchFamily="-80" charset="-128"/>
                  </a:defRPr>
                </a:lvl4pPr>
                <a:lvl5pPr marL="2057400" indent="-228600">
                  <a:spcBef>
                    <a:spcPct val="20000"/>
                  </a:spcBef>
                  <a:buChar char="»"/>
                  <a:defRPr sz="2000">
                    <a:solidFill>
                      <a:schemeClr val="tx1"/>
                    </a:solidFill>
                    <a:latin typeface="Arial" charset="0"/>
                    <a:ea typeface="ＭＳ Ｐゴシック" pitchFamily="-80"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80"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80"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80"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80" charset="-128"/>
                  </a:defRPr>
                </a:lvl9pPr>
              </a:lstStyle>
              <a:p>
                <a:pPr>
                  <a:spcBef>
                    <a:spcPct val="0"/>
                  </a:spcBef>
                  <a:buFontTx/>
                  <a:buNone/>
                </a:pPr>
                <a:r>
                  <a:rPr lang="en-IE" altLang="en-US" sz="1000">
                    <a:solidFill>
                      <a:srgbClr val="FF0000"/>
                    </a:solidFill>
                    <a:latin typeface="Cambria" pitchFamily="18" charset="0"/>
                    <a:cs typeface="Times New Roman" pitchFamily="18" charset="0"/>
                  </a:rPr>
                  <a:t>TSAT- transient period; automatic measures operate</a:t>
                </a:r>
                <a:endParaRPr lang="en-IE" altLang="en-US" sz="2400"/>
              </a:p>
            </p:txBody>
          </p:sp>
          <p:sp>
            <p:nvSpPr>
              <p:cNvPr id="41" name="Text Box 29"/>
              <p:cNvSpPr txBox="1">
                <a:spLocks noChangeArrowheads="1"/>
              </p:cNvSpPr>
              <p:nvPr/>
            </p:nvSpPr>
            <p:spPr bwMode="auto">
              <a:xfrm>
                <a:off x="6332537" y="4005263"/>
                <a:ext cx="1449386" cy="5413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pitchFamily="-80" charset="-128"/>
                  </a:defRPr>
                </a:lvl1pPr>
                <a:lvl2pPr marL="742950" indent="-285750">
                  <a:spcBef>
                    <a:spcPct val="20000"/>
                  </a:spcBef>
                  <a:buChar char="–"/>
                  <a:defRPr sz="2800">
                    <a:solidFill>
                      <a:schemeClr val="tx1"/>
                    </a:solidFill>
                    <a:latin typeface="Arial" charset="0"/>
                    <a:ea typeface="ＭＳ Ｐゴシック" pitchFamily="-80" charset="-128"/>
                  </a:defRPr>
                </a:lvl2pPr>
                <a:lvl3pPr marL="1143000" indent="-228600">
                  <a:spcBef>
                    <a:spcPct val="20000"/>
                  </a:spcBef>
                  <a:buChar char="•"/>
                  <a:defRPr sz="2400">
                    <a:solidFill>
                      <a:schemeClr val="tx1"/>
                    </a:solidFill>
                    <a:latin typeface="Arial" charset="0"/>
                    <a:ea typeface="ＭＳ Ｐゴシック" pitchFamily="-80" charset="-128"/>
                  </a:defRPr>
                </a:lvl3pPr>
                <a:lvl4pPr marL="1600200" indent="-228600">
                  <a:spcBef>
                    <a:spcPct val="20000"/>
                  </a:spcBef>
                  <a:buChar char="–"/>
                  <a:defRPr sz="2000">
                    <a:solidFill>
                      <a:schemeClr val="tx1"/>
                    </a:solidFill>
                    <a:latin typeface="Arial" charset="0"/>
                    <a:ea typeface="ＭＳ Ｐゴシック" pitchFamily="-80" charset="-128"/>
                  </a:defRPr>
                </a:lvl4pPr>
                <a:lvl5pPr marL="2057400" indent="-228600">
                  <a:spcBef>
                    <a:spcPct val="20000"/>
                  </a:spcBef>
                  <a:buChar char="»"/>
                  <a:defRPr sz="2000">
                    <a:solidFill>
                      <a:schemeClr val="tx1"/>
                    </a:solidFill>
                    <a:latin typeface="Arial" charset="0"/>
                    <a:ea typeface="ＭＳ Ｐゴシック" pitchFamily="-80"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80"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80"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80"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80" charset="-128"/>
                  </a:defRPr>
                </a:lvl9pPr>
              </a:lstStyle>
              <a:p>
                <a:pPr>
                  <a:spcBef>
                    <a:spcPct val="0"/>
                  </a:spcBef>
                  <a:buFontTx/>
                  <a:buNone/>
                </a:pPr>
                <a:r>
                  <a:rPr lang="en-IE" altLang="en-US" sz="1000" dirty="0">
                    <a:solidFill>
                      <a:srgbClr val="548DD4"/>
                    </a:solidFill>
                    <a:latin typeface="Cambria" pitchFamily="18" charset="0"/>
                    <a:cs typeface="Times New Roman" pitchFamily="18" charset="0"/>
                  </a:rPr>
                  <a:t>VSAT </a:t>
                </a:r>
                <a:r>
                  <a:rPr lang="en-IE" altLang="en-US" sz="1000" dirty="0">
                    <a:solidFill>
                      <a:srgbClr val="548DD4"/>
                    </a:solidFill>
                    <a:cs typeface="Times New Roman" pitchFamily="18" charset="0"/>
                  </a:rPr>
                  <a:t>–</a:t>
                </a:r>
                <a:r>
                  <a:rPr lang="en-IE" altLang="en-US" sz="1000" dirty="0">
                    <a:solidFill>
                      <a:srgbClr val="548DD4"/>
                    </a:solidFill>
                    <a:latin typeface="Cambria" pitchFamily="18" charset="0"/>
                    <a:cs typeface="Times New Roman" pitchFamily="18" charset="0"/>
                  </a:rPr>
                  <a:t> quasi steady state; time period before manual actions</a:t>
                </a:r>
                <a:endParaRPr lang="en-IE" altLang="en-US" sz="2400" dirty="0"/>
              </a:p>
            </p:txBody>
          </p:sp>
          <p:sp>
            <p:nvSpPr>
              <p:cNvPr id="42" name="AutoShape 28"/>
              <p:cNvSpPr>
                <a:spLocks noChangeArrowheads="1"/>
              </p:cNvSpPr>
              <p:nvPr/>
            </p:nvSpPr>
            <p:spPr bwMode="auto">
              <a:xfrm>
                <a:off x="6261100" y="2781300"/>
                <a:ext cx="1743075" cy="1924050"/>
              </a:xfrm>
              <a:prstGeom prst="roundRect">
                <a:avLst>
                  <a:gd name="adj" fmla="val 16667"/>
                </a:avLst>
              </a:prstGeom>
              <a:noFill/>
              <a:ln w="15875">
                <a:solidFill>
                  <a:srgbClr val="548DD4"/>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Arial" charset="0"/>
                    <a:ea typeface="ＭＳ Ｐゴシック" pitchFamily="-80" charset="-128"/>
                  </a:defRPr>
                </a:lvl1pPr>
                <a:lvl2pPr marL="742950" indent="-285750">
                  <a:spcBef>
                    <a:spcPct val="20000"/>
                  </a:spcBef>
                  <a:buChar char="–"/>
                  <a:defRPr sz="2800">
                    <a:solidFill>
                      <a:schemeClr val="tx1"/>
                    </a:solidFill>
                    <a:latin typeface="Arial" charset="0"/>
                    <a:ea typeface="ＭＳ Ｐゴシック" pitchFamily="-80" charset="-128"/>
                  </a:defRPr>
                </a:lvl2pPr>
                <a:lvl3pPr marL="1143000" indent="-228600">
                  <a:spcBef>
                    <a:spcPct val="20000"/>
                  </a:spcBef>
                  <a:buChar char="•"/>
                  <a:defRPr sz="2400">
                    <a:solidFill>
                      <a:schemeClr val="tx1"/>
                    </a:solidFill>
                    <a:latin typeface="Arial" charset="0"/>
                    <a:ea typeface="ＭＳ Ｐゴシック" pitchFamily="-80" charset="-128"/>
                  </a:defRPr>
                </a:lvl3pPr>
                <a:lvl4pPr marL="1600200" indent="-228600">
                  <a:spcBef>
                    <a:spcPct val="20000"/>
                  </a:spcBef>
                  <a:buChar char="–"/>
                  <a:defRPr sz="2000">
                    <a:solidFill>
                      <a:schemeClr val="tx1"/>
                    </a:solidFill>
                    <a:latin typeface="Arial" charset="0"/>
                    <a:ea typeface="ＭＳ Ｐゴシック" pitchFamily="-80" charset="-128"/>
                  </a:defRPr>
                </a:lvl4pPr>
                <a:lvl5pPr marL="2057400" indent="-228600">
                  <a:spcBef>
                    <a:spcPct val="20000"/>
                  </a:spcBef>
                  <a:buChar char="»"/>
                  <a:defRPr sz="2000">
                    <a:solidFill>
                      <a:schemeClr val="tx1"/>
                    </a:solidFill>
                    <a:latin typeface="Arial" charset="0"/>
                    <a:ea typeface="ＭＳ Ｐゴシック" pitchFamily="-80"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80"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80"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80"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80" charset="-128"/>
                  </a:defRPr>
                </a:lvl9pPr>
              </a:lstStyle>
              <a:p>
                <a:pPr>
                  <a:spcBef>
                    <a:spcPct val="0"/>
                  </a:spcBef>
                  <a:buFontTx/>
                  <a:buNone/>
                </a:pPr>
                <a:endParaRPr lang="en-IE" altLang="en-US" sz="2400"/>
              </a:p>
            </p:txBody>
          </p:sp>
        </p:grpSp>
      </p:grpSp>
    </p:spTree>
    <p:extLst>
      <p:ext uri="{BB962C8B-B14F-4D97-AF65-F5344CB8AC3E}">
        <p14:creationId xmlns:p14="http://schemas.microsoft.com/office/powerpoint/2010/main" val="3309576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a:t>WSAT (Wind Security Assessment Tool)</a:t>
            </a:r>
          </a:p>
        </p:txBody>
      </p:sp>
      <p:sp>
        <p:nvSpPr>
          <p:cNvPr id="4" name="Slide Number Placeholder 3"/>
          <p:cNvSpPr>
            <a:spLocks noGrp="1"/>
          </p:cNvSpPr>
          <p:nvPr>
            <p:ph type="sldNum" sz="quarter" idx="12"/>
          </p:nvPr>
        </p:nvSpPr>
        <p:spPr>
          <a:xfrm>
            <a:off x="6753142" y="6304924"/>
            <a:ext cx="2133600" cy="365125"/>
          </a:xfrm>
        </p:spPr>
        <p:txBody>
          <a:bodyPr/>
          <a:lstStyle/>
          <a:p>
            <a:fld id="{5FA4BBA2-668D-4B65-A78A-63221D942F52}" type="slidenum">
              <a:rPr lang="en-IE" smtClean="0">
                <a:solidFill>
                  <a:prstClr val="black">
                    <a:tint val="75000"/>
                  </a:prstClr>
                </a:solidFill>
              </a:rPr>
              <a:pPr/>
              <a:t>32</a:t>
            </a:fld>
            <a:endParaRPr lang="en-IE" dirty="0">
              <a:solidFill>
                <a:prstClr val="black">
                  <a:tint val="75000"/>
                </a:prstClr>
              </a:solidFill>
            </a:endParaRPr>
          </a:p>
        </p:txBody>
      </p:sp>
      <p:sp>
        <p:nvSpPr>
          <p:cNvPr id="16" name="Rectangle 15"/>
          <p:cNvSpPr/>
          <p:nvPr/>
        </p:nvSpPr>
        <p:spPr>
          <a:xfrm>
            <a:off x="501655" y="1253004"/>
            <a:ext cx="8030954" cy="1415772"/>
          </a:xfrm>
          <a:prstGeom prst="rect">
            <a:avLst/>
          </a:prstGeom>
        </p:spPr>
        <p:txBody>
          <a:bodyPr wrap="square">
            <a:spAutoFit/>
          </a:bodyPr>
          <a:lstStyle/>
          <a:p>
            <a:pPr marL="285750" indent="-285750">
              <a:buFont typeface="Arial" panose="020B0604020202020204" pitchFamily="34" charset="0"/>
              <a:buChar char="•"/>
            </a:pPr>
            <a:r>
              <a:rPr lang="en-IE" altLang="en-US" dirty="0" smtClean="0"/>
              <a:t>Developed by EirGrid and external company to monitor the stability of the Irish power system with increasing levels of wind generation.</a:t>
            </a:r>
          </a:p>
          <a:p>
            <a:endParaRPr lang="en-IE" altLang="en-US" sz="1400" dirty="0" smtClean="0"/>
          </a:p>
          <a:p>
            <a:pPr marL="285750" indent="-285750">
              <a:buFont typeface="Arial" panose="020B0604020202020204" pitchFamily="34" charset="0"/>
              <a:buChar char="•"/>
            </a:pPr>
            <a:r>
              <a:rPr lang="en-IE" altLang="en-US" dirty="0" smtClean="0"/>
              <a:t>Determines the </a:t>
            </a:r>
            <a:r>
              <a:rPr lang="en-IE" altLang="en-US" dirty="0"/>
              <a:t>voltage and transient stability of the system calculated for fault and no-fault </a:t>
            </a:r>
            <a:r>
              <a:rPr lang="en-IE" altLang="en-US" dirty="0" smtClean="0"/>
              <a:t>conditions.</a:t>
            </a:r>
            <a:endParaRPr lang="en-IE" altLang="en-US" dirty="0"/>
          </a:p>
        </p:txBody>
      </p:sp>
      <p:sp>
        <p:nvSpPr>
          <p:cNvPr id="17" name="Rectangle 16"/>
          <p:cNvSpPr/>
          <p:nvPr/>
        </p:nvSpPr>
        <p:spPr>
          <a:xfrm>
            <a:off x="960582" y="2992580"/>
            <a:ext cx="3811011" cy="1920673"/>
          </a:xfrm>
          <a:prstGeom prst="rect">
            <a:avLst/>
          </a:prstGeom>
          <a:solidFill>
            <a:schemeClr val="accent2">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457200"/>
            <a:r>
              <a:rPr lang="en-IE" sz="2400" b="1" dirty="0" smtClean="0"/>
              <a:t>             WSAT</a:t>
            </a:r>
            <a:endParaRPr lang="en-IE" sz="2400" b="1" dirty="0"/>
          </a:p>
        </p:txBody>
      </p:sp>
      <p:sp>
        <p:nvSpPr>
          <p:cNvPr id="19" name="Rectangle 18"/>
          <p:cNvSpPr/>
          <p:nvPr/>
        </p:nvSpPr>
        <p:spPr>
          <a:xfrm>
            <a:off x="2163982" y="5347346"/>
            <a:ext cx="2607611" cy="448158"/>
          </a:xfrm>
          <a:prstGeom prst="rect">
            <a:avLst/>
          </a:prstGeom>
          <a:solidFill>
            <a:schemeClr val="bg1">
              <a:lumMod val="75000"/>
            </a:schemeClr>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r>
              <a:rPr lang="en-IE" sz="2400" b="1" dirty="0"/>
              <a:t>EMS</a:t>
            </a:r>
          </a:p>
        </p:txBody>
      </p:sp>
      <p:sp>
        <p:nvSpPr>
          <p:cNvPr id="20" name="Flowchart: Punched Tape 19"/>
          <p:cNvSpPr/>
          <p:nvPr/>
        </p:nvSpPr>
        <p:spPr>
          <a:xfrm rot="16200000">
            <a:off x="5694493" y="3172101"/>
            <a:ext cx="1144175" cy="1577130"/>
          </a:xfrm>
          <a:prstGeom prst="flowChartPunchedTap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21" name="Straight Arrow Connector 20"/>
          <p:cNvCxnSpPr>
            <a:stCxn id="17" idx="3"/>
          </p:cNvCxnSpPr>
          <p:nvPr/>
        </p:nvCxnSpPr>
        <p:spPr>
          <a:xfrm>
            <a:off x="4771593" y="3952917"/>
            <a:ext cx="706422" cy="7749"/>
          </a:xfrm>
          <a:prstGeom prst="straightConnector1">
            <a:avLst/>
          </a:prstGeom>
          <a:ln w="254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792639" y="3654057"/>
            <a:ext cx="1197360" cy="738664"/>
          </a:xfrm>
          <a:prstGeom prst="rect">
            <a:avLst/>
          </a:prstGeom>
          <a:noFill/>
        </p:spPr>
        <p:txBody>
          <a:bodyPr wrap="square" rtlCol="0">
            <a:spAutoFit/>
          </a:bodyPr>
          <a:lstStyle/>
          <a:p>
            <a:r>
              <a:rPr lang="en-IE" sz="1400" dirty="0" smtClean="0"/>
              <a:t>List of </a:t>
            </a:r>
          </a:p>
          <a:p>
            <a:r>
              <a:rPr lang="en-IE" sz="1400" dirty="0" smtClean="0"/>
              <a:t>preventative measures</a:t>
            </a:r>
            <a:endParaRPr lang="en-IE" sz="1400" dirty="0"/>
          </a:p>
        </p:txBody>
      </p:sp>
      <p:pic>
        <p:nvPicPr>
          <p:cNvPr id="23" name="Picture 22" descr="http://quantflaunt.github.io/images/onlin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69714" y="3778343"/>
            <a:ext cx="320040" cy="328639"/>
          </a:xfrm>
          <a:prstGeom prst="rect">
            <a:avLst/>
          </a:prstGeom>
          <a:noFill/>
          <a:extLst/>
        </p:spPr>
      </p:pic>
      <p:sp>
        <p:nvSpPr>
          <p:cNvPr id="24" name="TextBox 23"/>
          <p:cNvSpPr txBox="1"/>
          <p:nvPr/>
        </p:nvSpPr>
        <p:spPr>
          <a:xfrm>
            <a:off x="7263848" y="3430780"/>
            <a:ext cx="1524585" cy="307777"/>
          </a:xfrm>
          <a:prstGeom prst="rect">
            <a:avLst/>
          </a:prstGeom>
          <a:noFill/>
        </p:spPr>
        <p:txBody>
          <a:bodyPr wrap="none" rtlCol="0">
            <a:spAutoFit/>
          </a:bodyPr>
          <a:lstStyle/>
          <a:p>
            <a:r>
              <a:rPr lang="en-IE" sz="1400" dirty="0" smtClean="0"/>
              <a:t>Control Room acts</a:t>
            </a:r>
            <a:endParaRPr lang="en-IE" sz="1400" dirty="0"/>
          </a:p>
        </p:txBody>
      </p:sp>
      <p:cxnSp>
        <p:nvCxnSpPr>
          <p:cNvPr id="25" name="Straight Arrow Connector 24"/>
          <p:cNvCxnSpPr/>
          <p:nvPr/>
        </p:nvCxnSpPr>
        <p:spPr>
          <a:xfrm>
            <a:off x="6989999" y="3940265"/>
            <a:ext cx="707778" cy="1"/>
          </a:xfrm>
          <a:prstGeom prst="straightConnector1">
            <a:avLst/>
          </a:prstGeom>
          <a:ln w="254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5008047" y="5940679"/>
            <a:ext cx="1374036" cy="448158"/>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defTabSz="457200"/>
            <a:r>
              <a:rPr lang="en-IE" sz="2400" b="1" dirty="0"/>
              <a:t>EDIL</a:t>
            </a:r>
          </a:p>
        </p:txBody>
      </p:sp>
      <p:sp>
        <p:nvSpPr>
          <p:cNvPr id="37" name="Rounded Rectangle 36"/>
          <p:cNvSpPr/>
          <p:nvPr/>
        </p:nvSpPr>
        <p:spPr>
          <a:xfrm>
            <a:off x="1392758" y="3291106"/>
            <a:ext cx="914400" cy="59207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38" name="TextBox 37"/>
          <p:cNvSpPr txBox="1"/>
          <p:nvPr/>
        </p:nvSpPr>
        <p:spPr>
          <a:xfrm>
            <a:off x="1517843" y="3365802"/>
            <a:ext cx="646139" cy="369332"/>
          </a:xfrm>
          <a:prstGeom prst="rect">
            <a:avLst/>
          </a:prstGeom>
          <a:noFill/>
        </p:spPr>
        <p:txBody>
          <a:bodyPr wrap="none" rtlCol="0">
            <a:spAutoFit/>
          </a:bodyPr>
          <a:lstStyle/>
          <a:p>
            <a:r>
              <a:rPr lang="en-IE" dirty="0" smtClean="0">
                <a:solidFill>
                  <a:schemeClr val="bg1"/>
                </a:solidFill>
              </a:rPr>
              <a:t>VSAT</a:t>
            </a:r>
            <a:endParaRPr lang="en-IE" dirty="0">
              <a:solidFill>
                <a:schemeClr val="bg1"/>
              </a:solidFill>
            </a:endParaRPr>
          </a:p>
        </p:txBody>
      </p:sp>
      <p:sp>
        <p:nvSpPr>
          <p:cNvPr id="39" name="Rounded Rectangle 38"/>
          <p:cNvSpPr/>
          <p:nvPr/>
        </p:nvSpPr>
        <p:spPr>
          <a:xfrm>
            <a:off x="1392949" y="4088726"/>
            <a:ext cx="914400" cy="59207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0" name="TextBox 39"/>
          <p:cNvSpPr txBox="1"/>
          <p:nvPr/>
        </p:nvSpPr>
        <p:spPr>
          <a:xfrm>
            <a:off x="1517843" y="4191130"/>
            <a:ext cx="627095" cy="369332"/>
          </a:xfrm>
          <a:prstGeom prst="rect">
            <a:avLst/>
          </a:prstGeom>
          <a:noFill/>
        </p:spPr>
        <p:txBody>
          <a:bodyPr wrap="none" rtlCol="0">
            <a:spAutoFit/>
          </a:bodyPr>
          <a:lstStyle/>
          <a:p>
            <a:r>
              <a:rPr lang="en-IE" dirty="0">
                <a:solidFill>
                  <a:schemeClr val="bg1"/>
                </a:solidFill>
              </a:rPr>
              <a:t>T</a:t>
            </a:r>
            <a:r>
              <a:rPr lang="en-IE" dirty="0" smtClean="0">
                <a:solidFill>
                  <a:schemeClr val="bg1"/>
                </a:solidFill>
              </a:rPr>
              <a:t>SAT</a:t>
            </a:r>
            <a:endParaRPr lang="en-IE" dirty="0">
              <a:solidFill>
                <a:schemeClr val="bg1"/>
              </a:solidFill>
            </a:endParaRPr>
          </a:p>
        </p:txBody>
      </p:sp>
      <p:cxnSp>
        <p:nvCxnSpPr>
          <p:cNvPr id="51" name="Elbow Connector 50"/>
          <p:cNvCxnSpPr>
            <a:stCxn id="19" idx="1"/>
            <a:endCxn id="17" idx="1"/>
          </p:cNvCxnSpPr>
          <p:nvPr/>
        </p:nvCxnSpPr>
        <p:spPr>
          <a:xfrm rot="10800000">
            <a:off x="960582" y="3952917"/>
            <a:ext cx="1203400" cy="1618508"/>
          </a:xfrm>
          <a:prstGeom prst="bentConnector3">
            <a:avLst>
              <a:gd name="adj1" fmla="val 118996"/>
            </a:avLst>
          </a:prstGeom>
          <a:ln w="254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59" name="Elbow Connector 58"/>
          <p:cNvCxnSpPr>
            <a:stCxn id="23" idx="2"/>
            <a:endCxn id="19" idx="3"/>
          </p:cNvCxnSpPr>
          <p:nvPr/>
        </p:nvCxnSpPr>
        <p:spPr>
          <a:xfrm rot="5400000">
            <a:off x="5618443" y="3260133"/>
            <a:ext cx="1464443" cy="3158141"/>
          </a:xfrm>
          <a:prstGeom prst="bentConnector2">
            <a:avLst/>
          </a:prstGeom>
          <a:ln w="254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7929735" y="5128098"/>
            <a:ext cx="0" cy="1036660"/>
          </a:xfrm>
          <a:prstGeom prst="line">
            <a:avLst/>
          </a:prstGeom>
          <a:ln w="25400">
            <a:solidFill>
              <a:schemeClr val="accent2"/>
            </a:solidFill>
            <a:tailEnd type="non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endCxn id="36" idx="3"/>
          </p:cNvCxnSpPr>
          <p:nvPr/>
        </p:nvCxnSpPr>
        <p:spPr>
          <a:xfrm flipH="1">
            <a:off x="6382083" y="6164758"/>
            <a:ext cx="1538416" cy="0"/>
          </a:xfrm>
          <a:prstGeom prst="straightConnector1">
            <a:avLst/>
          </a:prstGeom>
          <a:ln w="254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915280" y="2710721"/>
            <a:ext cx="1778885" cy="307777"/>
          </a:xfrm>
          <a:prstGeom prst="rect">
            <a:avLst/>
          </a:prstGeom>
          <a:noFill/>
        </p:spPr>
        <p:txBody>
          <a:bodyPr wrap="none" rtlCol="0">
            <a:spAutoFit/>
          </a:bodyPr>
          <a:lstStyle/>
          <a:p>
            <a:r>
              <a:rPr lang="en-IE" sz="1400" b="1" dirty="0" smtClean="0">
                <a:solidFill>
                  <a:schemeClr val="tx2">
                    <a:lumMod val="60000"/>
                    <a:lumOff val="40000"/>
                  </a:schemeClr>
                </a:solidFill>
              </a:rPr>
              <a:t>Runs every 5 minutes</a:t>
            </a:r>
            <a:endParaRPr lang="en-IE" sz="1400" b="1" dirty="0">
              <a:solidFill>
                <a:schemeClr val="tx2">
                  <a:lumMod val="60000"/>
                  <a:lumOff val="40000"/>
                </a:schemeClr>
              </a:solidFill>
            </a:endParaRPr>
          </a:p>
        </p:txBody>
      </p:sp>
    </p:spTree>
    <p:extLst>
      <p:ext uri="{BB962C8B-B14F-4D97-AF65-F5344CB8AC3E}">
        <p14:creationId xmlns:p14="http://schemas.microsoft.com/office/powerpoint/2010/main" val="19215373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IE" altLang="en-US" sz="2800" dirty="0"/>
              <a:t>What affects </a:t>
            </a:r>
            <a:r>
              <a:rPr lang="en-IE" altLang="en-US" dirty="0"/>
              <a:t>Transient</a:t>
            </a:r>
            <a:r>
              <a:rPr lang="en-IE" altLang="en-US" sz="2800" dirty="0"/>
              <a:t> Stability?</a:t>
            </a:r>
            <a:endParaRPr lang="en-IE" sz="2800" dirty="0"/>
          </a:p>
        </p:txBody>
      </p:sp>
      <p:sp>
        <p:nvSpPr>
          <p:cNvPr id="4" name="Slide Number Placeholder 3"/>
          <p:cNvSpPr>
            <a:spLocks noGrp="1"/>
          </p:cNvSpPr>
          <p:nvPr>
            <p:ph type="sldNum" sz="quarter" idx="12"/>
          </p:nvPr>
        </p:nvSpPr>
        <p:spPr/>
        <p:txBody>
          <a:bodyPr/>
          <a:lstStyle/>
          <a:p>
            <a:fld id="{5FA4BBA2-668D-4B65-A78A-63221D942F52}" type="slidenum">
              <a:rPr lang="en-IE" smtClean="0">
                <a:solidFill>
                  <a:prstClr val="black">
                    <a:tint val="75000"/>
                  </a:prstClr>
                </a:solidFill>
              </a:rPr>
              <a:pPr/>
              <a:t>33</a:t>
            </a:fld>
            <a:endParaRPr lang="en-IE" dirty="0">
              <a:solidFill>
                <a:prstClr val="black">
                  <a:tint val="75000"/>
                </a:prstClr>
              </a:solidFill>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3820497150"/>
              </p:ext>
            </p:extLst>
          </p:nvPr>
        </p:nvGraphicFramePr>
        <p:xfrm>
          <a:off x="6149131" y="1300296"/>
          <a:ext cx="2743200" cy="3875711"/>
        </p:xfrm>
        <a:graphic>
          <a:graphicData uri="http://schemas.openxmlformats.org/presentationml/2006/ole">
            <mc:AlternateContent xmlns:mc="http://schemas.openxmlformats.org/markup-compatibility/2006">
              <mc:Choice xmlns:v="urn:schemas-microsoft-com:vml" Requires="v">
                <p:oleObj spid="_x0000_s6206" name="Visio" r:id="rId3" imgW="3478682" imgH="3016910" progId="">
                  <p:embed/>
                </p:oleObj>
              </mc:Choice>
              <mc:Fallback>
                <p:oleObj name="Visio" r:id="rId3" imgW="3478682" imgH="3016910" progId="">
                  <p:embed/>
                  <p:pic>
                    <p:nvPicPr>
                      <p:cNvPr id="0" name="Object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49131" y="1300296"/>
                        <a:ext cx="2743200" cy="3875711"/>
                      </a:xfrm>
                      <a:prstGeom prst="rect">
                        <a:avLst/>
                      </a:prstGeom>
                      <a:noFill/>
                      <a:ln>
                        <a:noFill/>
                      </a:ln>
                      <a:extLst/>
                    </p:spPr>
                  </p:pic>
                </p:oleObj>
              </mc:Fallback>
            </mc:AlternateContent>
          </a:graphicData>
        </a:graphic>
      </p:graphicFrame>
      <p:sp>
        <p:nvSpPr>
          <p:cNvPr id="7" name="TextBox 6"/>
          <p:cNvSpPr txBox="1"/>
          <p:nvPr/>
        </p:nvSpPr>
        <p:spPr>
          <a:xfrm>
            <a:off x="529904" y="3325593"/>
            <a:ext cx="5503173" cy="1200329"/>
          </a:xfrm>
          <a:prstGeom prst="rect">
            <a:avLst/>
          </a:prstGeom>
          <a:noFill/>
        </p:spPr>
        <p:txBody>
          <a:bodyPr wrap="none" rtlCol="0">
            <a:spAutoFit/>
          </a:bodyPr>
          <a:lstStyle/>
          <a:p>
            <a:r>
              <a:rPr lang="en-IE" u="sng" dirty="0" smtClean="0"/>
              <a:t>Network Short-Circuit Level</a:t>
            </a:r>
          </a:p>
          <a:p>
            <a:pPr marL="285750" indent="-285750">
              <a:buFont typeface="Arial" panose="020B0604020202020204" pitchFamily="34" charset="0"/>
              <a:buChar char="•"/>
            </a:pPr>
            <a:r>
              <a:rPr lang="en-IE" dirty="0" smtClean="0"/>
              <a:t>The higher the SCMVA, the more stable a machine</a:t>
            </a:r>
          </a:p>
          <a:p>
            <a:pPr marL="285750" indent="-285750">
              <a:buFont typeface="Arial" panose="020B0604020202020204" pitchFamily="34" charset="0"/>
              <a:buChar char="•"/>
            </a:pPr>
            <a:r>
              <a:rPr lang="en-IE" dirty="0" smtClean="0"/>
              <a:t>SCMVA related to how many machines in vicinity and </a:t>
            </a:r>
          </a:p>
          <a:p>
            <a:r>
              <a:rPr lang="en-IE" dirty="0" smtClean="0"/>
              <a:t>      the state of the network how many outages</a:t>
            </a:r>
            <a:endParaRPr lang="en-IE" dirty="0"/>
          </a:p>
        </p:txBody>
      </p:sp>
      <p:sp>
        <p:nvSpPr>
          <p:cNvPr id="8" name="TextBox 7"/>
          <p:cNvSpPr txBox="1"/>
          <p:nvPr/>
        </p:nvSpPr>
        <p:spPr>
          <a:xfrm>
            <a:off x="529904" y="1259746"/>
            <a:ext cx="5403018" cy="923330"/>
          </a:xfrm>
          <a:prstGeom prst="rect">
            <a:avLst/>
          </a:prstGeom>
          <a:noFill/>
        </p:spPr>
        <p:txBody>
          <a:bodyPr wrap="none" rtlCol="0">
            <a:spAutoFit/>
          </a:bodyPr>
          <a:lstStyle/>
          <a:p>
            <a:r>
              <a:rPr lang="en-IE" u="sng" dirty="0" smtClean="0"/>
              <a:t>Machine MW Output</a:t>
            </a:r>
          </a:p>
          <a:p>
            <a:pPr marL="285750" indent="-285750">
              <a:buFont typeface="Arial" panose="020B0604020202020204" pitchFamily="34" charset="0"/>
              <a:buChar char="•"/>
            </a:pPr>
            <a:r>
              <a:rPr lang="en-IE" dirty="0" smtClean="0"/>
              <a:t>Within an operational range the higher the MW, the </a:t>
            </a:r>
          </a:p>
          <a:p>
            <a:r>
              <a:rPr lang="en-IE" dirty="0" smtClean="0"/>
              <a:t>      less stable a machine</a:t>
            </a:r>
            <a:endParaRPr lang="en-IE" dirty="0"/>
          </a:p>
        </p:txBody>
      </p:sp>
      <p:sp>
        <p:nvSpPr>
          <p:cNvPr id="9" name="TextBox 8"/>
          <p:cNvSpPr txBox="1"/>
          <p:nvPr/>
        </p:nvSpPr>
        <p:spPr>
          <a:xfrm>
            <a:off x="529904" y="2268688"/>
            <a:ext cx="5783506" cy="923330"/>
          </a:xfrm>
          <a:prstGeom prst="rect">
            <a:avLst/>
          </a:prstGeom>
          <a:noFill/>
        </p:spPr>
        <p:txBody>
          <a:bodyPr wrap="none" rtlCol="0">
            <a:spAutoFit/>
          </a:bodyPr>
          <a:lstStyle/>
          <a:p>
            <a:r>
              <a:rPr lang="en-IE" u="sng" dirty="0" smtClean="0"/>
              <a:t>Machine  MVAr Output</a:t>
            </a:r>
          </a:p>
          <a:p>
            <a:pPr marL="285750" indent="-285750">
              <a:buFont typeface="Arial" panose="020B0604020202020204" pitchFamily="34" charset="0"/>
              <a:buChar char="•"/>
            </a:pPr>
            <a:r>
              <a:rPr lang="en-IE" dirty="0" smtClean="0"/>
              <a:t>Absorbing MVArs BAD, Producing MVArs GOOD</a:t>
            </a:r>
          </a:p>
          <a:p>
            <a:pPr marL="285750" indent="-285750">
              <a:buFont typeface="Arial" panose="020B0604020202020204" pitchFamily="34" charset="0"/>
              <a:buChar char="•"/>
            </a:pPr>
            <a:r>
              <a:rPr lang="en-IE" dirty="0" smtClean="0"/>
              <a:t>To do with strength of the field between stator and rotor</a:t>
            </a:r>
            <a:endParaRPr lang="en-IE" dirty="0"/>
          </a:p>
        </p:txBody>
      </p:sp>
      <p:sp>
        <p:nvSpPr>
          <p:cNvPr id="10" name="TextBox 9"/>
          <p:cNvSpPr txBox="1"/>
          <p:nvPr/>
        </p:nvSpPr>
        <p:spPr>
          <a:xfrm>
            <a:off x="540047" y="4603152"/>
            <a:ext cx="2621551" cy="646331"/>
          </a:xfrm>
          <a:prstGeom prst="rect">
            <a:avLst/>
          </a:prstGeom>
          <a:noFill/>
        </p:spPr>
        <p:txBody>
          <a:bodyPr wrap="none" rtlCol="0">
            <a:spAutoFit/>
          </a:bodyPr>
          <a:lstStyle/>
          <a:p>
            <a:r>
              <a:rPr lang="en-IE" u="sng" dirty="0" smtClean="0"/>
              <a:t>Machine Terminal Voltage</a:t>
            </a:r>
          </a:p>
          <a:p>
            <a:pPr marL="285750" indent="-285750">
              <a:buFont typeface="Arial" panose="020B0604020202020204" pitchFamily="34" charset="0"/>
              <a:buChar char="•"/>
            </a:pPr>
            <a:r>
              <a:rPr lang="en-IE" dirty="0" smtClean="0"/>
              <a:t>Higher is better</a:t>
            </a:r>
            <a:endParaRPr lang="en-IE" dirty="0"/>
          </a:p>
        </p:txBody>
      </p:sp>
      <p:sp>
        <p:nvSpPr>
          <p:cNvPr id="12" name="TextBox 11"/>
          <p:cNvSpPr txBox="1"/>
          <p:nvPr/>
        </p:nvSpPr>
        <p:spPr>
          <a:xfrm>
            <a:off x="559528" y="5332367"/>
            <a:ext cx="3464282" cy="646331"/>
          </a:xfrm>
          <a:prstGeom prst="rect">
            <a:avLst/>
          </a:prstGeom>
          <a:noFill/>
        </p:spPr>
        <p:txBody>
          <a:bodyPr wrap="none" rtlCol="0">
            <a:spAutoFit/>
          </a:bodyPr>
          <a:lstStyle/>
          <a:p>
            <a:r>
              <a:rPr lang="en-IE" u="sng" dirty="0" smtClean="0"/>
              <a:t>Number of Synchronised Machines</a:t>
            </a:r>
          </a:p>
          <a:p>
            <a:pPr marL="285750" indent="-285750">
              <a:buFont typeface="Arial" panose="020B0604020202020204" pitchFamily="34" charset="0"/>
              <a:buChar char="•"/>
            </a:pPr>
            <a:r>
              <a:rPr lang="en-IE" dirty="0" smtClean="0"/>
              <a:t># of machines is better</a:t>
            </a:r>
            <a:endParaRPr lang="en-IE" dirty="0"/>
          </a:p>
        </p:txBody>
      </p:sp>
      <p:sp>
        <p:nvSpPr>
          <p:cNvPr id="14" name="Up Arrow 13"/>
          <p:cNvSpPr/>
          <p:nvPr/>
        </p:nvSpPr>
        <p:spPr>
          <a:xfrm>
            <a:off x="7214533" y="5401914"/>
            <a:ext cx="335559" cy="726324"/>
          </a:xfrm>
          <a:prstGeom prst="upArrow">
            <a:avLst>
              <a:gd name="adj1" fmla="val 40000"/>
              <a:gd name="adj2" fmla="val 100389"/>
            </a:avLst>
          </a:prstGeom>
          <a:solidFill>
            <a:schemeClr val="accent1">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5" name="Up Arrow 14"/>
          <p:cNvSpPr/>
          <p:nvPr/>
        </p:nvSpPr>
        <p:spPr>
          <a:xfrm>
            <a:off x="8499446" y="5442226"/>
            <a:ext cx="335559" cy="726324"/>
          </a:xfrm>
          <a:prstGeom prst="upArrow">
            <a:avLst>
              <a:gd name="adj1" fmla="val 40000"/>
              <a:gd name="adj2" fmla="val 100389"/>
            </a:avLst>
          </a:prstGeom>
          <a:solidFill>
            <a:srgbClr val="00B05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6" name="TextBox 15"/>
          <p:cNvSpPr txBox="1"/>
          <p:nvPr/>
        </p:nvSpPr>
        <p:spPr>
          <a:xfrm>
            <a:off x="6085247" y="5511567"/>
            <a:ext cx="1249060" cy="584775"/>
          </a:xfrm>
          <a:prstGeom prst="rect">
            <a:avLst/>
          </a:prstGeom>
          <a:noFill/>
        </p:spPr>
        <p:txBody>
          <a:bodyPr wrap="none" rtlCol="0">
            <a:spAutoFit/>
          </a:bodyPr>
          <a:lstStyle/>
          <a:p>
            <a:pPr algn="ctr"/>
            <a:r>
              <a:rPr lang="en-IE" sz="1600" dirty="0" smtClean="0">
                <a:latin typeface="Arial Narrow" panose="020B0606020202030204" pitchFamily="34" charset="0"/>
                <a:ea typeface="Tahoma" panose="020B0604030504040204" pitchFamily="34" charset="0"/>
                <a:cs typeface="Tahoma" panose="020B0604030504040204" pitchFamily="34" charset="0"/>
              </a:rPr>
              <a:t>Synchronised </a:t>
            </a:r>
          </a:p>
          <a:p>
            <a:pPr algn="ctr"/>
            <a:r>
              <a:rPr lang="en-IE" sz="1600" dirty="0" smtClean="0">
                <a:latin typeface="Arial Narrow" panose="020B0606020202030204" pitchFamily="34" charset="0"/>
                <a:ea typeface="Tahoma" panose="020B0604030504040204" pitchFamily="34" charset="0"/>
                <a:cs typeface="Tahoma" panose="020B0604030504040204" pitchFamily="34" charset="0"/>
              </a:rPr>
              <a:t>Machines</a:t>
            </a:r>
            <a:endParaRPr lang="en-IE" sz="1600" dirty="0">
              <a:latin typeface="Arial Narrow" panose="020B0606020202030204" pitchFamily="34" charset="0"/>
              <a:ea typeface="Tahoma" panose="020B0604030504040204" pitchFamily="34" charset="0"/>
              <a:cs typeface="Tahoma" panose="020B0604030504040204" pitchFamily="34" charset="0"/>
            </a:endParaRPr>
          </a:p>
        </p:txBody>
      </p:sp>
      <p:sp>
        <p:nvSpPr>
          <p:cNvPr id="17" name="TextBox 16"/>
          <p:cNvSpPr txBox="1"/>
          <p:nvPr/>
        </p:nvSpPr>
        <p:spPr>
          <a:xfrm>
            <a:off x="7803581" y="5636111"/>
            <a:ext cx="771365" cy="338554"/>
          </a:xfrm>
          <a:prstGeom prst="rect">
            <a:avLst/>
          </a:prstGeom>
          <a:noFill/>
        </p:spPr>
        <p:txBody>
          <a:bodyPr wrap="none" rtlCol="0">
            <a:spAutoFit/>
          </a:bodyPr>
          <a:lstStyle/>
          <a:p>
            <a:pPr algn="ctr"/>
            <a:r>
              <a:rPr lang="en-IE" sz="1600" dirty="0" smtClean="0">
                <a:latin typeface="Arial Narrow" panose="020B0606020202030204" pitchFamily="34" charset="0"/>
                <a:ea typeface="Tahoma" panose="020B0604030504040204" pitchFamily="34" charset="0"/>
                <a:cs typeface="Tahoma" panose="020B0604030504040204" pitchFamily="34" charset="0"/>
              </a:rPr>
              <a:t>Stability</a:t>
            </a:r>
            <a:endParaRPr lang="en-IE" sz="1600" dirty="0">
              <a:latin typeface="Arial Narrow" panose="020B060602020203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81040897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5501" y="1107347"/>
            <a:ext cx="3714707" cy="543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itle 2"/>
          <p:cNvSpPr>
            <a:spLocks noGrp="1"/>
          </p:cNvSpPr>
          <p:nvPr>
            <p:ph type="title"/>
          </p:nvPr>
        </p:nvSpPr>
        <p:spPr/>
        <p:txBody>
          <a:bodyPr/>
          <a:lstStyle/>
          <a:p>
            <a:r>
              <a:rPr lang="en-IE" dirty="0" smtClean="0"/>
              <a:t>WSAT Example (Loss of North – South Tie Line)</a:t>
            </a:r>
            <a:endParaRPr lang="en-IE" dirty="0"/>
          </a:p>
        </p:txBody>
      </p:sp>
      <p:sp>
        <p:nvSpPr>
          <p:cNvPr id="4" name="Slide Number Placeholder 3"/>
          <p:cNvSpPr>
            <a:spLocks noGrp="1"/>
          </p:cNvSpPr>
          <p:nvPr>
            <p:ph type="sldNum" sz="quarter" idx="12"/>
          </p:nvPr>
        </p:nvSpPr>
        <p:spPr/>
        <p:txBody>
          <a:bodyPr/>
          <a:lstStyle/>
          <a:p>
            <a:fld id="{5FA4BBA2-668D-4B65-A78A-63221D942F52}" type="slidenum">
              <a:rPr lang="en-IE" smtClean="0">
                <a:solidFill>
                  <a:prstClr val="black">
                    <a:tint val="75000"/>
                  </a:prstClr>
                </a:solidFill>
              </a:rPr>
              <a:pPr/>
              <a:t>34</a:t>
            </a:fld>
            <a:endParaRPr lang="en-IE" dirty="0">
              <a:solidFill>
                <a:prstClr val="black">
                  <a:tint val="75000"/>
                </a:prstClr>
              </a:solidFill>
            </a:endParaRPr>
          </a:p>
        </p:txBody>
      </p:sp>
      <p:sp>
        <p:nvSpPr>
          <p:cNvPr id="5" name="Oval 4"/>
          <p:cNvSpPr/>
          <p:nvPr/>
        </p:nvSpPr>
        <p:spPr>
          <a:xfrm>
            <a:off x="7113866" y="1728132"/>
            <a:ext cx="228600" cy="228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6" name="Freeform 5"/>
          <p:cNvSpPr/>
          <p:nvPr/>
        </p:nvSpPr>
        <p:spPr>
          <a:xfrm>
            <a:off x="7165248" y="1800487"/>
            <a:ext cx="125835" cy="82423"/>
          </a:xfrm>
          <a:custGeom>
            <a:avLst/>
            <a:gdLst>
              <a:gd name="connsiteX0" fmla="*/ 0 w 125835"/>
              <a:gd name="connsiteY0" fmla="*/ 63087 h 82423"/>
              <a:gd name="connsiteX1" fmla="*/ 25167 w 125835"/>
              <a:gd name="connsiteY1" fmla="*/ 4364 h 82423"/>
              <a:gd name="connsiteX2" fmla="*/ 58723 w 125835"/>
              <a:gd name="connsiteY2" fmla="*/ 12753 h 82423"/>
              <a:gd name="connsiteX3" fmla="*/ 75501 w 125835"/>
              <a:gd name="connsiteY3" fmla="*/ 79865 h 82423"/>
              <a:gd name="connsiteX4" fmla="*/ 100668 w 125835"/>
              <a:gd name="connsiteY4" fmla="*/ 63087 h 82423"/>
              <a:gd name="connsiteX5" fmla="*/ 125835 w 125835"/>
              <a:gd name="connsiteY5" fmla="*/ 12753 h 82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835" h="82423">
                <a:moveTo>
                  <a:pt x="0" y="63087"/>
                </a:moveTo>
                <a:cubicBezTo>
                  <a:pt x="7690" y="37920"/>
                  <a:pt x="15380" y="12753"/>
                  <a:pt x="25167" y="4364"/>
                </a:cubicBezTo>
                <a:cubicBezTo>
                  <a:pt x="34954" y="-4025"/>
                  <a:pt x="50334" y="170"/>
                  <a:pt x="58723" y="12753"/>
                </a:cubicBezTo>
                <a:cubicBezTo>
                  <a:pt x="67112" y="25336"/>
                  <a:pt x="68510" y="71476"/>
                  <a:pt x="75501" y="79865"/>
                </a:cubicBezTo>
                <a:cubicBezTo>
                  <a:pt x="82492" y="88254"/>
                  <a:pt x="92279" y="74272"/>
                  <a:pt x="100668" y="63087"/>
                </a:cubicBezTo>
                <a:cubicBezTo>
                  <a:pt x="109057" y="51902"/>
                  <a:pt x="117446" y="32327"/>
                  <a:pt x="125835" y="12753"/>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Oval 6"/>
          <p:cNvSpPr/>
          <p:nvPr/>
        </p:nvSpPr>
        <p:spPr>
          <a:xfrm>
            <a:off x="6902396" y="3569166"/>
            <a:ext cx="228600" cy="228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8" name="Freeform 7"/>
          <p:cNvSpPr/>
          <p:nvPr/>
        </p:nvSpPr>
        <p:spPr>
          <a:xfrm>
            <a:off x="6953778" y="3641521"/>
            <a:ext cx="125835" cy="82423"/>
          </a:xfrm>
          <a:custGeom>
            <a:avLst/>
            <a:gdLst>
              <a:gd name="connsiteX0" fmla="*/ 0 w 125835"/>
              <a:gd name="connsiteY0" fmla="*/ 63087 h 82423"/>
              <a:gd name="connsiteX1" fmla="*/ 25167 w 125835"/>
              <a:gd name="connsiteY1" fmla="*/ 4364 h 82423"/>
              <a:gd name="connsiteX2" fmla="*/ 58723 w 125835"/>
              <a:gd name="connsiteY2" fmla="*/ 12753 h 82423"/>
              <a:gd name="connsiteX3" fmla="*/ 75501 w 125835"/>
              <a:gd name="connsiteY3" fmla="*/ 79865 h 82423"/>
              <a:gd name="connsiteX4" fmla="*/ 100668 w 125835"/>
              <a:gd name="connsiteY4" fmla="*/ 63087 h 82423"/>
              <a:gd name="connsiteX5" fmla="*/ 125835 w 125835"/>
              <a:gd name="connsiteY5" fmla="*/ 12753 h 82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835" h="82423">
                <a:moveTo>
                  <a:pt x="0" y="63087"/>
                </a:moveTo>
                <a:cubicBezTo>
                  <a:pt x="7690" y="37920"/>
                  <a:pt x="15380" y="12753"/>
                  <a:pt x="25167" y="4364"/>
                </a:cubicBezTo>
                <a:cubicBezTo>
                  <a:pt x="34954" y="-4025"/>
                  <a:pt x="50334" y="170"/>
                  <a:pt x="58723" y="12753"/>
                </a:cubicBezTo>
                <a:cubicBezTo>
                  <a:pt x="67112" y="25336"/>
                  <a:pt x="68510" y="71476"/>
                  <a:pt x="75501" y="79865"/>
                </a:cubicBezTo>
                <a:cubicBezTo>
                  <a:pt x="82492" y="88254"/>
                  <a:pt x="92279" y="74272"/>
                  <a:pt x="100668" y="63087"/>
                </a:cubicBezTo>
                <a:cubicBezTo>
                  <a:pt x="109057" y="51902"/>
                  <a:pt x="117446" y="32327"/>
                  <a:pt x="125835" y="12753"/>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9" name="Oval 8"/>
          <p:cNvSpPr/>
          <p:nvPr/>
        </p:nvSpPr>
        <p:spPr>
          <a:xfrm>
            <a:off x="6705602" y="2138774"/>
            <a:ext cx="228600" cy="228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0" name="Freeform 9"/>
          <p:cNvSpPr/>
          <p:nvPr/>
        </p:nvSpPr>
        <p:spPr>
          <a:xfrm>
            <a:off x="6756984" y="2211129"/>
            <a:ext cx="125835" cy="82423"/>
          </a:xfrm>
          <a:custGeom>
            <a:avLst/>
            <a:gdLst>
              <a:gd name="connsiteX0" fmla="*/ 0 w 125835"/>
              <a:gd name="connsiteY0" fmla="*/ 63087 h 82423"/>
              <a:gd name="connsiteX1" fmla="*/ 25167 w 125835"/>
              <a:gd name="connsiteY1" fmla="*/ 4364 h 82423"/>
              <a:gd name="connsiteX2" fmla="*/ 58723 w 125835"/>
              <a:gd name="connsiteY2" fmla="*/ 12753 h 82423"/>
              <a:gd name="connsiteX3" fmla="*/ 75501 w 125835"/>
              <a:gd name="connsiteY3" fmla="*/ 79865 h 82423"/>
              <a:gd name="connsiteX4" fmla="*/ 100668 w 125835"/>
              <a:gd name="connsiteY4" fmla="*/ 63087 h 82423"/>
              <a:gd name="connsiteX5" fmla="*/ 125835 w 125835"/>
              <a:gd name="connsiteY5" fmla="*/ 12753 h 82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835" h="82423">
                <a:moveTo>
                  <a:pt x="0" y="63087"/>
                </a:moveTo>
                <a:cubicBezTo>
                  <a:pt x="7690" y="37920"/>
                  <a:pt x="15380" y="12753"/>
                  <a:pt x="25167" y="4364"/>
                </a:cubicBezTo>
                <a:cubicBezTo>
                  <a:pt x="34954" y="-4025"/>
                  <a:pt x="50334" y="170"/>
                  <a:pt x="58723" y="12753"/>
                </a:cubicBezTo>
                <a:cubicBezTo>
                  <a:pt x="67112" y="25336"/>
                  <a:pt x="68510" y="71476"/>
                  <a:pt x="75501" y="79865"/>
                </a:cubicBezTo>
                <a:cubicBezTo>
                  <a:pt x="82492" y="88254"/>
                  <a:pt x="92279" y="74272"/>
                  <a:pt x="100668" y="63087"/>
                </a:cubicBezTo>
                <a:cubicBezTo>
                  <a:pt x="109057" y="51902"/>
                  <a:pt x="117446" y="32327"/>
                  <a:pt x="125835" y="12753"/>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1" name="Oval 10"/>
          <p:cNvSpPr/>
          <p:nvPr/>
        </p:nvSpPr>
        <p:spPr>
          <a:xfrm>
            <a:off x="7356098" y="2558224"/>
            <a:ext cx="228600" cy="228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2" name="Freeform 11"/>
          <p:cNvSpPr/>
          <p:nvPr/>
        </p:nvSpPr>
        <p:spPr>
          <a:xfrm>
            <a:off x="7407480" y="2630579"/>
            <a:ext cx="125835" cy="82423"/>
          </a:xfrm>
          <a:custGeom>
            <a:avLst/>
            <a:gdLst>
              <a:gd name="connsiteX0" fmla="*/ 0 w 125835"/>
              <a:gd name="connsiteY0" fmla="*/ 63087 h 82423"/>
              <a:gd name="connsiteX1" fmla="*/ 25167 w 125835"/>
              <a:gd name="connsiteY1" fmla="*/ 4364 h 82423"/>
              <a:gd name="connsiteX2" fmla="*/ 58723 w 125835"/>
              <a:gd name="connsiteY2" fmla="*/ 12753 h 82423"/>
              <a:gd name="connsiteX3" fmla="*/ 75501 w 125835"/>
              <a:gd name="connsiteY3" fmla="*/ 79865 h 82423"/>
              <a:gd name="connsiteX4" fmla="*/ 100668 w 125835"/>
              <a:gd name="connsiteY4" fmla="*/ 63087 h 82423"/>
              <a:gd name="connsiteX5" fmla="*/ 125835 w 125835"/>
              <a:gd name="connsiteY5" fmla="*/ 12753 h 82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835" h="82423">
                <a:moveTo>
                  <a:pt x="0" y="63087"/>
                </a:moveTo>
                <a:cubicBezTo>
                  <a:pt x="7690" y="37920"/>
                  <a:pt x="15380" y="12753"/>
                  <a:pt x="25167" y="4364"/>
                </a:cubicBezTo>
                <a:cubicBezTo>
                  <a:pt x="34954" y="-4025"/>
                  <a:pt x="50334" y="170"/>
                  <a:pt x="58723" y="12753"/>
                </a:cubicBezTo>
                <a:cubicBezTo>
                  <a:pt x="67112" y="25336"/>
                  <a:pt x="68510" y="71476"/>
                  <a:pt x="75501" y="79865"/>
                </a:cubicBezTo>
                <a:cubicBezTo>
                  <a:pt x="82492" y="88254"/>
                  <a:pt x="92279" y="74272"/>
                  <a:pt x="100668" y="63087"/>
                </a:cubicBezTo>
                <a:cubicBezTo>
                  <a:pt x="109057" y="51902"/>
                  <a:pt x="117446" y="32327"/>
                  <a:pt x="125835" y="12753"/>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3" name="Oval 12"/>
          <p:cNvSpPr/>
          <p:nvPr/>
        </p:nvSpPr>
        <p:spPr>
          <a:xfrm>
            <a:off x="5768832" y="5324214"/>
            <a:ext cx="228600" cy="228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4" name="Freeform 13"/>
          <p:cNvSpPr/>
          <p:nvPr/>
        </p:nvSpPr>
        <p:spPr>
          <a:xfrm>
            <a:off x="5820214" y="5396569"/>
            <a:ext cx="125835" cy="82423"/>
          </a:xfrm>
          <a:custGeom>
            <a:avLst/>
            <a:gdLst>
              <a:gd name="connsiteX0" fmla="*/ 0 w 125835"/>
              <a:gd name="connsiteY0" fmla="*/ 63087 h 82423"/>
              <a:gd name="connsiteX1" fmla="*/ 25167 w 125835"/>
              <a:gd name="connsiteY1" fmla="*/ 4364 h 82423"/>
              <a:gd name="connsiteX2" fmla="*/ 58723 w 125835"/>
              <a:gd name="connsiteY2" fmla="*/ 12753 h 82423"/>
              <a:gd name="connsiteX3" fmla="*/ 75501 w 125835"/>
              <a:gd name="connsiteY3" fmla="*/ 79865 h 82423"/>
              <a:gd name="connsiteX4" fmla="*/ 100668 w 125835"/>
              <a:gd name="connsiteY4" fmla="*/ 63087 h 82423"/>
              <a:gd name="connsiteX5" fmla="*/ 125835 w 125835"/>
              <a:gd name="connsiteY5" fmla="*/ 12753 h 82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835" h="82423">
                <a:moveTo>
                  <a:pt x="0" y="63087"/>
                </a:moveTo>
                <a:cubicBezTo>
                  <a:pt x="7690" y="37920"/>
                  <a:pt x="15380" y="12753"/>
                  <a:pt x="25167" y="4364"/>
                </a:cubicBezTo>
                <a:cubicBezTo>
                  <a:pt x="34954" y="-4025"/>
                  <a:pt x="50334" y="170"/>
                  <a:pt x="58723" y="12753"/>
                </a:cubicBezTo>
                <a:cubicBezTo>
                  <a:pt x="67112" y="25336"/>
                  <a:pt x="68510" y="71476"/>
                  <a:pt x="75501" y="79865"/>
                </a:cubicBezTo>
                <a:cubicBezTo>
                  <a:pt x="82492" y="88254"/>
                  <a:pt x="92279" y="74272"/>
                  <a:pt x="100668" y="63087"/>
                </a:cubicBezTo>
                <a:cubicBezTo>
                  <a:pt x="109057" y="51902"/>
                  <a:pt x="117446" y="32327"/>
                  <a:pt x="125835" y="12753"/>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2" name="Oval 21"/>
          <p:cNvSpPr/>
          <p:nvPr/>
        </p:nvSpPr>
        <p:spPr>
          <a:xfrm>
            <a:off x="5705914" y="3379365"/>
            <a:ext cx="228600" cy="228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3" name="Freeform 22"/>
          <p:cNvSpPr/>
          <p:nvPr/>
        </p:nvSpPr>
        <p:spPr>
          <a:xfrm>
            <a:off x="5757296" y="3451720"/>
            <a:ext cx="125835" cy="82423"/>
          </a:xfrm>
          <a:custGeom>
            <a:avLst/>
            <a:gdLst>
              <a:gd name="connsiteX0" fmla="*/ 0 w 125835"/>
              <a:gd name="connsiteY0" fmla="*/ 63087 h 82423"/>
              <a:gd name="connsiteX1" fmla="*/ 25167 w 125835"/>
              <a:gd name="connsiteY1" fmla="*/ 4364 h 82423"/>
              <a:gd name="connsiteX2" fmla="*/ 58723 w 125835"/>
              <a:gd name="connsiteY2" fmla="*/ 12753 h 82423"/>
              <a:gd name="connsiteX3" fmla="*/ 75501 w 125835"/>
              <a:gd name="connsiteY3" fmla="*/ 79865 h 82423"/>
              <a:gd name="connsiteX4" fmla="*/ 100668 w 125835"/>
              <a:gd name="connsiteY4" fmla="*/ 63087 h 82423"/>
              <a:gd name="connsiteX5" fmla="*/ 125835 w 125835"/>
              <a:gd name="connsiteY5" fmla="*/ 12753 h 82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835" h="82423">
                <a:moveTo>
                  <a:pt x="0" y="63087"/>
                </a:moveTo>
                <a:cubicBezTo>
                  <a:pt x="7690" y="37920"/>
                  <a:pt x="15380" y="12753"/>
                  <a:pt x="25167" y="4364"/>
                </a:cubicBezTo>
                <a:cubicBezTo>
                  <a:pt x="34954" y="-4025"/>
                  <a:pt x="50334" y="170"/>
                  <a:pt x="58723" y="12753"/>
                </a:cubicBezTo>
                <a:cubicBezTo>
                  <a:pt x="67112" y="25336"/>
                  <a:pt x="68510" y="71476"/>
                  <a:pt x="75501" y="79865"/>
                </a:cubicBezTo>
                <a:cubicBezTo>
                  <a:pt x="82492" y="88254"/>
                  <a:pt x="92279" y="74272"/>
                  <a:pt x="100668" y="63087"/>
                </a:cubicBezTo>
                <a:cubicBezTo>
                  <a:pt x="109057" y="51902"/>
                  <a:pt x="117446" y="32327"/>
                  <a:pt x="125835" y="12753"/>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2" name="Oval 41"/>
          <p:cNvSpPr/>
          <p:nvPr/>
        </p:nvSpPr>
        <p:spPr>
          <a:xfrm>
            <a:off x="6636043" y="4211273"/>
            <a:ext cx="228600" cy="228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3" name="Freeform 42"/>
          <p:cNvSpPr/>
          <p:nvPr/>
        </p:nvSpPr>
        <p:spPr>
          <a:xfrm>
            <a:off x="6687425" y="4283628"/>
            <a:ext cx="125835" cy="82423"/>
          </a:xfrm>
          <a:custGeom>
            <a:avLst/>
            <a:gdLst>
              <a:gd name="connsiteX0" fmla="*/ 0 w 125835"/>
              <a:gd name="connsiteY0" fmla="*/ 63087 h 82423"/>
              <a:gd name="connsiteX1" fmla="*/ 25167 w 125835"/>
              <a:gd name="connsiteY1" fmla="*/ 4364 h 82423"/>
              <a:gd name="connsiteX2" fmla="*/ 58723 w 125835"/>
              <a:gd name="connsiteY2" fmla="*/ 12753 h 82423"/>
              <a:gd name="connsiteX3" fmla="*/ 75501 w 125835"/>
              <a:gd name="connsiteY3" fmla="*/ 79865 h 82423"/>
              <a:gd name="connsiteX4" fmla="*/ 100668 w 125835"/>
              <a:gd name="connsiteY4" fmla="*/ 63087 h 82423"/>
              <a:gd name="connsiteX5" fmla="*/ 125835 w 125835"/>
              <a:gd name="connsiteY5" fmla="*/ 12753 h 82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835" h="82423">
                <a:moveTo>
                  <a:pt x="0" y="63087"/>
                </a:moveTo>
                <a:cubicBezTo>
                  <a:pt x="7690" y="37920"/>
                  <a:pt x="15380" y="12753"/>
                  <a:pt x="25167" y="4364"/>
                </a:cubicBezTo>
                <a:cubicBezTo>
                  <a:pt x="34954" y="-4025"/>
                  <a:pt x="50334" y="170"/>
                  <a:pt x="58723" y="12753"/>
                </a:cubicBezTo>
                <a:cubicBezTo>
                  <a:pt x="67112" y="25336"/>
                  <a:pt x="68510" y="71476"/>
                  <a:pt x="75501" y="79865"/>
                </a:cubicBezTo>
                <a:cubicBezTo>
                  <a:pt x="82492" y="88254"/>
                  <a:pt x="92279" y="74272"/>
                  <a:pt x="100668" y="63087"/>
                </a:cubicBezTo>
                <a:cubicBezTo>
                  <a:pt x="109057" y="51902"/>
                  <a:pt x="117446" y="32327"/>
                  <a:pt x="125835" y="12753"/>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4" name="Oval 43"/>
          <p:cNvSpPr/>
          <p:nvPr/>
        </p:nvSpPr>
        <p:spPr>
          <a:xfrm>
            <a:off x="7057240" y="4979915"/>
            <a:ext cx="228600" cy="228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5" name="Freeform 44"/>
          <p:cNvSpPr/>
          <p:nvPr/>
        </p:nvSpPr>
        <p:spPr>
          <a:xfrm>
            <a:off x="7108622" y="5052270"/>
            <a:ext cx="125835" cy="82423"/>
          </a:xfrm>
          <a:custGeom>
            <a:avLst/>
            <a:gdLst>
              <a:gd name="connsiteX0" fmla="*/ 0 w 125835"/>
              <a:gd name="connsiteY0" fmla="*/ 63087 h 82423"/>
              <a:gd name="connsiteX1" fmla="*/ 25167 w 125835"/>
              <a:gd name="connsiteY1" fmla="*/ 4364 h 82423"/>
              <a:gd name="connsiteX2" fmla="*/ 58723 w 125835"/>
              <a:gd name="connsiteY2" fmla="*/ 12753 h 82423"/>
              <a:gd name="connsiteX3" fmla="*/ 75501 w 125835"/>
              <a:gd name="connsiteY3" fmla="*/ 79865 h 82423"/>
              <a:gd name="connsiteX4" fmla="*/ 100668 w 125835"/>
              <a:gd name="connsiteY4" fmla="*/ 63087 h 82423"/>
              <a:gd name="connsiteX5" fmla="*/ 125835 w 125835"/>
              <a:gd name="connsiteY5" fmla="*/ 12753 h 82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835" h="82423">
                <a:moveTo>
                  <a:pt x="0" y="63087"/>
                </a:moveTo>
                <a:cubicBezTo>
                  <a:pt x="7690" y="37920"/>
                  <a:pt x="15380" y="12753"/>
                  <a:pt x="25167" y="4364"/>
                </a:cubicBezTo>
                <a:cubicBezTo>
                  <a:pt x="34954" y="-4025"/>
                  <a:pt x="50334" y="170"/>
                  <a:pt x="58723" y="12753"/>
                </a:cubicBezTo>
                <a:cubicBezTo>
                  <a:pt x="67112" y="25336"/>
                  <a:pt x="68510" y="71476"/>
                  <a:pt x="75501" y="79865"/>
                </a:cubicBezTo>
                <a:cubicBezTo>
                  <a:pt x="82492" y="88254"/>
                  <a:pt x="92279" y="74272"/>
                  <a:pt x="100668" y="63087"/>
                </a:cubicBezTo>
                <a:cubicBezTo>
                  <a:pt x="109057" y="51902"/>
                  <a:pt x="117446" y="32327"/>
                  <a:pt x="125835" y="12753"/>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47" name="Straight Arrow Connector 46"/>
          <p:cNvCxnSpPr/>
          <p:nvPr/>
        </p:nvCxnSpPr>
        <p:spPr>
          <a:xfrm flipH="1">
            <a:off x="7701094" y="2138774"/>
            <a:ext cx="989900" cy="0"/>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H="1">
            <a:off x="7470398" y="3535191"/>
            <a:ext cx="1220596" cy="0"/>
          </a:xfrm>
          <a:prstGeom prst="straightConnector1">
            <a:avLst/>
          </a:prstGeom>
          <a:ln w="3810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68" idx="2"/>
          </p:cNvCxnSpPr>
          <p:nvPr/>
        </p:nvCxnSpPr>
        <p:spPr>
          <a:xfrm flipH="1">
            <a:off x="6687425" y="2817999"/>
            <a:ext cx="177218" cy="331853"/>
          </a:xfrm>
          <a:prstGeom prst="straightConnector1">
            <a:avLst/>
          </a:prstGeom>
          <a:ln w="508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7169" name="TextBox 7168"/>
          <p:cNvSpPr txBox="1"/>
          <p:nvPr/>
        </p:nvSpPr>
        <p:spPr>
          <a:xfrm>
            <a:off x="7843706" y="1866132"/>
            <a:ext cx="1031846" cy="246221"/>
          </a:xfrm>
          <a:prstGeom prst="rect">
            <a:avLst/>
          </a:prstGeom>
          <a:noFill/>
        </p:spPr>
        <p:txBody>
          <a:bodyPr wrap="square" rtlCol="0">
            <a:spAutoFit/>
          </a:bodyPr>
          <a:lstStyle/>
          <a:p>
            <a:r>
              <a:rPr lang="en-IE" sz="1000" dirty="0" smtClean="0"/>
              <a:t>Import 420MW</a:t>
            </a:r>
            <a:endParaRPr lang="en-IE" sz="1000" dirty="0"/>
          </a:p>
        </p:txBody>
      </p:sp>
      <p:sp>
        <p:nvSpPr>
          <p:cNvPr id="67" name="TextBox 66"/>
          <p:cNvSpPr txBox="1"/>
          <p:nvPr/>
        </p:nvSpPr>
        <p:spPr>
          <a:xfrm>
            <a:off x="7684315" y="3303311"/>
            <a:ext cx="1031850" cy="246221"/>
          </a:xfrm>
          <a:prstGeom prst="rect">
            <a:avLst/>
          </a:prstGeom>
          <a:noFill/>
        </p:spPr>
        <p:txBody>
          <a:bodyPr wrap="square" rtlCol="0">
            <a:spAutoFit/>
          </a:bodyPr>
          <a:lstStyle/>
          <a:p>
            <a:r>
              <a:rPr lang="en-IE" sz="1000" dirty="0" smtClean="0"/>
              <a:t>Import 500MW</a:t>
            </a:r>
            <a:endParaRPr lang="en-IE" sz="900" dirty="0"/>
          </a:p>
        </p:txBody>
      </p:sp>
      <p:sp>
        <p:nvSpPr>
          <p:cNvPr id="68" name="TextBox 67"/>
          <p:cNvSpPr txBox="1"/>
          <p:nvPr/>
        </p:nvSpPr>
        <p:spPr>
          <a:xfrm>
            <a:off x="6453323" y="2587167"/>
            <a:ext cx="822640" cy="230832"/>
          </a:xfrm>
          <a:prstGeom prst="rect">
            <a:avLst/>
          </a:prstGeom>
          <a:noFill/>
        </p:spPr>
        <p:txBody>
          <a:bodyPr wrap="square" rtlCol="0">
            <a:spAutoFit/>
          </a:bodyPr>
          <a:lstStyle/>
          <a:p>
            <a:r>
              <a:rPr lang="en-IE" sz="900" dirty="0" smtClean="0"/>
              <a:t>300MW </a:t>
            </a:r>
            <a:r>
              <a:rPr lang="en-IE" sz="900" b="1" dirty="0" smtClean="0"/>
              <a:t>N-S</a:t>
            </a:r>
            <a:endParaRPr lang="en-IE" sz="900" b="1" dirty="0"/>
          </a:p>
        </p:txBody>
      </p:sp>
      <p:sp>
        <p:nvSpPr>
          <p:cNvPr id="71" name="Oval 70"/>
          <p:cNvSpPr/>
          <p:nvPr/>
        </p:nvSpPr>
        <p:spPr>
          <a:xfrm>
            <a:off x="5806930" y="4363673"/>
            <a:ext cx="228600" cy="2286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2" name="Freeform 71"/>
          <p:cNvSpPr/>
          <p:nvPr/>
        </p:nvSpPr>
        <p:spPr>
          <a:xfrm>
            <a:off x="5858312" y="4436028"/>
            <a:ext cx="125835" cy="82423"/>
          </a:xfrm>
          <a:custGeom>
            <a:avLst/>
            <a:gdLst>
              <a:gd name="connsiteX0" fmla="*/ 0 w 125835"/>
              <a:gd name="connsiteY0" fmla="*/ 63087 h 82423"/>
              <a:gd name="connsiteX1" fmla="*/ 25167 w 125835"/>
              <a:gd name="connsiteY1" fmla="*/ 4364 h 82423"/>
              <a:gd name="connsiteX2" fmla="*/ 58723 w 125835"/>
              <a:gd name="connsiteY2" fmla="*/ 12753 h 82423"/>
              <a:gd name="connsiteX3" fmla="*/ 75501 w 125835"/>
              <a:gd name="connsiteY3" fmla="*/ 79865 h 82423"/>
              <a:gd name="connsiteX4" fmla="*/ 100668 w 125835"/>
              <a:gd name="connsiteY4" fmla="*/ 63087 h 82423"/>
              <a:gd name="connsiteX5" fmla="*/ 125835 w 125835"/>
              <a:gd name="connsiteY5" fmla="*/ 12753 h 82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835" h="82423">
                <a:moveTo>
                  <a:pt x="0" y="63087"/>
                </a:moveTo>
                <a:cubicBezTo>
                  <a:pt x="7690" y="37920"/>
                  <a:pt x="15380" y="12753"/>
                  <a:pt x="25167" y="4364"/>
                </a:cubicBezTo>
                <a:cubicBezTo>
                  <a:pt x="34954" y="-4025"/>
                  <a:pt x="50334" y="170"/>
                  <a:pt x="58723" y="12753"/>
                </a:cubicBezTo>
                <a:cubicBezTo>
                  <a:pt x="67112" y="25336"/>
                  <a:pt x="68510" y="71476"/>
                  <a:pt x="75501" y="79865"/>
                </a:cubicBezTo>
                <a:cubicBezTo>
                  <a:pt x="82492" y="88254"/>
                  <a:pt x="92279" y="74272"/>
                  <a:pt x="100668" y="63087"/>
                </a:cubicBezTo>
                <a:cubicBezTo>
                  <a:pt x="109057" y="51902"/>
                  <a:pt x="117446" y="32327"/>
                  <a:pt x="125835" y="12753"/>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173" name="TextBox 7172"/>
          <p:cNvSpPr txBox="1"/>
          <p:nvPr/>
        </p:nvSpPr>
        <p:spPr>
          <a:xfrm>
            <a:off x="394282" y="1804285"/>
            <a:ext cx="2612831" cy="338554"/>
          </a:xfrm>
          <a:prstGeom prst="rect">
            <a:avLst/>
          </a:prstGeom>
          <a:noFill/>
        </p:spPr>
        <p:txBody>
          <a:bodyPr wrap="none" rtlCol="0">
            <a:spAutoFit/>
          </a:bodyPr>
          <a:lstStyle/>
          <a:p>
            <a:r>
              <a:rPr lang="en-IE" sz="1600" dirty="0" smtClean="0"/>
              <a:t>Largest Single Infeed 500MW</a:t>
            </a:r>
            <a:endParaRPr lang="en-IE" sz="1600" dirty="0"/>
          </a:p>
        </p:txBody>
      </p:sp>
      <p:sp>
        <p:nvSpPr>
          <p:cNvPr id="75" name="TextBox 74"/>
          <p:cNvSpPr txBox="1"/>
          <p:nvPr/>
        </p:nvSpPr>
        <p:spPr>
          <a:xfrm>
            <a:off x="395680" y="2108155"/>
            <a:ext cx="3586366" cy="338554"/>
          </a:xfrm>
          <a:prstGeom prst="rect">
            <a:avLst/>
          </a:prstGeom>
          <a:noFill/>
        </p:spPr>
        <p:txBody>
          <a:bodyPr wrap="none" rtlCol="0">
            <a:spAutoFit/>
          </a:bodyPr>
          <a:lstStyle/>
          <a:p>
            <a:r>
              <a:rPr lang="en-IE" sz="1600" dirty="0" smtClean="0"/>
              <a:t>POR Required 75% of 500MW = 375MW</a:t>
            </a:r>
            <a:endParaRPr lang="en-IE" sz="1600" dirty="0"/>
          </a:p>
        </p:txBody>
      </p:sp>
      <p:sp>
        <p:nvSpPr>
          <p:cNvPr id="76" name="TextBox 75"/>
          <p:cNvSpPr txBox="1"/>
          <p:nvPr/>
        </p:nvSpPr>
        <p:spPr>
          <a:xfrm>
            <a:off x="397078" y="2411947"/>
            <a:ext cx="4655826" cy="338554"/>
          </a:xfrm>
          <a:prstGeom prst="rect">
            <a:avLst/>
          </a:prstGeom>
          <a:noFill/>
        </p:spPr>
        <p:txBody>
          <a:bodyPr wrap="none" rtlCol="0">
            <a:spAutoFit/>
          </a:bodyPr>
          <a:lstStyle/>
          <a:p>
            <a:r>
              <a:rPr lang="en-IE" sz="1600" dirty="0" smtClean="0"/>
              <a:t>North – South flow = 300MW, </a:t>
            </a:r>
            <a:r>
              <a:rPr lang="en-IE" sz="1600" b="1" dirty="0" smtClean="0">
                <a:solidFill>
                  <a:srgbClr val="C00000"/>
                </a:solidFill>
              </a:rPr>
              <a:t>(</a:t>
            </a:r>
            <a:r>
              <a:rPr lang="en-IE" sz="1200" b="1" dirty="0" smtClean="0">
                <a:solidFill>
                  <a:srgbClr val="C00000"/>
                </a:solidFill>
              </a:rPr>
              <a:t>Limit 450MW – 20MW Offset)</a:t>
            </a:r>
            <a:endParaRPr lang="en-IE" sz="1200" b="1" dirty="0">
              <a:solidFill>
                <a:srgbClr val="C00000"/>
              </a:solidFill>
            </a:endParaRPr>
          </a:p>
        </p:txBody>
      </p:sp>
      <p:sp>
        <p:nvSpPr>
          <p:cNvPr id="77" name="TextBox 76"/>
          <p:cNvSpPr txBox="1"/>
          <p:nvPr/>
        </p:nvSpPr>
        <p:spPr>
          <a:xfrm>
            <a:off x="398476" y="2707272"/>
            <a:ext cx="1635384" cy="338554"/>
          </a:xfrm>
          <a:prstGeom prst="rect">
            <a:avLst/>
          </a:prstGeom>
          <a:noFill/>
        </p:spPr>
        <p:txBody>
          <a:bodyPr wrap="none" rtlCol="0">
            <a:spAutoFit/>
          </a:bodyPr>
          <a:lstStyle/>
          <a:p>
            <a:r>
              <a:rPr lang="en-IE" sz="1600" dirty="0" smtClean="0"/>
              <a:t>NI POR = 130MW</a:t>
            </a:r>
          </a:p>
        </p:txBody>
      </p:sp>
      <mc:AlternateContent xmlns:mc="http://schemas.openxmlformats.org/markup-compatibility/2006" xmlns:a14="http://schemas.microsoft.com/office/drawing/2010/main">
        <mc:Choice Requires="a14">
          <p:sp>
            <p:nvSpPr>
              <p:cNvPr id="7174" name="Rectangle 7173"/>
              <p:cNvSpPr/>
              <p:nvPr/>
            </p:nvSpPr>
            <p:spPr>
              <a:xfrm>
                <a:off x="385893" y="4177717"/>
                <a:ext cx="3470318" cy="26161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IE" sz="1100" i="1">
                              <a:latin typeface="Cambria Math"/>
                            </a:rPr>
                          </m:ctrlPr>
                        </m:sSubPr>
                        <m:e>
                          <m:r>
                            <a:rPr lang="en-IE" sz="1100" i="1">
                              <a:latin typeface="Cambria Math"/>
                            </a:rPr>
                            <m:t>𝑇</m:t>
                          </m:r>
                        </m:e>
                        <m:sub>
                          <m:r>
                            <a:rPr lang="en-IE" sz="1100" i="1">
                              <a:latin typeface="Cambria Math"/>
                            </a:rPr>
                            <m:t>𝑁</m:t>
                          </m:r>
                          <m:r>
                            <a:rPr lang="en-IE" sz="1100" i="1">
                              <a:latin typeface="Cambria Math"/>
                            </a:rPr>
                            <m:t>−</m:t>
                          </m:r>
                          <m:r>
                            <a:rPr lang="en-IE" sz="1100" i="1">
                              <a:latin typeface="Cambria Math"/>
                            </a:rPr>
                            <m:t>𝑆</m:t>
                          </m:r>
                        </m:sub>
                      </m:sSub>
                      <m:r>
                        <a:rPr lang="en-IE" sz="1100" i="1">
                          <a:latin typeface="Cambria Math"/>
                        </a:rPr>
                        <m:t>+</m:t>
                      </m:r>
                      <m:r>
                        <a:rPr lang="en-IE" sz="1100" i="1">
                          <a:latin typeface="Cambria Math"/>
                        </a:rPr>
                        <m:t>𝑀𝑖𝑛</m:t>
                      </m:r>
                      <m:d>
                        <m:dPr>
                          <m:ctrlPr>
                            <a:rPr lang="en-IE" sz="1100" i="1">
                              <a:latin typeface="Cambria Math"/>
                            </a:rPr>
                          </m:ctrlPr>
                        </m:dPr>
                        <m:e>
                          <m:sSub>
                            <m:sSubPr>
                              <m:ctrlPr>
                                <a:rPr lang="en-IE" sz="1100" i="1">
                                  <a:latin typeface="Cambria Math"/>
                                </a:rPr>
                              </m:ctrlPr>
                            </m:sSubPr>
                            <m:e>
                              <m:r>
                                <a:rPr lang="en-IE" sz="1100" i="1">
                                  <a:latin typeface="Cambria Math"/>
                                </a:rPr>
                                <m:t>𝑃𝑂𝑅</m:t>
                              </m:r>
                            </m:e>
                            <m:sub>
                              <m:r>
                                <a:rPr lang="en-IE" sz="1100" i="1">
                                  <a:latin typeface="Cambria Math"/>
                                </a:rPr>
                                <m:t>𝑁𝐼</m:t>
                              </m:r>
                            </m:sub>
                          </m:sSub>
                          <m:r>
                            <a:rPr lang="en-IE" sz="1100" i="1">
                              <a:latin typeface="Cambria Math"/>
                            </a:rPr>
                            <m:t>,</m:t>
                          </m:r>
                          <m:sSub>
                            <m:sSubPr>
                              <m:ctrlPr>
                                <a:rPr lang="en-IE" sz="1100" i="1">
                                  <a:latin typeface="Cambria Math"/>
                                </a:rPr>
                              </m:ctrlPr>
                            </m:sSubPr>
                            <m:e>
                              <m:r>
                                <a:rPr lang="en-IE" sz="1100" i="1">
                                  <a:latin typeface="Cambria Math"/>
                                </a:rPr>
                                <m:t>𝐿𝑆𝐼</m:t>
                              </m:r>
                            </m:e>
                            <m:sub>
                              <m:r>
                                <a:rPr lang="en-IE" sz="1100" i="1">
                                  <a:latin typeface="Cambria Math"/>
                                </a:rPr>
                                <m:t>𝐼𝐸</m:t>
                              </m:r>
                            </m:sub>
                          </m:sSub>
                          <m:r>
                            <a:rPr lang="en-IE" sz="1100" i="1">
                              <a:latin typeface="Cambria Math"/>
                            </a:rPr>
                            <m:t>−25% </m:t>
                          </m:r>
                          <m:sSub>
                            <m:sSubPr>
                              <m:ctrlPr>
                                <a:rPr lang="en-IE" sz="1100" i="1">
                                  <a:latin typeface="Cambria Math"/>
                                </a:rPr>
                              </m:ctrlPr>
                            </m:sSubPr>
                            <m:e>
                              <m:r>
                                <a:rPr lang="en-IE" sz="1100" i="1">
                                  <a:latin typeface="Cambria Math"/>
                                </a:rPr>
                                <m:t>𝑃𝑂𝑅</m:t>
                              </m:r>
                            </m:e>
                            <m:sub>
                              <m:r>
                                <a:rPr lang="en-IE" sz="1100" i="1">
                                  <a:latin typeface="Cambria Math"/>
                                </a:rPr>
                                <m:t>𝐼𝐸</m:t>
                              </m:r>
                            </m:sub>
                          </m:sSub>
                        </m:e>
                      </m:d>
                      <m:r>
                        <a:rPr lang="en-IE" sz="1100" i="1">
                          <a:latin typeface="Cambria Math"/>
                        </a:rPr>
                        <m:t>≤</m:t>
                      </m:r>
                      <m:r>
                        <a:rPr lang="en-IE" sz="1100" i="1">
                          <a:latin typeface="Cambria Math"/>
                        </a:rPr>
                        <m:t>𝑆</m:t>
                      </m:r>
                      <m:r>
                        <a:rPr lang="en-IE" sz="1100" i="1">
                          <a:latin typeface="Cambria Math"/>
                        </a:rPr>
                        <m:t>_</m:t>
                      </m:r>
                      <m:r>
                        <a:rPr lang="en-IE" sz="1100" i="1">
                          <a:latin typeface="Cambria Math"/>
                        </a:rPr>
                        <m:t>𝑀𝑊𝑅</m:t>
                      </m:r>
                      <m:r>
                        <a:rPr lang="en-IE" sz="1100" i="1">
                          <a:latin typeface="Cambria Math"/>
                        </a:rPr>
                        <m:t>_</m:t>
                      </m:r>
                      <m:r>
                        <a:rPr lang="en-IE" sz="1100" i="1">
                          <a:latin typeface="Cambria Math"/>
                        </a:rPr>
                        <m:t>𝑁𝐼</m:t>
                      </m:r>
                    </m:oMath>
                  </m:oMathPara>
                </a14:m>
                <a:endParaRPr lang="en-IE" sz="1100" dirty="0"/>
              </a:p>
            </p:txBody>
          </p:sp>
        </mc:Choice>
        <mc:Fallback xmlns="">
          <p:sp>
            <p:nvSpPr>
              <p:cNvPr id="7174" name="Rectangle 7173"/>
              <p:cNvSpPr>
                <a:spLocks noRot="1" noChangeAspect="1" noMove="1" noResize="1" noEditPoints="1" noAdjustHandles="1" noChangeArrowheads="1" noChangeShapeType="1" noTextEdit="1"/>
              </p:cNvSpPr>
              <p:nvPr/>
            </p:nvSpPr>
            <p:spPr>
              <a:xfrm>
                <a:off x="385893" y="4177717"/>
                <a:ext cx="3470318" cy="261610"/>
              </a:xfrm>
              <a:prstGeom prst="rect">
                <a:avLst/>
              </a:prstGeom>
              <a:blipFill rotWithShape="1">
                <a:blip r:embed="rId4"/>
                <a:stretch>
                  <a:fillRect b="-46512"/>
                </a:stretch>
              </a:blipFill>
            </p:spPr>
            <p:txBody>
              <a:bodyPr/>
              <a:lstStyle/>
              <a:p>
                <a:r>
                  <a:rPr lang="en-IE">
                    <a:noFill/>
                  </a:rPr>
                  <a:t> </a:t>
                </a:r>
              </a:p>
            </p:txBody>
          </p:sp>
        </mc:Fallback>
      </mc:AlternateContent>
      <p:sp>
        <p:nvSpPr>
          <p:cNvPr id="7175" name="TextBox 7174"/>
          <p:cNvSpPr txBox="1"/>
          <p:nvPr/>
        </p:nvSpPr>
        <p:spPr>
          <a:xfrm>
            <a:off x="377504" y="4643285"/>
            <a:ext cx="3219151" cy="338554"/>
          </a:xfrm>
          <a:prstGeom prst="rect">
            <a:avLst/>
          </a:prstGeom>
          <a:noFill/>
        </p:spPr>
        <p:txBody>
          <a:bodyPr wrap="none" rtlCol="0">
            <a:spAutoFit/>
          </a:bodyPr>
          <a:lstStyle/>
          <a:p>
            <a:r>
              <a:rPr lang="en-IE" sz="1600" dirty="0" smtClean="0"/>
              <a:t>300+Min(130, 500 - 0.25*250) ≤ 430</a:t>
            </a:r>
            <a:endParaRPr lang="en-IE" sz="1600" dirty="0"/>
          </a:p>
        </p:txBody>
      </p:sp>
      <p:sp>
        <p:nvSpPr>
          <p:cNvPr id="81" name="TextBox 80"/>
          <p:cNvSpPr txBox="1"/>
          <p:nvPr/>
        </p:nvSpPr>
        <p:spPr>
          <a:xfrm>
            <a:off x="389277" y="5151965"/>
            <a:ext cx="2690608" cy="338554"/>
          </a:xfrm>
          <a:prstGeom prst="rect">
            <a:avLst/>
          </a:prstGeom>
          <a:noFill/>
        </p:spPr>
        <p:txBody>
          <a:bodyPr wrap="none" rtlCol="0">
            <a:spAutoFit/>
          </a:bodyPr>
          <a:lstStyle/>
          <a:p>
            <a:r>
              <a:rPr lang="en-IE" sz="1600" dirty="0" smtClean="0"/>
              <a:t>430 = S_MWR_NI = Max Flow</a:t>
            </a:r>
            <a:endParaRPr lang="en-IE" sz="1600" dirty="0"/>
          </a:p>
        </p:txBody>
      </p:sp>
      <p:sp>
        <p:nvSpPr>
          <p:cNvPr id="82" name="TextBox 81"/>
          <p:cNvSpPr txBox="1"/>
          <p:nvPr/>
        </p:nvSpPr>
        <p:spPr>
          <a:xfrm>
            <a:off x="399874" y="3024110"/>
            <a:ext cx="1748812" cy="338554"/>
          </a:xfrm>
          <a:prstGeom prst="rect">
            <a:avLst/>
          </a:prstGeom>
          <a:noFill/>
        </p:spPr>
        <p:txBody>
          <a:bodyPr wrap="none" rtlCol="0">
            <a:spAutoFit/>
          </a:bodyPr>
          <a:lstStyle/>
          <a:p>
            <a:r>
              <a:rPr lang="en-IE" sz="1600" dirty="0" smtClean="0"/>
              <a:t>ROI POR = 250MW</a:t>
            </a:r>
          </a:p>
        </p:txBody>
      </p:sp>
      <p:sp>
        <p:nvSpPr>
          <p:cNvPr id="7176" name="TextBox 7175"/>
          <p:cNvSpPr txBox="1"/>
          <p:nvPr/>
        </p:nvSpPr>
        <p:spPr>
          <a:xfrm>
            <a:off x="377503" y="3689129"/>
            <a:ext cx="4353888" cy="369332"/>
          </a:xfrm>
          <a:prstGeom prst="rect">
            <a:avLst/>
          </a:prstGeom>
          <a:noFill/>
        </p:spPr>
        <p:txBody>
          <a:bodyPr wrap="square" rtlCol="0">
            <a:spAutoFit/>
          </a:bodyPr>
          <a:lstStyle/>
          <a:p>
            <a:r>
              <a:rPr lang="en-IE" b="1" dirty="0" smtClean="0">
                <a:solidFill>
                  <a:schemeClr val="accent2">
                    <a:lumMod val="75000"/>
                  </a:schemeClr>
                </a:solidFill>
              </a:rPr>
              <a:t>N-S Net Flow (Scheduled flow + Reserve)</a:t>
            </a:r>
            <a:endParaRPr lang="en-IE" b="1" dirty="0">
              <a:solidFill>
                <a:schemeClr val="accent2">
                  <a:lumMod val="75000"/>
                </a:schemeClr>
              </a:solidFill>
            </a:endParaRPr>
          </a:p>
        </p:txBody>
      </p:sp>
      <p:sp>
        <p:nvSpPr>
          <p:cNvPr id="7177" name="Freeform 7176"/>
          <p:cNvSpPr/>
          <p:nvPr/>
        </p:nvSpPr>
        <p:spPr>
          <a:xfrm>
            <a:off x="7432646" y="3028426"/>
            <a:ext cx="1283519" cy="838899"/>
          </a:xfrm>
          <a:custGeom>
            <a:avLst/>
            <a:gdLst>
              <a:gd name="connsiteX0" fmla="*/ 587229 w 1283519"/>
              <a:gd name="connsiteY0" fmla="*/ 33556 h 838899"/>
              <a:gd name="connsiteX1" fmla="*/ 587229 w 1283519"/>
              <a:gd name="connsiteY1" fmla="*/ 33556 h 838899"/>
              <a:gd name="connsiteX2" fmla="*/ 511728 w 1283519"/>
              <a:gd name="connsiteY2" fmla="*/ 41945 h 838899"/>
              <a:gd name="connsiteX3" fmla="*/ 461394 w 1283519"/>
              <a:gd name="connsiteY3" fmla="*/ 58723 h 838899"/>
              <a:gd name="connsiteX4" fmla="*/ 411060 w 1283519"/>
              <a:gd name="connsiteY4" fmla="*/ 67112 h 838899"/>
              <a:gd name="connsiteX5" fmla="*/ 385893 w 1283519"/>
              <a:gd name="connsiteY5" fmla="*/ 83890 h 838899"/>
              <a:gd name="connsiteX6" fmla="*/ 335560 w 1283519"/>
              <a:gd name="connsiteY6" fmla="*/ 100668 h 838899"/>
              <a:gd name="connsiteX7" fmla="*/ 268448 w 1283519"/>
              <a:gd name="connsiteY7" fmla="*/ 117445 h 838899"/>
              <a:gd name="connsiteX8" fmla="*/ 192947 w 1283519"/>
              <a:gd name="connsiteY8" fmla="*/ 159390 h 838899"/>
              <a:gd name="connsiteX9" fmla="*/ 134224 w 1283519"/>
              <a:gd name="connsiteY9" fmla="*/ 192946 h 838899"/>
              <a:gd name="connsiteX10" fmla="*/ 83890 w 1283519"/>
              <a:gd name="connsiteY10" fmla="*/ 234891 h 838899"/>
              <a:gd name="connsiteX11" fmla="*/ 58723 w 1283519"/>
              <a:gd name="connsiteY11" fmla="*/ 251669 h 838899"/>
              <a:gd name="connsiteX12" fmla="*/ 8389 w 1283519"/>
              <a:gd name="connsiteY12" fmla="*/ 335559 h 838899"/>
              <a:gd name="connsiteX13" fmla="*/ 0 w 1283519"/>
              <a:gd name="connsiteY13" fmla="*/ 360726 h 838899"/>
              <a:gd name="connsiteX14" fmla="*/ 8389 w 1283519"/>
              <a:gd name="connsiteY14" fmla="*/ 570451 h 838899"/>
              <a:gd name="connsiteX15" fmla="*/ 41945 w 1283519"/>
              <a:gd name="connsiteY15" fmla="*/ 620785 h 838899"/>
              <a:gd name="connsiteX16" fmla="*/ 75501 w 1283519"/>
              <a:gd name="connsiteY16" fmla="*/ 679508 h 838899"/>
              <a:gd name="connsiteX17" fmla="*/ 100668 w 1283519"/>
              <a:gd name="connsiteY17" fmla="*/ 696286 h 838899"/>
              <a:gd name="connsiteX18" fmla="*/ 125835 w 1283519"/>
              <a:gd name="connsiteY18" fmla="*/ 704675 h 838899"/>
              <a:gd name="connsiteX19" fmla="*/ 151002 w 1283519"/>
              <a:gd name="connsiteY19" fmla="*/ 721453 h 838899"/>
              <a:gd name="connsiteX20" fmla="*/ 176169 w 1283519"/>
              <a:gd name="connsiteY20" fmla="*/ 729842 h 838899"/>
              <a:gd name="connsiteX21" fmla="*/ 234892 w 1283519"/>
              <a:gd name="connsiteY21" fmla="*/ 763398 h 838899"/>
              <a:gd name="connsiteX22" fmla="*/ 293615 w 1283519"/>
              <a:gd name="connsiteY22" fmla="*/ 780176 h 838899"/>
              <a:gd name="connsiteX23" fmla="*/ 369116 w 1283519"/>
              <a:gd name="connsiteY23" fmla="*/ 805343 h 838899"/>
              <a:gd name="connsiteX24" fmla="*/ 536895 w 1283519"/>
              <a:gd name="connsiteY24" fmla="*/ 822121 h 838899"/>
              <a:gd name="connsiteX25" fmla="*/ 662730 w 1283519"/>
              <a:gd name="connsiteY25" fmla="*/ 838899 h 838899"/>
              <a:gd name="connsiteX26" fmla="*/ 914400 w 1283519"/>
              <a:gd name="connsiteY26" fmla="*/ 822121 h 838899"/>
              <a:gd name="connsiteX27" fmla="*/ 981512 w 1283519"/>
              <a:gd name="connsiteY27" fmla="*/ 805343 h 838899"/>
              <a:gd name="connsiteX28" fmla="*/ 1015068 w 1283519"/>
              <a:gd name="connsiteY28" fmla="*/ 796954 h 838899"/>
              <a:gd name="connsiteX29" fmla="*/ 1040235 w 1283519"/>
              <a:gd name="connsiteY29" fmla="*/ 780176 h 838899"/>
              <a:gd name="connsiteX30" fmla="*/ 1098958 w 1283519"/>
              <a:gd name="connsiteY30" fmla="*/ 763398 h 838899"/>
              <a:gd name="connsiteX31" fmla="*/ 1149292 w 1283519"/>
              <a:gd name="connsiteY31" fmla="*/ 729842 h 838899"/>
              <a:gd name="connsiteX32" fmla="*/ 1174459 w 1283519"/>
              <a:gd name="connsiteY32" fmla="*/ 713064 h 838899"/>
              <a:gd name="connsiteX33" fmla="*/ 1199626 w 1283519"/>
              <a:gd name="connsiteY33" fmla="*/ 696286 h 838899"/>
              <a:gd name="connsiteX34" fmla="*/ 1224793 w 1283519"/>
              <a:gd name="connsiteY34" fmla="*/ 671119 h 838899"/>
              <a:gd name="connsiteX35" fmla="*/ 1233182 w 1283519"/>
              <a:gd name="connsiteY35" fmla="*/ 645952 h 838899"/>
              <a:gd name="connsiteX36" fmla="*/ 1266738 w 1283519"/>
              <a:gd name="connsiteY36" fmla="*/ 587229 h 838899"/>
              <a:gd name="connsiteX37" fmla="*/ 1283516 w 1283519"/>
              <a:gd name="connsiteY37" fmla="*/ 536895 h 838899"/>
              <a:gd name="connsiteX38" fmla="*/ 1266738 w 1283519"/>
              <a:gd name="connsiteY38" fmla="*/ 377504 h 838899"/>
              <a:gd name="connsiteX39" fmla="*/ 1224793 w 1283519"/>
              <a:gd name="connsiteY39" fmla="*/ 327170 h 838899"/>
              <a:gd name="connsiteX40" fmla="*/ 1191237 w 1283519"/>
              <a:gd name="connsiteY40" fmla="*/ 276836 h 838899"/>
              <a:gd name="connsiteX41" fmla="*/ 1124125 w 1283519"/>
              <a:gd name="connsiteY41" fmla="*/ 201335 h 838899"/>
              <a:gd name="connsiteX42" fmla="*/ 1073791 w 1283519"/>
              <a:gd name="connsiteY42" fmla="*/ 167779 h 838899"/>
              <a:gd name="connsiteX43" fmla="*/ 1048624 w 1283519"/>
              <a:gd name="connsiteY43" fmla="*/ 159390 h 838899"/>
              <a:gd name="connsiteX44" fmla="*/ 1023457 w 1283519"/>
              <a:gd name="connsiteY44" fmla="*/ 142612 h 838899"/>
              <a:gd name="connsiteX45" fmla="*/ 947956 w 1283519"/>
              <a:gd name="connsiteY45" fmla="*/ 117445 h 838899"/>
              <a:gd name="connsiteX46" fmla="*/ 922789 w 1283519"/>
              <a:gd name="connsiteY46" fmla="*/ 109056 h 838899"/>
              <a:gd name="connsiteX47" fmla="*/ 847288 w 1283519"/>
              <a:gd name="connsiteY47" fmla="*/ 83890 h 838899"/>
              <a:gd name="connsiteX48" fmla="*/ 796954 w 1283519"/>
              <a:gd name="connsiteY48" fmla="*/ 67112 h 838899"/>
              <a:gd name="connsiteX49" fmla="*/ 696286 w 1283519"/>
              <a:gd name="connsiteY49" fmla="*/ 50334 h 838899"/>
              <a:gd name="connsiteX50" fmla="*/ 662730 w 1283519"/>
              <a:gd name="connsiteY50" fmla="*/ 41945 h 838899"/>
              <a:gd name="connsiteX51" fmla="*/ 637563 w 1283519"/>
              <a:gd name="connsiteY51" fmla="*/ 33556 h 838899"/>
              <a:gd name="connsiteX52" fmla="*/ 578840 w 1283519"/>
              <a:gd name="connsiteY52" fmla="*/ 25167 h 838899"/>
              <a:gd name="connsiteX53" fmla="*/ 545284 w 1283519"/>
              <a:gd name="connsiteY53" fmla="*/ 16778 h 838899"/>
              <a:gd name="connsiteX54" fmla="*/ 453005 w 1283519"/>
              <a:gd name="connsiteY54" fmla="*/ 0 h 838899"/>
              <a:gd name="connsiteX55" fmla="*/ 453005 w 1283519"/>
              <a:gd name="connsiteY55" fmla="*/ 8389 h 838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83519" h="838899">
                <a:moveTo>
                  <a:pt x="587229" y="33556"/>
                </a:moveTo>
                <a:lnTo>
                  <a:pt x="587229" y="33556"/>
                </a:lnTo>
                <a:cubicBezTo>
                  <a:pt x="562062" y="36352"/>
                  <a:pt x="536558" y="36979"/>
                  <a:pt x="511728" y="41945"/>
                </a:cubicBezTo>
                <a:cubicBezTo>
                  <a:pt x="494386" y="45413"/>
                  <a:pt x="478839" y="55816"/>
                  <a:pt x="461394" y="58723"/>
                </a:cubicBezTo>
                <a:lnTo>
                  <a:pt x="411060" y="67112"/>
                </a:lnTo>
                <a:cubicBezTo>
                  <a:pt x="402671" y="72705"/>
                  <a:pt x="395106" y="79795"/>
                  <a:pt x="385893" y="83890"/>
                </a:cubicBezTo>
                <a:cubicBezTo>
                  <a:pt x="369732" y="91073"/>
                  <a:pt x="352338" y="95076"/>
                  <a:pt x="335560" y="100668"/>
                </a:cubicBezTo>
                <a:cubicBezTo>
                  <a:pt x="296875" y="113563"/>
                  <a:pt x="319049" y="107325"/>
                  <a:pt x="268448" y="117445"/>
                </a:cubicBezTo>
                <a:cubicBezTo>
                  <a:pt x="210756" y="155906"/>
                  <a:pt x="237244" y="144624"/>
                  <a:pt x="192947" y="159390"/>
                </a:cubicBezTo>
                <a:cubicBezTo>
                  <a:pt x="145136" y="207201"/>
                  <a:pt x="193373" y="167597"/>
                  <a:pt x="134224" y="192946"/>
                </a:cubicBezTo>
                <a:cubicBezTo>
                  <a:pt x="108495" y="203973"/>
                  <a:pt x="105232" y="217106"/>
                  <a:pt x="83890" y="234891"/>
                </a:cubicBezTo>
                <a:cubicBezTo>
                  <a:pt x="76145" y="241346"/>
                  <a:pt x="67112" y="246076"/>
                  <a:pt x="58723" y="251669"/>
                </a:cubicBezTo>
                <a:cubicBezTo>
                  <a:pt x="34868" y="287451"/>
                  <a:pt x="23867" y="299445"/>
                  <a:pt x="8389" y="335559"/>
                </a:cubicBezTo>
                <a:cubicBezTo>
                  <a:pt x="4906" y="343687"/>
                  <a:pt x="2796" y="352337"/>
                  <a:pt x="0" y="360726"/>
                </a:cubicBezTo>
                <a:cubicBezTo>
                  <a:pt x="2796" y="430634"/>
                  <a:pt x="-2752" y="501379"/>
                  <a:pt x="8389" y="570451"/>
                </a:cubicBezTo>
                <a:cubicBezTo>
                  <a:pt x="11600" y="590358"/>
                  <a:pt x="32927" y="602749"/>
                  <a:pt x="41945" y="620785"/>
                </a:cubicBezTo>
                <a:cubicBezTo>
                  <a:pt x="48525" y="633944"/>
                  <a:pt x="63644" y="667651"/>
                  <a:pt x="75501" y="679508"/>
                </a:cubicBezTo>
                <a:cubicBezTo>
                  <a:pt x="82630" y="686637"/>
                  <a:pt x="91650" y="691777"/>
                  <a:pt x="100668" y="696286"/>
                </a:cubicBezTo>
                <a:cubicBezTo>
                  <a:pt x="108577" y="700241"/>
                  <a:pt x="117926" y="700720"/>
                  <a:pt x="125835" y="704675"/>
                </a:cubicBezTo>
                <a:cubicBezTo>
                  <a:pt x="134853" y="709184"/>
                  <a:pt x="141984" y="716944"/>
                  <a:pt x="151002" y="721453"/>
                </a:cubicBezTo>
                <a:cubicBezTo>
                  <a:pt x="158911" y="725408"/>
                  <a:pt x="168260" y="725887"/>
                  <a:pt x="176169" y="729842"/>
                </a:cubicBezTo>
                <a:cubicBezTo>
                  <a:pt x="260419" y="771967"/>
                  <a:pt x="131941" y="719276"/>
                  <a:pt x="234892" y="763398"/>
                </a:cubicBezTo>
                <a:cubicBezTo>
                  <a:pt x="257974" y="773290"/>
                  <a:pt x="268460" y="772436"/>
                  <a:pt x="293615" y="780176"/>
                </a:cubicBezTo>
                <a:cubicBezTo>
                  <a:pt x="318970" y="787978"/>
                  <a:pt x="342697" y="802941"/>
                  <a:pt x="369116" y="805343"/>
                </a:cubicBezTo>
                <a:cubicBezTo>
                  <a:pt x="486612" y="816025"/>
                  <a:pt x="430697" y="810321"/>
                  <a:pt x="536895" y="822121"/>
                </a:cubicBezTo>
                <a:cubicBezTo>
                  <a:pt x="586819" y="838762"/>
                  <a:pt x="580620" y="838899"/>
                  <a:pt x="662730" y="838899"/>
                </a:cubicBezTo>
                <a:cubicBezTo>
                  <a:pt x="715590" y="838899"/>
                  <a:pt x="846552" y="831167"/>
                  <a:pt x="914400" y="822121"/>
                </a:cubicBezTo>
                <a:cubicBezTo>
                  <a:pt x="962369" y="815725"/>
                  <a:pt x="944460" y="815929"/>
                  <a:pt x="981512" y="805343"/>
                </a:cubicBezTo>
                <a:cubicBezTo>
                  <a:pt x="992598" y="802176"/>
                  <a:pt x="1003883" y="799750"/>
                  <a:pt x="1015068" y="796954"/>
                </a:cubicBezTo>
                <a:cubicBezTo>
                  <a:pt x="1023457" y="791361"/>
                  <a:pt x="1030968" y="784148"/>
                  <a:pt x="1040235" y="780176"/>
                </a:cubicBezTo>
                <a:cubicBezTo>
                  <a:pt x="1059240" y="772031"/>
                  <a:pt x="1080592" y="773601"/>
                  <a:pt x="1098958" y="763398"/>
                </a:cubicBezTo>
                <a:cubicBezTo>
                  <a:pt x="1116585" y="753605"/>
                  <a:pt x="1132514" y="741027"/>
                  <a:pt x="1149292" y="729842"/>
                </a:cubicBezTo>
                <a:lnTo>
                  <a:pt x="1174459" y="713064"/>
                </a:lnTo>
                <a:cubicBezTo>
                  <a:pt x="1182848" y="707471"/>
                  <a:pt x="1192497" y="703415"/>
                  <a:pt x="1199626" y="696286"/>
                </a:cubicBezTo>
                <a:lnTo>
                  <a:pt x="1224793" y="671119"/>
                </a:lnTo>
                <a:cubicBezTo>
                  <a:pt x="1227589" y="662730"/>
                  <a:pt x="1229227" y="653861"/>
                  <a:pt x="1233182" y="645952"/>
                </a:cubicBezTo>
                <a:cubicBezTo>
                  <a:pt x="1263450" y="585417"/>
                  <a:pt x="1237323" y="660766"/>
                  <a:pt x="1266738" y="587229"/>
                </a:cubicBezTo>
                <a:cubicBezTo>
                  <a:pt x="1273306" y="570808"/>
                  <a:pt x="1283516" y="536895"/>
                  <a:pt x="1283516" y="536895"/>
                </a:cubicBezTo>
                <a:cubicBezTo>
                  <a:pt x="1282746" y="524581"/>
                  <a:pt x="1287691" y="419411"/>
                  <a:pt x="1266738" y="377504"/>
                </a:cubicBezTo>
                <a:cubicBezTo>
                  <a:pt x="1248752" y="341531"/>
                  <a:pt x="1250767" y="360566"/>
                  <a:pt x="1224793" y="327170"/>
                </a:cubicBezTo>
                <a:cubicBezTo>
                  <a:pt x="1212413" y="311253"/>
                  <a:pt x="1202422" y="293614"/>
                  <a:pt x="1191237" y="276836"/>
                </a:cubicBezTo>
                <a:cubicBezTo>
                  <a:pt x="1171064" y="246577"/>
                  <a:pt x="1158603" y="224320"/>
                  <a:pt x="1124125" y="201335"/>
                </a:cubicBezTo>
                <a:cubicBezTo>
                  <a:pt x="1107347" y="190150"/>
                  <a:pt x="1092921" y="174156"/>
                  <a:pt x="1073791" y="167779"/>
                </a:cubicBezTo>
                <a:cubicBezTo>
                  <a:pt x="1065402" y="164983"/>
                  <a:pt x="1056533" y="163345"/>
                  <a:pt x="1048624" y="159390"/>
                </a:cubicBezTo>
                <a:cubicBezTo>
                  <a:pt x="1039606" y="154881"/>
                  <a:pt x="1032670" y="146707"/>
                  <a:pt x="1023457" y="142612"/>
                </a:cubicBezTo>
                <a:lnTo>
                  <a:pt x="947956" y="117445"/>
                </a:lnTo>
                <a:cubicBezTo>
                  <a:pt x="939567" y="114649"/>
                  <a:pt x="930698" y="113010"/>
                  <a:pt x="922789" y="109056"/>
                </a:cubicBezTo>
                <a:cubicBezTo>
                  <a:pt x="861264" y="78295"/>
                  <a:pt x="918844" y="103405"/>
                  <a:pt x="847288" y="83890"/>
                </a:cubicBezTo>
                <a:cubicBezTo>
                  <a:pt x="830226" y="79237"/>
                  <a:pt x="814462" y="69613"/>
                  <a:pt x="796954" y="67112"/>
                </a:cubicBezTo>
                <a:cubicBezTo>
                  <a:pt x="747931" y="60109"/>
                  <a:pt x="740447" y="60147"/>
                  <a:pt x="696286" y="50334"/>
                </a:cubicBezTo>
                <a:cubicBezTo>
                  <a:pt x="685031" y="47833"/>
                  <a:pt x="673816" y="45112"/>
                  <a:pt x="662730" y="41945"/>
                </a:cubicBezTo>
                <a:cubicBezTo>
                  <a:pt x="654227" y="39516"/>
                  <a:pt x="646234" y="35290"/>
                  <a:pt x="637563" y="33556"/>
                </a:cubicBezTo>
                <a:cubicBezTo>
                  <a:pt x="618174" y="29678"/>
                  <a:pt x="598294" y="28704"/>
                  <a:pt x="578840" y="25167"/>
                </a:cubicBezTo>
                <a:cubicBezTo>
                  <a:pt x="567496" y="23105"/>
                  <a:pt x="556680" y="18531"/>
                  <a:pt x="545284" y="16778"/>
                </a:cubicBezTo>
                <a:cubicBezTo>
                  <a:pt x="453480" y="2654"/>
                  <a:pt x="494923" y="20959"/>
                  <a:pt x="453005" y="0"/>
                </a:cubicBezTo>
                <a:lnTo>
                  <a:pt x="453005" y="8389"/>
                </a:lnTo>
              </a:path>
            </a:pathLst>
          </a:custGeom>
          <a:noFill/>
          <a:ln w="539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accent2"/>
              </a:solidFill>
            </a:endParaRPr>
          </a:p>
        </p:txBody>
      </p:sp>
      <p:sp>
        <p:nvSpPr>
          <p:cNvPr id="85" name="Freeform 84"/>
          <p:cNvSpPr/>
          <p:nvPr/>
        </p:nvSpPr>
        <p:spPr>
          <a:xfrm>
            <a:off x="6260636" y="2394220"/>
            <a:ext cx="1283519" cy="838899"/>
          </a:xfrm>
          <a:custGeom>
            <a:avLst/>
            <a:gdLst>
              <a:gd name="connsiteX0" fmla="*/ 587229 w 1283519"/>
              <a:gd name="connsiteY0" fmla="*/ 33556 h 838899"/>
              <a:gd name="connsiteX1" fmla="*/ 587229 w 1283519"/>
              <a:gd name="connsiteY1" fmla="*/ 33556 h 838899"/>
              <a:gd name="connsiteX2" fmla="*/ 511728 w 1283519"/>
              <a:gd name="connsiteY2" fmla="*/ 41945 h 838899"/>
              <a:gd name="connsiteX3" fmla="*/ 461394 w 1283519"/>
              <a:gd name="connsiteY3" fmla="*/ 58723 h 838899"/>
              <a:gd name="connsiteX4" fmla="*/ 411060 w 1283519"/>
              <a:gd name="connsiteY4" fmla="*/ 67112 h 838899"/>
              <a:gd name="connsiteX5" fmla="*/ 385893 w 1283519"/>
              <a:gd name="connsiteY5" fmla="*/ 83890 h 838899"/>
              <a:gd name="connsiteX6" fmla="*/ 335560 w 1283519"/>
              <a:gd name="connsiteY6" fmla="*/ 100668 h 838899"/>
              <a:gd name="connsiteX7" fmla="*/ 268448 w 1283519"/>
              <a:gd name="connsiteY7" fmla="*/ 117445 h 838899"/>
              <a:gd name="connsiteX8" fmla="*/ 192947 w 1283519"/>
              <a:gd name="connsiteY8" fmla="*/ 159390 h 838899"/>
              <a:gd name="connsiteX9" fmla="*/ 134224 w 1283519"/>
              <a:gd name="connsiteY9" fmla="*/ 192946 h 838899"/>
              <a:gd name="connsiteX10" fmla="*/ 83890 w 1283519"/>
              <a:gd name="connsiteY10" fmla="*/ 234891 h 838899"/>
              <a:gd name="connsiteX11" fmla="*/ 58723 w 1283519"/>
              <a:gd name="connsiteY11" fmla="*/ 251669 h 838899"/>
              <a:gd name="connsiteX12" fmla="*/ 8389 w 1283519"/>
              <a:gd name="connsiteY12" fmla="*/ 335559 h 838899"/>
              <a:gd name="connsiteX13" fmla="*/ 0 w 1283519"/>
              <a:gd name="connsiteY13" fmla="*/ 360726 h 838899"/>
              <a:gd name="connsiteX14" fmla="*/ 8389 w 1283519"/>
              <a:gd name="connsiteY14" fmla="*/ 570451 h 838899"/>
              <a:gd name="connsiteX15" fmla="*/ 41945 w 1283519"/>
              <a:gd name="connsiteY15" fmla="*/ 620785 h 838899"/>
              <a:gd name="connsiteX16" fmla="*/ 75501 w 1283519"/>
              <a:gd name="connsiteY16" fmla="*/ 679508 h 838899"/>
              <a:gd name="connsiteX17" fmla="*/ 100668 w 1283519"/>
              <a:gd name="connsiteY17" fmla="*/ 696286 h 838899"/>
              <a:gd name="connsiteX18" fmla="*/ 125835 w 1283519"/>
              <a:gd name="connsiteY18" fmla="*/ 704675 h 838899"/>
              <a:gd name="connsiteX19" fmla="*/ 151002 w 1283519"/>
              <a:gd name="connsiteY19" fmla="*/ 721453 h 838899"/>
              <a:gd name="connsiteX20" fmla="*/ 176169 w 1283519"/>
              <a:gd name="connsiteY20" fmla="*/ 729842 h 838899"/>
              <a:gd name="connsiteX21" fmla="*/ 234892 w 1283519"/>
              <a:gd name="connsiteY21" fmla="*/ 763398 h 838899"/>
              <a:gd name="connsiteX22" fmla="*/ 293615 w 1283519"/>
              <a:gd name="connsiteY22" fmla="*/ 780176 h 838899"/>
              <a:gd name="connsiteX23" fmla="*/ 369116 w 1283519"/>
              <a:gd name="connsiteY23" fmla="*/ 805343 h 838899"/>
              <a:gd name="connsiteX24" fmla="*/ 536895 w 1283519"/>
              <a:gd name="connsiteY24" fmla="*/ 822121 h 838899"/>
              <a:gd name="connsiteX25" fmla="*/ 662730 w 1283519"/>
              <a:gd name="connsiteY25" fmla="*/ 838899 h 838899"/>
              <a:gd name="connsiteX26" fmla="*/ 914400 w 1283519"/>
              <a:gd name="connsiteY26" fmla="*/ 822121 h 838899"/>
              <a:gd name="connsiteX27" fmla="*/ 981512 w 1283519"/>
              <a:gd name="connsiteY27" fmla="*/ 805343 h 838899"/>
              <a:gd name="connsiteX28" fmla="*/ 1015068 w 1283519"/>
              <a:gd name="connsiteY28" fmla="*/ 796954 h 838899"/>
              <a:gd name="connsiteX29" fmla="*/ 1040235 w 1283519"/>
              <a:gd name="connsiteY29" fmla="*/ 780176 h 838899"/>
              <a:gd name="connsiteX30" fmla="*/ 1098958 w 1283519"/>
              <a:gd name="connsiteY30" fmla="*/ 763398 h 838899"/>
              <a:gd name="connsiteX31" fmla="*/ 1149292 w 1283519"/>
              <a:gd name="connsiteY31" fmla="*/ 729842 h 838899"/>
              <a:gd name="connsiteX32" fmla="*/ 1174459 w 1283519"/>
              <a:gd name="connsiteY32" fmla="*/ 713064 h 838899"/>
              <a:gd name="connsiteX33" fmla="*/ 1199626 w 1283519"/>
              <a:gd name="connsiteY33" fmla="*/ 696286 h 838899"/>
              <a:gd name="connsiteX34" fmla="*/ 1224793 w 1283519"/>
              <a:gd name="connsiteY34" fmla="*/ 671119 h 838899"/>
              <a:gd name="connsiteX35" fmla="*/ 1233182 w 1283519"/>
              <a:gd name="connsiteY35" fmla="*/ 645952 h 838899"/>
              <a:gd name="connsiteX36" fmla="*/ 1266738 w 1283519"/>
              <a:gd name="connsiteY36" fmla="*/ 587229 h 838899"/>
              <a:gd name="connsiteX37" fmla="*/ 1283516 w 1283519"/>
              <a:gd name="connsiteY37" fmla="*/ 536895 h 838899"/>
              <a:gd name="connsiteX38" fmla="*/ 1266738 w 1283519"/>
              <a:gd name="connsiteY38" fmla="*/ 377504 h 838899"/>
              <a:gd name="connsiteX39" fmla="*/ 1224793 w 1283519"/>
              <a:gd name="connsiteY39" fmla="*/ 327170 h 838899"/>
              <a:gd name="connsiteX40" fmla="*/ 1191237 w 1283519"/>
              <a:gd name="connsiteY40" fmla="*/ 276836 h 838899"/>
              <a:gd name="connsiteX41" fmla="*/ 1124125 w 1283519"/>
              <a:gd name="connsiteY41" fmla="*/ 201335 h 838899"/>
              <a:gd name="connsiteX42" fmla="*/ 1073791 w 1283519"/>
              <a:gd name="connsiteY42" fmla="*/ 167779 h 838899"/>
              <a:gd name="connsiteX43" fmla="*/ 1048624 w 1283519"/>
              <a:gd name="connsiteY43" fmla="*/ 159390 h 838899"/>
              <a:gd name="connsiteX44" fmla="*/ 1023457 w 1283519"/>
              <a:gd name="connsiteY44" fmla="*/ 142612 h 838899"/>
              <a:gd name="connsiteX45" fmla="*/ 947956 w 1283519"/>
              <a:gd name="connsiteY45" fmla="*/ 117445 h 838899"/>
              <a:gd name="connsiteX46" fmla="*/ 922789 w 1283519"/>
              <a:gd name="connsiteY46" fmla="*/ 109056 h 838899"/>
              <a:gd name="connsiteX47" fmla="*/ 847288 w 1283519"/>
              <a:gd name="connsiteY47" fmla="*/ 83890 h 838899"/>
              <a:gd name="connsiteX48" fmla="*/ 796954 w 1283519"/>
              <a:gd name="connsiteY48" fmla="*/ 67112 h 838899"/>
              <a:gd name="connsiteX49" fmla="*/ 696286 w 1283519"/>
              <a:gd name="connsiteY49" fmla="*/ 50334 h 838899"/>
              <a:gd name="connsiteX50" fmla="*/ 662730 w 1283519"/>
              <a:gd name="connsiteY50" fmla="*/ 41945 h 838899"/>
              <a:gd name="connsiteX51" fmla="*/ 637563 w 1283519"/>
              <a:gd name="connsiteY51" fmla="*/ 33556 h 838899"/>
              <a:gd name="connsiteX52" fmla="*/ 578840 w 1283519"/>
              <a:gd name="connsiteY52" fmla="*/ 25167 h 838899"/>
              <a:gd name="connsiteX53" fmla="*/ 545284 w 1283519"/>
              <a:gd name="connsiteY53" fmla="*/ 16778 h 838899"/>
              <a:gd name="connsiteX54" fmla="*/ 453005 w 1283519"/>
              <a:gd name="connsiteY54" fmla="*/ 0 h 838899"/>
              <a:gd name="connsiteX55" fmla="*/ 453005 w 1283519"/>
              <a:gd name="connsiteY55" fmla="*/ 8389 h 838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83519" h="838899">
                <a:moveTo>
                  <a:pt x="587229" y="33556"/>
                </a:moveTo>
                <a:lnTo>
                  <a:pt x="587229" y="33556"/>
                </a:lnTo>
                <a:cubicBezTo>
                  <a:pt x="562062" y="36352"/>
                  <a:pt x="536558" y="36979"/>
                  <a:pt x="511728" y="41945"/>
                </a:cubicBezTo>
                <a:cubicBezTo>
                  <a:pt x="494386" y="45413"/>
                  <a:pt x="478839" y="55816"/>
                  <a:pt x="461394" y="58723"/>
                </a:cubicBezTo>
                <a:lnTo>
                  <a:pt x="411060" y="67112"/>
                </a:lnTo>
                <a:cubicBezTo>
                  <a:pt x="402671" y="72705"/>
                  <a:pt x="395106" y="79795"/>
                  <a:pt x="385893" y="83890"/>
                </a:cubicBezTo>
                <a:cubicBezTo>
                  <a:pt x="369732" y="91073"/>
                  <a:pt x="352338" y="95076"/>
                  <a:pt x="335560" y="100668"/>
                </a:cubicBezTo>
                <a:cubicBezTo>
                  <a:pt x="296875" y="113563"/>
                  <a:pt x="319049" y="107325"/>
                  <a:pt x="268448" y="117445"/>
                </a:cubicBezTo>
                <a:cubicBezTo>
                  <a:pt x="210756" y="155906"/>
                  <a:pt x="237244" y="144624"/>
                  <a:pt x="192947" y="159390"/>
                </a:cubicBezTo>
                <a:cubicBezTo>
                  <a:pt x="145136" y="207201"/>
                  <a:pt x="193373" y="167597"/>
                  <a:pt x="134224" y="192946"/>
                </a:cubicBezTo>
                <a:cubicBezTo>
                  <a:pt x="108495" y="203973"/>
                  <a:pt x="105232" y="217106"/>
                  <a:pt x="83890" y="234891"/>
                </a:cubicBezTo>
                <a:cubicBezTo>
                  <a:pt x="76145" y="241346"/>
                  <a:pt x="67112" y="246076"/>
                  <a:pt x="58723" y="251669"/>
                </a:cubicBezTo>
                <a:cubicBezTo>
                  <a:pt x="34868" y="287451"/>
                  <a:pt x="23867" y="299445"/>
                  <a:pt x="8389" y="335559"/>
                </a:cubicBezTo>
                <a:cubicBezTo>
                  <a:pt x="4906" y="343687"/>
                  <a:pt x="2796" y="352337"/>
                  <a:pt x="0" y="360726"/>
                </a:cubicBezTo>
                <a:cubicBezTo>
                  <a:pt x="2796" y="430634"/>
                  <a:pt x="-2752" y="501379"/>
                  <a:pt x="8389" y="570451"/>
                </a:cubicBezTo>
                <a:cubicBezTo>
                  <a:pt x="11600" y="590358"/>
                  <a:pt x="32927" y="602749"/>
                  <a:pt x="41945" y="620785"/>
                </a:cubicBezTo>
                <a:cubicBezTo>
                  <a:pt x="48525" y="633944"/>
                  <a:pt x="63644" y="667651"/>
                  <a:pt x="75501" y="679508"/>
                </a:cubicBezTo>
                <a:cubicBezTo>
                  <a:pt x="82630" y="686637"/>
                  <a:pt x="91650" y="691777"/>
                  <a:pt x="100668" y="696286"/>
                </a:cubicBezTo>
                <a:cubicBezTo>
                  <a:pt x="108577" y="700241"/>
                  <a:pt x="117926" y="700720"/>
                  <a:pt x="125835" y="704675"/>
                </a:cubicBezTo>
                <a:cubicBezTo>
                  <a:pt x="134853" y="709184"/>
                  <a:pt x="141984" y="716944"/>
                  <a:pt x="151002" y="721453"/>
                </a:cubicBezTo>
                <a:cubicBezTo>
                  <a:pt x="158911" y="725408"/>
                  <a:pt x="168260" y="725887"/>
                  <a:pt x="176169" y="729842"/>
                </a:cubicBezTo>
                <a:cubicBezTo>
                  <a:pt x="260419" y="771967"/>
                  <a:pt x="131941" y="719276"/>
                  <a:pt x="234892" y="763398"/>
                </a:cubicBezTo>
                <a:cubicBezTo>
                  <a:pt x="257974" y="773290"/>
                  <a:pt x="268460" y="772436"/>
                  <a:pt x="293615" y="780176"/>
                </a:cubicBezTo>
                <a:cubicBezTo>
                  <a:pt x="318970" y="787978"/>
                  <a:pt x="342697" y="802941"/>
                  <a:pt x="369116" y="805343"/>
                </a:cubicBezTo>
                <a:cubicBezTo>
                  <a:pt x="486612" y="816025"/>
                  <a:pt x="430697" y="810321"/>
                  <a:pt x="536895" y="822121"/>
                </a:cubicBezTo>
                <a:cubicBezTo>
                  <a:pt x="586819" y="838762"/>
                  <a:pt x="580620" y="838899"/>
                  <a:pt x="662730" y="838899"/>
                </a:cubicBezTo>
                <a:cubicBezTo>
                  <a:pt x="715590" y="838899"/>
                  <a:pt x="846552" y="831167"/>
                  <a:pt x="914400" y="822121"/>
                </a:cubicBezTo>
                <a:cubicBezTo>
                  <a:pt x="962369" y="815725"/>
                  <a:pt x="944460" y="815929"/>
                  <a:pt x="981512" y="805343"/>
                </a:cubicBezTo>
                <a:cubicBezTo>
                  <a:pt x="992598" y="802176"/>
                  <a:pt x="1003883" y="799750"/>
                  <a:pt x="1015068" y="796954"/>
                </a:cubicBezTo>
                <a:cubicBezTo>
                  <a:pt x="1023457" y="791361"/>
                  <a:pt x="1030968" y="784148"/>
                  <a:pt x="1040235" y="780176"/>
                </a:cubicBezTo>
                <a:cubicBezTo>
                  <a:pt x="1059240" y="772031"/>
                  <a:pt x="1080592" y="773601"/>
                  <a:pt x="1098958" y="763398"/>
                </a:cubicBezTo>
                <a:cubicBezTo>
                  <a:pt x="1116585" y="753605"/>
                  <a:pt x="1132514" y="741027"/>
                  <a:pt x="1149292" y="729842"/>
                </a:cubicBezTo>
                <a:lnTo>
                  <a:pt x="1174459" y="713064"/>
                </a:lnTo>
                <a:cubicBezTo>
                  <a:pt x="1182848" y="707471"/>
                  <a:pt x="1192497" y="703415"/>
                  <a:pt x="1199626" y="696286"/>
                </a:cubicBezTo>
                <a:lnTo>
                  <a:pt x="1224793" y="671119"/>
                </a:lnTo>
                <a:cubicBezTo>
                  <a:pt x="1227589" y="662730"/>
                  <a:pt x="1229227" y="653861"/>
                  <a:pt x="1233182" y="645952"/>
                </a:cubicBezTo>
                <a:cubicBezTo>
                  <a:pt x="1263450" y="585417"/>
                  <a:pt x="1237323" y="660766"/>
                  <a:pt x="1266738" y="587229"/>
                </a:cubicBezTo>
                <a:cubicBezTo>
                  <a:pt x="1273306" y="570808"/>
                  <a:pt x="1283516" y="536895"/>
                  <a:pt x="1283516" y="536895"/>
                </a:cubicBezTo>
                <a:cubicBezTo>
                  <a:pt x="1282746" y="524581"/>
                  <a:pt x="1287691" y="419411"/>
                  <a:pt x="1266738" y="377504"/>
                </a:cubicBezTo>
                <a:cubicBezTo>
                  <a:pt x="1248752" y="341531"/>
                  <a:pt x="1250767" y="360566"/>
                  <a:pt x="1224793" y="327170"/>
                </a:cubicBezTo>
                <a:cubicBezTo>
                  <a:pt x="1212413" y="311253"/>
                  <a:pt x="1202422" y="293614"/>
                  <a:pt x="1191237" y="276836"/>
                </a:cubicBezTo>
                <a:cubicBezTo>
                  <a:pt x="1171064" y="246577"/>
                  <a:pt x="1158603" y="224320"/>
                  <a:pt x="1124125" y="201335"/>
                </a:cubicBezTo>
                <a:cubicBezTo>
                  <a:pt x="1107347" y="190150"/>
                  <a:pt x="1092921" y="174156"/>
                  <a:pt x="1073791" y="167779"/>
                </a:cubicBezTo>
                <a:cubicBezTo>
                  <a:pt x="1065402" y="164983"/>
                  <a:pt x="1056533" y="163345"/>
                  <a:pt x="1048624" y="159390"/>
                </a:cubicBezTo>
                <a:cubicBezTo>
                  <a:pt x="1039606" y="154881"/>
                  <a:pt x="1032670" y="146707"/>
                  <a:pt x="1023457" y="142612"/>
                </a:cubicBezTo>
                <a:lnTo>
                  <a:pt x="947956" y="117445"/>
                </a:lnTo>
                <a:cubicBezTo>
                  <a:pt x="939567" y="114649"/>
                  <a:pt x="930698" y="113010"/>
                  <a:pt x="922789" y="109056"/>
                </a:cubicBezTo>
                <a:cubicBezTo>
                  <a:pt x="861264" y="78295"/>
                  <a:pt x="918844" y="103405"/>
                  <a:pt x="847288" y="83890"/>
                </a:cubicBezTo>
                <a:cubicBezTo>
                  <a:pt x="830226" y="79237"/>
                  <a:pt x="814462" y="69613"/>
                  <a:pt x="796954" y="67112"/>
                </a:cubicBezTo>
                <a:cubicBezTo>
                  <a:pt x="747931" y="60109"/>
                  <a:pt x="740447" y="60147"/>
                  <a:pt x="696286" y="50334"/>
                </a:cubicBezTo>
                <a:cubicBezTo>
                  <a:pt x="685031" y="47833"/>
                  <a:pt x="673816" y="45112"/>
                  <a:pt x="662730" y="41945"/>
                </a:cubicBezTo>
                <a:cubicBezTo>
                  <a:pt x="654227" y="39516"/>
                  <a:pt x="646234" y="35290"/>
                  <a:pt x="637563" y="33556"/>
                </a:cubicBezTo>
                <a:cubicBezTo>
                  <a:pt x="618174" y="29678"/>
                  <a:pt x="598294" y="28704"/>
                  <a:pt x="578840" y="25167"/>
                </a:cubicBezTo>
                <a:cubicBezTo>
                  <a:pt x="567496" y="23105"/>
                  <a:pt x="556680" y="18531"/>
                  <a:pt x="545284" y="16778"/>
                </a:cubicBezTo>
                <a:cubicBezTo>
                  <a:pt x="453480" y="2654"/>
                  <a:pt x="494923" y="20959"/>
                  <a:pt x="453005" y="0"/>
                </a:cubicBezTo>
                <a:lnTo>
                  <a:pt x="453005" y="8389"/>
                </a:lnTo>
              </a:path>
            </a:pathLst>
          </a:custGeom>
          <a:noFill/>
          <a:ln w="539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accent2"/>
              </a:solidFill>
            </a:endParaRPr>
          </a:p>
        </p:txBody>
      </p:sp>
      <p:sp>
        <p:nvSpPr>
          <p:cNvPr id="88" name="Freeform 87"/>
          <p:cNvSpPr/>
          <p:nvPr/>
        </p:nvSpPr>
        <p:spPr>
          <a:xfrm>
            <a:off x="6260636" y="1367406"/>
            <a:ext cx="1813769" cy="1661020"/>
          </a:xfrm>
          <a:custGeom>
            <a:avLst/>
            <a:gdLst>
              <a:gd name="connsiteX0" fmla="*/ 587229 w 1283519"/>
              <a:gd name="connsiteY0" fmla="*/ 33556 h 838899"/>
              <a:gd name="connsiteX1" fmla="*/ 587229 w 1283519"/>
              <a:gd name="connsiteY1" fmla="*/ 33556 h 838899"/>
              <a:gd name="connsiteX2" fmla="*/ 511728 w 1283519"/>
              <a:gd name="connsiteY2" fmla="*/ 41945 h 838899"/>
              <a:gd name="connsiteX3" fmla="*/ 461394 w 1283519"/>
              <a:gd name="connsiteY3" fmla="*/ 58723 h 838899"/>
              <a:gd name="connsiteX4" fmla="*/ 411060 w 1283519"/>
              <a:gd name="connsiteY4" fmla="*/ 67112 h 838899"/>
              <a:gd name="connsiteX5" fmla="*/ 385893 w 1283519"/>
              <a:gd name="connsiteY5" fmla="*/ 83890 h 838899"/>
              <a:gd name="connsiteX6" fmla="*/ 335560 w 1283519"/>
              <a:gd name="connsiteY6" fmla="*/ 100668 h 838899"/>
              <a:gd name="connsiteX7" fmla="*/ 268448 w 1283519"/>
              <a:gd name="connsiteY7" fmla="*/ 117445 h 838899"/>
              <a:gd name="connsiteX8" fmla="*/ 192947 w 1283519"/>
              <a:gd name="connsiteY8" fmla="*/ 159390 h 838899"/>
              <a:gd name="connsiteX9" fmla="*/ 134224 w 1283519"/>
              <a:gd name="connsiteY9" fmla="*/ 192946 h 838899"/>
              <a:gd name="connsiteX10" fmla="*/ 83890 w 1283519"/>
              <a:gd name="connsiteY10" fmla="*/ 234891 h 838899"/>
              <a:gd name="connsiteX11" fmla="*/ 58723 w 1283519"/>
              <a:gd name="connsiteY11" fmla="*/ 251669 h 838899"/>
              <a:gd name="connsiteX12" fmla="*/ 8389 w 1283519"/>
              <a:gd name="connsiteY12" fmla="*/ 335559 h 838899"/>
              <a:gd name="connsiteX13" fmla="*/ 0 w 1283519"/>
              <a:gd name="connsiteY13" fmla="*/ 360726 h 838899"/>
              <a:gd name="connsiteX14" fmla="*/ 8389 w 1283519"/>
              <a:gd name="connsiteY14" fmla="*/ 570451 h 838899"/>
              <a:gd name="connsiteX15" fmla="*/ 41945 w 1283519"/>
              <a:gd name="connsiteY15" fmla="*/ 620785 h 838899"/>
              <a:gd name="connsiteX16" fmla="*/ 75501 w 1283519"/>
              <a:gd name="connsiteY16" fmla="*/ 679508 h 838899"/>
              <a:gd name="connsiteX17" fmla="*/ 100668 w 1283519"/>
              <a:gd name="connsiteY17" fmla="*/ 696286 h 838899"/>
              <a:gd name="connsiteX18" fmla="*/ 125835 w 1283519"/>
              <a:gd name="connsiteY18" fmla="*/ 704675 h 838899"/>
              <a:gd name="connsiteX19" fmla="*/ 151002 w 1283519"/>
              <a:gd name="connsiteY19" fmla="*/ 721453 h 838899"/>
              <a:gd name="connsiteX20" fmla="*/ 176169 w 1283519"/>
              <a:gd name="connsiteY20" fmla="*/ 729842 h 838899"/>
              <a:gd name="connsiteX21" fmla="*/ 234892 w 1283519"/>
              <a:gd name="connsiteY21" fmla="*/ 763398 h 838899"/>
              <a:gd name="connsiteX22" fmla="*/ 293615 w 1283519"/>
              <a:gd name="connsiteY22" fmla="*/ 780176 h 838899"/>
              <a:gd name="connsiteX23" fmla="*/ 369116 w 1283519"/>
              <a:gd name="connsiteY23" fmla="*/ 805343 h 838899"/>
              <a:gd name="connsiteX24" fmla="*/ 536895 w 1283519"/>
              <a:gd name="connsiteY24" fmla="*/ 822121 h 838899"/>
              <a:gd name="connsiteX25" fmla="*/ 662730 w 1283519"/>
              <a:gd name="connsiteY25" fmla="*/ 838899 h 838899"/>
              <a:gd name="connsiteX26" fmla="*/ 914400 w 1283519"/>
              <a:gd name="connsiteY26" fmla="*/ 822121 h 838899"/>
              <a:gd name="connsiteX27" fmla="*/ 981512 w 1283519"/>
              <a:gd name="connsiteY27" fmla="*/ 805343 h 838899"/>
              <a:gd name="connsiteX28" fmla="*/ 1015068 w 1283519"/>
              <a:gd name="connsiteY28" fmla="*/ 796954 h 838899"/>
              <a:gd name="connsiteX29" fmla="*/ 1040235 w 1283519"/>
              <a:gd name="connsiteY29" fmla="*/ 780176 h 838899"/>
              <a:gd name="connsiteX30" fmla="*/ 1098958 w 1283519"/>
              <a:gd name="connsiteY30" fmla="*/ 763398 h 838899"/>
              <a:gd name="connsiteX31" fmla="*/ 1149292 w 1283519"/>
              <a:gd name="connsiteY31" fmla="*/ 729842 h 838899"/>
              <a:gd name="connsiteX32" fmla="*/ 1174459 w 1283519"/>
              <a:gd name="connsiteY32" fmla="*/ 713064 h 838899"/>
              <a:gd name="connsiteX33" fmla="*/ 1199626 w 1283519"/>
              <a:gd name="connsiteY33" fmla="*/ 696286 h 838899"/>
              <a:gd name="connsiteX34" fmla="*/ 1224793 w 1283519"/>
              <a:gd name="connsiteY34" fmla="*/ 671119 h 838899"/>
              <a:gd name="connsiteX35" fmla="*/ 1233182 w 1283519"/>
              <a:gd name="connsiteY35" fmla="*/ 645952 h 838899"/>
              <a:gd name="connsiteX36" fmla="*/ 1266738 w 1283519"/>
              <a:gd name="connsiteY36" fmla="*/ 587229 h 838899"/>
              <a:gd name="connsiteX37" fmla="*/ 1283516 w 1283519"/>
              <a:gd name="connsiteY37" fmla="*/ 536895 h 838899"/>
              <a:gd name="connsiteX38" fmla="*/ 1266738 w 1283519"/>
              <a:gd name="connsiteY38" fmla="*/ 377504 h 838899"/>
              <a:gd name="connsiteX39" fmla="*/ 1224793 w 1283519"/>
              <a:gd name="connsiteY39" fmla="*/ 327170 h 838899"/>
              <a:gd name="connsiteX40" fmla="*/ 1191237 w 1283519"/>
              <a:gd name="connsiteY40" fmla="*/ 276836 h 838899"/>
              <a:gd name="connsiteX41" fmla="*/ 1124125 w 1283519"/>
              <a:gd name="connsiteY41" fmla="*/ 201335 h 838899"/>
              <a:gd name="connsiteX42" fmla="*/ 1073791 w 1283519"/>
              <a:gd name="connsiteY42" fmla="*/ 167779 h 838899"/>
              <a:gd name="connsiteX43" fmla="*/ 1048624 w 1283519"/>
              <a:gd name="connsiteY43" fmla="*/ 159390 h 838899"/>
              <a:gd name="connsiteX44" fmla="*/ 1023457 w 1283519"/>
              <a:gd name="connsiteY44" fmla="*/ 142612 h 838899"/>
              <a:gd name="connsiteX45" fmla="*/ 947956 w 1283519"/>
              <a:gd name="connsiteY45" fmla="*/ 117445 h 838899"/>
              <a:gd name="connsiteX46" fmla="*/ 922789 w 1283519"/>
              <a:gd name="connsiteY46" fmla="*/ 109056 h 838899"/>
              <a:gd name="connsiteX47" fmla="*/ 847288 w 1283519"/>
              <a:gd name="connsiteY47" fmla="*/ 83890 h 838899"/>
              <a:gd name="connsiteX48" fmla="*/ 796954 w 1283519"/>
              <a:gd name="connsiteY48" fmla="*/ 67112 h 838899"/>
              <a:gd name="connsiteX49" fmla="*/ 696286 w 1283519"/>
              <a:gd name="connsiteY49" fmla="*/ 50334 h 838899"/>
              <a:gd name="connsiteX50" fmla="*/ 662730 w 1283519"/>
              <a:gd name="connsiteY50" fmla="*/ 41945 h 838899"/>
              <a:gd name="connsiteX51" fmla="*/ 637563 w 1283519"/>
              <a:gd name="connsiteY51" fmla="*/ 33556 h 838899"/>
              <a:gd name="connsiteX52" fmla="*/ 578840 w 1283519"/>
              <a:gd name="connsiteY52" fmla="*/ 25167 h 838899"/>
              <a:gd name="connsiteX53" fmla="*/ 545284 w 1283519"/>
              <a:gd name="connsiteY53" fmla="*/ 16778 h 838899"/>
              <a:gd name="connsiteX54" fmla="*/ 453005 w 1283519"/>
              <a:gd name="connsiteY54" fmla="*/ 0 h 838899"/>
              <a:gd name="connsiteX55" fmla="*/ 453005 w 1283519"/>
              <a:gd name="connsiteY55" fmla="*/ 8389 h 838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83519" h="838899">
                <a:moveTo>
                  <a:pt x="587229" y="33556"/>
                </a:moveTo>
                <a:lnTo>
                  <a:pt x="587229" y="33556"/>
                </a:lnTo>
                <a:cubicBezTo>
                  <a:pt x="562062" y="36352"/>
                  <a:pt x="536558" y="36979"/>
                  <a:pt x="511728" y="41945"/>
                </a:cubicBezTo>
                <a:cubicBezTo>
                  <a:pt x="494386" y="45413"/>
                  <a:pt x="478839" y="55816"/>
                  <a:pt x="461394" y="58723"/>
                </a:cubicBezTo>
                <a:lnTo>
                  <a:pt x="411060" y="67112"/>
                </a:lnTo>
                <a:cubicBezTo>
                  <a:pt x="402671" y="72705"/>
                  <a:pt x="395106" y="79795"/>
                  <a:pt x="385893" y="83890"/>
                </a:cubicBezTo>
                <a:cubicBezTo>
                  <a:pt x="369732" y="91073"/>
                  <a:pt x="352338" y="95076"/>
                  <a:pt x="335560" y="100668"/>
                </a:cubicBezTo>
                <a:cubicBezTo>
                  <a:pt x="296875" y="113563"/>
                  <a:pt x="319049" y="107325"/>
                  <a:pt x="268448" y="117445"/>
                </a:cubicBezTo>
                <a:cubicBezTo>
                  <a:pt x="210756" y="155906"/>
                  <a:pt x="237244" y="144624"/>
                  <a:pt x="192947" y="159390"/>
                </a:cubicBezTo>
                <a:cubicBezTo>
                  <a:pt x="145136" y="207201"/>
                  <a:pt x="193373" y="167597"/>
                  <a:pt x="134224" y="192946"/>
                </a:cubicBezTo>
                <a:cubicBezTo>
                  <a:pt x="108495" y="203973"/>
                  <a:pt x="105232" y="217106"/>
                  <a:pt x="83890" y="234891"/>
                </a:cubicBezTo>
                <a:cubicBezTo>
                  <a:pt x="76145" y="241346"/>
                  <a:pt x="67112" y="246076"/>
                  <a:pt x="58723" y="251669"/>
                </a:cubicBezTo>
                <a:cubicBezTo>
                  <a:pt x="34868" y="287451"/>
                  <a:pt x="23867" y="299445"/>
                  <a:pt x="8389" y="335559"/>
                </a:cubicBezTo>
                <a:cubicBezTo>
                  <a:pt x="4906" y="343687"/>
                  <a:pt x="2796" y="352337"/>
                  <a:pt x="0" y="360726"/>
                </a:cubicBezTo>
                <a:cubicBezTo>
                  <a:pt x="2796" y="430634"/>
                  <a:pt x="-2752" y="501379"/>
                  <a:pt x="8389" y="570451"/>
                </a:cubicBezTo>
                <a:cubicBezTo>
                  <a:pt x="11600" y="590358"/>
                  <a:pt x="32927" y="602749"/>
                  <a:pt x="41945" y="620785"/>
                </a:cubicBezTo>
                <a:cubicBezTo>
                  <a:pt x="48525" y="633944"/>
                  <a:pt x="63644" y="667651"/>
                  <a:pt x="75501" y="679508"/>
                </a:cubicBezTo>
                <a:cubicBezTo>
                  <a:pt x="82630" y="686637"/>
                  <a:pt x="91650" y="691777"/>
                  <a:pt x="100668" y="696286"/>
                </a:cubicBezTo>
                <a:cubicBezTo>
                  <a:pt x="108577" y="700241"/>
                  <a:pt x="117926" y="700720"/>
                  <a:pt x="125835" y="704675"/>
                </a:cubicBezTo>
                <a:cubicBezTo>
                  <a:pt x="134853" y="709184"/>
                  <a:pt x="141984" y="716944"/>
                  <a:pt x="151002" y="721453"/>
                </a:cubicBezTo>
                <a:cubicBezTo>
                  <a:pt x="158911" y="725408"/>
                  <a:pt x="168260" y="725887"/>
                  <a:pt x="176169" y="729842"/>
                </a:cubicBezTo>
                <a:cubicBezTo>
                  <a:pt x="260419" y="771967"/>
                  <a:pt x="131941" y="719276"/>
                  <a:pt x="234892" y="763398"/>
                </a:cubicBezTo>
                <a:cubicBezTo>
                  <a:pt x="257974" y="773290"/>
                  <a:pt x="268460" y="772436"/>
                  <a:pt x="293615" y="780176"/>
                </a:cubicBezTo>
                <a:cubicBezTo>
                  <a:pt x="318970" y="787978"/>
                  <a:pt x="342697" y="802941"/>
                  <a:pt x="369116" y="805343"/>
                </a:cubicBezTo>
                <a:cubicBezTo>
                  <a:pt x="486612" y="816025"/>
                  <a:pt x="430697" y="810321"/>
                  <a:pt x="536895" y="822121"/>
                </a:cubicBezTo>
                <a:cubicBezTo>
                  <a:pt x="586819" y="838762"/>
                  <a:pt x="580620" y="838899"/>
                  <a:pt x="662730" y="838899"/>
                </a:cubicBezTo>
                <a:cubicBezTo>
                  <a:pt x="715590" y="838899"/>
                  <a:pt x="846552" y="831167"/>
                  <a:pt x="914400" y="822121"/>
                </a:cubicBezTo>
                <a:cubicBezTo>
                  <a:pt x="962369" y="815725"/>
                  <a:pt x="944460" y="815929"/>
                  <a:pt x="981512" y="805343"/>
                </a:cubicBezTo>
                <a:cubicBezTo>
                  <a:pt x="992598" y="802176"/>
                  <a:pt x="1003883" y="799750"/>
                  <a:pt x="1015068" y="796954"/>
                </a:cubicBezTo>
                <a:cubicBezTo>
                  <a:pt x="1023457" y="791361"/>
                  <a:pt x="1030968" y="784148"/>
                  <a:pt x="1040235" y="780176"/>
                </a:cubicBezTo>
                <a:cubicBezTo>
                  <a:pt x="1059240" y="772031"/>
                  <a:pt x="1080592" y="773601"/>
                  <a:pt x="1098958" y="763398"/>
                </a:cubicBezTo>
                <a:cubicBezTo>
                  <a:pt x="1116585" y="753605"/>
                  <a:pt x="1132514" y="741027"/>
                  <a:pt x="1149292" y="729842"/>
                </a:cubicBezTo>
                <a:lnTo>
                  <a:pt x="1174459" y="713064"/>
                </a:lnTo>
                <a:cubicBezTo>
                  <a:pt x="1182848" y="707471"/>
                  <a:pt x="1192497" y="703415"/>
                  <a:pt x="1199626" y="696286"/>
                </a:cubicBezTo>
                <a:lnTo>
                  <a:pt x="1224793" y="671119"/>
                </a:lnTo>
                <a:cubicBezTo>
                  <a:pt x="1227589" y="662730"/>
                  <a:pt x="1229227" y="653861"/>
                  <a:pt x="1233182" y="645952"/>
                </a:cubicBezTo>
                <a:cubicBezTo>
                  <a:pt x="1263450" y="585417"/>
                  <a:pt x="1237323" y="660766"/>
                  <a:pt x="1266738" y="587229"/>
                </a:cubicBezTo>
                <a:cubicBezTo>
                  <a:pt x="1273306" y="570808"/>
                  <a:pt x="1283516" y="536895"/>
                  <a:pt x="1283516" y="536895"/>
                </a:cubicBezTo>
                <a:cubicBezTo>
                  <a:pt x="1282746" y="524581"/>
                  <a:pt x="1287691" y="419411"/>
                  <a:pt x="1266738" y="377504"/>
                </a:cubicBezTo>
                <a:cubicBezTo>
                  <a:pt x="1248752" y="341531"/>
                  <a:pt x="1250767" y="360566"/>
                  <a:pt x="1224793" y="327170"/>
                </a:cubicBezTo>
                <a:cubicBezTo>
                  <a:pt x="1212413" y="311253"/>
                  <a:pt x="1202422" y="293614"/>
                  <a:pt x="1191237" y="276836"/>
                </a:cubicBezTo>
                <a:cubicBezTo>
                  <a:pt x="1171064" y="246577"/>
                  <a:pt x="1158603" y="224320"/>
                  <a:pt x="1124125" y="201335"/>
                </a:cubicBezTo>
                <a:cubicBezTo>
                  <a:pt x="1107347" y="190150"/>
                  <a:pt x="1092921" y="174156"/>
                  <a:pt x="1073791" y="167779"/>
                </a:cubicBezTo>
                <a:cubicBezTo>
                  <a:pt x="1065402" y="164983"/>
                  <a:pt x="1056533" y="163345"/>
                  <a:pt x="1048624" y="159390"/>
                </a:cubicBezTo>
                <a:cubicBezTo>
                  <a:pt x="1039606" y="154881"/>
                  <a:pt x="1032670" y="146707"/>
                  <a:pt x="1023457" y="142612"/>
                </a:cubicBezTo>
                <a:lnTo>
                  <a:pt x="947956" y="117445"/>
                </a:lnTo>
                <a:cubicBezTo>
                  <a:pt x="939567" y="114649"/>
                  <a:pt x="930698" y="113010"/>
                  <a:pt x="922789" y="109056"/>
                </a:cubicBezTo>
                <a:cubicBezTo>
                  <a:pt x="861264" y="78295"/>
                  <a:pt x="918844" y="103405"/>
                  <a:pt x="847288" y="83890"/>
                </a:cubicBezTo>
                <a:cubicBezTo>
                  <a:pt x="830226" y="79237"/>
                  <a:pt x="814462" y="69613"/>
                  <a:pt x="796954" y="67112"/>
                </a:cubicBezTo>
                <a:cubicBezTo>
                  <a:pt x="747931" y="60109"/>
                  <a:pt x="740447" y="60147"/>
                  <a:pt x="696286" y="50334"/>
                </a:cubicBezTo>
                <a:cubicBezTo>
                  <a:pt x="685031" y="47833"/>
                  <a:pt x="673816" y="45112"/>
                  <a:pt x="662730" y="41945"/>
                </a:cubicBezTo>
                <a:cubicBezTo>
                  <a:pt x="654227" y="39516"/>
                  <a:pt x="646234" y="35290"/>
                  <a:pt x="637563" y="33556"/>
                </a:cubicBezTo>
                <a:cubicBezTo>
                  <a:pt x="618174" y="29678"/>
                  <a:pt x="598294" y="28704"/>
                  <a:pt x="578840" y="25167"/>
                </a:cubicBezTo>
                <a:cubicBezTo>
                  <a:pt x="567496" y="23105"/>
                  <a:pt x="556680" y="18531"/>
                  <a:pt x="545284" y="16778"/>
                </a:cubicBezTo>
                <a:cubicBezTo>
                  <a:pt x="453480" y="2654"/>
                  <a:pt x="494923" y="20959"/>
                  <a:pt x="453005" y="0"/>
                </a:cubicBezTo>
                <a:lnTo>
                  <a:pt x="453005" y="8389"/>
                </a:lnTo>
              </a:path>
            </a:pathLst>
          </a:custGeom>
          <a:noFill/>
          <a:ln w="539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accent2"/>
              </a:solidFill>
            </a:endParaRPr>
          </a:p>
        </p:txBody>
      </p:sp>
      <p:sp>
        <p:nvSpPr>
          <p:cNvPr id="89" name="Freeform 88"/>
          <p:cNvSpPr/>
          <p:nvPr/>
        </p:nvSpPr>
        <p:spPr>
          <a:xfrm>
            <a:off x="4683362" y="2587166"/>
            <a:ext cx="3160344" cy="3772993"/>
          </a:xfrm>
          <a:custGeom>
            <a:avLst/>
            <a:gdLst>
              <a:gd name="connsiteX0" fmla="*/ 587229 w 1283519"/>
              <a:gd name="connsiteY0" fmla="*/ 33556 h 838899"/>
              <a:gd name="connsiteX1" fmla="*/ 587229 w 1283519"/>
              <a:gd name="connsiteY1" fmla="*/ 33556 h 838899"/>
              <a:gd name="connsiteX2" fmla="*/ 511728 w 1283519"/>
              <a:gd name="connsiteY2" fmla="*/ 41945 h 838899"/>
              <a:gd name="connsiteX3" fmla="*/ 461394 w 1283519"/>
              <a:gd name="connsiteY3" fmla="*/ 58723 h 838899"/>
              <a:gd name="connsiteX4" fmla="*/ 411060 w 1283519"/>
              <a:gd name="connsiteY4" fmla="*/ 67112 h 838899"/>
              <a:gd name="connsiteX5" fmla="*/ 385893 w 1283519"/>
              <a:gd name="connsiteY5" fmla="*/ 83890 h 838899"/>
              <a:gd name="connsiteX6" fmla="*/ 335560 w 1283519"/>
              <a:gd name="connsiteY6" fmla="*/ 100668 h 838899"/>
              <a:gd name="connsiteX7" fmla="*/ 268448 w 1283519"/>
              <a:gd name="connsiteY7" fmla="*/ 117445 h 838899"/>
              <a:gd name="connsiteX8" fmla="*/ 192947 w 1283519"/>
              <a:gd name="connsiteY8" fmla="*/ 159390 h 838899"/>
              <a:gd name="connsiteX9" fmla="*/ 134224 w 1283519"/>
              <a:gd name="connsiteY9" fmla="*/ 192946 h 838899"/>
              <a:gd name="connsiteX10" fmla="*/ 83890 w 1283519"/>
              <a:gd name="connsiteY10" fmla="*/ 234891 h 838899"/>
              <a:gd name="connsiteX11" fmla="*/ 58723 w 1283519"/>
              <a:gd name="connsiteY11" fmla="*/ 251669 h 838899"/>
              <a:gd name="connsiteX12" fmla="*/ 8389 w 1283519"/>
              <a:gd name="connsiteY12" fmla="*/ 335559 h 838899"/>
              <a:gd name="connsiteX13" fmla="*/ 0 w 1283519"/>
              <a:gd name="connsiteY13" fmla="*/ 360726 h 838899"/>
              <a:gd name="connsiteX14" fmla="*/ 8389 w 1283519"/>
              <a:gd name="connsiteY14" fmla="*/ 570451 h 838899"/>
              <a:gd name="connsiteX15" fmla="*/ 41945 w 1283519"/>
              <a:gd name="connsiteY15" fmla="*/ 620785 h 838899"/>
              <a:gd name="connsiteX16" fmla="*/ 75501 w 1283519"/>
              <a:gd name="connsiteY16" fmla="*/ 679508 h 838899"/>
              <a:gd name="connsiteX17" fmla="*/ 100668 w 1283519"/>
              <a:gd name="connsiteY17" fmla="*/ 696286 h 838899"/>
              <a:gd name="connsiteX18" fmla="*/ 125835 w 1283519"/>
              <a:gd name="connsiteY18" fmla="*/ 704675 h 838899"/>
              <a:gd name="connsiteX19" fmla="*/ 151002 w 1283519"/>
              <a:gd name="connsiteY19" fmla="*/ 721453 h 838899"/>
              <a:gd name="connsiteX20" fmla="*/ 176169 w 1283519"/>
              <a:gd name="connsiteY20" fmla="*/ 729842 h 838899"/>
              <a:gd name="connsiteX21" fmla="*/ 234892 w 1283519"/>
              <a:gd name="connsiteY21" fmla="*/ 763398 h 838899"/>
              <a:gd name="connsiteX22" fmla="*/ 293615 w 1283519"/>
              <a:gd name="connsiteY22" fmla="*/ 780176 h 838899"/>
              <a:gd name="connsiteX23" fmla="*/ 369116 w 1283519"/>
              <a:gd name="connsiteY23" fmla="*/ 805343 h 838899"/>
              <a:gd name="connsiteX24" fmla="*/ 536895 w 1283519"/>
              <a:gd name="connsiteY24" fmla="*/ 822121 h 838899"/>
              <a:gd name="connsiteX25" fmla="*/ 662730 w 1283519"/>
              <a:gd name="connsiteY25" fmla="*/ 838899 h 838899"/>
              <a:gd name="connsiteX26" fmla="*/ 914400 w 1283519"/>
              <a:gd name="connsiteY26" fmla="*/ 822121 h 838899"/>
              <a:gd name="connsiteX27" fmla="*/ 981512 w 1283519"/>
              <a:gd name="connsiteY27" fmla="*/ 805343 h 838899"/>
              <a:gd name="connsiteX28" fmla="*/ 1015068 w 1283519"/>
              <a:gd name="connsiteY28" fmla="*/ 796954 h 838899"/>
              <a:gd name="connsiteX29" fmla="*/ 1040235 w 1283519"/>
              <a:gd name="connsiteY29" fmla="*/ 780176 h 838899"/>
              <a:gd name="connsiteX30" fmla="*/ 1098958 w 1283519"/>
              <a:gd name="connsiteY30" fmla="*/ 763398 h 838899"/>
              <a:gd name="connsiteX31" fmla="*/ 1149292 w 1283519"/>
              <a:gd name="connsiteY31" fmla="*/ 729842 h 838899"/>
              <a:gd name="connsiteX32" fmla="*/ 1174459 w 1283519"/>
              <a:gd name="connsiteY32" fmla="*/ 713064 h 838899"/>
              <a:gd name="connsiteX33" fmla="*/ 1199626 w 1283519"/>
              <a:gd name="connsiteY33" fmla="*/ 696286 h 838899"/>
              <a:gd name="connsiteX34" fmla="*/ 1224793 w 1283519"/>
              <a:gd name="connsiteY34" fmla="*/ 671119 h 838899"/>
              <a:gd name="connsiteX35" fmla="*/ 1233182 w 1283519"/>
              <a:gd name="connsiteY35" fmla="*/ 645952 h 838899"/>
              <a:gd name="connsiteX36" fmla="*/ 1266738 w 1283519"/>
              <a:gd name="connsiteY36" fmla="*/ 587229 h 838899"/>
              <a:gd name="connsiteX37" fmla="*/ 1283516 w 1283519"/>
              <a:gd name="connsiteY37" fmla="*/ 536895 h 838899"/>
              <a:gd name="connsiteX38" fmla="*/ 1266738 w 1283519"/>
              <a:gd name="connsiteY38" fmla="*/ 377504 h 838899"/>
              <a:gd name="connsiteX39" fmla="*/ 1224793 w 1283519"/>
              <a:gd name="connsiteY39" fmla="*/ 327170 h 838899"/>
              <a:gd name="connsiteX40" fmla="*/ 1191237 w 1283519"/>
              <a:gd name="connsiteY40" fmla="*/ 276836 h 838899"/>
              <a:gd name="connsiteX41" fmla="*/ 1124125 w 1283519"/>
              <a:gd name="connsiteY41" fmla="*/ 201335 h 838899"/>
              <a:gd name="connsiteX42" fmla="*/ 1073791 w 1283519"/>
              <a:gd name="connsiteY42" fmla="*/ 167779 h 838899"/>
              <a:gd name="connsiteX43" fmla="*/ 1048624 w 1283519"/>
              <a:gd name="connsiteY43" fmla="*/ 159390 h 838899"/>
              <a:gd name="connsiteX44" fmla="*/ 1023457 w 1283519"/>
              <a:gd name="connsiteY44" fmla="*/ 142612 h 838899"/>
              <a:gd name="connsiteX45" fmla="*/ 947956 w 1283519"/>
              <a:gd name="connsiteY45" fmla="*/ 117445 h 838899"/>
              <a:gd name="connsiteX46" fmla="*/ 922789 w 1283519"/>
              <a:gd name="connsiteY46" fmla="*/ 109056 h 838899"/>
              <a:gd name="connsiteX47" fmla="*/ 847288 w 1283519"/>
              <a:gd name="connsiteY47" fmla="*/ 83890 h 838899"/>
              <a:gd name="connsiteX48" fmla="*/ 796954 w 1283519"/>
              <a:gd name="connsiteY48" fmla="*/ 67112 h 838899"/>
              <a:gd name="connsiteX49" fmla="*/ 696286 w 1283519"/>
              <a:gd name="connsiteY49" fmla="*/ 50334 h 838899"/>
              <a:gd name="connsiteX50" fmla="*/ 662730 w 1283519"/>
              <a:gd name="connsiteY50" fmla="*/ 41945 h 838899"/>
              <a:gd name="connsiteX51" fmla="*/ 637563 w 1283519"/>
              <a:gd name="connsiteY51" fmla="*/ 33556 h 838899"/>
              <a:gd name="connsiteX52" fmla="*/ 578840 w 1283519"/>
              <a:gd name="connsiteY52" fmla="*/ 25167 h 838899"/>
              <a:gd name="connsiteX53" fmla="*/ 545284 w 1283519"/>
              <a:gd name="connsiteY53" fmla="*/ 16778 h 838899"/>
              <a:gd name="connsiteX54" fmla="*/ 453005 w 1283519"/>
              <a:gd name="connsiteY54" fmla="*/ 0 h 838899"/>
              <a:gd name="connsiteX55" fmla="*/ 453005 w 1283519"/>
              <a:gd name="connsiteY55" fmla="*/ 8389 h 838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83519" h="838899">
                <a:moveTo>
                  <a:pt x="587229" y="33556"/>
                </a:moveTo>
                <a:lnTo>
                  <a:pt x="587229" y="33556"/>
                </a:lnTo>
                <a:cubicBezTo>
                  <a:pt x="562062" y="36352"/>
                  <a:pt x="536558" y="36979"/>
                  <a:pt x="511728" y="41945"/>
                </a:cubicBezTo>
                <a:cubicBezTo>
                  <a:pt x="494386" y="45413"/>
                  <a:pt x="478839" y="55816"/>
                  <a:pt x="461394" y="58723"/>
                </a:cubicBezTo>
                <a:lnTo>
                  <a:pt x="411060" y="67112"/>
                </a:lnTo>
                <a:cubicBezTo>
                  <a:pt x="402671" y="72705"/>
                  <a:pt x="395106" y="79795"/>
                  <a:pt x="385893" y="83890"/>
                </a:cubicBezTo>
                <a:cubicBezTo>
                  <a:pt x="369732" y="91073"/>
                  <a:pt x="352338" y="95076"/>
                  <a:pt x="335560" y="100668"/>
                </a:cubicBezTo>
                <a:cubicBezTo>
                  <a:pt x="296875" y="113563"/>
                  <a:pt x="319049" y="107325"/>
                  <a:pt x="268448" y="117445"/>
                </a:cubicBezTo>
                <a:cubicBezTo>
                  <a:pt x="210756" y="155906"/>
                  <a:pt x="237244" y="144624"/>
                  <a:pt x="192947" y="159390"/>
                </a:cubicBezTo>
                <a:cubicBezTo>
                  <a:pt x="145136" y="207201"/>
                  <a:pt x="193373" y="167597"/>
                  <a:pt x="134224" y="192946"/>
                </a:cubicBezTo>
                <a:cubicBezTo>
                  <a:pt x="108495" y="203973"/>
                  <a:pt x="105232" y="217106"/>
                  <a:pt x="83890" y="234891"/>
                </a:cubicBezTo>
                <a:cubicBezTo>
                  <a:pt x="76145" y="241346"/>
                  <a:pt x="67112" y="246076"/>
                  <a:pt x="58723" y="251669"/>
                </a:cubicBezTo>
                <a:cubicBezTo>
                  <a:pt x="34868" y="287451"/>
                  <a:pt x="23867" y="299445"/>
                  <a:pt x="8389" y="335559"/>
                </a:cubicBezTo>
                <a:cubicBezTo>
                  <a:pt x="4906" y="343687"/>
                  <a:pt x="2796" y="352337"/>
                  <a:pt x="0" y="360726"/>
                </a:cubicBezTo>
                <a:cubicBezTo>
                  <a:pt x="2796" y="430634"/>
                  <a:pt x="-2752" y="501379"/>
                  <a:pt x="8389" y="570451"/>
                </a:cubicBezTo>
                <a:cubicBezTo>
                  <a:pt x="11600" y="590358"/>
                  <a:pt x="32927" y="602749"/>
                  <a:pt x="41945" y="620785"/>
                </a:cubicBezTo>
                <a:cubicBezTo>
                  <a:pt x="48525" y="633944"/>
                  <a:pt x="63644" y="667651"/>
                  <a:pt x="75501" y="679508"/>
                </a:cubicBezTo>
                <a:cubicBezTo>
                  <a:pt x="82630" y="686637"/>
                  <a:pt x="91650" y="691777"/>
                  <a:pt x="100668" y="696286"/>
                </a:cubicBezTo>
                <a:cubicBezTo>
                  <a:pt x="108577" y="700241"/>
                  <a:pt x="117926" y="700720"/>
                  <a:pt x="125835" y="704675"/>
                </a:cubicBezTo>
                <a:cubicBezTo>
                  <a:pt x="134853" y="709184"/>
                  <a:pt x="141984" y="716944"/>
                  <a:pt x="151002" y="721453"/>
                </a:cubicBezTo>
                <a:cubicBezTo>
                  <a:pt x="158911" y="725408"/>
                  <a:pt x="168260" y="725887"/>
                  <a:pt x="176169" y="729842"/>
                </a:cubicBezTo>
                <a:cubicBezTo>
                  <a:pt x="260419" y="771967"/>
                  <a:pt x="131941" y="719276"/>
                  <a:pt x="234892" y="763398"/>
                </a:cubicBezTo>
                <a:cubicBezTo>
                  <a:pt x="257974" y="773290"/>
                  <a:pt x="268460" y="772436"/>
                  <a:pt x="293615" y="780176"/>
                </a:cubicBezTo>
                <a:cubicBezTo>
                  <a:pt x="318970" y="787978"/>
                  <a:pt x="342697" y="802941"/>
                  <a:pt x="369116" y="805343"/>
                </a:cubicBezTo>
                <a:cubicBezTo>
                  <a:pt x="486612" y="816025"/>
                  <a:pt x="430697" y="810321"/>
                  <a:pt x="536895" y="822121"/>
                </a:cubicBezTo>
                <a:cubicBezTo>
                  <a:pt x="586819" y="838762"/>
                  <a:pt x="580620" y="838899"/>
                  <a:pt x="662730" y="838899"/>
                </a:cubicBezTo>
                <a:cubicBezTo>
                  <a:pt x="715590" y="838899"/>
                  <a:pt x="846552" y="831167"/>
                  <a:pt x="914400" y="822121"/>
                </a:cubicBezTo>
                <a:cubicBezTo>
                  <a:pt x="962369" y="815725"/>
                  <a:pt x="944460" y="815929"/>
                  <a:pt x="981512" y="805343"/>
                </a:cubicBezTo>
                <a:cubicBezTo>
                  <a:pt x="992598" y="802176"/>
                  <a:pt x="1003883" y="799750"/>
                  <a:pt x="1015068" y="796954"/>
                </a:cubicBezTo>
                <a:cubicBezTo>
                  <a:pt x="1023457" y="791361"/>
                  <a:pt x="1030968" y="784148"/>
                  <a:pt x="1040235" y="780176"/>
                </a:cubicBezTo>
                <a:cubicBezTo>
                  <a:pt x="1059240" y="772031"/>
                  <a:pt x="1080592" y="773601"/>
                  <a:pt x="1098958" y="763398"/>
                </a:cubicBezTo>
                <a:cubicBezTo>
                  <a:pt x="1116585" y="753605"/>
                  <a:pt x="1132514" y="741027"/>
                  <a:pt x="1149292" y="729842"/>
                </a:cubicBezTo>
                <a:lnTo>
                  <a:pt x="1174459" y="713064"/>
                </a:lnTo>
                <a:cubicBezTo>
                  <a:pt x="1182848" y="707471"/>
                  <a:pt x="1192497" y="703415"/>
                  <a:pt x="1199626" y="696286"/>
                </a:cubicBezTo>
                <a:lnTo>
                  <a:pt x="1224793" y="671119"/>
                </a:lnTo>
                <a:cubicBezTo>
                  <a:pt x="1227589" y="662730"/>
                  <a:pt x="1229227" y="653861"/>
                  <a:pt x="1233182" y="645952"/>
                </a:cubicBezTo>
                <a:cubicBezTo>
                  <a:pt x="1263450" y="585417"/>
                  <a:pt x="1237323" y="660766"/>
                  <a:pt x="1266738" y="587229"/>
                </a:cubicBezTo>
                <a:cubicBezTo>
                  <a:pt x="1273306" y="570808"/>
                  <a:pt x="1283516" y="536895"/>
                  <a:pt x="1283516" y="536895"/>
                </a:cubicBezTo>
                <a:cubicBezTo>
                  <a:pt x="1282746" y="524581"/>
                  <a:pt x="1287691" y="419411"/>
                  <a:pt x="1266738" y="377504"/>
                </a:cubicBezTo>
                <a:cubicBezTo>
                  <a:pt x="1248752" y="341531"/>
                  <a:pt x="1250767" y="360566"/>
                  <a:pt x="1224793" y="327170"/>
                </a:cubicBezTo>
                <a:cubicBezTo>
                  <a:pt x="1212413" y="311253"/>
                  <a:pt x="1202422" y="293614"/>
                  <a:pt x="1191237" y="276836"/>
                </a:cubicBezTo>
                <a:cubicBezTo>
                  <a:pt x="1171064" y="246577"/>
                  <a:pt x="1158603" y="224320"/>
                  <a:pt x="1124125" y="201335"/>
                </a:cubicBezTo>
                <a:cubicBezTo>
                  <a:pt x="1107347" y="190150"/>
                  <a:pt x="1092921" y="174156"/>
                  <a:pt x="1073791" y="167779"/>
                </a:cubicBezTo>
                <a:cubicBezTo>
                  <a:pt x="1065402" y="164983"/>
                  <a:pt x="1056533" y="163345"/>
                  <a:pt x="1048624" y="159390"/>
                </a:cubicBezTo>
                <a:cubicBezTo>
                  <a:pt x="1039606" y="154881"/>
                  <a:pt x="1032670" y="146707"/>
                  <a:pt x="1023457" y="142612"/>
                </a:cubicBezTo>
                <a:lnTo>
                  <a:pt x="947956" y="117445"/>
                </a:lnTo>
                <a:cubicBezTo>
                  <a:pt x="939567" y="114649"/>
                  <a:pt x="930698" y="113010"/>
                  <a:pt x="922789" y="109056"/>
                </a:cubicBezTo>
                <a:cubicBezTo>
                  <a:pt x="861264" y="78295"/>
                  <a:pt x="918844" y="103405"/>
                  <a:pt x="847288" y="83890"/>
                </a:cubicBezTo>
                <a:cubicBezTo>
                  <a:pt x="830226" y="79237"/>
                  <a:pt x="814462" y="69613"/>
                  <a:pt x="796954" y="67112"/>
                </a:cubicBezTo>
                <a:cubicBezTo>
                  <a:pt x="747931" y="60109"/>
                  <a:pt x="740447" y="60147"/>
                  <a:pt x="696286" y="50334"/>
                </a:cubicBezTo>
                <a:cubicBezTo>
                  <a:pt x="685031" y="47833"/>
                  <a:pt x="673816" y="45112"/>
                  <a:pt x="662730" y="41945"/>
                </a:cubicBezTo>
                <a:cubicBezTo>
                  <a:pt x="654227" y="39516"/>
                  <a:pt x="646234" y="35290"/>
                  <a:pt x="637563" y="33556"/>
                </a:cubicBezTo>
                <a:cubicBezTo>
                  <a:pt x="618174" y="29678"/>
                  <a:pt x="598294" y="28704"/>
                  <a:pt x="578840" y="25167"/>
                </a:cubicBezTo>
                <a:cubicBezTo>
                  <a:pt x="567496" y="23105"/>
                  <a:pt x="556680" y="18531"/>
                  <a:pt x="545284" y="16778"/>
                </a:cubicBezTo>
                <a:cubicBezTo>
                  <a:pt x="453480" y="2654"/>
                  <a:pt x="494923" y="20959"/>
                  <a:pt x="453005" y="0"/>
                </a:cubicBezTo>
                <a:lnTo>
                  <a:pt x="453005" y="8389"/>
                </a:lnTo>
              </a:path>
            </a:pathLst>
          </a:custGeom>
          <a:noFill/>
          <a:ln w="539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accent2"/>
              </a:solidFill>
            </a:endParaRPr>
          </a:p>
        </p:txBody>
      </p:sp>
    </p:spTree>
    <p:extLst>
      <p:ext uri="{BB962C8B-B14F-4D97-AF65-F5344CB8AC3E}">
        <p14:creationId xmlns:p14="http://schemas.microsoft.com/office/powerpoint/2010/main" val="1503378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17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17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7"/>
                                        </p:tgtEl>
                                        <p:attrNameLst>
                                          <p:attrName>style.visibility</p:attrName>
                                        </p:attrNameLst>
                                      </p:cBhvr>
                                      <p:to>
                                        <p:strVal val="visible"/>
                                      </p:to>
                                    </p:set>
                                  </p:childTnLst>
                                </p:cTn>
                              </p:par>
                              <p:par>
                                <p:cTn id="23" presetID="1" presetClass="exit" presetSubtype="0" fill="hold" grpId="1" nodeType="withEffect">
                                  <p:stCondLst>
                                    <p:cond delay="0"/>
                                  </p:stCondLst>
                                  <p:childTnLst>
                                    <p:set>
                                      <p:cBhvr>
                                        <p:cTn id="24" dur="1" fill="hold">
                                          <p:stCondLst>
                                            <p:cond delay="0"/>
                                          </p:stCondLst>
                                        </p:cTn>
                                        <p:tgtEl>
                                          <p:spTgt spid="7177"/>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85"/>
                                        </p:tgtEl>
                                        <p:attrNameLst>
                                          <p:attrName>style.visibility</p:attrName>
                                        </p:attrNameLst>
                                      </p:cBhvr>
                                      <p:to>
                                        <p:strVal val="hidden"/>
                                      </p:to>
                                    </p:set>
                                  </p:childTnLst>
                                </p:cTn>
                              </p:par>
                              <p:par>
                                <p:cTn id="27" presetID="1" presetClass="entr" presetSubtype="0" fill="hold" grpId="0" nodeType="withEffect">
                                  <p:stCondLst>
                                    <p:cond delay="0"/>
                                  </p:stCondLst>
                                  <p:childTnLst>
                                    <p:set>
                                      <p:cBhvr>
                                        <p:cTn id="28" dur="1" fill="hold">
                                          <p:stCondLst>
                                            <p:cond delay="0"/>
                                          </p:stCondLst>
                                        </p:cTn>
                                        <p:tgtEl>
                                          <p:spTgt spid="8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89"/>
                                        </p:tgtEl>
                                        <p:attrNameLst>
                                          <p:attrName>style.visibility</p:attrName>
                                        </p:attrNameLst>
                                      </p:cBhvr>
                                      <p:to>
                                        <p:strVal val="visible"/>
                                      </p:to>
                                    </p:set>
                                  </p:childTnLst>
                                </p:cTn>
                              </p:par>
                              <p:par>
                                <p:cTn id="35" presetID="1" presetClass="exit" presetSubtype="0" fill="hold" grpId="1" nodeType="withEffect">
                                  <p:stCondLst>
                                    <p:cond delay="0"/>
                                  </p:stCondLst>
                                  <p:childTnLst>
                                    <p:set>
                                      <p:cBhvr>
                                        <p:cTn id="36" dur="1" fill="hold">
                                          <p:stCondLst>
                                            <p:cond delay="0"/>
                                          </p:stCondLst>
                                        </p:cTn>
                                        <p:tgtEl>
                                          <p:spTgt spid="88"/>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717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7174"/>
                                        </p:tgtEl>
                                        <p:attrNameLst>
                                          <p:attrName>style.visibility</p:attrName>
                                        </p:attrNameLst>
                                      </p:cBhvr>
                                      <p:to>
                                        <p:strVal val="visible"/>
                                      </p:to>
                                    </p:set>
                                  </p:childTnLst>
                                </p:cTn>
                              </p:par>
                              <p:par>
                                <p:cTn id="43" presetID="1" presetClass="exit" presetSubtype="0" fill="hold" grpId="1" nodeType="withEffect">
                                  <p:stCondLst>
                                    <p:cond delay="0"/>
                                  </p:stCondLst>
                                  <p:childTnLst>
                                    <p:set>
                                      <p:cBhvr>
                                        <p:cTn id="44" dur="1" fill="hold">
                                          <p:stCondLst>
                                            <p:cond delay="0"/>
                                          </p:stCondLst>
                                        </p:cTn>
                                        <p:tgtEl>
                                          <p:spTgt spid="89"/>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7175"/>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3" grpId="0"/>
      <p:bldP spid="75" grpId="0"/>
      <p:bldP spid="76" grpId="0"/>
      <p:bldP spid="77" grpId="0"/>
      <p:bldP spid="7174" grpId="0"/>
      <p:bldP spid="7175" grpId="0"/>
      <p:bldP spid="81" grpId="0"/>
      <p:bldP spid="82" grpId="0"/>
      <p:bldP spid="7176" grpId="0"/>
      <p:bldP spid="7177" grpId="0" animBg="1"/>
      <p:bldP spid="7177" grpId="1" animBg="1"/>
      <p:bldP spid="85" grpId="0" animBg="1"/>
      <p:bldP spid="85" grpId="1" animBg="1"/>
      <p:bldP spid="88" grpId="0" animBg="1"/>
      <p:bldP spid="88" grpId="1" animBg="1"/>
      <p:bldP spid="89" grpId="0" animBg="1"/>
      <p:bldP spid="89"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WSAT Example (Loss </a:t>
            </a:r>
            <a:r>
              <a:rPr lang="en-IE" dirty="0"/>
              <a:t>of North – South Tie Line)</a:t>
            </a:r>
          </a:p>
        </p:txBody>
      </p:sp>
      <p:sp>
        <p:nvSpPr>
          <p:cNvPr id="4" name="Slide Number Placeholder 3"/>
          <p:cNvSpPr>
            <a:spLocks noGrp="1"/>
          </p:cNvSpPr>
          <p:nvPr>
            <p:ph type="sldNum" sz="quarter" idx="12"/>
          </p:nvPr>
        </p:nvSpPr>
        <p:spPr/>
        <p:txBody>
          <a:bodyPr/>
          <a:lstStyle/>
          <a:p>
            <a:fld id="{5FA4BBA2-668D-4B65-A78A-63221D942F52}" type="slidenum">
              <a:rPr lang="en-IE" smtClean="0">
                <a:solidFill>
                  <a:prstClr val="black">
                    <a:tint val="75000"/>
                  </a:prstClr>
                </a:solidFill>
              </a:rPr>
              <a:pPr/>
              <a:t>35</a:t>
            </a:fld>
            <a:endParaRPr lang="en-IE" dirty="0">
              <a:solidFill>
                <a:prstClr val="black">
                  <a:tint val="75000"/>
                </a:prstClr>
              </a:solidFill>
            </a:endParaRPr>
          </a:p>
        </p:txBody>
      </p:sp>
      <p:cxnSp>
        <p:nvCxnSpPr>
          <p:cNvPr id="7" name="Straight Connector 6"/>
          <p:cNvCxnSpPr/>
          <p:nvPr/>
        </p:nvCxnSpPr>
        <p:spPr>
          <a:xfrm>
            <a:off x="822960" y="1229360"/>
            <a:ext cx="10160" cy="4572000"/>
          </a:xfrm>
          <a:prstGeom prst="line">
            <a:avLst/>
          </a:prstGeom>
          <a:ln w="19050">
            <a:solidFill>
              <a:schemeClr val="tx1"/>
            </a:solidFill>
            <a:headEnd type="arrow"/>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711200" y="5466080"/>
            <a:ext cx="4958080" cy="0"/>
          </a:xfrm>
          <a:prstGeom prst="line">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Freeform 13"/>
          <p:cNvSpPr/>
          <p:nvPr/>
        </p:nvSpPr>
        <p:spPr>
          <a:xfrm>
            <a:off x="1239520" y="2692401"/>
            <a:ext cx="4612640" cy="2336800"/>
          </a:xfrm>
          <a:custGeom>
            <a:avLst/>
            <a:gdLst>
              <a:gd name="connsiteX0" fmla="*/ 0 w 4084320"/>
              <a:gd name="connsiteY0" fmla="*/ 0 h 2427981"/>
              <a:gd name="connsiteX1" fmla="*/ 975360 w 4084320"/>
              <a:gd name="connsiteY1" fmla="*/ 2184400 h 2427981"/>
              <a:gd name="connsiteX2" fmla="*/ 2570480 w 4084320"/>
              <a:gd name="connsiteY2" fmla="*/ 2286000 h 2427981"/>
              <a:gd name="connsiteX3" fmla="*/ 4084320 w 4084320"/>
              <a:gd name="connsiteY3" fmla="*/ 1391920 h 2427981"/>
            </a:gdLst>
            <a:ahLst/>
            <a:cxnLst>
              <a:cxn ang="0">
                <a:pos x="connsiteX0" y="connsiteY0"/>
              </a:cxn>
              <a:cxn ang="0">
                <a:pos x="connsiteX1" y="connsiteY1"/>
              </a:cxn>
              <a:cxn ang="0">
                <a:pos x="connsiteX2" y="connsiteY2"/>
              </a:cxn>
              <a:cxn ang="0">
                <a:pos x="connsiteX3" y="connsiteY3"/>
              </a:cxn>
            </a:cxnLst>
            <a:rect l="l" t="t" r="r" b="b"/>
            <a:pathLst>
              <a:path w="4084320" h="2427981">
                <a:moveTo>
                  <a:pt x="0" y="0"/>
                </a:moveTo>
                <a:cubicBezTo>
                  <a:pt x="273473" y="901700"/>
                  <a:pt x="546947" y="1803400"/>
                  <a:pt x="975360" y="2184400"/>
                </a:cubicBezTo>
                <a:cubicBezTo>
                  <a:pt x="1403773" y="2565400"/>
                  <a:pt x="2052320" y="2418080"/>
                  <a:pt x="2570480" y="2286000"/>
                </a:cubicBezTo>
                <a:cubicBezTo>
                  <a:pt x="3088640" y="2153920"/>
                  <a:pt x="3586480" y="1772920"/>
                  <a:pt x="4084320" y="139192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17" name="Straight Connector 16"/>
          <p:cNvCxnSpPr>
            <a:endCxn id="14" idx="0"/>
          </p:cNvCxnSpPr>
          <p:nvPr/>
        </p:nvCxnSpPr>
        <p:spPr>
          <a:xfrm>
            <a:off x="833120" y="2692400"/>
            <a:ext cx="406400" cy="1"/>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99440" y="2692400"/>
            <a:ext cx="4998720" cy="10160"/>
          </a:xfrm>
          <a:prstGeom prst="line">
            <a:avLst/>
          </a:prstGeom>
          <a:ln w="22225">
            <a:solidFill>
              <a:srgbClr val="FFC000"/>
            </a:solidFill>
            <a:prstDash val="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1239520" y="546608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3093720" y="5425440"/>
            <a:ext cx="0" cy="9144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778760" y="5425440"/>
            <a:ext cx="0" cy="9144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473960" y="5425440"/>
            <a:ext cx="0" cy="9144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2179320" y="5425440"/>
            <a:ext cx="0" cy="9144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844040" y="5425440"/>
            <a:ext cx="0" cy="9144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1508760" y="5425440"/>
            <a:ext cx="0" cy="9144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143000" y="5425440"/>
            <a:ext cx="0" cy="9144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3398520" y="5425440"/>
            <a:ext cx="0" cy="9144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3733800" y="5425440"/>
            <a:ext cx="0" cy="9144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028440" y="5425440"/>
            <a:ext cx="0" cy="914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4302760" y="5425440"/>
            <a:ext cx="0" cy="914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4607560" y="5425440"/>
            <a:ext cx="0" cy="914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4922520" y="5425440"/>
            <a:ext cx="0" cy="91440"/>
          </a:xfrm>
          <a:prstGeom prst="line">
            <a:avLst/>
          </a:prstGeom>
        </p:spPr>
        <p:style>
          <a:lnRef idx="1">
            <a:schemeClr val="accent1"/>
          </a:lnRef>
          <a:fillRef idx="0">
            <a:schemeClr val="accent1"/>
          </a:fillRef>
          <a:effectRef idx="0">
            <a:schemeClr val="accent1"/>
          </a:effectRef>
          <a:fontRef idx="minor">
            <a:schemeClr val="tx1"/>
          </a:fontRef>
        </p:style>
      </p:cxnSp>
      <p:sp>
        <p:nvSpPr>
          <p:cNvPr id="47" name="Freeform 46"/>
          <p:cNvSpPr/>
          <p:nvPr/>
        </p:nvSpPr>
        <p:spPr>
          <a:xfrm>
            <a:off x="1239520" y="1470677"/>
            <a:ext cx="4511040" cy="1211563"/>
          </a:xfrm>
          <a:custGeom>
            <a:avLst/>
            <a:gdLst>
              <a:gd name="connsiteX0" fmla="*/ 0 w 4267200"/>
              <a:gd name="connsiteY0" fmla="*/ 1211563 h 1211563"/>
              <a:gd name="connsiteX1" fmla="*/ 142240 w 4267200"/>
              <a:gd name="connsiteY1" fmla="*/ 825483 h 1211563"/>
              <a:gd name="connsiteX2" fmla="*/ 508000 w 4267200"/>
              <a:gd name="connsiteY2" fmla="*/ 12683 h 1211563"/>
              <a:gd name="connsiteX3" fmla="*/ 1066800 w 4267200"/>
              <a:gd name="connsiteY3" fmla="*/ 358123 h 1211563"/>
              <a:gd name="connsiteX4" fmla="*/ 1584960 w 4267200"/>
              <a:gd name="connsiteY4" fmla="*/ 744203 h 1211563"/>
              <a:gd name="connsiteX5" fmla="*/ 2032000 w 4267200"/>
              <a:gd name="connsiteY5" fmla="*/ 774683 h 1211563"/>
              <a:gd name="connsiteX6" fmla="*/ 2692400 w 4267200"/>
              <a:gd name="connsiteY6" fmla="*/ 784843 h 1211563"/>
              <a:gd name="connsiteX7" fmla="*/ 3525520 w 4267200"/>
              <a:gd name="connsiteY7" fmla="*/ 764523 h 1211563"/>
              <a:gd name="connsiteX8" fmla="*/ 3942080 w 4267200"/>
              <a:gd name="connsiteY8" fmla="*/ 764523 h 1211563"/>
              <a:gd name="connsiteX9" fmla="*/ 4267200 w 4267200"/>
              <a:gd name="connsiteY9" fmla="*/ 764523 h 1211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67200" h="1211563">
                <a:moveTo>
                  <a:pt x="0" y="1211563"/>
                </a:moveTo>
                <a:cubicBezTo>
                  <a:pt x="28786" y="1118429"/>
                  <a:pt x="57573" y="1025296"/>
                  <a:pt x="142240" y="825483"/>
                </a:cubicBezTo>
                <a:cubicBezTo>
                  <a:pt x="226907" y="625670"/>
                  <a:pt x="353907" y="90576"/>
                  <a:pt x="508000" y="12683"/>
                </a:cubicBezTo>
                <a:cubicBezTo>
                  <a:pt x="662093" y="-65210"/>
                  <a:pt x="887307" y="236203"/>
                  <a:pt x="1066800" y="358123"/>
                </a:cubicBezTo>
                <a:cubicBezTo>
                  <a:pt x="1246293" y="480043"/>
                  <a:pt x="1424093" y="674776"/>
                  <a:pt x="1584960" y="744203"/>
                </a:cubicBezTo>
                <a:cubicBezTo>
                  <a:pt x="1745827" y="813630"/>
                  <a:pt x="1847427" y="767910"/>
                  <a:pt x="2032000" y="774683"/>
                </a:cubicBezTo>
                <a:cubicBezTo>
                  <a:pt x="2216573" y="781456"/>
                  <a:pt x="2443480" y="786536"/>
                  <a:pt x="2692400" y="784843"/>
                </a:cubicBezTo>
                <a:cubicBezTo>
                  <a:pt x="2941320" y="783150"/>
                  <a:pt x="3317240" y="767910"/>
                  <a:pt x="3525520" y="764523"/>
                </a:cubicBezTo>
                <a:cubicBezTo>
                  <a:pt x="3733800" y="761136"/>
                  <a:pt x="3942080" y="764523"/>
                  <a:pt x="3942080" y="764523"/>
                </a:cubicBezTo>
                <a:lnTo>
                  <a:pt x="4267200" y="764523"/>
                </a:lnTo>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50" name="TextBox 49"/>
          <p:cNvSpPr txBox="1"/>
          <p:nvPr/>
        </p:nvSpPr>
        <p:spPr>
          <a:xfrm>
            <a:off x="2651760" y="5567680"/>
            <a:ext cx="859531" cy="307777"/>
          </a:xfrm>
          <a:prstGeom prst="rect">
            <a:avLst/>
          </a:prstGeom>
          <a:noFill/>
        </p:spPr>
        <p:txBody>
          <a:bodyPr wrap="none" rtlCol="0">
            <a:spAutoFit/>
          </a:bodyPr>
          <a:lstStyle/>
          <a:p>
            <a:r>
              <a:rPr lang="en-IE" sz="1200" dirty="0" smtClean="0"/>
              <a:t>Time (</a:t>
            </a:r>
            <a:r>
              <a:rPr lang="en-IE" sz="1400" dirty="0" smtClean="0"/>
              <a:t>sec</a:t>
            </a:r>
            <a:r>
              <a:rPr lang="en-IE" sz="1200" dirty="0" smtClean="0"/>
              <a:t>)</a:t>
            </a:r>
            <a:endParaRPr lang="en-IE" sz="1200" dirty="0"/>
          </a:p>
        </p:txBody>
      </p:sp>
      <p:cxnSp>
        <p:nvCxnSpPr>
          <p:cNvPr id="51" name="Straight Connector 50"/>
          <p:cNvCxnSpPr/>
          <p:nvPr/>
        </p:nvCxnSpPr>
        <p:spPr>
          <a:xfrm>
            <a:off x="599440" y="4866640"/>
            <a:ext cx="5029200" cy="0"/>
          </a:xfrm>
          <a:prstGeom prst="line">
            <a:avLst/>
          </a:prstGeom>
          <a:ln w="22225">
            <a:solidFill>
              <a:srgbClr val="FFC000"/>
            </a:solidFill>
            <a:prstDash val="dash"/>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rot="16200000">
            <a:off x="-60255" y="3508792"/>
            <a:ext cx="1278748" cy="307777"/>
          </a:xfrm>
          <a:prstGeom prst="rect">
            <a:avLst/>
          </a:prstGeom>
          <a:noFill/>
        </p:spPr>
        <p:txBody>
          <a:bodyPr wrap="none" rtlCol="0">
            <a:spAutoFit/>
          </a:bodyPr>
          <a:lstStyle/>
          <a:p>
            <a:r>
              <a:rPr lang="en-IE" sz="1400" dirty="0" smtClean="0"/>
              <a:t>Frequency (Hz)</a:t>
            </a:r>
            <a:endParaRPr lang="en-IE" sz="1400" dirty="0"/>
          </a:p>
        </p:txBody>
      </p:sp>
      <p:sp>
        <p:nvSpPr>
          <p:cNvPr id="58" name="TextBox 57"/>
          <p:cNvSpPr txBox="1"/>
          <p:nvPr/>
        </p:nvSpPr>
        <p:spPr>
          <a:xfrm>
            <a:off x="137973" y="2415103"/>
            <a:ext cx="595035" cy="307777"/>
          </a:xfrm>
          <a:prstGeom prst="rect">
            <a:avLst/>
          </a:prstGeom>
          <a:noFill/>
        </p:spPr>
        <p:txBody>
          <a:bodyPr wrap="none" rtlCol="0">
            <a:spAutoFit/>
          </a:bodyPr>
          <a:lstStyle/>
          <a:p>
            <a:r>
              <a:rPr lang="en-IE" sz="1400" dirty="0" smtClean="0"/>
              <a:t>50.04</a:t>
            </a:r>
            <a:endParaRPr lang="en-IE" sz="1400" dirty="0"/>
          </a:p>
        </p:txBody>
      </p:sp>
      <p:sp>
        <p:nvSpPr>
          <p:cNvPr id="59" name="TextBox 58"/>
          <p:cNvSpPr txBox="1"/>
          <p:nvPr/>
        </p:nvSpPr>
        <p:spPr>
          <a:xfrm>
            <a:off x="188773" y="4569023"/>
            <a:ext cx="595035" cy="307777"/>
          </a:xfrm>
          <a:prstGeom prst="rect">
            <a:avLst/>
          </a:prstGeom>
          <a:noFill/>
        </p:spPr>
        <p:txBody>
          <a:bodyPr wrap="none" rtlCol="0">
            <a:spAutoFit/>
          </a:bodyPr>
          <a:lstStyle/>
          <a:p>
            <a:r>
              <a:rPr lang="en-IE" sz="1400" dirty="0" smtClean="0"/>
              <a:t>48.85</a:t>
            </a:r>
            <a:endParaRPr lang="en-IE" sz="1400" dirty="0"/>
          </a:p>
        </p:txBody>
      </p:sp>
      <p:sp>
        <p:nvSpPr>
          <p:cNvPr id="60" name="TextBox 59"/>
          <p:cNvSpPr txBox="1"/>
          <p:nvPr/>
        </p:nvSpPr>
        <p:spPr>
          <a:xfrm>
            <a:off x="2469676" y="4465934"/>
            <a:ext cx="1857688" cy="307777"/>
          </a:xfrm>
          <a:prstGeom prst="rect">
            <a:avLst/>
          </a:prstGeom>
          <a:noFill/>
        </p:spPr>
        <p:txBody>
          <a:bodyPr wrap="none" rtlCol="0">
            <a:spAutoFit/>
          </a:bodyPr>
          <a:lstStyle/>
          <a:p>
            <a:r>
              <a:rPr lang="en-IE" sz="1400" dirty="0" smtClean="0"/>
              <a:t>UFLS Trigger frequency</a:t>
            </a:r>
            <a:endParaRPr lang="en-IE" sz="1400" dirty="0"/>
          </a:p>
        </p:txBody>
      </p:sp>
      <p:sp>
        <p:nvSpPr>
          <p:cNvPr id="62" name="TextBox 61"/>
          <p:cNvSpPr txBox="1"/>
          <p:nvPr/>
        </p:nvSpPr>
        <p:spPr>
          <a:xfrm>
            <a:off x="5943601" y="1198880"/>
            <a:ext cx="2722880" cy="6124754"/>
          </a:xfrm>
          <a:prstGeom prst="rect">
            <a:avLst/>
          </a:prstGeom>
          <a:noFill/>
        </p:spPr>
        <p:txBody>
          <a:bodyPr wrap="square" rtlCol="0">
            <a:spAutoFit/>
          </a:bodyPr>
          <a:lstStyle/>
          <a:p>
            <a:r>
              <a:rPr lang="en-IE" sz="1400" u="sng" dirty="0" smtClean="0"/>
              <a:t>For loss of Tie Line</a:t>
            </a:r>
          </a:p>
          <a:p>
            <a:endParaRPr lang="en-IE" sz="1400" u="sng" dirty="0" smtClean="0"/>
          </a:p>
          <a:p>
            <a:pPr marL="285750" indent="-285750">
              <a:buFont typeface="Arial" panose="020B0604020202020204" pitchFamily="34" charset="0"/>
              <a:buChar char="•"/>
            </a:pPr>
            <a:r>
              <a:rPr lang="en-IE" sz="1400" dirty="0" smtClean="0"/>
              <a:t>System Separation</a:t>
            </a:r>
          </a:p>
          <a:p>
            <a:pPr marL="285750" indent="-285750">
              <a:buFont typeface="Arial" panose="020B0604020202020204" pitchFamily="34" charset="0"/>
              <a:buChar char="•"/>
            </a:pPr>
            <a:r>
              <a:rPr lang="en-IE" sz="1400" dirty="0" smtClean="0"/>
              <a:t>Low Frequency in ROI, UFLS triggered.</a:t>
            </a:r>
          </a:p>
          <a:p>
            <a:pPr marL="285750" indent="-285750">
              <a:buFont typeface="Arial" panose="020B0604020202020204" pitchFamily="34" charset="0"/>
              <a:buChar char="•"/>
            </a:pPr>
            <a:r>
              <a:rPr lang="en-IE" sz="1400" dirty="0" smtClean="0"/>
              <a:t>ROI system low inertia, only 5 big generators ON.</a:t>
            </a:r>
          </a:p>
          <a:p>
            <a:pPr marL="285750" indent="-285750">
              <a:buFont typeface="Arial" panose="020B0604020202020204" pitchFamily="34" charset="0"/>
              <a:buChar char="•"/>
            </a:pPr>
            <a:r>
              <a:rPr lang="en-IE" sz="1400" dirty="0" smtClean="0"/>
              <a:t>Frequency slow to recover.</a:t>
            </a:r>
          </a:p>
          <a:p>
            <a:pPr marL="285750" indent="-285750">
              <a:buFont typeface="Arial" panose="020B0604020202020204" pitchFamily="34" charset="0"/>
              <a:buChar char="•"/>
            </a:pPr>
            <a:r>
              <a:rPr lang="en-IE" sz="1400" dirty="0" smtClean="0"/>
              <a:t>High Frequency in NI. </a:t>
            </a:r>
          </a:p>
          <a:p>
            <a:pPr marL="285750" indent="-285750">
              <a:buFont typeface="Arial" panose="020B0604020202020204" pitchFamily="34" charset="0"/>
              <a:buChar char="•"/>
            </a:pPr>
            <a:r>
              <a:rPr lang="en-IE" sz="1400" dirty="0" smtClean="0"/>
              <a:t>Interconnector runback activated and recovers NI frequency to within limits.</a:t>
            </a:r>
          </a:p>
          <a:p>
            <a:endParaRPr lang="en-IE" sz="1400" dirty="0"/>
          </a:p>
          <a:p>
            <a:r>
              <a:rPr lang="en-IE" sz="1400" u="sng" dirty="0" smtClean="0"/>
              <a:t>Preventative Control Measures</a:t>
            </a:r>
          </a:p>
          <a:p>
            <a:endParaRPr lang="en-IE" sz="1400" u="sng" dirty="0"/>
          </a:p>
          <a:p>
            <a:pPr marL="285750" indent="-285750">
              <a:buFont typeface="Arial" panose="020B0604020202020204" pitchFamily="34" charset="0"/>
              <a:buChar char="•"/>
            </a:pPr>
            <a:r>
              <a:rPr lang="en-IE" sz="1400" dirty="0"/>
              <a:t>Reduce the Tie Line </a:t>
            </a:r>
            <a:r>
              <a:rPr lang="en-IE" sz="1400" dirty="0" smtClean="0"/>
              <a:t>flow by decreasing Generation in NI (reduce generation, reduce Moyle import or Constrain wind)</a:t>
            </a:r>
          </a:p>
          <a:p>
            <a:pPr marL="285750" indent="-285750">
              <a:buFont typeface="Arial" panose="020B0604020202020204" pitchFamily="34" charset="0"/>
              <a:buChar char="•"/>
            </a:pPr>
            <a:r>
              <a:rPr lang="en-IE" sz="1400" dirty="0" smtClean="0"/>
              <a:t>Increase reserve provision in ROI, re-dispatch out of merit generation.</a:t>
            </a:r>
          </a:p>
          <a:p>
            <a:pPr marL="285750" indent="-285750">
              <a:buFont typeface="Arial" panose="020B0604020202020204" pitchFamily="34" charset="0"/>
              <a:buChar char="•"/>
            </a:pPr>
            <a:r>
              <a:rPr lang="en-IE" sz="1400" dirty="0" smtClean="0"/>
              <a:t>Sync additional generation.</a:t>
            </a:r>
          </a:p>
          <a:p>
            <a:pPr marL="285750" indent="-285750">
              <a:buFont typeface="Arial" panose="020B0604020202020204" pitchFamily="34" charset="0"/>
              <a:buChar char="•"/>
            </a:pPr>
            <a:endParaRPr lang="en-IE" sz="1400" dirty="0" smtClean="0"/>
          </a:p>
          <a:p>
            <a:pPr marL="285750" indent="-285750">
              <a:buFont typeface="Arial" panose="020B0604020202020204" pitchFamily="34" charset="0"/>
              <a:buChar char="•"/>
            </a:pPr>
            <a:endParaRPr lang="en-IE" sz="1400" dirty="0" smtClean="0"/>
          </a:p>
          <a:p>
            <a:pPr marL="285750" indent="-285750">
              <a:buFont typeface="Arial" panose="020B0604020202020204" pitchFamily="34" charset="0"/>
              <a:buChar char="•"/>
            </a:pPr>
            <a:endParaRPr lang="en-IE" sz="1400" dirty="0" smtClean="0"/>
          </a:p>
          <a:p>
            <a:endParaRPr lang="en-IE" sz="1400" dirty="0" smtClean="0"/>
          </a:p>
        </p:txBody>
      </p:sp>
      <p:sp>
        <p:nvSpPr>
          <p:cNvPr id="64" name="TextBox 63"/>
          <p:cNvSpPr txBox="1"/>
          <p:nvPr/>
        </p:nvSpPr>
        <p:spPr>
          <a:xfrm>
            <a:off x="3001420" y="1704201"/>
            <a:ext cx="1464760" cy="276999"/>
          </a:xfrm>
          <a:prstGeom prst="rect">
            <a:avLst/>
          </a:prstGeom>
          <a:noFill/>
        </p:spPr>
        <p:txBody>
          <a:bodyPr wrap="none" rtlCol="0">
            <a:spAutoFit/>
          </a:bodyPr>
          <a:lstStyle/>
          <a:p>
            <a:r>
              <a:rPr lang="en-IE" sz="1200" dirty="0" smtClean="0"/>
              <a:t>NI System frequency</a:t>
            </a:r>
            <a:endParaRPr lang="en-IE" sz="1200" dirty="0"/>
          </a:p>
        </p:txBody>
      </p:sp>
      <p:cxnSp>
        <p:nvCxnSpPr>
          <p:cNvPr id="66" name="Straight Arrow Connector 65"/>
          <p:cNvCxnSpPr>
            <a:stCxn id="64" idx="1"/>
          </p:cNvCxnSpPr>
          <p:nvPr/>
        </p:nvCxnSpPr>
        <p:spPr>
          <a:xfrm flipH="1">
            <a:off x="2651760" y="1842701"/>
            <a:ext cx="349660" cy="138499"/>
          </a:xfrm>
          <a:prstGeom prst="straightConnector1">
            <a:avLst/>
          </a:prstGeom>
          <a:ln>
            <a:solidFill>
              <a:schemeClr val="accent6">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flipH="1">
            <a:off x="1669210" y="3662680"/>
            <a:ext cx="349660" cy="138499"/>
          </a:xfrm>
          <a:prstGeom prst="straightConnector1">
            <a:avLst/>
          </a:prstGeom>
          <a:ln>
            <a:solidFill>
              <a:schemeClr val="accent6">
                <a:lumMod val="75000"/>
              </a:schemeClr>
            </a:solidFill>
            <a:tailEnd type="oval"/>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2015900" y="3523371"/>
            <a:ext cx="1549848" cy="276999"/>
          </a:xfrm>
          <a:prstGeom prst="rect">
            <a:avLst/>
          </a:prstGeom>
          <a:noFill/>
        </p:spPr>
        <p:txBody>
          <a:bodyPr wrap="none" rtlCol="0">
            <a:spAutoFit/>
          </a:bodyPr>
          <a:lstStyle/>
          <a:p>
            <a:r>
              <a:rPr lang="en-IE" sz="1200" dirty="0" smtClean="0"/>
              <a:t>ROI System frequency</a:t>
            </a:r>
            <a:endParaRPr lang="en-IE" sz="1200" dirty="0"/>
          </a:p>
        </p:txBody>
      </p:sp>
    </p:spTree>
    <p:extLst>
      <p:ext uri="{BB962C8B-B14F-4D97-AF65-F5344CB8AC3E}">
        <p14:creationId xmlns:p14="http://schemas.microsoft.com/office/powerpoint/2010/main" val="104316955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Image result for solar wind"/>
          <p:cNvPicPr>
            <a:picLocks noChangeAspect="1" noChangeArrowheads="1"/>
          </p:cNvPicPr>
          <p:nvPr/>
        </p:nvPicPr>
        <p:blipFill rotWithShape="1">
          <a:blip r:embed="rId3">
            <a:extLst>
              <a:ext uri="{28A0092B-C50C-407E-A947-70E740481C1C}">
                <a14:useLocalDpi xmlns:a14="http://schemas.microsoft.com/office/drawing/2010/main" val="0"/>
              </a:ext>
            </a:extLst>
          </a:blip>
          <a:srcRect l="3933" t="-21983" r="-7529" b="21983"/>
          <a:stretch/>
        </p:blipFill>
        <p:spPr bwMode="auto">
          <a:xfrm>
            <a:off x="6293986" y="5722274"/>
            <a:ext cx="1005840" cy="970933"/>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lstStyle/>
          <a:p>
            <a:r>
              <a:rPr lang="en-US" dirty="0" smtClean="0"/>
              <a:t>System Overview for </a:t>
            </a:r>
            <a:r>
              <a:rPr lang="en-US" dirty="0"/>
              <a:t>Scheduling &amp; Dispatch</a:t>
            </a:r>
          </a:p>
        </p:txBody>
      </p:sp>
      <p:sp>
        <p:nvSpPr>
          <p:cNvPr id="2" name="Slide Number Placeholder 1"/>
          <p:cNvSpPr>
            <a:spLocks noGrp="1"/>
          </p:cNvSpPr>
          <p:nvPr>
            <p:ph type="sldNum" sz="quarter" idx="12"/>
          </p:nvPr>
        </p:nvSpPr>
        <p:spPr/>
        <p:txBody>
          <a:bodyPr/>
          <a:lstStyle/>
          <a:p>
            <a:fld id="{5FA4BBA2-668D-4B65-A78A-63221D942F52}" type="slidenum">
              <a:rPr lang="en-IE" smtClean="0">
                <a:solidFill>
                  <a:prstClr val="black">
                    <a:tint val="75000"/>
                  </a:prstClr>
                </a:solidFill>
              </a:rPr>
              <a:pPr/>
              <a:t>36</a:t>
            </a:fld>
            <a:endParaRPr lang="en-IE" dirty="0">
              <a:solidFill>
                <a:prstClr val="black">
                  <a:tint val="75000"/>
                </a:prstClr>
              </a:solidFill>
            </a:endParaRPr>
          </a:p>
        </p:txBody>
      </p:sp>
      <p:grpSp>
        <p:nvGrpSpPr>
          <p:cNvPr id="25" name="Group 24"/>
          <p:cNvGrpSpPr/>
          <p:nvPr/>
        </p:nvGrpSpPr>
        <p:grpSpPr>
          <a:xfrm>
            <a:off x="213360" y="1457153"/>
            <a:ext cx="8540772" cy="5035380"/>
            <a:chOff x="483249" y="1258863"/>
            <a:chExt cx="8193470" cy="5660642"/>
          </a:xfrm>
        </p:grpSpPr>
        <p:sp>
          <p:nvSpPr>
            <p:cNvPr id="26" name="TextBox 75"/>
            <p:cNvSpPr txBox="1"/>
            <p:nvPr/>
          </p:nvSpPr>
          <p:spPr>
            <a:xfrm>
              <a:off x="4453693" y="6587906"/>
              <a:ext cx="2118776" cy="29409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IE" sz="1100" b="1" dirty="0" smtClean="0"/>
                <a:t>Constraint/Curtailment Setpoints</a:t>
              </a:r>
            </a:p>
          </p:txBody>
        </p:sp>
        <p:grpSp>
          <p:nvGrpSpPr>
            <p:cNvPr id="27" name="Group 26"/>
            <p:cNvGrpSpPr/>
            <p:nvPr/>
          </p:nvGrpSpPr>
          <p:grpSpPr>
            <a:xfrm>
              <a:off x="483249" y="1258863"/>
              <a:ext cx="8193470" cy="5660642"/>
              <a:chOff x="483249" y="1258863"/>
              <a:chExt cx="8193470" cy="5660642"/>
            </a:xfrm>
          </p:grpSpPr>
          <p:sp>
            <p:nvSpPr>
              <p:cNvPr id="28" name="Rectangle 27"/>
              <p:cNvSpPr/>
              <p:nvPr/>
            </p:nvSpPr>
            <p:spPr>
              <a:xfrm>
                <a:off x="2461946" y="1301911"/>
                <a:ext cx="3380557" cy="3688359"/>
              </a:xfrm>
              <a:prstGeom prst="rect">
                <a:avLst/>
              </a:prstGeom>
              <a:solidFill>
                <a:schemeClr val="accent1">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1"/>
                <a:r>
                  <a:rPr lang="en-IE" sz="2800" b="1" dirty="0" smtClean="0"/>
                  <a:t>          MMS</a:t>
                </a:r>
                <a:endParaRPr lang="en-IE" sz="2800" b="1" dirty="0"/>
              </a:p>
              <a:p>
                <a:r>
                  <a:rPr lang="en-IE" sz="2000" b="1" dirty="0" smtClean="0"/>
                  <a:t>	</a:t>
                </a:r>
                <a:endParaRPr lang="en-IE" sz="2000" b="1" dirty="0"/>
              </a:p>
            </p:txBody>
          </p:sp>
          <p:sp>
            <p:nvSpPr>
              <p:cNvPr id="29" name="Rectangle 28"/>
              <p:cNvSpPr/>
              <p:nvPr/>
            </p:nvSpPr>
            <p:spPr>
              <a:xfrm>
                <a:off x="7575503" y="2830885"/>
                <a:ext cx="1101216" cy="2033367"/>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IE" sz="2400" b="1" dirty="0" smtClean="0"/>
                  <a:t>EDIL</a:t>
                </a:r>
                <a:endParaRPr lang="en-IE" sz="2400" b="1" dirty="0"/>
              </a:p>
            </p:txBody>
          </p:sp>
          <p:cxnSp>
            <p:nvCxnSpPr>
              <p:cNvPr id="30" name="Elbow Connector 29"/>
              <p:cNvCxnSpPr>
                <a:endCxn id="34" idx="1"/>
              </p:cNvCxnSpPr>
              <p:nvPr/>
            </p:nvCxnSpPr>
            <p:spPr>
              <a:xfrm rot="16200000" flipH="1">
                <a:off x="6988130" y="5635753"/>
                <a:ext cx="1774135" cy="231131"/>
              </a:xfrm>
              <a:prstGeom prst="bentConnector2">
                <a:avLst/>
              </a:prstGeom>
              <a:ln w="22225">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cxnSp>
          <p:cxnSp>
            <p:nvCxnSpPr>
              <p:cNvPr id="31" name="Elbow Connector 30"/>
              <p:cNvCxnSpPr>
                <a:endCxn id="34" idx="3"/>
              </p:cNvCxnSpPr>
              <p:nvPr/>
            </p:nvCxnSpPr>
            <p:spPr>
              <a:xfrm rot="5400000">
                <a:off x="7506345" y="5648386"/>
                <a:ext cx="1774135" cy="205869"/>
              </a:xfrm>
              <a:prstGeom prst="bentConnector2">
                <a:avLst/>
              </a:prstGeom>
              <a:ln w="22225">
                <a:solidFill>
                  <a:schemeClr val="accent6">
                    <a:lumMod val="50000"/>
                  </a:schemeClr>
                </a:solidFill>
                <a:headEnd type="none"/>
                <a:tailEnd type="arrow"/>
              </a:ln>
              <a:effectLst/>
            </p:spPr>
            <p:style>
              <a:lnRef idx="2">
                <a:schemeClr val="accent1"/>
              </a:lnRef>
              <a:fillRef idx="0">
                <a:schemeClr val="accent1"/>
              </a:fillRef>
              <a:effectRef idx="1">
                <a:schemeClr val="accent1"/>
              </a:effectRef>
              <a:fontRef idx="minor">
                <a:schemeClr val="tx1"/>
              </a:fontRef>
            </p:style>
          </p:cxnSp>
          <p:sp>
            <p:nvSpPr>
              <p:cNvPr id="32" name="TextBox 58"/>
              <p:cNvSpPr txBox="1"/>
              <p:nvPr/>
            </p:nvSpPr>
            <p:spPr>
              <a:xfrm rot="16200000">
                <a:off x="8170393" y="5558422"/>
                <a:ext cx="428661" cy="22325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IE" sz="1100" b="1" dirty="0" smtClean="0"/>
                  <a:t>DIs</a:t>
                </a:r>
                <a:endParaRPr lang="en-IE" sz="1100" i="1" dirty="0"/>
              </a:p>
            </p:txBody>
          </p:sp>
          <p:sp>
            <p:nvSpPr>
              <p:cNvPr id="33" name="TextBox 68"/>
              <p:cNvSpPr txBox="1"/>
              <p:nvPr/>
            </p:nvSpPr>
            <p:spPr>
              <a:xfrm>
                <a:off x="5686818" y="4203719"/>
                <a:ext cx="1511846" cy="415193"/>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IE" sz="900" b="1" dirty="0" smtClean="0"/>
                  <a:t>MDMN MNMW </a:t>
                </a:r>
                <a:r>
                  <a:rPr lang="en-IE" sz="900" b="1" dirty="0" err="1" smtClean="0"/>
                  <a:t>SS</a:t>
                </a:r>
                <a:r>
                  <a:rPr lang="en-IE" sz="900" b="1" baseline="-25000" dirty="0" err="1" smtClean="0"/>
                  <a:t>Res</a:t>
                </a:r>
                <a:endParaRPr lang="en-IE" sz="900" b="1" baseline="-25000" dirty="0" smtClean="0"/>
              </a:p>
              <a:p>
                <a:pPr algn="ctr"/>
                <a:r>
                  <a:rPr lang="en-IE" sz="900" b="1" dirty="0" smtClean="0"/>
                  <a:t>Declarations</a:t>
                </a:r>
              </a:p>
            </p:txBody>
          </p:sp>
          <p:pic>
            <p:nvPicPr>
              <p:cNvPr id="34" name="Picture 33" descr="http://quantflaunt.github.io/images/onlin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90764" y="6460392"/>
                <a:ext cx="299716" cy="355990"/>
              </a:xfrm>
              <a:prstGeom prst="rect">
                <a:avLst/>
              </a:prstGeom>
              <a:noFill/>
              <a:extLst/>
            </p:spPr>
          </p:pic>
          <p:sp>
            <p:nvSpPr>
              <p:cNvPr id="35" name="Rectangle 34"/>
              <p:cNvSpPr/>
              <p:nvPr/>
            </p:nvSpPr>
            <p:spPr>
              <a:xfrm>
                <a:off x="2942507" y="2148935"/>
                <a:ext cx="107154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E" sz="1200" dirty="0"/>
              </a:p>
            </p:txBody>
          </p:sp>
          <p:sp>
            <p:nvSpPr>
              <p:cNvPr id="36" name="Rectangle 35"/>
              <p:cNvSpPr/>
              <p:nvPr/>
            </p:nvSpPr>
            <p:spPr>
              <a:xfrm>
                <a:off x="2790107" y="1982275"/>
                <a:ext cx="1066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IE" sz="1200" dirty="0" smtClean="0"/>
                  <a:t> Runs</a:t>
                </a:r>
                <a:endParaRPr lang="en-IE" sz="1200" dirty="0"/>
              </a:p>
            </p:txBody>
          </p:sp>
          <p:sp>
            <p:nvSpPr>
              <p:cNvPr id="37" name="Rectangle 36"/>
              <p:cNvSpPr/>
              <p:nvPr/>
            </p:nvSpPr>
            <p:spPr>
              <a:xfrm>
                <a:off x="2637707" y="1829875"/>
                <a:ext cx="1066799"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IE" sz="1600" b="1" dirty="0" smtClean="0"/>
                  <a:t>Schedulers</a:t>
                </a:r>
                <a:endParaRPr lang="en-IE" sz="1600" b="1" dirty="0"/>
              </a:p>
            </p:txBody>
          </p:sp>
          <p:sp>
            <p:nvSpPr>
              <p:cNvPr id="38" name="Rectangle 37"/>
              <p:cNvSpPr/>
              <p:nvPr/>
            </p:nvSpPr>
            <p:spPr>
              <a:xfrm>
                <a:off x="4334687" y="2146258"/>
                <a:ext cx="132302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IE" sz="1200" b="1" dirty="0" smtClean="0"/>
                  <a:t>Resource Dispatch</a:t>
                </a:r>
              </a:p>
              <a:p>
                <a:pPr algn="ctr"/>
                <a:r>
                  <a:rPr lang="en-IE" sz="800" b="1" dirty="0" smtClean="0"/>
                  <a:t>Online/Offline Merit Orders</a:t>
                </a:r>
                <a:endParaRPr lang="en-IE" sz="800" b="1" dirty="0"/>
              </a:p>
            </p:txBody>
          </p:sp>
          <p:cxnSp>
            <p:nvCxnSpPr>
              <p:cNvPr id="39" name="Elbow Connector 38"/>
              <p:cNvCxnSpPr>
                <a:stCxn id="35" idx="3"/>
                <a:endCxn id="38" idx="1"/>
              </p:cNvCxnSpPr>
              <p:nvPr/>
            </p:nvCxnSpPr>
            <p:spPr>
              <a:xfrm flipV="1">
                <a:off x="4014047" y="2603458"/>
                <a:ext cx="320640" cy="2678"/>
              </a:xfrm>
              <a:prstGeom prst="bentConnector3">
                <a:avLst>
                  <a:gd name="adj1" fmla="val 50000"/>
                </a:avLst>
              </a:prstGeom>
              <a:ln w="22225">
                <a:tailEnd type="arrow"/>
              </a:ln>
              <a:effectLst/>
            </p:spPr>
            <p:style>
              <a:lnRef idx="2">
                <a:schemeClr val="accent1"/>
              </a:lnRef>
              <a:fillRef idx="0">
                <a:schemeClr val="accent1"/>
              </a:fillRef>
              <a:effectRef idx="1">
                <a:schemeClr val="accent1"/>
              </a:effectRef>
              <a:fontRef idx="minor">
                <a:schemeClr val="tx1"/>
              </a:fontRef>
            </p:style>
          </p:cxnSp>
          <p:sp>
            <p:nvSpPr>
              <p:cNvPr id="44" name="TextBox 39"/>
              <p:cNvSpPr txBox="1"/>
              <p:nvPr/>
            </p:nvSpPr>
            <p:spPr>
              <a:xfrm>
                <a:off x="5885740" y="3753260"/>
                <a:ext cx="1001420" cy="25949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IE" sz="900" b="1" dirty="0" smtClean="0"/>
                  <a:t>DIs</a:t>
                </a:r>
              </a:p>
            </p:txBody>
          </p:sp>
          <p:sp>
            <p:nvSpPr>
              <p:cNvPr id="48" name="Rectangle 47"/>
              <p:cNvSpPr/>
              <p:nvPr/>
            </p:nvSpPr>
            <p:spPr>
              <a:xfrm>
                <a:off x="2485366" y="5513212"/>
                <a:ext cx="3346240" cy="825610"/>
              </a:xfrm>
              <a:prstGeom prst="rect">
                <a:avLst/>
              </a:prstGeom>
              <a:solidFill>
                <a:schemeClr val="bg1">
                  <a:lumMod val="75000"/>
                </a:schemeClr>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IE" sz="2400" b="1" dirty="0" smtClean="0"/>
                  <a:t>EMS</a:t>
                </a:r>
                <a:endParaRPr lang="en-IE" sz="2400" b="1" dirty="0"/>
              </a:p>
            </p:txBody>
          </p:sp>
          <p:sp>
            <p:nvSpPr>
              <p:cNvPr id="57" name="Rectangle 56"/>
              <p:cNvSpPr/>
              <p:nvPr/>
            </p:nvSpPr>
            <p:spPr>
              <a:xfrm>
                <a:off x="3706673" y="3883008"/>
                <a:ext cx="982327" cy="914400"/>
              </a:xfrm>
              <a:prstGeom prst="rect">
                <a:avLst/>
              </a:prstGeom>
              <a:ln w="28575">
                <a:solidFill>
                  <a:schemeClr val="bg1"/>
                </a:solidFill>
              </a:ln>
            </p:spPr>
            <p:style>
              <a:lnRef idx="0">
                <a:schemeClr val="accent1"/>
              </a:lnRef>
              <a:fillRef idx="3">
                <a:schemeClr val="accent1"/>
              </a:fillRef>
              <a:effectRef idx="3">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IE" sz="1400" b="1" dirty="0" smtClean="0"/>
                  <a:t>Market Participant Interface</a:t>
                </a:r>
                <a:endParaRPr lang="en-IE" sz="1400" b="1" dirty="0"/>
              </a:p>
            </p:txBody>
          </p:sp>
          <p:sp>
            <p:nvSpPr>
              <p:cNvPr id="58" name="Rectangle 57"/>
              <p:cNvSpPr/>
              <p:nvPr/>
            </p:nvSpPr>
            <p:spPr>
              <a:xfrm>
                <a:off x="4820258" y="3883008"/>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IE" sz="1200" b="1" dirty="0" smtClean="0"/>
                  <a:t>Imbalance Pricing</a:t>
                </a:r>
                <a:endParaRPr lang="en-IE" sz="1200" b="1" dirty="0"/>
              </a:p>
            </p:txBody>
          </p:sp>
          <p:sp>
            <p:nvSpPr>
              <p:cNvPr id="59" name="Rectangle 58"/>
              <p:cNvSpPr/>
              <p:nvPr/>
            </p:nvSpPr>
            <p:spPr>
              <a:xfrm>
                <a:off x="2686658" y="3883008"/>
                <a:ext cx="914400" cy="914400"/>
              </a:xfrm>
              <a:prstGeom prst="rect">
                <a:avLst/>
              </a:prstGeom>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IE" sz="1200" b="1" dirty="0" smtClean="0"/>
                  <a:t>Network System Model</a:t>
                </a:r>
                <a:endParaRPr lang="en-IE" sz="1200" b="1" dirty="0"/>
              </a:p>
            </p:txBody>
          </p:sp>
          <p:cxnSp>
            <p:nvCxnSpPr>
              <p:cNvPr id="61" name="Elbow Connector 60"/>
              <p:cNvCxnSpPr>
                <a:stCxn id="59" idx="0"/>
              </p:cNvCxnSpPr>
              <p:nvPr/>
            </p:nvCxnSpPr>
            <p:spPr>
              <a:xfrm rot="5400000" flipH="1" flipV="1">
                <a:off x="2743129" y="3478489"/>
                <a:ext cx="805249" cy="3791"/>
              </a:xfrm>
              <a:prstGeom prst="bentConnector3">
                <a:avLst>
                  <a:gd name="adj1" fmla="val 50000"/>
                </a:avLst>
              </a:prstGeom>
              <a:ln w="22225">
                <a:tailEnd type="arrow"/>
              </a:ln>
              <a:effectLst/>
            </p:spPr>
            <p:style>
              <a:lnRef idx="2">
                <a:schemeClr val="accent1"/>
              </a:lnRef>
              <a:fillRef idx="0">
                <a:schemeClr val="accent1"/>
              </a:fillRef>
              <a:effectRef idx="1">
                <a:schemeClr val="accent1"/>
              </a:effectRef>
              <a:fontRef idx="minor">
                <a:schemeClr val="tx1"/>
              </a:fontRef>
            </p:style>
          </p:cxnSp>
          <p:cxnSp>
            <p:nvCxnSpPr>
              <p:cNvPr id="62" name="Elbow Connector 61"/>
              <p:cNvCxnSpPr/>
              <p:nvPr/>
            </p:nvCxnSpPr>
            <p:spPr>
              <a:xfrm rot="10800000">
                <a:off x="5831609" y="4029736"/>
                <a:ext cx="1743895" cy="2"/>
              </a:xfrm>
              <a:prstGeom prst="bentConnector3">
                <a:avLst>
                  <a:gd name="adj1" fmla="val 50000"/>
                </a:avLst>
              </a:prstGeom>
              <a:ln w="22225">
                <a:solidFill>
                  <a:schemeClr val="accent6">
                    <a:lumMod val="50000"/>
                  </a:schemeClr>
                </a:solidFill>
                <a:headEnd type="none"/>
                <a:tailEnd type="arrow"/>
              </a:ln>
              <a:effectLst/>
            </p:spPr>
            <p:style>
              <a:lnRef idx="2">
                <a:schemeClr val="accent1"/>
              </a:lnRef>
              <a:fillRef idx="0">
                <a:schemeClr val="accent1"/>
              </a:fillRef>
              <a:effectRef idx="1">
                <a:schemeClr val="accent1"/>
              </a:effectRef>
              <a:fontRef idx="minor">
                <a:schemeClr val="tx1"/>
              </a:fontRef>
            </p:style>
          </p:cxnSp>
          <p:cxnSp>
            <p:nvCxnSpPr>
              <p:cNvPr id="63" name="Elbow Connector 62"/>
              <p:cNvCxnSpPr/>
              <p:nvPr/>
            </p:nvCxnSpPr>
            <p:spPr>
              <a:xfrm rot="10800000" flipV="1">
                <a:off x="5831607" y="4628476"/>
                <a:ext cx="1743897" cy="2"/>
              </a:xfrm>
              <a:prstGeom prst="bentConnector3">
                <a:avLst>
                  <a:gd name="adj1" fmla="val 50000"/>
                </a:avLst>
              </a:prstGeom>
              <a:ln w="22225">
                <a:solidFill>
                  <a:schemeClr val="accent6">
                    <a:lumMod val="50000"/>
                  </a:schemeClr>
                </a:solidFill>
                <a:headEnd type="none"/>
                <a:tailEnd type="arrow"/>
              </a:ln>
              <a:effectLst/>
            </p:spPr>
            <p:style>
              <a:lnRef idx="2">
                <a:schemeClr val="accent1"/>
              </a:lnRef>
              <a:fillRef idx="0">
                <a:schemeClr val="accent1"/>
              </a:fillRef>
              <a:effectRef idx="1">
                <a:schemeClr val="accent1"/>
              </a:effectRef>
              <a:fontRef idx="minor">
                <a:schemeClr val="tx1"/>
              </a:fontRef>
            </p:style>
          </p:cxnSp>
          <p:sp>
            <p:nvSpPr>
              <p:cNvPr id="65" name="TextBox 75"/>
              <p:cNvSpPr txBox="1"/>
              <p:nvPr/>
            </p:nvSpPr>
            <p:spPr>
              <a:xfrm>
                <a:off x="3175068" y="5017487"/>
                <a:ext cx="1416310" cy="48439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IE" sz="1100" b="1" dirty="0" smtClean="0"/>
                  <a:t>State </a:t>
                </a:r>
              </a:p>
              <a:p>
                <a:r>
                  <a:rPr lang="en-IE" sz="1100" b="1" dirty="0" smtClean="0"/>
                  <a:t>Estimator</a:t>
                </a:r>
              </a:p>
            </p:txBody>
          </p:sp>
          <p:cxnSp>
            <p:nvCxnSpPr>
              <p:cNvPr id="75" name="Elbow Connector 74"/>
              <p:cNvCxnSpPr/>
              <p:nvPr/>
            </p:nvCxnSpPr>
            <p:spPr>
              <a:xfrm rot="5400000" flipH="1" flipV="1">
                <a:off x="3379831" y="3466041"/>
                <a:ext cx="833935" cy="2"/>
              </a:xfrm>
              <a:prstGeom prst="bentConnector3">
                <a:avLst>
                  <a:gd name="adj1" fmla="val 50000"/>
                </a:avLst>
              </a:prstGeom>
              <a:ln w="22225">
                <a:tailEnd type="arrow"/>
              </a:ln>
              <a:effectLst/>
            </p:spPr>
            <p:style>
              <a:lnRef idx="2">
                <a:schemeClr val="accent1"/>
              </a:lnRef>
              <a:fillRef idx="0">
                <a:schemeClr val="accent1"/>
              </a:fillRef>
              <a:effectRef idx="1">
                <a:schemeClr val="accent1"/>
              </a:effectRef>
              <a:fontRef idx="minor">
                <a:schemeClr val="tx1"/>
              </a:fontRef>
            </p:style>
          </p:cxnSp>
          <p:sp>
            <p:nvSpPr>
              <p:cNvPr id="76" name="TextBox 75"/>
              <p:cNvSpPr txBox="1"/>
              <p:nvPr/>
            </p:nvSpPr>
            <p:spPr>
              <a:xfrm rot="16200000">
                <a:off x="2414946" y="3268811"/>
                <a:ext cx="1129016" cy="2616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IE" sz="1100" b="1" dirty="0" smtClean="0"/>
                  <a:t>Constraints</a:t>
                </a:r>
              </a:p>
            </p:txBody>
          </p:sp>
          <p:cxnSp>
            <p:nvCxnSpPr>
              <p:cNvPr id="79" name="Elbow Connector 78"/>
              <p:cNvCxnSpPr/>
              <p:nvPr/>
            </p:nvCxnSpPr>
            <p:spPr>
              <a:xfrm rot="10800000" flipH="1">
                <a:off x="2472352" y="2491594"/>
                <a:ext cx="163322" cy="3434423"/>
              </a:xfrm>
              <a:prstGeom prst="bentConnector4">
                <a:avLst>
                  <a:gd name="adj1" fmla="val -174560"/>
                  <a:gd name="adj2" fmla="val 99908"/>
                </a:avLst>
              </a:prstGeom>
              <a:ln w="22225">
                <a:solidFill>
                  <a:schemeClr val="bg1">
                    <a:lumMod val="50000"/>
                  </a:schemeClr>
                </a:solidFill>
                <a:tailEnd type="arrow"/>
              </a:ln>
            </p:spPr>
            <p:style>
              <a:lnRef idx="2">
                <a:schemeClr val="accent1"/>
              </a:lnRef>
              <a:fillRef idx="0">
                <a:schemeClr val="accent1"/>
              </a:fillRef>
              <a:effectRef idx="1">
                <a:schemeClr val="accent1"/>
              </a:effectRef>
              <a:fontRef idx="minor">
                <a:schemeClr val="tx1"/>
              </a:fontRef>
            </p:style>
          </p:cxnSp>
          <p:sp>
            <p:nvSpPr>
              <p:cNvPr id="80" name="TextBox 75"/>
              <p:cNvSpPr txBox="1"/>
              <p:nvPr/>
            </p:nvSpPr>
            <p:spPr>
              <a:xfrm>
                <a:off x="483249" y="1258863"/>
                <a:ext cx="1520509" cy="1660773"/>
              </a:xfrm>
              <a:prstGeom prst="rect">
                <a:avLst/>
              </a:prstGeom>
              <a:noFill/>
              <a:ln w="25400">
                <a:solidFill>
                  <a:srgbClr val="00B050"/>
                </a:solidFill>
              </a:ln>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IE" sz="1000" b="1" dirty="0" smtClean="0"/>
                  <a:t>Load Forecast</a:t>
                </a:r>
              </a:p>
              <a:p>
                <a:pPr algn="r"/>
                <a:r>
                  <a:rPr lang="en-IE" sz="1000" b="1" dirty="0" smtClean="0"/>
                  <a:t>Wind Forecast</a:t>
                </a:r>
              </a:p>
              <a:p>
                <a:pPr algn="r"/>
                <a:r>
                  <a:rPr lang="en-IE" sz="1000" b="1" dirty="0" smtClean="0"/>
                  <a:t>Actual Demand</a:t>
                </a:r>
              </a:p>
              <a:p>
                <a:pPr algn="r"/>
                <a:r>
                  <a:rPr lang="en-IE" sz="1000" b="1" dirty="0"/>
                  <a:t>RT </a:t>
                </a:r>
                <a:r>
                  <a:rPr lang="en-IE" sz="1000" b="1" dirty="0" smtClean="0"/>
                  <a:t>Availability</a:t>
                </a:r>
              </a:p>
              <a:p>
                <a:pPr algn="r"/>
                <a:r>
                  <a:rPr lang="en-IE" sz="1000" b="1" dirty="0" smtClean="0"/>
                  <a:t>Actual Output</a:t>
                </a:r>
              </a:p>
              <a:p>
                <a:pPr algn="r"/>
                <a:r>
                  <a:rPr lang="en-IE" sz="1000" b="1" dirty="0" smtClean="0"/>
                  <a:t>Tx Outages</a:t>
                </a:r>
              </a:p>
              <a:p>
                <a:pPr algn="r"/>
                <a:r>
                  <a:rPr lang="en-IE" sz="1000" b="1" dirty="0" smtClean="0"/>
                  <a:t>Transmission Constraints</a:t>
                </a:r>
              </a:p>
              <a:p>
                <a:pPr algn="r"/>
                <a:r>
                  <a:rPr lang="en-IE" sz="1000" b="1" dirty="0" smtClean="0"/>
                  <a:t>Reserve Curves</a:t>
                </a:r>
              </a:p>
              <a:p>
                <a:pPr algn="r"/>
                <a:r>
                  <a:rPr lang="en-IE" sz="1000" b="1" dirty="0" smtClean="0"/>
                  <a:t>Interconnector Flow</a:t>
                </a:r>
              </a:p>
            </p:txBody>
          </p:sp>
          <p:cxnSp>
            <p:nvCxnSpPr>
              <p:cNvPr id="81" name="Straight Arrow Connector 80"/>
              <p:cNvCxnSpPr>
                <a:endCxn id="59" idx="2"/>
              </p:cNvCxnSpPr>
              <p:nvPr/>
            </p:nvCxnSpPr>
            <p:spPr>
              <a:xfrm flipV="1">
                <a:off x="3143857" y="4797408"/>
                <a:ext cx="1" cy="715803"/>
              </a:xfrm>
              <a:prstGeom prst="straightConnector1">
                <a:avLst/>
              </a:prstGeom>
              <a:ln w="22225">
                <a:solidFill>
                  <a:schemeClr val="bg1">
                    <a:lumMod val="50000"/>
                  </a:schemeClr>
                </a:solidFill>
                <a:tailEnd type="arrow"/>
              </a:ln>
            </p:spPr>
            <p:style>
              <a:lnRef idx="2">
                <a:schemeClr val="accent1"/>
              </a:lnRef>
              <a:fillRef idx="0">
                <a:schemeClr val="accent1"/>
              </a:fillRef>
              <a:effectRef idx="1">
                <a:schemeClr val="accent1"/>
              </a:effectRef>
              <a:fontRef idx="minor">
                <a:schemeClr val="tx1"/>
              </a:fontRef>
            </p:style>
          </p:cxnSp>
          <p:sp>
            <p:nvSpPr>
              <p:cNvPr id="82" name="TextBox 75"/>
              <p:cNvSpPr txBox="1"/>
              <p:nvPr/>
            </p:nvSpPr>
            <p:spPr>
              <a:xfrm>
                <a:off x="3777856" y="3145041"/>
                <a:ext cx="1469636" cy="67468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IE" sz="1100" b="1" dirty="0" smtClean="0"/>
                  <a:t>COD </a:t>
                </a:r>
              </a:p>
              <a:p>
                <a:r>
                  <a:rPr lang="en-IE" sz="1100" b="1" dirty="0" smtClean="0"/>
                  <a:t>TOD</a:t>
                </a:r>
              </a:p>
              <a:p>
                <a:r>
                  <a:rPr lang="en-IE" sz="1100" b="1" dirty="0" smtClean="0"/>
                  <a:t>Physical Notifications</a:t>
                </a:r>
              </a:p>
            </p:txBody>
          </p:sp>
          <p:cxnSp>
            <p:nvCxnSpPr>
              <p:cNvPr id="86" name="Elbow Connector 85"/>
              <p:cNvCxnSpPr>
                <a:stCxn id="48" idx="2"/>
              </p:cNvCxnSpPr>
              <p:nvPr/>
            </p:nvCxnSpPr>
            <p:spPr>
              <a:xfrm rot="16200000" flipH="1">
                <a:off x="5032074" y="5465235"/>
                <a:ext cx="580683" cy="2327858"/>
              </a:xfrm>
              <a:prstGeom prst="bentConnector2">
                <a:avLst/>
              </a:prstGeom>
              <a:ln w="22225">
                <a:solidFill>
                  <a:schemeClr val="bg1">
                    <a:lumMod val="65000"/>
                  </a:schemeClr>
                </a:solidFill>
                <a:tailEnd type="arrow"/>
              </a:ln>
            </p:spPr>
            <p:style>
              <a:lnRef idx="2">
                <a:schemeClr val="accent1"/>
              </a:lnRef>
              <a:fillRef idx="0">
                <a:schemeClr val="accent1"/>
              </a:fillRef>
              <a:effectRef idx="1">
                <a:schemeClr val="accent1"/>
              </a:effectRef>
              <a:fontRef idx="minor">
                <a:schemeClr val="tx1"/>
              </a:fontRef>
            </p:style>
          </p:cxnSp>
        </p:grpSp>
      </p:grpSp>
      <p:sp>
        <p:nvSpPr>
          <p:cNvPr id="151" name="TextBox 70"/>
          <p:cNvSpPr txBox="1"/>
          <p:nvPr/>
        </p:nvSpPr>
        <p:spPr>
          <a:xfrm>
            <a:off x="7807474" y="6400801"/>
            <a:ext cx="835880" cy="43088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IE" sz="1100" b="1" dirty="0" smtClean="0"/>
              <a:t>Station</a:t>
            </a:r>
          </a:p>
          <a:p>
            <a:pPr algn="ctr"/>
            <a:endParaRPr lang="en-IE" sz="1100" b="1" dirty="0" smtClean="0"/>
          </a:p>
        </p:txBody>
      </p:sp>
      <p:sp>
        <p:nvSpPr>
          <p:cNvPr id="93" name="TextBox 75"/>
          <p:cNvSpPr txBox="1"/>
          <p:nvPr/>
        </p:nvSpPr>
        <p:spPr>
          <a:xfrm>
            <a:off x="2263776" y="4810689"/>
            <a:ext cx="708024" cy="43088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IE" sz="1100" b="1" dirty="0" smtClean="0"/>
              <a:t>Network</a:t>
            </a:r>
          </a:p>
          <a:p>
            <a:pPr algn="r"/>
            <a:r>
              <a:rPr lang="en-IE" sz="1100" b="1" dirty="0" smtClean="0"/>
              <a:t>Model</a:t>
            </a:r>
          </a:p>
        </p:txBody>
      </p:sp>
      <p:cxnSp>
        <p:nvCxnSpPr>
          <p:cNvPr id="94" name="Straight Arrow Connector 93"/>
          <p:cNvCxnSpPr/>
          <p:nvPr/>
        </p:nvCxnSpPr>
        <p:spPr>
          <a:xfrm flipV="1">
            <a:off x="5193508" y="4554351"/>
            <a:ext cx="1" cy="636737"/>
          </a:xfrm>
          <a:prstGeom prst="straightConnector1">
            <a:avLst/>
          </a:prstGeom>
          <a:ln w="22225">
            <a:solidFill>
              <a:schemeClr val="bg1">
                <a:lumMod val="50000"/>
              </a:schemeClr>
            </a:solidFill>
            <a:tailEnd type="arrow"/>
          </a:ln>
        </p:spPr>
        <p:style>
          <a:lnRef idx="2">
            <a:schemeClr val="accent1"/>
          </a:lnRef>
          <a:fillRef idx="0">
            <a:schemeClr val="accent1"/>
          </a:fillRef>
          <a:effectRef idx="1">
            <a:schemeClr val="accent1"/>
          </a:effectRef>
          <a:fontRef idx="minor">
            <a:schemeClr val="tx1"/>
          </a:fontRef>
        </p:style>
      </p:cxnSp>
      <p:sp>
        <p:nvSpPr>
          <p:cNvPr id="95" name="TextBox 75"/>
          <p:cNvSpPr txBox="1"/>
          <p:nvPr/>
        </p:nvSpPr>
        <p:spPr>
          <a:xfrm>
            <a:off x="4515759" y="4848224"/>
            <a:ext cx="708024" cy="2616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IE" sz="1100" b="1" dirty="0" smtClean="0"/>
              <a:t>Wind DIs</a:t>
            </a:r>
          </a:p>
        </p:txBody>
      </p:sp>
      <p:sp>
        <p:nvSpPr>
          <p:cNvPr id="88" name="TextBox 58"/>
          <p:cNvSpPr txBox="1"/>
          <p:nvPr/>
        </p:nvSpPr>
        <p:spPr>
          <a:xfrm rot="16200000">
            <a:off x="7192718" y="5226895"/>
            <a:ext cx="949299"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IE" sz="1100" b="1" dirty="0" smtClean="0"/>
              <a:t>Declarations</a:t>
            </a:r>
            <a:endParaRPr lang="en-IE" sz="1100" i="1" dirty="0"/>
          </a:p>
        </p:txBody>
      </p:sp>
      <p:sp>
        <p:nvSpPr>
          <p:cNvPr id="89" name="TextBox 70"/>
          <p:cNvSpPr txBox="1"/>
          <p:nvPr/>
        </p:nvSpPr>
        <p:spPr>
          <a:xfrm>
            <a:off x="5913195" y="1861447"/>
            <a:ext cx="1043868" cy="43088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IE" sz="1100" b="1" dirty="0" smtClean="0"/>
              <a:t>Control Centre</a:t>
            </a:r>
          </a:p>
          <a:p>
            <a:pPr algn="ctr"/>
            <a:endParaRPr lang="en-IE" sz="1100" b="1" dirty="0" smtClean="0"/>
          </a:p>
        </p:txBody>
      </p:sp>
      <p:cxnSp>
        <p:nvCxnSpPr>
          <p:cNvPr id="99" name="Straight Arrow Connector 98"/>
          <p:cNvCxnSpPr>
            <a:stCxn id="80" idx="3"/>
          </p:cNvCxnSpPr>
          <p:nvPr/>
        </p:nvCxnSpPr>
        <p:spPr>
          <a:xfrm flipV="1">
            <a:off x="1798320" y="2189652"/>
            <a:ext cx="658701" cy="6165"/>
          </a:xfrm>
          <a:prstGeom prst="straightConnector1">
            <a:avLst/>
          </a:prstGeom>
          <a:ln w="31750">
            <a:solidFill>
              <a:srgbClr val="00B050"/>
            </a:solidFill>
            <a:tailEnd type="arrow"/>
          </a:ln>
        </p:spPr>
        <p:style>
          <a:lnRef idx="1">
            <a:schemeClr val="accent1"/>
          </a:lnRef>
          <a:fillRef idx="0">
            <a:schemeClr val="accent1"/>
          </a:fillRef>
          <a:effectRef idx="0">
            <a:schemeClr val="accent1"/>
          </a:effectRef>
          <a:fontRef idx="minor">
            <a:schemeClr val="tx1"/>
          </a:fontRef>
        </p:style>
      </p:cxnSp>
      <p:pic>
        <p:nvPicPr>
          <p:cNvPr id="105" name="Picture 104" descr="http://quantflaunt.github.io/images/onlin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27523" y="2031497"/>
            <a:ext cx="320040" cy="328639"/>
          </a:xfrm>
          <a:prstGeom prst="rect">
            <a:avLst/>
          </a:prstGeom>
          <a:noFill/>
          <a:extLst/>
        </p:spPr>
      </p:pic>
      <p:cxnSp>
        <p:nvCxnSpPr>
          <p:cNvPr id="111" name="Elbow Connector 110"/>
          <p:cNvCxnSpPr>
            <a:stCxn id="38" idx="3"/>
            <a:endCxn id="105" idx="1"/>
          </p:cNvCxnSpPr>
          <p:nvPr/>
        </p:nvCxnSpPr>
        <p:spPr>
          <a:xfrm flipV="1">
            <a:off x="5607154" y="2195817"/>
            <a:ext cx="1220369" cy="457410"/>
          </a:xfrm>
          <a:prstGeom prst="bentConnector3">
            <a:avLst>
              <a:gd name="adj1" fmla="val 50000"/>
            </a:avLst>
          </a:prstGeom>
          <a:ln w="22225">
            <a:solidFill>
              <a:schemeClr val="bg2">
                <a:lumMod val="50000"/>
              </a:schemeClr>
            </a:solidFill>
            <a:headEnd type="none"/>
            <a:tailEnd type="arrow"/>
          </a:ln>
          <a:effectLst/>
        </p:spPr>
        <p:style>
          <a:lnRef idx="2">
            <a:schemeClr val="accent1"/>
          </a:lnRef>
          <a:fillRef idx="0">
            <a:schemeClr val="accent1"/>
          </a:fillRef>
          <a:effectRef idx="1">
            <a:schemeClr val="accent1"/>
          </a:effectRef>
          <a:fontRef idx="minor">
            <a:schemeClr val="tx1"/>
          </a:fontRef>
        </p:style>
      </p:cxnSp>
      <p:sp>
        <p:nvSpPr>
          <p:cNvPr id="117" name="TextBox 39"/>
          <p:cNvSpPr txBox="1"/>
          <p:nvPr/>
        </p:nvSpPr>
        <p:spPr>
          <a:xfrm rot="16200000">
            <a:off x="6513289" y="2785103"/>
            <a:ext cx="1131385" cy="2616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IE" sz="1100" b="1" dirty="0" smtClean="0"/>
              <a:t>Wind Setpoints</a:t>
            </a:r>
          </a:p>
        </p:txBody>
      </p:sp>
      <p:sp>
        <p:nvSpPr>
          <p:cNvPr id="132" name="TextBox 58"/>
          <p:cNvSpPr txBox="1"/>
          <p:nvPr/>
        </p:nvSpPr>
        <p:spPr>
          <a:xfrm rot="16200000">
            <a:off x="8160865" y="2205609"/>
            <a:ext cx="381313" cy="2616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IE" sz="1100" b="1" dirty="0" smtClean="0"/>
              <a:t>DIs</a:t>
            </a:r>
            <a:endParaRPr lang="en-IE" sz="1100" i="1" dirty="0"/>
          </a:p>
        </p:txBody>
      </p:sp>
      <p:cxnSp>
        <p:nvCxnSpPr>
          <p:cNvPr id="15384" name="Elbow Connector 15383"/>
          <p:cNvCxnSpPr>
            <a:stCxn id="105" idx="3"/>
            <a:endCxn id="29" idx="0"/>
          </p:cNvCxnSpPr>
          <p:nvPr/>
        </p:nvCxnSpPr>
        <p:spPr>
          <a:xfrm>
            <a:off x="7147563" y="2195817"/>
            <a:ext cx="1032622" cy="659716"/>
          </a:xfrm>
          <a:prstGeom prst="bentConnector2">
            <a:avLst/>
          </a:prstGeom>
          <a:ln w="22225">
            <a:solidFill>
              <a:schemeClr val="tx1"/>
            </a:solidFill>
            <a:headEnd type="none"/>
            <a:tailEnd type="arrow"/>
          </a:ln>
          <a:effectLst/>
        </p:spPr>
        <p:style>
          <a:lnRef idx="2">
            <a:schemeClr val="accent1"/>
          </a:lnRef>
          <a:fillRef idx="0">
            <a:schemeClr val="accent1"/>
          </a:fillRef>
          <a:effectRef idx="1">
            <a:schemeClr val="accent1"/>
          </a:effectRef>
          <a:fontRef idx="minor">
            <a:schemeClr val="tx1"/>
          </a:fontRef>
        </p:style>
      </p:cxnSp>
      <p:cxnSp>
        <p:nvCxnSpPr>
          <p:cNvPr id="15408" name="Elbow Connector 15407"/>
          <p:cNvCxnSpPr>
            <a:stCxn id="105" idx="2"/>
            <a:endCxn id="48" idx="3"/>
          </p:cNvCxnSpPr>
          <p:nvPr/>
        </p:nvCxnSpPr>
        <p:spPr>
          <a:xfrm rot="5400000">
            <a:off x="4763658" y="3384899"/>
            <a:ext cx="3248648" cy="1199122"/>
          </a:xfrm>
          <a:prstGeom prst="bentConnector2">
            <a:avLst/>
          </a:prstGeom>
          <a:ln w="22225">
            <a:solidFill>
              <a:schemeClr val="tx1"/>
            </a:solidFill>
            <a:headEnd type="none"/>
            <a:tailEnd type="arrow"/>
          </a:ln>
          <a:effectLst/>
        </p:spPr>
        <p:style>
          <a:lnRef idx="2">
            <a:schemeClr val="accent1"/>
          </a:lnRef>
          <a:fillRef idx="0">
            <a:schemeClr val="accent1"/>
          </a:fillRef>
          <a:effectRef idx="1">
            <a:schemeClr val="accent1"/>
          </a:effectRef>
          <a:fontRef idx="minor">
            <a:schemeClr val="tx1"/>
          </a:fontRef>
        </p:style>
      </p:cxnSp>
      <p:sp>
        <p:nvSpPr>
          <p:cNvPr id="188" name="Rectangle 187"/>
          <p:cNvSpPr/>
          <p:nvPr/>
        </p:nvSpPr>
        <p:spPr>
          <a:xfrm>
            <a:off x="7691462" y="1257171"/>
            <a:ext cx="951892" cy="476550"/>
          </a:xfrm>
          <a:prstGeom prst="rect">
            <a:avLst/>
          </a:prstGeom>
          <a:solidFill>
            <a:schemeClr val="accent2">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IE" sz="2400" b="1" dirty="0" smtClean="0"/>
              <a:t>WSAT</a:t>
            </a:r>
            <a:endParaRPr lang="en-IE" sz="2400" b="1" dirty="0"/>
          </a:p>
        </p:txBody>
      </p:sp>
      <p:cxnSp>
        <p:nvCxnSpPr>
          <p:cNvPr id="130" name="Elbow Connector 129"/>
          <p:cNvCxnSpPr>
            <a:stCxn id="188" idx="1"/>
            <a:endCxn id="105" idx="0"/>
          </p:cNvCxnSpPr>
          <p:nvPr/>
        </p:nvCxnSpPr>
        <p:spPr>
          <a:xfrm rot="10800000" flipV="1">
            <a:off x="6987544" y="1495445"/>
            <a:ext cx="703919" cy="536051"/>
          </a:xfrm>
          <a:prstGeom prst="bentConnector2">
            <a:avLst/>
          </a:prstGeom>
          <a:ln w="22225">
            <a:solidFill>
              <a:schemeClr val="bg2">
                <a:lumMod val="50000"/>
              </a:schemeClr>
            </a:solidFill>
            <a:headEnd type="none"/>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101475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Control Centre</a:t>
            </a:r>
            <a:endParaRPr lang="en-IE" dirty="0"/>
          </a:p>
        </p:txBody>
      </p:sp>
      <p:sp>
        <p:nvSpPr>
          <p:cNvPr id="4" name="Slide Number Placeholder 3"/>
          <p:cNvSpPr>
            <a:spLocks noGrp="1"/>
          </p:cNvSpPr>
          <p:nvPr>
            <p:ph type="sldNum" sz="quarter" idx="12"/>
          </p:nvPr>
        </p:nvSpPr>
        <p:spPr>
          <a:xfrm>
            <a:off x="6566607" y="6355827"/>
            <a:ext cx="2133600" cy="365125"/>
          </a:xfrm>
        </p:spPr>
        <p:txBody>
          <a:bodyPr/>
          <a:lstStyle/>
          <a:p>
            <a:fld id="{5FA4BBA2-668D-4B65-A78A-63221D942F52}" type="slidenum">
              <a:rPr lang="en-IE" smtClean="0">
                <a:solidFill>
                  <a:prstClr val="black">
                    <a:tint val="75000"/>
                  </a:prstClr>
                </a:solidFill>
              </a:rPr>
              <a:pPr/>
              <a:t>4</a:t>
            </a:fld>
            <a:endParaRPr lang="en-IE" dirty="0">
              <a:solidFill>
                <a:prstClr val="black">
                  <a:tint val="75000"/>
                </a:prstClr>
              </a:solidFill>
            </a:endParaRPr>
          </a:p>
        </p:txBody>
      </p:sp>
      <p:sp>
        <p:nvSpPr>
          <p:cNvPr id="8" name="Rounded Rectangle 7"/>
          <p:cNvSpPr/>
          <p:nvPr/>
        </p:nvSpPr>
        <p:spPr>
          <a:xfrm>
            <a:off x="3451860" y="1318260"/>
            <a:ext cx="2034540" cy="685800"/>
          </a:xfrm>
          <a:prstGeom prst="round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Control Centres</a:t>
            </a:r>
          </a:p>
        </p:txBody>
      </p:sp>
      <p:sp>
        <p:nvSpPr>
          <p:cNvPr id="9" name="Rounded Rectangle 8"/>
          <p:cNvSpPr/>
          <p:nvPr/>
        </p:nvSpPr>
        <p:spPr>
          <a:xfrm>
            <a:off x="914400" y="2766060"/>
            <a:ext cx="2255520" cy="685800"/>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Transmission</a:t>
            </a:r>
          </a:p>
        </p:txBody>
      </p:sp>
      <p:sp>
        <p:nvSpPr>
          <p:cNvPr id="10" name="Rounded Rectangle 9"/>
          <p:cNvSpPr/>
          <p:nvPr/>
        </p:nvSpPr>
        <p:spPr>
          <a:xfrm>
            <a:off x="5638800" y="2775804"/>
            <a:ext cx="2293620" cy="685800"/>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Generation</a:t>
            </a:r>
          </a:p>
        </p:txBody>
      </p:sp>
      <p:sp>
        <p:nvSpPr>
          <p:cNvPr id="11" name="Rounded Rectangle 10"/>
          <p:cNvSpPr/>
          <p:nvPr/>
        </p:nvSpPr>
        <p:spPr>
          <a:xfrm>
            <a:off x="678305" y="3865464"/>
            <a:ext cx="1191718" cy="650323"/>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NCC Tx</a:t>
            </a:r>
          </a:p>
          <a:p>
            <a:pPr algn="ctr"/>
            <a:r>
              <a:rPr lang="en-IE" dirty="0" smtClean="0"/>
              <a:t>Dublin</a:t>
            </a:r>
          </a:p>
        </p:txBody>
      </p:sp>
      <p:sp>
        <p:nvSpPr>
          <p:cNvPr id="12" name="Rounded Rectangle 11"/>
          <p:cNvSpPr/>
          <p:nvPr/>
        </p:nvSpPr>
        <p:spPr>
          <a:xfrm>
            <a:off x="2226038" y="3865464"/>
            <a:ext cx="1169233" cy="650323"/>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CHCC Tx</a:t>
            </a:r>
          </a:p>
          <a:p>
            <a:pPr algn="ctr"/>
            <a:r>
              <a:rPr lang="en-IE" dirty="0" smtClean="0"/>
              <a:t>Belfast</a:t>
            </a:r>
          </a:p>
        </p:txBody>
      </p:sp>
      <p:cxnSp>
        <p:nvCxnSpPr>
          <p:cNvPr id="14" name="Straight Arrow Connector 13"/>
          <p:cNvCxnSpPr>
            <a:endCxn id="11" idx="0"/>
          </p:cNvCxnSpPr>
          <p:nvPr/>
        </p:nvCxnSpPr>
        <p:spPr>
          <a:xfrm>
            <a:off x="1274164" y="3471348"/>
            <a:ext cx="0" cy="394116"/>
          </a:xfrm>
          <a:prstGeom prst="straightConnector1">
            <a:avLst/>
          </a:prstGeom>
          <a:ln w="3175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2810654" y="3448050"/>
            <a:ext cx="0" cy="403860"/>
          </a:xfrm>
          <a:prstGeom prst="straightConnector1">
            <a:avLst/>
          </a:prstGeom>
          <a:ln w="3175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7" name="Elbow Connector 16"/>
          <p:cNvCxnSpPr>
            <a:stCxn id="8" idx="2"/>
            <a:endCxn id="9" idx="0"/>
          </p:cNvCxnSpPr>
          <p:nvPr/>
        </p:nvCxnSpPr>
        <p:spPr>
          <a:xfrm rot="5400000">
            <a:off x="2874645" y="1171575"/>
            <a:ext cx="762000" cy="2426970"/>
          </a:xfrm>
          <a:prstGeom prst="bentConnector3">
            <a:avLst>
              <a:gd name="adj1" fmla="val 50000"/>
            </a:avLst>
          </a:prstGeom>
          <a:ln w="3175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Elbow Connector 18"/>
          <p:cNvCxnSpPr>
            <a:stCxn id="8" idx="2"/>
            <a:endCxn id="10" idx="0"/>
          </p:cNvCxnSpPr>
          <p:nvPr/>
        </p:nvCxnSpPr>
        <p:spPr>
          <a:xfrm rot="16200000" flipH="1">
            <a:off x="5241498" y="1231692"/>
            <a:ext cx="771744" cy="2316480"/>
          </a:xfrm>
          <a:prstGeom prst="bentConnector3">
            <a:avLst>
              <a:gd name="adj1" fmla="val 49029"/>
            </a:avLst>
          </a:prstGeom>
          <a:ln w="3175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4" name="Rounded Rectangle 23"/>
          <p:cNvSpPr/>
          <p:nvPr/>
        </p:nvSpPr>
        <p:spPr>
          <a:xfrm>
            <a:off x="5381470" y="3855720"/>
            <a:ext cx="1299210" cy="513913"/>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Scheduling</a:t>
            </a:r>
          </a:p>
        </p:txBody>
      </p:sp>
      <p:sp>
        <p:nvSpPr>
          <p:cNvPr id="25" name="Rounded Rectangle 24"/>
          <p:cNvSpPr/>
          <p:nvPr/>
        </p:nvSpPr>
        <p:spPr>
          <a:xfrm>
            <a:off x="6984979" y="3855720"/>
            <a:ext cx="1259611" cy="513913"/>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Dispatch</a:t>
            </a:r>
          </a:p>
        </p:txBody>
      </p:sp>
      <p:cxnSp>
        <p:nvCxnSpPr>
          <p:cNvPr id="36" name="Straight Arrow Connector 35"/>
          <p:cNvCxnSpPr/>
          <p:nvPr/>
        </p:nvCxnSpPr>
        <p:spPr>
          <a:xfrm>
            <a:off x="6031075" y="3456732"/>
            <a:ext cx="0" cy="403860"/>
          </a:xfrm>
          <a:prstGeom prst="straightConnector1">
            <a:avLst/>
          </a:prstGeom>
          <a:ln w="3175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7600482" y="3461604"/>
            <a:ext cx="0" cy="403860"/>
          </a:xfrm>
          <a:prstGeom prst="straightConnector1">
            <a:avLst/>
          </a:prstGeom>
          <a:ln w="3175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46" name="Rounded Rectangle 45"/>
          <p:cNvSpPr/>
          <p:nvPr/>
        </p:nvSpPr>
        <p:spPr>
          <a:xfrm>
            <a:off x="4856862" y="4999220"/>
            <a:ext cx="1249212" cy="601549"/>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NCC</a:t>
            </a:r>
          </a:p>
          <a:p>
            <a:pPr algn="ctr"/>
            <a:r>
              <a:rPr lang="en-IE" dirty="0" smtClean="0"/>
              <a:t>Dublin</a:t>
            </a:r>
          </a:p>
        </p:txBody>
      </p:sp>
      <p:sp>
        <p:nvSpPr>
          <p:cNvPr id="51" name="Circular Arrow 50"/>
          <p:cNvSpPr/>
          <p:nvPr/>
        </p:nvSpPr>
        <p:spPr>
          <a:xfrm rot="10800000">
            <a:off x="6725408" y="5202210"/>
            <a:ext cx="274316" cy="257329"/>
          </a:xfrm>
          <a:prstGeom prst="circular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tx1"/>
              </a:solidFill>
            </a:endParaRPr>
          </a:p>
        </p:txBody>
      </p:sp>
      <p:sp>
        <p:nvSpPr>
          <p:cNvPr id="52" name="Circular Arrow 51"/>
          <p:cNvSpPr/>
          <p:nvPr/>
        </p:nvSpPr>
        <p:spPr>
          <a:xfrm>
            <a:off x="6725408" y="5147122"/>
            <a:ext cx="274633" cy="289809"/>
          </a:xfrm>
          <a:prstGeom prst="circular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tx1"/>
              </a:solidFill>
            </a:endParaRPr>
          </a:p>
        </p:txBody>
      </p:sp>
      <p:sp>
        <p:nvSpPr>
          <p:cNvPr id="53" name="Rounded Rectangle 52"/>
          <p:cNvSpPr/>
          <p:nvPr/>
        </p:nvSpPr>
        <p:spPr>
          <a:xfrm>
            <a:off x="7543467" y="5006715"/>
            <a:ext cx="1249212" cy="594053"/>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CHCC</a:t>
            </a:r>
          </a:p>
          <a:p>
            <a:pPr algn="ctr"/>
            <a:r>
              <a:rPr lang="en-IE" dirty="0" smtClean="0"/>
              <a:t>Belfast</a:t>
            </a:r>
          </a:p>
        </p:txBody>
      </p:sp>
      <p:sp>
        <p:nvSpPr>
          <p:cNvPr id="56" name="TextBox 55"/>
          <p:cNvSpPr txBox="1"/>
          <p:nvPr/>
        </p:nvSpPr>
        <p:spPr>
          <a:xfrm>
            <a:off x="6218182" y="5462418"/>
            <a:ext cx="1364105" cy="246221"/>
          </a:xfrm>
          <a:prstGeom prst="rect">
            <a:avLst/>
          </a:prstGeom>
          <a:noFill/>
        </p:spPr>
        <p:txBody>
          <a:bodyPr wrap="square" rtlCol="0">
            <a:spAutoFit/>
          </a:bodyPr>
          <a:lstStyle/>
          <a:p>
            <a:r>
              <a:rPr lang="en-IE" sz="1000" dirty="0" smtClean="0"/>
              <a:t>Rotates every 4 days</a:t>
            </a:r>
            <a:endParaRPr lang="en-IE" sz="1000" dirty="0"/>
          </a:p>
        </p:txBody>
      </p:sp>
      <p:cxnSp>
        <p:nvCxnSpPr>
          <p:cNvPr id="61" name="Straight Arrow Connector 60"/>
          <p:cNvCxnSpPr>
            <a:stCxn id="46" idx="3"/>
          </p:cNvCxnSpPr>
          <p:nvPr/>
        </p:nvCxnSpPr>
        <p:spPr>
          <a:xfrm>
            <a:off x="6106074" y="5299995"/>
            <a:ext cx="574606" cy="3746"/>
          </a:xfrm>
          <a:prstGeom prst="straightConnector1">
            <a:avLst/>
          </a:prstGeom>
          <a:ln w="3175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53" idx="1"/>
          </p:cNvCxnSpPr>
          <p:nvPr/>
        </p:nvCxnSpPr>
        <p:spPr>
          <a:xfrm flipH="1" flipV="1">
            <a:off x="7071360" y="5299646"/>
            <a:ext cx="472107" cy="4096"/>
          </a:xfrm>
          <a:prstGeom prst="straightConnector1">
            <a:avLst/>
          </a:prstGeom>
          <a:ln w="3175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a:stCxn id="24" idx="2"/>
          </p:cNvCxnSpPr>
          <p:nvPr/>
        </p:nvCxnSpPr>
        <p:spPr>
          <a:xfrm>
            <a:off x="6031075" y="4369633"/>
            <a:ext cx="0" cy="29230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7600482" y="4375879"/>
            <a:ext cx="0" cy="292308"/>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6031075" y="4661941"/>
            <a:ext cx="1569407" cy="6246"/>
          </a:xfrm>
          <a:prstGeom prst="line">
            <a:avLst/>
          </a:prstGeom>
          <a:ln w="317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a:off x="6855266" y="4661941"/>
            <a:ext cx="7458" cy="420599"/>
          </a:xfrm>
          <a:prstGeom prst="straightConnector1">
            <a:avLst/>
          </a:prstGeom>
          <a:ln w="3175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9141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a:ea typeface="MS PGothic" pitchFamily="34" charset="-128"/>
                <a:cs typeface="Arial"/>
              </a:rPr>
              <a:t>F</a:t>
            </a:r>
            <a:r>
              <a:rPr lang="en-IE" dirty="0" smtClean="0">
                <a:ea typeface="MS PGothic" pitchFamily="34" charset="-128"/>
                <a:cs typeface="Arial"/>
              </a:rPr>
              <a:t>rom </a:t>
            </a:r>
            <a:r>
              <a:rPr lang="en-IE" dirty="0">
                <a:ea typeface="MS PGothic" pitchFamily="34" charset="-128"/>
                <a:cs typeface="Arial"/>
              </a:rPr>
              <a:t>SEM to I-SEM</a:t>
            </a:r>
            <a:endParaRPr lang="en-US" dirty="0"/>
          </a:p>
        </p:txBody>
      </p:sp>
      <p:sp>
        <p:nvSpPr>
          <p:cNvPr id="6" name="Slide Number Placeholder 5"/>
          <p:cNvSpPr>
            <a:spLocks noGrp="1"/>
          </p:cNvSpPr>
          <p:nvPr>
            <p:ph type="sldNum" sz="quarter" idx="12"/>
          </p:nvPr>
        </p:nvSpPr>
        <p:spPr/>
        <p:txBody>
          <a:bodyPr/>
          <a:lstStyle/>
          <a:p>
            <a:fld id="{5FA4BBA2-668D-4B65-A78A-63221D942F52}" type="slidenum">
              <a:rPr lang="en-IE" smtClean="0">
                <a:solidFill>
                  <a:prstClr val="black">
                    <a:tint val="75000"/>
                  </a:prstClr>
                </a:solidFill>
              </a:rPr>
              <a:pPr/>
              <a:t>5</a:t>
            </a:fld>
            <a:endParaRPr lang="en-IE" dirty="0">
              <a:solidFill>
                <a:prstClr val="black">
                  <a:tint val="75000"/>
                </a:prstClr>
              </a:solidFill>
            </a:endParaRPr>
          </a:p>
        </p:txBody>
      </p:sp>
      <p:graphicFrame>
        <p:nvGraphicFramePr>
          <p:cNvPr id="4" name="Content Placeholder 4"/>
          <p:cNvGraphicFramePr>
            <a:graphicFrameLocks/>
          </p:cNvGraphicFramePr>
          <p:nvPr>
            <p:extLst>
              <p:ext uri="{D42A27DB-BD31-4B8C-83A1-F6EECF244321}">
                <p14:modId xmlns:p14="http://schemas.microsoft.com/office/powerpoint/2010/main" val="1801141254"/>
              </p:ext>
            </p:extLst>
          </p:nvPr>
        </p:nvGraphicFramePr>
        <p:xfrm>
          <a:off x="761999" y="1238023"/>
          <a:ext cx="7543801" cy="4974207"/>
        </p:xfrm>
        <a:graphic>
          <a:graphicData uri="http://schemas.openxmlformats.org/drawingml/2006/table">
            <a:tbl>
              <a:tblPr firstRow="1" bandRow="1">
                <a:tableStyleId>{5C22544A-7EE6-4342-B048-85BDC9FD1C3A}</a:tableStyleId>
              </a:tblPr>
              <a:tblGrid>
                <a:gridCol w="1797282"/>
                <a:gridCol w="2907366"/>
                <a:gridCol w="2839153"/>
              </a:tblGrid>
              <a:tr h="382953">
                <a:tc>
                  <a:txBody>
                    <a:bodyPr/>
                    <a:lstStyle/>
                    <a:p>
                      <a:endParaRPr lang="en-IE" sz="1400" dirty="0">
                        <a:latin typeface="+mn-lt"/>
                        <a:cs typeface="Arial" panose="020B0604020202020204" pitchFamily="34" charset="0"/>
                      </a:endParaRPr>
                    </a:p>
                  </a:txBody>
                  <a:tcPr/>
                </a:tc>
                <a:tc>
                  <a:txBody>
                    <a:bodyPr/>
                    <a:lstStyle/>
                    <a:p>
                      <a:r>
                        <a:rPr lang="en-IE" sz="1400" dirty="0" smtClean="0">
                          <a:latin typeface="+mn-lt"/>
                          <a:cs typeface="Arial" panose="020B0604020202020204" pitchFamily="34" charset="0"/>
                        </a:rPr>
                        <a:t>SEM</a:t>
                      </a:r>
                      <a:endParaRPr lang="en-IE" sz="1400" dirty="0">
                        <a:latin typeface="+mn-lt"/>
                        <a:cs typeface="Arial" panose="020B0604020202020204" pitchFamily="34" charset="0"/>
                      </a:endParaRPr>
                    </a:p>
                  </a:txBody>
                  <a:tcPr/>
                </a:tc>
                <a:tc>
                  <a:txBody>
                    <a:bodyPr/>
                    <a:lstStyle/>
                    <a:p>
                      <a:r>
                        <a:rPr lang="en-IE" sz="1400" dirty="0" smtClean="0">
                          <a:latin typeface="+mn-lt"/>
                          <a:cs typeface="Arial" panose="020B0604020202020204" pitchFamily="34" charset="0"/>
                        </a:rPr>
                        <a:t>I-SEM</a:t>
                      </a:r>
                      <a:endParaRPr lang="en-IE" sz="1400" dirty="0">
                        <a:latin typeface="+mn-lt"/>
                        <a:cs typeface="Arial" panose="020B0604020202020204" pitchFamily="34" charset="0"/>
                      </a:endParaRPr>
                    </a:p>
                  </a:txBody>
                  <a:tcPr/>
                </a:tc>
              </a:tr>
              <a:tr h="574042">
                <a:tc>
                  <a:txBody>
                    <a:bodyPr/>
                    <a:lstStyle/>
                    <a:p>
                      <a:r>
                        <a:rPr lang="en-IE" sz="1400" b="1" dirty="0" smtClean="0">
                          <a:latin typeface="+mn-lt"/>
                          <a:cs typeface="Arial" panose="020B0604020202020204" pitchFamily="34" charset="0"/>
                        </a:rPr>
                        <a:t>Gate closure</a:t>
                      </a:r>
                      <a:endParaRPr lang="en-IE" sz="1400" b="1" dirty="0">
                        <a:latin typeface="+mn-lt"/>
                        <a:cs typeface="Arial" panose="020B0604020202020204" pitchFamily="34" charset="0"/>
                      </a:endParaRPr>
                    </a:p>
                  </a:txBody>
                  <a:tcPr/>
                </a:tc>
                <a:tc>
                  <a:txBody>
                    <a:bodyPr/>
                    <a:lstStyle/>
                    <a:p>
                      <a:r>
                        <a:rPr lang="en-IE" sz="1400" dirty="0" smtClean="0">
                          <a:latin typeface="+mn-lt"/>
                          <a:cs typeface="Arial" panose="020B0604020202020204" pitchFamily="34" charset="0"/>
                        </a:rPr>
                        <a:t>EA2 WD1</a:t>
                      </a:r>
                      <a:br>
                        <a:rPr lang="en-IE" sz="1400" dirty="0" smtClean="0">
                          <a:latin typeface="+mn-lt"/>
                          <a:cs typeface="Arial" panose="020B0604020202020204" pitchFamily="34" charset="0"/>
                        </a:rPr>
                      </a:br>
                      <a:r>
                        <a:rPr lang="en-IE" sz="1400" dirty="0" smtClean="0">
                          <a:latin typeface="+mn-lt"/>
                          <a:cs typeface="Arial" panose="020B0604020202020204" pitchFamily="34" charset="0"/>
                        </a:rPr>
                        <a:t>&gt;</a:t>
                      </a:r>
                      <a:r>
                        <a:rPr lang="en-IE" sz="1400" baseline="0" dirty="0" smtClean="0">
                          <a:latin typeface="+mn-lt"/>
                          <a:cs typeface="Arial" panose="020B0604020202020204" pitchFamily="34" charset="0"/>
                        </a:rPr>
                        <a:t> 10 hr notice</a:t>
                      </a:r>
                      <a:endParaRPr lang="en-IE" sz="1400" dirty="0">
                        <a:latin typeface="+mn-lt"/>
                        <a:cs typeface="Arial" panose="020B0604020202020204" pitchFamily="34" charset="0"/>
                      </a:endParaRPr>
                    </a:p>
                  </a:txBody>
                  <a:tcPr/>
                </a:tc>
                <a:tc>
                  <a:txBody>
                    <a:bodyPr/>
                    <a:lstStyle/>
                    <a:p>
                      <a:r>
                        <a:rPr lang="en-IE" sz="1400" dirty="0" smtClean="0">
                          <a:latin typeface="+mn-lt"/>
                          <a:cs typeface="Arial" panose="020B0604020202020204" pitchFamily="34" charset="0"/>
                        </a:rPr>
                        <a:t>Half-hourly</a:t>
                      </a:r>
                      <a:br>
                        <a:rPr lang="en-IE" sz="1400" dirty="0" smtClean="0">
                          <a:latin typeface="+mn-lt"/>
                          <a:cs typeface="Arial" panose="020B0604020202020204" pitchFamily="34" charset="0"/>
                        </a:rPr>
                      </a:br>
                      <a:r>
                        <a:rPr lang="en-IE" sz="1400" dirty="0" smtClean="0">
                          <a:latin typeface="+mn-lt"/>
                          <a:cs typeface="Arial" panose="020B0604020202020204" pitchFamily="34" charset="0"/>
                        </a:rPr>
                        <a:t>1 hr before</a:t>
                      </a:r>
                      <a:r>
                        <a:rPr lang="en-IE" sz="1400" baseline="0" dirty="0" smtClean="0">
                          <a:latin typeface="+mn-lt"/>
                          <a:cs typeface="Arial" panose="020B0604020202020204" pitchFamily="34" charset="0"/>
                        </a:rPr>
                        <a:t> real-time</a:t>
                      </a:r>
                    </a:p>
                    <a:p>
                      <a:r>
                        <a:rPr lang="en-IE" sz="1400" baseline="0" dirty="0" smtClean="0">
                          <a:latin typeface="+mn-lt"/>
                          <a:cs typeface="Arial" panose="020B0604020202020204" pitchFamily="34" charset="0"/>
                        </a:rPr>
                        <a:t>08:40 11:54 18:10 ICRP updates</a:t>
                      </a:r>
                      <a:endParaRPr lang="en-IE" sz="1400" dirty="0">
                        <a:latin typeface="+mn-lt"/>
                        <a:cs typeface="Arial" panose="020B0604020202020204" pitchFamily="34" charset="0"/>
                      </a:endParaRPr>
                    </a:p>
                  </a:txBody>
                  <a:tcPr/>
                </a:tc>
              </a:tr>
              <a:tr h="705062">
                <a:tc>
                  <a:txBody>
                    <a:bodyPr/>
                    <a:lstStyle/>
                    <a:p>
                      <a:r>
                        <a:rPr lang="en-IE" sz="1400" b="1" dirty="0" smtClean="0">
                          <a:latin typeface="+mn-lt"/>
                          <a:cs typeface="Arial" panose="020B0604020202020204" pitchFamily="34" charset="0"/>
                        </a:rPr>
                        <a:t>Unit Prices</a:t>
                      </a:r>
                      <a:endParaRPr lang="en-IE" sz="1400" b="1" dirty="0">
                        <a:latin typeface="+mn-lt"/>
                        <a:cs typeface="Arial" panose="020B0604020202020204" pitchFamily="34" charset="0"/>
                      </a:endParaRPr>
                    </a:p>
                  </a:txBody>
                  <a:tcPr/>
                </a:tc>
                <a:tc>
                  <a:txBody>
                    <a:bodyPr/>
                    <a:lstStyle/>
                    <a:p>
                      <a:r>
                        <a:rPr lang="en-IE" sz="1400" dirty="0" smtClean="0">
                          <a:latin typeface="+mn-lt"/>
                          <a:cs typeface="Arial" panose="020B0604020202020204" pitchFamily="34" charset="0"/>
                        </a:rPr>
                        <a:t>Single curve</a:t>
                      </a:r>
                    </a:p>
                    <a:p>
                      <a:r>
                        <a:rPr lang="en-IE" sz="1400" dirty="0" smtClean="0">
                          <a:latin typeface="+mn-lt"/>
                          <a:cs typeface="Arial" panose="020B0604020202020204" pitchFamily="34" charset="0"/>
                        </a:rPr>
                        <a:t>Bidding Code of Practice ‘BCoP’</a:t>
                      </a:r>
                      <a:endParaRPr lang="en-IE" sz="1400" dirty="0">
                        <a:latin typeface="+mn-lt"/>
                        <a:cs typeface="Arial" panose="020B0604020202020204" pitchFamily="34" charset="0"/>
                      </a:endParaRPr>
                    </a:p>
                  </a:txBody>
                  <a:tcPr/>
                </a:tc>
                <a:tc>
                  <a:txBody>
                    <a:bodyPr/>
                    <a:lstStyle/>
                    <a:p>
                      <a:r>
                        <a:rPr lang="en-IE" sz="1400" dirty="0" smtClean="0">
                          <a:latin typeface="+mn-lt"/>
                          <a:cs typeface="Arial" panose="020B0604020202020204" pitchFamily="34" charset="0"/>
                        </a:rPr>
                        <a:t>Dual</a:t>
                      </a:r>
                      <a:r>
                        <a:rPr lang="en-IE" sz="1400" baseline="0" dirty="0" smtClean="0">
                          <a:latin typeface="+mn-lt"/>
                          <a:cs typeface="Arial" panose="020B0604020202020204" pitchFamily="34" charset="0"/>
                        </a:rPr>
                        <a:t> curve - Inc/Dec</a:t>
                      </a:r>
                    </a:p>
                    <a:p>
                      <a:r>
                        <a:rPr lang="en-IE" sz="1400" baseline="0" dirty="0" smtClean="0">
                          <a:latin typeface="+mn-lt"/>
                          <a:cs typeface="Arial" panose="020B0604020202020204" pitchFamily="34" charset="0"/>
                        </a:rPr>
                        <a:t>Simple and complex data</a:t>
                      </a:r>
                    </a:p>
                    <a:p>
                      <a:r>
                        <a:rPr lang="en-IE" sz="1400" baseline="0" dirty="0" smtClean="0">
                          <a:latin typeface="+mn-lt"/>
                          <a:cs typeface="Arial" panose="020B0604020202020204" pitchFamily="34" charset="0"/>
                        </a:rPr>
                        <a:t>Partly ‘BCoP’d</a:t>
                      </a:r>
                      <a:endParaRPr lang="en-IE" sz="1400" dirty="0">
                        <a:latin typeface="+mn-lt"/>
                        <a:cs typeface="Arial" panose="020B0604020202020204" pitchFamily="34" charset="0"/>
                      </a:endParaRPr>
                    </a:p>
                  </a:txBody>
                  <a:tcPr/>
                </a:tc>
              </a:tr>
              <a:tr h="1004673">
                <a:tc>
                  <a:txBody>
                    <a:bodyPr/>
                    <a:lstStyle/>
                    <a:p>
                      <a:r>
                        <a:rPr lang="en-IE" sz="1400" b="1" dirty="0" smtClean="0">
                          <a:latin typeface="+mn-lt"/>
                          <a:cs typeface="Arial" panose="020B0604020202020204" pitchFamily="34" charset="0"/>
                        </a:rPr>
                        <a:t>Start point</a:t>
                      </a:r>
                      <a:r>
                        <a:rPr lang="en-IE" sz="1400" b="1" baseline="0" dirty="0" smtClean="0">
                          <a:latin typeface="+mn-lt"/>
                          <a:cs typeface="Arial" panose="020B0604020202020204" pitchFamily="34" charset="0"/>
                        </a:rPr>
                        <a:t> for scheduling</a:t>
                      </a:r>
                      <a:endParaRPr lang="en-IE" sz="1400" b="1" dirty="0">
                        <a:latin typeface="+mn-lt"/>
                        <a:cs typeface="Arial" panose="020B0604020202020204" pitchFamily="34"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IE" sz="1400" baseline="0" dirty="0" smtClean="0">
                          <a:latin typeface="+mn-lt"/>
                          <a:cs typeface="Arial" panose="020B0604020202020204" pitchFamily="34" charset="0"/>
                        </a:rPr>
                        <a:t>Market prices (fixed), </a:t>
                      </a:r>
                    </a:p>
                    <a:p>
                      <a:pPr marL="0" marR="0" indent="0" algn="l" defTabSz="457200" rtl="0" eaLnBrk="1" fontAlgn="auto" latinLnBrk="0" hangingPunct="1">
                        <a:lnSpc>
                          <a:spcPct val="100000"/>
                        </a:lnSpc>
                        <a:spcBef>
                          <a:spcPts val="0"/>
                        </a:spcBef>
                        <a:spcAft>
                          <a:spcPts val="0"/>
                        </a:spcAft>
                        <a:buClrTx/>
                        <a:buSzTx/>
                        <a:buFontTx/>
                        <a:buNone/>
                        <a:tabLst/>
                        <a:defRPr/>
                      </a:pPr>
                      <a:r>
                        <a:rPr lang="en-IE" sz="1400" baseline="0" dirty="0" smtClean="0">
                          <a:latin typeface="+mn-lt"/>
                          <a:cs typeface="Arial" panose="020B0604020202020204" pitchFamily="34" charset="0"/>
                        </a:rPr>
                        <a:t>Interconnector nominations</a:t>
                      </a:r>
                    </a:p>
                    <a:p>
                      <a:pPr marL="0" marR="0" indent="0" algn="l" defTabSz="457200" rtl="0" eaLnBrk="1" fontAlgn="auto" latinLnBrk="0" hangingPunct="1">
                        <a:lnSpc>
                          <a:spcPct val="100000"/>
                        </a:lnSpc>
                        <a:spcBef>
                          <a:spcPts val="0"/>
                        </a:spcBef>
                        <a:spcAft>
                          <a:spcPts val="0"/>
                        </a:spcAft>
                        <a:buClrTx/>
                        <a:buSzTx/>
                        <a:buFontTx/>
                        <a:buNone/>
                        <a:tabLst/>
                        <a:defRPr/>
                      </a:pPr>
                      <a:r>
                        <a:rPr lang="en-IE" sz="1400" baseline="0" dirty="0" smtClean="0">
                          <a:latin typeface="+mn-lt"/>
                          <a:cs typeface="Arial" panose="020B0604020202020204" pitchFamily="34" charset="0"/>
                        </a:rPr>
                        <a:t>Current dispatch</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IE" sz="1400" dirty="0" smtClean="0">
                          <a:latin typeface="+mn-lt"/>
                          <a:cs typeface="Arial" panose="020B0604020202020204" pitchFamily="34" charset="0"/>
                        </a:rPr>
                        <a:t>Market Physical Notifications</a:t>
                      </a:r>
                      <a:r>
                        <a:rPr lang="en-IE" sz="1400" baseline="0" dirty="0" smtClean="0">
                          <a:latin typeface="+mn-lt"/>
                          <a:cs typeface="Arial" panose="020B0604020202020204" pitchFamily="34" charset="0"/>
                        </a:rPr>
                        <a:t> (PNs),</a:t>
                      </a:r>
                    </a:p>
                    <a:p>
                      <a:pPr marL="0" marR="0" indent="0" algn="l" defTabSz="457200" rtl="0" eaLnBrk="1" fontAlgn="auto" latinLnBrk="0" hangingPunct="1">
                        <a:lnSpc>
                          <a:spcPct val="100000"/>
                        </a:lnSpc>
                        <a:spcBef>
                          <a:spcPts val="0"/>
                        </a:spcBef>
                        <a:spcAft>
                          <a:spcPts val="0"/>
                        </a:spcAft>
                        <a:buClrTx/>
                        <a:buSzTx/>
                        <a:buFontTx/>
                        <a:buNone/>
                        <a:tabLst/>
                        <a:defRPr/>
                      </a:pPr>
                      <a:r>
                        <a:rPr lang="en-IE" sz="1400" baseline="0" dirty="0" smtClean="0">
                          <a:latin typeface="+mn-lt"/>
                          <a:cs typeface="Arial" panose="020B0604020202020204" pitchFamily="34" charset="0"/>
                        </a:rPr>
                        <a:t>Varying prices (from PNs),</a:t>
                      </a:r>
                    </a:p>
                    <a:p>
                      <a:pPr marL="0" marR="0" indent="0" algn="l" defTabSz="457200" rtl="0" eaLnBrk="1" fontAlgn="auto" latinLnBrk="0" hangingPunct="1">
                        <a:lnSpc>
                          <a:spcPct val="100000"/>
                        </a:lnSpc>
                        <a:spcBef>
                          <a:spcPts val="0"/>
                        </a:spcBef>
                        <a:spcAft>
                          <a:spcPts val="0"/>
                        </a:spcAft>
                        <a:buClrTx/>
                        <a:buSzTx/>
                        <a:buFontTx/>
                        <a:buNone/>
                        <a:tabLst/>
                        <a:defRPr/>
                      </a:pPr>
                      <a:r>
                        <a:rPr lang="en-IE" sz="1400" dirty="0" smtClean="0">
                          <a:latin typeface="+mn-lt"/>
                          <a:cs typeface="Arial" panose="020B0604020202020204" pitchFamily="34" charset="0"/>
                        </a:rPr>
                        <a:t>Interconnector schedules</a:t>
                      </a:r>
                    </a:p>
                    <a:p>
                      <a:pPr marL="0" marR="0" indent="0" algn="l" defTabSz="457200" rtl="0" eaLnBrk="1" fontAlgn="auto" latinLnBrk="0" hangingPunct="1">
                        <a:lnSpc>
                          <a:spcPct val="100000"/>
                        </a:lnSpc>
                        <a:spcBef>
                          <a:spcPts val="0"/>
                        </a:spcBef>
                        <a:spcAft>
                          <a:spcPts val="0"/>
                        </a:spcAft>
                        <a:buClrTx/>
                        <a:buSzTx/>
                        <a:buFontTx/>
                        <a:buNone/>
                        <a:tabLst/>
                        <a:defRPr/>
                      </a:pPr>
                      <a:r>
                        <a:rPr lang="en-IE" sz="1400" dirty="0" smtClean="0">
                          <a:latin typeface="+mn-lt"/>
                          <a:cs typeface="Arial" panose="020B0604020202020204" pitchFamily="34" charset="0"/>
                        </a:rPr>
                        <a:t>Current dispatch</a:t>
                      </a:r>
                      <a:endParaRPr lang="en-IE" sz="1400" dirty="0">
                        <a:latin typeface="+mn-lt"/>
                        <a:cs typeface="Arial" panose="020B0604020202020204" pitchFamily="34" charset="0"/>
                      </a:endParaRPr>
                    </a:p>
                  </a:txBody>
                  <a:tcPr/>
                </a:tc>
              </a:tr>
              <a:tr h="569534">
                <a:tc>
                  <a:txBody>
                    <a:bodyPr/>
                    <a:lstStyle/>
                    <a:p>
                      <a:r>
                        <a:rPr lang="en-IE" sz="1400" b="1" baseline="0" dirty="0" smtClean="0">
                          <a:latin typeface="+mn-lt"/>
                          <a:cs typeface="Arial" panose="020B0604020202020204" pitchFamily="34" charset="0"/>
                        </a:rPr>
                        <a:t>Cost optimisation objective</a:t>
                      </a:r>
                      <a:endParaRPr lang="en-IE" sz="1400" b="1" dirty="0">
                        <a:latin typeface="+mn-lt"/>
                        <a:cs typeface="Arial" panose="020B0604020202020204" pitchFamily="34" charset="0"/>
                      </a:endParaRPr>
                    </a:p>
                  </a:txBody>
                  <a:tcPr/>
                </a:tc>
                <a:tc>
                  <a:txBody>
                    <a:bodyPr/>
                    <a:lstStyle/>
                    <a:p>
                      <a:r>
                        <a:rPr lang="en-IE" sz="1400" dirty="0" smtClean="0">
                          <a:latin typeface="+mn-lt"/>
                          <a:cs typeface="Arial" panose="020B0604020202020204" pitchFamily="34" charset="0"/>
                        </a:rPr>
                        <a:t>Minimise</a:t>
                      </a:r>
                      <a:r>
                        <a:rPr lang="en-IE" sz="1400" baseline="0" dirty="0" smtClean="0">
                          <a:latin typeface="+mn-lt"/>
                          <a:cs typeface="Arial" panose="020B0604020202020204" pitchFamily="34" charset="0"/>
                        </a:rPr>
                        <a:t> production cost</a:t>
                      </a:r>
                      <a:endParaRPr lang="en-IE" sz="1400" dirty="0">
                        <a:latin typeface="+mn-lt"/>
                        <a:cs typeface="Arial" panose="020B0604020202020204" pitchFamily="34" charset="0"/>
                      </a:endParaRPr>
                    </a:p>
                  </a:txBody>
                  <a:tcPr/>
                </a:tc>
                <a:tc>
                  <a:txBody>
                    <a:bodyPr/>
                    <a:lstStyle/>
                    <a:p>
                      <a:r>
                        <a:rPr lang="en-IE" sz="1400" dirty="0" smtClean="0">
                          <a:solidFill>
                            <a:srgbClr val="FF0000"/>
                          </a:solidFill>
                          <a:latin typeface="+mn-lt"/>
                          <a:cs typeface="Arial" panose="020B0604020202020204" pitchFamily="34" charset="0"/>
                        </a:rPr>
                        <a:t>Minimise cost of deviating from PNs*</a:t>
                      </a:r>
                      <a:endParaRPr lang="en-IE" sz="1400" dirty="0">
                        <a:solidFill>
                          <a:srgbClr val="FF0000"/>
                        </a:solidFill>
                        <a:latin typeface="+mn-lt"/>
                        <a:cs typeface="Arial" panose="020B0604020202020204" pitchFamily="34" charset="0"/>
                      </a:endParaRPr>
                    </a:p>
                  </a:txBody>
                  <a:tcPr/>
                </a:tc>
              </a:tr>
              <a:tr h="536428">
                <a:tc>
                  <a:txBody>
                    <a:bodyPr/>
                    <a:lstStyle/>
                    <a:p>
                      <a:r>
                        <a:rPr lang="en-IE" sz="1400" b="1" baseline="0" dirty="0" smtClean="0">
                          <a:latin typeface="+mn-lt"/>
                          <a:cs typeface="Arial" panose="020B0604020202020204" pitchFamily="34" charset="0"/>
                        </a:rPr>
                        <a:t>Scheduling process</a:t>
                      </a:r>
                      <a:endParaRPr lang="en-IE" sz="1400" b="1" dirty="0">
                        <a:latin typeface="+mn-lt"/>
                        <a:cs typeface="Arial" panose="020B0604020202020204" pitchFamily="34" charset="0"/>
                      </a:endParaRPr>
                    </a:p>
                  </a:txBody>
                  <a:tcPr/>
                </a:tc>
                <a:tc>
                  <a:txBody>
                    <a:bodyPr/>
                    <a:lstStyle/>
                    <a:p>
                      <a:r>
                        <a:rPr lang="en-IE" sz="1400" b="0" dirty="0" smtClean="0">
                          <a:latin typeface="+mn-lt"/>
                          <a:cs typeface="Arial" panose="020B0604020202020204" pitchFamily="34" charset="0"/>
                        </a:rPr>
                        <a:t>Day</a:t>
                      </a:r>
                      <a:r>
                        <a:rPr lang="en-IE" sz="1400" b="0" baseline="0" dirty="0" smtClean="0">
                          <a:latin typeface="+mn-lt"/>
                          <a:cs typeface="Arial" panose="020B0604020202020204" pitchFamily="34" charset="0"/>
                        </a:rPr>
                        <a:t> Ahead, </a:t>
                      </a:r>
                      <a:r>
                        <a:rPr lang="en-IE" sz="1400" b="0" baseline="0" dirty="0" err="1" smtClean="0">
                          <a:latin typeface="+mn-lt"/>
                          <a:cs typeface="Arial" panose="020B0604020202020204" pitchFamily="34" charset="0"/>
                        </a:rPr>
                        <a:t>Inday</a:t>
                      </a:r>
                      <a:r>
                        <a:rPr lang="en-IE" sz="1400" b="0" baseline="0" dirty="0" smtClean="0">
                          <a:latin typeface="+mn-lt"/>
                          <a:cs typeface="Arial" panose="020B0604020202020204" pitchFamily="34" charset="0"/>
                        </a:rPr>
                        <a:t> 1, </a:t>
                      </a:r>
                      <a:r>
                        <a:rPr lang="en-IE" sz="1400" b="0" baseline="0" dirty="0" err="1" smtClean="0">
                          <a:latin typeface="+mn-lt"/>
                          <a:cs typeface="Arial" panose="020B0604020202020204" pitchFamily="34" charset="0"/>
                        </a:rPr>
                        <a:t>Inday</a:t>
                      </a:r>
                      <a:r>
                        <a:rPr lang="en-IE" sz="1400" b="0" baseline="0" dirty="0" smtClean="0">
                          <a:latin typeface="+mn-lt"/>
                          <a:cs typeface="Arial" panose="020B0604020202020204" pitchFamily="34" charset="0"/>
                        </a:rPr>
                        <a:t> 2 &amp; </a:t>
                      </a:r>
                      <a:r>
                        <a:rPr lang="en-IE" sz="1400" b="0" baseline="0" dirty="0" err="1" smtClean="0">
                          <a:latin typeface="+mn-lt"/>
                          <a:cs typeface="Arial" panose="020B0604020202020204" pitchFamily="34" charset="0"/>
                        </a:rPr>
                        <a:t>Inday</a:t>
                      </a:r>
                      <a:r>
                        <a:rPr lang="en-IE" sz="1400" b="0" baseline="0" dirty="0" smtClean="0">
                          <a:latin typeface="+mn-lt"/>
                          <a:cs typeface="Arial" panose="020B0604020202020204" pitchFamily="34" charset="0"/>
                        </a:rPr>
                        <a:t> 3, and ad hoc as required</a:t>
                      </a:r>
                      <a:endParaRPr lang="en-IE" sz="1400" b="0" dirty="0">
                        <a:latin typeface="+mn-lt"/>
                        <a:cs typeface="Arial" panose="020B0604020202020204" pitchFamily="34" charset="0"/>
                      </a:endParaRPr>
                    </a:p>
                  </a:txBody>
                  <a:tcPr/>
                </a:tc>
                <a:tc>
                  <a:txBody>
                    <a:bodyPr/>
                    <a:lstStyle/>
                    <a:p>
                      <a:r>
                        <a:rPr lang="en-IE" sz="1400" b="0" dirty="0" smtClean="0">
                          <a:solidFill>
                            <a:srgbClr val="FF0000"/>
                          </a:solidFill>
                          <a:latin typeface="+mn-lt"/>
                          <a:cs typeface="Arial" panose="020B0604020202020204" pitchFamily="34" charset="0"/>
                        </a:rPr>
                        <a:t>Continuous (100+)</a:t>
                      </a:r>
                    </a:p>
                    <a:p>
                      <a:r>
                        <a:rPr lang="en-IE" sz="1400" b="0" dirty="0" smtClean="0">
                          <a:solidFill>
                            <a:srgbClr val="FF0000"/>
                          </a:solidFill>
                          <a:latin typeface="+mn-lt"/>
                          <a:cs typeface="Arial" panose="020B0604020202020204" pitchFamily="34" charset="0"/>
                        </a:rPr>
                        <a:t>Economic dispatch (every 5 mins)</a:t>
                      </a:r>
                      <a:endParaRPr lang="en-IE" sz="1400" b="0" dirty="0">
                        <a:solidFill>
                          <a:srgbClr val="FF0000"/>
                        </a:solidFill>
                        <a:latin typeface="+mn-lt"/>
                        <a:cs typeface="Arial" panose="020B0604020202020204" pitchFamily="34" charset="0"/>
                      </a:endParaRPr>
                    </a:p>
                  </a:txBody>
                  <a:tcPr/>
                </a:tc>
              </a:tr>
              <a:tr h="499419">
                <a:tc>
                  <a:txBody>
                    <a:bodyPr/>
                    <a:lstStyle/>
                    <a:p>
                      <a:r>
                        <a:rPr lang="en-IE" sz="1400" b="1" dirty="0" smtClean="0">
                          <a:latin typeface="+mn-lt"/>
                          <a:cs typeface="Arial" panose="020B0604020202020204" pitchFamily="34" charset="0"/>
                        </a:rPr>
                        <a:t>Energy</a:t>
                      </a:r>
                      <a:r>
                        <a:rPr lang="en-IE" sz="1400" b="1" baseline="0" dirty="0" smtClean="0">
                          <a:latin typeface="+mn-lt"/>
                          <a:cs typeface="Arial" panose="020B0604020202020204" pitchFamily="34" charset="0"/>
                        </a:rPr>
                        <a:t> Balance</a:t>
                      </a:r>
                    </a:p>
                    <a:p>
                      <a:endParaRPr lang="en-IE" sz="1400" b="1" dirty="0">
                        <a:latin typeface="+mn-lt"/>
                        <a:cs typeface="Arial" panose="020B0604020202020204" pitchFamily="34" charset="0"/>
                      </a:endParaRPr>
                    </a:p>
                  </a:txBody>
                  <a:tcPr/>
                </a:tc>
                <a:tc>
                  <a:txBody>
                    <a:bodyPr/>
                    <a:lstStyle/>
                    <a:p>
                      <a:r>
                        <a:rPr lang="en-IE" sz="1400" b="0" dirty="0" smtClean="0">
                          <a:latin typeface="+mn-lt"/>
                          <a:cs typeface="Arial" panose="020B0604020202020204" pitchFamily="34" charset="0"/>
                        </a:rPr>
                        <a:t>Implicitly balanced</a:t>
                      </a:r>
                      <a:endParaRPr lang="en-IE" sz="1400" b="0" dirty="0">
                        <a:latin typeface="+mn-lt"/>
                        <a:cs typeface="Arial" panose="020B0604020202020204" pitchFamily="34" charset="0"/>
                      </a:endParaRPr>
                    </a:p>
                  </a:txBody>
                  <a:tcPr/>
                </a:tc>
                <a:tc>
                  <a:txBody>
                    <a:bodyPr/>
                    <a:lstStyle/>
                    <a:p>
                      <a:r>
                        <a:rPr lang="en-IE" sz="1400" b="0" dirty="0" smtClean="0">
                          <a:latin typeface="+mn-lt"/>
                          <a:cs typeface="Arial" panose="020B0604020202020204" pitchFamily="34" charset="0"/>
                        </a:rPr>
                        <a:t>Market participants are balance responsible</a:t>
                      </a:r>
                    </a:p>
                  </a:txBody>
                  <a:tcPr/>
                </a:tc>
              </a:tr>
              <a:tr h="499419">
                <a:tc>
                  <a:txBody>
                    <a:bodyPr/>
                    <a:lstStyle/>
                    <a:p>
                      <a:r>
                        <a:rPr lang="en-IE" sz="1400" b="1" dirty="0" smtClean="0">
                          <a:latin typeface="+mn-lt"/>
                          <a:cs typeface="Arial" panose="020B0604020202020204" pitchFamily="34" charset="0"/>
                        </a:rPr>
                        <a:t>Price</a:t>
                      </a:r>
                      <a:endParaRPr lang="en-IE" sz="1400" b="1" dirty="0">
                        <a:latin typeface="+mn-lt"/>
                        <a:cs typeface="Arial" panose="020B0604020202020204" pitchFamily="34" charset="0"/>
                      </a:endParaRPr>
                    </a:p>
                  </a:txBody>
                  <a:tcPr/>
                </a:tc>
                <a:tc>
                  <a:txBody>
                    <a:bodyPr/>
                    <a:lstStyle/>
                    <a:p>
                      <a:r>
                        <a:rPr lang="en-IE" sz="1400" b="0" dirty="0" smtClean="0">
                          <a:latin typeface="+mn-lt"/>
                          <a:cs typeface="Arial" panose="020B0604020202020204" pitchFamily="34" charset="0"/>
                        </a:rPr>
                        <a:t>Ex-post unconstrained</a:t>
                      </a:r>
                      <a:r>
                        <a:rPr lang="en-IE" sz="1400" b="0" baseline="0" dirty="0" smtClean="0">
                          <a:latin typeface="+mn-lt"/>
                          <a:cs typeface="Arial" panose="020B0604020202020204" pitchFamily="34" charset="0"/>
                        </a:rPr>
                        <a:t> price</a:t>
                      </a:r>
                      <a:endParaRPr lang="en-IE" sz="1400" b="0" dirty="0">
                        <a:latin typeface="+mn-lt"/>
                        <a:cs typeface="Arial" panose="020B0604020202020204" pitchFamily="34" charset="0"/>
                      </a:endParaRPr>
                    </a:p>
                  </a:txBody>
                  <a:tcPr/>
                </a:tc>
                <a:tc>
                  <a:txBody>
                    <a:bodyPr/>
                    <a:lstStyle/>
                    <a:p>
                      <a:r>
                        <a:rPr lang="en-IE" sz="1400" b="0" dirty="0" smtClean="0">
                          <a:solidFill>
                            <a:srgbClr val="FF0000"/>
                          </a:solidFill>
                          <a:latin typeface="+mn-lt"/>
                          <a:cs typeface="Arial" panose="020B0604020202020204" pitchFamily="34" charset="0"/>
                        </a:rPr>
                        <a:t>Real</a:t>
                      </a:r>
                      <a:r>
                        <a:rPr lang="en-IE" sz="1400" b="0" baseline="0" dirty="0" smtClean="0">
                          <a:solidFill>
                            <a:srgbClr val="FF0000"/>
                          </a:solidFill>
                          <a:latin typeface="+mn-lt"/>
                          <a:cs typeface="Arial" panose="020B0604020202020204" pitchFamily="34" charset="0"/>
                        </a:rPr>
                        <a:t> Time Imbalance Price</a:t>
                      </a:r>
                      <a:endParaRPr lang="en-IE" sz="1400" b="0" dirty="0" smtClean="0">
                        <a:solidFill>
                          <a:srgbClr val="FF0000"/>
                        </a:solidFill>
                        <a:latin typeface="+mn-lt"/>
                        <a:cs typeface="Arial" panose="020B0604020202020204" pitchFamily="34" charset="0"/>
                      </a:endParaRPr>
                    </a:p>
                  </a:txBody>
                  <a:tcPr/>
                </a:tc>
              </a:tr>
            </a:tbl>
          </a:graphicData>
        </a:graphic>
      </p:graphicFrame>
      <p:sp>
        <p:nvSpPr>
          <p:cNvPr id="5" name="TextBox 4"/>
          <p:cNvSpPr txBox="1"/>
          <p:nvPr/>
        </p:nvSpPr>
        <p:spPr>
          <a:xfrm>
            <a:off x="3848100" y="6343650"/>
            <a:ext cx="3429000" cy="307777"/>
          </a:xfrm>
          <a:prstGeom prst="rect">
            <a:avLst/>
          </a:prstGeom>
          <a:noFill/>
        </p:spPr>
        <p:txBody>
          <a:bodyPr wrap="square" rtlCol="0">
            <a:spAutoFit/>
          </a:bodyPr>
          <a:lstStyle/>
          <a:p>
            <a:r>
              <a:rPr lang="en-IE" sz="1400" dirty="0" smtClean="0"/>
              <a:t>*plus a number of additional objectives</a:t>
            </a:r>
            <a:endParaRPr lang="en-IE" sz="1400" dirty="0"/>
          </a:p>
        </p:txBody>
      </p:sp>
    </p:spTree>
    <p:extLst>
      <p:ext uri="{BB962C8B-B14F-4D97-AF65-F5344CB8AC3E}">
        <p14:creationId xmlns:p14="http://schemas.microsoft.com/office/powerpoint/2010/main" val="2449578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Image result for solar wind"/>
          <p:cNvPicPr>
            <a:picLocks noChangeAspect="1" noChangeArrowheads="1"/>
          </p:cNvPicPr>
          <p:nvPr/>
        </p:nvPicPr>
        <p:blipFill rotWithShape="1">
          <a:blip r:embed="rId3">
            <a:extLst>
              <a:ext uri="{28A0092B-C50C-407E-A947-70E740481C1C}">
                <a14:useLocalDpi xmlns:a14="http://schemas.microsoft.com/office/drawing/2010/main" val="0"/>
              </a:ext>
            </a:extLst>
          </a:blip>
          <a:srcRect l="3933" t="-21983" r="-7529" b="21983"/>
          <a:stretch/>
        </p:blipFill>
        <p:spPr bwMode="auto">
          <a:xfrm>
            <a:off x="6293986" y="5722274"/>
            <a:ext cx="1005840" cy="970933"/>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lstStyle/>
          <a:p>
            <a:r>
              <a:rPr lang="en-US" dirty="0" smtClean="0"/>
              <a:t>System Overview for </a:t>
            </a:r>
            <a:r>
              <a:rPr lang="en-US" dirty="0"/>
              <a:t>Scheduling &amp; Dispatch</a:t>
            </a:r>
          </a:p>
        </p:txBody>
      </p:sp>
      <p:sp>
        <p:nvSpPr>
          <p:cNvPr id="2" name="Slide Number Placeholder 1"/>
          <p:cNvSpPr>
            <a:spLocks noGrp="1"/>
          </p:cNvSpPr>
          <p:nvPr>
            <p:ph type="sldNum" sz="quarter" idx="12"/>
          </p:nvPr>
        </p:nvSpPr>
        <p:spPr/>
        <p:txBody>
          <a:bodyPr/>
          <a:lstStyle/>
          <a:p>
            <a:fld id="{5FA4BBA2-668D-4B65-A78A-63221D942F52}" type="slidenum">
              <a:rPr lang="en-IE" smtClean="0">
                <a:solidFill>
                  <a:prstClr val="black">
                    <a:tint val="75000"/>
                  </a:prstClr>
                </a:solidFill>
              </a:rPr>
              <a:pPr/>
              <a:t>6</a:t>
            </a:fld>
            <a:endParaRPr lang="en-IE" dirty="0">
              <a:solidFill>
                <a:prstClr val="black">
                  <a:tint val="75000"/>
                </a:prstClr>
              </a:solidFill>
            </a:endParaRPr>
          </a:p>
        </p:txBody>
      </p:sp>
      <p:grpSp>
        <p:nvGrpSpPr>
          <p:cNvPr id="25" name="Group 24"/>
          <p:cNvGrpSpPr/>
          <p:nvPr/>
        </p:nvGrpSpPr>
        <p:grpSpPr>
          <a:xfrm>
            <a:off x="213360" y="1457153"/>
            <a:ext cx="8540772" cy="5035380"/>
            <a:chOff x="483249" y="1258863"/>
            <a:chExt cx="8193470" cy="5660642"/>
          </a:xfrm>
        </p:grpSpPr>
        <p:sp>
          <p:nvSpPr>
            <p:cNvPr id="26" name="TextBox 75"/>
            <p:cNvSpPr txBox="1"/>
            <p:nvPr/>
          </p:nvSpPr>
          <p:spPr>
            <a:xfrm>
              <a:off x="4453693" y="6587906"/>
              <a:ext cx="2118776" cy="29409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IE" sz="1100" b="1" dirty="0" smtClean="0"/>
                <a:t>Constraint/Curtailment Setpoints</a:t>
              </a:r>
            </a:p>
          </p:txBody>
        </p:sp>
        <p:grpSp>
          <p:nvGrpSpPr>
            <p:cNvPr id="27" name="Group 26"/>
            <p:cNvGrpSpPr/>
            <p:nvPr/>
          </p:nvGrpSpPr>
          <p:grpSpPr>
            <a:xfrm>
              <a:off x="483249" y="1258863"/>
              <a:ext cx="8193470" cy="5660642"/>
              <a:chOff x="483249" y="1258863"/>
              <a:chExt cx="8193470" cy="5660642"/>
            </a:xfrm>
          </p:grpSpPr>
          <p:sp>
            <p:nvSpPr>
              <p:cNvPr id="28" name="Rectangle 27"/>
              <p:cNvSpPr/>
              <p:nvPr/>
            </p:nvSpPr>
            <p:spPr>
              <a:xfrm>
                <a:off x="2461946" y="1301911"/>
                <a:ext cx="3380557" cy="3688359"/>
              </a:xfrm>
              <a:prstGeom prst="rect">
                <a:avLst/>
              </a:prstGeom>
              <a:solidFill>
                <a:schemeClr val="accent1">
                  <a:lumMod val="60000"/>
                  <a:lumOff val="4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lvl="1"/>
                <a:r>
                  <a:rPr lang="en-IE" sz="2800" b="1" dirty="0" smtClean="0"/>
                  <a:t>          MMS</a:t>
                </a:r>
                <a:endParaRPr lang="en-IE" sz="2800" b="1" dirty="0"/>
              </a:p>
              <a:p>
                <a:r>
                  <a:rPr lang="en-IE" sz="2000" b="1" dirty="0" smtClean="0"/>
                  <a:t>	</a:t>
                </a:r>
                <a:endParaRPr lang="en-IE" sz="2000" b="1" dirty="0"/>
              </a:p>
            </p:txBody>
          </p:sp>
          <p:sp>
            <p:nvSpPr>
              <p:cNvPr id="29" name="Rectangle 28"/>
              <p:cNvSpPr/>
              <p:nvPr/>
            </p:nvSpPr>
            <p:spPr>
              <a:xfrm>
                <a:off x="7575503" y="2830885"/>
                <a:ext cx="1101216" cy="2033367"/>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IE" sz="2400" b="1" dirty="0" smtClean="0"/>
                  <a:t>EDIL</a:t>
                </a:r>
                <a:endParaRPr lang="en-IE" sz="2400" b="1" dirty="0"/>
              </a:p>
            </p:txBody>
          </p:sp>
          <p:cxnSp>
            <p:nvCxnSpPr>
              <p:cNvPr id="30" name="Elbow Connector 29"/>
              <p:cNvCxnSpPr>
                <a:endCxn id="34" idx="1"/>
              </p:cNvCxnSpPr>
              <p:nvPr/>
            </p:nvCxnSpPr>
            <p:spPr>
              <a:xfrm rot="16200000" flipH="1">
                <a:off x="6988130" y="5635753"/>
                <a:ext cx="1774135" cy="231131"/>
              </a:xfrm>
              <a:prstGeom prst="bentConnector2">
                <a:avLst/>
              </a:prstGeom>
              <a:ln w="22225">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cxnSp>
          <p:cxnSp>
            <p:nvCxnSpPr>
              <p:cNvPr id="31" name="Elbow Connector 30"/>
              <p:cNvCxnSpPr>
                <a:endCxn id="34" idx="3"/>
              </p:cNvCxnSpPr>
              <p:nvPr/>
            </p:nvCxnSpPr>
            <p:spPr>
              <a:xfrm rot="5400000">
                <a:off x="7506345" y="5648386"/>
                <a:ext cx="1774135" cy="205869"/>
              </a:xfrm>
              <a:prstGeom prst="bentConnector2">
                <a:avLst/>
              </a:prstGeom>
              <a:ln w="22225">
                <a:solidFill>
                  <a:schemeClr val="accent6">
                    <a:lumMod val="50000"/>
                  </a:schemeClr>
                </a:solidFill>
                <a:headEnd type="none"/>
                <a:tailEnd type="arrow"/>
              </a:ln>
              <a:effectLst/>
            </p:spPr>
            <p:style>
              <a:lnRef idx="2">
                <a:schemeClr val="accent1"/>
              </a:lnRef>
              <a:fillRef idx="0">
                <a:schemeClr val="accent1"/>
              </a:fillRef>
              <a:effectRef idx="1">
                <a:schemeClr val="accent1"/>
              </a:effectRef>
              <a:fontRef idx="minor">
                <a:schemeClr val="tx1"/>
              </a:fontRef>
            </p:style>
          </p:cxnSp>
          <p:sp>
            <p:nvSpPr>
              <p:cNvPr id="32" name="TextBox 58"/>
              <p:cNvSpPr txBox="1"/>
              <p:nvPr/>
            </p:nvSpPr>
            <p:spPr>
              <a:xfrm rot="16200000">
                <a:off x="8170393" y="5558422"/>
                <a:ext cx="428661" cy="22325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IE" sz="1100" b="1" dirty="0" smtClean="0"/>
                  <a:t>DIs</a:t>
                </a:r>
                <a:endParaRPr lang="en-IE" sz="1100" i="1" dirty="0"/>
              </a:p>
            </p:txBody>
          </p:sp>
          <p:sp>
            <p:nvSpPr>
              <p:cNvPr id="33" name="TextBox 68"/>
              <p:cNvSpPr txBox="1"/>
              <p:nvPr/>
            </p:nvSpPr>
            <p:spPr>
              <a:xfrm>
                <a:off x="5686818" y="4203719"/>
                <a:ext cx="1511846" cy="415193"/>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IE" sz="900" b="1" dirty="0" smtClean="0"/>
                  <a:t>MDMN MNMW </a:t>
                </a:r>
                <a:r>
                  <a:rPr lang="en-IE" sz="900" b="1" dirty="0" err="1" smtClean="0"/>
                  <a:t>SS</a:t>
                </a:r>
                <a:r>
                  <a:rPr lang="en-IE" sz="900" b="1" baseline="-25000" dirty="0" err="1" smtClean="0"/>
                  <a:t>Res</a:t>
                </a:r>
                <a:endParaRPr lang="en-IE" sz="900" b="1" baseline="-25000" dirty="0" smtClean="0"/>
              </a:p>
              <a:p>
                <a:pPr algn="ctr"/>
                <a:r>
                  <a:rPr lang="en-IE" sz="900" b="1" dirty="0" smtClean="0"/>
                  <a:t>Declarations</a:t>
                </a:r>
              </a:p>
            </p:txBody>
          </p:sp>
          <p:pic>
            <p:nvPicPr>
              <p:cNvPr id="34" name="Picture 33" descr="http://quantflaunt.github.io/images/onlin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90764" y="6460392"/>
                <a:ext cx="299716" cy="355990"/>
              </a:xfrm>
              <a:prstGeom prst="rect">
                <a:avLst/>
              </a:prstGeom>
              <a:noFill/>
              <a:extLst/>
            </p:spPr>
          </p:pic>
          <p:sp>
            <p:nvSpPr>
              <p:cNvPr id="35" name="Rectangle 34"/>
              <p:cNvSpPr/>
              <p:nvPr/>
            </p:nvSpPr>
            <p:spPr>
              <a:xfrm>
                <a:off x="2942507" y="2148935"/>
                <a:ext cx="107154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IE" sz="1200" dirty="0"/>
              </a:p>
            </p:txBody>
          </p:sp>
          <p:sp>
            <p:nvSpPr>
              <p:cNvPr id="36" name="Rectangle 35"/>
              <p:cNvSpPr/>
              <p:nvPr/>
            </p:nvSpPr>
            <p:spPr>
              <a:xfrm>
                <a:off x="2790107" y="1982275"/>
                <a:ext cx="1066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IE" sz="1200" dirty="0" smtClean="0"/>
                  <a:t> Runs</a:t>
                </a:r>
                <a:endParaRPr lang="en-IE" sz="1200" dirty="0"/>
              </a:p>
            </p:txBody>
          </p:sp>
          <p:sp>
            <p:nvSpPr>
              <p:cNvPr id="37" name="Rectangle 36"/>
              <p:cNvSpPr/>
              <p:nvPr/>
            </p:nvSpPr>
            <p:spPr>
              <a:xfrm>
                <a:off x="2637707" y="1829875"/>
                <a:ext cx="1066799"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IE" sz="1600" b="1" dirty="0" smtClean="0"/>
                  <a:t>Schedulers</a:t>
                </a:r>
                <a:endParaRPr lang="en-IE" sz="1600" b="1" dirty="0"/>
              </a:p>
            </p:txBody>
          </p:sp>
          <p:sp>
            <p:nvSpPr>
              <p:cNvPr id="38" name="Rectangle 37"/>
              <p:cNvSpPr/>
              <p:nvPr/>
            </p:nvSpPr>
            <p:spPr>
              <a:xfrm>
                <a:off x="4334687" y="2146258"/>
                <a:ext cx="1323023"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IE" sz="1200" b="1" dirty="0" smtClean="0"/>
                  <a:t>Resource Dispatch</a:t>
                </a:r>
              </a:p>
              <a:p>
                <a:pPr algn="ctr"/>
                <a:r>
                  <a:rPr lang="en-IE" sz="800" b="1" dirty="0" smtClean="0"/>
                  <a:t>Online/Offline Merit Orders</a:t>
                </a:r>
                <a:endParaRPr lang="en-IE" sz="800" b="1" dirty="0"/>
              </a:p>
            </p:txBody>
          </p:sp>
          <p:cxnSp>
            <p:nvCxnSpPr>
              <p:cNvPr id="39" name="Elbow Connector 38"/>
              <p:cNvCxnSpPr>
                <a:stCxn id="35" idx="3"/>
                <a:endCxn id="38" idx="1"/>
              </p:cNvCxnSpPr>
              <p:nvPr/>
            </p:nvCxnSpPr>
            <p:spPr>
              <a:xfrm flipV="1">
                <a:off x="4014047" y="2603458"/>
                <a:ext cx="320640" cy="2678"/>
              </a:xfrm>
              <a:prstGeom prst="bentConnector3">
                <a:avLst>
                  <a:gd name="adj1" fmla="val 50000"/>
                </a:avLst>
              </a:prstGeom>
              <a:ln w="22225">
                <a:tailEnd type="arrow"/>
              </a:ln>
              <a:effectLst/>
            </p:spPr>
            <p:style>
              <a:lnRef idx="2">
                <a:schemeClr val="accent1"/>
              </a:lnRef>
              <a:fillRef idx="0">
                <a:schemeClr val="accent1"/>
              </a:fillRef>
              <a:effectRef idx="1">
                <a:schemeClr val="accent1"/>
              </a:effectRef>
              <a:fontRef idx="minor">
                <a:schemeClr val="tx1"/>
              </a:fontRef>
            </p:style>
          </p:cxnSp>
          <p:sp>
            <p:nvSpPr>
              <p:cNvPr id="44" name="TextBox 39"/>
              <p:cNvSpPr txBox="1"/>
              <p:nvPr/>
            </p:nvSpPr>
            <p:spPr>
              <a:xfrm>
                <a:off x="5885740" y="3753260"/>
                <a:ext cx="1001420" cy="259495"/>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IE" sz="900" b="1" dirty="0" smtClean="0"/>
                  <a:t>DIs</a:t>
                </a:r>
              </a:p>
            </p:txBody>
          </p:sp>
          <p:sp>
            <p:nvSpPr>
              <p:cNvPr id="48" name="Rectangle 47"/>
              <p:cNvSpPr/>
              <p:nvPr/>
            </p:nvSpPr>
            <p:spPr>
              <a:xfrm>
                <a:off x="2485366" y="5513212"/>
                <a:ext cx="3346240" cy="825610"/>
              </a:xfrm>
              <a:prstGeom prst="rect">
                <a:avLst/>
              </a:prstGeom>
              <a:solidFill>
                <a:schemeClr val="bg1">
                  <a:lumMod val="75000"/>
                </a:schemeClr>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IE" sz="2400" b="1" dirty="0" smtClean="0"/>
                  <a:t>EMS</a:t>
                </a:r>
                <a:endParaRPr lang="en-IE" sz="2400" b="1" dirty="0"/>
              </a:p>
            </p:txBody>
          </p:sp>
          <p:sp>
            <p:nvSpPr>
              <p:cNvPr id="57" name="Rectangle 56"/>
              <p:cNvSpPr/>
              <p:nvPr/>
            </p:nvSpPr>
            <p:spPr>
              <a:xfrm>
                <a:off x="3706673" y="3883008"/>
                <a:ext cx="982327" cy="914400"/>
              </a:xfrm>
              <a:prstGeom prst="rect">
                <a:avLst/>
              </a:prstGeom>
              <a:ln w="28575">
                <a:solidFill>
                  <a:schemeClr val="bg1"/>
                </a:solidFill>
              </a:ln>
            </p:spPr>
            <p:style>
              <a:lnRef idx="0">
                <a:schemeClr val="accent1"/>
              </a:lnRef>
              <a:fillRef idx="3">
                <a:schemeClr val="accent1"/>
              </a:fillRef>
              <a:effectRef idx="3">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IE" sz="1400" b="1" dirty="0" smtClean="0"/>
                  <a:t>Market Participant Interface</a:t>
                </a:r>
                <a:endParaRPr lang="en-IE" sz="1400" b="1" dirty="0"/>
              </a:p>
            </p:txBody>
          </p:sp>
          <p:sp>
            <p:nvSpPr>
              <p:cNvPr id="58" name="Rectangle 57"/>
              <p:cNvSpPr/>
              <p:nvPr/>
            </p:nvSpPr>
            <p:spPr>
              <a:xfrm>
                <a:off x="4820258" y="3883008"/>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IE" sz="1200" b="1" dirty="0" smtClean="0"/>
                  <a:t>Imbalance Pricing</a:t>
                </a:r>
                <a:endParaRPr lang="en-IE" sz="1200" b="1" dirty="0"/>
              </a:p>
            </p:txBody>
          </p:sp>
          <p:sp>
            <p:nvSpPr>
              <p:cNvPr id="59" name="Rectangle 58"/>
              <p:cNvSpPr/>
              <p:nvPr/>
            </p:nvSpPr>
            <p:spPr>
              <a:xfrm>
                <a:off x="2686658" y="3883008"/>
                <a:ext cx="914400" cy="914400"/>
              </a:xfrm>
              <a:prstGeom prst="rect">
                <a:avLst/>
              </a:prstGeom>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IE" sz="1200" b="1" dirty="0" smtClean="0"/>
                  <a:t>Network System Model</a:t>
                </a:r>
                <a:endParaRPr lang="en-IE" sz="1200" b="1" dirty="0"/>
              </a:p>
            </p:txBody>
          </p:sp>
          <p:cxnSp>
            <p:nvCxnSpPr>
              <p:cNvPr id="61" name="Elbow Connector 60"/>
              <p:cNvCxnSpPr>
                <a:stCxn id="59" idx="0"/>
              </p:cNvCxnSpPr>
              <p:nvPr/>
            </p:nvCxnSpPr>
            <p:spPr>
              <a:xfrm rot="5400000" flipH="1" flipV="1">
                <a:off x="2743129" y="3478489"/>
                <a:ext cx="805249" cy="3791"/>
              </a:xfrm>
              <a:prstGeom prst="bentConnector3">
                <a:avLst>
                  <a:gd name="adj1" fmla="val 50000"/>
                </a:avLst>
              </a:prstGeom>
              <a:ln w="22225">
                <a:tailEnd type="arrow"/>
              </a:ln>
              <a:effectLst/>
            </p:spPr>
            <p:style>
              <a:lnRef idx="2">
                <a:schemeClr val="accent1"/>
              </a:lnRef>
              <a:fillRef idx="0">
                <a:schemeClr val="accent1"/>
              </a:fillRef>
              <a:effectRef idx="1">
                <a:schemeClr val="accent1"/>
              </a:effectRef>
              <a:fontRef idx="minor">
                <a:schemeClr val="tx1"/>
              </a:fontRef>
            </p:style>
          </p:cxnSp>
          <p:cxnSp>
            <p:nvCxnSpPr>
              <p:cNvPr id="62" name="Elbow Connector 61"/>
              <p:cNvCxnSpPr/>
              <p:nvPr/>
            </p:nvCxnSpPr>
            <p:spPr>
              <a:xfrm rot="10800000">
                <a:off x="5831609" y="4029736"/>
                <a:ext cx="1743895" cy="2"/>
              </a:xfrm>
              <a:prstGeom prst="bentConnector3">
                <a:avLst>
                  <a:gd name="adj1" fmla="val 50000"/>
                </a:avLst>
              </a:prstGeom>
              <a:ln w="22225">
                <a:solidFill>
                  <a:schemeClr val="accent6">
                    <a:lumMod val="50000"/>
                  </a:schemeClr>
                </a:solidFill>
                <a:headEnd type="none"/>
                <a:tailEnd type="arrow"/>
              </a:ln>
              <a:effectLst/>
            </p:spPr>
            <p:style>
              <a:lnRef idx="2">
                <a:schemeClr val="accent1"/>
              </a:lnRef>
              <a:fillRef idx="0">
                <a:schemeClr val="accent1"/>
              </a:fillRef>
              <a:effectRef idx="1">
                <a:schemeClr val="accent1"/>
              </a:effectRef>
              <a:fontRef idx="minor">
                <a:schemeClr val="tx1"/>
              </a:fontRef>
            </p:style>
          </p:cxnSp>
          <p:cxnSp>
            <p:nvCxnSpPr>
              <p:cNvPr id="63" name="Elbow Connector 62"/>
              <p:cNvCxnSpPr/>
              <p:nvPr/>
            </p:nvCxnSpPr>
            <p:spPr>
              <a:xfrm rot="10800000" flipV="1">
                <a:off x="5831607" y="4628476"/>
                <a:ext cx="1743897" cy="2"/>
              </a:xfrm>
              <a:prstGeom prst="bentConnector3">
                <a:avLst>
                  <a:gd name="adj1" fmla="val 50000"/>
                </a:avLst>
              </a:prstGeom>
              <a:ln w="22225">
                <a:solidFill>
                  <a:schemeClr val="accent6">
                    <a:lumMod val="50000"/>
                  </a:schemeClr>
                </a:solidFill>
                <a:headEnd type="none"/>
                <a:tailEnd type="arrow"/>
              </a:ln>
              <a:effectLst/>
            </p:spPr>
            <p:style>
              <a:lnRef idx="2">
                <a:schemeClr val="accent1"/>
              </a:lnRef>
              <a:fillRef idx="0">
                <a:schemeClr val="accent1"/>
              </a:fillRef>
              <a:effectRef idx="1">
                <a:schemeClr val="accent1"/>
              </a:effectRef>
              <a:fontRef idx="minor">
                <a:schemeClr val="tx1"/>
              </a:fontRef>
            </p:style>
          </p:cxnSp>
          <p:sp>
            <p:nvSpPr>
              <p:cNvPr id="65" name="TextBox 75"/>
              <p:cNvSpPr txBox="1"/>
              <p:nvPr/>
            </p:nvSpPr>
            <p:spPr>
              <a:xfrm>
                <a:off x="3175068" y="5017487"/>
                <a:ext cx="1416310" cy="48439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IE" sz="1100" b="1" dirty="0" smtClean="0"/>
                  <a:t>State </a:t>
                </a:r>
              </a:p>
              <a:p>
                <a:r>
                  <a:rPr lang="en-IE" sz="1100" b="1" dirty="0" smtClean="0"/>
                  <a:t>Estimator</a:t>
                </a:r>
              </a:p>
            </p:txBody>
          </p:sp>
          <p:cxnSp>
            <p:nvCxnSpPr>
              <p:cNvPr id="75" name="Elbow Connector 74"/>
              <p:cNvCxnSpPr/>
              <p:nvPr/>
            </p:nvCxnSpPr>
            <p:spPr>
              <a:xfrm rot="5400000" flipH="1" flipV="1">
                <a:off x="3379831" y="3466041"/>
                <a:ext cx="833935" cy="2"/>
              </a:xfrm>
              <a:prstGeom prst="bentConnector3">
                <a:avLst>
                  <a:gd name="adj1" fmla="val 50000"/>
                </a:avLst>
              </a:prstGeom>
              <a:ln w="22225">
                <a:tailEnd type="arrow"/>
              </a:ln>
              <a:effectLst/>
            </p:spPr>
            <p:style>
              <a:lnRef idx="2">
                <a:schemeClr val="accent1"/>
              </a:lnRef>
              <a:fillRef idx="0">
                <a:schemeClr val="accent1"/>
              </a:fillRef>
              <a:effectRef idx="1">
                <a:schemeClr val="accent1"/>
              </a:effectRef>
              <a:fontRef idx="minor">
                <a:schemeClr val="tx1"/>
              </a:fontRef>
            </p:style>
          </p:cxnSp>
          <p:sp>
            <p:nvSpPr>
              <p:cNvPr id="76" name="TextBox 75"/>
              <p:cNvSpPr txBox="1"/>
              <p:nvPr/>
            </p:nvSpPr>
            <p:spPr>
              <a:xfrm rot="16200000">
                <a:off x="2414946" y="3268811"/>
                <a:ext cx="1129016" cy="2616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IE" sz="1100" b="1" dirty="0" smtClean="0"/>
                  <a:t>Constraints</a:t>
                </a:r>
              </a:p>
            </p:txBody>
          </p:sp>
          <p:cxnSp>
            <p:nvCxnSpPr>
              <p:cNvPr id="79" name="Elbow Connector 78"/>
              <p:cNvCxnSpPr/>
              <p:nvPr/>
            </p:nvCxnSpPr>
            <p:spPr>
              <a:xfrm rot="10800000" flipH="1">
                <a:off x="2472352" y="2491594"/>
                <a:ext cx="163322" cy="3434423"/>
              </a:xfrm>
              <a:prstGeom prst="bentConnector4">
                <a:avLst>
                  <a:gd name="adj1" fmla="val -174560"/>
                  <a:gd name="adj2" fmla="val 99908"/>
                </a:avLst>
              </a:prstGeom>
              <a:ln w="22225">
                <a:solidFill>
                  <a:schemeClr val="bg1">
                    <a:lumMod val="50000"/>
                  </a:schemeClr>
                </a:solidFill>
                <a:tailEnd type="arrow"/>
              </a:ln>
            </p:spPr>
            <p:style>
              <a:lnRef idx="2">
                <a:schemeClr val="accent1"/>
              </a:lnRef>
              <a:fillRef idx="0">
                <a:schemeClr val="accent1"/>
              </a:fillRef>
              <a:effectRef idx="1">
                <a:schemeClr val="accent1"/>
              </a:effectRef>
              <a:fontRef idx="minor">
                <a:schemeClr val="tx1"/>
              </a:fontRef>
            </p:style>
          </p:cxnSp>
          <p:sp>
            <p:nvSpPr>
              <p:cNvPr id="80" name="TextBox 75"/>
              <p:cNvSpPr txBox="1"/>
              <p:nvPr/>
            </p:nvSpPr>
            <p:spPr>
              <a:xfrm>
                <a:off x="483249" y="1258863"/>
                <a:ext cx="1520509" cy="1660773"/>
              </a:xfrm>
              <a:prstGeom prst="rect">
                <a:avLst/>
              </a:prstGeom>
              <a:noFill/>
              <a:ln w="25400">
                <a:solidFill>
                  <a:srgbClr val="00B050"/>
                </a:solidFill>
              </a:ln>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IE" sz="1000" b="1" dirty="0" smtClean="0"/>
                  <a:t>Load Forecast</a:t>
                </a:r>
              </a:p>
              <a:p>
                <a:pPr algn="r"/>
                <a:r>
                  <a:rPr lang="en-IE" sz="1000" b="1" dirty="0" smtClean="0"/>
                  <a:t>Wind Forecast</a:t>
                </a:r>
              </a:p>
              <a:p>
                <a:pPr algn="r"/>
                <a:r>
                  <a:rPr lang="en-IE" sz="1000" b="1" dirty="0" smtClean="0"/>
                  <a:t>Actual Demand</a:t>
                </a:r>
              </a:p>
              <a:p>
                <a:pPr algn="r"/>
                <a:r>
                  <a:rPr lang="en-IE" sz="1000" b="1" dirty="0"/>
                  <a:t>RT </a:t>
                </a:r>
                <a:r>
                  <a:rPr lang="en-IE" sz="1000" b="1" dirty="0" smtClean="0"/>
                  <a:t>Availability</a:t>
                </a:r>
              </a:p>
              <a:p>
                <a:pPr algn="r"/>
                <a:r>
                  <a:rPr lang="en-IE" sz="1000" b="1" dirty="0" smtClean="0"/>
                  <a:t>Actual Output</a:t>
                </a:r>
              </a:p>
              <a:p>
                <a:pPr algn="r"/>
                <a:r>
                  <a:rPr lang="en-IE" sz="1000" b="1" dirty="0" smtClean="0"/>
                  <a:t>Tx Outages</a:t>
                </a:r>
              </a:p>
              <a:p>
                <a:pPr algn="r"/>
                <a:r>
                  <a:rPr lang="en-IE" sz="1000" b="1" dirty="0" smtClean="0"/>
                  <a:t>Transmission Constraints</a:t>
                </a:r>
              </a:p>
              <a:p>
                <a:pPr algn="r"/>
                <a:r>
                  <a:rPr lang="en-IE" sz="1000" b="1" dirty="0" smtClean="0"/>
                  <a:t>Reserve Curves</a:t>
                </a:r>
              </a:p>
              <a:p>
                <a:pPr algn="r"/>
                <a:r>
                  <a:rPr lang="en-IE" sz="1000" b="1" dirty="0" smtClean="0"/>
                  <a:t>Interconnector Flow</a:t>
                </a:r>
              </a:p>
            </p:txBody>
          </p:sp>
          <p:cxnSp>
            <p:nvCxnSpPr>
              <p:cNvPr id="81" name="Straight Arrow Connector 80"/>
              <p:cNvCxnSpPr>
                <a:endCxn id="59" idx="2"/>
              </p:cNvCxnSpPr>
              <p:nvPr/>
            </p:nvCxnSpPr>
            <p:spPr>
              <a:xfrm flipV="1">
                <a:off x="3143857" y="4797408"/>
                <a:ext cx="1" cy="715803"/>
              </a:xfrm>
              <a:prstGeom prst="straightConnector1">
                <a:avLst/>
              </a:prstGeom>
              <a:ln w="22225">
                <a:solidFill>
                  <a:schemeClr val="bg1">
                    <a:lumMod val="50000"/>
                  </a:schemeClr>
                </a:solidFill>
                <a:tailEnd type="arrow"/>
              </a:ln>
            </p:spPr>
            <p:style>
              <a:lnRef idx="2">
                <a:schemeClr val="accent1"/>
              </a:lnRef>
              <a:fillRef idx="0">
                <a:schemeClr val="accent1"/>
              </a:fillRef>
              <a:effectRef idx="1">
                <a:schemeClr val="accent1"/>
              </a:effectRef>
              <a:fontRef idx="minor">
                <a:schemeClr val="tx1"/>
              </a:fontRef>
            </p:style>
          </p:cxnSp>
          <p:sp>
            <p:nvSpPr>
              <p:cNvPr id="82" name="TextBox 75"/>
              <p:cNvSpPr txBox="1"/>
              <p:nvPr/>
            </p:nvSpPr>
            <p:spPr>
              <a:xfrm>
                <a:off x="3777856" y="3145041"/>
                <a:ext cx="1469636" cy="674689"/>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IE" sz="1100" b="1" dirty="0" smtClean="0"/>
                  <a:t>COD </a:t>
                </a:r>
              </a:p>
              <a:p>
                <a:r>
                  <a:rPr lang="en-IE" sz="1100" b="1" dirty="0" smtClean="0"/>
                  <a:t>TOD</a:t>
                </a:r>
              </a:p>
              <a:p>
                <a:r>
                  <a:rPr lang="en-IE" sz="1100" b="1" dirty="0" smtClean="0"/>
                  <a:t>Physical Notifications</a:t>
                </a:r>
              </a:p>
            </p:txBody>
          </p:sp>
          <p:cxnSp>
            <p:nvCxnSpPr>
              <p:cNvPr id="86" name="Elbow Connector 85"/>
              <p:cNvCxnSpPr>
                <a:stCxn id="48" idx="2"/>
              </p:cNvCxnSpPr>
              <p:nvPr/>
            </p:nvCxnSpPr>
            <p:spPr>
              <a:xfrm rot="16200000" flipH="1">
                <a:off x="5032074" y="5465235"/>
                <a:ext cx="580683" cy="2327858"/>
              </a:xfrm>
              <a:prstGeom prst="bentConnector2">
                <a:avLst/>
              </a:prstGeom>
              <a:ln w="22225">
                <a:solidFill>
                  <a:schemeClr val="bg1">
                    <a:lumMod val="65000"/>
                  </a:schemeClr>
                </a:solidFill>
                <a:tailEnd type="arrow"/>
              </a:ln>
            </p:spPr>
            <p:style>
              <a:lnRef idx="2">
                <a:schemeClr val="accent1"/>
              </a:lnRef>
              <a:fillRef idx="0">
                <a:schemeClr val="accent1"/>
              </a:fillRef>
              <a:effectRef idx="1">
                <a:schemeClr val="accent1"/>
              </a:effectRef>
              <a:fontRef idx="minor">
                <a:schemeClr val="tx1"/>
              </a:fontRef>
            </p:style>
          </p:cxnSp>
        </p:grpSp>
      </p:grpSp>
      <p:sp>
        <p:nvSpPr>
          <p:cNvPr id="151" name="TextBox 70"/>
          <p:cNvSpPr txBox="1"/>
          <p:nvPr/>
        </p:nvSpPr>
        <p:spPr>
          <a:xfrm>
            <a:off x="7807474" y="6400801"/>
            <a:ext cx="835880" cy="43088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IE" sz="1100" b="1" dirty="0" smtClean="0"/>
              <a:t>Station</a:t>
            </a:r>
          </a:p>
          <a:p>
            <a:pPr algn="ctr"/>
            <a:endParaRPr lang="en-IE" sz="1100" b="1" dirty="0" smtClean="0"/>
          </a:p>
        </p:txBody>
      </p:sp>
      <p:sp>
        <p:nvSpPr>
          <p:cNvPr id="93" name="TextBox 75"/>
          <p:cNvSpPr txBox="1"/>
          <p:nvPr/>
        </p:nvSpPr>
        <p:spPr>
          <a:xfrm>
            <a:off x="2263776" y="4810689"/>
            <a:ext cx="708024" cy="43088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IE" sz="1100" b="1" dirty="0" smtClean="0"/>
              <a:t>Network</a:t>
            </a:r>
          </a:p>
          <a:p>
            <a:pPr algn="r"/>
            <a:r>
              <a:rPr lang="en-IE" sz="1100" b="1" dirty="0" smtClean="0"/>
              <a:t>Model</a:t>
            </a:r>
          </a:p>
        </p:txBody>
      </p:sp>
      <p:cxnSp>
        <p:nvCxnSpPr>
          <p:cNvPr id="94" name="Straight Arrow Connector 93"/>
          <p:cNvCxnSpPr/>
          <p:nvPr/>
        </p:nvCxnSpPr>
        <p:spPr>
          <a:xfrm flipV="1">
            <a:off x="5193508" y="4554351"/>
            <a:ext cx="1" cy="636737"/>
          </a:xfrm>
          <a:prstGeom prst="straightConnector1">
            <a:avLst/>
          </a:prstGeom>
          <a:ln w="22225">
            <a:solidFill>
              <a:schemeClr val="bg1">
                <a:lumMod val="50000"/>
              </a:schemeClr>
            </a:solidFill>
            <a:tailEnd type="arrow"/>
          </a:ln>
        </p:spPr>
        <p:style>
          <a:lnRef idx="2">
            <a:schemeClr val="accent1"/>
          </a:lnRef>
          <a:fillRef idx="0">
            <a:schemeClr val="accent1"/>
          </a:fillRef>
          <a:effectRef idx="1">
            <a:schemeClr val="accent1"/>
          </a:effectRef>
          <a:fontRef idx="minor">
            <a:schemeClr val="tx1"/>
          </a:fontRef>
        </p:style>
      </p:cxnSp>
      <p:sp>
        <p:nvSpPr>
          <p:cNvPr id="95" name="TextBox 75"/>
          <p:cNvSpPr txBox="1"/>
          <p:nvPr/>
        </p:nvSpPr>
        <p:spPr>
          <a:xfrm>
            <a:off x="4515759" y="4848224"/>
            <a:ext cx="708024" cy="2616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IE" sz="1100" b="1" dirty="0" smtClean="0"/>
              <a:t>Wind DIs</a:t>
            </a:r>
          </a:p>
        </p:txBody>
      </p:sp>
      <p:sp>
        <p:nvSpPr>
          <p:cNvPr id="88" name="TextBox 58"/>
          <p:cNvSpPr txBox="1"/>
          <p:nvPr/>
        </p:nvSpPr>
        <p:spPr>
          <a:xfrm rot="16200000">
            <a:off x="7192718" y="5226895"/>
            <a:ext cx="949299"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IE" sz="1100" b="1" dirty="0" smtClean="0"/>
              <a:t>Declarations</a:t>
            </a:r>
            <a:endParaRPr lang="en-IE" sz="1100" i="1" dirty="0"/>
          </a:p>
        </p:txBody>
      </p:sp>
      <p:sp>
        <p:nvSpPr>
          <p:cNvPr id="89" name="TextBox 70"/>
          <p:cNvSpPr txBox="1"/>
          <p:nvPr/>
        </p:nvSpPr>
        <p:spPr>
          <a:xfrm>
            <a:off x="5913195" y="1861447"/>
            <a:ext cx="1043868" cy="43088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IE" sz="1100" b="1" dirty="0" smtClean="0"/>
              <a:t>Control Centre</a:t>
            </a:r>
          </a:p>
          <a:p>
            <a:pPr algn="ctr"/>
            <a:endParaRPr lang="en-IE" sz="1100" b="1" dirty="0" smtClean="0"/>
          </a:p>
        </p:txBody>
      </p:sp>
      <p:cxnSp>
        <p:nvCxnSpPr>
          <p:cNvPr id="99" name="Straight Arrow Connector 98"/>
          <p:cNvCxnSpPr>
            <a:stCxn id="80" idx="3"/>
          </p:cNvCxnSpPr>
          <p:nvPr/>
        </p:nvCxnSpPr>
        <p:spPr>
          <a:xfrm flipV="1">
            <a:off x="1798320" y="2189652"/>
            <a:ext cx="658701" cy="6165"/>
          </a:xfrm>
          <a:prstGeom prst="straightConnector1">
            <a:avLst/>
          </a:prstGeom>
          <a:ln w="31750">
            <a:solidFill>
              <a:srgbClr val="00B050"/>
            </a:solidFill>
            <a:tailEnd type="arrow"/>
          </a:ln>
        </p:spPr>
        <p:style>
          <a:lnRef idx="1">
            <a:schemeClr val="accent1"/>
          </a:lnRef>
          <a:fillRef idx="0">
            <a:schemeClr val="accent1"/>
          </a:fillRef>
          <a:effectRef idx="0">
            <a:schemeClr val="accent1"/>
          </a:effectRef>
          <a:fontRef idx="minor">
            <a:schemeClr val="tx1"/>
          </a:fontRef>
        </p:style>
      </p:cxnSp>
      <p:pic>
        <p:nvPicPr>
          <p:cNvPr id="105" name="Picture 104" descr="http://quantflaunt.github.io/images/onlin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27523" y="2031497"/>
            <a:ext cx="320040" cy="328639"/>
          </a:xfrm>
          <a:prstGeom prst="rect">
            <a:avLst/>
          </a:prstGeom>
          <a:noFill/>
          <a:extLst/>
        </p:spPr>
      </p:pic>
      <p:cxnSp>
        <p:nvCxnSpPr>
          <p:cNvPr id="111" name="Elbow Connector 110"/>
          <p:cNvCxnSpPr>
            <a:stCxn id="38" idx="3"/>
            <a:endCxn id="105" idx="1"/>
          </p:cNvCxnSpPr>
          <p:nvPr/>
        </p:nvCxnSpPr>
        <p:spPr>
          <a:xfrm flipV="1">
            <a:off x="5607154" y="2195817"/>
            <a:ext cx="1220369" cy="457410"/>
          </a:xfrm>
          <a:prstGeom prst="bentConnector3">
            <a:avLst>
              <a:gd name="adj1" fmla="val 50000"/>
            </a:avLst>
          </a:prstGeom>
          <a:ln w="22225">
            <a:solidFill>
              <a:schemeClr val="bg2">
                <a:lumMod val="50000"/>
              </a:schemeClr>
            </a:solidFill>
            <a:headEnd type="none"/>
            <a:tailEnd type="arrow"/>
          </a:ln>
          <a:effectLst/>
        </p:spPr>
        <p:style>
          <a:lnRef idx="2">
            <a:schemeClr val="accent1"/>
          </a:lnRef>
          <a:fillRef idx="0">
            <a:schemeClr val="accent1"/>
          </a:fillRef>
          <a:effectRef idx="1">
            <a:schemeClr val="accent1"/>
          </a:effectRef>
          <a:fontRef idx="minor">
            <a:schemeClr val="tx1"/>
          </a:fontRef>
        </p:style>
      </p:cxnSp>
      <p:sp>
        <p:nvSpPr>
          <p:cNvPr id="117" name="TextBox 39"/>
          <p:cNvSpPr txBox="1"/>
          <p:nvPr/>
        </p:nvSpPr>
        <p:spPr>
          <a:xfrm rot="16200000">
            <a:off x="6513289" y="2785103"/>
            <a:ext cx="1131385" cy="2616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IE" sz="1100" b="1" dirty="0" smtClean="0"/>
              <a:t>Wind Setpoints</a:t>
            </a:r>
          </a:p>
        </p:txBody>
      </p:sp>
      <p:sp>
        <p:nvSpPr>
          <p:cNvPr id="132" name="TextBox 58"/>
          <p:cNvSpPr txBox="1"/>
          <p:nvPr/>
        </p:nvSpPr>
        <p:spPr>
          <a:xfrm rot="16200000">
            <a:off x="8160865" y="2205609"/>
            <a:ext cx="381313" cy="2616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IE" sz="1100" b="1" dirty="0" smtClean="0"/>
              <a:t>DIs</a:t>
            </a:r>
            <a:endParaRPr lang="en-IE" sz="1100" i="1" dirty="0"/>
          </a:p>
        </p:txBody>
      </p:sp>
      <p:cxnSp>
        <p:nvCxnSpPr>
          <p:cNvPr id="15384" name="Elbow Connector 15383"/>
          <p:cNvCxnSpPr>
            <a:stCxn id="105" idx="3"/>
            <a:endCxn id="29" idx="0"/>
          </p:cNvCxnSpPr>
          <p:nvPr/>
        </p:nvCxnSpPr>
        <p:spPr>
          <a:xfrm>
            <a:off x="7147563" y="2195817"/>
            <a:ext cx="1032622" cy="659716"/>
          </a:xfrm>
          <a:prstGeom prst="bentConnector2">
            <a:avLst/>
          </a:prstGeom>
          <a:ln w="22225">
            <a:solidFill>
              <a:schemeClr val="tx1"/>
            </a:solidFill>
            <a:headEnd type="none"/>
            <a:tailEnd type="arrow"/>
          </a:ln>
          <a:effectLst/>
        </p:spPr>
        <p:style>
          <a:lnRef idx="2">
            <a:schemeClr val="accent1"/>
          </a:lnRef>
          <a:fillRef idx="0">
            <a:schemeClr val="accent1"/>
          </a:fillRef>
          <a:effectRef idx="1">
            <a:schemeClr val="accent1"/>
          </a:effectRef>
          <a:fontRef idx="minor">
            <a:schemeClr val="tx1"/>
          </a:fontRef>
        </p:style>
      </p:cxnSp>
      <p:cxnSp>
        <p:nvCxnSpPr>
          <p:cNvPr id="15408" name="Elbow Connector 15407"/>
          <p:cNvCxnSpPr>
            <a:stCxn id="105" idx="2"/>
            <a:endCxn id="48" idx="3"/>
          </p:cNvCxnSpPr>
          <p:nvPr/>
        </p:nvCxnSpPr>
        <p:spPr>
          <a:xfrm rot="5400000">
            <a:off x="4763658" y="3384899"/>
            <a:ext cx="3248648" cy="1199122"/>
          </a:xfrm>
          <a:prstGeom prst="bentConnector2">
            <a:avLst/>
          </a:prstGeom>
          <a:ln w="22225">
            <a:solidFill>
              <a:schemeClr val="tx1"/>
            </a:solidFill>
            <a:headEnd type="none"/>
            <a:tailEnd type="arrow"/>
          </a:ln>
          <a:effectLst/>
        </p:spPr>
        <p:style>
          <a:lnRef idx="2">
            <a:schemeClr val="accent1"/>
          </a:lnRef>
          <a:fillRef idx="0">
            <a:schemeClr val="accent1"/>
          </a:fillRef>
          <a:effectRef idx="1">
            <a:schemeClr val="accent1"/>
          </a:effectRef>
          <a:fontRef idx="minor">
            <a:schemeClr val="tx1"/>
          </a:fontRef>
        </p:style>
      </p:cxnSp>
      <p:sp>
        <p:nvSpPr>
          <p:cNvPr id="188" name="Rectangle 187"/>
          <p:cNvSpPr/>
          <p:nvPr/>
        </p:nvSpPr>
        <p:spPr>
          <a:xfrm>
            <a:off x="7691462" y="1257171"/>
            <a:ext cx="951892" cy="476550"/>
          </a:xfrm>
          <a:prstGeom prst="rect">
            <a:avLst/>
          </a:prstGeom>
          <a:solidFill>
            <a:schemeClr val="accent2">
              <a:lumMod val="75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r>
              <a:rPr lang="en-IE" sz="2400" b="1" dirty="0" smtClean="0"/>
              <a:t>WSAT</a:t>
            </a:r>
            <a:endParaRPr lang="en-IE" sz="2400" b="1" dirty="0"/>
          </a:p>
        </p:txBody>
      </p:sp>
      <p:cxnSp>
        <p:nvCxnSpPr>
          <p:cNvPr id="130" name="Elbow Connector 129"/>
          <p:cNvCxnSpPr>
            <a:stCxn id="188" idx="1"/>
            <a:endCxn id="105" idx="0"/>
          </p:cNvCxnSpPr>
          <p:nvPr/>
        </p:nvCxnSpPr>
        <p:spPr>
          <a:xfrm rot="10800000" flipV="1">
            <a:off x="6987544" y="1495445"/>
            <a:ext cx="703919" cy="536051"/>
          </a:xfrm>
          <a:prstGeom prst="bentConnector2">
            <a:avLst/>
          </a:prstGeom>
          <a:ln w="22225">
            <a:solidFill>
              <a:schemeClr val="bg2">
                <a:lumMod val="50000"/>
              </a:schemeClr>
            </a:solidFill>
            <a:headEnd type="none"/>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615489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FA4BBA2-668D-4B65-A78A-63221D942F52}" type="slidenum">
              <a:rPr lang="en-IE" smtClean="0">
                <a:solidFill>
                  <a:prstClr val="black">
                    <a:tint val="75000"/>
                  </a:prstClr>
                </a:solidFill>
              </a:rPr>
              <a:pPr/>
              <a:t>7</a:t>
            </a:fld>
            <a:endParaRPr lang="en-IE" dirty="0">
              <a:solidFill>
                <a:prstClr val="black">
                  <a:tint val="75000"/>
                </a:prstClr>
              </a:solidFill>
            </a:endParaRPr>
          </a:p>
        </p:txBody>
      </p:sp>
      <p:sp>
        <p:nvSpPr>
          <p:cNvPr id="5" name="TextBox 4"/>
          <p:cNvSpPr txBox="1"/>
          <p:nvPr/>
        </p:nvSpPr>
        <p:spPr>
          <a:xfrm>
            <a:off x="1451281" y="4883426"/>
            <a:ext cx="1709122" cy="507831"/>
          </a:xfrm>
          <a:prstGeom prst="rect">
            <a:avLst/>
          </a:prstGeom>
        </p:spPr>
        <p:txBody>
          <a:bodyPr vert="horz" lIns="91440" tIns="45720" rIns="91440" bIns="45720" rtlCol="0" anchor="ctr">
            <a:normAutofit/>
          </a:bodyPr>
          <a:lstStyle>
            <a:lvl1pPr>
              <a:spcBef>
                <a:spcPct val="0"/>
              </a:spcBef>
              <a:buNone/>
              <a:defRPr sz="2700" b="0">
                <a:solidFill>
                  <a:schemeClr val="bg1"/>
                </a:solidFill>
                <a:latin typeface="+mj-lt"/>
                <a:ea typeface="+mj-ea"/>
                <a:cs typeface="+mj-cs"/>
              </a:defRPr>
            </a:lvl1pPr>
          </a:lstStyle>
          <a:p>
            <a:r>
              <a:rPr lang="en-IE" dirty="0"/>
              <a:t>Scheduling</a:t>
            </a:r>
          </a:p>
        </p:txBody>
      </p:sp>
      <p:sp>
        <p:nvSpPr>
          <p:cNvPr id="6" name="Rounded Rectangle 5"/>
          <p:cNvSpPr/>
          <p:nvPr/>
        </p:nvSpPr>
        <p:spPr>
          <a:xfrm>
            <a:off x="467138" y="228599"/>
            <a:ext cx="8199783" cy="29121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TextBox 6"/>
          <p:cNvSpPr txBox="1"/>
          <p:nvPr/>
        </p:nvSpPr>
        <p:spPr>
          <a:xfrm>
            <a:off x="3120885" y="1249306"/>
            <a:ext cx="2900153" cy="830997"/>
          </a:xfrm>
          <a:prstGeom prst="rect">
            <a:avLst/>
          </a:prstGeom>
          <a:noFill/>
        </p:spPr>
        <p:txBody>
          <a:bodyPr wrap="none" rtlCol="0">
            <a:spAutoFit/>
          </a:bodyPr>
          <a:lstStyle/>
          <a:p>
            <a:r>
              <a:rPr lang="en-IE" sz="4800" dirty="0" smtClean="0">
                <a:solidFill>
                  <a:schemeClr val="bg1"/>
                </a:solidFill>
              </a:rPr>
              <a:t>Scheduling</a:t>
            </a:r>
            <a:endParaRPr lang="en-IE" sz="4800" dirty="0">
              <a:solidFill>
                <a:schemeClr val="bg1"/>
              </a:solidFill>
            </a:endParaRPr>
          </a:p>
        </p:txBody>
      </p:sp>
    </p:spTree>
    <p:extLst>
      <p:ext uri="{BB962C8B-B14F-4D97-AF65-F5344CB8AC3E}">
        <p14:creationId xmlns:p14="http://schemas.microsoft.com/office/powerpoint/2010/main" val="21787583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Scheduling Run Sequence</a:t>
            </a:r>
            <a:endParaRPr lang="en-IE" dirty="0"/>
          </a:p>
        </p:txBody>
      </p:sp>
      <p:sp>
        <p:nvSpPr>
          <p:cNvPr id="12" name="Slide Number Placeholder 1"/>
          <p:cNvSpPr>
            <a:spLocks noGrp="1"/>
          </p:cNvSpPr>
          <p:nvPr>
            <p:ph type="sldNum" sz="quarter" idx="12"/>
          </p:nvPr>
        </p:nvSpPr>
        <p:spPr/>
        <p:txBody>
          <a:bodyPr/>
          <a:lstStyle/>
          <a:p>
            <a:fld id="{8CD715F4-8812-4B09-B957-E02A56252AEC}" type="slidenum">
              <a:rPr lang="en-IE" smtClean="0">
                <a:solidFill>
                  <a:prstClr val="black">
                    <a:tint val="75000"/>
                  </a:prstClr>
                </a:solidFill>
              </a:rPr>
              <a:pPr/>
              <a:t>8</a:t>
            </a:fld>
            <a:endParaRPr lang="en-IE" dirty="0">
              <a:solidFill>
                <a:prstClr val="black">
                  <a:tint val="75000"/>
                </a:prstClr>
              </a:solidFill>
            </a:endParaRPr>
          </a:p>
        </p:txBody>
      </p:sp>
      <p:pic>
        <p:nvPicPr>
          <p:cNvPr id="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1" y="1394460"/>
            <a:ext cx="8122920" cy="41735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1"/>
          <p:cNvSpPr txBox="1">
            <a:spLocks/>
          </p:cNvSpPr>
          <p:nvPr/>
        </p:nvSpPr>
        <p:spPr>
          <a:xfrm>
            <a:off x="2123728" y="2060848"/>
            <a:ext cx="6768752" cy="321865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en-IE" sz="1600" dirty="0"/>
          </a:p>
        </p:txBody>
      </p:sp>
    </p:spTree>
    <p:extLst>
      <p:ext uri="{BB962C8B-B14F-4D97-AF65-F5344CB8AC3E}">
        <p14:creationId xmlns:p14="http://schemas.microsoft.com/office/powerpoint/2010/main" val="19033284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dirty="0">
                <a:cs typeface="Arial" charset="0"/>
              </a:rPr>
              <a:t>The Optimisation</a:t>
            </a:r>
            <a:endParaRPr lang="en-US" dirty="0"/>
          </a:p>
        </p:txBody>
      </p:sp>
      <p:sp>
        <p:nvSpPr>
          <p:cNvPr id="2" name="Slide Number Placeholder 1"/>
          <p:cNvSpPr>
            <a:spLocks noGrp="1"/>
          </p:cNvSpPr>
          <p:nvPr>
            <p:ph type="sldNum" sz="quarter" idx="12"/>
          </p:nvPr>
        </p:nvSpPr>
        <p:spPr/>
        <p:txBody>
          <a:bodyPr/>
          <a:lstStyle/>
          <a:p>
            <a:fld id="{5FA4BBA2-668D-4B65-A78A-63221D942F52}" type="slidenum">
              <a:rPr lang="en-IE" smtClean="0">
                <a:solidFill>
                  <a:prstClr val="black">
                    <a:tint val="75000"/>
                  </a:prstClr>
                </a:solidFill>
              </a:rPr>
              <a:pPr/>
              <a:t>9</a:t>
            </a:fld>
            <a:endParaRPr lang="en-IE" dirty="0">
              <a:solidFill>
                <a:prstClr val="black">
                  <a:tint val="75000"/>
                </a:prstClr>
              </a:solidFill>
            </a:endParaRPr>
          </a:p>
        </p:txBody>
      </p:sp>
      <p:graphicFrame>
        <p:nvGraphicFramePr>
          <p:cNvPr id="4" name="Diagram 3"/>
          <p:cNvGraphicFramePr/>
          <p:nvPr>
            <p:extLst>
              <p:ext uri="{D42A27DB-BD31-4B8C-83A1-F6EECF244321}">
                <p14:modId xmlns:p14="http://schemas.microsoft.com/office/powerpoint/2010/main" val="223284192"/>
              </p:ext>
            </p:extLst>
          </p:nvPr>
        </p:nvGraphicFramePr>
        <p:xfrm>
          <a:off x="149286" y="1955540"/>
          <a:ext cx="5957181" cy="31568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Down Arrow 5"/>
          <p:cNvSpPr/>
          <p:nvPr/>
        </p:nvSpPr>
        <p:spPr>
          <a:xfrm rot="10800000">
            <a:off x="7201937" y="2502401"/>
            <a:ext cx="903838" cy="2073245"/>
          </a:xfrm>
          <a:prstGeom prst="downArrow">
            <a:avLst/>
          </a:prstGeom>
          <a:solidFill>
            <a:schemeClr val="accent1"/>
          </a:solidFill>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IE" sz="1400" b="1" dirty="0" smtClean="0"/>
              <a:t>Increasing  Optimisation Cost </a:t>
            </a:r>
            <a:endParaRPr lang="en-IE" sz="1400" b="1" dirty="0"/>
          </a:p>
        </p:txBody>
      </p:sp>
      <p:sp>
        <p:nvSpPr>
          <p:cNvPr id="7" name="Rectangle 6"/>
          <p:cNvSpPr/>
          <p:nvPr/>
        </p:nvSpPr>
        <p:spPr>
          <a:xfrm>
            <a:off x="828675" y="1798863"/>
            <a:ext cx="7486650" cy="3503691"/>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IE" sz="1400"/>
          </a:p>
        </p:txBody>
      </p:sp>
      <p:sp>
        <p:nvSpPr>
          <p:cNvPr id="8" name="TextBox 7"/>
          <p:cNvSpPr txBox="1"/>
          <p:nvPr/>
        </p:nvSpPr>
        <p:spPr>
          <a:xfrm>
            <a:off x="3475535" y="2446383"/>
            <a:ext cx="865750" cy="307777"/>
          </a:xfrm>
          <a:prstGeom prst="rect">
            <a:avLst/>
          </a:prstGeom>
          <a:noFill/>
        </p:spPr>
        <p:txBody>
          <a:bodyPr wrap="none" rtlCol="0">
            <a:spAutoFit/>
          </a:bodyPr>
          <a:lstStyle/>
          <a:p>
            <a:r>
              <a:rPr lang="en-IE" sz="1400" dirty="0" smtClean="0"/>
              <a:t>Avoiding:</a:t>
            </a:r>
            <a:endParaRPr lang="en-IE" sz="1400" dirty="0"/>
          </a:p>
        </p:txBody>
      </p:sp>
      <p:sp>
        <p:nvSpPr>
          <p:cNvPr id="9" name="TextBox 8"/>
          <p:cNvSpPr txBox="1"/>
          <p:nvPr/>
        </p:nvSpPr>
        <p:spPr>
          <a:xfrm>
            <a:off x="1028005" y="1962855"/>
            <a:ext cx="926729" cy="307777"/>
          </a:xfrm>
          <a:prstGeom prst="rect">
            <a:avLst/>
          </a:prstGeom>
          <a:noFill/>
        </p:spPr>
        <p:txBody>
          <a:bodyPr wrap="none" rtlCol="0">
            <a:spAutoFit/>
          </a:bodyPr>
          <a:lstStyle/>
          <a:p>
            <a:r>
              <a:rPr lang="en-IE" sz="1400" dirty="0" smtClean="0"/>
              <a:t>Objective:</a:t>
            </a:r>
            <a:endParaRPr lang="en-IE" sz="1400" dirty="0"/>
          </a:p>
        </p:txBody>
      </p:sp>
      <p:sp>
        <p:nvSpPr>
          <p:cNvPr id="10" name="TextBox 9"/>
          <p:cNvSpPr txBox="1"/>
          <p:nvPr/>
        </p:nvSpPr>
        <p:spPr>
          <a:xfrm>
            <a:off x="5409860" y="2446383"/>
            <a:ext cx="1082348" cy="307777"/>
          </a:xfrm>
          <a:prstGeom prst="rect">
            <a:avLst/>
          </a:prstGeom>
          <a:noFill/>
        </p:spPr>
        <p:txBody>
          <a:bodyPr wrap="none" rtlCol="0">
            <a:spAutoFit/>
          </a:bodyPr>
          <a:lstStyle/>
          <a:p>
            <a:r>
              <a:rPr lang="en-IE" sz="1400" dirty="0" smtClean="0"/>
              <a:t>Mechanism:</a:t>
            </a:r>
            <a:endParaRPr lang="en-IE" sz="1400" dirty="0"/>
          </a:p>
        </p:txBody>
      </p:sp>
      <p:grpSp>
        <p:nvGrpSpPr>
          <p:cNvPr id="11" name="Group 10"/>
          <p:cNvGrpSpPr/>
          <p:nvPr/>
        </p:nvGrpSpPr>
        <p:grpSpPr>
          <a:xfrm>
            <a:off x="4967347" y="2873517"/>
            <a:ext cx="1967375" cy="599809"/>
            <a:chOff x="2753992" y="528779"/>
            <a:chExt cx="1967375" cy="599809"/>
          </a:xfrm>
          <a:solidFill>
            <a:schemeClr val="accent1">
              <a:hueOff val="0"/>
              <a:satOff val="0"/>
              <a:lumOff val="0"/>
            </a:schemeClr>
          </a:solidFill>
        </p:grpSpPr>
        <p:sp>
          <p:nvSpPr>
            <p:cNvPr id="12" name="Rectangle 11"/>
            <p:cNvSpPr/>
            <p:nvPr/>
          </p:nvSpPr>
          <p:spPr>
            <a:xfrm>
              <a:off x="2753992" y="528779"/>
              <a:ext cx="1967375" cy="599809"/>
            </a:xfrm>
            <a:prstGeom prst="rect">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3" name="Rectangle 12"/>
            <p:cNvSpPr/>
            <p:nvPr/>
          </p:nvSpPr>
          <p:spPr>
            <a:xfrm>
              <a:off x="2753992" y="528779"/>
              <a:ext cx="1967375" cy="599809"/>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IE" sz="1400" b="1" kern="1200" dirty="0" smtClean="0"/>
                <a:t>Constraint              Violation </a:t>
              </a:r>
              <a:r>
                <a:rPr lang="en-IE" sz="1400" b="1" dirty="0" smtClean="0"/>
                <a:t>C</a:t>
              </a:r>
              <a:r>
                <a:rPr lang="en-IE" sz="1400" b="1" kern="1200" dirty="0" smtClean="0"/>
                <a:t>osts</a:t>
              </a:r>
              <a:endParaRPr lang="en-IE" sz="1400" b="1" kern="1200" dirty="0"/>
            </a:p>
          </p:txBody>
        </p:sp>
      </p:grpSp>
      <p:sp>
        <p:nvSpPr>
          <p:cNvPr id="16" name="Rectangle 15"/>
          <p:cNvSpPr/>
          <p:nvPr/>
        </p:nvSpPr>
        <p:spPr>
          <a:xfrm>
            <a:off x="4967347" y="3619874"/>
            <a:ext cx="1967375" cy="603504"/>
          </a:xfrm>
          <a:prstGeom prst="rect">
            <a:avLst/>
          </a:prstGeom>
          <a:solidFill>
            <a:schemeClr val="accent1">
              <a:hueOff val="0"/>
              <a:satOff val="0"/>
              <a:lumOff val="0"/>
            </a:schemeClr>
          </a:solidFill>
        </p:spPr>
        <p:style>
          <a:lnRef idx="0">
            <a:scrgbClr r="0" g="0" b="0"/>
          </a:lnRef>
          <a:fillRef idx="0">
            <a:scrgbClr r="0" g="0" b="0"/>
          </a:fillRef>
          <a:effectRef idx="0">
            <a:scrgbClr r="0" g="0" b="0"/>
          </a:effectRef>
          <a:fontRef idx="minor">
            <a:schemeClr val="lt1"/>
          </a:fontRef>
        </p:style>
        <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IE" sz="1400" b="1" kern="1200" dirty="0" smtClean="0"/>
              <a:t>Negative Decremental Prices</a:t>
            </a:r>
            <a:endParaRPr lang="en-IE" sz="1400" b="1" kern="1200" dirty="0"/>
          </a:p>
        </p:txBody>
      </p:sp>
      <p:cxnSp>
        <p:nvCxnSpPr>
          <p:cNvPr id="20" name="Straight Connector 19"/>
          <p:cNvCxnSpPr/>
          <p:nvPr/>
        </p:nvCxnSpPr>
        <p:spPr>
          <a:xfrm>
            <a:off x="4839310" y="3193557"/>
            <a:ext cx="121114" cy="0"/>
          </a:xfrm>
          <a:prstGeom prst="line">
            <a:avLst/>
          </a:prstGeom>
          <a:ln>
            <a:solidFill>
              <a:srgbClr val="3D6696"/>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846233" y="3943843"/>
            <a:ext cx="121114" cy="0"/>
          </a:xfrm>
          <a:prstGeom prst="line">
            <a:avLst/>
          </a:prstGeom>
          <a:ln>
            <a:solidFill>
              <a:srgbClr val="3D6696"/>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4109196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ab7cdb7554d4997ae876b11632fa575 xmlns="3cada6dc-2705-46ed-bab2-0b2cd6d935ca">
      <Terms xmlns="http://schemas.microsoft.com/office/infopath/2007/PartnerControls"/>
    </iab7cdb7554d4997ae876b11632fa575>
    <TaxCatchAll xmlns="3cada6dc-2705-46ed-bab2-0b2cd6d935ca"/>
    <Meeting_x0020_Date xmlns="d37a3940-3eb6-46ae-b213-816acdc8e851">2019-09-10T23:00:00+00:00</Meeting_x0020_Date>
    <Doc_x0020_Type xmlns="d37a3940-3eb6-46ae-b213-816acdc8e851">Market Operator User Group</Doc_x0020_Typ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E67783E1560754D8993C701FA7C6849" ma:contentTypeVersion="17" ma:contentTypeDescription="Create a new document." ma:contentTypeScope="" ma:versionID="3786e5d44e6735567423a1d88e53cbbd">
  <xsd:schema xmlns:xsd="http://www.w3.org/2001/XMLSchema" xmlns:xs="http://www.w3.org/2001/XMLSchema" xmlns:p="http://schemas.microsoft.com/office/2006/metadata/properties" xmlns:ns2="d37a3940-3eb6-46ae-b213-816acdc8e851" xmlns:ns3="3cada6dc-2705-46ed-bab2-0b2cd6d935ca" targetNamespace="http://schemas.microsoft.com/office/2006/metadata/properties" ma:root="true" ma:fieldsID="2dc6c82040fb8e300c68de1ce4dff00b" ns2:_="" ns3:_="">
    <xsd:import namespace="d37a3940-3eb6-46ae-b213-816acdc8e851"/>
    <xsd:import namespace="3cada6dc-2705-46ed-bab2-0b2cd6d935ca"/>
    <xsd:element name="properties">
      <xsd:complexType>
        <xsd:sequence>
          <xsd:element name="documentManagement">
            <xsd:complexType>
              <xsd:all>
                <xsd:element ref="ns2:Doc_x0020_Type" minOccurs="0"/>
                <xsd:element ref="ns2:Meeting_x0020_Date" minOccurs="0"/>
                <xsd:element ref="ns3:iab7cdb7554d4997ae876b11632fa575" minOccurs="0"/>
                <xsd:element ref="ns3:TaxCatchAll" minOccurs="0"/>
                <xsd:element ref="ns3: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37a3940-3eb6-46ae-b213-816acdc8e851" elementFormDefault="qualified">
    <xsd:import namespace="http://schemas.microsoft.com/office/2006/documentManagement/types"/>
    <xsd:import namespace="http://schemas.microsoft.com/office/infopath/2007/PartnerControls"/>
    <xsd:element name="Doc_x0020_Type" ma:index="4" nillable="true" ma:displayName="Doc Type" ma:default="BLG" ma:format="Dropdown" ma:internalName="Doc_x0020_Type" ma:readOnly="false">
      <xsd:simpleType>
        <xsd:union memberTypes="dms:Text">
          <xsd:simpleType>
            <xsd:restriction base="dms:Choice">
              <xsd:enumeration value="BLG"/>
              <xsd:enumeration value="TLG"/>
              <xsd:enumeration value="PMG"/>
              <xsd:enumeration value="RWG"/>
              <xsd:enumeration value="Market Trial Coordinators' Group"/>
              <xsd:enumeration value="Admin"/>
              <xsd:enumeration value="Other"/>
              <xsd:enumeration value="Lunch &amp; Learn"/>
              <xsd:enumeration value="I-SEM Quarterly All Hands"/>
              <xsd:enumeration value="ICOs Comms Meetings"/>
              <xsd:enumeration value="Liaision Group Planning Materials"/>
              <xsd:enumeration value="Market Operator User Group"/>
            </xsd:restriction>
          </xsd:simpleType>
        </xsd:union>
      </xsd:simpleType>
    </xsd:element>
    <xsd:element name="Meeting_x0020_Date" ma:index="5" nillable="true" ma:displayName="Meeting Date" ma:format="DateOnly" ma:internalName="Meeting_x0020_Date" ma:readOnly="fals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3cada6dc-2705-46ed-bab2-0b2cd6d935ca" elementFormDefault="qualified">
    <xsd:import namespace="http://schemas.microsoft.com/office/2006/documentManagement/types"/>
    <xsd:import namespace="http://schemas.microsoft.com/office/infopath/2007/PartnerControls"/>
    <xsd:element name="iab7cdb7554d4997ae876b11632fa575" ma:index="10" nillable="true" ma:taxonomy="true" ma:internalName="iab7cdb7554d4997ae876b11632fa575" ma:taxonomyFieldName="File_x0020_Category" ma:displayName="File Category" ma:default="" ma:fieldId="{2ab7cdb7-554d-4997-ae87-6b11632fa575}" ma:taxonomyMulti="true" ma:sspId="bba0571d-0b8e-466e-908c-4c59ad63fd5c" ma:termSetId="d6e1f201-92b0-484d-8c3e-6dc5f6daf183" ma:anchorId="00000000-0000-0000-0000-000000000000" ma:open="false" ma:isKeyword="false">
      <xsd:complexType>
        <xsd:sequence>
          <xsd:element ref="pc:Terms" minOccurs="0" maxOccurs="1"/>
        </xsd:sequence>
      </xsd:complexType>
    </xsd:element>
    <xsd:element name="TaxCatchAll" ma:index="11" nillable="true" ma:displayName="Taxonomy Catch All Column" ma:hidden="true" ma:list="{c5c619c4-3b62-4197-a5dd-cc1647151811}" ma:internalName="TaxCatchAll" ma:showField="CatchAllData" ma:web="163ea899-1ba7-4893-aeeb-6935f5518c47">
      <xsd:complexType>
        <xsd:complexContent>
          <xsd:extension base="dms:MultiChoiceLookup">
            <xsd:sequence>
              <xsd:element name="Value" type="dms:Lookup" maxOccurs="unbounded" minOccurs="0" nillable="true"/>
            </xsd:sequence>
          </xsd:extension>
        </xsd:complexContent>
      </xsd:complexType>
    </xsd:element>
    <xsd:element name="TaxCatchAllLabel" ma:index="12" nillable="true" ma:displayName="Taxonomy Catch All Column1" ma:hidden="true" ma:list="{c5c619c4-3b62-4197-a5dd-cc1647151811}" ma:internalName="TaxCatchAllLabel" ma:readOnly="true" ma:showField="CatchAllDataLabel" ma:web="163ea899-1ba7-4893-aeeb-6935f5518c4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6"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6F17B17-FE7F-4785-B946-D9C2FBB4ED52}">
  <ds:schemaRefs>
    <ds:schemaRef ds:uri="3cada6dc-2705-46ed-bab2-0b2cd6d935ca"/>
    <ds:schemaRef ds:uri="http://purl.org/dc/terms/"/>
    <ds:schemaRef ds:uri="http://schemas.microsoft.com/office/2006/documentManagement/types"/>
    <ds:schemaRef ds:uri="http://purl.org/dc/dcmitype/"/>
    <ds:schemaRef ds:uri="http://www.w3.org/XML/1998/namespace"/>
    <ds:schemaRef ds:uri="http://schemas.microsoft.com/office/2006/metadata/properties"/>
    <ds:schemaRef ds:uri="d37a3940-3eb6-46ae-b213-816acdc8e851"/>
    <ds:schemaRef ds:uri="http://purl.org/dc/elements/1.1/"/>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7B36C426-BEA5-4B68-8BBC-10DCD4E27C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37a3940-3eb6-46ae-b213-816acdc8e851"/>
    <ds:schemaRef ds:uri="3cada6dc-2705-46ed-bab2-0b2cd6d935c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91DCC0A-20D1-45CE-8839-C2F2B525478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36054</TotalTime>
  <Words>2686</Words>
  <Application>Microsoft Office PowerPoint</Application>
  <PresentationFormat>On-screen Show (4:3)</PresentationFormat>
  <Paragraphs>1203</Paragraphs>
  <Slides>36</Slides>
  <Notes>10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38" baseType="lpstr">
      <vt:lpstr>Office Theme</vt:lpstr>
      <vt:lpstr>Visio</vt:lpstr>
      <vt:lpstr>PowerPoint Presentation</vt:lpstr>
      <vt:lpstr>PowerPoint Presentation</vt:lpstr>
      <vt:lpstr>Agenda</vt:lpstr>
      <vt:lpstr>Control Centre</vt:lpstr>
      <vt:lpstr>From SEM to I-SEM</vt:lpstr>
      <vt:lpstr>System Overview for Scheduling &amp; Dispatch</vt:lpstr>
      <vt:lpstr>PowerPoint Presentation</vt:lpstr>
      <vt:lpstr>Scheduling Run Sequence</vt:lpstr>
      <vt:lpstr>The Optimisation</vt:lpstr>
      <vt:lpstr>Load Forecasting</vt:lpstr>
      <vt:lpstr>Load Prediction &amp; Blending</vt:lpstr>
      <vt:lpstr>Load shapes</vt:lpstr>
      <vt:lpstr>Wind Forecast</vt:lpstr>
      <vt:lpstr>Wind Forecast Blending</vt:lpstr>
      <vt:lpstr>Actual Wind v’s Forecast Wind</vt:lpstr>
      <vt:lpstr>Commercial Offer Data (COD)</vt:lpstr>
      <vt:lpstr>Cost Curve</vt:lpstr>
      <vt:lpstr>Technical Offer Data (TOD)</vt:lpstr>
      <vt:lpstr>Reserve</vt:lpstr>
      <vt:lpstr>Interconnector Reference Program</vt:lpstr>
      <vt:lpstr>Example PN’s</vt:lpstr>
      <vt:lpstr>Example PN’s</vt:lpstr>
      <vt:lpstr>System Security</vt:lpstr>
      <vt:lpstr>LTS Example</vt:lpstr>
      <vt:lpstr>LTS Example Cont’d</vt:lpstr>
      <vt:lpstr>Forecast Availability v Declared</vt:lpstr>
      <vt:lpstr>PowerPoint Presentation</vt:lpstr>
      <vt:lpstr>Dispatch</vt:lpstr>
      <vt:lpstr>Wind Dispatch</vt:lpstr>
      <vt:lpstr>PowerPoint Presentation</vt:lpstr>
      <vt:lpstr>Power System Stability</vt:lpstr>
      <vt:lpstr>WSAT (Wind Security Assessment Tool)</vt:lpstr>
      <vt:lpstr>What affects Transient Stability?</vt:lpstr>
      <vt:lpstr>WSAT Example (Loss of North – South Tie Line)</vt:lpstr>
      <vt:lpstr>WSAT Example (Loss of North – South Tie Line)</vt:lpstr>
      <vt:lpstr>System Overview for Scheduling &amp; Dispatch</vt:lpstr>
    </vt:vector>
  </TitlesOfParts>
  <Company>EirGrid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Conor.Kavanagh@Eirgrid.com</dc:creator>
  <cp:lastModifiedBy>Knieling, Zane</cp:lastModifiedBy>
  <cp:revision>1287</cp:revision>
  <cp:lastPrinted>2019-09-08T17:26:21Z</cp:lastPrinted>
  <dcterms:created xsi:type="dcterms:W3CDTF">2017-04-18T14:29:07Z</dcterms:created>
  <dcterms:modified xsi:type="dcterms:W3CDTF">2019-09-13T15:19:02Z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0x0101003E67783E1560754D8993C701FA7C6849</vt:lpwstr>
  </property>
  <property fmtid="{D5CDD505-2E9C-101B-9397-08002B2CF9AE}" pid="3" name="File Category">
    <vt:lpwstr/>
  </property>
</Properties>
</file>