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705" r:id="rId4"/>
  </p:sldMasterIdLst>
  <p:notesMasterIdLst>
    <p:notesMasterId r:id="rId25"/>
  </p:notesMasterIdLst>
  <p:handoutMasterIdLst>
    <p:handoutMasterId r:id="rId26"/>
  </p:handoutMasterIdLst>
  <p:sldIdLst>
    <p:sldId id="1117" r:id="rId5"/>
    <p:sldId id="1227" r:id="rId6"/>
    <p:sldId id="1270" r:id="rId7"/>
    <p:sldId id="1254" r:id="rId8"/>
    <p:sldId id="1255" r:id="rId9"/>
    <p:sldId id="1256" r:id="rId10"/>
    <p:sldId id="1258" r:id="rId11"/>
    <p:sldId id="1259" r:id="rId12"/>
    <p:sldId id="1260" r:id="rId13"/>
    <p:sldId id="1261" r:id="rId14"/>
    <p:sldId id="1262" r:id="rId15"/>
    <p:sldId id="1263" r:id="rId16"/>
    <p:sldId id="1264" r:id="rId17"/>
    <p:sldId id="1265" r:id="rId18"/>
    <p:sldId id="1267" r:id="rId19"/>
    <p:sldId id="1250" r:id="rId20"/>
    <p:sldId id="1269" r:id="rId21"/>
    <p:sldId id="1266" r:id="rId22"/>
    <p:sldId id="1268" r:id="rId23"/>
    <p:sldId id="1226" r:id="rId24"/>
  </p:sldIdLst>
  <p:sldSz cx="9144000" cy="6858000" type="screen4x3"/>
  <p:notesSz cx="9942513" cy="14370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53D3D07-079B-4CFB-BE99-263C92C7A1A3}">
          <p14:sldIdLst/>
        </p14:section>
        <p14:section name="EirGrid SEMO SONI" id="{A8C1ADAE-DA67-4502-8242-3AD4F95293FE}">
          <p14:sldIdLst>
            <p14:sldId id="1117"/>
            <p14:sldId id="1227"/>
            <p14:sldId id="1270"/>
            <p14:sldId id="1254"/>
            <p14:sldId id="1255"/>
            <p14:sldId id="1256"/>
            <p14:sldId id="1258"/>
            <p14:sldId id="1259"/>
            <p14:sldId id="1260"/>
            <p14:sldId id="1261"/>
            <p14:sldId id="1262"/>
            <p14:sldId id="1263"/>
            <p14:sldId id="1264"/>
            <p14:sldId id="1265"/>
            <p14:sldId id="1267"/>
            <p14:sldId id="1250"/>
            <p14:sldId id="1269"/>
            <p14:sldId id="1266"/>
            <p14:sldId id="1268"/>
            <p14:sldId id="1226"/>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endan O'Sullivan" initials="BOS" lastIdx="28" clrIdx="0"/>
  <p:cmAuthor id="1" name="Campfield, Dermot" initials="CD" lastIdx="24" clrIdx="1"/>
  <p:cmAuthor id="2" name="Nigel Thomson" initials="NET"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F3E803"/>
    <a:srgbClr val="767676"/>
    <a:srgbClr val="697955"/>
    <a:srgbClr val="0E5462"/>
    <a:srgbClr val="7D16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8130" autoAdjust="0"/>
    <p:restoredTop sz="93381" autoAdjust="0"/>
  </p:normalViewPr>
  <p:slideViewPr>
    <p:cSldViewPr snapToGrid="0">
      <p:cViewPr>
        <p:scale>
          <a:sx n="70" d="100"/>
          <a:sy n="70" d="100"/>
        </p:scale>
        <p:origin x="-2814" y="-94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25" d="100"/>
        <a:sy n="25" d="100"/>
      </p:scale>
      <p:origin x="0" y="0"/>
    </p:cViewPr>
  </p:sorterViewPr>
  <p:notesViewPr>
    <p:cSldViewPr snapToGrid="0" showGuides="1">
      <p:cViewPr varScale="1">
        <p:scale>
          <a:sx n="51" d="100"/>
          <a:sy n="51" d="100"/>
        </p:scale>
        <p:origin x="2692" y="60"/>
      </p:cViewPr>
      <p:guideLst>
        <p:guide orient="horz" pos="4526"/>
        <p:guide pos="313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291"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a:solidFill>
          <a:srgbClr val="4F81BD"/>
        </a:solidFill>
      </dgm:spPr>
      <dgm:t>
        <a:bodyPr/>
        <a:lstStyle/>
        <a:p>
          <a:pPr rtl="0"/>
          <a:r>
            <a:rPr lang="en-IE" b="0" dirty="0" smtClean="0"/>
            <a:t>Duration &amp; Timing</a:t>
          </a:r>
          <a:endParaRPr lang="en-US" b="0"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83BA7FA6-7DDA-4065-AD7E-128AB3B41AE4}" type="presOf" srcId="{B53502B7-CFD9-4D79-A7B6-A209BE8CBF2D}" destId="{BCBE42DD-E755-40FA-869D-120EE8F7268F}" srcOrd="0" destOrd="0" presId="urn:microsoft.com/office/officeart/2005/8/layout/vList2"/>
    <dgm:cxn modelId="{D1ADDFB6-1563-4D86-A98A-87DEE916582D}" type="presOf" srcId="{0892F4D6-8279-418A-8AE9-47AF4E299AA2}" destId="{E48EDA4C-8A74-43CF-ADF1-DB0F43C3695D}" srcOrd="0" destOrd="0" presId="urn:microsoft.com/office/officeart/2005/8/layout/vList2"/>
    <dgm:cxn modelId="{FCC163E5-4885-46C8-A8B8-1DB1AE10098F}"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dgm:t>
        <a:bodyPr/>
        <a:lstStyle/>
        <a:p>
          <a:pPr rtl="0"/>
          <a:r>
            <a:rPr lang="en-IE" b="0" dirty="0" smtClean="0"/>
            <a:t>Training Guidelines</a:t>
          </a:r>
          <a:endParaRPr lang="en-US" b="0"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9846A697-9D5A-4072-A7FB-459F875F8CD3}" type="presOf" srcId="{B53502B7-CFD9-4D79-A7B6-A209BE8CBF2D}" destId="{BCBE42DD-E755-40FA-869D-120EE8F7268F}" srcOrd="0" destOrd="0" presId="urn:microsoft.com/office/officeart/2005/8/layout/vList2"/>
    <dgm:cxn modelId="{BA1F6928-0875-45F7-BDA0-338D47DA22B4}" type="presOf" srcId="{0892F4D6-8279-418A-8AE9-47AF4E299AA2}" destId="{E48EDA4C-8A74-43CF-ADF1-DB0F43C3695D}" srcOrd="0" destOrd="0" presId="urn:microsoft.com/office/officeart/2005/8/layout/vList2"/>
    <dgm:cxn modelId="{A636CB08-BF1D-4FF3-BCD1-7E701F2724A1}"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dgm:t>
        <a:bodyPr/>
        <a:lstStyle/>
        <a:p>
          <a:pPr rtl="0"/>
          <a:r>
            <a:rPr lang="en-IE" b="0" dirty="0" smtClean="0"/>
            <a:t>Agenda</a:t>
          </a:r>
          <a:endParaRPr lang="en-US" b="0"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2A05F265-1C1F-4D61-B8F5-5C91FCA98BE1}" type="presOf" srcId="{0892F4D6-8279-418A-8AE9-47AF4E299AA2}" destId="{E48EDA4C-8A74-43CF-ADF1-DB0F43C3695D}" srcOrd="0" destOrd="0" presId="urn:microsoft.com/office/officeart/2005/8/layout/vList2"/>
    <dgm:cxn modelId="{000567A9-E2DC-41F6-B61F-F527C75DD6F3}" type="presOf" srcId="{B53502B7-CFD9-4D79-A7B6-A209BE8CBF2D}" destId="{BCBE42DD-E755-40FA-869D-120EE8F7268F}" srcOrd="0" destOrd="0" presId="urn:microsoft.com/office/officeart/2005/8/layout/vList2"/>
    <dgm:cxn modelId="{A81874A5-290D-4579-A551-8DB51F110A7D}"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dgm:t>
        <a:bodyPr/>
        <a:lstStyle/>
        <a:p>
          <a:pPr rtl="0"/>
          <a:r>
            <a:rPr lang="en-US" dirty="0" smtClean="0"/>
            <a:t>Learning Objectives</a:t>
          </a:r>
          <a:endParaRPr lang="en-US"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1F04FFC2-7980-4BAB-907F-218BE1A17F9D}" type="presOf" srcId="{B53502B7-CFD9-4D79-A7B6-A209BE8CBF2D}" destId="{BCBE42DD-E755-40FA-869D-120EE8F7268F}" srcOrd="0" destOrd="0" presId="urn:microsoft.com/office/officeart/2005/8/layout/vList2"/>
    <dgm:cxn modelId="{6D9BB623-D7DA-479F-B739-5EA28BDCD791}" type="presOf" srcId="{0892F4D6-8279-418A-8AE9-47AF4E299AA2}" destId="{E48EDA4C-8A74-43CF-ADF1-DB0F43C3695D}" srcOrd="0" destOrd="0" presId="urn:microsoft.com/office/officeart/2005/8/layout/vList2"/>
    <dgm:cxn modelId="{B95FD7B2-D636-4A79-8C7A-0AC76ACC173C}"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dgm:t>
        <a:bodyPr/>
        <a:lstStyle/>
        <a:p>
          <a:pPr rtl="0"/>
          <a:endParaRPr lang="en-US"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6EFB3820-B541-46A1-9E1F-AAF20B0AA74B}" type="presOf" srcId="{0892F4D6-8279-418A-8AE9-47AF4E299AA2}" destId="{E48EDA4C-8A74-43CF-ADF1-DB0F43C3695D}" srcOrd="0" destOrd="0" presId="urn:microsoft.com/office/officeart/2005/8/layout/vList2"/>
    <dgm:cxn modelId="{BFD2D592-8755-436C-A99F-0CCA0E727370}" type="presOf" srcId="{B53502B7-CFD9-4D79-A7B6-A209BE8CBF2D}" destId="{BCBE42DD-E755-40FA-869D-120EE8F7268F}" srcOrd="0" destOrd="0" presId="urn:microsoft.com/office/officeart/2005/8/layout/vList2"/>
    <dgm:cxn modelId="{288FD92D-17D2-4DBE-8FF2-BB4E71163399}"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892F4D6-8279-418A-8AE9-47AF4E299AA2}"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en-US"/>
        </a:p>
      </dgm:t>
    </dgm:pt>
    <dgm:pt modelId="{B53502B7-CFD9-4D79-A7B6-A209BE8CBF2D}">
      <dgm:prSet/>
      <dgm:spPr/>
      <dgm:t>
        <a:bodyPr/>
        <a:lstStyle/>
        <a:p>
          <a:pPr rtl="0"/>
          <a:endParaRPr lang="en-US" dirty="0"/>
        </a:p>
      </dgm:t>
    </dgm:pt>
    <dgm:pt modelId="{A2045A31-7D50-4EC7-A496-4FB444941F00}" type="parTrans" cxnId="{BAE352BB-8646-4521-9667-4637C6E72F35}">
      <dgm:prSet/>
      <dgm:spPr/>
      <dgm:t>
        <a:bodyPr/>
        <a:lstStyle/>
        <a:p>
          <a:endParaRPr lang="en-US"/>
        </a:p>
      </dgm:t>
    </dgm:pt>
    <dgm:pt modelId="{D34407FC-6F72-487A-85DD-8DA938FCE5A3}" type="sibTrans" cxnId="{BAE352BB-8646-4521-9667-4637C6E72F35}">
      <dgm:prSet/>
      <dgm:spPr/>
      <dgm:t>
        <a:bodyPr/>
        <a:lstStyle/>
        <a:p>
          <a:endParaRPr lang="en-US"/>
        </a:p>
      </dgm:t>
    </dgm:pt>
    <dgm:pt modelId="{E48EDA4C-8A74-43CF-ADF1-DB0F43C3695D}" type="pres">
      <dgm:prSet presAssocID="{0892F4D6-8279-418A-8AE9-47AF4E299AA2}" presName="linear" presStyleCnt="0">
        <dgm:presLayoutVars>
          <dgm:animLvl val="lvl"/>
          <dgm:resizeHandles val="exact"/>
        </dgm:presLayoutVars>
      </dgm:prSet>
      <dgm:spPr/>
      <dgm:t>
        <a:bodyPr/>
        <a:lstStyle/>
        <a:p>
          <a:endParaRPr lang="en-US"/>
        </a:p>
      </dgm:t>
    </dgm:pt>
    <dgm:pt modelId="{BCBE42DD-E755-40FA-869D-120EE8F7268F}" type="pres">
      <dgm:prSet presAssocID="{B53502B7-CFD9-4D79-A7B6-A209BE8CBF2D}" presName="parentText" presStyleLbl="node1" presStyleIdx="0" presStyleCnt="1" custLinFactNeighborY="1535">
        <dgm:presLayoutVars>
          <dgm:chMax val="0"/>
          <dgm:bulletEnabled val="1"/>
        </dgm:presLayoutVars>
      </dgm:prSet>
      <dgm:spPr/>
      <dgm:t>
        <a:bodyPr/>
        <a:lstStyle/>
        <a:p>
          <a:endParaRPr lang="en-US"/>
        </a:p>
      </dgm:t>
    </dgm:pt>
  </dgm:ptLst>
  <dgm:cxnLst>
    <dgm:cxn modelId="{BAE352BB-8646-4521-9667-4637C6E72F35}" srcId="{0892F4D6-8279-418A-8AE9-47AF4E299AA2}" destId="{B53502B7-CFD9-4D79-A7B6-A209BE8CBF2D}" srcOrd="0" destOrd="0" parTransId="{A2045A31-7D50-4EC7-A496-4FB444941F00}" sibTransId="{D34407FC-6F72-487A-85DD-8DA938FCE5A3}"/>
    <dgm:cxn modelId="{279CF205-62D4-4BD2-AEBD-252435BFE73B}" type="presOf" srcId="{B53502B7-CFD9-4D79-A7B6-A209BE8CBF2D}" destId="{BCBE42DD-E755-40FA-869D-120EE8F7268F}" srcOrd="0" destOrd="0" presId="urn:microsoft.com/office/officeart/2005/8/layout/vList2"/>
    <dgm:cxn modelId="{E39EDC38-B310-45DD-9381-DD0C96C5EFBA}" type="presOf" srcId="{0892F4D6-8279-418A-8AE9-47AF4E299AA2}" destId="{E48EDA4C-8A74-43CF-ADF1-DB0F43C3695D}" srcOrd="0" destOrd="0" presId="urn:microsoft.com/office/officeart/2005/8/layout/vList2"/>
    <dgm:cxn modelId="{51A8C547-C798-47F4-B449-7090D2EB0CFC}" type="presParOf" srcId="{E48EDA4C-8A74-43CF-ADF1-DB0F43C3695D}" destId="{BCBE42DD-E755-40FA-869D-120EE8F7268F}"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BE42DD-E755-40FA-869D-120EE8F7268F}">
      <dsp:nvSpPr>
        <dsp:cNvPr id="0" name=""/>
        <dsp:cNvSpPr/>
      </dsp:nvSpPr>
      <dsp:spPr>
        <a:xfrm>
          <a:off x="0" y="1403"/>
          <a:ext cx="8229599" cy="647595"/>
        </a:xfrm>
        <a:prstGeom prst="roundRect">
          <a:avLst/>
        </a:prstGeom>
        <a:solidFill>
          <a:srgbClr val="4F81B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IE" sz="2700" b="0" kern="1200" dirty="0" smtClean="0"/>
            <a:t>Duration &amp; Timing</a:t>
          </a:r>
          <a:endParaRPr lang="en-US" sz="2700" b="0" kern="1200" dirty="0"/>
        </a:p>
      </dsp:txBody>
      <dsp:txXfrm>
        <a:off x="31613" y="33016"/>
        <a:ext cx="8166373" cy="5843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BE42DD-E755-40FA-869D-120EE8F7268F}">
      <dsp:nvSpPr>
        <dsp:cNvPr id="0" name=""/>
        <dsp:cNvSpPr/>
      </dsp:nvSpPr>
      <dsp:spPr>
        <a:xfrm>
          <a:off x="0" y="1403"/>
          <a:ext cx="8229599" cy="6475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IE" sz="2700" b="0" kern="1200" dirty="0" smtClean="0"/>
            <a:t>Training Guidelines</a:t>
          </a:r>
          <a:endParaRPr lang="en-US" sz="2700" b="0" kern="1200" dirty="0"/>
        </a:p>
      </dsp:txBody>
      <dsp:txXfrm>
        <a:off x="31613" y="33016"/>
        <a:ext cx="8166373" cy="58436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BE42DD-E755-40FA-869D-120EE8F7268F}">
      <dsp:nvSpPr>
        <dsp:cNvPr id="0" name=""/>
        <dsp:cNvSpPr/>
      </dsp:nvSpPr>
      <dsp:spPr>
        <a:xfrm>
          <a:off x="0" y="1403"/>
          <a:ext cx="8229599" cy="6475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IE" sz="2700" b="0" kern="1200" dirty="0" smtClean="0"/>
            <a:t>Agenda</a:t>
          </a:r>
          <a:endParaRPr lang="en-US" sz="2700" b="0" kern="1200" dirty="0"/>
        </a:p>
      </dsp:txBody>
      <dsp:txXfrm>
        <a:off x="31613" y="33016"/>
        <a:ext cx="8166373" cy="58436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BE42DD-E755-40FA-869D-120EE8F7268F}">
      <dsp:nvSpPr>
        <dsp:cNvPr id="0" name=""/>
        <dsp:cNvSpPr/>
      </dsp:nvSpPr>
      <dsp:spPr>
        <a:xfrm>
          <a:off x="0" y="1403"/>
          <a:ext cx="8229599" cy="64759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en-US" sz="2700" kern="1200" dirty="0" smtClean="0"/>
            <a:t>Learning Objectives</a:t>
          </a:r>
          <a:endParaRPr lang="en-US" sz="2700" kern="1200" dirty="0"/>
        </a:p>
      </dsp:txBody>
      <dsp:txXfrm>
        <a:off x="31613" y="33016"/>
        <a:ext cx="8166373" cy="5843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BE42DD-E755-40FA-869D-120EE8F7268F}">
      <dsp:nvSpPr>
        <dsp:cNvPr id="0" name=""/>
        <dsp:cNvSpPr/>
      </dsp:nvSpPr>
      <dsp:spPr>
        <a:xfrm>
          <a:off x="0" y="12518"/>
          <a:ext cx="8229599" cy="636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endParaRPr lang="en-US" sz="3400" kern="1200" dirty="0"/>
        </a:p>
      </dsp:txBody>
      <dsp:txXfrm>
        <a:off x="31070" y="43588"/>
        <a:ext cx="8167459" cy="57434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BE42DD-E755-40FA-869D-120EE8F7268F}">
      <dsp:nvSpPr>
        <dsp:cNvPr id="0" name=""/>
        <dsp:cNvSpPr/>
      </dsp:nvSpPr>
      <dsp:spPr>
        <a:xfrm>
          <a:off x="0" y="12518"/>
          <a:ext cx="8229599" cy="63648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rtl="0">
            <a:lnSpc>
              <a:spcPct val="90000"/>
            </a:lnSpc>
            <a:spcBef>
              <a:spcPct val="0"/>
            </a:spcBef>
            <a:spcAft>
              <a:spcPct val="35000"/>
            </a:spcAft>
          </a:pPr>
          <a:endParaRPr lang="en-US" sz="3400" kern="1200" dirty="0"/>
        </a:p>
      </dsp:txBody>
      <dsp:txXfrm>
        <a:off x="31070" y="43588"/>
        <a:ext cx="8167459" cy="57434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8422" cy="720998"/>
          </a:xfrm>
          <a:prstGeom prst="rect">
            <a:avLst/>
          </a:prstGeom>
        </p:spPr>
        <p:txBody>
          <a:bodyPr vert="horz" lIns="138925" tIns="69462" rIns="138925" bIns="69462" rtlCol="0"/>
          <a:lstStyle>
            <a:lvl1pPr algn="l">
              <a:defRPr sz="1800"/>
            </a:lvl1pPr>
          </a:lstStyle>
          <a:p>
            <a:endParaRPr lang="en-GB" dirty="0"/>
          </a:p>
        </p:txBody>
      </p:sp>
      <p:sp>
        <p:nvSpPr>
          <p:cNvPr id="3" name="Date Placeholder 2"/>
          <p:cNvSpPr>
            <a:spLocks noGrp="1"/>
          </p:cNvSpPr>
          <p:nvPr>
            <p:ph type="dt" sz="quarter" idx="1"/>
          </p:nvPr>
        </p:nvSpPr>
        <p:spPr>
          <a:xfrm>
            <a:off x="5631790" y="0"/>
            <a:ext cx="4308422" cy="720998"/>
          </a:xfrm>
          <a:prstGeom prst="rect">
            <a:avLst/>
          </a:prstGeom>
        </p:spPr>
        <p:txBody>
          <a:bodyPr vert="horz" lIns="138925" tIns="69462" rIns="138925" bIns="69462" rtlCol="0"/>
          <a:lstStyle>
            <a:lvl1pPr algn="r">
              <a:defRPr sz="1800"/>
            </a:lvl1pPr>
          </a:lstStyle>
          <a:p>
            <a:fld id="{EFAC40D0-AF3F-4E54-B2E5-C7193904A1D3}" type="datetimeFigureOut">
              <a:rPr lang="en-GB" smtClean="0"/>
              <a:t>13/09/2019</a:t>
            </a:fld>
            <a:endParaRPr lang="en-GB" dirty="0"/>
          </a:p>
        </p:txBody>
      </p:sp>
      <p:sp>
        <p:nvSpPr>
          <p:cNvPr id="4" name="Footer Placeholder 3"/>
          <p:cNvSpPr>
            <a:spLocks noGrp="1"/>
          </p:cNvSpPr>
          <p:nvPr>
            <p:ph type="ftr" sz="quarter" idx="2"/>
          </p:nvPr>
        </p:nvSpPr>
        <p:spPr>
          <a:xfrm>
            <a:off x="0" y="13649054"/>
            <a:ext cx="4308422" cy="720997"/>
          </a:xfrm>
          <a:prstGeom prst="rect">
            <a:avLst/>
          </a:prstGeom>
        </p:spPr>
        <p:txBody>
          <a:bodyPr vert="horz" lIns="138925" tIns="69462" rIns="138925" bIns="69462" rtlCol="0" anchor="b"/>
          <a:lstStyle>
            <a:lvl1pPr algn="l">
              <a:defRPr sz="1800"/>
            </a:lvl1pPr>
          </a:lstStyle>
          <a:p>
            <a:endParaRPr lang="en-GB" dirty="0"/>
          </a:p>
        </p:txBody>
      </p:sp>
      <p:sp>
        <p:nvSpPr>
          <p:cNvPr id="5" name="Slide Number Placeholder 4"/>
          <p:cNvSpPr>
            <a:spLocks noGrp="1"/>
          </p:cNvSpPr>
          <p:nvPr>
            <p:ph type="sldNum" sz="quarter" idx="3"/>
          </p:nvPr>
        </p:nvSpPr>
        <p:spPr>
          <a:xfrm>
            <a:off x="5631790" y="13649054"/>
            <a:ext cx="4308422" cy="720997"/>
          </a:xfrm>
          <a:prstGeom prst="rect">
            <a:avLst/>
          </a:prstGeom>
        </p:spPr>
        <p:txBody>
          <a:bodyPr vert="horz" lIns="138925" tIns="69462" rIns="138925" bIns="69462" rtlCol="0" anchor="b"/>
          <a:lstStyle>
            <a:lvl1pPr algn="r">
              <a:defRPr sz="1800"/>
            </a:lvl1pPr>
          </a:lstStyle>
          <a:p>
            <a:fld id="{748462E5-1967-4CC4-9CA3-2C18AD110F27}" type="slidenum">
              <a:rPr lang="en-GB" smtClean="0"/>
              <a:t>‹#›</a:t>
            </a:fld>
            <a:endParaRPr lang="en-GB" dirty="0"/>
          </a:p>
        </p:txBody>
      </p:sp>
    </p:spTree>
    <p:extLst>
      <p:ext uri="{BB962C8B-B14F-4D97-AF65-F5344CB8AC3E}">
        <p14:creationId xmlns:p14="http://schemas.microsoft.com/office/powerpoint/2010/main" val="34092116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8422" cy="718503"/>
          </a:xfrm>
          <a:prstGeom prst="rect">
            <a:avLst/>
          </a:prstGeom>
        </p:spPr>
        <p:txBody>
          <a:bodyPr vert="horz" lIns="138925" tIns="69462" rIns="138925" bIns="69462" rtlCol="0"/>
          <a:lstStyle>
            <a:lvl1pPr algn="l">
              <a:defRPr sz="1800"/>
            </a:lvl1pPr>
          </a:lstStyle>
          <a:p>
            <a:endParaRPr lang="en-IE" dirty="0"/>
          </a:p>
        </p:txBody>
      </p:sp>
      <p:sp>
        <p:nvSpPr>
          <p:cNvPr id="3" name="Date Placeholder 2"/>
          <p:cNvSpPr>
            <a:spLocks noGrp="1"/>
          </p:cNvSpPr>
          <p:nvPr>
            <p:ph type="dt" idx="1"/>
          </p:nvPr>
        </p:nvSpPr>
        <p:spPr>
          <a:xfrm>
            <a:off x="5631790" y="0"/>
            <a:ext cx="4308422" cy="718503"/>
          </a:xfrm>
          <a:prstGeom prst="rect">
            <a:avLst/>
          </a:prstGeom>
        </p:spPr>
        <p:txBody>
          <a:bodyPr vert="horz" lIns="138925" tIns="69462" rIns="138925" bIns="69462" rtlCol="0"/>
          <a:lstStyle>
            <a:lvl1pPr algn="r">
              <a:defRPr sz="1800"/>
            </a:lvl1pPr>
          </a:lstStyle>
          <a:p>
            <a:fld id="{DC7B01CB-090E-4B97-AE57-BA8CB84DC964}" type="datetimeFigureOut">
              <a:rPr lang="en-IE" smtClean="0"/>
              <a:t>13/09/2019</a:t>
            </a:fld>
            <a:endParaRPr lang="en-IE" dirty="0"/>
          </a:p>
        </p:txBody>
      </p:sp>
      <p:sp>
        <p:nvSpPr>
          <p:cNvPr id="4" name="Slide Image Placeholder 3"/>
          <p:cNvSpPr>
            <a:spLocks noGrp="1" noRot="1" noChangeAspect="1"/>
          </p:cNvSpPr>
          <p:nvPr>
            <p:ph type="sldImg" idx="2"/>
          </p:nvPr>
        </p:nvSpPr>
        <p:spPr>
          <a:xfrm>
            <a:off x="1379538" y="1077913"/>
            <a:ext cx="7183437" cy="5387975"/>
          </a:xfrm>
          <a:prstGeom prst="rect">
            <a:avLst/>
          </a:prstGeom>
          <a:noFill/>
          <a:ln w="12700">
            <a:solidFill>
              <a:prstClr val="black"/>
            </a:solidFill>
          </a:ln>
        </p:spPr>
        <p:txBody>
          <a:bodyPr vert="horz" lIns="138925" tIns="69462" rIns="138925" bIns="69462" rtlCol="0" anchor="ctr"/>
          <a:lstStyle/>
          <a:p>
            <a:endParaRPr lang="en-IE" dirty="0"/>
          </a:p>
        </p:txBody>
      </p:sp>
      <p:sp>
        <p:nvSpPr>
          <p:cNvPr id="5" name="Notes Placeholder 4"/>
          <p:cNvSpPr>
            <a:spLocks noGrp="1"/>
          </p:cNvSpPr>
          <p:nvPr>
            <p:ph type="body" sz="quarter" idx="3"/>
          </p:nvPr>
        </p:nvSpPr>
        <p:spPr>
          <a:xfrm>
            <a:off x="994252" y="6825774"/>
            <a:ext cx="7954010" cy="6466523"/>
          </a:xfrm>
          <a:prstGeom prst="rect">
            <a:avLst/>
          </a:prstGeom>
        </p:spPr>
        <p:txBody>
          <a:bodyPr vert="horz" lIns="138925" tIns="69462" rIns="138925" bIns="694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13649053"/>
            <a:ext cx="4308422" cy="718503"/>
          </a:xfrm>
          <a:prstGeom prst="rect">
            <a:avLst/>
          </a:prstGeom>
        </p:spPr>
        <p:txBody>
          <a:bodyPr vert="horz" lIns="138925" tIns="69462" rIns="138925" bIns="69462" rtlCol="0" anchor="b"/>
          <a:lstStyle>
            <a:lvl1pPr algn="l">
              <a:defRPr sz="1800"/>
            </a:lvl1pPr>
          </a:lstStyle>
          <a:p>
            <a:endParaRPr lang="en-IE" dirty="0"/>
          </a:p>
        </p:txBody>
      </p:sp>
      <p:sp>
        <p:nvSpPr>
          <p:cNvPr id="7" name="Slide Number Placeholder 6"/>
          <p:cNvSpPr>
            <a:spLocks noGrp="1"/>
          </p:cNvSpPr>
          <p:nvPr>
            <p:ph type="sldNum" sz="quarter" idx="5"/>
          </p:nvPr>
        </p:nvSpPr>
        <p:spPr>
          <a:xfrm>
            <a:off x="5631790" y="13649053"/>
            <a:ext cx="4308422" cy="718503"/>
          </a:xfrm>
          <a:prstGeom prst="rect">
            <a:avLst/>
          </a:prstGeom>
        </p:spPr>
        <p:txBody>
          <a:bodyPr vert="horz" lIns="138925" tIns="69462" rIns="138925" bIns="69462" rtlCol="0" anchor="b"/>
          <a:lstStyle>
            <a:lvl1pPr algn="r">
              <a:defRPr sz="1800"/>
            </a:lvl1pPr>
          </a:lstStyle>
          <a:p>
            <a:fld id="{A90FAEBE-50E1-4D99-A93F-C79F1C82BE00}" type="slidenum">
              <a:rPr lang="en-IE" smtClean="0"/>
              <a:t>‹#›</a:t>
            </a:fld>
            <a:endParaRPr lang="en-IE" dirty="0"/>
          </a:p>
        </p:txBody>
      </p:sp>
    </p:spTree>
    <p:extLst>
      <p:ext uri="{BB962C8B-B14F-4D97-AF65-F5344CB8AC3E}">
        <p14:creationId xmlns:p14="http://schemas.microsoft.com/office/powerpoint/2010/main" val="29469390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fld id="{3F99B7FF-AD09-471F-8368-3135B0FB43FD}" type="slidenum">
              <a:rPr lang="en-US" smtClean="0"/>
              <a:t>1</a:t>
            </a:fld>
            <a:endParaRPr lang="en-US"/>
          </a:p>
        </p:txBody>
      </p:sp>
    </p:spTree>
    <p:extLst>
      <p:ext uri="{BB962C8B-B14F-4D97-AF65-F5344CB8AC3E}">
        <p14:creationId xmlns:p14="http://schemas.microsoft.com/office/powerpoint/2010/main" val="37613503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1.xml"/><Relationship Id="rId7" Type="http://schemas.openxmlformats.org/officeDocument/2006/relationships/image" Target="../media/image1.jpe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2.xml"/><Relationship Id="rId7" Type="http://schemas.openxmlformats.org/officeDocument/2006/relationships/image" Target="../media/image1.jpeg"/><Relationship Id="rId2" Type="http://schemas.openxmlformats.org/officeDocument/2006/relationships/diagramData" Target="../diagrams/data2.xml"/><Relationship Id="rId1" Type="http://schemas.openxmlformats.org/officeDocument/2006/relationships/slideMaster" Target="../slideMasters/slideMaster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3.xml"/><Relationship Id="rId7" Type="http://schemas.openxmlformats.org/officeDocument/2006/relationships/image" Target="../media/image1.jpeg"/><Relationship Id="rId2" Type="http://schemas.openxmlformats.org/officeDocument/2006/relationships/diagramData" Target="../diagrams/data3.xml"/><Relationship Id="rId1" Type="http://schemas.openxmlformats.org/officeDocument/2006/relationships/slideMaster" Target="../slideMasters/slideMaster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4.xml"/><Relationship Id="rId7" Type="http://schemas.openxmlformats.org/officeDocument/2006/relationships/image" Target="../media/image1.jpeg"/><Relationship Id="rId2" Type="http://schemas.openxmlformats.org/officeDocument/2006/relationships/diagramData" Target="../diagrams/data4.xml"/><Relationship Id="rId1" Type="http://schemas.openxmlformats.org/officeDocument/2006/relationships/slideMaster" Target="../slideMasters/slideMaster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5.xml"/><Relationship Id="rId7" Type="http://schemas.openxmlformats.org/officeDocument/2006/relationships/image" Target="../media/image1.jpeg"/><Relationship Id="rId2" Type="http://schemas.openxmlformats.org/officeDocument/2006/relationships/diagramData" Target="../diagrams/data5.xml"/><Relationship Id="rId1" Type="http://schemas.openxmlformats.org/officeDocument/2006/relationships/slideMaster" Target="../slideMasters/slideMaster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Layout" Target="../diagrams/layout6.xml"/><Relationship Id="rId7" Type="http://schemas.openxmlformats.org/officeDocument/2006/relationships/image" Target="../media/image1.jpeg"/><Relationship Id="rId2" Type="http://schemas.openxmlformats.org/officeDocument/2006/relationships/diagramData" Target="../diagrams/data6.xml"/><Relationship Id="rId1" Type="http://schemas.openxmlformats.org/officeDocument/2006/relationships/slideMaster" Target="../slideMasters/slideMaster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Rounded Rectangle 1"/>
          <p:cNvSpPr/>
          <p:nvPr userDrawn="1"/>
        </p:nvSpPr>
        <p:spPr>
          <a:xfrm>
            <a:off x="863588" y="476672"/>
            <a:ext cx="7416824" cy="2448272"/>
          </a:xfrm>
          <a:prstGeom prst="roundRect">
            <a:avLst/>
          </a:prstGeom>
          <a:solidFill>
            <a:srgbClr val="4F81BD"/>
          </a:solidFill>
          <a:ln>
            <a:solidFill>
              <a:srgbClr val="4F81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prstClr val="white"/>
              </a:solidFill>
            </a:endParaRPr>
          </a:p>
        </p:txBody>
      </p:sp>
      <p:sp>
        <p:nvSpPr>
          <p:cNvPr id="5" name="Slide Number Placeholder 1"/>
          <p:cNvSpPr>
            <a:spLocks noGrp="1"/>
          </p:cNvSpPr>
          <p:nvPr>
            <p:ph type="sldNum" sz="quarter" idx="4294967295"/>
          </p:nvPr>
        </p:nvSpPr>
        <p:spPr>
          <a:xfrm>
            <a:off x="6553200" y="6356350"/>
            <a:ext cx="2133600" cy="365125"/>
          </a:xfrm>
        </p:spPr>
        <p:txBody>
          <a:bodyPr/>
          <a:lstStyle/>
          <a:p>
            <a:fld id="{8CD715F4-8812-4B09-B957-E02A56252AEC}" type="slidenum">
              <a:rPr lang="en-IE" smtClean="0">
                <a:solidFill>
                  <a:prstClr val="black">
                    <a:tint val="75000"/>
                  </a:prstClr>
                </a:solidFill>
              </a:rPr>
              <a:pPr/>
              <a:t>‹#›</a:t>
            </a:fld>
            <a:endParaRPr lang="en-IE" dirty="0">
              <a:solidFill>
                <a:prstClr val="black">
                  <a:tint val="75000"/>
                </a:prstClr>
              </a:solidFill>
            </a:endParaRPr>
          </a:p>
        </p:txBody>
      </p:sp>
      <p:grpSp>
        <p:nvGrpSpPr>
          <p:cNvPr id="7" name="Group 6"/>
          <p:cNvGrpSpPr>
            <a:grpSpLocks/>
          </p:cNvGrpSpPr>
          <p:nvPr userDrawn="1"/>
        </p:nvGrpSpPr>
        <p:grpSpPr bwMode="auto">
          <a:xfrm>
            <a:off x="2123728" y="4581128"/>
            <a:ext cx="4896544" cy="1080120"/>
            <a:chOff x="2884919" y="4573750"/>
            <a:chExt cx="3411553" cy="734696"/>
          </a:xfrm>
        </p:grpSpPr>
        <p:pic>
          <p:nvPicPr>
            <p:cNvPr id="8" name="Picture 7" descr="SONI_2015_Colour_Low_Res.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EIRGRID_2015_Colour_Low_Re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2347098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sp>
        <p:nvSpPr>
          <p:cNvPr id="7" name="TextBox 6"/>
          <p:cNvSpPr txBox="1"/>
          <p:nvPr userDrawn="1"/>
        </p:nvSpPr>
        <p:spPr>
          <a:xfrm>
            <a:off x="395536" y="1052736"/>
            <a:ext cx="8280920" cy="3600986"/>
          </a:xfrm>
          <a:prstGeom prst="rect">
            <a:avLst/>
          </a:prstGeom>
          <a:noFill/>
        </p:spPr>
        <p:txBody>
          <a:bodyPr wrap="square" rtlCol="0">
            <a:spAutoFit/>
          </a:bodyPr>
          <a:lstStyle/>
          <a:p>
            <a:r>
              <a:rPr lang="en-GB" sz="1400" dirty="0" smtClean="0">
                <a:solidFill>
                  <a:prstClr val="black"/>
                </a:solidFill>
              </a:rPr>
              <a:t>COPYRIGHT NOTICE</a:t>
            </a:r>
            <a:endParaRPr lang="en-IE" sz="1400" dirty="0" smtClean="0">
              <a:solidFill>
                <a:prstClr val="black"/>
              </a:solidFill>
            </a:endParaRPr>
          </a:p>
          <a:p>
            <a:r>
              <a:rPr lang="en-GB" sz="1400" dirty="0" smtClean="0">
                <a:solidFill>
                  <a:prstClr val="black"/>
                </a:solidFill>
              </a:rPr>
              <a:t>All rights reserved. This entire publication is subject to the laws of copyright. This publication is confidential and sole property of EirGrid plc and SONI Limited. No part of this publication may be reproduced or transmitted in any form or by any means, electronic or manual, including photocopying without the prior written permission of EirGrid plc and SONI Limited.</a:t>
            </a:r>
            <a:endParaRPr lang="en-IE" sz="1400" dirty="0" smtClean="0">
              <a:solidFill>
                <a:prstClr val="black"/>
              </a:solidFill>
            </a:endParaRPr>
          </a:p>
          <a:p>
            <a:r>
              <a:rPr lang="en-GB" sz="1400" b="1" dirty="0" smtClean="0">
                <a:solidFill>
                  <a:prstClr val="black"/>
                </a:solidFill>
              </a:rPr>
              <a:t>© SONI Limited / EirGrid Plc 2017</a:t>
            </a:r>
            <a:endParaRPr lang="en-IE" sz="1400" dirty="0" smtClean="0">
              <a:solidFill>
                <a:prstClr val="black"/>
              </a:solidFill>
            </a:endParaRPr>
          </a:p>
          <a:p>
            <a:r>
              <a:rPr lang="en-GB" sz="1400" dirty="0" smtClean="0">
                <a:solidFill>
                  <a:prstClr val="black"/>
                </a:solidFill>
              </a:rPr>
              <a:t> </a:t>
            </a:r>
            <a:endParaRPr lang="en-IE" sz="1400" dirty="0" smtClean="0">
              <a:solidFill>
                <a:prstClr val="black"/>
              </a:solidFill>
            </a:endParaRPr>
          </a:p>
          <a:p>
            <a:r>
              <a:rPr lang="en-GB" sz="1400" dirty="0" smtClean="0">
                <a:solidFill>
                  <a:prstClr val="black"/>
                </a:solidFill>
              </a:rPr>
              <a:t>DOCUMENT DISCLAIMER</a:t>
            </a:r>
            <a:endParaRPr lang="en-IE" sz="1400" dirty="0" smtClean="0">
              <a:solidFill>
                <a:prstClr val="black"/>
              </a:solidFill>
            </a:endParaRPr>
          </a:p>
          <a:p>
            <a:r>
              <a:rPr lang="en-GB" sz="1400" dirty="0" smtClean="0">
                <a:solidFill>
                  <a:prstClr val="black"/>
                </a:solidFill>
              </a:rPr>
              <a:t>This manual is intended as a guide only. Whilst every effort is made to provide information that is useful, and care is taken in the preparation of the information, EirGrid plc and SONI limited give no warranties or representations, expressed or implied, of any kind with respect to the contents of this document, including, without limitation, its quality, accuracy and completeness. EirGrid plc and SONI limited hereby exclude, to the fullest extent permitted by law, all and any liability for any loss or damage howsoever arising from the use of this document or any reliance on the information it contains. Use of this document and the information it contains is at the user’s sole risk.</a:t>
            </a:r>
            <a:endParaRPr lang="en-IE" sz="1400" dirty="0" smtClean="0">
              <a:solidFill>
                <a:prstClr val="black"/>
              </a:solidFill>
            </a:endParaRPr>
          </a:p>
          <a:p>
            <a:endParaRPr lang="en-IE" dirty="0">
              <a:solidFill>
                <a:prstClr val="black"/>
              </a:solidFill>
            </a:endParaRPr>
          </a:p>
        </p:txBody>
      </p:sp>
    </p:spTree>
    <p:extLst>
      <p:ext uri="{BB962C8B-B14F-4D97-AF65-F5344CB8AC3E}">
        <p14:creationId xmlns:p14="http://schemas.microsoft.com/office/powerpoint/2010/main" val="1440486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aphicFrame>
        <p:nvGraphicFramePr>
          <p:cNvPr id="10" name="Diagram 9"/>
          <p:cNvGraphicFramePr/>
          <p:nvPr userDrawn="1">
            <p:extLst>
              <p:ext uri="{D42A27DB-BD31-4B8C-83A1-F6EECF244321}">
                <p14:modId xmlns:p14="http://schemas.microsoft.com/office/powerpoint/2010/main" val="2820842099"/>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userDrawn="1"/>
        </p:nvSpPr>
        <p:spPr>
          <a:xfrm>
            <a:off x="1342964" y="6346803"/>
            <a:ext cx="720080" cy="3945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dirty="0">
              <a:solidFill>
                <a:prstClr val="white"/>
              </a:solidFill>
            </a:endParaRPr>
          </a:p>
        </p:txBody>
      </p:sp>
      <p:grpSp>
        <p:nvGrpSpPr>
          <p:cNvPr id="7" name="Group 6"/>
          <p:cNvGrpSpPr>
            <a:grpSpLocks/>
          </p:cNvGrpSpPr>
          <p:nvPr userDrawn="1"/>
        </p:nvGrpSpPr>
        <p:grpSpPr bwMode="auto">
          <a:xfrm>
            <a:off x="251520" y="6165304"/>
            <a:ext cx="2088231" cy="490813"/>
            <a:chOff x="2884919" y="4573750"/>
            <a:chExt cx="3411553" cy="734696"/>
          </a:xfrm>
        </p:grpSpPr>
        <p:pic>
          <p:nvPicPr>
            <p:cNvPr id="8" name="Picture 7"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635330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graphicFrame>
        <p:nvGraphicFramePr>
          <p:cNvPr id="10" name="Diagram 9"/>
          <p:cNvGraphicFramePr/>
          <p:nvPr userDrawn="1">
            <p:extLst>
              <p:ext uri="{D42A27DB-BD31-4B8C-83A1-F6EECF244321}">
                <p14:modId xmlns:p14="http://schemas.microsoft.com/office/powerpoint/2010/main" val="1759580"/>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Slide Number Placeholder 5"/>
          <p:cNvSpPr>
            <a:spLocks noGrp="1"/>
          </p:cNvSpPr>
          <p:nvPr>
            <p:ph type="sldNum" sz="quarter" idx="12"/>
          </p:nvPr>
        </p:nvSpPr>
        <p:spPr>
          <a:xfrm>
            <a:off x="6553200" y="6356350"/>
            <a:ext cx="2133600" cy="365125"/>
          </a:xfrm>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pSp>
        <p:nvGrpSpPr>
          <p:cNvPr id="11" name="Group 10"/>
          <p:cNvGrpSpPr>
            <a:grpSpLocks/>
          </p:cNvGrpSpPr>
          <p:nvPr userDrawn="1"/>
        </p:nvGrpSpPr>
        <p:grpSpPr bwMode="auto">
          <a:xfrm>
            <a:off x="251520" y="6165304"/>
            <a:ext cx="2088231" cy="490813"/>
            <a:chOff x="2884919" y="4573750"/>
            <a:chExt cx="3411553" cy="734696"/>
          </a:xfrm>
        </p:grpSpPr>
        <p:pic>
          <p:nvPicPr>
            <p:cNvPr id="12" name="Picture 11"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0473048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aphicFrame>
        <p:nvGraphicFramePr>
          <p:cNvPr id="10" name="Diagram 9"/>
          <p:cNvGraphicFramePr/>
          <p:nvPr userDrawn="1">
            <p:extLst>
              <p:ext uri="{D42A27DB-BD31-4B8C-83A1-F6EECF244321}">
                <p14:modId xmlns:p14="http://schemas.microsoft.com/office/powerpoint/2010/main" val="1360364280"/>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1" name="Group 10"/>
          <p:cNvGrpSpPr>
            <a:grpSpLocks/>
          </p:cNvGrpSpPr>
          <p:nvPr userDrawn="1"/>
        </p:nvGrpSpPr>
        <p:grpSpPr bwMode="auto">
          <a:xfrm>
            <a:off x="251520" y="6165304"/>
            <a:ext cx="2088231" cy="490813"/>
            <a:chOff x="2884919" y="4573750"/>
            <a:chExt cx="3411553" cy="734696"/>
          </a:xfrm>
        </p:grpSpPr>
        <p:pic>
          <p:nvPicPr>
            <p:cNvPr id="12" name="Picture 11"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583491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raining_SO">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4784"/>
            <a:ext cx="8229600" cy="4525963"/>
          </a:xfrm>
        </p:spPr>
        <p:txBody>
          <a:bodyPr>
            <a:normAutofit/>
          </a:bodyPr>
          <a:lstStyle>
            <a:lvl1pPr>
              <a:defRPr sz="1800"/>
            </a:lvl1pPr>
          </a:lstStyle>
          <a:p>
            <a:pPr lvl="0"/>
            <a:endParaRPr lang="en-IE" dirty="0"/>
          </a:p>
        </p:txBody>
      </p:sp>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aphicFrame>
        <p:nvGraphicFramePr>
          <p:cNvPr id="8" name="Diagram 7"/>
          <p:cNvGraphicFramePr/>
          <p:nvPr userDrawn="1">
            <p:extLst>
              <p:ext uri="{D42A27DB-BD31-4B8C-83A1-F6EECF244321}">
                <p14:modId xmlns:p14="http://schemas.microsoft.com/office/powerpoint/2010/main" val="951944442"/>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0" name="Group 9"/>
          <p:cNvGrpSpPr>
            <a:grpSpLocks/>
          </p:cNvGrpSpPr>
          <p:nvPr userDrawn="1"/>
        </p:nvGrpSpPr>
        <p:grpSpPr bwMode="auto">
          <a:xfrm>
            <a:off x="251520" y="6165304"/>
            <a:ext cx="2088231" cy="490813"/>
            <a:chOff x="2884919" y="4573750"/>
            <a:chExt cx="3411553" cy="734696"/>
          </a:xfrm>
        </p:grpSpPr>
        <p:pic>
          <p:nvPicPr>
            <p:cNvPr id="11" name="Picture 10"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300353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raining_SO">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40768"/>
            <a:ext cx="8229600" cy="4525963"/>
          </a:xfrm>
        </p:spPr>
        <p:txBody>
          <a:bodyPr>
            <a:normAutofit/>
          </a:bodyPr>
          <a:lstStyle>
            <a:lvl1pPr>
              <a:defRPr sz="1800"/>
            </a:lvl1pPr>
          </a:lstStyle>
          <a:p>
            <a:pPr lvl="0"/>
            <a:endParaRPr lang="en-IE" dirty="0"/>
          </a:p>
        </p:txBody>
      </p:sp>
      <p:graphicFrame>
        <p:nvGraphicFramePr>
          <p:cNvPr id="8" name="Diagram 7"/>
          <p:cNvGraphicFramePr/>
          <p:nvPr userDrawn="1">
            <p:extLst>
              <p:ext uri="{D42A27DB-BD31-4B8C-83A1-F6EECF244321}">
                <p14:modId xmlns:p14="http://schemas.microsoft.com/office/powerpoint/2010/main" val="3648416244"/>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p:cNvSpPr>
            <a:spLocks noGrp="1"/>
          </p:cNvSpPr>
          <p:nvPr>
            <p:ph type="title" hasCustomPrompt="1"/>
          </p:nvPr>
        </p:nvSpPr>
        <p:spPr>
          <a:xfrm>
            <a:off x="457200" y="197768"/>
            <a:ext cx="8229600" cy="1143000"/>
          </a:xfrm>
        </p:spPr>
        <p:txBody>
          <a:bodyPr>
            <a:normAutofit/>
          </a:bodyPr>
          <a:lstStyle>
            <a:lvl1pPr algn="l">
              <a:defRPr sz="2700" b="0">
                <a:solidFill>
                  <a:schemeClr val="bg1"/>
                </a:solidFill>
              </a:defRPr>
            </a:lvl1pPr>
          </a:lstStyle>
          <a:p>
            <a:r>
              <a:rPr lang="en-US" dirty="0" smtClean="0"/>
              <a:t>Click to add text</a:t>
            </a:r>
            <a:endParaRPr lang="en-IE" dirty="0"/>
          </a:p>
        </p:txBody>
      </p:sp>
      <p:sp>
        <p:nvSpPr>
          <p:cNvPr id="11" name="Slide Number Placeholder 5"/>
          <p:cNvSpPr>
            <a:spLocks noGrp="1"/>
          </p:cNvSpPr>
          <p:nvPr>
            <p:ph type="sldNum" sz="quarter" idx="12"/>
          </p:nvPr>
        </p:nvSpPr>
        <p:spPr>
          <a:xfrm>
            <a:off x="6553200" y="6356350"/>
            <a:ext cx="2133600" cy="365125"/>
          </a:xfrm>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pSp>
        <p:nvGrpSpPr>
          <p:cNvPr id="12" name="Group 11"/>
          <p:cNvGrpSpPr>
            <a:grpSpLocks/>
          </p:cNvGrpSpPr>
          <p:nvPr userDrawn="1"/>
        </p:nvGrpSpPr>
        <p:grpSpPr bwMode="auto">
          <a:xfrm>
            <a:off x="251520" y="6165304"/>
            <a:ext cx="2088231" cy="490813"/>
            <a:chOff x="2884919" y="4573750"/>
            <a:chExt cx="3411553" cy="734696"/>
          </a:xfrm>
        </p:grpSpPr>
        <p:pic>
          <p:nvPicPr>
            <p:cNvPr id="13" name="Picture 12"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069350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raining_SO">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graphicFrame>
        <p:nvGraphicFramePr>
          <p:cNvPr id="8" name="Diagram 7"/>
          <p:cNvGraphicFramePr/>
          <p:nvPr userDrawn="1">
            <p:extLst>
              <p:ext uri="{D42A27DB-BD31-4B8C-83A1-F6EECF244321}">
                <p14:modId xmlns:p14="http://schemas.microsoft.com/office/powerpoint/2010/main" val="3242614547"/>
              </p:ext>
            </p:extLst>
          </p:nvPr>
        </p:nvGraphicFramePr>
        <p:xfrm>
          <a:off x="457200" y="459358"/>
          <a:ext cx="8229599" cy="6489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p:cNvSpPr>
            <a:spLocks noGrp="1"/>
          </p:cNvSpPr>
          <p:nvPr>
            <p:ph type="title" hasCustomPrompt="1"/>
          </p:nvPr>
        </p:nvSpPr>
        <p:spPr>
          <a:xfrm>
            <a:off x="457200" y="197768"/>
            <a:ext cx="8229600" cy="1143000"/>
          </a:xfrm>
        </p:spPr>
        <p:txBody>
          <a:bodyPr>
            <a:normAutofit/>
          </a:bodyPr>
          <a:lstStyle>
            <a:lvl1pPr algn="l">
              <a:defRPr sz="2700" b="0">
                <a:solidFill>
                  <a:schemeClr val="bg1"/>
                </a:solidFill>
              </a:defRPr>
            </a:lvl1pPr>
          </a:lstStyle>
          <a:p>
            <a:r>
              <a:rPr lang="en-US" dirty="0" smtClean="0"/>
              <a:t>Questions</a:t>
            </a:r>
            <a:endParaRPr lang="en-IE" dirty="0"/>
          </a:p>
        </p:txBody>
      </p:sp>
      <p:sp>
        <p:nvSpPr>
          <p:cNvPr id="2" name="Rectangle 1"/>
          <p:cNvSpPr/>
          <p:nvPr userDrawn="1"/>
        </p:nvSpPr>
        <p:spPr>
          <a:xfrm>
            <a:off x="3594503" y="1470825"/>
            <a:ext cx="1890261" cy="4508927"/>
          </a:xfrm>
          <a:prstGeom prst="rect">
            <a:avLst/>
          </a:prstGeom>
        </p:spPr>
        <p:txBody>
          <a:bodyPr wrap="none">
            <a:spAutoFit/>
          </a:bodyPr>
          <a:lstStyle/>
          <a:p>
            <a:pPr algn="ctr"/>
            <a:r>
              <a:rPr lang="en-IE" sz="28700" dirty="0" smtClean="0">
                <a:solidFill>
                  <a:prstClr val="white">
                    <a:lumMod val="50000"/>
                  </a:prstClr>
                </a:solidFill>
              </a:rPr>
              <a:t>?</a:t>
            </a:r>
            <a:endParaRPr lang="en-IE" sz="28700" dirty="0">
              <a:solidFill>
                <a:prstClr val="white">
                  <a:lumMod val="50000"/>
                </a:prstClr>
              </a:solidFill>
            </a:endParaRPr>
          </a:p>
        </p:txBody>
      </p:sp>
      <p:grpSp>
        <p:nvGrpSpPr>
          <p:cNvPr id="11" name="Group 10"/>
          <p:cNvGrpSpPr>
            <a:grpSpLocks/>
          </p:cNvGrpSpPr>
          <p:nvPr userDrawn="1"/>
        </p:nvGrpSpPr>
        <p:grpSpPr bwMode="auto">
          <a:xfrm>
            <a:off x="251520" y="6165304"/>
            <a:ext cx="2088231" cy="490813"/>
            <a:chOff x="2884919" y="4573750"/>
            <a:chExt cx="3411553" cy="734696"/>
          </a:xfrm>
        </p:grpSpPr>
        <p:pic>
          <p:nvPicPr>
            <p:cNvPr id="12" name="Picture 11" descr="SONI_2015_Colour_Low_Res.jpg"/>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1" descr="EIRGRID_2015_Colour_Low_Res.jpg"/>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723068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IE"/>
          </a:p>
        </p:txBody>
      </p:sp>
      <p:grpSp>
        <p:nvGrpSpPr>
          <p:cNvPr id="6" name="Group 5"/>
          <p:cNvGrpSpPr>
            <a:grpSpLocks/>
          </p:cNvGrpSpPr>
          <p:nvPr userDrawn="1"/>
        </p:nvGrpSpPr>
        <p:grpSpPr bwMode="auto">
          <a:xfrm>
            <a:off x="251520" y="6165304"/>
            <a:ext cx="2088231" cy="490813"/>
            <a:chOff x="2884919" y="4573750"/>
            <a:chExt cx="3411553" cy="734696"/>
          </a:xfrm>
        </p:grpSpPr>
        <p:pic>
          <p:nvPicPr>
            <p:cNvPr id="8" name="Picture 7" descr="SONI_2015_Colour_Low_Res.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04688" y="4573750"/>
              <a:ext cx="1391784" cy="734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1" descr="EIRGRID_2015_Colour_Low_Res.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84919" y="4573750"/>
              <a:ext cx="2006115" cy="72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433707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IE"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IE"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IE"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A4BBA2-668D-4B65-A78A-63221D942F52}" type="slidenum">
              <a:rPr lang="en-IE" smtClean="0">
                <a:solidFill>
                  <a:prstClr val="black">
                    <a:tint val="75000"/>
                  </a:prstClr>
                </a:solidFill>
              </a:rPr>
              <a:pPr/>
              <a:t>‹#›</a:t>
            </a:fld>
            <a:endParaRPr lang="en-IE" dirty="0">
              <a:solidFill>
                <a:prstClr val="black">
                  <a:tint val="75000"/>
                </a:prstClr>
              </a:solidFill>
            </a:endParaRPr>
          </a:p>
        </p:txBody>
      </p:sp>
    </p:spTree>
    <p:extLst>
      <p:ext uri="{BB962C8B-B14F-4D97-AF65-F5344CB8AC3E}">
        <p14:creationId xmlns:p14="http://schemas.microsoft.com/office/powerpoint/2010/main" val="3037279524"/>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5" r:id="rId9"/>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IE"/>
          </a:p>
        </p:txBody>
      </p:sp>
      <p:sp>
        <p:nvSpPr>
          <p:cNvPr id="3" name="Subtitle 2"/>
          <p:cNvSpPr>
            <a:spLocks noGrp="1"/>
          </p:cNvSpPr>
          <p:nvPr>
            <p:ph type="subTitle" idx="1"/>
          </p:nvPr>
        </p:nvSpPr>
        <p:spPr/>
        <p:txBody>
          <a:bodyPr/>
          <a:lstStyle/>
          <a:p>
            <a:endParaRPr lang="en-IE"/>
          </a:p>
        </p:txBody>
      </p:sp>
      <p:pic>
        <p:nvPicPr>
          <p:cNvPr id="4" name="Picture 11"/>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0" y="0"/>
            <a:ext cx="9144000" cy="57912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2228850" y="685799"/>
            <a:ext cx="7305675" cy="677108"/>
          </a:xfrm>
          <a:prstGeom prst="rect">
            <a:avLst/>
          </a:prstGeom>
        </p:spPr>
        <p:txBody>
          <a:bodyPr wrap="square">
            <a:spAutoFit/>
          </a:bodyPr>
          <a:lstStyle/>
          <a:p>
            <a:pPr algn="ctr"/>
            <a:r>
              <a:rPr lang="en-IE" sz="3800" b="1" dirty="0" smtClean="0">
                <a:solidFill>
                  <a:srgbClr val="FFFFFF"/>
                </a:solidFill>
                <a:latin typeface="Arial" panose="020B0604020202020204" pitchFamily="34" charset="0"/>
                <a:cs typeface="Arial" panose="020B0604020202020204" pitchFamily="34" charset="0"/>
              </a:rPr>
              <a:t>Topic : Network Modelling</a:t>
            </a:r>
            <a:endParaRPr lang="en-US" sz="3800" b="1"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0138648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798" y="447097"/>
            <a:ext cx="3652153" cy="369332"/>
          </a:xfrm>
          <a:prstGeom prst="rect">
            <a:avLst/>
          </a:prstGeom>
          <a:noFill/>
        </p:spPr>
        <p:txBody>
          <a:bodyPr wrap="square" rtlCol="0">
            <a:spAutoFit/>
          </a:bodyPr>
          <a:lstStyle/>
          <a:p>
            <a:r>
              <a:rPr lang="en-IE" b="1" dirty="0" smtClean="0"/>
              <a:t>Network Security Monitor</a:t>
            </a:r>
            <a:endParaRPr lang="en-IE" b="1" dirty="0"/>
          </a:p>
        </p:txBody>
      </p:sp>
      <p:sp>
        <p:nvSpPr>
          <p:cNvPr id="10" name="Oval 9"/>
          <p:cNvSpPr/>
          <p:nvPr/>
        </p:nvSpPr>
        <p:spPr>
          <a:xfrm>
            <a:off x="5878282" y="1121229"/>
            <a:ext cx="1796148" cy="12732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1" name="Oval 10"/>
          <p:cNvSpPr/>
          <p:nvPr/>
        </p:nvSpPr>
        <p:spPr>
          <a:xfrm>
            <a:off x="5981686" y="2990234"/>
            <a:ext cx="1725397" cy="11683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2" name="Curved Down Arrow 11"/>
          <p:cNvSpPr/>
          <p:nvPr/>
        </p:nvSpPr>
        <p:spPr>
          <a:xfrm rot="5400000">
            <a:off x="7297437" y="2341256"/>
            <a:ext cx="1585711" cy="520300"/>
          </a:xfrm>
          <a:prstGeom prst="curvedDown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14" name="TextBox 13"/>
          <p:cNvSpPr txBox="1"/>
          <p:nvPr/>
        </p:nvSpPr>
        <p:spPr>
          <a:xfrm>
            <a:off x="6414398" y="3386920"/>
            <a:ext cx="859971" cy="461665"/>
          </a:xfrm>
          <a:prstGeom prst="rect">
            <a:avLst/>
          </a:prstGeom>
          <a:noFill/>
        </p:spPr>
        <p:txBody>
          <a:bodyPr wrap="square" rtlCol="0">
            <a:spAutoFit/>
          </a:bodyPr>
          <a:lstStyle/>
          <a:p>
            <a:r>
              <a:rPr lang="en-IE" sz="2400" b="1" dirty="0" smtClean="0">
                <a:solidFill>
                  <a:schemeClr val="bg1"/>
                </a:solidFill>
              </a:rPr>
              <a:t>NSM</a:t>
            </a:r>
            <a:endParaRPr lang="en-IE" sz="2400" b="1" dirty="0">
              <a:solidFill>
                <a:schemeClr val="bg1"/>
              </a:solidFill>
            </a:endParaRPr>
          </a:p>
        </p:txBody>
      </p:sp>
      <p:sp>
        <p:nvSpPr>
          <p:cNvPr id="15" name="Rectangle 14"/>
          <p:cNvSpPr/>
          <p:nvPr/>
        </p:nvSpPr>
        <p:spPr>
          <a:xfrm>
            <a:off x="6319339" y="1527015"/>
            <a:ext cx="914033" cy="461665"/>
          </a:xfrm>
          <a:prstGeom prst="rect">
            <a:avLst/>
          </a:prstGeom>
        </p:spPr>
        <p:txBody>
          <a:bodyPr wrap="none">
            <a:spAutoFit/>
          </a:bodyPr>
          <a:lstStyle/>
          <a:p>
            <a:r>
              <a:rPr lang="en-IE" sz="2400" b="1" dirty="0" smtClean="0">
                <a:solidFill>
                  <a:schemeClr val="bg1"/>
                </a:solidFill>
              </a:rPr>
              <a:t>NCUC</a:t>
            </a:r>
            <a:endParaRPr lang="en-IE" b="1" dirty="0">
              <a:solidFill>
                <a:schemeClr val="bg1"/>
              </a:solidFill>
            </a:endParaRPr>
          </a:p>
        </p:txBody>
      </p:sp>
      <p:sp>
        <p:nvSpPr>
          <p:cNvPr id="16" name="Curved Down Arrow 15"/>
          <p:cNvSpPr/>
          <p:nvPr/>
        </p:nvSpPr>
        <p:spPr>
          <a:xfrm rot="16200000">
            <a:off x="4766500" y="2298101"/>
            <a:ext cx="1585711" cy="520300"/>
          </a:xfrm>
          <a:prstGeom prst="curvedDown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18" name="TextBox 17"/>
          <p:cNvSpPr txBox="1"/>
          <p:nvPr/>
        </p:nvSpPr>
        <p:spPr>
          <a:xfrm>
            <a:off x="587817" y="1319782"/>
            <a:ext cx="4256327" cy="3970318"/>
          </a:xfrm>
          <a:prstGeom prst="rect">
            <a:avLst/>
          </a:prstGeom>
          <a:noFill/>
        </p:spPr>
        <p:txBody>
          <a:bodyPr wrap="square" rtlCol="0">
            <a:spAutoFit/>
          </a:bodyPr>
          <a:lstStyle/>
          <a:p>
            <a:endParaRPr lang="en-IE" dirty="0"/>
          </a:p>
          <a:p>
            <a:pPr marL="342900" indent="-342900">
              <a:buFont typeface="+mj-lt"/>
              <a:buAutoNum type="arabicPeriod" startAt="3"/>
            </a:pPr>
            <a:r>
              <a:rPr lang="en-IE" dirty="0" smtClean="0"/>
              <a:t>Any violations are reported back to NSM along with associated ‘Shift Factors’ – i.e. the contributory factor for each generator and associated penalty cost.</a:t>
            </a:r>
          </a:p>
          <a:p>
            <a:pPr marL="342900" indent="-342900">
              <a:buFont typeface="+mj-lt"/>
              <a:buAutoNum type="arabicPeriod" startAt="3"/>
            </a:pPr>
            <a:endParaRPr lang="en-IE" dirty="0"/>
          </a:p>
          <a:p>
            <a:pPr marL="342900" indent="-342900">
              <a:buFont typeface="+mj-lt"/>
              <a:buAutoNum type="arabicPeriod" startAt="3"/>
            </a:pPr>
            <a:r>
              <a:rPr lang="en-IE" dirty="0" smtClean="0"/>
              <a:t>NCUC reruns using the new information.</a:t>
            </a:r>
          </a:p>
          <a:p>
            <a:pPr marL="342900" indent="-342900">
              <a:buFont typeface="+mj-lt"/>
              <a:buAutoNum type="arabicPeriod" startAt="3"/>
            </a:pPr>
            <a:endParaRPr lang="en-IE" dirty="0"/>
          </a:p>
          <a:p>
            <a:pPr marL="342900" indent="-342900">
              <a:buFont typeface="+mj-lt"/>
              <a:buAutoNum type="arabicPeriod" startAt="3"/>
            </a:pPr>
            <a:r>
              <a:rPr lang="en-IE" dirty="0" smtClean="0"/>
              <a:t>NSM reruns using the new schedule.</a:t>
            </a:r>
          </a:p>
          <a:p>
            <a:pPr marL="342900" indent="-342900">
              <a:buFont typeface="+mj-lt"/>
              <a:buAutoNum type="arabicPeriod" startAt="3"/>
            </a:pPr>
            <a:endParaRPr lang="en-IE" dirty="0"/>
          </a:p>
          <a:p>
            <a:pPr marL="342900" indent="-342900">
              <a:buFont typeface="+mj-lt"/>
              <a:buAutoNum type="arabicPeriod" startAt="3"/>
            </a:pPr>
            <a:r>
              <a:rPr lang="en-IE" dirty="0" smtClean="0"/>
              <a:t>The process will iterate until a secure schedule is determined</a:t>
            </a:r>
          </a:p>
        </p:txBody>
      </p:sp>
    </p:spTree>
    <p:extLst>
      <p:ext uri="{BB962C8B-B14F-4D97-AF65-F5344CB8AC3E}">
        <p14:creationId xmlns:p14="http://schemas.microsoft.com/office/powerpoint/2010/main" val="33528678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798" y="447097"/>
            <a:ext cx="4811484" cy="369332"/>
          </a:xfrm>
          <a:prstGeom prst="rect">
            <a:avLst/>
          </a:prstGeom>
          <a:noFill/>
        </p:spPr>
        <p:txBody>
          <a:bodyPr wrap="square" rtlCol="0">
            <a:spAutoFit/>
          </a:bodyPr>
          <a:lstStyle/>
          <a:p>
            <a:r>
              <a:rPr lang="en-IE" b="1" dirty="0" smtClean="0"/>
              <a:t>Simple Example</a:t>
            </a:r>
            <a:endParaRPr lang="en-IE" b="1" dirty="0"/>
          </a:p>
        </p:txBody>
      </p:sp>
      <p:cxnSp>
        <p:nvCxnSpPr>
          <p:cNvPr id="13" name="Straight Connector 12"/>
          <p:cNvCxnSpPr/>
          <p:nvPr/>
        </p:nvCxnSpPr>
        <p:spPr>
          <a:xfrm>
            <a:off x="1297504" y="3885912"/>
            <a:ext cx="0" cy="719566"/>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p:cNvGrpSpPr>
            <a:grpSpLocks noChangeAspect="1"/>
          </p:cNvGrpSpPr>
          <p:nvPr/>
        </p:nvGrpSpPr>
        <p:grpSpPr>
          <a:xfrm>
            <a:off x="739844" y="3897058"/>
            <a:ext cx="343377" cy="385892"/>
            <a:chOff x="5853113" y="2805113"/>
            <a:chExt cx="490537" cy="551273"/>
          </a:xfrm>
          <a:solidFill>
            <a:schemeClr val="accent1">
              <a:lumMod val="20000"/>
              <a:lumOff val="80000"/>
            </a:schemeClr>
          </a:solidFill>
        </p:grpSpPr>
        <p:sp>
          <p:nvSpPr>
            <p:cNvPr id="19" name="Isosceles Triangle 18"/>
            <p:cNvSpPr/>
            <p:nvPr/>
          </p:nvSpPr>
          <p:spPr>
            <a:xfrm rot="10800000">
              <a:off x="5853113" y="2958353"/>
              <a:ext cx="490537" cy="398033"/>
            </a:xfrm>
            <a:prstGeom prst="triangle">
              <a:avLst/>
            </a:prstGeom>
            <a:grp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20" name="Straight Connector 19"/>
            <p:cNvCxnSpPr>
              <a:stCxn id="19" idx="3"/>
            </p:cNvCxnSpPr>
            <p:nvPr/>
          </p:nvCxnSpPr>
          <p:spPr>
            <a:xfrm flipV="1">
              <a:off x="6098381" y="2805113"/>
              <a:ext cx="0" cy="153240"/>
            </a:xfrm>
            <a:prstGeom prst="line">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0" name="Group 29"/>
          <p:cNvGrpSpPr>
            <a:grpSpLocks noChangeAspect="1"/>
          </p:cNvGrpSpPr>
          <p:nvPr/>
        </p:nvGrpSpPr>
        <p:grpSpPr>
          <a:xfrm>
            <a:off x="1768240" y="5263223"/>
            <a:ext cx="278624" cy="667864"/>
            <a:chOff x="8160572" y="2700697"/>
            <a:chExt cx="398033" cy="954092"/>
          </a:xfrm>
        </p:grpSpPr>
        <p:sp>
          <p:nvSpPr>
            <p:cNvPr id="31" name="Oval 30"/>
            <p:cNvSpPr/>
            <p:nvPr/>
          </p:nvSpPr>
          <p:spPr>
            <a:xfrm>
              <a:off x="8160572" y="2853937"/>
              <a:ext cx="398033" cy="398033"/>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2" name="Oval 31"/>
            <p:cNvSpPr/>
            <p:nvPr/>
          </p:nvSpPr>
          <p:spPr>
            <a:xfrm>
              <a:off x="8160572" y="3103516"/>
              <a:ext cx="398033" cy="398033"/>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33" name="Straight Connector 32"/>
            <p:cNvCxnSpPr/>
            <p:nvPr/>
          </p:nvCxnSpPr>
          <p:spPr>
            <a:xfrm flipV="1">
              <a:off x="8355817" y="2700697"/>
              <a:ext cx="0" cy="15324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8359588" y="3501549"/>
              <a:ext cx="0" cy="15324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4330310" y="4465678"/>
            <a:ext cx="278624" cy="667864"/>
            <a:chOff x="8160572" y="2700697"/>
            <a:chExt cx="398033" cy="954092"/>
          </a:xfrm>
        </p:grpSpPr>
        <p:sp>
          <p:nvSpPr>
            <p:cNvPr id="56" name="Oval 55"/>
            <p:cNvSpPr/>
            <p:nvPr/>
          </p:nvSpPr>
          <p:spPr>
            <a:xfrm>
              <a:off x="8160572" y="2853937"/>
              <a:ext cx="398033" cy="398033"/>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7" name="Oval 56"/>
            <p:cNvSpPr/>
            <p:nvPr/>
          </p:nvSpPr>
          <p:spPr>
            <a:xfrm>
              <a:off x="8160572" y="3103516"/>
              <a:ext cx="398033" cy="398033"/>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8" name="Straight Connector 57"/>
            <p:cNvCxnSpPr/>
            <p:nvPr/>
          </p:nvCxnSpPr>
          <p:spPr>
            <a:xfrm flipV="1">
              <a:off x="8355817" y="2700697"/>
              <a:ext cx="0" cy="15324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8359588" y="3501549"/>
              <a:ext cx="0" cy="15324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70" name="Straight Connector 69"/>
          <p:cNvCxnSpPr/>
          <p:nvPr/>
        </p:nvCxnSpPr>
        <p:spPr>
          <a:xfrm flipH="1">
            <a:off x="1297505" y="4605478"/>
            <a:ext cx="53171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1814627" y="4605478"/>
            <a:ext cx="0" cy="630294"/>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2837239" y="4583480"/>
            <a:ext cx="1" cy="1475943"/>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2837239" y="4556527"/>
            <a:ext cx="103325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3852058" y="4556527"/>
            <a:ext cx="0" cy="549915"/>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75" name="Group 74"/>
          <p:cNvGrpSpPr>
            <a:grpSpLocks noChangeAspect="1"/>
          </p:cNvGrpSpPr>
          <p:nvPr/>
        </p:nvGrpSpPr>
        <p:grpSpPr>
          <a:xfrm>
            <a:off x="2276916" y="6059423"/>
            <a:ext cx="343377" cy="385892"/>
            <a:chOff x="5853113" y="2805113"/>
            <a:chExt cx="490537" cy="551273"/>
          </a:xfrm>
          <a:solidFill>
            <a:schemeClr val="accent1">
              <a:lumMod val="20000"/>
              <a:lumOff val="80000"/>
            </a:schemeClr>
          </a:solidFill>
        </p:grpSpPr>
        <p:sp>
          <p:nvSpPr>
            <p:cNvPr id="76" name="Isosceles Triangle 75"/>
            <p:cNvSpPr/>
            <p:nvPr/>
          </p:nvSpPr>
          <p:spPr>
            <a:xfrm rot="10800000">
              <a:off x="5853113" y="2958353"/>
              <a:ext cx="490537" cy="398033"/>
            </a:xfrm>
            <a:prstGeom prst="triangle">
              <a:avLst/>
            </a:prstGeom>
            <a:grp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77" name="Straight Connector 76"/>
            <p:cNvCxnSpPr>
              <a:stCxn id="76" idx="3"/>
            </p:cNvCxnSpPr>
            <p:nvPr/>
          </p:nvCxnSpPr>
          <p:spPr>
            <a:xfrm flipV="1">
              <a:off x="6098381" y="2805113"/>
              <a:ext cx="0" cy="153240"/>
            </a:xfrm>
            <a:prstGeom prst="line">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92" name="Group 91"/>
          <p:cNvGrpSpPr>
            <a:grpSpLocks noChangeAspect="1"/>
          </p:cNvGrpSpPr>
          <p:nvPr/>
        </p:nvGrpSpPr>
        <p:grpSpPr>
          <a:xfrm>
            <a:off x="2418262" y="3885324"/>
            <a:ext cx="278624" cy="386480"/>
            <a:chOff x="6712772" y="2804273"/>
            <a:chExt cx="398033" cy="552113"/>
          </a:xfrm>
        </p:grpSpPr>
        <p:grpSp>
          <p:nvGrpSpPr>
            <p:cNvPr id="93" name="Group 92"/>
            <p:cNvGrpSpPr/>
            <p:nvPr/>
          </p:nvGrpSpPr>
          <p:grpSpPr>
            <a:xfrm>
              <a:off x="6712772" y="2958353"/>
              <a:ext cx="398033" cy="398033"/>
              <a:chOff x="6712772" y="2958353"/>
              <a:chExt cx="398033" cy="398033"/>
            </a:xfrm>
            <a:solidFill>
              <a:srgbClr val="FFFF00"/>
            </a:solidFill>
          </p:grpSpPr>
          <p:sp>
            <p:nvSpPr>
              <p:cNvPr id="95" name="Oval 94"/>
              <p:cNvSpPr/>
              <p:nvPr/>
            </p:nvSpPr>
            <p:spPr>
              <a:xfrm>
                <a:off x="6712772" y="2958353"/>
                <a:ext cx="398033" cy="398033"/>
              </a:xfrm>
              <a:prstGeom prst="ellipse">
                <a:avLst/>
              </a:prstGeom>
              <a:grp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grpSp>
            <p:nvGrpSpPr>
              <p:cNvPr id="96" name="Group 95"/>
              <p:cNvGrpSpPr/>
              <p:nvPr/>
            </p:nvGrpSpPr>
            <p:grpSpPr>
              <a:xfrm>
                <a:off x="6752029" y="3084899"/>
                <a:ext cx="319518" cy="174840"/>
                <a:chOff x="5809129" y="2508717"/>
                <a:chExt cx="439267" cy="240367"/>
              </a:xfrm>
              <a:grpFill/>
            </p:grpSpPr>
            <p:sp>
              <p:nvSpPr>
                <p:cNvPr id="97" name="Arc 96"/>
                <p:cNvSpPr/>
                <p:nvPr/>
              </p:nvSpPr>
              <p:spPr>
                <a:xfrm>
                  <a:off x="5809129" y="2528888"/>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98" name="Arc 97"/>
                <p:cNvSpPr/>
                <p:nvPr/>
              </p:nvSpPr>
              <p:spPr>
                <a:xfrm rot="10800000">
                  <a:off x="6028200" y="2528887"/>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99" name="Arc 98"/>
                <p:cNvSpPr/>
                <p:nvPr/>
              </p:nvSpPr>
              <p:spPr>
                <a:xfrm rot="5400000">
                  <a:off x="6028200" y="2518802"/>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00" name="Arc 99"/>
                <p:cNvSpPr/>
                <p:nvPr/>
              </p:nvSpPr>
              <p:spPr>
                <a:xfrm rot="16200000">
                  <a:off x="5818090" y="2538973"/>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grpSp>
        </p:grpSp>
        <p:cxnSp>
          <p:nvCxnSpPr>
            <p:cNvPr id="94" name="Straight Connector 93"/>
            <p:cNvCxnSpPr/>
            <p:nvPr/>
          </p:nvCxnSpPr>
          <p:spPr>
            <a:xfrm flipV="1">
              <a:off x="6911379" y="2804273"/>
              <a:ext cx="0" cy="15324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02" name="Straight Connector 101"/>
          <p:cNvCxnSpPr/>
          <p:nvPr/>
        </p:nvCxnSpPr>
        <p:spPr>
          <a:xfrm>
            <a:off x="1610687" y="3525541"/>
            <a:ext cx="105871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2659708" y="3525541"/>
            <a:ext cx="4562" cy="359783"/>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4" name="Group 103"/>
          <p:cNvGrpSpPr>
            <a:grpSpLocks noChangeAspect="1"/>
          </p:cNvGrpSpPr>
          <p:nvPr/>
        </p:nvGrpSpPr>
        <p:grpSpPr>
          <a:xfrm>
            <a:off x="4111693" y="5133542"/>
            <a:ext cx="343377" cy="385892"/>
            <a:chOff x="5853113" y="2805113"/>
            <a:chExt cx="490537" cy="551273"/>
          </a:xfrm>
          <a:solidFill>
            <a:schemeClr val="accent1">
              <a:lumMod val="20000"/>
              <a:lumOff val="80000"/>
            </a:schemeClr>
          </a:solidFill>
        </p:grpSpPr>
        <p:sp>
          <p:nvSpPr>
            <p:cNvPr id="105" name="Isosceles Triangle 104"/>
            <p:cNvSpPr/>
            <p:nvPr/>
          </p:nvSpPr>
          <p:spPr>
            <a:xfrm rot="10800000">
              <a:off x="5853113" y="2958353"/>
              <a:ext cx="490537" cy="398033"/>
            </a:xfrm>
            <a:prstGeom prst="triangle">
              <a:avLst/>
            </a:prstGeom>
            <a:grp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106" name="Straight Connector 105"/>
            <p:cNvCxnSpPr>
              <a:stCxn id="105" idx="3"/>
            </p:cNvCxnSpPr>
            <p:nvPr/>
          </p:nvCxnSpPr>
          <p:spPr>
            <a:xfrm flipV="1">
              <a:off x="6098381" y="2805113"/>
              <a:ext cx="0" cy="153240"/>
            </a:xfrm>
            <a:prstGeom prst="line">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07" name="Straight Connector 106"/>
          <p:cNvCxnSpPr/>
          <p:nvPr/>
        </p:nvCxnSpPr>
        <p:spPr>
          <a:xfrm flipV="1">
            <a:off x="4469615" y="3886069"/>
            <a:ext cx="0" cy="58590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3653185" y="5118626"/>
            <a:ext cx="1272243"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3015659" y="3534754"/>
            <a:ext cx="4562" cy="359783"/>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2990326" y="3525541"/>
            <a:ext cx="119342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4174229" y="3525540"/>
            <a:ext cx="4562" cy="359783"/>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2276916" y="3886069"/>
            <a:ext cx="1128654"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4002081" y="3886069"/>
            <a:ext cx="1128654"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1907552" y="5931087"/>
            <a:ext cx="0" cy="117802"/>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36" name="Group 135"/>
          <p:cNvGrpSpPr>
            <a:grpSpLocks noChangeAspect="1"/>
          </p:cNvGrpSpPr>
          <p:nvPr/>
        </p:nvGrpSpPr>
        <p:grpSpPr>
          <a:xfrm>
            <a:off x="1536003" y="3886069"/>
            <a:ext cx="278624" cy="386480"/>
            <a:chOff x="6712772" y="2804273"/>
            <a:chExt cx="398033" cy="552113"/>
          </a:xfrm>
        </p:grpSpPr>
        <p:grpSp>
          <p:nvGrpSpPr>
            <p:cNvPr id="137" name="Group 136"/>
            <p:cNvGrpSpPr/>
            <p:nvPr/>
          </p:nvGrpSpPr>
          <p:grpSpPr>
            <a:xfrm>
              <a:off x="6712772" y="2958353"/>
              <a:ext cx="398033" cy="398033"/>
              <a:chOff x="6712772" y="2958353"/>
              <a:chExt cx="398033" cy="398033"/>
            </a:xfrm>
            <a:solidFill>
              <a:srgbClr val="FFFF00"/>
            </a:solidFill>
          </p:grpSpPr>
          <p:sp>
            <p:nvSpPr>
              <p:cNvPr id="139" name="Oval 138"/>
              <p:cNvSpPr/>
              <p:nvPr/>
            </p:nvSpPr>
            <p:spPr>
              <a:xfrm>
                <a:off x="6712772" y="2958353"/>
                <a:ext cx="398033" cy="398033"/>
              </a:xfrm>
              <a:prstGeom prst="ellipse">
                <a:avLst/>
              </a:prstGeom>
              <a:grp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grpSp>
            <p:nvGrpSpPr>
              <p:cNvPr id="140" name="Group 139"/>
              <p:cNvGrpSpPr/>
              <p:nvPr/>
            </p:nvGrpSpPr>
            <p:grpSpPr>
              <a:xfrm>
                <a:off x="6752029" y="3084899"/>
                <a:ext cx="319518" cy="174840"/>
                <a:chOff x="5809129" y="2508717"/>
                <a:chExt cx="439267" cy="240367"/>
              </a:xfrm>
              <a:grpFill/>
            </p:grpSpPr>
            <p:sp>
              <p:nvSpPr>
                <p:cNvPr id="141" name="Arc 140"/>
                <p:cNvSpPr/>
                <p:nvPr/>
              </p:nvSpPr>
              <p:spPr>
                <a:xfrm>
                  <a:off x="5809129" y="2528888"/>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42" name="Arc 141"/>
                <p:cNvSpPr/>
                <p:nvPr/>
              </p:nvSpPr>
              <p:spPr>
                <a:xfrm rot="10800000">
                  <a:off x="6028200" y="2528887"/>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43" name="Arc 142"/>
                <p:cNvSpPr/>
                <p:nvPr/>
              </p:nvSpPr>
              <p:spPr>
                <a:xfrm rot="5400000">
                  <a:off x="6028200" y="2518802"/>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44" name="Arc 143"/>
                <p:cNvSpPr/>
                <p:nvPr/>
              </p:nvSpPr>
              <p:spPr>
                <a:xfrm rot="16200000">
                  <a:off x="5818090" y="2538973"/>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grpSp>
        </p:grpSp>
        <p:cxnSp>
          <p:nvCxnSpPr>
            <p:cNvPr id="138" name="Straight Connector 137"/>
            <p:cNvCxnSpPr/>
            <p:nvPr/>
          </p:nvCxnSpPr>
          <p:spPr>
            <a:xfrm flipV="1">
              <a:off x="6911379" y="2804273"/>
              <a:ext cx="0" cy="15324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50" name="Straight Connector 149"/>
          <p:cNvCxnSpPr/>
          <p:nvPr/>
        </p:nvCxnSpPr>
        <p:spPr>
          <a:xfrm>
            <a:off x="1220754" y="5250136"/>
            <a:ext cx="1426956"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733177" y="3885911"/>
            <a:ext cx="1128654"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a:off x="1620399" y="3534754"/>
            <a:ext cx="4562" cy="359783"/>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65" name="Group 164"/>
          <p:cNvGrpSpPr>
            <a:grpSpLocks noChangeAspect="1"/>
          </p:cNvGrpSpPr>
          <p:nvPr/>
        </p:nvGrpSpPr>
        <p:grpSpPr>
          <a:xfrm>
            <a:off x="4646804" y="5117677"/>
            <a:ext cx="278624" cy="386480"/>
            <a:chOff x="6712772" y="2804273"/>
            <a:chExt cx="398033" cy="552113"/>
          </a:xfrm>
        </p:grpSpPr>
        <p:grpSp>
          <p:nvGrpSpPr>
            <p:cNvPr id="166" name="Group 165"/>
            <p:cNvGrpSpPr/>
            <p:nvPr/>
          </p:nvGrpSpPr>
          <p:grpSpPr>
            <a:xfrm>
              <a:off x="6712772" y="2958353"/>
              <a:ext cx="398033" cy="398033"/>
              <a:chOff x="6712772" y="2958353"/>
              <a:chExt cx="398033" cy="398033"/>
            </a:xfrm>
            <a:solidFill>
              <a:srgbClr val="FFFF00"/>
            </a:solidFill>
          </p:grpSpPr>
          <p:sp>
            <p:nvSpPr>
              <p:cNvPr id="168" name="Oval 167"/>
              <p:cNvSpPr/>
              <p:nvPr/>
            </p:nvSpPr>
            <p:spPr>
              <a:xfrm>
                <a:off x="6712772" y="2958353"/>
                <a:ext cx="398033" cy="398033"/>
              </a:xfrm>
              <a:prstGeom prst="ellipse">
                <a:avLst/>
              </a:prstGeom>
              <a:grp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grpSp>
            <p:nvGrpSpPr>
              <p:cNvPr id="169" name="Group 168"/>
              <p:cNvGrpSpPr/>
              <p:nvPr/>
            </p:nvGrpSpPr>
            <p:grpSpPr>
              <a:xfrm>
                <a:off x="6752029" y="3084899"/>
                <a:ext cx="319518" cy="174840"/>
                <a:chOff x="5809129" y="2508717"/>
                <a:chExt cx="439267" cy="240367"/>
              </a:xfrm>
              <a:grpFill/>
            </p:grpSpPr>
            <p:sp>
              <p:nvSpPr>
                <p:cNvPr id="170" name="Arc 169"/>
                <p:cNvSpPr/>
                <p:nvPr/>
              </p:nvSpPr>
              <p:spPr>
                <a:xfrm>
                  <a:off x="5809129" y="2528888"/>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71" name="Arc 170"/>
                <p:cNvSpPr/>
                <p:nvPr/>
              </p:nvSpPr>
              <p:spPr>
                <a:xfrm rot="10800000">
                  <a:off x="6028200" y="2528887"/>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72" name="Arc 171"/>
                <p:cNvSpPr/>
                <p:nvPr/>
              </p:nvSpPr>
              <p:spPr>
                <a:xfrm rot="5400000">
                  <a:off x="6028200" y="2518802"/>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73" name="Arc 172"/>
                <p:cNvSpPr/>
                <p:nvPr/>
              </p:nvSpPr>
              <p:spPr>
                <a:xfrm rot="16200000">
                  <a:off x="5818090" y="2538973"/>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grpSp>
        </p:grpSp>
        <p:cxnSp>
          <p:nvCxnSpPr>
            <p:cNvPr id="167" name="Straight Connector 166"/>
            <p:cNvCxnSpPr/>
            <p:nvPr/>
          </p:nvCxnSpPr>
          <p:spPr>
            <a:xfrm flipV="1">
              <a:off x="6911379" y="2804273"/>
              <a:ext cx="0" cy="15324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74" name="Straight Connector 173"/>
          <p:cNvCxnSpPr/>
          <p:nvPr/>
        </p:nvCxnSpPr>
        <p:spPr>
          <a:xfrm>
            <a:off x="1449269" y="6059423"/>
            <a:ext cx="1426956"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04" name="TextBox 203"/>
          <p:cNvSpPr txBox="1"/>
          <p:nvPr/>
        </p:nvSpPr>
        <p:spPr>
          <a:xfrm>
            <a:off x="1725877" y="4143637"/>
            <a:ext cx="862175" cy="523220"/>
          </a:xfrm>
          <a:prstGeom prst="rect">
            <a:avLst/>
          </a:prstGeom>
          <a:noFill/>
        </p:spPr>
        <p:txBody>
          <a:bodyPr wrap="square" rtlCol="0">
            <a:spAutoFit/>
          </a:bodyPr>
          <a:lstStyle/>
          <a:p>
            <a:r>
              <a:rPr lang="en-IE" sz="1400" b="1" dirty="0" smtClean="0">
                <a:solidFill>
                  <a:schemeClr val="accent6">
                    <a:lumMod val="75000"/>
                  </a:schemeClr>
                </a:solidFill>
              </a:rPr>
              <a:t>X =</a:t>
            </a:r>
          </a:p>
          <a:p>
            <a:r>
              <a:rPr lang="en-IE" sz="1400" b="1" dirty="0" smtClean="0">
                <a:solidFill>
                  <a:schemeClr val="accent6">
                    <a:lumMod val="75000"/>
                  </a:schemeClr>
                </a:solidFill>
              </a:rPr>
              <a:t>150MW</a:t>
            </a:r>
            <a:endParaRPr lang="en-IE" sz="1400" b="1" dirty="0">
              <a:solidFill>
                <a:schemeClr val="accent6">
                  <a:lumMod val="75000"/>
                </a:schemeClr>
              </a:solidFill>
            </a:endParaRPr>
          </a:p>
        </p:txBody>
      </p:sp>
      <p:sp>
        <p:nvSpPr>
          <p:cNvPr id="207" name="TextBox 206"/>
          <p:cNvSpPr txBox="1"/>
          <p:nvPr/>
        </p:nvSpPr>
        <p:spPr>
          <a:xfrm>
            <a:off x="2713340" y="4002457"/>
            <a:ext cx="862175" cy="523220"/>
          </a:xfrm>
          <a:prstGeom prst="rect">
            <a:avLst/>
          </a:prstGeom>
          <a:noFill/>
        </p:spPr>
        <p:txBody>
          <a:bodyPr wrap="square" rtlCol="0">
            <a:spAutoFit/>
          </a:bodyPr>
          <a:lstStyle/>
          <a:p>
            <a:r>
              <a:rPr lang="en-IE" sz="1400" b="1" dirty="0">
                <a:solidFill>
                  <a:schemeClr val="accent6">
                    <a:lumMod val="75000"/>
                  </a:schemeClr>
                </a:solidFill>
              </a:rPr>
              <a:t>Y</a:t>
            </a:r>
            <a:r>
              <a:rPr lang="en-IE" sz="1400" b="1" dirty="0" smtClean="0">
                <a:solidFill>
                  <a:schemeClr val="accent6">
                    <a:lumMod val="75000"/>
                  </a:schemeClr>
                </a:solidFill>
              </a:rPr>
              <a:t> =</a:t>
            </a:r>
          </a:p>
          <a:p>
            <a:r>
              <a:rPr lang="en-IE" sz="1400" b="1" dirty="0" smtClean="0">
                <a:solidFill>
                  <a:schemeClr val="accent6">
                    <a:lumMod val="75000"/>
                  </a:schemeClr>
                </a:solidFill>
              </a:rPr>
              <a:t>200MW</a:t>
            </a:r>
            <a:endParaRPr lang="en-IE" sz="1400" b="1" dirty="0">
              <a:solidFill>
                <a:schemeClr val="accent6">
                  <a:lumMod val="75000"/>
                </a:schemeClr>
              </a:solidFill>
            </a:endParaRPr>
          </a:p>
        </p:txBody>
      </p:sp>
      <p:sp>
        <p:nvSpPr>
          <p:cNvPr id="208" name="TextBox 207"/>
          <p:cNvSpPr txBox="1"/>
          <p:nvPr/>
        </p:nvSpPr>
        <p:spPr>
          <a:xfrm>
            <a:off x="4359876" y="5545196"/>
            <a:ext cx="770860" cy="523220"/>
          </a:xfrm>
          <a:prstGeom prst="rect">
            <a:avLst/>
          </a:prstGeom>
          <a:noFill/>
        </p:spPr>
        <p:txBody>
          <a:bodyPr wrap="square" rtlCol="0">
            <a:spAutoFit/>
          </a:bodyPr>
          <a:lstStyle/>
          <a:p>
            <a:r>
              <a:rPr lang="en-IE" sz="1400" b="1" dirty="0" smtClean="0">
                <a:solidFill>
                  <a:schemeClr val="tx1">
                    <a:lumMod val="75000"/>
                    <a:lumOff val="25000"/>
                  </a:schemeClr>
                </a:solidFill>
              </a:rPr>
              <a:t>Z =</a:t>
            </a:r>
          </a:p>
          <a:p>
            <a:r>
              <a:rPr lang="en-IE" sz="1400" b="1" dirty="0" smtClean="0">
                <a:solidFill>
                  <a:schemeClr val="tx1">
                    <a:lumMod val="75000"/>
                    <a:lumOff val="25000"/>
                  </a:schemeClr>
                </a:solidFill>
              </a:rPr>
              <a:t>OFF</a:t>
            </a:r>
            <a:endParaRPr lang="en-IE" sz="1400" b="1" dirty="0">
              <a:solidFill>
                <a:schemeClr val="tx1">
                  <a:lumMod val="75000"/>
                  <a:lumOff val="25000"/>
                </a:schemeClr>
              </a:solidFill>
            </a:endParaRPr>
          </a:p>
        </p:txBody>
      </p:sp>
      <p:sp>
        <p:nvSpPr>
          <p:cNvPr id="209" name="TextBox 208"/>
          <p:cNvSpPr txBox="1"/>
          <p:nvPr/>
        </p:nvSpPr>
        <p:spPr>
          <a:xfrm>
            <a:off x="3119384" y="2786289"/>
            <a:ext cx="1545161" cy="523220"/>
          </a:xfrm>
          <a:prstGeom prst="rect">
            <a:avLst/>
          </a:prstGeom>
          <a:noFill/>
        </p:spPr>
        <p:txBody>
          <a:bodyPr wrap="square" rtlCol="0">
            <a:spAutoFit/>
          </a:bodyPr>
          <a:lstStyle/>
          <a:p>
            <a:r>
              <a:rPr lang="en-IE" sz="1400" b="1" i="1" dirty="0" smtClean="0">
                <a:solidFill>
                  <a:srgbClr val="FF0000"/>
                </a:solidFill>
              </a:rPr>
              <a:t>10% Overload of 20 MW on Line A </a:t>
            </a:r>
            <a:endParaRPr lang="en-IE" sz="1400" b="1" i="1" dirty="0">
              <a:solidFill>
                <a:srgbClr val="FF0000"/>
              </a:solidFill>
            </a:endParaRPr>
          </a:p>
        </p:txBody>
      </p:sp>
      <p:cxnSp>
        <p:nvCxnSpPr>
          <p:cNvPr id="211" name="Straight Arrow Connector 210"/>
          <p:cNvCxnSpPr/>
          <p:nvPr/>
        </p:nvCxnSpPr>
        <p:spPr>
          <a:xfrm>
            <a:off x="3020221" y="3396594"/>
            <a:ext cx="1091472"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12" name="TextBox 211"/>
          <p:cNvSpPr txBox="1"/>
          <p:nvPr/>
        </p:nvSpPr>
        <p:spPr>
          <a:xfrm>
            <a:off x="1003041" y="1249041"/>
            <a:ext cx="3459175" cy="1077218"/>
          </a:xfrm>
          <a:prstGeom prst="rect">
            <a:avLst/>
          </a:prstGeom>
          <a:noFill/>
        </p:spPr>
        <p:txBody>
          <a:bodyPr wrap="square" rtlCol="0">
            <a:spAutoFit/>
          </a:bodyPr>
          <a:lstStyle/>
          <a:p>
            <a:pPr marL="285750" indent="-285750">
              <a:buFont typeface="Arial" panose="020B0604020202020204" pitchFamily="34" charset="0"/>
              <a:buChar char="•"/>
            </a:pPr>
            <a:r>
              <a:rPr lang="en-IE" sz="1600" dirty="0" smtClean="0"/>
              <a:t>Initial </a:t>
            </a:r>
            <a:r>
              <a:rPr lang="en-IE" sz="1600" i="1" dirty="0" smtClean="0"/>
              <a:t>NCUC</a:t>
            </a:r>
            <a:r>
              <a:rPr lang="en-IE" sz="1600" dirty="0" smtClean="0"/>
              <a:t> schedule for 3 unit system for scheduling interval 13:30 to 14:00. Long notice unit Z is OFF.</a:t>
            </a:r>
          </a:p>
          <a:p>
            <a:endParaRPr lang="en-IE" sz="1600" dirty="0"/>
          </a:p>
        </p:txBody>
      </p:sp>
      <p:graphicFrame>
        <p:nvGraphicFramePr>
          <p:cNvPr id="213" name="Table 212"/>
          <p:cNvGraphicFramePr>
            <a:graphicFrameLocks noGrp="1"/>
          </p:cNvGraphicFramePr>
          <p:nvPr>
            <p:extLst>
              <p:ext uri="{D42A27DB-BD31-4B8C-83A1-F6EECF244321}">
                <p14:modId xmlns:p14="http://schemas.microsoft.com/office/powerpoint/2010/main" val="1812959066"/>
              </p:ext>
            </p:extLst>
          </p:nvPr>
        </p:nvGraphicFramePr>
        <p:xfrm>
          <a:off x="5070677" y="1212349"/>
          <a:ext cx="3107606" cy="1219200"/>
        </p:xfrm>
        <a:graphic>
          <a:graphicData uri="http://schemas.openxmlformats.org/drawingml/2006/table">
            <a:tbl>
              <a:tblPr firstRow="1" bandRow="1">
                <a:tableStyleId>{5940675A-B579-460E-94D1-54222C63F5DA}</a:tableStyleId>
              </a:tblPr>
              <a:tblGrid>
                <a:gridCol w="1553803"/>
                <a:gridCol w="1553803"/>
              </a:tblGrid>
              <a:tr h="201202">
                <a:tc>
                  <a:txBody>
                    <a:bodyPr/>
                    <a:lstStyle/>
                    <a:p>
                      <a:endParaRPr lang="en-IE" sz="1400" b="1" dirty="0">
                        <a:solidFill>
                          <a:schemeClr val="tx1"/>
                        </a:solidFill>
                      </a:endParaRPr>
                    </a:p>
                  </a:txBody>
                  <a:tcPr/>
                </a:tc>
                <a:tc>
                  <a:txBody>
                    <a:bodyPr/>
                    <a:lstStyle/>
                    <a:p>
                      <a:r>
                        <a:rPr lang="en-IE" sz="1400" b="1" u="sng" dirty="0" smtClean="0">
                          <a:solidFill>
                            <a:schemeClr val="tx1"/>
                          </a:solidFill>
                        </a:rPr>
                        <a:t>13:30 – 14:00</a:t>
                      </a:r>
                      <a:endParaRPr lang="en-IE" sz="1400" b="1" u="sng" dirty="0">
                        <a:solidFill>
                          <a:schemeClr val="tx1"/>
                        </a:solidFill>
                      </a:endParaRPr>
                    </a:p>
                  </a:txBody>
                  <a:tcPr/>
                </a:tc>
              </a:tr>
              <a:tr h="201202">
                <a:tc>
                  <a:txBody>
                    <a:bodyPr/>
                    <a:lstStyle/>
                    <a:p>
                      <a:r>
                        <a:rPr lang="en-IE" sz="1400" b="1" dirty="0" smtClean="0">
                          <a:solidFill>
                            <a:schemeClr val="tx1"/>
                          </a:solidFill>
                        </a:rPr>
                        <a:t>X</a:t>
                      </a:r>
                      <a:endParaRPr lang="en-IE" sz="1400" b="1" dirty="0">
                        <a:solidFill>
                          <a:schemeClr val="tx1"/>
                        </a:solidFill>
                      </a:endParaRPr>
                    </a:p>
                  </a:txBody>
                  <a:tcPr/>
                </a:tc>
                <a:tc>
                  <a:txBody>
                    <a:bodyPr/>
                    <a:lstStyle/>
                    <a:p>
                      <a:r>
                        <a:rPr lang="en-IE" sz="1400" b="1" dirty="0" smtClean="0">
                          <a:solidFill>
                            <a:schemeClr val="tx1"/>
                          </a:solidFill>
                        </a:rPr>
                        <a:t>150 MW</a:t>
                      </a:r>
                      <a:endParaRPr lang="en-IE" sz="1400" b="1" dirty="0">
                        <a:solidFill>
                          <a:schemeClr val="tx1"/>
                        </a:solidFill>
                      </a:endParaRPr>
                    </a:p>
                  </a:txBody>
                  <a:tcPr/>
                </a:tc>
              </a:tr>
              <a:tr h="201202">
                <a:tc>
                  <a:txBody>
                    <a:bodyPr/>
                    <a:lstStyle/>
                    <a:p>
                      <a:r>
                        <a:rPr lang="en-IE" sz="1400" b="1" dirty="0" smtClean="0">
                          <a:solidFill>
                            <a:schemeClr val="tx1"/>
                          </a:solidFill>
                        </a:rPr>
                        <a:t>Y</a:t>
                      </a:r>
                      <a:endParaRPr lang="en-IE" sz="1400" b="1" dirty="0">
                        <a:solidFill>
                          <a:schemeClr val="tx1"/>
                        </a:solidFill>
                      </a:endParaRPr>
                    </a:p>
                  </a:txBody>
                  <a:tcPr/>
                </a:tc>
                <a:tc>
                  <a:txBody>
                    <a:bodyPr/>
                    <a:lstStyle/>
                    <a:p>
                      <a:r>
                        <a:rPr lang="en-IE" sz="1400" b="1" dirty="0" smtClean="0">
                          <a:solidFill>
                            <a:schemeClr val="tx1"/>
                          </a:solidFill>
                        </a:rPr>
                        <a:t>200 MW</a:t>
                      </a:r>
                      <a:endParaRPr lang="en-IE" sz="1400" b="1" dirty="0">
                        <a:solidFill>
                          <a:schemeClr val="tx1"/>
                        </a:solidFill>
                      </a:endParaRPr>
                    </a:p>
                  </a:txBody>
                  <a:tcPr/>
                </a:tc>
              </a:tr>
              <a:tr h="201202">
                <a:tc>
                  <a:txBody>
                    <a:bodyPr/>
                    <a:lstStyle/>
                    <a:p>
                      <a:r>
                        <a:rPr lang="en-IE" sz="1400" b="1" dirty="0" smtClean="0">
                          <a:solidFill>
                            <a:schemeClr val="tx1"/>
                          </a:solidFill>
                        </a:rPr>
                        <a:t>Z</a:t>
                      </a:r>
                      <a:endParaRPr lang="en-IE" sz="1400" b="1" dirty="0">
                        <a:solidFill>
                          <a:schemeClr val="tx1"/>
                        </a:solidFill>
                      </a:endParaRPr>
                    </a:p>
                  </a:txBody>
                  <a:tcPr/>
                </a:tc>
                <a:tc>
                  <a:txBody>
                    <a:bodyPr/>
                    <a:lstStyle/>
                    <a:p>
                      <a:r>
                        <a:rPr lang="en-IE" sz="1400" b="1" dirty="0" smtClean="0">
                          <a:solidFill>
                            <a:schemeClr val="tx1"/>
                          </a:solidFill>
                        </a:rPr>
                        <a:t>OFF</a:t>
                      </a:r>
                      <a:endParaRPr lang="en-IE" sz="1400" b="1" dirty="0">
                        <a:solidFill>
                          <a:schemeClr val="tx1"/>
                        </a:solidFill>
                      </a:endParaRPr>
                    </a:p>
                  </a:txBody>
                  <a:tcPr/>
                </a:tc>
              </a:tr>
            </a:tbl>
          </a:graphicData>
        </a:graphic>
      </p:graphicFrame>
      <p:sp>
        <p:nvSpPr>
          <p:cNvPr id="215" name="TextBox 214"/>
          <p:cNvSpPr txBox="1"/>
          <p:nvPr/>
        </p:nvSpPr>
        <p:spPr>
          <a:xfrm>
            <a:off x="5693229" y="4067434"/>
            <a:ext cx="2971800" cy="1077218"/>
          </a:xfrm>
          <a:prstGeom prst="rect">
            <a:avLst/>
          </a:prstGeom>
          <a:noFill/>
        </p:spPr>
        <p:txBody>
          <a:bodyPr wrap="square" rtlCol="0">
            <a:spAutoFit/>
          </a:bodyPr>
          <a:lstStyle/>
          <a:p>
            <a:pPr marL="285750" indent="-285750">
              <a:buFont typeface="Arial" panose="020B0604020202020204" pitchFamily="34" charset="0"/>
              <a:buChar char="•"/>
            </a:pPr>
            <a:r>
              <a:rPr lang="en-IE" sz="1600" dirty="0" smtClean="0"/>
              <a:t>NSM determines that the schedule will cause overloads on Line A. ‘Shift Factor’ for all units passed back to NCUC.</a:t>
            </a:r>
            <a:endParaRPr lang="en-IE" sz="1600" dirty="0"/>
          </a:p>
        </p:txBody>
      </p:sp>
    </p:spTree>
    <p:extLst>
      <p:ext uri="{BB962C8B-B14F-4D97-AF65-F5344CB8AC3E}">
        <p14:creationId xmlns:p14="http://schemas.microsoft.com/office/powerpoint/2010/main" val="370677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798" y="447097"/>
            <a:ext cx="4811484" cy="369332"/>
          </a:xfrm>
          <a:prstGeom prst="rect">
            <a:avLst/>
          </a:prstGeom>
          <a:noFill/>
        </p:spPr>
        <p:txBody>
          <a:bodyPr wrap="square" rtlCol="0">
            <a:spAutoFit/>
          </a:bodyPr>
          <a:lstStyle/>
          <a:p>
            <a:r>
              <a:rPr lang="en-IE" b="1" dirty="0" smtClean="0"/>
              <a:t>Simple Example</a:t>
            </a:r>
            <a:endParaRPr lang="en-IE" b="1" dirty="0"/>
          </a:p>
        </p:txBody>
      </p:sp>
      <p:cxnSp>
        <p:nvCxnSpPr>
          <p:cNvPr id="13" name="Straight Connector 12"/>
          <p:cNvCxnSpPr/>
          <p:nvPr/>
        </p:nvCxnSpPr>
        <p:spPr>
          <a:xfrm>
            <a:off x="1297504" y="3885912"/>
            <a:ext cx="0" cy="719566"/>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p:cNvGrpSpPr>
            <a:grpSpLocks noChangeAspect="1"/>
          </p:cNvGrpSpPr>
          <p:nvPr/>
        </p:nvGrpSpPr>
        <p:grpSpPr>
          <a:xfrm>
            <a:off x="739844" y="3897058"/>
            <a:ext cx="343377" cy="385892"/>
            <a:chOff x="5853113" y="2805113"/>
            <a:chExt cx="490537" cy="551273"/>
          </a:xfrm>
          <a:solidFill>
            <a:schemeClr val="accent1">
              <a:lumMod val="20000"/>
              <a:lumOff val="80000"/>
            </a:schemeClr>
          </a:solidFill>
        </p:grpSpPr>
        <p:sp>
          <p:nvSpPr>
            <p:cNvPr id="19" name="Isosceles Triangle 18"/>
            <p:cNvSpPr/>
            <p:nvPr/>
          </p:nvSpPr>
          <p:spPr>
            <a:xfrm rot="10800000">
              <a:off x="5853113" y="2958353"/>
              <a:ext cx="490537" cy="398033"/>
            </a:xfrm>
            <a:prstGeom prst="triangle">
              <a:avLst/>
            </a:prstGeom>
            <a:grp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20" name="Straight Connector 19"/>
            <p:cNvCxnSpPr>
              <a:stCxn id="19" idx="3"/>
            </p:cNvCxnSpPr>
            <p:nvPr/>
          </p:nvCxnSpPr>
          <p:spPr>
            <a:xfrm flipV="1">
              <a:off x="6098381" y="2805113"/>
              <a:ext cx="0" cy="153240"/>
            </a:xfrm>
            <a:prstGeom prst="line">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0" name="Group 29"/>
          <p:cNvGrpSpPr>
            <a:grpSpLocks noChangeAspect="1"/>
          </p:cNvGrpSpPr>
          <p:nvPr/>
        </p:nvGrpSpPr>
        <p:grpSpPr>
          <a:xfrm>
            <a:off x="1768240" y="5263223"/>
            <a:ext cx="278624" cy="667864"/>
            <a:chOff x="8160572" y="2700697"/>
            <a:chExt cx="398033" cy="954092"/>
          </a:xfrm>
        </p:grpSpPr>
        <p:sp>
          <p:nvSpPr>
            <p:cNvPr id="31" name="Oval 30"/>
            <p:cNvSpPr/>
            <p:nvPr/>
          </p:nvSpPr>
          <p:spPr>
            <a:xfrm>
              <a:off x="8160572" y="2853937"/>
              <a:ext cx="398033" cy="398033"/>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2" name="Oval 31"/>
            <p:cNvSpPr/>
            <p:nvPr/>
          </p:nvSpPr>
          <p:spPr>
            <a:xfrm>
              <a:off x="8160572" y="3103516"/>
              <a:ext cx="398033" cy="398033"/>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33" name="Straight Connector 32"/>
            <p:cNvCxnSpPr/>
            <p:nvPr/>
          </p:nvCxnSpPr>
          <p:spPr>
            <a:xfrm flipV="1">
              <a:off x="8355817" y="2700697"/>
              <a:ext cx="0" cy="15324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8359588" y="3501549"/>
              <a:ext cx="0" cy="15324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4330310" y="4465678"/>
            <a:ext cx="278624" cy="667864"/>
            <a:chOff x="8160572" y="2700697"/>
            <a:chExt cx="398033" cy="954092"/>
          </a:xfrm>
        </p:grpSpPr>
        <p:sp>
          <p:nvSpPr>
            <p:cNvPr id="56" name="Oval 55"/>
            <p:cNvSpPr/>
            <p:nvPr/>
          </p:nvSpPr>
          <p:spPr>
            <a:xfrm>
              <a:off x="8160572" y="2853937"/>
              <a:ext cx="398033" cy="398033"/>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7" name="Oval 56"/>
            <p:cNvSpPr/>
            <p:nvPr/>
          </p:nvSpPr>
          <p:spPr>
            <a:xfrm>
              <a:off x="8160572" y="3103516"/>
              <a:ext cx="398033" cy="398033"/>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58" name="Straight Connector 57"/>
            <p:cNvCxnSpPr/>
            <p:nvPr/>
          </p:nvCxnSpPr>
          <p:spPr>
            <a:xfrm flipV="1">
              <a:off x="8355817" y="2700697"/>
              <a:ext cx="0" cy="15324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8359588" y="3501549"/>
              <a:ext cx="0" cy="15324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70" name="Straight Connector 69"/>
          <p:cNvCxnSpPr/>
          <p:nvPr/>
        </p:nvCxnSpPr>
        <p:spPr>
          <a:xfrm flipH="1">
            <a:off x="1297505" y="4605478"/>
            <a:ext cx="53171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1814627" y="4605478"/>
            <a:ext cx="0" cy="630294"/>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2837239" y="4583480"/>
            <a:ext cx="1" cy="1475943"/>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a:off x="2837239" y="4556527"/>
            <a:ext cx="103325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3852058" y="4556527"/>
            <a:ext cx="0" cy="549915"/>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75" name="Group 74"/>
          <p:cNvGrpSpPr>
            <a:grpSpLocks noChangeAspect="1"/>
          </p:cNvGrpSpPr>
          <p:nvPr/>
        </p:nvGrpSpPr>
        <p:grpSpPr>
          <a:xfrm>
            <a:off x="2276916" y="6059423"/>
            <a:ext cx="343377" cy="385892"/>
            <a:chOff x="5853113" y="2805113"/>
            <a:chExt cx="490537" cy="551273"/>
          </a:xfrm>
          <a:solidFill>
            <a:schemeClr val="accent1">
              <a:lumMod val="20000"/>
              <a:lumOff val="80000"/>
            </a:schemeClr>
          </a:solidFill>
        </p:grpSpPr>
        <p:sp>
          <p:nvSpPr>
            <p:cNvPr id="76" name="Isosceles Triangle 75"/>
            <p:cNvSpPr/>
            <p:nvPr/>
          </p:nvSpPr>
          <p:spPr>
            <a:xfrm rot="10800000">
              <a:off x="5853113" y="2958353"/>
              <a:ext cx="490537" cy="398033"/>
            </a:xfrm>
            <a:prstGeom prst="triangle">
              <a:avLst/>
            </a:prstGeom>
            <a:grp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77" name="Straight Connector 76"/>
            <p:cNvCxnSpPr>
              <a:stCxn id="76" idx="3"/>
            </p:cNvCxnSpPr>
            <p:nvPr/>
          </p:nvCxnSpPr>
          <p:spPr>
            <a:xfrm flipV="1">
              <a:off x="6098381" y="2805113"/>
              <a:ext cx="0" cy="153240"/>
            </a:xfrm>
            <a:prstGeom prst="line">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92" name="Group 91"/>
          <p:cNvGrpSpPr>
            <a:grpSpLocks noChangeAspect="1"/>
          </p:cNvGrpSpPr>
          <p:nvPr/>
        </p:nvGrpSpPr>
        <p:grpSpPr>
          <a:xfrm>
            <a:off x="2418262" y="3885324"/>
            <a:ext cx="278624" cy="386480"/>
            <a:chOff x="6712772" y="2804273"/>
            <a:chExt cx="398033" cy="552113"/>
          </a:xfrm>
        </p:grpSpPr>
        <p:grpSp>
          <p:nvGrpSpPr>
            <p:cNvPr id="93" name="Group 92"/>
            <p:cNvGrpSpPr/>
            <p:nvPr/>
          </p:nvGrpSpPr>
          <p:grpSpPr>
            <a:xfrm>
              <a:off x="6712772" y="2958353"/>
              <a:ext cx="398033" cy="398033"/>
              <a:chOff x="6712772" y="2958353"/>
              <a:chExt cx="398033" cy="398033"/>
            </a:xfrm>
            <a:solidFill>
              <a:srgbClr val="FFFF00"/>
            </a:solidFill>
          </p:grpSpPr>
          <p:sp>
            <p:nvSpPr>
              <p:cNvPr id="95" name="Oval 94"/>
              <p:cNvSpPr/>
              <p:nvPr/>
            </p:nvSpPr>
            <p:spPr>
              <a:xfrm>
                <a:off x="6712772" y="2958353"/>
                <a:ext cx="398033" cy="398033"/>
              </a:xfrm>
              <a:prstGeom prst="ellipse">
                <a:avLst/>
              </a:prstGeom>
              <a:grp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grpSp>
            <p:nvGrpSpPr>
              <p:cNvPr id="96" name="Group 95"/>
              <p:cNvGrpSpPr/>
              <p:nvPr/>
            </p:nvGrpSpPr>
            <p:grpSpPr>
              <a:xfrm>
                <a:off x="6752029" y="3084899"/>
                <a:ext cx="319518" cy="174840"/>
                <a:chOff x="5809129" y="2508717"/>
                <a:chExt cx="439267" cy="240367"/>
              </a:xfrm>
              <a:grpFill/>
            </p:grpSpPr>
            <p:sp>
              <p:nvSpPr>
                <p:cNvPr id="97" name="Arc 96"/>
                <p:cNvSpPr/>
                <p:nvPr/>
              </p:nvSpPr>
              <p:spPr>
                <a:xfrm>
                  <a:off x="5809129" y="2528888"/>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98" name="Arc 97"/>
                <p:cNvSpPr/>
                <p:nvPr/>
              </p:nvSpPr>
              <p:spPr>
                <a:xfrm rot="10800000">
                  <a:off x="6028200" y="2528887"/>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99" name="Arc 98"/>
                <p:cNvSpPr/>
                <p:nvPr/>
              </p:nvSpPr>
              <p:spPr>
                <a:xfrm rot="5400000">
                  <a:off x="6028200" y="2518802"/>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00" name="Arc 99"/>
                <p:cNvSpPr/>
                <p:nvPr/>
              </p:nvSpPr>
              <p:spPr>
                <a:xfrm rot="16200000">
                  <a:off x="5818090" y="2538973"/>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grpSp>
        </p:grpSp>
        <p:cxnSp>
          <p:nvCxnSpPr>
            <p:cNvPr id="94" name="Straight Connector 93"/>
            <p:cNvCxnSpPr/>
            <p:nvPr/>
          </p:nvCxnSpPr>
          <p:spPr>
            <a:xfrm flipV="1">
              <a:off x="6911379" y="2804273"/>
              <a:ext cx="0" cy="15324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02" name="Straight Connector 101"/>
          <p:cNvCxnSpPr/>
          <p:nvPr/>
        </p:nvCxnSpPr>
        <p:spPr>
          <a:xfrm>
            <a:off x="1610687" y="3525541"/>
            <a:ext cx="105871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2659708" y="3525541"/>
            <a:ext cx="4562" cy="359783"/>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04" name="Group 103"/>
          <p:cNvGrpSpPr>
            <a:grpSpLocks noChangeAspect="1"/>
          </p:cNvGrpSpPr>
          <p:nvPr/>
        </p:nvGrpSpPr>
        <p:grpSpPr>
          <a:xfrm>
            <a:off x="4111693" y="5133542"/>
            <a:ext cx="343377" cy="385892"/>
            <a:chOff x="5853113" y="2805113"/>
            <a:chExt cx="490537" cy="551273"/>
          </a:xfrm>
          <a:solidFill>
            <a:schemeClr val="accent1">
              <a:lumMod val="20000"/>
              <a:lumOff val="80000"/>
            </a:schemeClr>
          </a:solidFill>
        </p:grpSpPr>
        <p:sp>
          <p:nvSpPr>
            <p:cNvPr id="105" name="Isosceles Triangle 104"/>
            <p:cNvSpPr/>
            <p:nvPr/>
          </p:nvSpPr>
          <p:spPr>
            <a:xfrm rot="10800000">
              <a:off x="5853113" y="2958353"/>
              <a:ext cx="490537" cy="398033"/>
            </a:xfrm>
            <a:prstGeom prst="triangle">
              <a:avLst/>
            </a:prstGeom>
            <a:grp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cxnSp>
          <p:nvCxnSpPr>
            <p:cNvPr id="106" name="Straight Connector 105"/>
            <p:cNvCxnSpPr>
              <a:stCxn id="105" idx="3"/>
            </p:cNvCxnSpPr>
            <p:nvPr/>
          </p:nvCxnSpPr>
          <p:spPr>
            <a:xfrm flipV="1">
              <a:off x="6098381" y="2805113"/>
              <a:ext cx="0" cy="153240"/>
            </a:xfrm>
            <a:prstGeom prst="line">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07" name="Straight Connector 106"/>
          <p:cNvCxnSpPr/>
          <p:nvPr/>
        </p:nvCxnSpPr>
        <p:spPr>
          <a:xfrm flipV="1">
            <a:off x="4469615" y="3886069"/>
            <a:ext cx="0" cy="585907"/>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3653185" y="5118626"/>
            <a:ext cx="1272243"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3015659" y="3534754"/>
            <a:ext cx="4562" cy="359783"/>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2990326" y="3525541"/>
            <a:ext cx="1193428"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4174229" y="3525540"/>
            <a:ext cx="4562" cy="359783"/>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2276916" y="3886069"/>
            <a:ext cx="1128654"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4002081" y="3886069"/>
            <a:ext cx="1128654"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1907552" y="5931087"/>
            <a:ext cx="0" cy="117802"/>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36" name="Group 135"/>
          <p:cNvGrpSpPr>
            <a:grpSpLocks noChangeAspect="1"/>
          </p:cNvGrpSpPr>
          <p:nvPr/>
        </p:nvGrpSpPr>
        <p:grpSpPr>
          <a:xfrm>
            <a:off x="1536003" y="3886069"/>
            <a:ext cx="278624" cy="386480"/>
            <a:chOff x="6712772" y="2804273"/>
            <a:chExt cx="398033" cy="552113"/>
          </a:xfrm>
        </p:grpSpPr>
        <p:grpSp>
          <p:nvGrpSpPr>
            <p:cNvPr id="137" name="Group 136"/>
            <p:cNvGrpSpPr/>
            <p:nvPr/>
          </p:nvGrpSpPr>
          <p:grpSpPr>
            <a:xfrm>
              <a:off x="6712772" y="2958353"/>
              <a:ext cx="398033" cy="398033"/>
              <a:chOff x="6712772" y="2958353"/>
              <a:chExt cx="398033" cy="398033"/>
            </a:xfrm>
            <a:solidFill>
              <a:srgbClr val="FFFF00"/>
            </a:solidFill>
          </p:grpSpPr>
          <p:sp>
            <p:nvSpPr>
              <p:cNvPr id="139" name="Oval 138"/>
              <p:cNvSpPr/>
              <p:nvPr/>
            </p:nvSpPr>
            <p:spPr>
              <a:xfrm>
                <a:off x="6712772" y="2958353"/>
                <a:ext cx="398033" cy="398033"/>
              </a:xfrm>
              <a:prstGeom prst="ellipse">
                <a:avLst/>
              </a:prstGeom>
              <a:grp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grpSp>
            <p:nvGrpSpPr>
              <p:cNvPr id="140" name="Group 139"/>
              <p:cNvGrpSpPr/>
              <p:nvPr/>
            </p:nvGrpSpPr>
            <p:grpSpPr>
              <a:xfrm>
                <a:off x="6752029" y="3084899"/>
                <a:ext cx="319518" cy="174840"/>
                <a:chOff x="5809129" y="2508717"/>
                <a:chExt cx="439267" cy="240367"/>
              </a:xfrm>
              <a:grpFill/>
            </p:grpSpPr>
            <p:sp>
              <p:nvSpPr>
                <p:cNvPr id="141" name="Arc 140"/>
                <p:cNvSpPr/>
                <p:nvPr/>
              </p:nvSpPr>
              <p:spPr>
                <a:xfrm>
                  <a:off x="5809129" y="2528888"/>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42" name="Arc 141"/>
                <p:cNvSpPr/>
                <p:nvPr/>
              </p:nvSpPr>
              <p:spPr>
                <a:xfrm rot="10800000">
                  <a:off x="6028200" y="2528887"/>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43" name="Arc 142"/>
                <p:cNvSpPr/>
                <p:nvPr/>
              </p:nvSpPr>
              <p:spPr>
                <a:xfrm rot="5400000">
                  <a:off x="6028200" y="2518802"/>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44" name="Arc 143"/>
                <p:cNvSpPr/>
                <p:nvPr/>
              </p:nvSpPr>
              <p:spPr>
                <a:xfrm rot="16200000">
                  <a:off x="5818090" y="2538973"/>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grpSp>
        </p:grpSp>
        <p:cxnSp>
          <p:nvCxnSpPr>
            <p:cNvPr id="138" name="Straight Connector 137"/>
            <p:cNvCxnSpPr/>
            <p:nvPr/>
          </p:nvCxnSpPr>
          <p:spPr>
            <a:xfrm flipV="1">
              <a:off x="6911379" y="2804273"/>
              <a:ext cx="0" cy="15324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50" name="Straight Connector 149"/>
          <p:cNvCxnSpPr/>
          <p:nvPr/>
        </p:nvCxnSpPr>
        <p:spPr>
          <a:xfrm>
            <a:off x="1220754" y="5250136"/>
            <a:ext cx="1426956"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733177" y="3885911"/>
            <a:ext cx="1128654"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a:xfrm>
            <a:off x="1620399" y="3534754"/>
            <a:ext cx="4562" cy="359783"/>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65" name="Group 164"/>
          <p:cNvGrpSpPr>
            <a:grpSpLocks noChangeAspect="1"/>
          </p:cNvGrpSpPr>
          <p:nvPr/>
        </p:nvGrpSpPr>
        <p:grpSpPr>
          <a:xfrm>
            <a:off x="4646804" y="5117677"/>
            <a:ext cx="278624" cy="386480"/>
            <a:chOff x="6712772" y="2804273"/>
            <a:chExt cx="398033" cy="552113"/>
          </a:xfrm>
        </p:grpSpPr>
        <p:grpSp>
          <p:nvGrpSpPr>
            <p:cNvPr id="166" name="Group 165"/>
            <p:cNvGrpSpPr/>
            <p:nvPr/>
          </p:nvGrpSpPr>
          <p:grpSpPr>
            <a:xfrm>
              <a:off x="6712772" y="2958353"/>
              <a:ext cx="398033" cy="398033"/>
              <a:chOff x="6712772" y="2958353"/>
              <a:chExt cx="398033" cy="398033"/>
            </a:xfrm>
            <a:solidFill>
              <a:srgbClr val="FFFF00"/>
            </a:solidFill>
          </p:grpSpPr>
          <p:sp>
            <p:nvSpPr>
              <p:cNvPr id="168" name="Oval 167"/>
              <p:cNvSpPr/>
              <p:nvPr/>
            </p:nvSpPr>
            <p:spPr>
              <a:xfrm>
                <a:off x="6712772" y="2958353"/>
                <a:ext cx="398033" cy="398033"/>
              </a:xfrm>
              <a:prstGeom prst="ellipse">
                <a:avLst/>
              </a:prstGeom>
              <a:grp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grpSp>
            <p:nvGrpSpPr>
              <p:cNvPr id="169" name="Group 168"/>
              <p:cNvGrpSpPr/>
              <p:nvPr/>
            </p:nvGrpSpPr>
            <p:grpSpPr>
              <a:xfrm>
                <a:off x="6752029" y="3084899"/>
                <a:ext cx="319518" cy="174840"/>
                <a:chOff x="5809129" y="2508717"/>
                <a:chExt cx="439267" cy="240367"/>
              </a:xfrm>
              <a:grpFill/>
            </p:grpSpPr>
            <p:sp>
              <p:nvSpPr>
                <p:cNvPr id="170" name="Arc 169"/>
                <p:cNvSpPr/>
                <p:nvPr/>
              </p:nvSpPr>
              <p:spPr>
                <a:xfrm>
                  <a:off x="5809129" y="2528888"/>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71" name="Arc 170"/>
                <p:cNvSpPr/>
                <p:nvPr/>
              </p:nvSpPr>
              <p:spPr>
                <a:xfrm rot="10800000">
                  <a:off x="6028200" y="2528887"/>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72" name="Arc 171"/>
                <p:cNvSpPr/>
                <p:nvPr/>
              </p:nvSpPr>
              <p:spPr>
                <a:xfrm rot="5400000">
                  <a:off x="6028200" y="2518802"/>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sp>
              <p:nvSpPr>
                <p:cNvPr id="173" name="Arc 172"/>
                <p:cNvSpPr/>
                <p:nvPr/>
              </p:nvSpPr>
              <p:spPr>
                <a:xfrm rot="16200000">
                  <a:off x="5818090" y="2538973"/>
                  <a:ext cx="220196" cy="200025"/>
                </a:xfrm>
                <a:prstGeom prst="arc">
                  <a:avLst/>
                </a:prstGeom>
                <a:grpFill/>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E"/>
                </a:p>
              </p:txBody>
            </p:sp>
          </p:grpSp>
        </p:grpSp>
        <p:cxnSp>
          <p:nvCxnSpPr>
            <p:cNvPr id="167" name="Straight Connector 166"/>
            <p:cNvCxnSpPr/>
            <p:nvPr/>
          </p:nvCxnSpPr>
          <p:spPr>
            <a:xfrm flipV="1">
              <a:off x="6911379" y="2804273"/>
              <a:ext cx="0" cy="15324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74" name="Straight Connector 173"/>
          <p:cNvCxnSpPr/>
          <p:nvPr/>
        </p:nvCxnSpPr>
        <p:spPr>
          <a:xfrm>
            <a:off x="1449269" y="6059423"/>
            <a:ext cx="1426956" cy="0"/>
          </a:xfrm>
          <a:prstGeom prst="line">
            <a:avLst/>
          </a:prstGeom>
          <a:ln w="38100">
            <a:solidFill>
              <a:srgbClr val="0070C0"/>
            </a:solidFill>
          </a:ln>
        </p:spPr>
        <p:style>
          <a:lnRef idx="1">
            <a:schemeClr val="accent1"/>
          </a:lnRef>
          <a:fillRef idx="0">
            <a:schemeClr val="accent1"/>
          </a:fillRef>
          <a:effectRef idx="0">
            <a:schemeClr val="accent1"/>
          </a:effectRef>
          <a:fontRef idx="minor">
            <a:schemeClr val="tx1"/>
          </a:fontRef>
        </p:style>
      </p:cxnSp>
      <p:sp>
        <p:nvSpPr>
          <p:cNvPr id="204" name="TextBox 203"/>
          <p:cNvSpPr txBox="1"/>
          <p:nvPr/>
        </p:nvSpPr>
        <p:spPr>
          <a:xfrm>
            <a:off x="1725877" y="4143637"/>
            <a:ext cx="862175" cy="523220"/>
          </a:xfrm>
          <a:prstGeom prst="rect">
            <a:avLst/>
          </a:prstGeom>
          <a:noFill/>
        </p:spPr>
        <p:txBody>
          <a:bodyPr wrap="square" rtlCol="0">
            <a:spAutoFit/>
          </a:bodyPr>
          <a:lstStyle/>
          <a:p>
            <a:r>
              <a:rPr lang="en-IE" sz="1400" b="1" dirty="0" smtClean="0">
                <a:solidFill>
                  <a:srgbClr val="00B050"/>
                </a:solidFill>
              </a:rPr>
              <a:t>X =</a:t>
            </a:r>
          </a:p>
          <a:p>
            <a:r>
              <a:rPr lang="en-IE" sz="1400" b="1" dirty="0" smtClean="0">
                <a:solidFill>
                  <a:srgbClr val="00B050"/>
                </a:solidFill>
              </a:rPr>
              <a:t>140MW</a:t>
            </a:r>
            <a:endParaRPr lang="en-IE" sz="1400" b="1" dirty="0">
              <a:solidFill>
                <a:srgbClr val="00B050"/>
              </a:solidFill>
            </a:endParaRPr>
          </a:p>
        </p:txBody>
      </p:sp>
      <p:sp>
        <p:nvSpPr>
          <p:cNvPr id="207" name="TextBox 206"/>
          <p:cNvSpPr txBox="1"/>
          <p:nvPr/>
        </p:nvSpPr>
        <p:spPr>
          <a:xfrm>
            <a:off x="2713340" y="4002457"/>
            <a:ext cx="862175" cy="523220"/>
          </a:xfrm>
          <a:prstGeom prst="rect">
            <a:avLst/>
          </a:prstGeom>
          <a:noFill/>
        </p:spPr>
        <p:txBody>
          <a:bodyPr wrap="square" rtlCol="0">
            <a:spAutoFit/>
          </a:bodyPr>
          <a:lstStyle/>
          <a:p>
            <a:r>
              <a:rPr lang="en-IE" sz="1400" b="1" dirty="0">
                <a:solidFill>
                  <a:srgbClr val="00B050"/>
                </a:solidFill>
              </a:rPr>
              <a:t>Y</a:t>
            </a:r>
            <a:r>
              <a:rPr lang="en-IE" sz="1400" b="1" dirty="0" smtClean="0">
                <a:solidFill>
                  <a:srgbClr val="00B050"/>
                </a:solidFill>
              </a:rPr>
              <a:t> =</a:t>
            </a:r>
          </a:p>
          <a:p>
            <a:r>
              <a:rPr lang="en-IE" sz="1400" b="1" dirty="0" smtClean="0">
                <a:solidFill>
                  <a:srgbClr val="00B050"/>
                </a:solidFill>
              </a:rPr>
              <a:t>160MW</a:t>
            </a:r>
            <a:endParaRPr lang="en-IE" sz="1400" b="1" dirty="0">
              <a:solidFill>
                <a:srgbClr val="00B050"/>
              </a:solidFill>
            </a:endParaRPr>
          </a:p>
        </p:txBody>
      </p:sp>
      <p:sp>
        <p:nvSpPr>
          <p:cNvPr id="208" name="TextBox 207"/>
          <p:cNvSpPr txBox="1"/>
          <p:nvPr/>
        </p:nvSpPr>
        <p:spPr>
          <a:xfrm>
            <a:off x="4359876" y="5545196"/>
            <a:ext cx="770860" cy="523220"/>
          </a:xfrm>
          <a:prstGeom prst="rect">
            <a:avLst/>
          </a:prstGeom>
          <a:noFill/>
        </p:spPr>
        <p:txBody>
          <a:bodyPr wrap="square" rtlCol="0">
            <a:spAutoFit/>
          </a:bodyPr>
          <a:lstStyle/>
          <a:p>
            <a:r>
              <a:rPr lang="en-IE" sz="1400" b="1" dirty="0" smtClean="0">
                <a:solidFill>
                  <a:srgbClr val="00B050"/>
                </a:solidFill>
              </a:rPr>
              <a:t>Z =</a:t>
            </a:r>
          </a:p>
          <a:p>
            <a:r>
              <a:rPr lang="en-IE" sz="1400" b="1" dirty="0" smtClean="0">
                <a:solidFill>
                  <a:srgbClr val="00B050"/>
                </a:solidFill>
              </a:rPr>
              <a:t>50 MW</a:t>
            </a:r>
            <a:endParaRPr lang="en-IE" sz="1400" b="1" dirty="0">
              <a:solidFill>
                <a:srgbClr val="00B050"/>
              </a:solidFill>
            </a:endParaRPr>
          </a:p>
        </p:txBody>
      </p:sp>
      <p:sp>
        <p:nvSpPr>
          <p:cNvPr id="209" name="TextBox 208"/>
          <p:cNvSpPr txBox="1"/>
          <p:nvPr/>
        </p:nvSpPr>
        <p:spPr>
          <a:xfrm>
            <a:off x="3119384" y="2786289"/>
            <a:ext cx="1545161" cy="523220"/>
          </a:xfrm>
          <a:prstGeom prst="rect">
            <a:avLst/>
          </a:prstGeom>
          <a:noFill/>
        </p:spPr>
        <p:txBody>
          <a:bodyPr wrap="square" rtlCol="0">
            <a:spAutoFit/>
          </a:bodyPr>
          <a:lstStyle/>
          <a:p>
            <a:r>
              <a:rPr lang="en-IE" sz="1400" b="1" i="1" dirty="0" smtClean="0">
                <a:solidFill>
                  <a:srgbClr val="00B050"/>
                </a:solidFill>
              </a:rPr>
              <a:t>No Overload on Line A </a:t>
            </a:r>
            <a:endParaRPr lang="en-IE" sz="1400" b="1" i="1" dirty="0">
              <a:solidFill>
                <a:srgbClr val="00B050"/>
              </a:solidFill>
            </a:endParaRPr>
          </a:p>
        </p:txBody>
      </p:sp>
      <p:cxnSp>
        <p:nvCxnSpPr>
          <p:cNvPr id="211" name="Straight Arrow Connector 210"/>
          <p:cNvCxnSpPr/>
          <p:nvPr/>
        </p:nvCxnSpPr>
        <p:spPr>
          <a:xfrm>
            <a:off x="3020221" y="3396594"/>
            <a:ext cx="1091472"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12" name="TextBox 211"/>
          <p:cNvSpPr txBox="1"/>
          <p:nvPr/>
        </p:nvSpPr>
        <p:spPr>
          <a:xfrm>
            <a:off x="1003041" y="1249041"/>
            <a:ext cx="3459175" cy="1077218"/>
          </a:xfrm>
          <a:prstGeom prst="rect">
            <a:avLst/>
          </a:prstGeom>
          <a:noFill/>
        </p:spPr>
        <p:txBody>
          <a:bodyPr wrap="square" rtlCol="0">
            <a:spAutoFit/>
          </a:bodyPr>
          <a:lstStyle/>
          <a:p>
            <a:pPr marL="285750" indent="-285750">
              <a:buFont typeface="Arial" panose="020B0604020202020204" pitchFamily="34" charset="0"/>
              <a:buChar char="•"/>
            </a:pPr>
            <a:r>
              <a:rPr lang="en-IE" sz="1600" dirty="0" smtClean="0"/>
              <a:t>NCUC now moves Units X and Y down according to their COD and TOD. Unit Z will now be committed.</a:t>
            </a:r>
          </a:p>
          <a:p>
            <a:endParaRPr lang="en-IE" sz="1600" dirty="0"/>
          </a:p>
        </p:txBody>
      </p:sp>
      <p:graphicFrame>
        <p:nvGraphicFramePr>
          <p:cNvPr id="213" name="Table 212"/>
          <p:cNvGraphicFramePr>
            <a:graphicFrameLocks noGrp="1"/>
          </p:cNvGraphicFramePr>
          <p:nvPr>
            <p:extLst>
              <p:ext uri="{D42A27DB-BD31-4B8C-83A1-F6EECF244321}">
                <p14:modId xmlns:p14="http://schemas.microsoft.com/office/powerpoint/2010/main" val="3407416662"/>
              </p:ext>
            </p:extLst>
          </p:nvPr>
        </p:nvGraphicFramePr>
        <p:xfrm>
          <a:off x="5070677" y="1212349"/>
          <a:ext cx="3107606" cy="1219200"/>
        </p:xfrm>
        <a:graphic>
          <a:graphicData uri="http://schemas.openxmlformats.org/drawingml/2006/table">
            <a:tbl>
              <a:tblPr firstRow="1" bandRow="1">
                <a:tableStyleId>{5940675A-B579-460E-94D1-54222C63F5DA}</a:tableStyleId>
              </a:tblPr>
              <a:tblGrid>
                <a:gridCol w="1553803"/>
                <a:gridCol w="1553803"/>
              </a:tblGrid>
              <a:tr h="201202">
                <a:tc>
                  <a:txBody>
                    <a:bodyPr/>
                    <a:lstStyle/>
                    <a:p>
                      <a:endParaRPr lang="en-IE" sz="1400" b="1" dirty="0">
                        <a:solidFill>
                          <a:schemeClr val="tx1"/>
                        </a:solidFill>
                      </a:endParaRPr>
                    </a:p>
                  </a:txBody>
                  <a:tcPr/>
                </a:tc>
                <a:tc>
                  <a:txBody>
                    <a:bodyPr/>
                    <a:lstStyle/>
                    <a:p>
                      <a:r>
                        <a:rPr lang="en-IE" sz="1400" b="1" u="sng" dirty="0" smtClean="0">
                          <a:solidFill>
                            <a:schemeClr val="tx1"/>
                          </a:solidFill>
                        </a:rPr>
                        <a:t>13:30 – 14:00</a:t>
                      </a:r>
                      <a:endParaRPr lang="en-IE" sz="1400" b="1" u="sng" dirty="0">
                        <a:solidFill>
                          <a:schemeClr val="tx1"/>
                        </a:solidFill>
                      </a:endParaRPr>
                    </a:p>
                  </a:txBody>
                  <a:tcPr/>
                </a:tc>
              </a:tr>
              <a:tr h="201202">
                <a:tc>
                  <a:txBody>
                    <a:bodyPr/>
                    <a:lstStyle/>
                    <a:p>
                      <a:r>
                        <a:rPr lang="en-IE" sz="1400" b="1" dirty="0" smtClean="0">
                          <a:solidFill>
                            <a:schemeClr val="tx1"/>
                          </a:solidFill>
                        </a:rPr>
                        <a:t>X</a:t>
                      </a:r>
                      <a:endParaRPr lang="en-IE" sz="1400" b="1" dirty="0">
                        <a:solidFill>
                          <a:schemeClr val="tx1"/>
                        </a:solidFill>
                      </a:endParaRPr>
                    </a:p>
                  </a:txBody>
                  <a:tcPr/>
                </a:tc>
                <a:tc>
                  <a:txBody>
                    <a:bodyPr/>
                    <a:lstStyle/>
                    <a:p>
                      <a:r>
                        <a:rPr lang="en-IE" sz="1400" b="1" dirty="0" smtClean="0">
                          <a:solidFill>
                            <a:schemeClr val="tx1"/>
                          </a:solidFill>
                        </a:rPr>
                        <a:t>140 MW</a:t>
                      </a:r>
                      <a:endParaRPr lang="en-IE" sz="1400" b="1" dirty="0">
                        <a:solidFill>
                          <a:schemeClr val="tx1"/>
                        </a:solidFill>
                      </a:endParaRPr>
                    </a:p>
                  </a:txBody>
                  <a:tcPr/>
                </a:tc>
              </a:tr>
              <a:tr h="201202">
                <a:tc>
                  <a:txBody>
                    <a:bodyPr/>
                    <a:lstStyle/>
                    <a:p>
                      <a:r>
                        <a:rPr lang="en-IE" sz="1400" b="1" dirty="0" smtClean="0">
                          <a:solidFill>
                            <a:schemeClr val="tx1"/>
                          </a:solidFill>
                        </a:rPr>
                        <a:t>Y</a:t>
                      </a:r>
                      <a:endParaRPr lang="en-IE" sz="1400" b="1" dirty="0">
                        <a:solidFill>
                          <a:schemeClr val="tx1"/>
                        </a:solidFill>
                      </a:endParaRPr>
                    </a:p>
                  </a:txBody>
                  <a:tcPr/>
                </a:tc>
                <a:tc>
                  <a:txBody>
                    <a:bodyPr/>
                    <a:lstStyle/>
                    <a:p>
                      <a:r>
                        <a:rPr lang="en-IE" sz="1400" b="1" dirty="0" smtClean="0">
                          <a:solidFill>
                            <a:schemeClr val="tx1"/>
                          </a:solidFill>
                        </a:rPr>
                        <a:t>160 MW</a:t>
                      </a:r>
                      <a:endParaRPr lang="en-IE" sz="1400" b="1" dirty="0">
                        <a:solidFill>
                          <a:schemeClr val="tx1"/>
                        </a:solidFill>
                      </a:endParaRPr>
                    </a:p>
                  </a:txBody>
                  <a:tcPr/>
                </a:tc>
              </a:tr>
              <a:tr h="201202">
                <a:tc>
                  <a:txBody>
                    <a:bodyPr/>
                    <a:lstStyle/>
                    <a:p>
                      <a:r>
                        <a:rPr lang="en-IE" sz="1400" b="1" dirty="0" smtClean="0">
                          <a:solidFill>
                            <a:schemeClr val="tx1"/>
                          </a:solidFill>
                        </a:rPr>
                        <a:t>Z</a:t>
                      </a:r>
                      <a:endParaRPr lang="en-IE" sz="1400" b="1" dirty="0">
                        <a:solidFill>
                          <a:schemeClr val="tx1"/>
                        </a:solidFill>
                      </a:endParaRPr>
                    </a:p>
                  </a:txBody>
                  <a:tcPr/>
                </a:tc>
                <a:tc>
                  <a:txBody>
                    <a:bodyPr/>
                    <a:lstStyle/>
                    <a:p>
                      <a:r>
                        <a:rPr lang="en-IE" sz="1400" b="1" dirty="0" smtClean="0">
                          <a:solidFill>
                            <a:schemeClr val="tx1"/>
                          </a:solidFill>
                        </a:rPr>
                        <a:t>50</a:t>
                      </a:r>
                      <a:r>
                        <a:rPr lang="en-IE" sz="1400" b="1" baseline="0" dirty="0" smtClean="0">
                          <a:solidFill>
                            <a:schemeClr val="tx1"/>
                          </a:solidFill>
                        </a:rPr>
                        <a:t> MW</a:t>
                      </a:r>
                      <a:endParaRPr lang="en-IE" sz="1400" b="1" dirty="0">
                        <a:solidFill>
                          <a:schemeClr val="tx1"/>
                        </a:solidFill>
                      </a:endParaRPr>
                    </a:p>
                  </a:txBody>
                  <a:tcPr/>
                </a:tc>
              </a:tr>
            </a:tbl>
          </a:graphicData>
        </a:graphic>
      </p:graphicFrame>
      <p:sp>
        <p:nvSpPr>
          <p:cNvPr id="215" name="TextBox 214"/>
          <p:cNvSpPr txBox="1"/>
          <p:nvPr/>
        </p:nvSpPr>
        <p:spPr>
          <a:xfrm>
            <a:off x="5693229" y="3574296"/>
            <a:ext cx="2971800" cy="2554545"/>
          </a:xfrm>
          <a:prstGeom prst="rect">
            <a:avLst/>
          </a:prstGeom>
          <a:noFill/>
        </p:spPr>
        <p:txBody>
          <a:bodyPr wrap="square" rtlCol="0">
            <a:spAutoFit/>
          </a:bodyPr>
          <a:lstStyle/>
          <a:p>
            <a:pPr marL="285750" indent="-285750">
              <a:buFont typeface="Arial" panose="020B0604020202020204" pitchFamily="34" charset="0"/>
              <a:buChar char="•"/>
            </a:pPr>
            <a:r>
              <a:rPr lang="en-IE" sz="1600" dirty="0" smtClean="0"/>
              <a:t>NSM rechecks the schedule. Overload on Line A is resolved.</a:t>
            </a:r>
          </a:p>
          <a:p>
            <a:pPr marL="285750" indent="-285750">
              <a:buFont typeface="Arial" panose="020B0604020202020204" pitchFamily="34" charset="0"/>
              <a:buChar char="•"/>
            </a:pPr>
            <a:endParaRPr lang="en-IE" sz="1600" dirty="0"/>
          </a:p>
          <a:p>
            <a:pPr marL="285750" indent="-285750">
              <a:buFont typeface="Arial" panose="020B0604020202020204" pitchFamily="34" charset="0"/>
              <a:buChar char="•"/>
            </a:pPr>
            <a:r>
              <a:rPr lang="en-IE" sz="1600" dirty="0" smtClean="0"/>
              <a:t>Note that in this example 50 MW of generation had to be constrained to resolve a 20 MW overload. This is due to the meshed nature of the Transmission System.</a:t>
            </a:r>
            <a:endParaRPr lang="en-IE" sz="1600" dirty="0"/>
          </a:p>
        </p:txBody>
      </p:sp>
    </p:spTree>
    <p:extLst>
      <p:ext uri="{BB962C8B-B14F-4D97-AF65-F5344CB8AC3E}">
        <p14:creationId xmlns:p14="http://schemas.microsoft.com/office/powerpoint/2010/main" val="5140461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798" y="447097"/>
            <a:ext cx="4811484" cy="369332"/>
          </a:xfrm>
          <a:prstGeom prst="rect">
            <a:avLst/>
          </a:prstGeom>
          <a:noFill/>
        </p:spPr>
        <p:txBody>
          <a:bodyPr wrap="square" rtlCol="0">
            <a:spAutoFit/>
          </a:bodyPr>
          <a:lstStyle/>
          <a:p>
            <a:r>
              <a:rPr lang="en-IE" b="1" dirty="0" smtClean="0"/>
              <a:t>Network Security Monitor</a:t>
            </a:r>
            <a:endParaRPr lang="en-IE" b="1" dirty="0"/>
          </a:p>
        </p:txBody>
      </p:sp>
      <p:sp>
        <p:nvSpPr>
          <p:cNvPr id="78" name="TextBox 77"/>
          <p:cNvSpPr txBox="1"/>
          <p:nvPr/>
        </p:nvSpPr>
        <p:spPr>
          <a:xfrm>
            <a:off x="820119" y="1034036"/>
            <a:ext cx="3973289" cy="1200329"/>
          </a:xfrm>
          <a:prstGeom prst="rect">
            <a:avLst/>
          </a:prstGeom>
          <a:noFill/>
        </p:spPr>
        <p:txBody>
          <a:bodyPr wrap="square" rtlCol="0">
            <a:spAutoFit/>
          </a:bodyPr>
          <a:lstStyle/>
          <a:p>
            <a:pPr marL="285750" indent="-285750">
              <a:buFont typeface="Arial" panose="020B0604020202020204" pitchFamily="34" charset="0"/>
              <a:buChar char="•"/>
            </a:pPr>
            <a:r>
              <a:rPr lang="en-IE" dirty="0" smtClean="0"/>
              <a:t>The Network Model is kept in tight alignment with the primary Energy Management System model used by the Control Rooms. </a:t>
            </a:r>
            <a:endParaRPr lang="en-IE" dirty="0"/>
          </a:p>
        </p:txBody>
      </p:sp>
      <p:pic>
        <p:nvPicPr>
          <p:cNvPr id="79" name="Picture 7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77953" y="838756"/>
            <a:ext cx="3915161" cy="24113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0" name="TextBox 79"/>
          <p:cNvSpPr txBox="1"/>
          <p:nvPr/>
        </p:nvSpPr>
        <p:spPr>
          <a:xfrm>
            <a:off x="820119" y="2386482"/>
            <a:ext cx="3788233" cy="923330"/>
          </a:xfrm>
          <a:prstGeom prst="rect">
            <a:avLst/>
          </a:prstGeom>
          <a:noFill/>
        </p:spPr>
        <p:txBody>
          <a:bodyPr wrap="square" rtlCol="0">
            <a:spAutoFit/>
          </a:bodyPr>
          <a:lstStyle/>
          <a:p>
            <a:pPr marL="285750" indent="-285750">
              <a:buFont typeface="Arial" panose="020B0604020202020204" pitchFamily="34" charset="0"/>
              <a:buChar char="•"/>
            </a:pPr>
            <a:r>
              <a:rPr lang="en-IE" dirty="0" smtClean="0"/>
              <a:t>Both models are updated every three weeks to account for physical changes to the system.</a:t>
            </a:r>
            <a:endParaRPr lang="en-IE" dirty="0"/>
          </a:p>
        </p:txBody>
      </p:sp>
      <p:sp>
        <p:nvSpPr>
          <p:cNvPr id="81" name="TextBox 80"/>
          <p:cNvSpPr txBox="1"/>
          <p:nvPr/>
        </p:nvSpPr>
        <p:spPr>
          <a:xfrm>
            <a:off x="820119" y="3412250"/>
            <a:ext cx="7915668" cy="646331"/>
          </a:xfrm>
          <a:prstGeom prst="rect">
            <a:avLst/>
          </a:prstGeom>
          <a:noFill/>
        </p:spPr>
        <p:txBody>
          <a:bodyPr wrap="square" rtlCol="0">
            <a:spAutoFit/>
          </a:bodyPr>
          <a:lstStyle/>
          <a:p>
            <a:pPr marL="285750" indent="-285750">
              <a:buFont typeface="Arial" panose="020B0604020202020204" pitchFamily="34" charset="0"/>
              <a:buChar char="•"/>
            </a:pPr>
            <a:r>
              <a:rPr lang="en-IE" i="1" dirty="0" smtClean="0"/>
              <a:t>The current operational configuration is then layered on top of this default network model as follows:</a:t>
            </a:r>
            <a:endParaRPr lang="en-IE" i="1" dirty="0"/>
          </a:p>
        </p:txBody>
      </p:sp>
      <p:sp>
        <p:nvSpPr>
          <p:cNvPr id="4" name="TextBox 3"/>
          <p:cNvSpPr txBox="1"/>
          <p:nvPr/>
        </p:nvSpPr>
        <p:spPr>
          <a:xfrm>
            <a:off x="979714" y="4147457"/>
            <a:ext cx="3307507" cy="1754326"/>
          </a:xfrm>
          <a:prstGeom prst="rect">
            <a:avLst/>
          </a:prstGeom>
          <a:noFill/>
          <a:ln w="28575">
            <a:solidFill>
              <a:schemeClr val="tx2"/>
            </a:solidFill>
          </a:ln>
        </p:spPr>
        <p:txBody>
          <a:bodyPr wrap="square" rtlCol="0">
            <a:spAutoFit/>
          </a:bodyPr>
          <a:lstStyle/>
          <a:p>
            <a:pPr algn="ctr"/>
            <a:r>
              <a:rPr lang="en-IE" b="1" dirty="0" smtClean="0"/>
              <a:t>LTS</a:t>
            </a:r>
          </a:p>
          <a:p>
            <a:pPr algn="ctr"/>
            <a:endParaRPr lang="en-IE" dirty="0"/>
          </a:p>
          <a:p>
            <a:r>
              <a:rPr lang="en-IE" dirty="0" smtClean="0"/>
              <a:t>Default Network Model</a:t>
            </a:r>
          </a:p>
          <a:p>
            <a:r>
              <a:rPr lang="en-IE" dirty="0" smtClean="0"/>
              <a:t>+ Planned Outages</a:t>
            </a:r>
          </a:p>
          <a:p>
            <a:r>
              <a:rPr lang="en-IE" dirty="0" smtClean="0"/>
              <a:t>+ Planned Operational Switching</a:t>
            </a:r>
          </a:p>
          <a:p>
            <a:pPr algn="ctr"/>
            <a:endParaRPr lang="en-IE" dirty="0"/>
          </a:p>
        </p:txBody>
      </p:sp>
      <p:sp>
        <p:nvSpPr>
          <p:cNvPr id="83" name="TextBox 82"/>
          <p:cNvSpPr txBox="1"/>
          <p:nvPr/>
        </p:nvSpPr>
        <p:spPr>
          <a:xfrm>
            <a:off x="4940362" y="4147457"/>
            <a:ext cx="3145973" cy="1754326"/>
          </a:xfrm>
          <a:prstGeom prst="rect">
            <a:avLst/>
          </a:prstGeom>
          <a:noFill/>
          <a:ln w="28575">
            <a:solidFill>
              <a:schemeClr val="tx2"/>
            </a:solidFill>
          </a:ln>
        </p:spPr>
        <p:txBody>
          <a:bodyPr wrap="square" rtlCol="0">
            <a:spAutoFit/>
          </a:bodyPr>
          <a:lstStyle/>
          <a:p>
            <a:pPr algn="ctr"/>
            <a:r>
              <a:rPr lang="en-IE" b="1" dirty="0" smtClean="0"/>
              <a:t>RTC  &amp;  RTD</a:t>
            </a:r>
          </a:p>
          <a:p>
            <a:pPr algn="ctr"/>
            <a:endParaRPr lang="en-IE" dirty="0" smtClean="0"/>
          </a:p>
          <a:p>
            <a:r>
              <a:rPr lang="en-IE" dirty="0" smtClean="0"/>
              <a:t>Default Network Model</a:t>
            </a:r>
          </a:p>
          <a:p>
            <a:r>
              <a:rPr lang="en-IE" dirty="0" smtClean="0"/>
              <a:t>+ Live System Information</a:t>
            </a:r>
          </a:p>
          <a:p>
            <a:endParaRPr lang="en-IE" dirty="0"/>
          </a:p>
          <a:p>
            <a:pPr algn="ctr"/>
            <a:endParaRPr lang="en-IE" dirty="0"/>
          </a:p>
        </p:txBody>
      </p:sp>
    </p:spTree>
    <p:extLst>
      <p:ext uri="{BB962C8B-B14F-4D97-AF65-F5344CB8AC3E}">
        <p14:creationId xmlns:p14="http://schemas.microsoft.com/office/powerpoint/2010/main" val="23646941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798" y="447097"/>
            <a:ext cx="4811484" cy="369332"/>
          </a:xfrm>
          <a:prstGeom prst="rect">
            <a:avLst/>
          </a:prstGeom>
          <a:noFill/>
        </p:spPr>
        <p:txBody>
          <a:bodyPr wrap="square" rtlCol="0">
            <a:spAutoFit/>
          </a:bodyPr>
          <a:lstStyle/>
          <a:p>
            <a:r>
              <a:rPr lang="en-IE" b="1" dirty="0" smtClean="0"/>
              <a:t>Network Security Monitor</a:t>
            </a:r>
            <a:endParaRPr lang="en-IE" b="1" dirty="0"/>
          </a:p>
        </p:txBody>
      </p:sp>
      <p:sp>
        <p:nvSpPr>
          <p:cNvPr id="78" name="TextBox 77"/>
          <p:cNvSpPr txBox="1"/>
          <p:nvPr/>
        </p:nvSpPr>
        <p:spPr>
          <a:xfrm>
            <a:off x="820120" y="1044815"/>
            <a:ext cx="5918138" cy="923330"/>
          </a:xfrm>
          <a:prstGeom prst="rect">
            <a:avLst/>
          </a:prstGeom>
          <a:noFill/>
        </p:spPr>
        <p:txBody>
          <a:bodyPr wrap="square" rtlCol="0">
            <a:spAutoFit/>
          </a:bodyPr>
          <a:lstStyle/>
          <a:p>
            <a:pPr marL="285750" indent="-285750">
              <a:buFont typeface="Arial" panose="020B0604020202020204" pitchFamily="34" charset="0"/>
              <a:buChar char="•"/>
            </a:pPr>
            <a:r>
              <a:rPr lang="en-IE" dirty="0" smtClean="0"/>
              <a:t>The Network Security Model utilises a simplified DC </a:t>
            </a:r>
            <a:r>
              <a:rPr lang="en-IE" dirty="0" err="1" smtClean="0"/>
              <a:t>loadflow</a:t>
            </a:r>
            <a:r>
              <a:rPr lang="en-IE" dirty="0" smtClean="0"/>
              <a:t> approximation. Analysis is limited to </a:t>
            </a:r>
            <a:r>
              <a:rPr lang="en-IE" b="1" i="1" dirty="0" smtClean="0"/>
              <a:t>Thermal/ Overload </a:t>
            </a:r>
            <a:r>
              <a:rPr lang="en-IE" dirty="0" smtClean="0"/>
              <a:t>issues.</a:t>
            </a:r>
            <a:endParaRPr lang="en-IE" dirty="0"/>
          </a:p>
        </p:txBody>
      </p:sp>
      <p:sp>
        <p:nvSpPr>
          <p:cNvPr id="80" name="TextBox 79"/>
          <p:cNvSpPr txBox="1"/>
          <p:nvPr/>
        </p:nvSpPr>
        <p:spPr>
          <a:xfrm>
            <a:off x="820118" y="2288511"/>
            <a:ext cx="6799881" cy="1200329"/>
          </a:xfrm>
          <a:prstGeom prst="rect">
            <a:avLst/>
          </a:prstGeom>
          <a:noFill/>
        </p:spPr>
        <p:txBody>
          <a:bodyPr wrap="square" rtlCol="0">
            <a:spAutoFit/>
          </a:bodyPr>
          <a:lstStyle/>
          <a:p>
            <a:pPr marL="285750" indent="-285750">
              <a:buFont typeface="Arial" panose="020B0604020202020204" pitchFamily="34" charset="0"/>
              <a:buChar char="•"/>
            </a:pPr>
            <a:r>
              <a:rPr lang="en-IE" dirty="0" smtClean="0"/>
              <a:t>In addition weekly </a:t>
            </a:r>
            <a:r>
              <a:rPr lang="en-IE" dirty="0" err="1"/>
              <a:t>l</a:t>
            </a:r>
            <a:r>
              <a:rPr lang="en-IE" dirty="0" err="1" smtClean="0"/>
              <a:t>ookahead</a:t>
            </a:r>
            <a:r>
              <a:rPr lang="en-IE" dirty="0" smtClean="0"/>
              <a:t> constraint studies are performed for selected regions and are used as an input for the Unit Commitment solver. Thermal violations are examined but </a:t>
            </a:r>
            <a:r>
              <a:rPr lang="en-IE" b="1" i="1" dirty="0" smtClean="0"/>
              <a:t>voltage, short circuit and transient issues </a:t>
            </a:r>
            <a:r>
              <a:rPr lang="en-IE" dirty="0" smtClean="0"/>
              <a:t>can also be identified at this stage.</a:t>
            </a:r>
            <a:endParaRPr lang="en-IE" dirty="0"/>
          </a:p>
        </p:txBody>
      </p:sp>
      <p:sp>
        <p:nvSpPr>
          <p:cNvPr id="81" name="TextBox 80"/>
          <p:cNvSpPr txBox="1"/>
          <p:nvPr/>
        </p:nvSpPr>
        <p:spPr>
          <a:xfrm>
            <a:off x="820118" y="3825908"/>
            <a:ext cx="7915668" cy="923330"/>
          </a:xfrm>
          <a:prstGeom prst="rect">
            <a:avLst/>
          </a:prstGeom>
          <a:noFill/>
        </p:spPr>
        <p:txBody>
          <a:bodyPr wrap="square" rtlCol="0">
            <a:spAutoFit/>
          </a:bodyPr>
          <a:lstStyle/>
          <a:p>
            <a:pPr marL="285750" indent="-285750">
              <a:buFont typeface="Arial" panose="020B0604020202020204" pitchFamily="34" charset="0"/>
              <a:buChar char="•"/>
            </a:pPr>
            <a:r>
              <a:rPr lang="en-IE" dirty="0" smtClean="0"/>
              <a:t>Weekly constraint studies are performed for assumed system conditions. As a result outputs are widened to allow the Network Security Model to act as primary tool for determining thermal constraints.</a:t>
            </a:r>
            <a:endParaRPr lang="en-IE" dirty="0"/>
          </a:p>
        </p:txBody>
      </p:sp>
      <p:sp>
        <p:nvSpPr>
          <p:cNvPr id="9" name="TextBox 8"/>
          <p:cNvSpPr txBox="1"/>
          <p:nvPr/>
        </p:nvSpPr>
        <p:spPr>
          <a:xfrm>
            <a:off x="820119" y="5055993"/>
            <a:ext cx="7915668" cy="646331"/>
          </a:xfrm>
          <a:prstGeom prst="rect">
            <a:avLst/>
          </a:prstGeom>
          <a:noFill/>
        </p:spPr>
        <p:txBody>
          <a:bodyPr wrap="square" rtlCol="0">
            <a:spAutoFit/>
          </a:bodyPr>
          <a:lstStyle/>
          <a:p>
            <a:pPr marL="285750" indent="-285750">
              <a:buFont typeface="Arial" panose="020B0604020202020204" pitchFamily="34" charset="0"/>
              <a:buChar char="•"/>
            </a:pPr>
            <a:r>
              <a:rPr lang="en-IE" dirty="0" smtClean="0"/>
              <a:t>Weekly constraint studies are subject to ongoing review for revision in light of the development of new tools e.g. </a:t>
            </a:r>
            <a:r>
              <a:rPr lang="en-IE" dirty="0" err="1" smtClean="0"/>
              <a:t>lookahead</a:t>
            </a:r>
            <a:r>
              <a:rPr lang="en-IE" dirty="0" smtClean="0"/>
              <a:t> WSAT, voltage trajectory tool etc.</a:t>
            </a:r>
            <a:endParaRPr lang="en-IE" dirty="0"/>
          </a:p>
        </p:txBody>
      </p:sp>
      <p:sp>
        <p:nvSpPr>
          <p:cNvPr id="3" name="AutoShape 2" descr="data:image/jpeg;base64,/9j/4AAQSkZJRgABAQAAAQABAAD/2wCEAAkGBxMTEBUSEhMWFhUWFhUYGBcYGBcYGBwYFhgYFxgYGBgYHSggGBolGxcWITEjJSkrLi8uGB8zODMsNygtLisBCgoKDg0OGxAQGjclHyUtKy8tMzE1Li01MDEtLS01LTAvNzEtLTUvNi8rLS0tLC0vKy0rLS8vNTUtLS4rLS0yNf/AABEIAN8A4gMBIgACEQEDEQH/xAAbAAEAAgMBAQAAAAAAAAAAAAAABAYDBQcCAf/EAEQQAAEDAgMFBAUKBAQHAQAAAAEAAgMEEQUhMQYSQVFhInGBkRMUMkKhByMzUmJygrHR8EOSosEVY+HxJDRTc7LC8hb/xAAbAQEAAgMBAQAAAAAAAAAAAAAABQYBAgQDB//EAC0RAQACAQIEAwcFAQAAAAAAAAABAgMEEQUSITFBUfAiIzKBodHhExRhcbFC/9oADAMBAAIRAxEAPwDuKpWObcfOGChYJpB7Tz9G3x97zA79F4+UDGnlzaCndZ8gvK4e7Hy7znfpYe8oGHUbIWBjBYDU8SeZ6qB4rxb9t7vH8X+JHTaWOXnv8o+6NJRVc+dTWyfciO40dMrA+SxjZOH/AKk1+e+L9/srcgr2Cqnk1+pvO83l3bzHbo1UeE1MWdPXTNPKQ77fI5f0lTqXbOppyG18ILL29PFp3ub/APPQFSgVFfUbwLSAWm4IIuCORXTpeMarFPfeP5aWx1yfFG/0leaSqZKxskbg5jhdrhoQsy5dheIuw2a+Zo5XdpuZ9E4+8On5gcwL9PjkDgHNIIIBBGYIOYIPEK7aPWU1WOL1+aL1GCcVv4ns9IiLrc4iIgIiICIiAiIgIihYtisVNGZJnhrRpzJ5NGpKCasU9Sxlg97W7xsN5wFyeAvqVRJMZxCu/wCVZ6vAf4r8nOHMHP8ApH4lo3bMD/EqendK6Z7rSTOPBrSTa5JOe6RmfeCDriIiAiIgIiICIiDk2HTemqaqpOZfK5rT9lug/l3PJbYFaHZgbsT2nVsrwe8ALdAr5zrpm2e0z5rHNdukJAK9tKwAqXCLtXDbo0t0fGuUWdljfgVJc1fHC4sVis7MROyLJG17Sx4u1wsQsuw+LOppv8Pnddpuad54g5+j/O3W44hYrWNio2L4eJ47A2e07zHaEOHUaD/Q8FJ8O1s6XLFv+Z7mSlb1mtu0+t3TkVc2J2gNVCWyZTxHdlboSdA+3Wx8Qeisav8AS8XrFq9pQeSk0tNbd4ERFu0EREBERAREQQMcxaOlgdNIchoOLnHRo6n9TwVQwfCZKyQVtcL3zhh9xrdQSDrfWx11PADFVu/xHEyw501ITccHPvbPndwI7mHmrog+EgDPIDyACrOwDPTzVVe4fSP9HHfgxtj+W4O9pWbbrEDFRvDfblIiaBr2vat+EHxIW/2ew0U9LFDxY0b3Vxzcf5iUGxREQEREBFptr8U9WopZQbO3d1n3n9kEd17+Cr+xBlpTFTTEllRH6SMn3ZQN6SI/hId3hyC8oiIOUVcHq+JVMJyEh9MzqH5m3iSPwKcwE6Ld/KBgD5mMqYBeeC5sBm9nFvUjMgdXDiq9geIslYS3J3vNOo/0VJ41pLYss5IjpKewZYyYonxjpKQs9PNunpxWU2OqwyQWzGf5qD3iekt94npKdYEXCxOYo9POWnpxCnixFwvKYmrzmJqhyMusLTZTXsUeWPzW9bNqy1Vc59NO2uhFy3KZn14za/jkPIHgul4fWsmiZLGbseAQf7HkRoR0VGaeB8lj2Vr/AFKp9Wef+HndeInRkh9zuOQ77cyrRwLiHLP7e8/059Vh/UrzR3j6x+HRURFbEQIiICIiAtZtNiHoKSaYatYd37zuy3+ohbNVD5U5SMPIHvSRjyu782hBj2AoBFRMcfal+cJ6HJv9IB8SrIoVE0MjYwaNa1o7gAFJa9BV60es4xDB7lMz0rh9rskfExfFXtc9jnFNjpfJkypjDWuOlyGAC/3ogPxBdCQEREBEXx7gASTYAXJ6BBR9s3es11LRDNrT6aXlYXsD+EOH4wp+2DD6sZm+3TvZMzvjPaHcWlwWs2LvPPU17v4j9yO/Bjbf23B+EqwY60GlnB0MMo/ocg3NNMHsa9vsuaHDucLhfFzbCtqHMgiZvezGxvk0BEHTlT9qdjPSvNTSOEVRqRoyT73J3Xjx5i4IvPLiplry3jeHpiy2x25qy5TR4yWvMFSwxTDIh2QPUHr5HgSt0x6tWOYFBVs3JmX+q4ZPb1a7h3aHiqBiOD1eH3IvUUw94e2wfaHLrpl7qqXEOBWpvfD1jySuLU0y9O0+uzbPjDu/msTHuYf3YqNhuJxzNux1+Y4jvCn3vkVXbVms8toe87x0lJjeHC48l4kjUQtLTvNKmQTh/Q8v0XlNdusdnnMbdYRJGKLiFE2aIxu46HiHDQhbaWO6hubYr0ped947w3rZtth8ddMx1POf+IgsHfbb7sg53yv4HirQuYYlG9j2VcH00OZH14/eYeeV/jxsug4LikdTAyaM9lw04g8WnqCr/wAK18arF1+KO6M1eDknnr2n6T67JyIilXGIiICqHypRXw8n6skZ87t/NwVvVU+UjEY46J0L+0+awY0a3BDt7uBA7zYIJNLNvMa4cWtPmLqQ160uz+82mia/2msAI5W0B62stm1yCLtDgsdXFuPycM2PGZae7iDxC1VLjGI0Y3Z4fWom6SMJLwOptc/iHirG1yyNcgiYTtvRz5ek9E76svZz5b190+d1Ywb5hVnEsEp6j6WJpP1hk7+YZrTN2YqKfOhq3MGvo5M2fkR/T4oOgKq/KHjAhpTC03ln7DWjXdOTjbu7I6uC1bsQxo9j0UI/zBueebz/AOKz4Fss5s3rVXJ6afhqWt6i+pHDIAcBxQbnAsPEFNHDxa0X6uObj/MSsO1U25RVB/ynt8XjdHxK2qqPyjVBMEdMzN88jQB0aR/7liyNFh2zr3wxvDcnMY7zaCi6lRUjY4mRjRjGtHc0AD8l9WBnREQEREFS2g2GimcZac+rz67zfYcftNGl+Y8QVVZK+eleIq6Mtvk2VubHeI/35gLq6w1dIyVhjkY17Dq1wBHxUbreF4dTHWNp83bh1lqezfrH1UeGcOAc0gg6EG4R8fFuq8YpsTNTky4e+7dTTvNwfuOOvjY9eCgYdjLXuMbwYpRk6N+Rv0vr3aqn63hmbSzvMbx5pGl63jmpO7c09XfJ2vP9Vlmhuob2X716p6otydmPiFFzTxqTXxh50KgUFecPqfSZ+qzkekA/hv4PA5fvg0LczRhw3m5qDNGHtLHC7XAgjvXXotZfT5IyV+ZtF4mJ7eLoDHggEEEEAgjMEHQg8QvS5xsrjrqKQUlS68Dj8zKdG/YceDfy7jl0dfQ9NqaajHF6Sh8+GcVtp7eAiKPiFbHDG6WVwaxouSfyHMnQBdDxR8cxeOlhdNKchkBxc46Nb1P6nguc4dFJVTmtqdT9Gzg1o0sOQ4czcr5JNJiVR6eUFtOwkRx8+/n1PhwW/AQZIX2KmteoICyRusgnNcsjXKKx6ytcgkhy9hyjtcsgcgzhy9hyjhy9b6DPvc1U9n2evYi+rP0FP2IuTnZ9r4l3izkseJYhJXSGjoz2P483uhvFo53z79NLlXbCsOjp4WwxCzWiw5k8SeZJzKCWiIgIiICIiAiIgLT7QbN09W20rbPHsyNye3uPEdDcLcIsWrFo2mG1bTWd6ztLmNfT1NAfn7zQcJ2jNvL0jeHf8SclLjkbI0OaQQdCNF0JzQRYi4OoVHxvY58TnT4fYHV9OfYd9z6p6acraGtcQ4FE75NP0nySeHWRfpfpPn4fj/EWKUtOS9vkub2tdaqixVspLS0skbk6N2TgRkdVOBVXvimltrRtLtmpWUrJWFjxcHzB5g8CsWEbQVGHgRztdPTD2Xt9tg4A31HQ+B4KSCvYK6NHrsultvSenk1tWto5bRvC10W0dLLC6ZkzCxgu+5sWj7TTmPLNc/xGukxOe5uykjPZboXHmftEfyg21JXjEtmoZc2j0b+bfZv1b+llm2TqS+DdIHzbiy7dCBY3+KuPDuKU1fs7bTCM1GkjHHPWejcRRhoDWgAAWAGgCyAIAvQClXEAL0AgC9AIPrVla9YZJA1pc4gAC5JyAHVV4V9RWyGGiaWsGT5jcADv93u9o9EFmNbGDumRgI1Bc0HxF15lxeBvtTRj8bf1WGk+TelDAJDI9+rn727c9GjQeZ6qVB8n9C3WJzvvSP8A7EINPWbaU7Tux70zzkAwGxPedfAFIcHrq7/mD6tTn+GPpHDqDp+K33Srph+FQQD5mJjOrWgE951PipqCHhWGRU8YihYGtHmTzcdSeqmIiAiIgIiICIiAiIgIiICIiCr7Y7KNqR6aLsVLBdrxlvW0a/8AIHh3ZKn4RXmRh3huyMO69uhDhlpw0+BXWFzXbmh9VrWVTRaKfsScg8aO8QL/AIXc1B8Z0MZcf6lY9qEnoc8z7q3y+z2CvYKwArFW1zImF7zlwHEnkFTeWZnaEjsx49iHooiG/SP7LANbnIkDpfzIWTZJ0fqzWsObb74OocTc36cu5YcAoHyy+tzix/hM+qPrHry8+SzYxhj2P9apvbHts4PHHLn046663Xg+gnT4+a3xSi9bmifd18O/9/huwF6AULCcSZPHvs10c3i08j+qngKZR4AsNdWshYXyGwHmTyA4lYcWxSOnZvvOfutGrj06dVG2f2alrXiqrRaLWOHMXHAkcG/F3dqEbDMJnxN4klvFSA9kDV9uXP72g0F810egoY4YxHEwMY3QD8zzPU5rOxoAAAsBkAMgAOAX1AREQEREBERAREQEREBERAREQEREBEUPFcTip4jLM7daPMng1o4koMtdWMhjdJK4NY0XJP7zPRcvxjEJsUeQ28VKwndB1c4aF3M9NB1KVlVNiUofJeOmYewy+vU8z14aDiVuoYg1oa0AACwA0CxMRMbS2rM1neFRp8UkjHoHROdM3sgDQjgb8l8p4y2paa4G5AMenoweRtll+evNXMLFWUbJWFkguD5g8weBUdp+F4cN5vEby7cuuveu0Rt5+vBma5ZWuVWinko3COYl0JyZJ9Xof08uQsUcgIBBuDmCNLKScDUYthr4pPWqUdr+JHweOJA59PEZ65JdqIRAJQbuOQjv2t7iDyHVblrlX8UwsxTNrII2vcx28+Ii4dzcBz499iM9Q22yuyz5ZBWVwu42McRGTRqC5vDo3xOavy1uA41FVwiWI9HNPtNdxa795rZICIiAiIgIiICIiAiIgIiICIiAiKLiGIxQN35pGsbzcbX6Aak9AglIqVWfKRTh27DHLMeFhug91+1/Socm3VW4H0dA4ciS92fAkbgugte0O0ENHHvyntG+6we049BwHMnILnhZNXSioq8mD6OIXsB+nM6noLLJSYRI+Q1FYS+U52OjeXTLkMgtyEBjQBYCwGgXsL4AvQRl9AXoBfAF6ARh4nga9pY8BzTqCqvK91BIGl2/A+5Av2288uIz7j0K32M4qynj3nZuN91vEn+wHErLsjsq6R3rlc3ee8diJwya06FzTxto3hqc9A+U87XtDmkFp0IUhrlrMdwGSgcZ6YF9MTd8epj6j7PXhx5jPRVjJWB7DcHzB5EcCjKFUQy0k3rdIP8AvRe69upIA46nprzBv2B4xFVQiWI3ByIPtNdxa4cD/uqy1y08zJKOY1dKLtP00PBzdSRy4np3XCMOnIoOC4tFUwiaI3adRxaeLXDgR/ropyAiIgIiICIiAiIgIiICIqbt1j72ltFS/Ty+0Rqxp68HHM34AE8QUDaTbFwk9Vom+lnzDnatZbXoSOuQ430Wnptld93payR00h1FzujpfUjoLDotxgOBspY91ubjbffxJ/s0cAtiWoIlPSsjG7GxrRyaAPyXstWYtXktQYS1YnwA6ZKUWrzZBAcwjVfQFNcxR5IrdyDwAouKYiyCMvf3NbxceQ/VZK2rZFGZHmwHmTwA5lQtlMDfWyitqh80D81EdDbiebQf5j0FiEjY7Zx88grqwXJsYYzoBq1xHLkPE8Ff0RAIVA2j2XfTvNVQtu3WWAaW4lg/sNOGWSv6IOc4ZiLJmbzD3jiDyKntcvW1Oybt81dF2Zcy+P3ZOJsODunHoczqsJxRswOW69uT2HUEZHXhdBieJKKY1VMLxn6aHgR9YcrZ93cSF0LCMUjqYmzROu0+YPFrhwIVUa5ai8lBKammF4nfTQ8LfWbyt8O69g6eih4ViUdRE2WJ2813mDxa4cCFMQEREBERAREQEREEbEaxsML5X+yxrnHwF7DqdFQth6V0rpa6bOSVzg3oL9q3TINHRq2nyp1hZRCMayyNae5t3/m1vmtphVEIoI4h7jGjxtn8boMhavBavVVM2NjnvNmtBJPQZlVaioqzEvnDIaalJO4G+28DjkR5k25A6oLMWryWrTu+TwNzgrJ2P5kgjybun4qNL/idL9JE2qjHvR+3buAv/Se9BvyF83VpaDa6mkO65xifoWyC2fLe087LeNIIuCCDoRmPNBjsvhastl8sgqE1EKjFY6eocRDbeY0aPs25BPAmzrnk2w1uunsYAAAAABYAZAAaADgFzvbL5r0FU32oZWnwve3dl8V0VpuLjQoPqIiAiIgKqbWbJ+mPrFOfR1Lc76B9uDuvC/gctLWiDmOF4pvuMUrfRzMycw5acR+/hmtq1y3G1Wy7KsB7T6OdnsSDpo11tR11HmDT6HEHtkNNUt3J289HjgW8M+mR4cgH1j5MPlNRTjegd9NDwt9ZvK3w7tOi4XiMdRE2WJ28x3mDxBHAjkqgCtVTvloJjNTtL4Hn52EcPtM5fsaaB09FVYflCoC3edI6PmHsfl3loI+K2ODbV0VU7dp6mKRw90O7X8pseCDcoiICIiAiIgofyljenoGcHSuv/NEP7lW0hVv5R47epzcI6lgPc4h3/orIUFZ2xBlMFE051EgDraiNnaefyPgVcoYg1oa0Wa0AADQACwA8FU9n2+sYjUVOrIAKePlve1IR1vl3OVvQEREGvxTBKeoFpomv+1azh3OGY81SsZ2WmoWmooZHlje0+F2Y3eJH1gB424roqEIKngmJtqYWytyvk5vJw1H74EKdZVTYVu7PWxN9hktm/wA0jR8GjyVusgr227L0MnTdPxCuGDPvTQk6mKM+bQqZt/JajLRq97GgeN/7K80cO5Gxn1Wtb5ABBmREQEREBERAWn2l2dirI91/Ze32JB7TT/dvMfkbFbhEHLIqmWnl9WrBZ3uSe68aA3/fWx1nVlU8fNwta6Ui/avuMbpvyWztkbNGbiDoAXDefKV6FuGzSzAWjAc08Q7eAG733t4qvbLxPFNG+S/pJGte++oLgN1v4W7rfC+pKCD/APhoJn+lrXyVUn2iWRjoyJhFh3k962MuxlGW/NQMheB2ZI2hrhxFyPazA1+C3MYUlgQRNkcfk9IaGsPzzR82/wD6jB14usCb8QDfMG9wVI2iwgzxh8Z3Z4jvROGRuM92/W3gbdVvdk8cFXThxG7Kw7krNLPGuXAHXzHBBukREBERBp9rsMNTRSxAXcW7zPvt7TR4kW8VqBtCP8M9b4iPT/NHYt/P8Fb1Rq/ZOU1gYy3qckzaiRtx2XtB3m21LXG2nwtmG/2Owz1eiiY72yN999d9/aN+ouB4LdIiAiIgLX4/iIp6aWY+40kdXHJo8XEDxWwVE+UqoMjqehYe1K8Od0aDutv0vvH8CDzsBQllL6R3tTOLyTrbRvnmfxKy2X2GEMa1jRZrQGgdALD4KHjWJNp4XSv4DIcS46AeKDR17PWcUgpxmyD56TvFi0ee6PxK/qs7D4M+GJ08w+fqDvvvq0e6zpa9z324KzICIiAiIgIiICIiCn/KthRqcLljF7Ase4DXdYbnwGvgoOFVTZYmvboRpyI1Hgr6RfIqgYvsxNSSOnoRvxON30/EdWcx0GY6jIBtYwpDAtRguMxVAsw2eNY3ZOFtcuI7vgt0wIMjAtLi9LJRTjEImkxus2pjH1eEgHMa/wC5KtNFTe8fBaLHMUkqJTQ0Zs7SefVsTTkWjnIcx08y0LHDWRva17XtLXAEG4zBFwfJFoodhqFrQ30N7AC5e+5sNTYgX7kQWRERAREQEREBERAXO9n3et4pUVerIvm4zw4tBH4Q4/jVu2rqXx0U74x2xGbZ2tfIuz5Ak+CquxVJVMpWxxQMZvFznTSPBFzkN2Nly6zQ3Ut0QWavrGQsMkjg1o58+AA1JPIZrXYZhMlTM2qqmljGG8EDtQeEko+tybw71s6DAWteJZnmeYaPeAGs/wC3GOyzvzPVbhAREQEREBERAREQEREBERBocf2TgqTv2McwzEseTrjS/wBb8+RC09LVT0TwyvG/Do2pYMgeAlAzb3/E6q7L49oIIIBByIOYIPAoKtjeMyTS+pUJ+cI+dmGbYmHkRq88P2Ru8EwiOlhEUQyGZcfac46uceJK94bhcNO0thjbGHOLiGjUn96cFMQERE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sp>
        <p:nvSpPr>
          <p:cNvPr id="5" name="AutoShape 4" descr="data:image/jpeg;base64,/9j/4AAQSkZJRgABAQAAAQABAAD/2wCEAAkGBxMTEBUSEhMWFhUWFhUYGBcYGBcYGBwYFhgYFxgYGBgYHSggGBolGxcWITEjJSkrLi8uGB8zODMsNygtLisBCgoKDg0OGxAQGjclHyUtKy8tMzE1Li01MDEtLS01LTAvNzEtLTUvNi8rLS0tLC0vKy0rLS8vNTUtLS4rLS0yNf/AABEIAN8A4gMBIgACEQEDEQH/xAAbAAEAAgMBAQAAAAAAAAAAAAAABAYDBQcCAf/EAEQQAAEDAgMFBAUKBAQHAQAAAAEAAgMEEQUhMQYSQVFhInGBkRMUMkKhByMzUmJygrHR8EOSosEVY+HxJDRTc7LC8hb/xAAbAQEAAgMBAQAAAAAAAAAAAAAABQYBAgQDB//EAC0RAQACAQIEAwcFAQAAAAAAAAABAgMEEQUSITFBUfAiIzKBodHhExRhcbFC/9oADAMBAAIRAxEAPwDuKpWObcfOGChYJpB7Tz9G3x97zA79F4+UDGnlzaCndZ8gvK4e7Hy7znfpYe8oGHUbIWBjBYDU8SeZ6qB4rxb9t7vH8X+JHTaWOXnv8o+6NJRVc+dTWyfciO40dMrA+SxjZOH/AKk1+e+L9/srcgr2Cqnk1+pvO83l3bzHbo1UeE1MWdPXTNPKQ77fI5f0lTqXbOppyG18ILL29PFp3ub/APPQFSgVFfUbwLSAWm4IIuCORXTpeMarFPfeP5aWx1yfFG/0leaSqZKxskbg5jhdrhoQsy5dheIuw2a+Zo5XdpuZ9E4+8On5gcwL9PjkDgHNIIIBBGYIOYIPEK7aPWU1WOL1+aL1GCcVv4ns9IiLrc4iIgIiICIiAiIgIihYtisVNGZJnhrRpzJ5NGpKCasU9Sxlg97W7xsN5wFyeAvqVRJMZxCu/wCVZ6vAf4r8nOHMHP8ApH4lo3bMD/EqendK6Z7rSTOPBrSTa5JOe6RmfeCDriIiAiIgIiICIiDk2HTemqaqpOZfK5rT9lug/l3PJbYFaHZgbsT2nVsrwe8ALdAr5zrpm2e0z5rHNdukJAK9tKwAqXCLtXDbo0t0fGuUWdljfgVJc1fHC4sVis7MROyLJG17Sx4u1wsQsuw+LOppv8Pnddpuad54g5+j/O3W44hYrWNio2L4eJ47A2e07zHaEOHUaD/Q8FJ8O1s6XLFv+Z7mSlb1mtu0+t3TkVc2J2gNVCWyZTxHdlboSdA+3Wx8Qeisav8AS8XrFq9pQeSk0tNbd4ERFu0EREBERAREQQMcxaOlgdNIchoOLnHRo6n9TwVQwfCZKyQVtcL3zhh9xrdQSDrfWx11PADFVu/xHEyw501ITccHPvbPndwI7mHmrog+EgDPIDyACrOwDPTzVVe4fSP9HHfgxtj+W4O9pWbbrEDFRvDfblIiaBr2vat+EHxIW/2ew0U9LFDxY0b3Vxzcf5iUGxREQEREBFptr8U9WopZQbO3d1n3n9kEd17+Cr+xBlpTFTTEllRH6SMn3ZQN6SI/hId3hyC8oiIOUVcHq+JVMJyEh9MzqH5m3iSPwKcwE6Ld/KBgD5mMqYBeeC5sBm9nFvUjMgdXDiq9geIslYS3J3vNOo/0VJ41pLYss5IjpKewZYyYonxjpKQs9PNunpxWU2OqwyQWzGf5qD3iekt94npKdYEXCxOYo9POWnpxCnixFwvKYmrzmJqhyMusLTZTXsUeWPzW9bNqy1Vc59NO2uhFy3KZn14za/jkPIHgul4fWsmiZLGbseAQf7HkRoR0VGaeB8lj2Vr/AFKp9Wef+HndeInRkh9zuOQ77cyrRwLiHLP7e8/059Vh/UrzR3j6x+HRURFbEQIiICIiAtZtNiHoKSaYatYd37zuy3+ohbNVD5U5SMPIHvSRjyu782hBj2AoBFRMcfal+cJ6HJv9IB8SrIoVE0MjYwaNa1o7gAFJa9BV60es4xDB7lMz0rh9rskfExfFXtc9jnFNjpfJkypjDWuOlyGAC/3ogPxBdCQEREBEXx7gASTYAXJ6BBR9s3es11LRDNrT6aXlYXsD+EOH4wp+2DD6sZm+3TvZMzvjPaHcWlwWs2LvPPU17v4j9yO/Bjbf23B+EqwY60GlnB0MMo/ocg3NNMHsa9vsuaHDucLhfFzbCtqHMgiZvezGxvk0BEHTlT9qdjPSvNTSOEVRqRoyT73J3Xjx5i4IvPLiplry3jeHpiy2x25qy5TR4yWvMFSwxTDIh2QPUHr5HgSt0x6tWOYFBVs3JmX+q4ZPb1a7h3aHiqBiOD1eH3IvUUw94e2wfaHLrpl7qqXEOBWpvfD1jySuLU0y9O0+uzbPjDu/msTHuYf3YqNhuJxzNux1+Y4jvCn3vkVXbVms8toe87x0lJjeHC48l4kjUQtLTvNKmQTh/Q8v0XlNdusdnnMbdYRJGKLiFE2aIxu46HiHDQhbaWO6hubYr0ped947w3rZtth8ddMx1POf+IgsHfbb7sg53yv4HirQuYYlG9j2VcH00OZH14/eYeeV/jxsug4LikdTAyaM9lw04g8WnqCr/wAK18arF1+KO6M1eDknnr2n6T67JyIilXGIiICqHypRXw8n6skZ87t/NwVvVU+UjEY46J0L+0+awY0a3BDt7uBA7zYIJNLNvMa4cWtPmLqQ160uz+82mia/2msAI5W0B62stm1yCLtDgsdXFuPycM2PGZae7iDxC1VLjGI0Y3Z4fWom6SMJLwOptc/iHirG1yyNcgiYTtvRz5ek9E76svZz5b190+d1Ywb5hVnEsEp6j6WJpP1hk7+YZrTN2YqKfOhq3MGvo5M2fkR/T4oOgKq/KHjAhpTC03ln7DWjXdOTjbu7I6uC1bsQxo9j0UI/zBueebz/AOKz4Fss5s3rVXJ6afhqWt6i+pHDIAcBxQbnAsPEFNHDxa0X6uObj/MSsO1U25RVB/ynt8XjdHxK2qqPyjVBMEdMzN88jQB0aR/7liyNFh2zr3wxvDcnMY7zaCi6lRUjY4mRjRjGtHc0AD8l9WBnREQEREFS2g2GimcZac+rz67zfYcftNGl+Y8QVVZK+eleIq6Mtvk2VubHeI/35gLq6w1dIyVhjkY17Dq1wBHxUbreF4dTHWNp83bh1lqezfrH1UeGcOAc0gg6EG4R8fFuq8YpsTNTky4e+7dTTvNwfuOOvjY9eCgYdjLXuMbwYpRk6N+Rv0vr3aqn63hmbSzvMbx5pGl63jmpO7c09XfJ2vP9Vlmhuob2X716p6otydmPiFFzTxqTXxh50KgUFecPqfSZ+qzkekA/hv4PA5fvg0LczRhw3m5qDNGHtLHC7XAgjvXXotZfT5IyV+ZtF4mJ7eLoDHggEEEEAgjMEHQg8QvS5xsrjrqKQUlS68Dj8zKdG/YceDfy7jl0dfQ9NqaajHF6Sh8+GcVtp7eAiKPiFbHDG6WVwaxouSfyHMnQBdDxR8cxeOlhdNKchkBxc46Nb1P6nguc4dFJVTmtqdT9Gzg1o0sOQ4czcr5JNJiVR6eUFtOwkRx8+/n1PhwW/AQZIX2KmteoICyRusgnNcsjXKKx6ytcgkhy9hyjtcsgcgzhy9hyjhy9b6DPvc1U9n2evYi+rP0FP2IuTnZ9r4l3izkseJYhJXSGjoz2P483uhvFo53z79NLlXbCsOjp4WwxCzWiw5k8SeZJzKCWiIgIiICIiAiIgLT7QbN09W20rbPHsyNye3uPEdDcLcIsWrFo2mG1bTWd6ztLmNfT1NAfn7zQcJ2jNvL0jeHf8SclLjkbI0OaQQdCNF0JzQRYi4OoVHxvY58TnT4fYHV9OfYd9z6p6acraGtcQ4FE75NP0nySeHWRfpfpPn4fj/EWKUtOS9vkub2tdaqixVspLS0skbk6N2TgRkdVOBVXvimltrRtLtmpWUrJWFjxcHzB5g8CsWEbQVGHgRztdPTD2Xt9tg4A31HQ+B4KSCvYK6NHrsultvSenk1tWto5bRvC10W0dLLC6ZkzCxgu+5sWj7TTmPLNc/xGukxOe5uykjPZboXHmftEfyg21JXjEtmoZc2j0b+bfZv1b+llm2TqS+DdIHzbiy7dCBY3+KuPDuKU1fs7bTCM1GkjHHPWejcRRhoDWgAAWAGgCyAIAvQClXEAL0AgC9AIPrVla9YZJA1pc4gAC5JyAHVV4V9RWyGGiaWsGT5jcADv93u9o9EFmNbGDumRgI1Bc0HxF15lxeBvtTRj8bf1WGk+TelDAJDI9+rn727c9GjQeZ6qVB8n9C3WJzvvSP8A7EINPWbaU7Tux70zzkAwGxPedfAFIcHrq7/mD6tTn+GPpHDqDp+K33Srph+FQQD5mJjOrWgE951PipqCHhWGRU8YihYGtHmTzcdSeqmIiAiIgIiICIiAiIgIiICIiCr7Y7KNqR6aLsVLBdrxlvW0a/8AIHh3ZKn4RXmRh3huyMO69uhDhlpw0+BXWFzXbmh9VrWVTRaKfsScg8aO8QL/AIXc1B8Z0MZcf6lY9qEnoc8z7q3y+z2CvYKwArFW1zImF7zlwHEnkFTeWZnaEjsx49iHooiG/SP7LANbnIkDpfzIWTZJ0fqzWsObb74OocTc36cu5YcAoHyy+tzix/hM+qPrHry8+SzYxhj2P9apvbHts4PHHLn046663Xg+gnT4+a3xSi9bmifd18O/9/huwF6AULCcSZPHvs10c3i08j+qngKZR4AsNdWshYXyGwHmTyA4lYcWxSOnZvvOfutGrj06dVG2f2alrXiqrRaLWOHMXHAkcG/F3dqEbDMJnxN4klvFSA9kDV9uXP72g0F810egoY4YxHEwMY3QD8zzPU5rOxoAAAsBkAMgAOAX1AREQEREBERAREQEREBERAREQEREBEUPFcTip4jLM7daPMng1o4koMtdWMhjdJK4NY0XJP7zPRcvxjEJsUeQ28VKwndB1c4aF3M9NB1KVlVNiUofJeOmYewy+vU8z14aDiVuoYg1oa0AACwA0CxMRMbS2rM1neFRp8UkjHoHROdM3sgDQjgb8l8p4y2paa4G5AMenoweRtll+evNXMLFWUbJWFkguD5g8weBUdp+F4cN5vEby7cuuveu0Rt5+vBma5ZWuVWinko3COYl0JyZJ9Xof08uQsUcgIBBuDmCNLKScDUYthr4pPWqUdr+JHweOJA59PEZ65JdqIRAJQbuOQjv2t7iDyHVblrlX8UwsxTNrII2vcx28+Ii4dzcBz499iM9Q22yuyz5ZBWVwu42McRGTRqC5vDo3xOavy1uA41FVwiWI9HNPtNdxa795rZICIiAiIgIiICIiAiIgIiICIiAiKLiGIxQN35pGsbzcbX6Aak9AglIqVWfKRTh27DHLMeFhug91+1/Socm3VW4H0dA4ciS92fAkbgugte0O0ENHHvyntG+6we049BwHMnILnhZNXSioq8mD6OIXsB+nM6noLLJSYRI+Q1FYS+U52OjeXTLkMgtyEBjQBYCwGgXsL4AvQRl9AXoBfAF6ARh4nga9pY8BzTqCqvK91BIGl2/A+5Av2288uIz7j0K32M4qynj3nZuN91vEn+wHErLsjsq6R3rlc3ee8diJwya06FzTxto3hqc9A+U87XtDmkFp0IUhrlrMdwGSgcZ6YF9MTd8epj6j7PXhx5jPRVjJWB7DcHzB5EcCjKFUQy0k3rdIP8AvRe69upIA46nprzBv2B4xFVQiWI3ByIPtNdxa4cD/uqy1y08zJKOY1dKLtP00PBzdSRy4np3XCMOnIoOC4tFUwiaI3adRxaeLXDgR/ropyAiIgIiICIiAiIgIiICIqbt1j72ltFS/Ty+0Rqxp68HHM34AE8QUDaTbFwk9Vom+lnzDnatZbXoSOuQ430Wnptld93payR00h1FzujpfUjoLDotxgOBspY91ubjbffxJ/s0cAtiWoIlPSsjG7GxrRyaAPyXstWYtXktQYS1YnwA6ZKUWrzZBAcwjVfQFNcxR5IrdyDwAouKYiyCMvf3NbxceQ/VZK2rZFGZHmwHmTwA5lQtlMDfWyitqh80D81EdDbiebQf5j0FiEjY7Zx88grqwXJsYYzoBq1xHLkPE8Ff0RAIVA2j2XfTvNVQtu3WWAaW4lg/sNOGWSv6IOc4ZiLJmbzD3jiDyKntcvW1Oybt81dF2Zcy+P3ZOJsODunHoczqsJxRswOW69uT2HUEZHXhdBieJKKY1VMLxn6aHgR9YcrZ93cSF0LCMUjqYmzROu0+YPFrhwIVUa5ai8lBKammF4nfTQ8LfWbyt8O69g6eih4ViUdRE2WJ2813mDxa4cCFMQEREBERAREQEREEbEaxsML5X+yxrnHwF7DqdFQth6V0rpa6bOSVzg3oL9q3TINHRq2nyp1hZRCMayyNae5t3/m1vmtphVEIoI4h7jGjxtn8boMhavBavVVM2NjnvNmtBJPQZlVaioqzEvnDIaalJO4G+28DjkR5k25A6oLMWryWrTu+TwNzgrJ2P5kgjybun4qNL/idL9JE2qjHvR+3buAv/Se9BvyF83VpaDa6mkO65xifoWyC2fLe087LeNIIuCCDoRmPNBjsvhastl8sgqE1EKjFY6eocRDbeY0aPs25BPAmzrnk2w1uunsYAAAAABYAZAAaADgFzvbL5r0FU32oZWnwve3dl8V0VpuLjQoPqIiAiIgKqbWbJ+mPrFOfR1Lc76B9uDuvC/gctLWiDmOF4pvuMUrfRzMycw5acR+/hmtq1y3G1Wy7KsB7T6OdnsSDpo11tR11HmDT6HEHtkNNUt3J289HjgW8M+mR4cgH1j5MPlNRTjegd9NDwt9ZvK3w7tOi4XiMdRE2WJ28x3mDxBHAjkqgCtVTvloJjNTtL4Hn52EcPtM5fsaaB09FVYflCoC3edI6PmHsfl3loI+K2ODbV0VU7dp6mKRw90O7X8pseCDcoiICIiAiIgofyljenoGcHSuv/NEP7lW0hVv5R47epzcI6lgPc4h3/orIUFZ2xBlMFE051EgDraiNnaefyPgVcoYg1oa0Wa0AADQACwA8FU9n2+sYjUVOrIAKePlve1IR1vl3OVvQEREGvxTBKeoFpomv+1azh3OGY81SsZ2WmoWmooZHlje0+F2Y3eJH1gB424roqEIKngmJtqYWytyvk5vJw1H74EKdZVTYVu7PWxN9hktm/wA0jR8GjyVusgr227L0MnTdPxCuGDPvTQk6mKM+bQqZt/JajLRq97GgeN/7K80cO5Gxn1Wtb5ABBmREQEREBERAWn2l2dirI91/Ze32JB7TT/dvMfkbFbhEHLIqmWnl9WrBZ3uSe68aA3/fWx1nVlU8fNwta6Ui/avuMbpvyWztkbNGbiDoAXDefKV6FuGzSzAWjAc08Q7eAG733t4qvbLxPFNG+S/pJGte++oLgN1v4W7rfC+pKCD/APhoJn+lrXyVUn2iWRjoyJhFh3k962MuxlGW/NQMheB2ZI2hrhxFyPazA1+C3MYUlgQRNkcfk9IaGsPzzR82/wD6jB14usCb8QDfMG9wVI2iwgzxh8Z3Z4jvROGRuM92/W3gbdVvdk8cFXThxG7Kw7krNLPGuXAHXzHBBukREBERBp9rsMNTRSxAXcW7zPvt7TR4kW8VqBtCP8M9b4iPT/NHYt/P8Fb1Rq/ZOU1gYy3qckzaiRtx2XtB3m21LXG2nwtmG/2Owz1eiiY72yN999d9/aN+ouB4LdIiAiIgLX4/iIp6aWY+40kdXHJo8XEDxWwVE+UqoMjqehYe1K8Od0aDutv0vvH8CDzsBQllL6R3tTOLyTrbRvnmfxKy2X2GEMa1jRZrQGgdALD4KHjWJNp4XSv4DIcS46AeKDR17PWcUgpxmyD56TvFi0ee6PxK/qs7D4M+GJ08w+fqDvvvq0e6zpa9z324KzICIiAiIgIiICIiCn/KthRqcLljF7Ase4DXdYbnwGvgoOFVTZYmvboRpyI1Hgr6RfIqgYvsxNSSOnoRvxON30/EdWcx0GY6jIBtYwpDAtRguMxVAsw2eNY3ZOFtcuI7vgt0wIMjAtLi9LJRTjEImkxus2pjH1eEgHMa/wC5KtNFTe8fBaLHMUkqJTQ0Zs7SefVsTTkWjnIcx08y0LHDWRva17XtLXAEG4zBFwfJFoodhqFrQ30N7AC5e+5sNTYgX7kQWRERAREQEREBERAXO9n3et4pUVerIvm4zw4tBH4Q4/jVu2rqXx0U74x2xGbZ2tfIuz5Ak+CquxVJVMpWxxQMZvFznTSPBFzkN2Nly6zQ3Ut0QWavrGQsMkjg1o58+AA1JPIZrXYZhMlTM2qqmljGG8EDtQeEko+tybw71s6DAWteJZnmeYaPeAGs/wC3GOyzvzPVbhAREQEREBERAREQEREBERBocf2TgqTv2McwzEseTrjS/wBb8+RC09LVT0TwyvG/Do2pYMgeAlAzb3/E6q7L49oIIIBByIOYIPAoKtjeMyTS+pUJ+cI+dmGbYmHkRq88P2Ru8EwiOlhEUQyGZcfac46uceJK94bhcNO0thjbGHOLiGjUn96cFMQEREH/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sp>
        <p:nvSpPr>
          <p:cNvPr id="6" name="AutoShape 6" descr="data:image/jpeg;base64,/9j/4AAQSkZJRgABAQAAAQABAAD/2wCEAAkGBxMTEBUSEhMWFhUWFhUYGBcYGBcYGBwYFhgYFxgYGBgYHSggGBolGxcWITEjJSkrLi8uGB8zODMsNygtLisBCgoKDg0OGxAQGjclHyUtKy8tMzE1Li01MDEtLS01LTAvNzEtLTUvNi8rLS0tLC0vKy0rLS8vNTUtLS4rLS0yNf/AABEIAN8A4gMBIgACEQEDEQH/xAAbAAEAAgMBAQAAAAAAAAAAAAAABAYDBQcCAf/EAEQQAAEDAgMFBAUKBAQHAQAAAAEAAgMEEQUhMQYSQVFhInGBkRMUMkKhByMzUmJygrHR8EOSosEVY+HxJDRTc7LC8hb/xAAbAQEAAgMBAQAAAAAAAAAAAAAABQYBAgQDB//EAC0RAQACAQIEAwcFAQAAAAAAAAABAgMEEQUSITFBUfAiIzKBodHhExRhcbFC/9oADAMBAAIRAxEAPwDuKpWObcfOGChYJpB7Tz9G3x97zA79F4+UDGnlzaCndZ8gvK4e7Hy7znfpYe8oGHUbIWBjBYDU8SeZ6qB4rxb9t7vH8X+JHTaWOXnv8o+6NJRVc+dTWyfciO40dMrA+SxjZOH/AKk1+e+L9/srcgr2Cqnk1+pvO83l3bzHbo1UeE1MWdPXTNPKQ77fI5f0lTqXbOppyG18ILL29PFp3ub/APPQFSgVFfUbwLSAWm4IIuCORXTpeMarFPfeP5aWx1yfFG/0leaSqZKxskbg5jhdrhoQsy5dheIuw2a+Zo5XdpuZ9E4+8On5gcwL9PjkDgHNIIIBBGYIOYIPEK7aPWU1WOL1+aL1GCcVv4ns9IiLrc4iIgIiICIiAiIgIihYtisVNGZJnhrRpzJ5NGpKCasU9Sxlg97W7xsN5wFyeAvqVRJMZxCu/wCVZ6vAf4r8nOHMHP8ApH4lo3bMD/EqendK6Z7rSTOPBrSTa5JOe6RmfeCDriIiAiIgIiICIiDk2HTemqaqpOZfK5rT9lug/l3PJbYFaHZgbsT2nVsrwe8ALdAr5zrpm2e0z5rHNdukJAK9tKwAqXCLtXDbo0t0fGuUWdljfgVJc1fHC4sVis7MROyLJG17Sx4u1wsQsuw+LOppv8Pnddpuad54g5+j/O3W44hYrWNio2L4eJ47A2e07zHaEOHUaD/Q8FJ8O1s6XLFv+Z7mSlb1mtu0+t3TkVc2J2gNVCWyZTxHdlboSdA+3Wx8Qeisav8AS8XrFq9pQeSk0tNbd4ERFu0EREBERAREQQMcxaOlgdNIchoOLnHRo6n9TwVQwfCZKyQVtcL3zhh9xrdQSDrfWx11PADFVu/xHEyw501ITccHPvbPndwI7mHmrog+EgDPIDyACrOwDPTzVVe4fSP9HHfgxtj+W4O9pWbbrEDFRvDfblIiaBr2vat+EHxIW/2ew0U9LFDxY0b3Vxzcf5iUGxREQEREBFptr8U9WopZQbO3d1n3n9kEd17+Cr+xBlpTFTTEllRH6SMn3ZQN6SI/hId3hyC8oiIOUVcHq+JVMJyEh9MzqH5m3iSPwKcwE6Ld/KBgD5mMqYBeeC5sBm9nFvUjMgdXDiq9geIslYS3J3vNOo/0VJ41pLYss5IjpKewZYyYonxjpKQs9PNunpxWU2OqwyQWzGf5qD3iekt94npKdYEXCxOYo9POWnpxCnixFwvKYmrzmJqhyMusLTZTXsUeWPzW9bNqy1Vc59NO2uhFy3KZn14za/jkPIHgul4fWsmiZLGbseAQf7HkRoR0VGaeB8lj2Vr/AFKp9Wef+HndeInRkh9zuOQ77cyrRwLiHLP7e8/059Vh/UrzR3j6x+HRURFbEQIiICIiAtZtNiHoKSaYatYd37zuy3+ohbNVD5U5SMPIHvSRjyu782hBj2AoBFRMcfal+cJ6HJv9IB8SrIoVE0MjYwaNa1o7gAFJa9BV60es4xDB7lMz0rh9rskfExfFXtc9jnFNjpfJkypjDWuOlyGAC/3ogPxBdCQEREBEXx7gASTYAXJ6BBR9s3es11LRDNrT6aXlYXsD+EOH4wp+2DD6sZm+3TvZMzvjPaHcWlwWs2LvPPU17v4j9yO/Bjbf23B+EqwY60GlnB0MMo/ocg3NNMHsa9vsuaHDucLhfFzbCtqHMgiZvezGxvk0BEHTlT9qdjPSvNTSOEVRqRoyT73J3Xjx5i4IvPLiplry3jeHpiy2x25qy5TR4yWvMFSwxTDIh2QPUHr5HgSt0x6tWOYFBVs3JmX+q4ZPb1a7h3aHiqBiOD1eH3IvUUw94e2wfaHLrpl7qqXEOBWpvfD1jySuLU0y9O0+uzbPjDu/msTHuYf3YqNhuJxzNux1+Y4jvCn3vkVXbVms8toe87x0lJjeHC48l4kjUQtLTvNKmQTh/Q8v0XlNdusdnnMbdYRJGKLiFE2aIxu46HiHDQhbaWO6hubYr0ped947w3rZtth8ddMx1POf+IgsHfbb7sg53yv4HirQuYYlG9j2VcH00OZH14/eYeeV/jxsug4LikdTAyaM9lw04g8WnqCr/wAK18arF1+KO6M1eDknnr2n6T67JyIilXGIiICqHypRXw8n6skZ87t/NwVvVU+UjEY46J0L+0+awY0a3BDt7uBA7zYIJNLNvMa4cWtPmLqQ160uz+82mia/2msAI5W0B62stm1yCLtDgsdXFuPycM2PGZae7iDxC1VLjGI0Y3Z4fWom6SMJLwOptc/iHirG1yyNcgiYTtvRz5ek9E76svZz5b190+d1Ywb5hVnEsEp6j6WJpP1hk7+YZrTN2YqKfOhq3MGvo5M2fkR/T4oOgKq/KHjAhpTC03ln7DWjXdOTjbu7I6uC1bsQxo9j0UI/zBueebz/AOKz4Fss5s3rVXJ6afhqWt6i+pHDIAcBxQbnAsPEFNHDxa0X6uObj/MSsO1U25RVB/ynt8XjdHxK2qqPyjVBMEdMzN88jQB0aR/7liyNFh2zr3wxvDcnMY7zaCi6lRUjY4mRjRjGtHc0AD8l9WBnREQEREFS2g2GimcZac+rz67zfYcftNGl+Y8QVVZK+eleIq6Mtvk2VubHeI/35gLq6w1dIyVhjkY17Dq1wBHxUbreF4dTHWNp83bh1lqezfrH1UeGcOAc0gg6EG4R8fFuq8YpsTNTky4e+7dTTvNwfuOOvjY9eCgYdjLXuMbwYpRk6N+Rv0vr3aqn63hmbSzvMbx5pGl63jmpO7c09XfJ2vP9Vlmhuob2X716p6otydmPiFFzTxqTXxh50KgUFecPqfSZ+qzkekA/hv4PA5fvg0LczRhw3m5qDNGHtLHC7XAgjvXXotZfT5IyV+ZtF4mJ7eLoDHggEEEEAgjMEHQg8QvS5xsrjrqKQUlS68Dj8zKdG/YceDfy7jl0dfQ9NqaajHF6Sh8+GcVtp7eAiKPiFbHDG6WVwaxouSfyHMnQBdDxR8cxeOlhdNKchkBxc46Nb1P6nguc4dFJVTmtqdT9Gzg1o0sOQ4czcr5JNJiVR6eUFtOwkRx8+/n1PhwW/AQZIX2KmteoICyRusgnNcsjXKKx6ytcgkhy9hyjtcsgcgzhy9hyjhy9b6DPvc1U9n2evYi+rP0FP2IuTnZ9r4l3izkseJYhJXSGjoz2P483uhvFo53z79NLlXbCsOjp4WwxCzWiw5k8SeZJzKCWiIgIiICIiAiIgLT7QbN09W20rbPHsyNye3uPEdDcLcIsWrFo2mG1bTWd6ztLmNfT1NAfn7zQcJ2jNvL0jeHf8SclLjkbI0OaQQdCNF0JzQRYi4OoVHxvY58TnT4fYHV9OfYd9z6p6acraGtcQ4FE75NP0nySeHWRfpfpPn4fj/EWKUtOS9vkub2tdaqixVspLS0skbk6N2TgRkdVOBVXvimltrRtLtmpWUrJWFjxcHzB5g8CsWEbQVGHgRztdPTD2Xt9tg4A31HQ+B4KSCvYK6NHrsultvSenk1tWto5bRvC10W0dLLC6ZkzCxgu+5sWj7TTmPLNc/xGukxOe5uykjPZboXHmftEfyg21JXjEtmoZc2j0b+bfZv1b+llm2TqS+DdIHzbiy7dCBY3+KuPDuKU1fs7bTCM1GkjHHPWejcRRhoDWgAAWAGgCyAIAvQClXEAL0AgC9AIPrVla9YZJA1pc4gAC5JyAHVV4V9RWyGGiaWsGT5jcADv93u9o9EFmNbGDumRgI1Bc0HxF15lxeBvtTRj8bf1WGk+TelDAJDI9+rn727c9GjQeZ6qVB8n9C3WJzvvSP8A7EINPWbaU7Tux70zzkAwGxPedfAFIcHrq7/mD6tTn+GPpHDqDp+K33Srph+FQQD5mJjOrWgE951PipqCHhWGRU8YihYGtHmTzcdSeqmIiAiIgIiICIiAiIgIiICIiCr7Y7KNqR6aLsVLBdrxlvW0a/8AIHh3ZKn4RXmRh3huyMO69uhDhlpw0+BXWFzXbmh9VrWVTRaKfsScg8aO8QL/AIXc1B8Z0MZcf6lY9qEnoc8z7q3y+z2CvYKwArFW1zImF7zlwHEnkFTeWZnaEjsx49iHooiG/SP7LANbnIkDpfzIWTZJ0fqzWsObb74OocTc36cu5YcAoHyy+tzix/hM+qPrHry8+SzYxhj2P9apvbHts4PHHLn046663Xg+gnT4+a3xSi9bmifd18O/9/huwF6AULCcSZPHvs10c3i08j+qngKZR4AsNdWshYXyGwHmTyA4lYcWxSOnZvvOfutGrj06dVG2f2alrXiqrRaLWOHMXHAkcG/F3dqEbDMJnxN4klvFSA9kDV9uXP72g0F810egoY4YxHEwMY3QD8zzPU5rOxoAAAsBkAMgAOAX1AREQEREBERAREQEREBERAREQEREBEUPFcTip4jLM7daPMng1o4koMtdWMhjdJK4NY0XJP7zPRcvxjEJsUeQ28VKwndB1c4aF3M9NB1KVlVNiUofJeOmYewy+vU8z14aDiVuoYg1oa0AACwA0CxMRMbS2rM1neFRp8UkjHoHROdM3sgDQjgb8l8p4y2paa4G5AMenoweRtll+evNXMLFWUbJWFkguD5g8weBUdp+F4cN5vEby7cuuveu0Rt5+vBma5ZWuVWinko3COYl0JyZJ9Xof08uQsUcgIBBuDmCNLKScDUYthr4pPWqUdr+JHweOJA59PEZ65JdqIRAJQbuOQjv2t7iDyHVblrlX8UwsxTNrII2vcx28+Ii4dzcBz499iM9Q22yuyz5ZBWVwu42McRGTRqC5vDo3xOavy1uA41FVwiWI9HNPtNdxa795rZICIiAiIgIiICIiAiIgIiICIiAiKLiGIxQN35pGsbzcbX6Aak9AglIqVWfKRTh27DHLMeFhug91+1/Socm3VW4H0dA4ciS92fAkbgugte0O0ENHHvyntG+6we049BwHMnILnhZNXSioq8mD6OIXsB+nM6noLLJSYRI+Q1FYS+U52OjeXTLkMgtyEBjQBYCwGgXsL4AvQRl9AXoBfAF6ARh4nga9pY8BzTqCqvK91BIGl2/A+5Av2288uIz7j0K32M4qynj3nZuN91vEn+wHErLsjsq6R3rlc3ee8diJwya06FzTxto3hqc9A+U87XtDmkFp0IUhrlrMdwGSgcZ6YF9MTd8epj6j7PXhx5jPRVjJWB7DcHzB5EcCjKFUQy0k3rdIP8AvRe69upIA46nprzBv2B4xFVQiWI3ByIPtNdxa4cD/uqy1y08zJKOY1dKLtP00PBzdSRy4np3XCMOnIoOC4tFUwiaI3adRxaeLXDgR/ropyAiIgIiICIiAiIgIiICIqbt1j72ltFS/Ty+0Rqxp68HHM34AE8QUDaTbFwk9Vom+lnzDnatZbXoSOuQ430Wnptld93payR00h1FzujpfUjoLDotxgOBspY91ubjbffxJ/s0cAtiWoIlPSsjG7GxrRyaAPyXstWYtXktQYS1YnwA6ZKUWrzZBAcwjVfQFNcxR5IrdyDwAouKYiyCMvf3NbxceQ/VZK2rZFGZHmwHmTwA5lQtlMDfWyitqh80D81EdDbiebQf5j0FiEjY7Zx88grqwXJsYYzoBq1xHLkPE8Ff0RAIVA2j2XfTvNVQtu3WWAaW4lg/sNOGWSv6IOc4ZiLJmbzD3jiDyKntcvW1Oybt81dF2Zcy+P3ZOJsODunHoczqsJxRswOW69uT2HUEZHXhdBieJKKY1VMLxn6aHgR9YcrZ93cSF0LCMUjqYmzROu0+YPFrhwIVUa5ai8lBKammF4nfTQ8LfWbyt8O69g6eih4ViUdRE2WJ2813mDxa4cCFMQEREBERAREQEREEbEaxsML5X+yxrnHwF7DqdFQth6V0rpa6bOSVzg3oL9q3TINHRq2nyp1hZRCMayyNae5t3/m1vmtphVEIoI4h7jGjxtn8boMhavBavVVM2NjnvNmtBJPQZlVaioqzEvnDIaalJO4G+28DjkR5k25A6oLMWryWrTu+TwNzgrJ2P5kgjybun4qNL/idL9JE2qjHvR+3buAv/Se9BvyF83VpaDa6mkO65xifoWyC2fLe087LeNIIuCCDoRmPNBjsvhastl8sgqE1EKjFY6eocRDbeY0aPs25BPAmzrnk2w1uunsYAAAAABYAZAAaADgFzvbL5r0FU32oZWnwve3dl8V0VpuLjQoPqIiAiIgKqbWbJ+mPrFOfR1Lc76B9uDuvC/gctLWiDmOF4pvuMUrfRzMycw5acR+/hmtq1y3G1Wy7KsB7T6OdnsSDpo11tR11HmDT6HEHtkNNUt3J289HjgW8M+mR4cgH1j5MPlNRTjegd9NDwt9ZvK3w7tOi4XiMdRE2WJ28x3mDxBHAjkqgCtVTvloJjNTtL4Hn52EcPtM5fsaaB09FVYflCoC3edI6PmHsfl3loI+K2ODbV0VU7dp6mKRw90O7X8pseCDcoiICIiAiIgofyljenoGcHSuv/NEP7lW0hVv5R47epzcI6lgPc4h3/orIUFZ2xBlMFE051EgDraiNnaefyPgVcoYg1oa0Wa0AADQACwA8FU9n2+sYjUVOrIAKePlve1IR1vl3OVvQEREGvxTBKeoFpomv+1azh3OGY81SsZ2WmoWmooZHlje0+F2Y3eJH1gB424roqEIKngmJtqYWytyvk5vJw1H74EKdZVTYVu7PWxN9hktm/wA0jR8GjyVusgr227L0MnTdPxCuGDPvTQk6mKM+bQqZt/JajLRq97GgeN/7K80cO5Gxn1Wtb5ABBmREQEREBERAWn2l2dirI91/Ze32JB7TT/dvMfkbFbhEHLIqmWnl9WrBZ3uSe68aA3/fWx1nVlU8fNwta6Ui/avuMbpvyWztkbNGbiDoAXDefKV6FuGzSzAWjAc08Q7eAG733t4qvbLxPFNG+S/pJGte++oLgN1v4W7rfC+pKCD/APhoJn+lrXyVUn2iWRjoyJhFh3k962MuxlGW/NQMheB2ZI2hrhxFyPazA1+C3MYUlgQRNkcfk9IaGsPzzR82/wD6jB14usCb8QDfMG9wVI2iwgzxh8Z3Z4jvROGRuM92/W3gbdVvdk8cFXThxG7Kw7krNLPGuXAHXzHBBukREBERBp9rsMNTRSxAXcW7zPvt7TR4kW8VqBtCP8M9b4iPT/NHYt/P8Fb1Rq/ZOU1gYy3qckzaiRtx2XtB3m21LXG2nwtmG/2Owz1eiiY72yN999d9/aN+ouB4LdIiAiIgLX4/iIp6aWY+40kdXHJo8XEDxWwVE+UqoMjqehYe1K8Od0aDutv0vvH8CDzsBQllL6R3tTOLyTrbRvnmfxKy2X2GEMa1jRZrQGgdALD4KHjWJNp4XSv4DIcS46AeKDR17PWcUgpxmyD56TvFi0ee6PxK/qs7D4M+GJ08w+fqDvvvq0e6zpa9z324KzICIiAiIgIiICIiCn/KthRqcLljF7Ase4DXdYbnwGvgoOFVTZYmvboRpyI1Hgr6RfIqgYvsxNSSOnoRvxON30/EdWcx0GY6jIBtYwpDAtRguMxVAsw2eNY3ZOFtcuI7vgt0wIMjAtLi9LJRTjEImkxus2pjH1eEgHMa/wC5KtNFTe8fBaLHMUkqJTQ0Zs7SefVsTTkWjnIcx08y0LHDWRva17XtLXAEG4zBFwfJFoodhqFrQ30N7AC5e+5sNTYgX7kQWRERAREQEREBERAXO9n3et4pUVerIvm4zw4tBH4Q4/jVu2rqXx0U74x2xGbZ2tfIuz5Ak+CquxVJVMpWxxQMZvFznTSPBFzkN2Nly6zQ3Ut0QWavrGQsMkjg1o58+AA1JPIZrXYZhMlTM2qqmljGG8EDtQeEko+tybw71s6DAWteJZnmeYaPeAGs/wC3GOyzvzPVbhAREQEREBERAREQEREBERBocf2TgqTv2McwzEseTrjS/wBb8+RC09LVT0TwyvG/Do2pYMgeAlAzb3/E6q7L49oIIIBByIOYIPAoKtjeMyTS+pUJ+cI+dmGbYmHkRq88P2Ru8EwiOlhEUQyGZcfac46uceJK94bhcNO0thjbGHOLiGjUn96cFMQEREH/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sp>
        <p:nvSpPr>
          <p:cNvPr id="7" name="AutoShape 8" descr="data:image/jpeg;base64,/9j/4AAQSkZJRgABAQAAAQABAAD/2wCEAAkGBxMTEBUSEhMWFhUWFhUYGBcYGBcYGBwYFhgYFxgYGBgYHSggGBolGxcWITEjJSkrLi8uGB8zODMsNygtLisBCgoKDg0OGxAQGjclHyUtKy8tMzE1Li01MDEtLS01LTAvNzEtLTUvNi8rLS0tLC0vKy0rLS8vNTUtLS4rLS0yNf/AABEIAN8A4gMBIgACEQEDEQH/xAAbAAEAAgMBAQAAAAAAAAAAAAAABAYDBQcCAf/EAEQQAAEDAgMFBAUKBAQHAQAAAAEAAgMEEQUhMQYSQVFhInGBkRMUMkKhByMzUmJygrHR8EOSosEVY+HxJDRTc7LC8hb/xAAbAQEAAgMBAQAAAAAAAAAAAAAABQYBAgQDB//EAC0RAQACAQIEAwcFAQAAAAAAAAABAgMEEQUSITFBUfAiIzKBodHhExRhcbFC/9oADAMBAAIRAxEAPwDuKpWObcfOGChYJpB7Tz9G3x97zA79F4+UDGnlzaCndZ8gvK4e7Hy7znfpYe8oGHUbIWBjBYDU8SeZ6qB4rxb9t7vH8X+JHTaWOXnv8o+6NJRVc+dTWyfciO40dMrA+SxjZOH/AKk1+e+L9/srcgr2Cqnk1+pvO83l3bzHbo1UeE1MWdPXTNPKQ77fI5f0lTqXbOppyG18ILL29PFp3ub/APPQFSgVFfUbwLSAWm4IIuCORXTpeMarFPfeP5aWx1yfFG/0leaSqZKxskbg5jhdrhoQsy5dheIuw2a+Zo5XdpuZ9E4+8On5gcwL9PjkDgHNIIIBBGYIOYIPEK7aPWU1WOL1+aL1GCcVv4ns9IiLrc4iIgIiICIiAiIgIihYtisVNGZJnhrRpzJ5NGpKCasU9Sxlg97W7xsN5wFyeAvqVRJMZxCu/wCVZ6vAf4r8nOHMHP8ApH4lo3bMD/EqendK6Z7rSTOPBrSTa5JOe6RmfeCDriIiAiIgIiICIiDk2HTemqaqpOZfK5rT9lug/l3PJbYFaHZgbsT2nVsrwe8ALdAr5zrpm2e0z5rHNdukJAK9tKwAqXCLtXDbo0t0fGuUWdljfgVJc1fHC4sVis7MROyLJG17Sx4u1wsQsuw+LOppv8Pnddpuad54g5+j/O3W44hYrWNio2L4eJ47A2e07zHaEOHUaD/Q8FJ8O1s6XLFv+Z7mSlb1mtu0+t3TkVc2J2gNVCWyZTxHdlboSdA+3Wx8Qeisav8AS8XrFq9pQeSk0tNbd4ERFu0EREBERAREQQMcxaOlgdNIchoOLnHRo6n9TwVQwfCZKyQVtcL3zhh9xrdQSDrfWx11PADFVu/xHEyw501ITccHPvbPndwI7mHmrog+EgDPIDyACrOwDPTzVVe4fSP9HHfgxtj+W4O9pWbbrEDFRvDfblIiaBr2vat+EHxIW/2ew0U9LFDxY0b3Vxzcf5iUGxREQEREBFptr8U9WopZQbO3d1n3n9kEd17+Cr+xBlpTFTTEllRH6SMn3ZQN6SI/hId3hyC8oiIOUVcHq+JVMJyEh9MzqH5m3iSPwKcwE6Ld/KBgD5mMqYBeeC5sBm9nFvUjMgdXDiq9geIslYS3J3vNOo/0VJ41pLYss5IjpKewZYyYonxjpKQs9PNunpxWU2OqwyQWzGf5qD3iekt94npKdYEXCxOYo9POWnpxCnixFwvKYmrzmJqhyMusLTZTXsUeWPzW9bNqy1Vc59NO2uhFy3KZn14za/jkPIHgul4fWsmiZLGbseAQf7HkRoR0VGaeB8lj2Vr/AFKp9Wef+HndeInRkh9zuOQ77cyrRwLiHLP7e8/059Vh/UrzR3j6x+HRURFbEQIiICIiAtZtNiHoKSaYatYd37zuy3+ohbNVD5U5SMPIHvSRjyu782hBj2AoBFRMcfal+cJ6HJv9IB8SrIoVE0MjYwaNa1o7gAFJa9BV60es4xDB7lMz0rh9rskfExfFXtc9jnFNjpfJkypjDWuOlyGAC/3ogPxBdCQEREBEXx7gASTYAXJ6BBR9s3es11LRDNrT6aXlYXsD+EOH4wp+2DD6sZm+3TvZMzvjPaHcWlwWs2LvPPU17v4j9yO/Bjbf23B+EqwY60GlnB0MMo/ocg3NNMHsa9vsuaHDucLhfFzbCtqHMgiZvezGxvk0BEHTlT9qdjPSvNTSOEVRqRoyT73J3Xjx5i4IvPLiplry3jeHpiy2x25qy5TR4yWvMFSwxTDIh2QPUHr5HgSt0x6tWOYFBVs3JmX+q4ZPb1a7h3aHiqBiOD1eH3IvUUw94e2wfaHLrpl7qqXEOBWpvfD1jySuLU0y9O0+uzbPjDu/msTHuYf3YqNhuJxzNux1+Y4jvCn3vkVXbVms8toe87x0lJjeHC48l4kjUQtLTvNKmQTh/Q8v0XlNdusdnnMbdYRJGKLiFE2aIxu46HiHDQhbaWO6hubYr0ped947w3rZtth8ddMx1POf+IgsHfbb7sg53yv4HirQuYYlG9j2VcH00OZH14/eYeeV/jxsug4LikdTAyaM9lw04g8WnqCr/wAK18arF1+KO6M1eDknnr2n6T67JyIilXGIiICqHypRXw8n6skZ87t/NwVvVU+UjEY46J0L+0+awY0a3BDt7uBA7zYIJNLNvMa4cWtPmLqQ160uz+82mia/2msAI5W0B62stm1yCLtDgsdXFuPycM2PGZae7iDxC1VLjGI0Y3Z4fWom6SMJLwOptc/iHirG1yyNcgiYTtvRz5ek9E76svZz5b190+d1Ywb5hVnEsEp6j6WJpP1hk7+YZrTN2YqKfOhq3MGvo5M2fkR/T4oOgKq/KHjAhpTC03ln7DWjXdOTjbu7I6uC1bsQxo9j0UI/zBueebz/AOKz4Fss5s3rVXJ6afhqWt6i+pHDIAcBxQbnAsPEFNHDxa0X6uObj/MSsO1U25RVB/ynt8XjdHxK2qqPyjVBMEdMzN88jQB0aR/7liyNFh2zr3wxvDcnMY7zaCi6lRUjY4mRjRjGtHc0AD8l9WBnREQEREFS2g2GimcZac+rz67zfYcftNGl+Y8QVVZK+eleIq6Mtvk2VubHeI/35gLq6w1dIyVhjkY17Dq1wBHxUbreF4dTHWNp83bh1lqezfrH1UeGcOAc0gg6EG4R8fFuq8YpsTNTky4e+7dTTvNwfuOOvjY9eCgYdjLXuMbwYpRk6N+Rv0vr3aqn63hmbSzvMbx5pGl63jmpO7c09XfJ2vP9Vlmhuob2X716p6otydmPiFFzTxqTXxh50KgUFecPqfSZ+qzkekA/hv4PA5fvg0LczRhw3m5qDNGHtLHC7XAgjvXXotZfT5IyV+ZtF4mJ7eLoDHggEEEEAgjMEHQg8QvS5xsrjrqKQUlS68Dj8zKdG/YceDfy7jl0dfQ9NqaajHF6Sh8+GcVtp7eAiKPiFbHDG6WVwaxouSfyHMnQBdDxR8cxeOlhdNKchkBxc46Nb1P6nguc4dFJVTmtqdT9Gzg1o0sOQ4czcr5JNJiVR6eUFtOwkRx8+/n1PhwW/AQZIX2KmteoICyRusgnNcsjXKKx6ytcgkhy9hyjtcsgcgzhy9hyjhy9b6DPvc1U9n2evYi+rP0FP2IuTnZ9r4l3izkseJYhJXSGjoz2P483uhvFo53z79NLlXbCsOjp4WwxCzWiw5k8SeZJzKCWiIgIiICIiAiIgLT7QbN09W20rbPHsyNye3uPEdDcLcIsWrFo2mG1bTWd6ztLmNfT1NAfn7zQcJ2jNvL0jeHf8SclLjkbI0OaQQdCNF0JzQRYi4OoVHxvY58TnT4fYHV9OfYd9z6p6acraGtcQ4FE75NP0nySeHWRfpfpPn4fj/EWKUtOS9vkub2tdaqixVspLS0skbk6N2TgRkdVOBVXvimltrRtLtmpWUrJWFjxcHzB5g8CsWEbQVGHgRztdPTD2Xt9tg4A31HQ+B4KSCvYK6NHrsultvSenk1tWto5bRvC10W0dLLC6ZkzCxgu+5sWj7TTmPLNc/xGukxOe5uykjPZboXHmftEfyg21JXjEtmoZc2j0b+bfZv1b+llm2TqS+DdIHzbiy7dCBY3+KuPDuKU1fs7bTCM1GkjHHPWejcRRhoDWgAAWAGgCyAIAvQClXEAL0AgC9AIPrVla9YZJA1pc4gAC5JyAHVV4V9RWyGGiaWsGT5jcADv93u9o9EFmNbGDumRgI1Bc0HxF15lxeBvtTRj8bf1WGk+TelDAJDI9+rn727c9GjQeZ6qVB8n9C3WJzvvSP8A7EINPWbaU7Tux70zzkAwGxPedfAFIcHrq7/mD6tTn+GPpHDqDp+K33Srph+FQQD5mJjOrWgE951PipqCHhWGRU8YihYGtHmTzcdSeqmIiAiIgIiICIiAiIgIiICIiCr7Y7KNqR6aLsVLBdrxlvW0a/8AIHh3ZKn4RXmRh3huyMO69uhDhlpw0+BXWFzXbmh9VrWVTRaKfsScg8aO8QL/AIXc1B8Z0MZcf6lY9qEnoc8z7q3y+z2CvYKwArFW1zImF7zlwHEnkFTeWZnaEjsx49iHooiG/SP7LANbnIkDpfzIWTZJ0fqzWsObb74OocTc36cu5YcAoHyy+tzix/hM+qPrHry8+SzYxhj2P9apvbHts4PHHLn046663Xg+gnT4+a3xSi9bmifd18O/9/huwF6AULCcSZPHvs10c3i08j+qngKZR4AsNdWshYXyGwHmTyA4lYcWxSOnZvvOfutGrj06dVG2f2alrXiqrRaLWOHMXHAkcG/F3dqEbDMJnxN4klvFSA9kDV9uXP72g0F810egoY4YxHEwMY3QD8zzPU5rOxoAAAsBkAMgAOAX1AREQEREBERAREQEREBERAREQEREBEUPFcTip4jLM7daPMng1o4koMtdWMhjdJK4NY0XJP7zPRcvxjEJsUeQ28VKwndB1c4aF3M9NB1KVlVNiUofJeOmYewy+vU8z14aDiVuoYg1oa0AACwA0CxMRMbS2rM1neFRp8UkjHoHROdM3sgDQjgb8l8p4y2paa4G5AMenoweRtll+evNXMLFWUbJWFkguD5g8weBUdp+F4cN5vEby7cuuveu0Rt5+vBma5ZWuVWinko3COYl0JyZJ9Xof08uQsUcgIBBuDmCNLKScDUYthr4pPWqUdr+JHweOJA59PEZ65JdqIRAJQbuOQjv2t7iDyHVblrlX8UwsxTNrII2vcx28+Ii4dzcBz499iM9Q22yuyz5ZBWVwu42McRGTRqC5vDo3xOavy1uA41FVwiWI9HNPtNdxa795rZICIiAiIgIiICIiAiIgIiICIiAiKLiGIxQN35pGsbzcbX6Aak9AglIqVWfKRTh27DHLMeFhug91+1/Socm3VW4H0dA4ciS92fAkbgugte0O0ENHHvyntG+6we049BwHMnILnhZNXSioq8mD6OIXsB+nM6noLLJSYRI+Q1FYS+U52OjeXTLkMgtyEBjQBYCwGgXsL4AvQRl9AXoBfAF6ARh4nga9pY8BzTqCqvK91BIGl2/A+5Av2288uIz7j0K32M4qynj3nZuN91vEn+wHErLsjsq6R3rlc3ee8diJwya06FzTxto3hqc9A+U87XtDmkFp0IUhrlrMdwGSgcZ6YF9MTd8epj6j7PXhx5jPRVjJWB7DcHzB5EcCjKFUQy0k3rdIP8AvRe69upIA46nprzBv2B4xFVQiWI3ByIPtNdxa4cD/uqy1y08zJKOY1dKLtP00PBzdSRy4np3XCMOnIoOC4tFUwiaI3adRxaeLXDgR/ropyAiIgIiICIiAiIgIiICIqbt1j72ltFS/Ty+0Rqxp68HHM34AE8QUDaTbFwk9Vom+lnzDnatZbXoSOuQ430Wnptld93payR00h1FzujpfUjoLDotxgOBspY91ubjbffxJ/s0cAtiWoIlPSsjG7GxrRyaAPyXstWYtXktQYS1YnwA6ZKUWrzZBAcwjVfQFNcxR5IrdyDwAouKYiyCMvf3NbxceQ/VZK2rZFGZHmwHmTwA5lQtlMDfWyitqh80D81EdDbiebQf5j0FiEjY7Zx88grqwXJsYYzoBq1xHLkPE8Ff0RAIVA2j2XfTvNVQtu3WWAaW4lg/sNOGWSv6IOc4ZiLJmbzD3jiDyKntcvW1Oybt81dF2Zcy+P3ZOJsODunHoczqsJxRswOW69uT2HUEZHXhdBieJKKY1VMLxn6aHgR9YcrZ93cSF0LCMUjqYmzROu0+YPFrhwIVUa5ai8lBKammF4nfTQ8LfWbyt8O69g6eih4ViUdRE2WJ2813mDxa4cCFMQEREBERAREQEREEbEaxsML5X+yxrnHwF7DqdFQth6V0rpa6bOSVzg3oL9q3TINHRq2nyp1hZRCMayyNae5t3/m1vmtphVEIoI4h7jGjxtn8boMhavBavVVM2NjnvNmtBJPQZlVaioqzEvnDIaalJO4G+28DjkR5k25A6oLMWryWrTu+TwNzgrJ2P5kgjybun4qNL/idL9JE2qjHvR+3buAv/Se9BvyF83VpaDa6mkO65xifoWyC2fLe087LeNIIuCCDoRmPNBjsvhastl8sgqE1EKjFY6eocRDbeY0aPs25BPAmzrnk2w1uunsYAAAAABYAZAAaADgFzvbL5r0FU32oZWnwve3dl8V0VpuLjQoPqIiAiIgKqbWbJ+mPrFOfR1Lc76B9uDuvC/gctLWiDmOF4pvuMUrfRzMycw5acR+/hmtq1y3G1Wy7KsB7T6OdnsSDpo11tR11HmDT6HEHtkNNUt3J289HjgW8M+mR4cgH1j5MPlNRTjegd9NDwt9ZvK3w7tOi4XiMdRE2WJ28x3mDxBHAjkqgCtVTvloJjNTtL4Hn52EcPtM5fsaaB09FVYflCoC3edI6PmHsfl3loI+K2ODbV0VU7dp6mKRw90O7X8pseCDcoiICIiAiIgofyljenoGcHSuv/NEP7lW0hVv5R47epzcI6lgPc4h3/orIUFZ2xBlMFE051EgDraiNnaefyPgVcoYg1oa0Wa0AADQACwA8FU9n2+sYjUVOrIAKePlve1IR1vl3OVvQEREGvxTBKeoFpomv+1azh3OGY81SsZ2WmoWmooZHlje0+F2Y3eJH1gB424roqEIKngmJtqYWytyvk5vJw1H74EKdZVTYVu7PWxN9hktm/wA0jR8GjyVusgr227L0MnTdPxCuGDPvTQk6mKM+bQqZt/JajLRq97GgeN/7K80cO5Gxn1Wtb5ABBmREQEREBERAWn2l2dirI91/Ze32JB7TT/dvMfkbFbhEHLIqmWnl9WrBZ3uSe68aA3/fWx1nVlU8fNwta6Ui/avuMbpvyWztkbNGbiDoAXDefKV6FuGzSzAWjAc08Q7eAG733t4qvbLxPFNG+S/pJGte++oLgN1v4W7rfC+pKCD/APhoJn+lrXyVUn2iWRjoyJhFh3k962MuxlGW/NQMheB2ZI2hrhxFyPazA1+C3MYUlgQRNkcfk9IaGsPzzR82/wD6jB14usCb8QDfMG9wVI2iwgzxh8Z3Z4jvROGRuM92/W3gbdVvdk8cFXThxG7Kw7krNLPGuXAHXzHBBukREBERBp9rsMNTRSxAXcW7zPvt7TR4kW8VqBtCP8M9b4iPT/NHYt/P8Fb1Rq/ZOU1gYy3qckzaiRtx2XtB3m21LXG2nwtmG/2Owz1eiiY72yN999d9/aN+ouB4LdIiAiIgLX4/iIp6aWY+40kdXHJo8XEDxWwVE+UqoMjqehYe1K8Od0aDutv0vvH8CDzsBQllL6R3tTOLyTrbRvnmfxKy2X2GEMa1jRZrQGgdALD4KHjWJNp4XSv4DIcS46AeKDR17PWcUgpxmyD56TvFi0ee6PxK/qs7D4M+GJ08w+fqDvvvq0e6zpa9z324KzICIiAiIgIiICIiCn/KthRqcLljF7Ase4DXdYbnwGvgoOFVTZYmvboRpyI1Hgr6RfIqgYvsxNSSOnoRvxON30/EdWcx0GY6jIBtYwpDAtRguMxVAsw2eNY3ZOFtcuI7vgt0wIMjAtLi9LJRTjEImkxus2pjH1eEgHMa/wC5KtNFTe8fBaLHMUkqJTQ0Zs7SefVsTTkWjnIcx08y0LHDWRva17XtLXAEG4zBFwfJFoodhqFrQ30N7AC5e+5sNTYgX7kQWRERAREQEREBERAXO9n3et4pUVerIvm4zw4tBH4Q4/jVu2rqXx0U74x2xGbZ2tfIuz5Ak+CquxVJVMpWxxQMZvFznTSPBFzkN2Nly6zQ3Ut0QWavrGQsMkjg1o58+AA1JPIZrXYZhMlTM2qqmljGG8EDtQeEko+tybw71s6DAWteJZnmeYaPeAGs/wC3GOyzvzPVbhAREQEREBERAREQEREBERBocf2TgqTv2McwzEseTrjS/wBb8+RC09LVT0TwyvG/Do2pYMgeAlAzb3/E6q7L49oIIIBByIOYIPAoKtjeMyTS+pUJ+cI+dmGbYmHkRq88P2Ru8EwiOlhEUQyGZcfac46uceJK94bhcNO0thjbGHOLiGjUn96cFMQEREH/2Q=="/>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pic>
        <p:nvPicPr>
          <p:cNvPr id="5129"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8258" y="815078"/>
            <a:ext cx="1703614" cy="13828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255965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798" y="447097"/>
            <a:ext cx="4811484" cy="369332"/>
          </a:xfrm>
          <a:prstGeom prst="rect">
            <a:avLst/>
          </a:prstGeom>
          <a:noFill/>
        </p:spPr>
        <p:txBody>
          <a:bodyPr wrap="square" rtlCol="0">
            <a:spAutoFit/>
          </a:bodyPr>
          <a:lstStyle/>
          <a:p>
            <a:r>
              <a:rPr lang="en-IE" b="1" dirty="0" smtClean="0"/>
              <a:t>Specific Network Issues – South West/ West</a:t>
            </a:r>
            <a:endParaRPr lang="en-IE" b="1" dirty="0"/>
          </a:p>
        </p:txBody>
      </p:sp>
      <p:sp>
        <p:nvSpPr>
          <p:cNvPr id="3" name="AutoShape 2" descr="data:image/jpeg;base64,/9j/4AAQSkZJRgABAQAAAQABAAD/2wCEAAkGBxMTEBUSEhMWFhUWFhUYGBcYGBcYGBwYFhgYFxgYGBgYHSggGBolGxcWITEjJSkrLi8uGB8zODMsNygtLisBCgoKDg0OGxAQGjclHyUtKy8tMzE1Li01MDEtLS01LTAvNzEtLTUvNi8rLS0tLC0vKy0rLS8vNTUtLS4rLS0yNf/AABEIAN8A4gMBIgACEQEDEQH/xAAbAAEAAgMBAQAAAAAAAAAAAAAABAYDBQcCAf/EAEQQAAEDAgMFBAUKBAQHAQAAAAEAAgMEEQUhMQYSQVFhInGBkRMUMkKhByMzUmJygrHR8EOSosEVY+HxJDRTc7LC8hb/xAAbAQEAAgMBAQAAAAAAAAAAAAAABQYBAgQDB//EAC0RAQACAQIEAwcFAQAAAAAAAAABAgMEEQUSITFBUfAiIzKBodHhExRhcbFC/9oADAMBAAIRAxEAPwDuKpWObcfOGChYJpB7Tz9G3x97zA79F4+UDGnlzaCndZ8gvK4e7Hy7znfpYe8oGHUbIWBjBYDU8SeZ6qB4rxb9t7vH8X+JHTaWOXnv8o+6NJRVc+dTWyfciO40dMrA+SxjZOH/AKk1+e+L9/srcgr2Cqnk1+pvO83l3bzHbo1UeE1MWdPXTNPKQ77fI5f0lTqXbOppyG18ILL29PFp3ub/APPQFSgVFfUbwLSAWm4IIuCORXTpeMarFPfeP5aWx1yfFG/0leaSqZKxskbg5jhdrhoQsy5dheIuw2a+Zo5XdpuZ9E4+8On5gcwL9PjkDgHNIIIBBGYIOYIPEK7aPWU1WOL1+aL1GCcVv4ns9IiLrc4iIgIiICIiAiIgIihYtisVNGZJnhrRpzJ5NGpKCasU9Sxlg97W7xsN5wFyeAvqVRJMZxCu/wCVZ6vAf4r8nOHMHP8ApH4lo3bMD/EqendK6Z7rSTOPBrSTa5JOe6RmfeCDriIiAiIgIiICIiDk2HTemqaqpOZfK5rT9lug/l3PJbYFaHZgbsT2nVsrwe8ALdAr5zrpm2e0z5rHNdukJAK9tKwAqXCLtXDbo0t0fGuUWdljfgVJc1fHC4sVis7MROyLJG17Sx4u1wsQsuw+LOppv8Pnddpuad54g5+j/O3W44hYrWNio2L4eJ47A2e07zHaEOHUaD/Q8FJ8O1s6XLFv+Z7mSlb1mtu0+t3TkVc2J2gNVCWyZTxHdlboSdA+3Wx8Qeisav8AS8XrFq9pQeSk0tNbd4ERFu0EREBERAREQQMcxaOlgdNIchoOLnHRo6n9TwVQwfCZKyQVtcL3zhh9xrdQSDrfWx11PADFVu/xHEyw501ITccHPvbPndwI7mHmrog+EgDPIDyACrOwDPTzVVe4fSP9HHfgxtj+W4O9pWbbrEDFRvDfblIiaBr2vat+EHxIW/2ew0U9LFDxY0b3Vxzcf5iUGxREQEREBFptr8U9WopZQbO3d1n3n9kEd17+Cr+xBlpTFTTEllRH6SMn3ZQN6SI/hId3hyC8oiIOUVcHq+JVMJyEh9MzqH5m3iSPwKcwE6Ld/KBgD5mMqYBeeC5sBm9nFvUjMgdXDiq9geIslYS3J3vNOo/0VJ41pLYss5IjpKewZYyYonxjpKQs9PNunpxWU2OqwyQWzGf5qD3iekt94npKdYEXCxOYo9POWnpxCnixFwvKYmrzmJqhyMusLTZTXsUeWPzW9bNqy1Vc59NO2uhFy3KZn14za/jkPIHgul4fWsmiZLGbseAQf7HkRoR0VGaeB8lj2Vr/AFKp9Wef+HndeInRkh9zuOQ77cyrRwLiHLP7e8/059Vh/UrzR3j6x+HRURFbEQIiICIiAtZtNiHoKSaYatYd37zuy3+ohbNVD5U5SMPIHvSRjyu782hBj2AoBFRMcfal+cJ6HJv9IB8SrIoVE0MjYwaNa1o7gAFJa9BV60es4xDB7lMz0rh9rskfExfFXtc9jnFNjpfJkypjDWuOlyGAC/3ogPxBdCQEREBEXx7gASTYAXJ6BBR9s3es11LRDNrT6aXlYXsD+EOH4wp+2DD6sZm+3TvZMzvjPaHcWlwWs2LvPPU17v4j9yO/Bjbf23B+EqwY60GlnB0MMo/ocg3NNMHsa9vsuaHDucLhfFzbCtqHMgiZvezGxvk0BEHTlT9qdjPSvNTSOEVRqRoyT73J3Xjx5i4IvPLiplry3jeHpiy2x25qy5TR4yWvMFSwxTDIh2QPUHr5HgSt0x6tWOYFBVs3JmX+q4ZPb1a7h3aHiqBiOD1eH3IvUUw94e2wfaHLrpl7qqXEOBWpvfD1jySuLU0y9O0+uzbPjDu/msTHuYf3YqNhuJxzNux1+Y4jvCn3vkVXbVms8toe87x0lJjeHC48l4kjUQtLTvNKmQTh/Q8v0XlNdusdnnMbdYRJGKLiFE2aIxu46HiHDQhbaWO6hubYr0ped947w3rZtth8ddMx1POf+IgsHfbb7sg53yv4HirQuYYlG9j2VcH00OZH14/eYeeV/jxsug4LikdTAyaM9lw04g8WnqCr/wAK18arF1+KO6M1eDknnr2n6T67JyIilXGIiICqHypRXw8n6skZ87t/NwVvVU+UjEY46J0L+0+awY0a3BDt7uBA7zYIJNLNvMa4cWtPmLqQ160uz+82mia/2msAI5W0B62stm1yCLtDgsdXFuPycM2PGZae7iDxC1VLjGI0Y3Z4fWom6SMJLwOptc/iHirG1yyNcgiYTtvRz5ek9E76svZz5b190+d1Ywb5hVnEsEp6j6WJpP1hk7+YZrTN2YqKfOhq3MGvo5M2fkR/T4oOgKq/KHjAhpTC03ln7DWjXdOTjbu7I6uC1bsQxo9j0UI/zBueebz/AOKz4Fss5s3rVXJ6afhqWt6i+pHDIAcBxQbnAsPEFNHDxa0X6uObj/MSsO1U25RVB/ynt8XjdHxK2qqPyjVBMEdMzN88jQB0aR/7liyNFh2zr3wxvDcnMY7zaCi6lRUjY4mRjRjGtHc0AD8l9WBnREQEREFS2g2GimcZac+rz67zfYcftNGl+Y8QVVZK+eleIq6Mtvk2VubHeI/35gLq6w1dIyVhjkY17Dq1wBHxUbreF4dTHWNp83bh1lqezfrH1UeGcOAc0gg6EG4R8fFuq8YpsTNTky4e+7dTTvNwfuOOvjY9eCgYdjLXuMbwYpRk6N+Rv0vr3aqn63hmbSzvMbx5pGl63jmpO7c09XfJ2vP9Vlmhuob2X716p6otydmPiFFzTxqTXxh50KgUFecPqfSZ+qzkekA/hv4PA5fvg0LczRhw3m5qDNGHtLHC7XAgjvXXotZfT5IyV+ZtF4mJ7eLoDHggEEEEAgjMEHQg8QvS5xsrjrqKQUlS68Dj8zKdG/YceDfy7jl0dfQ9NqaajHF6Sh8+GcVtp7eAiKPiFbHDG6WVwaxouSfyHMnQBdDxR8cxeOlhdNKchkBxc46Nb1P6nguc4dFJVTmtqdT9Gzg1o0sOQ4czcr5JNJiVR6eUFtOwkRx8+/n1PhwW/AQZIX2KmteoICyRusgnNcsjXKKx6ytcgkhy9hyjtcsgcgzhy9hyjhy9b6DPvc1U9n2evYi+rP0FP2IuTnZ9r4l3izkseJYhJXSGjoz2P483uhvFo53z79NLlXbCsOjp4WwxCzWiw5k8SeZJzKCWiIgIiICIiAiIgLT7QbN09W20rbPHsyNye3uPEdDcLcIsWrFo2mG1bTWd6ztLmNfT1NAfn7zQcJ2jNvL0jeHf8SclLjkbI0OaQQdCNF0JzQRYi4OoVHxvY58TnT4fYHV9OfYd9z6p6acraGtcQ4FE75NP0nySeHWRfpfpPn4fj/EWKUtOS9vkub2tdaqixVspLS0skbk6N2TgRkdVOBVXvimltrRtLtmpWUrJWFjxcHzB5g8CsWEbQVGHgRztdPTD2Xt9tg4A31HQ+B4KSCvYK6NHrsultvSenk1tWto5bRvC10W0dLLC6ZkzCxgu+5sWj7TTmPLNc/xGukxOe5uykjPZboXHmftEfyg21JXjEtmoZc2j0b+bfZv1b+llm2TqS+DdIHzbiy7dCBY3+KuPDuKU1fs7bTCM1GkjHHPWejcRRhoDWgAAWAGgCyAIAvQClXEAL0AgC9AIPrVla9YZJA1pc4gAC5JyAHVV4V9RWyGGiaWsGT5jcADv93u9o9EFmNbGDumRgI1Bc0HxF15lxeBvtTRj8bf1WGk+TelDAJDI9+rn727c9GjQeZ6qVB8n9C3WJzvvSP8A7EINPWbaU7Tux70zzkAwGxPedfAFIcHrq7/mD6tTn+GPpHDqDp+K33Srph+FQQD5mJjOrWgE951PipqCHhWGRU8YihYGtHmTzcdSeqmIiAiIgIiICIiAiIgIiICIiCr7Y7KNqR6aLsVLBdrxlvW0a/8AIHh3ZKn4RXmRh3huyMO69uhDhlpw0+BXWFzXbmh9VrWVTRaKfsScg8aO8QL/AIXc1B8Z0MZcf6lY9qEnoc8z7q3y+z2CvYKwArFW1zImF7zlwHEnkFTeWZnaEjsx49iHooiG/SP7LANbnIkDpfzIWTZJ0fqzWsObb74OocTc36cu5YcAoHyy+tzix/hM+qPrHry8+SzYxhj2P9apvbHts4PHHLn046663Xg+gnT4+a3xSi9bmifd18O/9/huwF6AULCcSZPHvs10c3i08j+qngKZR4AsNdWshYXyGwHmTyA4lYcWxSOnZvvOfutGrj06dVG2f2alrXiqrRaLWOHMXHAkcG/F3dqEbDMJnxN4klvFSA9kDV9uXP72g0F810egoY4YxHEwMY3QD8zzPU5rOxoAAAsBkAMgAOAX1AREQEREBERAREQEREBERAREQEREBEUPFcTip4jLM7daPMng1o4koMtdWMhjdJK4NY0XJP7zPRcvxjEJsUeQ28VKwndB1c4aF3M9NB1KVlVNiUofJeOmYewy+vU8z14aDiVuoYg1oa0AACwA0CxMRMbS2rM1neFRp8UkjHoHROdM3sgDQjgb8l8p4y2paa4G5AMenoweRtll+evNXMLFWUbJWFkguD5g8weBUdp+F4cN5vEby7cuuveu0Rt5+vBma5ZWuVWinko3COYl0JyZJ9Xof08uQsUcgIBBuDmCNLKScDUYthr4pPWqUdr+JHweOJA59PEZ65JdqIRAJQbuOQjv2t7iDyHVblrlX8UwsxTNrII2vcx28+Ii4dzcBz499iM9Q22yuyz5ZBWVwu42McRGTRqC5vDo3xOavy1uA41FVwiWI9HNPtNdxa795rZICIiAiIgIiICIiAiIgIiICIiAiKLiGIxQN35pGsbzcbX6Aak9AglIqVWfKRTh27DHLMeFhug91+1/Socm3VW4H0dA4ciS92fAkbgugte0O0ENHHvyntG+6we049BwHMnILnhZNXSioq8mD6OIXsB+nM6noLLJSYRI+Q1FYS+U52OjeXTLkMgtyEBjQBYCwGgXsL4AvQRl9AXoBfAF6ARh4nga9pY8BzTqCqvK91BIGl2/A+5Av2288uIz7j0K32M4qynj3nZuN91vEn+wHErLsjsq6R3rlc3ee8diJwya06FzTxto3hqc9A+U87XtDmkFp0IUhrlrMdwGSgcZ6YF9MTd8epj6j7PXhx5jPRVjJWB7DcHzB5EcCjKFUQy0k3rdIP8AvRe69upIA46nprzBv2B4xFVQiWI3ByIPtNdxa4cD/uqy1y08zJKOY1dKLtP00PBzdSRy4np3XCMOnIoOC4tFUwiaI3adRxaeLXDgR/ropyAiIgIiICIiAiIgIiICIqbt1j72ltFS/Ty+0Rqxp68HHM34AE8QUDaTbFwk9Vom+lnzDnatZbXoSOuQ430Wnptld93payR00h1FzujpfUjoLDotxgOBspY91ubjbffxJ/s0cAtiWoIlPSsjG7GxrRyaAPyXstWYtXktQYS1YnwA6ZKUWrzZBAcwjVfQFNcxR5IrdyDwAouKYiyCMvf3NbxceQ/VZK2rZFGZHmwHmTwA5lQtlMDfWyitqh80D81EdDbiebQf5j0FiEjY7Zx88grqwXJsYYzoBq1xHLkPE8Ff0RAIVA2j2XfTvNVQtu3WWAaW4lg/sNOGWSv6IOc4ZiLJmbzD3jiDyKntcvW1Oybt81dF2Zcy+P3ZOJsODunHoczqsJxRswOW69uT2HUEZHXhdBieJKKY1VMLxn6aHgR9YcrZ93cSF0LCMUjqYmzROu0+YPFrhwIVUa5ai8lBKammF4nfTQ8LfWbyt8O69g6eih4ViUdRE2WJ2813mDxa4cCFMQEREBERAREQEREEbEaxsML5X+yxrnHwF7DqdFQth6V0rpa6bOSVzg3oL9q3TINHRq2nyp1hZRCMayyNae5t3/m1vmtphVEIoI4h7jGjxtn8boMhavBavVVM2NjnvNmtBJPQZlVaioqzEvnDIaalJO4G+28DjkR5k25A6oLMWryWrTu+TwNzgrJ2P5kgjybun4qNL/idL9JE2qjHvR+3buAv/Se9BvyF83VpaDa6mkO65xifoWyC2fLe087LeNIIuCCDoRmPNBjsvhastl8sgqE1EKjFY6eocRDbeY0aPs25BPAmzrnk2w1uunsYAAAAABYAZAAaADgFzvbL5r0FU32oZWnwve3dl8V0VpuLjQoPqIiAiIgKqbWbJ+mPrFOfR1Lc76B9uDuvC/gctLWiDmOF4pvuMUrfRzMycw5acR+/hmtq1y3G1Wy7KsB7T6OdnsSDpo11tR11HmDT6HEHtkNNUt3J289HjgW8M+mR4cgH1j5MPlNRTjegd9NDwt9ZvK3w7tOi4XiMdRE2WJ28x3mDxBHAjkqgCtVTvloJjNTtL4Hn52EcPtM5fsaaB09FVYflCoC3edI6PmHsfl3loI+K2ODbV0VU7dp6mKRw90O7X8pseCDcoiICIiAiIgofyljenoGcHSuv/NEP7lW0hVv5R47epzcI6lgPc4h3/orIUFZ2xBlMFE051EgDraiNnaefyPgVcoYg1oa0Wa0AADQACwA8FU9n2+sYjUVOrIAKePlve1IR1vl3OVvQEREGvxTBKeoFpomv+1azh3OGY81SsZ2WmoWmooZHlje0+F2Y3eJH1gB424roqEIKngmJtqYWytyvk5vJw1H74EKdZVTYVu7PWxN9hktm/wA0jR8GjyVusgr227L0MnTdPxCuGDPvTQk6mKM+bQqZt/JajLRq97GgeN/7K80cO5Gxn1Wtb5ABBmREQEREBERAWn2l2dirI91/Ze32JB7TT/dvMfkbFbhEHLIqmWnl9WrBZ3uSe68aA3/fWx1nVlU8fNwta6Ui/avuMbpvyWztkbNGbiDoAXDefKV6FuGzSzAWjAc08Q7eAG733t4qvbLxPFNG+S/pJGte++oLgN1v4W7rfC+pKCD/APhoJn+lrXyVUn2iWRjoyJhFh3k962MuxlGW/NQMheB2ZI2hrhxFyPazA1+C3MYUlgQRNkcfk9IaGsPzzR82/wD6jB14usCb8QDfMG9wVI2iwgzxh8Z3Z4jvROGRuM92/W3gbdVvdk8cFXThxG7Kw7krNLPGuXAHXzHBBukREBERBp9rsMNTRSxAXcW7zPvt7TR4kW8VqBtCP8M9b4iPT/NHYt/P8Fb1Rq/ZOU1gYy3qckzaiRtx2XtB3m21LXG2nwtmG/2Owz1eiiY72yN999d9/aN+ouB4LdIiAiIgLX4/iIp6aWY+40kdXHJo8XEDxWwVE+UqoMjqehYe1K8Od0aDutv0vvH8CDzsBQllL6R3tTOLyTrbRvnmfxKy2X2GEMa1jRZrQGgdALD4KHjWJNp4XSv4DIcS46AeKDR17PWcUgpxmyD56TvFi0ee6PxK/qs7D4M+GJ08w+fqDvvvq0e6zpa9z324KzICIiAiIgIiICIiCn/KthRqcLljF7Ase4DXdYbnwGvgoOFVTZYmvboRpyI1Hgr6RfIqgYvsxNSSOnoRvxON30/EdWcx0GY6jIBtYwpDAtRguMxVAsw2eNY3ZOFtcuI7vgt0wIMjAtLi9LJRTjEImkxus2pjH1eEgHMa/wC5KtNFTe8fBaLHMUkqJTQ0Zs7SefVsTTkWjnIcx08y0LHDWRva17XtLXAEG4zBFwfJFoodhqFrQ30N7AC5e+5sNTYgX7kQWRERAREQEREBERAXO9n3et4pUVerIvm4zw4tBH4Q4/jVu2rqXx0U74x2xGbZ2tfIuz5Ak+CquxVJVMpWxxQMZvFznTSPBFzkN2Nly6zQ3Ut0QWavrGQsMkjg1o58+AA1JPIZrXYZhMlTM2qqmljGG8EDtQeEko+tybw71s6DAWteJZnmeYaPeAGs/wC3GOyzvzPVbhAREQEREBERAREQEREBERBocf2TgqTv2McwzEseTrjS/wBb8+RC09LVT0TwyvG/Do2pYMgeAlAzb3/E6q7L49oIIIBByIOYIPAoKtjeMyTS+pUJ+cI+dmGbYmHkRq88P2Ru8EwiOlhEUQyGZcfac46uceJK94bhcNO0thjbGHOLiGjUn96cFMQERE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sp>
        <p:nvSpPr>
          <p:cNvPr id="5" name="AutoShape 4" descr="data:image/jpeg;base64,/9j/4AAQSkZJRgABAQAAAQABAAD/2wCEAAkGBxMTEBUSEhMWFhUWFhUYGBcYGBcYGBwYFhgYFxgYGBgYHSggGBolGxcWITEjJSkrLi8uGB8zODMsNygtLisBCgoKDg0OGxAQGjclHyUtKy8tMzE1Li01MDEtLS01LTAvNzEtLTUvNi8rLS0tLC0vKy0rLS8vNTUtLS4rLS0yNf/AABEIAN8A4gMBIgACEQEDEQH/xAAbAAEAAgMBAQAAAAAAAAAAAAAABAYDBQcCAf/EAEQQAAEDAgMFBAUKBAQHAQAAAAEAAgMEEQUhMQYSQVFhInGBkRMUMkKhByMzUmJygrHR8EOSosEVY+HxJDRTc7LC8hb/xAAbAQEAAgMBAQAAAAAAAAAAAAAABQYBAgQDB//EAC0RAQACAQIEAwcFAQAAAAAAAAABAgMEEQUSITFBUfAiIzKBodHhExRhcbFC/9oADAMBAAIRAxEAPwDuKpWObcfOGChYJpB7Tz9G3x97zA79F4+UDGnlzaCndZ8gvK4e7Hy7znfpYe8oGHUbIWBjBYDU8SeZ6qB4rxb9t7vH8X+JHTaWOXnv8o+6NJRVc+dTWyfciO40dMrA+SxjZOH/AKk1+e+L9/srcgr2Cqnk1+pvO83l3bzHbo1UeE1MWdPXTNPKQ77fI5f0lTqXbOppyG18ILL29PFp3ub/APPQFSgVFfUbwLSAWm4IIuCORXTpeMarFPfeP5aWx1yfFG/0leaSqZKxskbg5jhdrhoQsy5dheIuw2a+Zo5XdpuZ9E4+8On5gcwL9PjkDgHNIIIBBGYIOYIPEK7aPWU1WOL1+aL1GCcVv4ns9IiLrc4iIgIiICIiAiIgIihYtisVNGZJnhrRpzJ5NGpKCasU9Sxlg97W7xsN5wFyeAvqVRJMZxCu/wCVZ6vAf4r8nOHMHP8ApH4lo3bMD/EqendK6Z7rSTOPBrSTa5JOe6RmfeCDriIiAiIgIiICIiDk2HTemqaqpOZfK5rT9lug/l3PJbYFaHZgbsT2nVsrwe8ALdAr5zrpm2e0z5rHNdukJAK9tKwAqXCLtXDbo0t0fGuUWdljfgVJc1fHC4sVis7MROyLJG17Sx4u1wsQsuw+LOppv8Pnddpuad54g5+j/O3W44hYrWNio2L4eJ47A2e07zHaEOHUaD/Q8FJ8O1s6XLFv+Z7mSlb1mtu0+t3TkVc2J2gNVCWyZTxHdlboSdA+3Wx8Qeisav8AS8XrFq9pQeSk0tNbd4ERFu0EREBERAREQQMcxaOlgdNIchoOLnHRo6n9TwVQwfCZKyQVtcL3zhh9xrdQSDrfWx11PADFVu/xHEyw501ITccHPvbPndwI7mHmrog+EgDPIDyACrOwDPTzVVe4fSP9HHfgxtj+W4O9pWbbrEDFRvDfblIiaBr2vat+EHxIW/2ew0U9LFDxY0b3Vxzcf5iUGxREQEREBFptr8U9WopZQbO3d1n3n9kEd17+Cr+xBlpTFTTEllRH6SMn3ZQN6SI/hId3hyC8oiIOUVcHq+JVMJyEh9MzqH5m3iSPwKcwE6Ld/KBgD5mMqYBeeC5sBm9nFvUjMgdXDiq9geIslYS3J3vNOo/0VJ41pLYss5IjpKewZYyYonxjpKQs9PNunpxWU2OqwyQWzGf5qD3iekt94npKdYEXCxOYo9POWnpxCnixFwvKYmrzmJqhyMusLTZTXsUeWPzW9bNqy1Vc59NO2uhFy3KZn14za/jkPIHgul4fWsmiZLGbseAQf7HkRoR0VGaeB8lj2Vr/AFKp9Wef+HndeInRkh9zuOQ77cyrRwLiHLP7e8/059Vh/UrzR3j6x+HRURFbEQIiICIiAtZtNiHoKSaYatYd37zuy3+ohbNVD5U5SMPIHvSRjyu782hBj2AoBFRMcfal+cJ6HJv9IB8SrIoVE0MjYwaNa1o7gAFJa9BV60es4xDB7lMz0rh9rskfExfFXtc9jnFNjpfJkypjDWuOlyGAC/3ogPxBdCQEREBEXx7gASTYAXJ6BBR9s3es11LRDNrT6aXlYXsD+EOH4wp+2DD6sZm+3TvZMzvjPaHcWlwWs2LvPPU17v4j9yO/Bjbf23B+EqwY60GlnB0MMo/ocg3NNMHsa9vsuaHDucLhfFzbCtqHMgiZvezGxvk0BEHTlT9qdjPSvNTSOEVRqRoyT73J3Xjx5i4IvPLiplry3jeHpiy2x25qy5TR4yWvMFSwxTDIh2QPUHr5HgSt0x6tWOYFBVs3JmX+q4ZPb1a7h3aHiqBiOD1eH3IvUUw94e2wfaHLrpl7qqXEOBWpvfD1jySuLU0y9O0+uzbPjDu/msTHuYf3YqNhuJxzNux1+Y4jvCn3vkVXbVms8toe87x0lJjeHC48l4kjUQtLTvNKmQTh/Q8v0XlNdusdnnMbdYRJGKLiFE2aIxu46HiHDQhbaWO6hubYr0ped947w3rZtth8ddMx1POf+IgsHfbb7sg53yv4HirQuYYlG9j2VcH00OZH14/eYeeV/jxsug4LikdTAyaM9lw04g8WnqCr/wAK18arF1+KO6M1eDknnr2n6T67JyIilXGIiICqHypRXw8n6skZ87t/NwVvVU+UjEY46J0L+0+awY0a3BDt7uBA7zYIJNLNvMa4cWtPmLqQ160uz+82mia/2msAI5W0B62stm1yCLtDgsdXFuPycM2PGZae7iDxC1VLjGI0Y3Z4fWom6SMJLwOptc/iHirG1yyNcgiYTtvRz5ek9E76svZz5b190+d1Ywb5hVnEsEp6j6WJpP1hk7+YZrTN2YqKfOhq3MGvo5M2fkR/T4oOgKq/KHjAhpTC03ln7DWjXdOTjbu7I6uC1bsQxo9j0UI/zBueebz/AOKz4Fss5s3rVXJ6afhqWt6i+pHDIAcBxQbnAsPEFNHDxa0X6uObj/MSsO1U25RVB/ynt8XjdHxK2qqPyjVBMEdMzN88jQB0aR/7liyNFh2zr3wxvDcnMY7zaCi6lRUjY4mRjRjGtHc0AD8l9WBnREQEREFS2g2GimcZac+rz67zfYcftNGl+Y8QVVZK+eleIq6Mtvk2VubHeI/35gLq6w1dIyVhjkY17Dq1wBHxUbreF4dTHWNp83bh1lqezfrH1UeGcOAc0gg6EG4R8fFuq8YpsTNTky4e+7dTTvNwfuOOvjY9eCgYdjLXuMbwYpRk6N+Rv0vr3aqn63hmbSzvMbx5pGl63jmpO7c09XfJ2vP9Vlmhuob2X716p6otydmPiFFzTxqTXxh50KgUFecPqfSZ+qzkekA/hv4PA5fvg0LczRhw3m5qDNGHtLHC7XAgjvXXotZfT5IyV+ZtF4mJ7eLoDHggEEEEAgjMEHQg8QvS5xsrjrqKQUlS68Dj8zKdG/YceDfy7jl0dfQ9NqaajHF6Sh8+GcVtp7eAiKPiFbHDG6WVwaxouSfyHMnQBdDxR8cxeOlhdNKchkBxc46Nb1P6nguc4dFJVTmtqdT9Gzg1o0sOQ4czcr5JNJiVR6eUFtOwkRx8+/n1PhwW/AQZIX2KmteoICyRusgnNcsjXKKx6ytcgkhy9hyjtcsgcgzhy9hyjhy9b6DPvc1U9n2evYi+rP0FP2IuTnZ9r4l3izkseJYhJXSGjoz2P483uhvFo53z79NLlXbCsOjp4WwxCzWiw5k8SeZJzKCWiIgIiICIiAiIgLT7QbN09W20rbPHsyNye3uPEdDcLcIsWrFo2mG1bTWd6ztLmNfT1NAfn7zQcJ2jNvL0jeHf8SclLjkbI0OaQQdCNF0JzQRYi4OoVHxvY58TnT4fYHV9OfYd9z6p6acraGtcQ4FE75NP0nySeHWRfpfpPn4fj/EWKUtOS9vkub2tdaqixVspLS0skbk6N2TgRkdVOBVXvimltrRtLtmpWUrJWFjxcHzB5g8CsWEbQVGHgRztdPTD2Xt9tg4A31HQ+B4KSCvYK6NHrsultvSenk1tWto5bRvC10W0dLLC6ZkzCxgu+5sWj7TTmPLNc/xGukxOe5uykjPZboXHmftEfyg21JXjEtmoZc2j0b+bfZv1b+llm2TqS+DdIHzbiy7dCBY3+KuPDuKU1fs7bTCM1GkjHHPWejcRRhoDWgAAWAGgCyAIAvQClXEAL0AgC9AIPrVla9YZJA1pc4gAC5JyAHVV4V9RWyGGiaWsGT5jcADv93u9o9EFmNbGDumRgI1Bc0HxF15lxeBvtTRj8bf1WGk+TelDAJDI9+rn727c9GjQeZ6qVB8n9C3WJzvvSP8A7EINPWbaU7Tux70zzkAwGxPedfAFIcHrq7/mD6tTn+GPpHDqDp+K33Srph+FQQD5mJjOrWgE951PipqCHhWGRU8YihYGtHmTzcdSeqmIiAiIgIiICIiAiIgIiICIiCr7Y7KNqR6aLsVLBdrxlvW0a/8AIHh3ZKn4RXmRh3huyMO69uhDhlpw0+BXWFzXbmh9VrWVTRaKfsScg8aO8QL/AIXc1B8Z0MZcf6lY9qEnoc8z7q3y+z2CvYKwArFW1zImF7zlwHEnkFTeWZnaEjsx49iHooiG/SP7LANbnIkDpfzIWTZJ0fqzWsObb74OocTc36cu5YcAoHyy+tzix/hM+qPrHry8+SzYxhj2P9apvbHts4PHHLn046663Xg+gnT4+a3xSi9bmifd18O/9/huwF6AULCcSZPHvs10c3i08j+qngKZR4AsNdWshYXyGwHmTyA4lYcWxSOnZvvOfutGrj06dVG2f2alrXiqrRaLWOHMXHAkcG/F3dqEbDMJnxN4klvFSA9kDV9uXP72g0F810egoY4YxHEwMY3QD8zzPU5rOxoAAAsBkAMgAOAX1AREQEREBERAREQEREBERAREQEREBEUPFcTip4jLM7daPMng1o4koMtdWMhjdJK4NY0XJP7zPRcvxjEJsUeQ28VKwndB1c4aF3M9NB1KVlVNiUofJeOmYewy+vU8z14aDiVuoYg1oa0AACwA0CxMRMbS2rM1neFRp8UkjHoHROdM3sgDQjgb8l8p4y2paa4G5AMenoweRtll+evNXMLFWUbJWFkguD5g8weBUdp+F4cN5vEby7cuuveu0Rt5+vBma5ZWuVWinko3COYl0JyZJ9Xof08uQsUcgIBBuDmCNLKScDUYthr4pPWqUdr+JHweOJA59PEZ65JdqIRAJQbuOQjv2t7iDyHVblrlX8UwsxTNrII2vcx28+Ii4dzcBz499iM9Q22yuyz5ZBWVwu42McRGTRqC5vDo3xOavy1uA41FVwiWI9HNPtNdxa795rZICIiAiIgIiICIiAiIgIiICIiAiKLiGIxQN35pGsbzcbX6Aak9AglIqVWfKRTh27DHLMeFhug91+1/Socm3VW4H0dA4ciS92fAkbgugte0O0ENHHvyntG+6we049BwHMnILnhZNXSioq8mD6OIXsB+nM6noLLJSYRI+Q1FYS+U52OjeXTLkMgtyEBjQBYCwGgXsL4AvQRl9AXoBfAF6ARh4nga9pY8BzTqCqvK91BIGl2/A+5Av2288uIz7j0K32M4qynj3nZuN91vEn+wHErLsjsq6R3rlc3ee8diJwya06FzTxto3hqc9A+U87XtDmkFp0IUhrlrMdwGSgcZ6YF9MTd8epj6j7PXhx5jPRVjJWB7DcHzB5EcCjKFUQy0k3rdIP8AvRe69upIA46nprzBv2B4xFVQiWI3ByIPtNdxa4cD/uqy1y08zJKOY1dKLtP00PBzdSRy4np3XCMOnIoOC4tFUwiaI3adRxaeLXDgR/ropyAiIgIiICIiAiIgIiICIqbt1j72ltFS/Ty+0Rqxp68HHM34AE8QUDaTbFwk9Vom+lnzDnatZbXoSOuQ430Wnptld93payR00h1FzujpfUjoLDotxgOBspY91ubjbffxJ/s0cAtiWoIlPSsjG7GxrRyaAPyXstWYtXktQYS1YnwA6ZKUWrzZBAcwjVfQFNcxR5IrdyDwAouKYiyCMvf3NbxceQ/VZK2rZFGZHmwHmTwA5lQtlMDfWyitqh80D81EdDbiebQf5j0FiEjY7Zx88grqwXJsYYzoBq1xHLkPE8Ff0RAIVA2j2XfTvNVQtu3WWAaW4lg/sNOGWSv6IOc4ZiLJmbzD3jiDyKntcvW1Oybt81dF2Zcy+P3ZOJsODunHoczqsJxRswOW69uT2HUEZHXhdBieJKKY1VMLxn6aHgR9YcrZ93cSF0LCMUjqYmzROu0+YPFrhwIVUa5ai8lBKammF4nfTQ8LfWbyt8O69g6eih4ViUdRE2WJ2813mDxa4cCFMQEREBERAREQEREEbEaxsML5X+yxrnHwF7DqdFQth6V0rpa6bOSVzg3oL9q3TINHRq2nyp1hZRCMayyNae5t3/m1vmtphVEIoI4h7jGjxtn8boMhavBavVVM2NjnvNmtBJPQZlVaioqzEvnDIaalJO4G+28DjkR5k25A6oLMWryWrTu+TwNzgrJ2P5kgjybun4qNL/idL9JE2qjHvR+3buAv/Se9BvyF83VpaDa6mkO65xifoWyC2fLe087LeNIIuCCDoRmPNBjsvhastl8sgqE1EKjFY6eocRDbeY0aPs25BPAmzrnk2w1uunsYAAAAABYAZAAaADgFzvbL5r0FU32oZWnwve3dl8V0VpuLjQoPqIiAiIgKqbWbJ+mPrFOfR1Lc76B9uDuvC/gctLWiDmOF4pvuMUrfRzMycw5acR+/hmtq1y3G1Wy7KsB7T6OdnsSDpo11tR11HmDT6HEHtkNNUt3J289HjgW8M+mR4cgH1j5MPlNRTjegd9NDwt9ZvK3w7tOi4XiMdRE2WJ28x3mDxBHAjkqgCtVTvloJjNTtL4Hn52EcPtM5fsaaB09FVYflCoC3edI6PmHsfl3loI+K2ODbV0VU7dp6mKRw90O7X8pseCDcoiICIiAiIgofyljenoGcHSuv/NEP7lW0hVv5R47epzcI6lgPc4h3/orIUFZ2xBlMFE051EgDraiNnaefyPgVcoYg1oa0Wa0AADQACwA8FU9n2+sYjUVOrIAKePlve1IR1vl3OVvQEREGvxTBKeoFpomv+1azh3OGY81SsZ2WmoWmooZHlje0+F2Y3eJH1gB424roqEIKngmJtqYWytyvk5vJw1H74EKdZVTYVu7PWxN9hktm/wA0jR8GjyVusgr227L0MnTdPxCuGDPvTQk6mKM+bQqZt/JajLRq97GgeN/7K80cO5Gxn1Wtb5ABBmREQEREBERAWn2l2dirI91/Ze32JB7TT/dvMfkbFbhEHLIqmWnl9WrBZ3uSe68aA3/fWx1nVlU8fNwta6Ui/avuMbpvyWztkbNGbiDoAXDefKV6FuGzSzAWjAc08Q7eAG733t4qvbLxPFNG+S/pJGte++oLgN1v4W7rfC+pKCD/APhoJn+lrXyVUn2iWRjoyJhFh3k962MuxlGW/NQMheB2ZI2hrhxFyPazA1+C3MYUlgQRNkcfk9IaGsPzzR82/wD6jB14usCb8QDfMG9wVI2iwgzxh8Z3Z4jvROGRuM92/W3gbdVvdk8cFXThxG7Kw7krNLPGuXAHXzHBBukREBERBp9rsMNTRSxAXcW7zPvt7TR4kW8VqBtCP8M9b4iPT/NHYt/P8Fb1Rq/ZOU1gYy3qckzaiRtx2XtB3m21LXG2nwtmG/2Owz1eiiY72yN999d9/aN+ouB4LdIiAiIgLX4/iIp6aWY+40kdXHJo8XEDxWwVE+UqoMjqehYe1K8Od0aDutv0vvH8CDzsBQllL6R3tTOLyTrbRvnmfxKy2X2GEMa1jRZrQGgdALD4KHjWJNp4XSv4DIcS46AeKDR17PWcUgpxmyD56TvFi0ee6PxK/qs7D4M+GJ08w+fqDvvvq0e6zpa9z324KzICIiAiIgIiICIiCn/KthRqcLljF7Ase4DXdYbnwGvgoOFVTZYmvboRpyI1Hgr6RfIqgYvsxNSSOnoRvxON30/EdWcx0GY6jIBtYwpDAtRguMxVAsw2eNY3ZOFtcuI7vgt0wIMjAtLi9LJRTjEImkxus2pjH1eEgHMa/wC5KtNFTe8fBaLHMUkqJTQ0Zs7SefVsTTkWjnIcx08y0LHDWRva17XtLXAEG4zBFwfJFoodhqFrQ30N7AC5e+5sNTYgX7kQWRERAREQEREBERAXO9n3et4pUVerIvm4zw4tBH4Q4/jVu2rqXx0U74x2xGbZ2tfIuz5Ak+CquxVJVMpWxxQMZvFznTSPBFzkN2Nly6zQ3Ut0QWavrGQsMkjg1o58+AA1JPIZrXYZhMlTM2qqmljGG8EDtQeEko+tybw71s6DAWteJZnmeYaPeAGs/wC3GOyzvzPVbhAREQEREBERAREQEREBERBocf2TgqTv2McwzEseTrjS/wBb8+RC09LVT0TwyvG/Do2pYMgeAlAzb3/E6q7L49oIIIBByIOYIPAoKtjeMyTS+pUJ+cI+dmGbYmHkRq88P2Ru8EwiOlhEUQyGZcfac46uceJK94bhcNO0thjbGHOLiGjUn96cFMQEREH/2Q=="/>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sp>
        <p:nvSpPr>
          <p:cNvPr id="6" name="AutoShape 6" descr="data:image/jpeg;base64,/9j/4AAQSkZJRgABAQAAAQABAAD/2wCEAAkGBxMTEBUSEhMWFhUWFhUYGBcYGBcYGBwYFhgYFxgYGBgYHSggGBolGxcWITEjJSkrLi8uGB8zODMsNygtLisBCgoKDg0OGxAQGjclHyUtKy8tMzE1Li01MDEtLS01LTAvNzEtLTUvNi8rLS0tLC0vKy0rLS8vNTUtLS4rLS0yNf/AABEIAN8A4gMBIgACEQEDEQH/xAAbAAEAAgMBAQAAAAAAAAAAAAAABAYDBQcCAf/EAEQQAAEDAgMFBAUKBAQHAQAAAAEAAgMEEQUhMQYSQVFhInGBkRMUMkKhByMzUmJygrHR8EOSosEVY+HxJDRTc7LC8hb/xAAbAQEAAgMBAQAAAAAAAAAAAAAABQYBAgQDB//EAC0RAQACAQIEAwcFAQAAAAAAAAABAgMEEQUSITFBUfAiIzKBodHhExRhcbFC/9oADAMBAAIRAxEAPwDuKpWObcfOGChYJpB7Tz9G3x97zA79F4+UDGnlzaCndZ8gvK4e7Hy7znfpYe8oGHUbIWBjBYDU8SeZ6qB4rxb9t7vH8X+JHTaWOXnv8o+6NJRVc+dTWyfciO40dMrA+SxjZOH/AKk1+e+L9/srcgr2Cqnk1+pvO83l3bzHbo1UeE1MWdPXTNPKQ77fI5f0lTqXbOppyG18ILL29PFp3ub/APPQFSgVFfUbwLSAWm4IIuCORXTpeMarFPfeP5aWx1yfFG/0leaSqZKxskbg5jhdrhoQsy5dheIuw2a+Zo5XdpuZ9E4+8On5gcwL9PjkDgHNIIIBBGYIOYIPEK7aPWU1WOL1+aL1GCcVv4ns9IiLrc4iIgIiICIiAiIgIihYtisVNGZJnhrRpzJ5NGpKCasU9Sxlg97W7xsN5wFyeAvqVRJMZxCu/wCVZ6vAf4r8nOHMHP8ApH4lo3bMD/EqendK6Z7rSTOPBrSTa5JOe6RmfeCDriIiAiIgIiICIiDk2HTemqaqpOZfK5rT9lug/l3PJbYFaHZgbsT2nVsrwe8ALdAr5zrpm2e0z5rHNdukJAK9tKwAqXCLtXDbo0t0fGuUWdljfgVJc1fHC4sVis7MROyLJG17Sx4u1wsQsuw+LOppv8Pnddpuad54g5+j/O3W44hYrWNio2L4eJ47A2e07zHaEOHUaD/Q8FJ8O1s6XLFv+Z7mSlb1mtu0+t3TkVc2J2gNVCWyZTxHdlboSdA+3Wx8Qeisav8AS8XrFq9pQeSk0tNbd4ERFu0EREBERAREQQMcxaOlgdNIchoOLnHRo6n9TwVQwfCZKyQVtcL3zhh9xrdQSDrfWx11PADFVu/xHEyw501ITccHPvbPndwI7mHmrog+EgDPIDyACrOwDPTzVVe4fSP9HHfgxtj+W4O9pWbbrEDFRvDfblIiaBr2vat+EHxIW/2ew0U9LFDxY0b3Vxzcf5iUGxREQEREBFptr8U9WopZQbO3d1n3n9kEd17+Cr+xBlpTFTTEllRH6SMn3ZQN6SI/hId3hyC8oiIOUVcHq+JVMJyEh9MzqH5m3iSPwKcwE6Ld/KBgD5mMqYBeeC5sBm9nFvUjMgdXDiq9geIslYS3J3vNOo/0VJ41pLYss5IjpKewZYyYonxjpKQs9PNunpxWU2OqwyQWzGf5qD3iekt94npKdYEXCxOYo9POWnpxCnixFwvKYmrzmJqhyMusLTZTXsUeWPzW9bNqy1Vc59NO2uhFy3KZn14za/jkPIHgul4fWsmiZLGbseAQf7HkRoR0VGaeB8lj2Vr/AFKp9Wef+HndeInRkh9zuOQ77cyrRwLiHLP7e8/059Vh/UrzR3j6x+HRURFbEQIiICIiAtZtNiHoKSaYatYd37zuy3+ohbNVD5U5SMPIHvSRjyu782hBj2AoBFRMcfal+cJ6HJv9IB8SrIoVE0MjYwaNa1o7gAFJa9BV60es4xDB7lMz0rh9rskfExfFXtc9jnFNjpfJkypjDWuOlyGAC/3ogPxBdCQEREBEXx7gASTYAXJ6BBR9s3es11LRDNrT6aXlYXsD+EOH4wp+2DD6sZm+3TvZMzvjPaHcWlwWs2LvPPU17v4j9yO/Bjbf23B+EqwY60GlnB0MMo/ocg3NNMHsa9vsuaHDucLhfFzbCtqHMgiZvezGxvk0BEHTlT9qdjPSvNTSOEVRqRoyT73J3Xjx5i4IvPLiplry3jeHpiy2x25qy5TR4yWvMFSwxTDIh2QPUHr5HgSt0x6tWOYFBVs3JmX+q4ZPb1a7h3aHiqBiOD1eH3IvUUw94e2wfaHLrpl7qqXEOBWpvfD1jySuLU0y9O0+uzbPjDu/msTHuYf3YqNhuJxzNux1+Y4jvCn3vkVXbVms8toe87x0lJjeHC48l4kjUQtLTvNKmQTh/Q8v0XlNdusdnnMbdYRJGKLiFE2aIxu46HiHDQhbaWO6hubYr0ped947w3rZtth8ddMx1POf+IgsHfbb7sg53yv4HirQuYYlG9j2VcH00OZH14/eYeeV/jxsug4LikdTAyaM9lw04g8WnqCr/wAK18arF1+KO6M1eDknnr2n6T67JyIilXGIiICqHypRXw8n6skZ87t/NwVvVU+UjEY46J0L+0+awY0a3BDt7uBA7zYIJNLNvMa4cWtPmLqQ160uz+82mia/2msAI5W0B62stm1yCLtDgsdXFuPycM2PGZae7iDxC1VLjGI0Y3Z4fWom6SMJLwOptc/iHirG1yyNcgiYTtvRz5ek9E76svZz5b190+d1Ywb5hVnEsEp6j6WJpP1hk7+YZrTN2YqKfOhq3MGvo5M2fkR/T4oOgKq/KHjAhpTC03ln7DWjXdOTjbu7I6uC1bsQxo9j0UI/zBueebz/AOKz4Fss5s3rVXJ6afhqWt6i+pHDIAcBxQbnAsPEFNHDxa0X6uObj/MSsO1U25RVB/ynt8XjdHxK2qqPyjVBMEdMzN88jQB0aR/7liyNFh2zr3wxvDcnMY7zaCi6lRUjY4mRjRjGtHc0AD8l9WBnREQEREFS2g2GimcZac+rz67zfYcftNGl+Y8QVVZK+eleIq6Mtvk2VubHeI/35gLq6w1dIyVhjkY17Dq1wBHxUbreF4dTHWNp83bh1lqezfrH1UeGcOAc0gg6EG4R8fFuq8YpsTNTky4e+7dTTvNwfuOOvjY9eCgYdjLXuMbwYpRk6N+Rv0vr3aqn63hmbSzvMbx5pGl63jmpO7c09XfJ2vP9Vlmhuob2X716p6otydmPiFFzTxqTXxh50KgUFecPqfSZ+qzkekA/hv4PA5fvg0LczRhw3m5qDNGHtLHC7XAgjvXXotZfT5IyV+ZtF4mJ7eLoDHggEEEEAgjMEHQg8QvS5xsrjrqKQUlS68Dj8zKdG/YceDfy7jl0dfQ9NqaajHF6Sh8+GcVtp7eAiKPiFbHDG6WVwaxouSfyHMnQBdDxR8cxeOlhdNKchkBxc46Nb1P6nguc4dFJVTmtqdT9Gzg1o0sOQ4czcr5JNJiVR6eUFtOwkRx8+/n1PhwW/AQZIX2KmteoICyRusgnNcsjXKKx6ytcgkhy9hyjtcsgcgzhy9hyjhy9b6DPvc1U9n2evYi+rP0FP2IuTnZ9r4l3izkseJYhJXSGjoz2P483uhvFo53z79NLlXbCsOjp4WwxCzWiw5k8SeZJzKCWiIgIiICIiAiIgLT7QbN09W20rbPHsyNye3uPEdDcLcIsWrFo2mG1bTWd6ztLmNfT1NAfn7zQcJ2jNvL0jeHf8SclLjkbI0OaQQdCNF0JzQRYi4OoVHxvY58TnT4fYHV9OfYd9z6p6acraGtcQ4FE75NP0nySeHWRfpfpPn4fj/EWKUtOS9vkub2tdaqixVspLS0skbk6N2TgRkdVOBVXvimltrRtLtmpWUrJWFjxcHzB5g8CsWEbQVGHgRztdPTD2Xt9tg4A31HQ+B4KSCvYK6NHrsultvSenk1tWto5bRvC10W0dLLC6ZkzCxgu+5sWj7TTmPLNc/xGukxOe5uykjPZboXHmftEfyg21JXjEtmoZc2j0b+bfZv1b+llm2TqS+DdIHzbiy7dCBY3+KuPDuKU1fs7bTCM1GkjHHPWejcRRhoDWgAAWAGgCyAIAvQClXEAL0AgC9AIPrVla9YZJA1pc4gAC5JyAHVV4V9RWyGGiaWsGT5jcADv93u9o9EFmNbGDumRgI1Bc0HxF15lxeBvtTRj8bf1WGk+TelDAJDI9+rn727c9GjQeZ6qVB8n9C3WJzvvSP8A7EINPWbaU7Tux70zzkAwGxPedfAFIcHrq7/mD6tTn+GPpHDqDp+K33Srph+FQQD5mJjOrWgE951PipqCHhWGRU8YihYGtHmTzcdSeqmIiAiIgIiICIiAiIgIiICIiCr7Y7KNqR6aLsVLBdrxlvW0a/8AIHh3ZKn4RXmRh3huyMO69uhDhlpw0+BXWFzXbmh9VrWVTRaKfsScg8aO8QL/AIXc1B8Z0MZcf6lY9qEnoc8z7q3y+z2CvYKwArFW1zImF7zlwHEnkFTeWZnaEjsx49iHooiG/SP7LANbnIkDpfzIWTZJ0fqzWsObb74OocTc36cu5YcAoHyy+tzix/hM+qPrHry8+SzYxhj2P9apvbHts4PHHLn046663Xg+gnT4+a3xSi9bmifd18O/9/huwF6AULCcSZPHvs10c3i08j+qngKZR4AsNdWshYXyGwHmTyA4lYcWxSOnZvvOfutGrj06dVG2f2alrXiqrRaLWOHMXHAkcG/F3dqEbDMJnxN4klvFSA9kDV9uXP72g0F810egoY4YxHEwMY3QD8zzPU5rOxoAAAsBkAMgAOAX1AREQEREBERAREQEREBERAREQEREBEUPFcTip4jLM7daPMng1o4koMtdWMhjdJK4NY0XJP7zPRcvxjEJsUeQ28VKwndB1c4aF3M9NB1KVlVNiUofJeOmYewy+vU8z14aDiVuoYg1oa0AACwA0CxMRMbS2rM1neFRp8UkjHoHROdM3sgDQjgb8l8p4y2paa4G5AMenoweRtll+evNXMLFWUbJWFkguD5g8weBUdp+F4cN5vEby7cuuveu0Rt5+vBma5ZWuVWinko3COYl0JyZJ9Xof08uQsUcgIBBuDmCNLKScDUYthr4pPWqUdr+JHweOJA59PEZ65JdqIRAJQbuOQjv2t7iDyHVblrlX8UwsxTNrII2vcx28+Ii4dzcBz499iM9Q22yuyz5ZBWVwu42McRGTRqC5vDo3xOavy1uA41FVwiWI9HNPtNdxa795rZICIiAiIgIiICIiAiIgIiICIiAiKLiGIxQN35pGsbzcbX6Aak9AglIqVWfKRTh27DHLMeFhug91+1/Socm3VW4H0dA4ciS92fAkbgugte0O0ENHHvyntG+6we049BwHMnILnhZNXSioq8mD6OIXsB+nM6noLLJSYRI+Q1FYS+U52OjeXTLkMgtyEBjQBYCwGgXsL4AvQRl9AXoBfAF6ARh4nga9pY8BzTqCqvK91BIGl2/A+5Av2288uIz7j0K32M4qynj3nZuN91vEn+wHErLsjsq6R3rlc3ee8diJwya06FzTxto3hqc9A+U87XtDmkFp0IUhrlrMdwGSgcZ6YF9MTd8epj6j7PXhx5jPRVjJWB7DcHzB5EcCjKFUQy0k3rdIP8AvRe69upIA46nprzBv2B4xFVQiWI3ByIPtNdxa4cD/uqy1y08zJKOY1dKLtP00PBzdSRy4np3XCMOnIoOC4tFUwiaI3adRxaeLXDgR/ropyAiIgIiICIiAiIgIiICIqbt1j72ltFS/Ty+0Rqxp68HHM34AE8QUDaTbFwk9Vom+lnzDnatZbXoSOuQ430Wnptld93payR00h1FzujpfUjoLDotxgOBspY91ubjbffxJ/s0cAtiWoIlPSsjG7GxrRyaAPyXstWYtXktQYS1YnwA6ZKUWrzZBAcwjVfQFNcxR5IrdyDwAouKYiyCMvf3NbxceQ/VZK2rZFGZHmwHmTwA5lQtlMDfWyitqh80D81EdDbiebQf5j0FiEjY7Zx88grqwXJsYYzoBq1xHLkPE8Ff0RAIVA2j2XfTvNVQtu3WWAaW4lg/sNOGWSv6IOc4ZiLJmbzD3jiDyKntcvW1Oybt81dF2Zcy+P3ZOJsODunHoczqsJxRswOW69uT2HUEZHXhdBieJKKY1VMLxn6aHgR9YcrZ93cSF0LCMUjqYmzROu0+YPFrhwIVUa5ai8lBKammF4nfTQ8LfWbyt8O69g6eih4ViUdRE2WJ2813mDxa4cCFMQEREBERAREQEREEbEaxsML5X+yxrnHwF7DqdFQth6V0rpa6bOSVzg3oL9q3TINHRq2nyp1hZRCMayyNae5t3/m1vmtphVEIoI4h7jGjxtn8boMhavBavVVM2NjnvNmtBJPQZlVaioqzEvnDIaalJO4G+28DjkR5k25A6oLMWryWrTu+TwNzgrJ2P5kgjybun4qNL/idL9JE2qjHvR+3buAv/Se9BvyF83VpaDa6mkO65xifoWyC2fLe087LeNIIuCCDoRmPNBjsvhastl8sgqE1EKjFY6eocRDbeY0aPs25BPAmzrnk2w1uunsYAAAAABYAZAAaADgFzvbL5r0FU32oZWnwve3dl8V0VpuLjQoPqIiAiIgKqbWbJ+mPrFOfR1Lc76B9uDuvC/gctLWiDmOF4pvuMUrfRzMycw5acR+/hmtq1y3G1Wy7KsB7T6OdnsSDpo11tR11HmDT6HEHtkNNUt3J289HjgW8M+mR4cgH1j5MPlNRTjegd9NDwt9ZvK3w7tOi4XiMdRE2WJ28x3mDxBHAjkqgCtVTvloJjNTtL4Hn52EcPtM5fsaaB09FVYflCoC3edI6PmHsfl3loI+K2ODbV0VU7dp6mKRw90O7X8pseCDcoiICIiAiIgofyljenoGcHSuv/NEP7lW0hVv5R47epzcI6lgPc4h3/orIUFZ2xBlMFE051EgDraiNnaefyPgVcoYg1oa0Wa0AADQACwA8FU9n2+sYjUVOrIAKePlve1IR1vl3OVvQEREGvxTBKeoFpomv+1azh3OGY81SsZ2WmoWmooZHlje0+F2Y3eJH1gB424roqEIKngmJtqYWytyvk5vJw1H74EKdZVTYVu7PWxN9hktm/wA0jR8GjyVusgr227L0MnTdPxCuGDPvTQk6mKM+bQqZt/JajLRq97GgeN/7K80cO5Gxn1Wtb5ABBmREQEREBERAWn2l2dirI91/Ze32JB7TT/dvMfkbFbhEHLIqmWnl9WrBZ3uSe68aA3/fWx1nVlU8fNwta6Ui/avuMbpvyWztkbNGbiDoAXDefKV6FuGzSzAWjAc08Q7eAG733t4qvbLxPFNG+S/pJGte++oLgN1v4W7rfC+pKCD/APhoJn+lrXyVUn2iWRjoyJhFh3k962MuxlGW/NQMheB2ZI2hrhxFyPazA1+C3MYUlgQRNkcfk9IaGsPzzR82/wD6jB14usCb8QDfMG9wVI2iwgzxh8Z3Z4jvROGRuM92/W3gbdVvdk8cFXThxG7Kw7krNLPGuXAHXzHBBukREBERBp9rsMNTRSxAXcW7zPvt7TR4kW8VqBtCP8M9b4iPT/NHYt/P8Fb1Rq/ZOU1gYy3qckzaiRtx2XtB3m21LXG2nwtmG/2Owz1eiiY72yN999d9/aN+ouB4LdIiAiIgLX4/iIp6aWY+40kdXHJo8XEDxWwVE+UqoMjqehYe1K8Od0aDutv0vvH8CDzsBQllL6R3tTOLyTrbRvnmfxKy2X2GEMa1jRZrQGgdALD4KHjWJNp4XSv4DIcS46AeKDR17PWcUgpxmyD56TvFi0ee6PxK/qs7D4M+GJ08w+fqDvvvq0e6zpa9z324KzICIiAiIgIiICIiCn/KthRqcLljF7Ase4DXdYbnwGvgoOFVTZYmvboRpyI1Hgr6RfIqgYvsxNSSOnoRvxON30/EdWcx0GY6jIBtYwpDAtRguMxVAsw2eNY3ZOFtcuI7vgt0wIMjAtLi9LJRTjEImkxus2pjH1eEgHMa/wC5KtNFTe8fBaLHMUkqJTQ0Zs7SefVsTTkWjnIcx08y0LHDWRva17XtLXAEG4zBFwfJFoodhqFrQ30N7AC5e+5sNTYgX7kQWRERAREQEREBERAXO9n3et4pUVerIvm4zw4tBH4Q4/jVu2rqXx0U74x2xGbZ2tfIuz5Ak+CquxVJVMpWxxQMZvFznTSPBFzkN2Nly6zQ3Ut0QWavrGQsMkjg1o58+AA1JPIZrXYZhMlTM2qqmljGG8EDtQeEko+tybw71s6DAWteJZnmeYaPeAGs/wC3GOyzvzPVbhAREQEREBERAREQEREBERBocf2TgqTv2McwzEseTrjS/wBb8+RC09LVT0TwyvG/Do2pYMgeAlAzb3/E6q7L49oIIIBByIOYIPAoKtjeMyTS+pUJ+cI+dmGbYmHkRq88P2Ru8EwiOlhEUQyGZcfac46uceJK94bhcNO0thjbGHOLiGjUn96cFMQEREH/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sp>
        <p:nvSpPr>
          <p:cNvPr id="7" name="AutoShape 8" descr="data:image/jpeg;base64,/9j/4AAQSkZJRgABAQAAAQABAAD/2wCEAAkGBxMTEBUSEhMWFhUWFhUYGBcYGBcYGBwYFhgYFxgYGBgYHSggGBolGxcWITEjJSkrLi8uGB8zODMsNygtLisBCgoKDg0OGxAQGjclHyUtKy8tMzE1Li01MDEtLS01LTAvNzEtLTUvNi8rLS0tLC0vKy0rLS8vNTUtLS4rLS0yNf/AABEIAN8A4gMBIgACEQEDEQH/xAAbAAEAAgMBAQAAAAAAAAAAAAAABAYDBQcCAf/EAEQQAAEDAgMFBAUKBAQHAQAAAAEAAgMEEQUhMQYSQVFhInGBkRMUMkKhByMzUmJygrHR8EOSosEVY+HxJDRTc7LC8hb/xAAbAQEAAgMBAQAAAAAAAAAAAAAABQYBAgQDB//EAC0RAQACAQIEAwcFAQAAAAAAAAABAgMEEQUSITFBUfAiIzKBodHhExRhcbFC/9oADAMBAAIRAxEAPwDuKpWObcfOGChYJpB7Tz9G3x97zA79F4+UDGnlzaCndZ8gvK4e7Hy7znfpYe8oGHUbIWBjBYDU8SeZ6qB4rxb9t7vH8X+JHTaWOXnv8o+6NJRVc+dTWyfciO40dMrA+SxjZOH/AKk1+e+L9/srcgr2Cqnk1+pvO83l3bzHbo1UeE1MWdPXTNPKQ77fI5f0lTqXbOppyG18ILL29PFp3ub/APPQFSgVFfUbwLSAWm4IIuCORXTpeMarFPfeP5aWx1yfFG/0leaSqZKxskbg5jhdrhoQsy5dheIuw2a+Zo5XdpuZ9E4+8On5gcwL9PjkDgHNIIIBBGYIOYIPEK7aPWU1WOL1+aL1GCcVv4ns9IiLrc4iIgIiICIiAiIgIihYtisVNGZJnhrRpzJ5NGpKCasU9Sxlg97W7xsN5wFyeAvqVRJMZxCu/wCVZ6vAf4r8nOHMHP8ApH4lo3bMD/EqendK6Z7rSTOPBrSTa5JOe6RmfeCDriIiAiIgIiICIiDk2HTemqaqpOZfK5rT9lug/l3PJbYFaHZgbsT2nVsrwe8ALdAr5zrpm2e0z5rHNdukJAK9tKwAqXCLtXDbo0t0fGuUWdljfgVJc1fHC4sVis7MROyLJG17Sx4u1wsQsuw+LOppv8Pnddpuad54g5+j/O3W44hYrWNio2L4eJ47A2e07zHaEOHUaD/Q8FJ8O1s6XLFv+Z7mSlb1mtu0+t3TkVc2J2gNVCWyZTxHdlboSdA+3Wx8Qeisav8AS8XrFq9pQeSk0tNbd4ERFu0EREBERAREQQMcxaOlgdNIchoOLnHRo6n9TwVQwfCZKyQVtcL3zhh9xrdQSDrfWx11PADFVu/xHEyw501ITccHPvbPndwI7mHmrog+EgDPIDyACrOwDPTzVVe4fSP9HHfgxtj+W4O9pWbbrEDFRvDfblIiaBr2vat+EHxIW/2ew0U9LFDxY0b3Vxzcf5iUGxREQEREBFptr8U9WopZQbO3d1n3n9kEd17+Cr+xBlpTFTTEllRH6SMn3ZQN6SI/hId3hyC8oiIOUVcHq+JVMJyEh9MzqH5m3iSPwKcwE6Ld/KBgD5mMqYBeeC5sBm9nFvUjMgdXDiq9geIslYS3J3vNOo/0VJ41pLYss5IjpKewZYyYonxjpKQs9PNunpxWU2OqwyQWzGf5qD3iekt94npKdYEXCxOYo9POWnpxCnixFwvKYmrzmJqhyMusLTZTXsUeWPzW9bNqy1Vc59NO2uhFy3KZn14za/jkPIHgul4fWsmiZLGbseAQf7HkRoR0VGaeB8lj2Vr/AFKp9Wef+HndeInRkh9zuOQ77cyrRwLiHLP7e8/059Vh/UrzR3j6x+HRURFbEQIiICIiAtZtNiHoKSaYatYd37zuy3+ohbNVD5U5SMPIHvSRjyu782hBj2AoBFRMcfal+cJ6HJv9IB8SrIoVE0MjYwaNa1o7gAFJa9BV60es4xDB7lMz0rh9rskfExfFXtc9jnFNjpfJkypjDWuOlyGAC/3ogPxBdCQEREBEXx7gASTYAXJ6BBR9s3es11LRDNrT6aXlYXsD+EOH4wp+2DD6sZm+3TvZMzvjPaHcWlwWs2LvPPU17v4j9yO/Bjbf23B+EqwY60GlnB0MMo/ocg3NNMHsa9vsuaHDucLhfFzbCtqHMgiZvezGxvk0BEHTlT9qdjPSvNTSOEVRqRoyT73J3Xjx5i4IvPLiplry3jeHpiy2x25qy5TR4yWvMFSwxTDIh2QPUHr5HgSt0x6tWOYFBVs3JmX+q4ZPb1a7h3aHiqBiOD1eH3IvUUw94e2wfaHLrpl7qqXEOBWpvfD1jySuLU0y9O0+uzbPjDu/msTHuYf3YqNhuJxzNux1+Y4jvCn3vkVXbVms8toe87x0lJjeHC48l4kjUQtLTvNKmQTh/Q8v0XlNdusdnnMbdYRJGKLiFE2aIxu46HiHDQhbaWO6hubYr0ped947w3rZtth8ddMx1POf+IgsHfbb7sg53yv4HirQuYYlG9j2VcH00OZH14/eYeeV/jxsug4LikdTAyaM9lw04g8WnqCr/wAK18arF1+KO6M1eDknnr2n6T67JyIilXGIiICqHypRXw8n6skZ87t/NwVvVU+UjEY46J0L+0+awY0a3BDt7uBA7zYIJNLNvMa4cWtPmLqQ160uz+82mia/2msAI5W0B62stm1yCLtDgsdXFuPycM2PGZae7iDxC1VLjGI0Y3Z4fWom6SMJLwOptc/iHirG1yyNcgiYTtvRz5ek9E76svZz5b190+d1Ywb5hVnEsEp6j6WJpP1hk7+YZrTN2YqKfOhq3MGvo5M2fkR/T4oOgKq/KHjAhpTC03ln7DWjXdOTjbu7I6uC1bsQxo9j0UI/zBueebz/AOKz4Fss5s3rVXJ6afhqWt6i+pHDIAcBxQbnAsPEFNHDxa0X6uObj/MSsO1U25RVB/ynt8XjdHxK2qqPyjVBMEdMzN88jQB0aR/7liyNFh2zr3wxvDcnMY7zaCi6lRUjY4mRjRjGtHc0AD8l9WBnREQEREFS2g2GimcZac+rz67zfYcftNGl+Y8QVVZK+eleIq6Mtvk2VubHeI/35gLq6w1dIyVhjkY17Dq1wBHxUbreF4dTHWNp83bh1lqezfrH1UeGcOAc0gg6EG4R8fFuq8YpsTNTky4e+7dTTvNwfuOOvjY9eCgYdjLXuMbwYpRk6N+Rv0vr3aqn63hmbSzvMbx5pGl63jmpO7c09XfJ2vP9Vlmhuob2X716p6otydmPiFFzTxqTXxh50KgUFecPqfSZ+qzkekA/hv4PA5fvg0LczRhw3m5qDNGHtLHC7XAgjvXXotZfT5IyV+ZtF4mJ7eLoDHggEEEEAgjMEHQg8QvS5xsrjrqKQUlS68Dj8zKdG/YceDfy7jl0dfQ9NqaajHF6Sh8+GcVtp7eAiKPiFbHDG6WVwaxouSfyHMnQBdDxR8cxeOlhdNKchkBxc46Nb1P6nguc4dFJVTmtqdT9Gzg1o0sOQ4czcr5JNJiVR6eUFtOwkRx8+/n1PhwW/AQZIX2KmteoICyRusgnNcsjXKKx6ytcgkhy9hyjtcsgcgzhy9hyjhy9b6DPvc1U9n2evYi+rP0FP2IuTnZ9r4l3izkseJYhJXSGjoz2P483uhvFo53z79NLlXbCsOjp4WwxCzWiw5k8SeZJzKCWiIgIiICIiAiIgLT7QbN09W20rbPHsyNye3uPEdDcLcIsWrFo2mG1bTWd6ztLmNfT1NAfn7zQcJ2jNvL0jeHf8SclLjkbI0OaQQdCNF0JzQRYi4OoVHxvY58TnT4fYHV9OfYd9z6p6acraGtcQ4FE75NP0nySeHWRfpfpPn4fj/EWKUtOS9vkub2tdaqixVspLS0skbk6N2TgRkdVOBVXvimltrRtLtmpWUrJWFjxcHzB5g8CsWEbQVGHgRztdPTD2Xt9tg4A31HQ+B4KSCvYK6NHrsultvSenk1tWto5bRvC10W0dLLC6ZkzCxgu+5sWj7TTmPLNc/xGukxOe5uykjPZboXHmftEfyg21JXjEtmoZc2j0b+bfZv1b+llm2TqS+DdIHzbiy7dCBY3+KuPDuKU1fs7bTCM1GkjHHPWejcRRhoDWgAAWAGgCyAIAvQClXEAL0AgC9AIPrVla9YZJA1pc4gAC5JyAHVV4V9RWyGGiaWsGT5jcADv93u9o9EFmNbGDumRgI1Bc0HxF15lxeBvtTRj8bf1WGk+TelDAJDI9+rn727c9GjQeZ6qVB8n9C3WJzvvSP8A7EINPWbaU7Tux70zzkAwGxPedfAFIcHrq7/mD6tTn+GPpHDqDp+K33Srph+FQQD5mJjOrWgE951PipqCHhWGRU8YihYGtHmTzcdSeqmIiAiIgIiICIiAiIgIiICIiCr7Y7KNqR6aLsVLBdrxlvW0a/8AIHh3ZKn4RXmRh3huyMO69uhDhlpw0+BXWFzXbmh9VrWVTRaKfsScg8aO8QL/AIXc1B8Z0MZcf6lY9qEnoc8z7q3y+z2CvYKwArFW1zImF7zlwHEnkFTeWZnaEjsx49iHooiG/SP7LANbnIkDpfzIWTZJ0fqzWsObb74OocTc36cu5YcAoHyy+tzix/hM+qPrHry8+SzYxhj2P9apvbHts4PHHLn046663Xg+gnT4+a3xSi9bmifd18O/9/huwF6AULCcSZPHvs10c3i08j+qngKZR4AsNdWshYXyGwHmTyA4lYcWxSOnZvvOfutGrj06dVG2f2alrXiqrRaLWOHMXHAkcG/F3dqEbDMJnxN4klvFSA9kDV9uXP72g0F810egoY4YxHEwMY3QD8zzPU5rOxoAAAsBkAMgAOAX1AREQEREBERAREQEREBERAREQEREBEUPFcTip4jLM7daPMng1o4koMtdWMhjdJK4NY0XJP7zPRcvxjEJsUeQ28VKwndB1c4aF3M9NB1KVlVNiUofJeOmYewy+vU8z14aDiVuoYg1oa0AACwA0CxMRMbS2rM1neFRp8UkjHoHROdM3sgDQjgb8l8p4y2paa4G5AMenoweRtll+evNXMLFWUbJWFkguD5g8weBUdp+F4cN5vEby7cuuveu0Rt5+vBma5ZWuVWinko3COYl0JyZJ9Xof08uQsUcgIBBuDmCNLKScDUYthr4pPWqUdr+JHweOJA59PEZ65JdqIRAJQbuOQjv2t7iDyHVblrlX8UwsxTNrII2vcx28+Ii4dzcBz499iM9Q22yuyz5ZBWVwu42McRGTRqC5vDo3xOavy1uA41FVwiWI9HNPtNdxa795rZICIiAiIgIiICIiAiIgIiICIiAiKLiGIxQN35pGsbzcbX6Aak9AglIqVWfKRTh27DHLMeFhug91+1/Socm3VW4H0dA4ciS92fAkbgugte0O0ENHHvyntG+6we049BwHMnILnhZNXSioq8mD6OIXsB+nM6noLLJSYRI+Q1FYS+U52OjeXTLkMgtyEBjQBYCwGgXsL4AvQRl9AXoBfAF6ARh4nga9pY8BzTqCqvK91BIGl2/A+5Av2288uIz7j0K32M4qynj3nZuN91vEn+wHErLsjsq6R3rlc3ee8diJwya06FzTxto3hqc9A+U87XtDmkFp0IUhrlrMdwGSgcZ6YF9MTd8epj6j7PXhx5jPRVjJWB7DcHzB5EcCjKFUQy0k3rdIP8AvRe69upIA46nprzBv2B4xFVQiWI3ByIPtNdxa4cD/uqy1y08zJKOY1dKLtP00PBzdSRy4np3XCMOnIoOC4tFUwiaI3adRxaeLXDgR/ropyAiIgIiICIiAiIgIiICIqbt1j72ltFS/Ty+0Rqxp68HHM34AE8QUDaTbFwk9Vom+lnzDnatZbXoSOuQ430Wnptld93payR00h1FzujpfUjoLDotxgOBspY91ubjbffxJ/s0cAtiWoIlPSsjG7GxrRyaAPyXstWYtXktQYS1YnwA6ZKUWrzZBAcwjVfQFNcxR5IrdyDwAouKYiyCMvf3NbxceQ/VZK2rZFGZHmwHmTwA5lQtlMDfWyitqh80D81EdDbiebQf5j0FiEjY7Zx88grqwXJsYYzoBq1xHLkPE8Ff0RAIVA2j2XfTvNVQtu3WWAaW4lg/sNOGWSv6IOc4ZiLJmbzD3jiDyKntcvW1Oybt81dF2Zcy+P3ZOJsODunHoczqsJxRswOW69uT2HUEZHXhdBieJKKY1VMLxn6aHgR9YcrZ93cSF0LCMUjqYmzROu0+YPFrhwIVUa5ai8lBKammF4nfTQ8LfWbyt8O69g6eih4ViUdRE2WJ2813mDxa4cCFMQEREBERAREQEREEbEaxsML5X+yxrnHwF7DqdFQth6V0rpa6bOSVzg3oL9q3TINHRq2nyp1hZRCMayyNae5t3/m1vmtphVEIoI4h7jGjxtn8boMhavBavVVM2NjnvNmtBJPQZlVaioqzEvnDIaalJO4G+28DjkR5k25A6oLMWryWrTu+TwNzgrJ2P5kgjybun4qNL/idL9JE2qjHvR+3buAv/Se9BvyF83VpaDa6mkO65xifoWyC2fLe087LeNIIuCCDoRmPNBjsvhastl8sgqE1EKjFY6eocRDbeY0aPs25BPAmzrnk2w1uunsYAAAAABYAZAAaADgFzvbL5r0FU32oZWnwve3dl8V0VpuLjQoPqIiAiIgKqbWbJ+mPrFOfR1Lc76B9uDuvC/gctLWiDmOF4pvuMUrfRzMycw5acR+/hmtq1y3G1Wy7KsB7T6OdnsSDpo11tR11HmDT6HEHtkNNUt3J289HjgW8M+mR4cgH1j5MPlNRTjegd9NDwt9ZvK3w7tOi4XiMdRE2WJ28x3mDxBHAjkqgCtVTvloJjNTtL4Hn52EcPtM5fsaaB09FVYflCoC3edI6PmHsfl3loI+K2ODbV0VU7dp6mKRw90O7X8pseCDcoiICIiAiIgofyljenoGcHSuv/NEP7lW0hVv5R47epzcI6lgPc4h3/orIUFZ2xBlMFE051EgDraiNnaefyPgVcoYg1oa0Wa0AADQACwA8FU9n2+sYjUVOrIAKePlve1IR1vl3OVvQEREGvxTBKeoFpomv+1azh3OGY81SsZ2WmoWmooZHlje0+F2Y3eJH1gB424roqEIKngmJtqYWytyvk5vJw1H74EKdZVTYVu7PWxN9hktm/wA0jR8GjyVusgr227L0MnTdPxCuGDPvTQk6mKM+bQqZt/JajLRq97GgeN/7K80cO5Gxn1Wtb5ABBmREQEREBERAWn2l2dirI91/Ze32JB7TT/dvMfkbFbhEHLIqmWnl9WrBZ3uSe68aA3/fWx1nVlU8fNwta6Ui/avuMbpvyWztkbNGbiDoAXDefKV6FuGzSzAWjAc08Q7eAG733t4qvbLxPFNG+S/pJGte++oLgN1v4W7rfC+pKCD/APhoJn+lrXyVUn2iWRjoyJhFh3k962MuxlGW/NQMheB2ZI2hrhxFyPazA1+C3MYUlgQRNkcfk9IaGsPzzR82/wD6jB14usCb8QDfMG9wVI2iwgzxh8Z3Z4jvROGRuM92/W3gbdVvdk8cFXThxG7Kw7krNLPGuXAHXzHBBukREBERBp9rsMNTRSxAXcW7zPvt7TR4kW8VqBtCP8M9b4iPT/NHYt/P8Fb1Rq/ZOU1gYy3qckzaiRtx2XtB3m21LXG2nwtmG/2Owz1eiiY72yN999d9/aN+ouB4LdIiAiIgLX4/iIp6aWY+40kdXHJo8XEDxWwVE+UqoMjqehYe1K8Od0aDutv0vvH8CDzsBQllL6R3tTOLyTrbRvnmfxKy2X2GEMa1jRZrQGgdALD4KHjWJNp4XSv4DIcS46AeKDR17PWcUgpxmyD56TvFi0ee6PxK/qs7D4M+GJ08w+fqDvvvq0e6zpa9z324KzICIiAiIgIiICIiCn/KthRqcLljF7Ase4DXdYbnwGvgoOFVTZYmvboRpyI1Hgr6RfIqgYvsxNSSOnoRvxON30/EdWcx0GY6jIBtYwpDAtRguMxVAsw2eNY3ZOFtcuI7vgt0wIMjAtLi9LJRTjEImkxus2pjH1eEgHMa/wC5KtNFTe8fBaLHMUkqJTQ0Zs7SefVsTTkWjnIcx08y0LHDWRva17XtLXAEG4zBFwfJFoodhqFrQ30N7AC5e+5sNTYgX7kQWRERAREQEREBERAXO9n3et4pUVerIvm4zw4tBH4Q4/jVu2rqXx0U74x2xGbZ2tfIuz5Ak+CquxVJVMpWxxQMZvFznTSPBFzkN2Nly6zQ3Ut0QWavrGQsMkjg1o58+AA1JPIZrXYZhMlTM2qqmljGG8EDtQeEko+tybw71s6DAWteJZnmeYaPeAGs/wC3GOyzvzPVbhAREQEREBERAREQEREBERBocf2TgqTv2McwzEseTrjS/wBb8+RC09LVT0TwyvG/Do2pYMgeAlAzb3/E6q7L49oIIIBByIOYIPAoKtjeMyTS+pUJ+cI+dmGbYmHkRq88P2Ru8EwiOlhEUQyGZcfac46uceJK94bhcNO0thjbGHOLiGjUn96cFMQEREH/2Q=="/>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sp>
        <p:nvSpPr>
          <p:cNvPr id="12" name="TextBox 11"/>
          <p:cNvSpPr txBox="1"/>
          <p:nvPr/>
        </p:nvSpPr>
        <p:spPr>
          <a:xfrm>
            <a:off x="307975" y="984027"/>
            <a:ext cx="4830082" cy="5078313"/>
          </a:xfrm>
          <a:prstGeom prst="rect">
            <a:avLst/>
          </a:prstGeom>
          <a:noFill/>
        </p:spPr>
        <p:txBody>
          <a:bodyPr wrap="square" rtlCol="0">
            <a:spAutoFit/>
          </a:bodyPr>
          <a:lstStyle/>
          <a:p>
            <a:pPr marL="285750" indent="-285750">
              <a:buFont typeface="Arial" panose="020B0604020202020204" pitchFamily="34" charset="0"/>
              <a:buChar char="•"/>
            </a:pPr>
            <a:r>
              <a:rPr lang="en-IE" dirty="0" smtClean="0"/>
              <a:t>Constraints in SW currently driven by:</a:t>
            </a:r>
          </a:p>
          <a:p>
            <a:pPr marL="285750" indent="-285750">
              <a:buFont typeface="Arial" panose="020B0604020202020204" pitchFamily="34" charset="0"/>
              <a:buChar char="•"/>
            </a:pPr>
            <a:endParaRPr lang="en-IE" dirty="0"/>
          </a:p>
          <a:p>
            <a:pPr marL="742950" lvl="1" indent="-285750">
              <a:buFont typeface="Arial" panose="020B0604020202020204" pitchFamily="34" charset="0"/>
              <a:buChar char="•"/>
            </a:pPr>
            <a:r>
              <a:rPr lang="en-IE" dirty="0" smtClean="0"/>
              <a:t>Projects to reconfigure the stations at </a:t>
            </a:r>
            <a:r>
              <a:rPr lang="en-IE" dirty="0" err="1" smtClean="0"/>
              <a:t>Moneypoint</a:t>
            </a:r>
            <a:r>
              <a:rPr lang="en-IE" dirty="0" smtClean="0"/>
              <a:t> and </a:t>
            </a:r>
            <a:r>
              <a:rPr lang="en-IE" dirty="0" err="1" smtClean="0"/>
              <a:t>Kilpaddoge</a:t>
            </a:r>
            <a:r>
              <a:rPr lang="en-IE" dirty="0"/>
              <a:t> </a:t>
            </a:r>
            <a:r>
              <a:rPr lang="en-IE" dirty="0" smtClean="0"/>
              <a:t>and associated outages.</a:t>
            </a:r>
          </a:p>
          <a:p>
            <a:pPr marL="742950" lvl="1" indent="-285750">
              <a:buFont typeface="Arial" panose="020B0604020202020204" pitchFamily="34" charset="0"/>
              <a:buChar char="•"/>
            </a:pPr>
            <a:endParaRPr lang="en-IE" dirty="0"/>
          </a:p>
          <a:p>
            <a:pPr marL="742950" lvl="1" indent="-285750">
              <a:buFont typeface="Arial" panose="020B0604020202020204" pitchFamily="34" charset="0"/>
              <a:buChar char="•"/>
            </a:pPr>
            <a:r>
              <a:rPr lang="en-IE" dirty="0" smtClean="0"/>
              <a:t>220kV Line uprates between </a:t>
            </a:r>
            <a:r>
              <a:rPr lang="en-IE" dirty="0" err="1" smtClean="0"/>
              <a:t>Kilpaddogge</a:t>
            </a:r>
            <a:r>
              <a:rPr lang="en-IE" dirty="0" smtClean="0"/>
              <a:t> and </a:t>
            </a:r>
            <a:r>
              <a:rPr lang="en-IE" dirty="0" err="1" smtClean="0"/>
              <a:t>Knockraha</a:t>
            </a:r>
            <a:r>
              <a:rPr lang="en-IE" dirty="0" smtClean="0"/>
              <a:t> and associated outages.</a:t>
            </a:r>
          </a:p>
          <a:p>
            <a:pPr marL="742950" lvl="1" indent="-285750">
              <a:buFont typeface="Arial" panose="020B0604020202020204" pitchFamily="34" charset="0"/>
              <a:buChar char="•"/>
            </a:pPr>
            <a:endParaRPr lang="en-IE" dirty="0"/>
          </a:p>
          <a:p>
            <a:pPr marL="742950" lvl="1" indent="-285750">
              <a:buFont typeface="Arial" panose="020B0604020202020204" pitchFamily="34" charset="0"/>
              <a:buChar char="•"/>
            </a:pPr>
            <a:r>
              <a:rPr lang="en-IE" dirty="0" smtClean="0"/>
              <a:t>In 2019 – Forced outage of </a:t>
            </a:r>
            <a:r>
              <a:rPr lang="en-IE" dirty="0" err="1" smtClean="0"/>
              <a:t>Moneypoint</a:t>
            </a:r>
            <a:r>
              <a:rPr lang="en-IE" dirty="0" smtClean="0"/>
              <a:t> T4201. An important link between the 400kV and 220kV network. (Due to be resolved following transfer of T4202 in late October)</a:t>
            </a:r>
          </a:p>
          <a:p>
            <a:pPr marL="742950" lvl="1" indent="-285750">
              <a:buFont typeface="Arial" panose="020B0604020202020204" pitchFamily="34" charset="0"/>
              <a:buChar char="•"/>
            </a:pPr>
            <a:endParaRPr lang="en-IE" dirty="0"/>
          </a:p>
          <a:p>
            <a:pPr marL="742950" lvl="1" indent="-285750">
              <a:buFont typeface="Arial" panose="020B0604020202020204" pitchFamily="34" charset="0"/>
              <a:buChar char="•"/>
            </a:pPr>
            <a:r>
              <a:rPr lang="en-IE" dirty="0" smtClean="0"/>
              <a:t>General West to East constraints across the country exist as well as more local constraints.</a:t>
            </a:r>
            <a:endParaRPr lang="en-I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25382" y="958850"/>
            <a:ext cx="3587750" cy="4940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407785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03512" y="3320144"/>
            <a:ext cx="6683832" cy="646331"/>
          </a:xfrm>
          <a:prstGeom prst="rect">
            <a:avLst/>
          </a:prstGeom>
          <a:noFill/>
        </p:spPr>
        <p:txBody>
          <a:bodyPr wrap="square" rtlCol="0">
            <a:spAutoFit/>
          </a:bodyPr>
          <a:lstStyle/>
          <a:p>
            <a:pPr marL="285750" indent="-285750">
              <a:buFont typeface="Arial" panose="020B0604020202020204" pitchFamily="34" charset="0"/>
              <a:buChar char="•"/>
            </a:pPr>
            <a:r>
              <a:rPr lang="en-IE" dirty="0" smtClean="0"/>
              <a:t>Constraint exists in Cork Harbour for an intact Network and are compounded during 220kV or 110kV outages. </a:t>
            </a:r>
            <a:endParaRPr lang="en-IE" dirty="0"/>
          </a:p>
        </p:txBody>
      </p:sp>
      <p:sp>
        <p:nvSpPr>
          <p:cNvPr id="3" name="TextBox 2"/>
          <p:cNvSpPr txBox="1"/>
          <p:nvPr/>
        </p:nvSpPr>
        <p:spPr>
          <a:xfrm>
            <a:off x="1066798" y="447097"/>
            <a:ext cx="4811484" cy="369332"/>
          </a:xfrm>
          <a:prstGeom prst="rect">
            <a:avLst/>
          </a:prstGeom>
          <a:noFill/>
        </p:spPr>
        <p:txBody>
          <a:bodyPr wrap="square" rtlCol="0">
            <a:spAutoFit/>
          </a:bodyPr>
          <a:lstStyle/>
          <a:p>
            <a:r>
              <a:rPr lang="en-IE" b="1" dirty="0" smtClean="0"/>
              <a:t>Specific Network Issues – Cork</a:t>
            </a:r>
            <a:endParaRPr lang="en-IE" b="1"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7115"/>
          <a:stretch/>
        </p:blipFill>
        <p:spPr bwMode="auto">
          <a:xfrm>
            <a:off x="1687284" y="957944"/>
            <a:ext cx="5627916" cy="1926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903512" y="4133836"/>
            <a:ext cx="6683832" cy="646331"/>
          </a:xfrm>
          <a:prstGeom prst="rect">
            <a:avLst/>
          </a:prstGeom>
          <a:noFill/>
        </p:spPr>
        <p:txBody>
          <a:bodyPr wrap="square" rtlCol="0">
            <a:spAutoFit/>
          </a:bodyPr>
          <a:lstStyle/>
          <a:p>
            <a:pPr marL="285750" indent="-285750">
              <a:buFont typeface="Arial" panose="020B0604020202020204" pitchFamily="34" charset="0"/>
              <a:buChar char="•"/>
            </a:pPr>
            <a:r>
              <a:rPr lang="en-IE" dirty="0" smtClean="0"/>
              <a:t>Possibility constraints may be alleviated somewhat by reconfiguration of </a:t>
            </a:r>
            <a:r>
              <a:rPr lang="en-IE" dirty="0" err="1" smtClean="0"/>
              <a:t>Aghada</a:t>
            </a:r>
            <a:r>
              <a:rPr lang="en-IE" dirty="0" smtClean="0"/>
              <a:t> 220kV Substation </a:t>
            </a:r>
            <a:endParaRPr lang="en-IE" dirty="0"/>
          </a:p>
        </p:txBody>
      </p:sp>
      <p:sp>
        <p:nvSpPr>
          <p:cNvPr id="6" name="TextBox 5"/>
          <p:cNvSpPr txBox="1"/>
          <p:nvPr/>
        </p:nvSpPr>
        <p:spPr>
          <a:xfrm>
            <a:off x="903512" y="5087703"/>
            <a:ext cx="6683832" cy="646331"/>
          </a:xfrm>
          <a:prstGeom prst="rect">
            <a:avLst/>
          </a:prstGeom>
          <a:noFill/>
        </p:spPr>
        <p:txBody>
          <a:bodyPr wrap="square" rtlCol="0">
            <a:spAutoFit/>
          </a:bodyPr>
          <a:lstStyle/>
          <a:p>
            <a:pPr marL="285750" indent="-285750">
              <a:buFont typeface="Arial" panose="020B0604020202020204" pitchFamily="34" charset="0"/>
              <a:buChar char="•"/>
            </a:pPr>
            <a:r>
              <a:rPr lang="en-IE" dirty="0" smtClean="0"/>
              <a:t>Significant works planned for </a:t>
            </a:r>
            <a:r>
              <a:rPr lang="en-IE" dirty="0" err="1" smtClean="0"/>
              <a:t>Knockraha</a:t>
            </a:r>
            <a:r>
              <a:rPr lang="en-IE" dirty="0" smtClean="0"/>
              <a:t> 220kV Substation 2020 to 2022. Large duration 220kV outages anticipated.</a:t>
            </a:r>
            <a:endParaRPr lang="en-IE" dirty="0"/>
          </a:p>
        </p:txBody>
      </p:sp>
    </p:spTree>
    <p:extLst>
      <p:ext uri="{BB962C8B-B14F-4D97-AF65-F5344CB8AC3E}">
        <p14:creationId xmlns:p14="http://schemas.microsoft.com/office/powerpoint/2010/main" val="15447649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66798" y="447097"/>
            <a:ext cx="4811484" cy="369332"/>
          </a:xfrm>
          <a:prstGeom prst="rect">
            <a:avLst/>
          </a:prstGeom>
          <a:noFill/>
        </p:spPr>
        <p:txBody>
          <a:bodyPr wrap="square" rtlCol="0">
            <a:spAutoFit/>
          </a:bodyPr>
          <a:lstStyle/>
          <a:p>
            <a:r>
              <a:rPr lang="en-IE" b="1" dirty="0" smtClean="0"/>
              <a:t>Specific Network Issues – South East</a:t>
            </a:r>
            <a:endParaRPr lang="en-IE" b="1"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1050" y="2053912"/>
            <a:ext cx="3670745" cy="2226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859966" y="1419820"/>
            <a:ext cx="3254829" cy="923330"/>
          </a:xfrm>
          <a:prstGeom prst="rect">
            <a:avLst/>
          </a:prstGeom>
          <a:noFill/>
        </p:spPr>
        <p:txBody>
          <a:bodyPr wrap="square" rtlCol="0">
            <a:spAutoFit/>
          </a:bodyPr>
          <a:lstStyle/>
          <a:p>
            <a:pPr marL="285750" indent="-285750">
              <a:buFont typeface="Arial" panose="020B0604020202020204" pitchFamily="34" charset="0"/>
              <a:buChar char="•"/>
            </a:pPr>
            <a:r>
              <a:rPr lang="en-IE" dirty="0" smtClean="0"/>
              <a:t>Station uprate projects in Wexford and Kilkenny driving constraints.</a:t>
            </a:r>
            <a:endParaRPr lang="en-IE" dirty="0"/>
          </a:p>
        </p:txBody>
      </p:sp>
      <p:sp>
        <p:nvSpPr>
          <p:cNvPr id="7" name="TextBox 6"/>
          <p:cNvSpPr txBox="1"/>
          <p:nvPr/>
        </p:nvSpPr>
        <p:spPr>
          <a:xfrm>
            <a:off x="859965" y="3166976"/>
            <a:ext cx="3254829" cy="923330"/>
          </a:xfrm>
          <a:prstGeom prst="rect">
            <a:avLst/>
          </a:prstGeom>
          <a:noFill/>
        </p:spPr>
        <p:txBody>
          <a:bodyPr wrap="square" rtlCol="0">
            <a:spAutoFit/>
          </a:bodyPr>
          <a:lstStyle/>
          <a:p>
            <a:pPr marL="285750" indent="-285750">
              <a:buFont typeface="Arial" panose="020B0604020202020204" pitchFamily="34" charset="0"/>
              <a:buChar char="•"/>
            </a:pPr>
            <a:r>
              <a:rPr lang="en-IE" dirty="0" smtClean="0"/>
              <a:t>Generally not heavily constrained for intact network.</a:t>
            </a:r>
            <a:endParaRPr lang="en-IE" dirty="0"/>
          </a:p>
        </p:txBody>
      </p:sp>
    </p:spTree>
    <p:extLst>
      <p:ext uri="{BB962C8B-B14F-4D97-AF65-F5344CB8AC3E}">
        <p14:creationId xmlns:p14="http://schemas.microsoft.com/office/powerpoint/2010/main" val="11143253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796" y="1055914"/>
            <a:ext cx="6509659" cy="646331"/>
          </a:xfrm>
          <a:prstGeom prst="rect">
            <a:avLst/>
          </a:prstGeom>
          <a:noFill/>
        </p:spPr>
        <p:txBody>
          <a:bodyPr wrap="square" rtlCol="0">
            <a:spAutoFit/>
          </a:bodyPr>
          <a:lstStyle/>
          <a:p>
            <a:pPr marL="285750" indent="-285750">
              <a:buFont typeface="Arial" panose="020B0604020202020204" pitchFamily="34" charset="0"/>
              <a:buChar char="•"/>
            </a:pPr>
            <a:r>
              <a:rPr lang="en-IE" dirty="0" smtClean="0"/>
              <a:t>Constraints common in Donegal and NW particularly during outages.</a:t>
            </a:r>
            <a:endParaRPr lang="en-IE" dirty="0"/>
          </a:p>
        </p:txBody>
      </p:sp>
      <p:sp>
        <p:nvSpPr>
          <p:cNvPr id="3" name="TextBox 2"/>
          <p:cNvSpPr txBox="1"/>
          <p:nvPr/>
        </p:nvSpPr>
        <p:spPr>
          <a:xfrm>
            <a:off x="1066798" y="447097"/>
            <a:ext cx="4811484" cy="369332"/>
          </a:xfrm>
          <a:prstGeom prst="rect">
            <a:avLst/>
          </a:prstGeom>
          <a:noFill/>
        </p:spPr>
        <p:txBody>
          <a:bodyPr wrap="square" rtlCol="0">
            <a:spAutoFit/>
          </a:bodyPr>
          <a:lstStyle/>
          <a:p>
            <a:r>
              <a:rPr lang="en-IE" b="1" dirty="0" smtClean="0"/>
              <a:t>Specific Network Issues - Northwest</a:t>
            </a:r>
            <a:endParaRPr lang="en-IE"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2859" y="3684134"/>
            <a:ext cx="5562597" cy="21617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066795" y="1883228"/>
            <a:ext cx="6509659" cy="646331"/>
          </a:xfrm>
          <a:prstGeom prst="rect">
            <a:avLst/>
          </a:prstGeom>
          <a:noFill/>
        </p:spPr>
        <p:txBody>
          <a:bodyPr wrap="square" rtlCol="0">
            <a:spAutoFit/>
          </a:bodyPr>
          <a:lstStyle/>
          <a:p>
            <a:pPr marL="285750" indent="-285750">
              <a:buFont typeface="Arial" panose="020B0604020202020204" pitchFamily="34" charset="0"/>
              <a:buChar char="•"/>
            </a:pPr>
            <a:r>
              <a:rPr lang="en-IE" dirty="0" smtClean="0"/>
              <a:t>Periods of low load generally worse as more wind generation needs to be exported from the region.</a:t>
            </a:r>
            <a:endParaRPr lang="en-IE" dirty="0"/>
          </a:p>
        </p:txBody>
      </p:sp>
      <p:sp>
        <p:nvSpPr>
          <p:cNvPr id="6" name="TextBox 5"/>
          <p:cNvSpPr txBox="1"/>
          <p:nvPr/>
        </p:nvSpPr>
        <p:spPr>
          <a:xfrm>
            <a:off x="1066798" y="2710544"/>
            <a:ext cx="6509659" cy="646331"/>
          </a:xfrm>
          <a:prstGeom prst="rect">
            <a:avLst/>
          </a:prstGeom>
          <a:noFill/>
        </p:spPr>
        <p:txBody>
          <a:bodyPr wrap="square" rtlCol="0">
            <a:spAutoFit/>
          </a:bodyPr>
          <a:lstStyle/>
          <a:p>
            <a:pPr marL="285750" indent="-285750">
              <a:buFont typeface="Arial" panose="020B0604020202020204" pitchFamily="34" charset="0"/>
              <a:buChar char="•"/>
            </a:pPr>
            <a:r>
              <a:rPr lang="en-IE" dirty="0" smtClean="0"/>
              <a:t>Specific constraint boundary south of </a:t>
            </a:r>
            <a:r>
              <a:rPr lang="en-IE" dirty="0" err="1" smtClean="0"/>
              <a:t>Clogher</a:t>
            </a:r>
            <a:r>
              <a:rPr lang="en-IE" dirty="0" smtClean="0"/>
              <a:t> 110kV managed through CRU defined Donegal constraint group. </a:t>
            </a:r>
            <a:endParaRPr lang="en-IE" dirty="0"/>
          </a:p>
        </p:txBody>
      </p:sp>
    </p:spTree>
    <p:extLst>
      <p:ext uri="{BB962C8B-B14F-4D97-AF65-F5344CB8AC3E}">
        <p14:creationId xmlns:p14="http://schemas.microsoft.com/office/powerpoint/2010/main" val="14295614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27312" y="1226403"/>
            <a:ext cx="4299859" cy="646331"/>
          </a:xfrm>
          <a:prstGeom prst="rect">
            <a:avLst/>
          </a:prstGeom>
          <a:noFill/>
        </p:spPr>
        <p:txBody>
          <a:bodyPr wrap="square" rtlCol="0">
            <a:spAutoFit/>
          </a:bodyPr>
          <a:lstStyle/>
          <a:p>
            <a:pPr marL="285750" indent="-285750">
              <a:buFont typeface="Arial" panose="020B0604020202020204" pitchFamily="34" charset="0"/>
              <a:buChar char="•"/>
            </a:pPr>
            <a:r>
              <a:rPr lang="en-IE" dirty="0" smtClean="0"/>
              <a:t>West to East constraints generally seen during 110kV outages.</a:t>
            </a:r>
            <a:endParaRPr lang="en-IE" dirty="0"/>
          </a:p>
        </p:txBody>
      </p:sp>
      <p:sp>
        <p:nvSpPr>
          <p:cNvPr id="3" name="TextBox 2"/>
          <p:cNvSpPr txBox="1"/>
          <p:nvPr/>
        </p:nvSpPr>
        <p:spPr>
          <a:xfrm>
            <a:off x="1066798" y="447097"/>
            <a:ext cx="4811484" cy="369332"/>
          </a:xfrm>
          <a:prstGeom prst="rect">
            <a:avLst/>
          </a:prstGeom>
          <a:noFill/>
        </p:spPr>
        <p:txBody>
          <a:bodyPr wrap="square" rtlCol="0">
            <a:spAutoFit/>
          </a:bodyPr>
          <a:lstStyle/>
          <a:p>
            <a:r>
              <a:rPr lang="en-IE" b="1" dirty="0" smtClean="0"/>
              <a:t>Specific Network Issues – Northern Ireland</a:t>
            </a:r>
            <a:endParaRPr lang="en-IE" b="1"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4206" y="1698172"/>
            <a:ext cx="3309367" cy="3786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838195" y="2678000"/>
            <a:ext cx="4299859" cy="646331"/>
          </a:xfrm>
          <a:prstGeom prst="rect">
            <a:avLst/>
          </a:prstGeom>
          <a:noFill/>
        </p:spPr>
        <p:txBody>
          <a:bodyPr wrap="square" rtlCol="0">
            <a:spAutoFit/>
          </a:bodyPr>
          <a:lstStyle/>
          <a:p>
            <a:pPr marL="285750" indent="-285750">
              <a:buFont typeface="Arial" panose="020B0604020202020204" pitchFamily="34" charset="0"/>
              <a:buChar char="•"/>
            </a:pPr>
            <a:r>
              <a:rPr lang="en-IE" dirty="0" smtClean="0"/>
              <a:t>Level of constraints affected by running of CCGT in the west.</a:t>
            </a:r>
            <a:endParaRPr lang="en-IE" dirty="0"/>
          </a:p>
        </p:txBody>
      </p:sp>
      <p:sp>
        <p:nvSpPr>
          <p:cNvPr id="8" name="TextBox 7"/>
          <p:cNvSpPr txBox="1"/>
          <p:nvPr/>
        </p:nvSpPr>
        <p:spPr>
          <a:xfrm>
            <a:off x="827312" y="4017056"/>
            <a:ext cx="4299859" cy="1200329"/>
          </a:xfrm>
          <a:prstGeom prst="rect">
            <a:avLst/>
          </a:prstGeom>
          <a:noFill/>
        </p:spPr>
        <p:txBody>
          <a:bodyPr wrap="square" rtlCol="0">
            <a:spAutoFit/>
          </a:bodyPr>
          <a:lstStyle/>
          <a:p>
            <a:pPr marL="285750" indent="-285750">
              <a:buFont typeface="Arial" panose="020B0604020202020204" pitchFamily="34" charset="0"/>
              <a:buChar char="•"/>
            </a:pPr>
            <a:r>
              <a:rPr lang="en-IE" dirty="0" smtClean="0"/>
              <a:t>During certain weather warnings </a:t>
            </a:r>
            <a:r>
              <a:rPr lang="en-IE" dirty="0" err="1" smtClean="0"/>
              <a:t>Coolkeeragh</a:t>
            </a:r>
            <a:r>
              <a:rPr lang="en-IE" dirty="0" smtClean="0"/>
              <a:t> </a:t>
            </a:r>
            <a:r>
              <a:rPr lang="en-IE" dirty="0" err="1" smtClean="0"/>
              <a:t>Magherfelt</a:t>
            </a:r>
            <a:r>
              <a:rPr lang="en-IE" dirty="0" smtClean="0"/>
              <a:t> 275kV double circuit treated as single N-1 contingency. System operated more defensively.</a:t>
            </a:r>
            <a:endParaRPr lang="en-IE" dirty="0"/>
          </a:p>
        </p:txBody>
      </p:sp>
    </p:spTree>
    <p:extLst>
      <p:ext uri="{BB962C8B-B14F-4D97-AF65-F5344CB8AC3E}">
        <p14:creationId xmlns:p14="http://schemas.microsoft.com/office/powerpoint/2010/main" val="39466486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95784" y="296419"/>
            <a:ext cx="8516203" cy="4524315"/>
          </a:xfrm>
          <a:prstGeom prst="rect">
            <a:avLst/>
          </a:prstGeom>
        </p:spPr>
        <p:txBody>
          <a:bodyPr wrap="square">
            <a:spAutoFit/>
          </a:bodyPr>
          <a:lstStyle/>
          <a:p>
            <a:r>
              <a:rPr lang="en-IE" b="1" dirty="0"/>
              <a:t>COPYRIGHT NOTICE</a:t>
            </a:r>
          </a:p>
          <a:p>
            <a:pPr algn="just"/>
            <a:r>
              <a:rPr lang="en-IE" dirty="0"/>
              <a:t>All rights reserved. This entire publication is subject to the laws of copyright. This publication is confidential and sole property of EirGrid plc and SONI Limited. No part of this publication may be reproduced or transmitted in any form or by any means, electronic or manual, including photocopying without the prior written permission of EirGrid plc and SONI Limited. © SONI Limited / EirGrid Plc 2019 </a:t>
            </a:r>
          </a:p>
          <a:p>
            <a:endParaRPr lang="en-IE" dirty="0" smtClean="0"/>
          </a:p>
          <a:p>
            <a:r>
              <a:rPr lang="en-IE" b="1" dirty="0" smtClean="0"/>
              <a:t>DOCUMENT </a:t>
            </a:r>
            <a:r>
              <a:rPr lang="en-IE" b="1" dirty="0"/>
              <a:t>DISCLAIMER </a:t>
            </a:r>
          </a:p>
          <a:p>
            <a:pPr algn="just"/>
            <a:r>
              <a:rPr lang="en-IE" dirty="0"/>
              <a:t>This manual is intended as a guide only. Whilst every effort is made to provide information that is useful, and care is taken in the preparation of the information, EirGrid plc and SONI limited give no warranties or representations, expressed or implied, of any kind with respect to the contents of this document, including, without limitation, its quality, accuracy and completeness. EirGrid plc and SONI limited hereby exclude, to the fullest extent permitted by law, all and any liability for any loss or damage howsoever arising from the use of this document or any reliance on the information it contains. Use of this document and the information it contains is at the user’s sole risk.</a:t>
            </a:r>
          </a:p>
        </p:txBody>
      </p:sp>
    </p:spTree>
    <p:extLst>
      <p:ext uri="{BB962C8B-B14F-4D97-AF65-F5344CB8AC3E}">
        <p14:creationId xmlns:p14="http://schemas.microsoft.com/office/powerpoint/2010/main" val="42130354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97768"/>
            <a:ext cx="8229600" cy="1143000"/>
          </a:xfrm>
        </p:spPr>
        <p:txBody>
          <a:bodyPr/>
          <a:lstStyle/>
          <a:p>
            <a:r>
              <a:rPr lang="en-IE" dirty="0" smtClean="0"/>
              <a:t>Questions</a:t>
            </a:r>
            <a:endParaRPr lang="en-IE" dirty="0"/>
          </a:p>
        </p:txBody>
      </p:sp>
      <p:sp>
        <p:nvSpPr>
          <p:cNvPr id="4" name="Slide Number Placeholder 1"/>
          <p:cNvSpPr>
            <a:spLocks noGrp="1"/>
          </p:cNvSpPr>
          <p:nvPr>
            <p:ph type="sldNum" sz="quarter" idx="4294967295"/>
          </p:nvPr>
        </p:nvSpPr>
        <p:spPr>
          <a:xfrm>
            <a:off x="6553200" y="6356350"/>
            <a:ext cx="2133600" cy="365125"/>
          </a:xfrm>
        </p:spPr>
        <p:txBody>
          <a:bodyPr/>
          <a:lstStyle/>
          <a:p>
            <a:fld id="{8CD715F4-8812-4B09-B957-E02A56252AEC}" type="slidenum">
              <a:rPr lang="en-IE" smtClean="0">
                <a:solidFill>
                  <a:prstClr val="black">
                    <a:tint val="75000"/>
                  </a:prstClr>
                </a:solidFill>
              </a:rPr>
              <a:pPr/>
              <a:t>20</a:t>
            </a:fld>
            <a:endParaRPr lang="en-IE" dirty="0">
              <a:solidFill>
                <a:prstClr val="black">
                  <a:tint val="75000"/>
                </a:prstClr>
              </a:solidFill>
            </a:endParaRPr>
          </a:p>
        </p:txBody>
      </p:sp>
    </p:spTree>
    <p:extLst>
      <p:ext uri="{BB962C8B-B14F-4D97-AF65-F5344CB8AC3E}">
        <p14:creationId xmlns:p14="http://schemas.microsoft.com/office/powerpoint/2010/main" val="34105548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58683" y="554781"/>
            <a:ext cx="2503717" cy="369332"/>
          </a:xfrm>
          <a:prstGeom prst="rect">
            <a:avLst/>
          </a:prstGeom>
          <a:noFill/>
        </p:spPr>
        <p:txBody>
          <a:bodyPr wrap="square" rtlCol="0">
            <a:spAutoFit/>
          </a:bodyPr>
          <a:lstStyle/>
          <a:p>
            <a:r>
              <a:rPr lang="en-IE" b="1" dirty="0" smtClean="0"/>
              <a:t>Presentation Overview</a:t>
            </a:r>
            <a:endParaRPr lang="en-IE" b="1" dirty="0"/>
          </a:p>
        </p:txBody>
      </p:sp>
      <p:sp>
        <p:nvSpPr>
          <p:cNvPr id="3" name="TextBox 2"/>
          <p:cNvSpPr txBox="1"/>
          <p:nvPr/>
        </p:nvSpPr>
        <p:spPr>
          <a:xfrm>
            <a:off x="876295" y="1405151"/>
            <a:ext cx="3575962" cy="646331"/>
          </a:xfrm>
          <a:prstGeom prst="rect">
            <a:avLst/>
          </a:prstGeom>
          <a:noFill/>
        </p:spPr>
        <p:txBody>
          <a:bodyPr wrap="square" rtlCol="0">
            <a:spAutoFit/>
          </a:bodyPr>
          <a:lstStyle/>
          <a:p>
            <a:pPr marL="285750" indent="-285750">
              <a:buFont typeface="Arial" panose="020B0604020202020204" pitchFamily="34" charset="0"/>
              <a:buChar char="•"/>
            </a:pPr>
            <a:r>
              <a:rPr lang="en-IE" dirty="0" smtClean="0"/>
              <a:t>Securing the system against thermal overloads</a:t>
            </a:r>
            <a:endParaRPr lang="en-IE" dirty="0"/>
          </a:p>
        </p:txBody>
      </p:sp>
      <p:sp>
        <p:nvSpPr>
          <p:cNvPr id="4" name="TextBox 3"/>
          <p:cNvSpPr txBox="1"/>
          <p:nvPr/>
        </p:nvSpPr>
        <p:spPr>
          <a:xfrm>
            <a:off x="794652" y="2657291"/>
            <a:ext cx="3826334" cy="1200329"/>
          </a:xfrm>
          <a:prstGeom prst="rect">
            <a:avLst/>
          </a:prstGeom>
          <a:noFill/>
        </p:spPr>
        <p:txBody>
          <a:bodyPr wrap="square" rtlCol="0">
            <a:spAutoFit/>
          </a:bodyPr>
          <a:lstStyle/>
          <a:p>
            <a:pPr marL="285750" indent="-285750">
              <a:buFont typeface="Arial" panose="020B0604020202020204" pitchFamily="34" charset="0"/>
              <a:buChar char="•"/>
            </a:pPr>
            <a:r>
              <a:rPr lang="en-IE" dirty="0" smtClean="0"/>
              <a:t>Function and operation of the Network Security Monitor (NSM) in the scheduling and dispatch process.</a:t>
            </a:r>
            <a:endParaRPr lang="en-IE" dirty="0"/>
          </a:p>
        </p:txBody>
      </p:sp>
      <p:sp>
        <p:nvSpPr>
          <p:cNvPr id="6" name="TextBox 5"/>
          <p:cNvSpPr txBox="1"/>
          <p:nvPr/>
        </p:nvSpPr>
        <p:spPr>
          <a:xfrm>
            <a:off x="713009" y="4303258"/>
            <a:ext cx="3989619" cy="923330"/>
          </a:xfrm>
          <a:prstGeom prst="rect">
            <a:avLst/>
          </a:prstGeom>
          <a:noFill/>
        </p:spPr>
        <p:txBody>
          <a:bodyPr wrap="square" rtlCol="0">
            <a:spAutoFit/>
          </a:bodyPr>
          <a:lstStyle/>
          <a:p>
            <a:pPr marL="285750" indent="-285750">
              <a:buFont typeface="Arial" panose="020B0604020202020204" pitchFamily="34" charset="0"/>
              <a:buChar char="•"/>
            </a:pPr>
            <a:r>
              <a:rPr lang="en-IE" dirty="0" smtClean="0"/>
              <a:t>Interaction of NSM constraints with other constraints and a regional look at constraint issues.</a:t>
            </a:r>
            <a:endParaRPr lang="en-IE"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5279" y="2117539"/>
            <a:ext cx="4018869" cy="2842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854671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798" y="631763"/>
            <a:ext cx="3652153" cy="369332"/>
          </a:xfrm>
          <a:prstGeom prst="rect">
            <a:avLst/>
          </a:prstGeom>
          <a:noFill/>
        </p:spPr>
        <p:txBody>
          <a:bodyPr wrap="square" rtlCol="0">
            <a:spAutoFit/>
          </a:bodyPr>
          <a:lstStyle/>
          <a:p>
            <a:r>
              <a:rPr lang="en-IE" b="1" dirty="0" smtClean="0"/>
              <a:t>System Security &amp; Thermal Limits</a:t>
            </a:r>
            <a:endParaRPr lang="en-IE" b="1" dirty="0"/>
          </a:p>
        </p:txBody>
      </p:sp>
      <p:sp>
        <p:nvSpPr>
          <p:cNvPr id="3" name="TextBox 2"/>
          <p:cNvSpPr txBox="1"/>
          <p:nvPr/>
        </p:nvSpPr>
        <p:spPr>
          <a:xfrm>
            <a:off x="794652" y="1356876"/>
            <a:ext cx="4506691" cy="1200329"/>
          </a:xfrm>
          <a:prstGeom prst="rect">
            <a:avLst/>
          </a:prstGeom>
          <a:noFill/>
        </p:spPr>
        <p:txBody>
          <a:bodyPr wrap="square" rtlCol="0">
            <a:spAutoFit/>
          </a:bodyPr>
          <a:lstStyle/>
          <a:p>
            <a:pPr marL="285750" indent="-285750">
              <a:buFont typeface="Arial" panose="020B0604020202020204" pitchFamily="34" charset="0"/>
              <a:buChar char="•"/>
            </a:pPr>
            <a:r>
              <a:rPr lang="en-IE" dirty="0" smtClean="0"/>
              <a:t>The control centres are responsible for securing the system in real time in accordance with the </a:t>
            </a:r>
            <a:r>
              <a:rPr lang="en-IE" b="1" i="1" dirty="0" smtClean="0"/>
              <a:t>Security Standards </a:t>
            </a:r>
            <a:r>
              <a:rPr lang="en-IE" dirty="0" smtClean="0"/>
              <a:t>including respecting thermal limits.</a:t>
            </a:r>
            <a:endParaRPr lang="en-IE" dirty="0"/>
          </a:p>
        </p:txBody>
      </p:sp>
      <p:sp>
        <p:nvSpPr>
          <p:cNvPr id="4" name="TextBox 3"/>
          <p:cNvSpPr txBox="1"/>
          <p:nvPr/>
        </p:nvSpPr>
        <p:spPr>
          <a:xfrm>
            <a:off x="4914894" y="3530095"/>
            <a:ext cx="3826334" cy="923330"/>
          </a:xfrm>
          <a:prstGeom prst="rect">
            <a:avLst/>
          </a:prstGeom>
          <a:noFill/>
        </p:spPr>
        <p:txBody>
          <a:bodyPr wrap="square" rtlCol="0">
            <a:spAutoFit/>
          </a:bodyPr>
          <a:lstStyle/>
          <a:p>
            <a:pPr marL="285750" indent="-285750">
              <a:buFont typeface="Arial" panose="020B0604020202020204" pitchFamily="34" charset="0"/>
              <a:buChar char="•"/>
            </a:pPr>
            <a:r>
              <a:rPr lang="en-IE" dirty="0" smtClean="0"/>
              <a:t>Each transmission line and transformer has a rated current which must not be exceeded.</a:t>
            </a:r>
            <a:endParaRPr lang="en-IE" dirty="0"/>
          </a:p>
        </p:txBody>
      </p:sp>
      <p:sp>
        <p:nvSpPr>
          <p:cNvPr id="6" name="TextBox 5"/>
          <p:cNvSpPr txBox="1"/>
          <p:nvPr/>
        </p:nvSpPr>
        <p:spPr>
          <a:xfrm>
            <a:off x="4914893" y="4713509"/>
            <a:ext cx="3989619" cy="1200329"/>
          </a:xfrm>
          <a:prstGeom prst="rect">
            <a:avLst/>
          </a:prstGeom>
          <a:noFill/>
        </p:spPr>
        <p:txBody>
          <a:bodyPr wrap="square" rtlCol="0">
            <a:spAutoFit/>
          </a:bodyPr>
          <a:lstStyle/>
          <a:p>
            <a:pPr marL="285750" indent="-285750">
              <a:buFont typeface="Arial" panose="020B0604020202020204" pitchFamily="34" charset="0"/>
              <a:buChar char="•"/>
            </a:pPr>
            <a:r>
              <a:rPr lang="en-IE" dirty="0" smtClean="0"/>
              <a:t>High current could lead to thermal damage to equipment or excessive sagging threatening the power system or public safety.</a:t>
            </a:r>
            <a:endParaRPr lang="en-IE"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69234" y="631762"/>
            <a:ext cx="1880940" cy="26505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2753" y="3554691"/>
            <a:ext cx="4120241" cy="23176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33844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798" y="631763"/>
            <a:ext cx="3652153" cy="369332"/>
          </a:xfrm>
          <a:prstGeom prst="rect">
            <a:avLst/>
          </a:prstGeom>
          <a:noFill/>
        </p:spPr>
        <p:txBody>
          <a:bodyPr wrap="square" rtlCol="0">
            <a:spAutoFit/>
          </a:bodyPr>
          <a:lstStyle/>
          <a:p>
            <a:r>
              <a:rPr lang="en-IE" b="1" dirty="0" smtClean="0"/>
              <a:t>System Security &amp; Thermal Limits</a:t>
            </a:r>
            <a:endParaRPr lang="en-IE" b="1" dirty="0"/>
          </a:p>
        </p:txBody>
      </p:sp>
      <p:sp>
        <p:nvSpPr>
          <p:cNvPr id="3" name="TextBox 2"/>
          <p:cNvSpPr txBox="1"/>
          <p:nvPr/>
        </p:nvSpPr>
        <p:spPr>
          <a:xfrm>
            <a:off x="794652" y="1356876"/>
            <a:ext cx="7293434" cy="369332"/>
          </a:xfrm>
          <a:prstGeom prst="rect">
            <a:avLst/>
          </a:prstGeom>
          <a:noFill/>
        </p:spPr>
        <p:txBody>
          <a:bodyPr wrap="square" rtlCol="0">
            <a:spAutoFit/>
          </a:bodyPr>
          <a:lstStyle/>
          <a:p>
            <a:pPr marL="285750" indent="-285750">
              <a:buFont typeface="Arial" panose="020B0604020202020204" pitchFamily="34" charset="0"/>
              <a:buChar char="•"/>
            </a:pPr>
            <a:r>
              <a:rPr lang="en-IE" dirty="0" smtClean="0"/>
              <a:t>In general CHCC/ NCC can’t directly change the flow on a individual line. </a:t>
            </a:r>
            <a:endParaRPr lang="en-IE" dirty="0"/>
          </a:p>
        </p:txBody>
      </p:sp>
      <p:sp>
        <p:nvSpPr>
          <p:cNvPr id="4" name="TextBox 3"/>
          <p:cNvSpPr txBox="1"/>
          <p:nvPr/>
        </p:nvSpPr>
        <p:spPr>
          <a:xfrm>
            <a:off x="4795151" y="3082439"/>
            <a:ext cx="3826334" cy="1477328"/>
          </a:xfrm>
          <a:prstGeom prst="rect">
            <a:avLst/>
          </a:prstGeom>
          <a:noFill/>
        </p:spPr>
        <p:txBody>
          <a:bodyPr wrap="square" rtlCol="0">
            <a:spAutoFit/>
          </a:bodyPr>
          <a:lstStyle/>
          <a:p>
            <a:pPr marL="285750" indent="-285750">
              <a:buFont typeface="Arial" panose="020B0604020202020204" pitchFamily="34" charset="0"/>
              <a:buChar char="•"/>
            </a:pPr>
            <a:r>
              <a:rPr lang="en-IE" dirty="0" smtClean="0"/>
              <a:t>Rebalancing of supply will ultimately be needed (although this will often be subsumed by the general task of matching supply and demand)</a:t>
            </a:r>
            <a:endParaRPr lang="en-IE" dirty="0"/>
          </a:p>
        </p:txBody>
      </p:sp>
      <p:sp>
        <p:nvSpPr>
          <p:cNvPr id="6" name="TextBox 5"/>
          <p:cNvSpPr txBox="1"/>
          <p:nvPr/>
        </p:nvSpPr>
        <p:spPr>
          <a:xfrm>
            <a:off x="4795151" y="4713509"/>
            <a:ext cx="3989619" cy="1200329"/>
          </a:xfrm>
          <a:prstGeom prst="rect">
            <a:avLst/>
          </a:prstGeom>
          <a:noFill/>
        </p:spPr>
        <p:txBody>
          <a:bodyPr wrap="square" rtlCol="0">
            <a:spAutoFit/>
          </a:bodyPr>
          <a:lstStyle/>
          <a:p>
            <a:pPr marL="285750" indent="-285750">
              <a:buFont typeface="Arial" panose="020B0604020202020204" pitchFamily="34" charset="0"/>
              <a:buChar char="•"/>
            </a:pPr>
            <a:r>
              <a:rPr lang="en-IE" dirty="0" err="1" smtClean="0"/>
              <a:t>Redispatch</a:t>
            </a:r>
            <a:r>
              <a:rPr lang="en-IE" dirty="0" smtClean="0"/>
              <a:t> is done on the basis of minimising the cost of deviation from PNs while ensuring </a:t>
            </a:r>
            <a:r>
              <a:rPr lang="en-IE" b="1" dirty="0" smtClean="0"/>
              <a:t>system security </a:t>
            </a:r>
            <a:r>
              <a:rPr lang="en-IE" dirty="0" smtClean="0"/>
              <a:t>and respecting </a:t>
            </a:r>
            <a:r>
              <a:rPr lang="en-IE" b="1" dirty="0" smtClean="0"/>
              <a:t>priority dispatch</a:t>
            </a:r>
            <a:r>
              <a:rPr lang="en-IE" dirty="0" smtClean="0"/>
              <a:t>.</a:t>
            </a:r>
            <a:endParaRPr lang="en-IE" dirty="0"/>
          </a:p>
        </p:txBody>
      </p:sp>
      <p:sp>
        <p:nvSpPr>
          <p:cNvPr id="8" name="TextBox 7"/>
          <p:cNvSpPr txBox="1"/>
          <p:nvPr/>
        </p:nvSpPr>
        <p:spPr>
          <a:xfrm>
            <a:off x="794652" y="2140647"/>
            <a:ext cx="7505704" cy="646331"/>
          </a:xfrm>
          <a:prstGeom prst="rect">
            <a:avLst/>
          </a:prstGeom>
          <a:noFill/>
        </p:spPr>
        <p:txBody>
          <a:bodyPr wrap="square" rtlCol="0">
            <a:spAutoFit/>
          </a:bodyPr>
          <a:lstStyle/>
          <a:p>
            <a:pPr marL="285750" indent="-285750">
              <a:buFont typeface="Arial" panose="020B0604020202020204" pitchFamily="34" charset="0"/>
              <a:buChar char="•"/>
            </a:pPr>
            <a:r>
              <a:rPr lang="en-IE" dirty="0" smtClean="0"/>
              <a:t>The main remedial action is to </a:t>
            </a:r>
            <a:r>
              <a:rPr lang="en-IE" dirty="0" err="1" smtClean="0"/>
              <a:t>redispatch</a:t>
            </a:r>
            <a:r>
              <a:rPr lang="en-IE" dirty="0" smtClean="0"/>
              <a:t> generation which is contributing to the problem. This will usually impact flows across multiple lines.</a:t>
            </a:r>
            <a:endParaRPr lang="en-IE" dirty="0"/>
          </a:p>
        </p:txBody>
      </p:sp>
      <p:pic>
        <p:nvPicPr>
          <p:cNvPr id="9" name="Picture 2" descr="Elec"/>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17592"/>
          <a:stretch/>
        </p:blipFill>
        <p:spPr bwMode="auto">
          <a:xfrm>
            <a:off x="1056729" y="3056974"/>
            <a:ext cx="3384640" cy="27929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22856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798" y="631763"/>
            <a:ext cx="3652153" cy="369332"/>
          </a:xfrm>
          <a:prstGeom prst="rect">
            <a:avLst/>
          </a:prstGeom>
          <a:noFill/>
        </p:spPr>
        <p:txBody>
          <a:bodyPr wrap="square" rtlCol="0">
            <a:spAutoFit/>
          </a:bodyPr>
          <a:lstStyle/>
          <a:p>
            <a:r>
              <a:rPr lang="en-IE" b="1" dirty="0" smtClean="0"/>
              <a:t>System Security &amp; Thermal Limits</a:t>
            </a:r>
            <a:endParaRPr lang="en-IE" b="1" dirty="0"/>
          </a:p>
        </p:txBody>
      </p:sp>
      <p:sp>
        <p:nvSpPr>
          <p:cNvPr id="3" name="TextBox 2"/>
          <p:cNvSpPr txBox="1"/>
          <p:nvPr/>
        </p:nvSpPr>
        <p:spPr>
          <a:xfrm>
            <a:off x="794652" y="1356876"/>
            <a:ext cx="7293434" cy="923330"/>
          </a:xfrm>
          <a:prstGeom prst="rect">
            <a:avLst/>
          </a:prstGeom>
          <a:noFill/>
        </p:spPr>
        <p:txBody>
          <a:bodyPr wrap="square" rtlCol="0">
            <a:spAutoFit/>
          </a:bodyPr>
          <a:lstStyle/>
          <a:p>
            <a:pPr marL="285750" indent="-285750">
              <a:buFont typeface="Arial" panose="020B0604020202020204" pitchFamily="34" charset="0"/>
              <a:buChar char="•"/>
            </a:pPr>
            <a:r>
              <a:rPr lang="en-IE" dirty="0" smtClean="0"/>
              <a:t>The Security </a:t>
            </a:r>
            <a:r>
              <a:rPr lang="en-IE" dirty="0"/>
              <a:t>S</a:t>
            </a:r>
            <a:r>
              <a:rPr lang="en-IE" dirty="0" smtClean="0"/>
              <a:t>tandards specify that ratings may not be exceeded for </a:t>
            </a:r>
            <a:r>
              <a:rPr lang="en-IE" b="1" dirty="0" smtClean="0"/>
              <a:t>N-1 contingency events</a:t>
            </a:r>
            <a:r>
              <a:rPr lang="en-IE" dirty="0" smtClean="0"/>
              <a:t>. For the loss of any single piece of transmission equipment, the resultant flows must observe limits.</a:t>
            </a:r>
            <a:endParaRPr lang="en-IE" dirty="0"/>
          </a:p>
        </p:txBody>
      </p:sp>
      <p:sp>
        <p:nvSpPr>
          <p:cNvPr id="6" name="TextBox 5"/>
          <p:cNvSpPr txBox="1"/>
          <p:nvPr/>
        </p:nvSpPr>
        <p:spPr>
          <a:xfrm>
            <a:off x="794652" y="3816709"/>
            <a:ext cx="3989619" cy="1200329"/>
          </a:xfrm>
          <a:prstGeom prst="rect">
            <a:avLst/>
          </a:prstGeom>
          <a:noFill/>
        </p:spPr>
        <p:txBody>
          <a:bodyPr wrap="square" rtlCol="0">
            <a:spAutoFit/>
          </a:bodyPr>
          <a:lstStyle/>
          <a:p>
            <a:pPr marL="285750" indent="-285750">
              <a:buFont typeface="Arial" panose="020B0604020202020204" pitchFamily="34" charset="0"/>
              <a:buChar char="•"/>
            </a:pPr>
            <a:r>
              <a:rPr lang="en-IE" i="1" dirty="0" smtClean="0"/>
              <a:t>A note on ratings</a:t>
            </a:r>
            <a:r>
              <a:rPr lang="en-IE" dirty="0" smtClean="0"/>
              <a:t>: Limits vary seasonally – equipment ratings are higher in colder months due to a lower average ambient temperatures</a:t>
            </a:r>
            <a:endParaRPr lang="en-IE" dirty="0"/>
          </a:p>
        </p:txBody>
      </p:sp>
      <p:sp>
        <p:nvSpPr>
          <p:cNvPr id="8" name="TextBox 7"/>
          <p:cNvSpPr txBox="1"/>
          <p:nvPr/>
        </p:nvSpPr>
        <p:spPr>
          <a:xfrm>
            <a:off x="794652" y="2611272"/>
            <a:ext cx="7505704" cy="646331"/>
          </a:xfrm>
          <a:prstGeom prst="rect">
            <a:avLst/>
          </a:prstGeom>
          <a:noFill/>
        </p:spPr>
        <p:txBody>
          <a:bodyPr wrap="square" rtlCol="0">
            <a:spAutoFit/>
          </a:bodyPr>
          <a:lstStyle/>
          <a:p>
            <a:pPr marL="285750" indent="-285750">
              <a:buFont typeface="Arial" panose="020B0604020202020204" pitchFamily="34" charset="0"/>
              <a:buChar char="•"/>
            </a:pPr>
            <a:r>
              <a:rPr lang="en-IE" b="1" dirty="0" smtClean="0"/>
              <a:t>N-1</a:t>
            </a:r>
            <a:r>
              <a:rPr lang="en-IE" dirty="0" smtClean="0"/>
              <a:t> is the industry standard and ensures that </a:t>
            </a:r>
            <a:r>
              <a:rPr lang="en-IE" b="1" dirty="0" smtClean="0"/>
              <a:t>cascade</a:t>
            </a:r>
            <a:r>
              <a:rPr lang="en-IE" dirty="0" smtClean="0"/>
              <a:t> </a:t>
            </a:r>
            <a:r>
              <a:rPr lang="en-IE" dirty="0" err="1" smtClean="0"/>
              <a:t>trippings</a:t>
            </a:r>
            <a:r>
              <a:rPr lang="en-IE" dirty="0" smtClean="0"/>
              <a:t> don’t bring down large portions of the system</a:t>
            </a:r>
            <a:endParaRPr lang="en-IE"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1029" t="4361" b="8490"/>
          <a:stretch/>
        </p:blipFill>
        <p:spPr bwMode="auto">
          <a:xfrm>
            <a:off x="5204615" y="3257603"/>
            <a:ext cx="3297128" cy="26015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70254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798" y="447097"/>
            <a:ext cx="3652153" cy="369332"/>
          </a:xfrm>
          <a:prstGeom prst="rect">
            <a:avLst/>
          </a:prstGeom>
          <a:noFill/>
        </p:spPr>
        <p:txBody>
          <a:bodyPr wrap="square" rtlCol="0">
            <a:spAutoFit/>
          </a:bodyPr>
          <a:lstStyle/>
          <a:p>
            <a:r>
              <a:rPr lang="en-IE" b="1" dirty="0" smtClean="0"/>
              <a:t>Network Security Monitor</a:t>
            </a:r>
            <a:endParaRPr lang="en-IE" b="1" dirty="0"/>
          </a:p>
        </p:txBody>
      </p:sp>
      <p:sp>
        <p:nvSpPr>
          <p:cNvPr id="3" name="TextBox 2"/>
          <p:cNvSpPr txBox="1"/>
          <p:nvPr/>
        </p:nvSpPr>
        <p:spPr>
          <a:xfrm>
            <a:off x="794652" y="4974772"/>
            <a:ext cx="7108379" cy="923330"/>
          </a:xfrm>
          <a:prstGeom prst="rect">
            <a:avLst/>
          </a:prstGeom>
          <a:noFill/>
        </p:spPr>
        <p:txBody>
          <a:bodyPr wrap="square" rtlCol="0">
            <a:spAutoFit/>
          </a:bodyPr>
          <a:lstStyle/>
          <a:p>
            <a:pPr marL="285750" indent="-285750">
              <a:buFont typeface="Arial" panose="020B0604020202020204" pitchFamily="34" charset="0"/>
              <a:buChar char="•"/>
            </a:pPr>
            <a:r>
              <a:rPr lang="en-IE" dirty="0" smtClean="0"/>
              <a:t>The Network Security Monitor uses a mathematical model of the power system. It specifies the </a:t>
            </a:r>
            <a:r>
              <a:rPr lang="en-IE" b="1" i="1" dirty="0" smtClean="0"/>
              <a:t>electrical properties </a:t>
            </a:r>
            <a:r>
              <a:rPr lang="en-IE" dirty="0" smtClean="0"/>
              <a:t>of each element and how these </a:t>
            </a:r>
            <a:r>
              <a:rPr lang="en-IE" b="1" i="1" dirty="0" smtClean="0"/>
              <a:t>elements are configured</a:t>
            </a:r>
            <a:r>
              <a:rPr lang="en-IE" dirty="0" smtClean="0"/>
              <a:t>.</a:t>
            </a:r>
            <a:endParaRPr lang="en-IE" b="1" dirty="0">
              <a:solidFill>
                <a:srgbClr val="FF000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1411" y="1143000"/>
            <a:ext cx="3248945" cy="2504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794652" y="1471476"/>
            <a:ext cx="4033151" cy="1200329"/>
          </a:xfrm>
          <a:prstGeom prst="rect">
            <a:avLst/>
          </a:prstGeom>
        </p:spPr>
        <p:txBody>
          <a:bodyPr wrap="square">
            <a:spAutoFit/>
          </a:bodyPr>
          <a:lstStyle/>
          <a:p>
            <a:pPr marL="285750" indent="-285750">
              <a:buFont typeface="Arial" panose="020B0604020202020204" pitchFamily="34" charset="0"/>
              <a:buChar char="•"/>
            </a:pPr>
            <a:r>
              <a:rPr lang="en-IE" dirty="0"/>
              <a:t>In real time possible remedial actions may be more limited </a:t>
            </a:r>
            <a:r>
              <a:rPr lang="en-IE" dirty="0" smtClean="0"/>
              <a:t>or not possible and so analysis in the scheduling timeframe required.</a:t>
            </a:r>
            <a:endParaRPr lang="en-IE" b="1" dirty="0">
              <a:solidFill>
                <a:srgbClr val="FF0000"/>
              </a:solidFill>
            </a:endParaRPr>
          </a:p>
        </p:txBody>
      </p:sp>
      <p:sp>
        <p:nvSpPr>
          <p:cNvPr id="9" name="TextBox 8"/>
          <p:cNvSpPr txBox="1"/>
          <p:nvPr/>
        </p:nvSpPr>
        <p:spPr>
          <a:xfrm>
            <a:off x="794652" y="3647395"/>
            <a:ext cx="7505704" cy="923330"/>
          </a:xfrm>
          <a:prstGeom prst="rect">
            <a:avLst/>
          </a:prstGeom>
          <a:noFill/>
        </p:spPr>
        <p:txBody>
          <a:bodyPr wrap="square" rtlCol="0">
            <a:spAutoFit/>
          </a:bodyPr>
          <a:lstStyle/>
          <a:p>
            <a:pPr marL="285750" indent="-285750">
              <a:buFont typeface="Arial" panose="020B0604020202020204" pitchFamily="34" charset="0"/>
              <a:buChar char="•"/>
            </a:pPr>
            <a:r>
              <a:rPr lang="en-IE" dirty="0" smtClean="0"/>
              <a:t>New for ISEM is the incorporation of a </a:t>
            </a:r>
            <a:r>
              <a:rPr lang="en-IE" b="1" i="1" dirty="0" smtClean="0"/>
              <a:t>Network Security Monitor </a:t>
            </a:r>
            <a:r>
              <a:rPr lang="en-IE" dirty="0" smtClean="0"/>
              <a:t>into the Scheduling and Dispatch process. This aims to ensure that the schedule meets security standards for each interval.</a:t>
            </a:r>
            <a:endParaRPr lang="en-IE" dirty="0"/>
          </a:p>
        </p:txBody>
      </p:sp>
    </p:spTree>
    <p:extLst>
      <p:ext uri="{BB962C8B-B14F-4D97-AF65-F5344CB8AC3E}">
        <p14:creationId xmlns:p14="http://schemas.microsoft.com/office/powerpoint/2010/main" val="12592663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798" y="447097"/>
            <a:ext cx="3652153" cy="369332"/>
          </a:xfrm>
          <a:prstGeom prst="rect">
            <a:avLst/>
          </a:prstGeom>
          <a:noFill/>
        </p:spPr>
        <p:txBody>
          <a:bodyPr wrap="square" rtlCol="0">
            <a:spAutoFit/>
          </a:bodyPr>
          <a:lstStyle/>
          <a:p>
            <a:r>
              <a:rPr lang="en-IE" b="1" dirty="0" smtClean="0"/>
              <a:t>Network Security Monitor</a:t>
            </a:r>
            <a:endParaRPr lang="en-IE" b="1" dirty="0"/>
          </a:p>
        </p:txBody>
      </p:sp>
      <p:sp>
        <p:nvSpPr>
          <p:cNvPr id="8" name="TextBox 7"/>
          <p:cNvSpPr txBox="1"/>
          <p:nvPr/>
        </p:nvSpPr>
        <p:spPr>
          <a:xfrm>
            <a:off x="674902" y="1153830"/>
            <a:ext cx="4169239" cy="1200329"/>
          </a:xfrm>
          <a:prstGeom prst="rect">
            <a:avLst/>
          </a:prstGeom>
          <a:noFill/>
        </p:spPr>
        <p:txBody>
          <a:bodyPr wrap="square" rtlCol="0">
            <a:spAutoFit/>
          </a:bodyPr>
          <a:lstStyle/>
          <a:p>
            <a:pPr marL="285750" indent="-285750">
              <a:buFont typeface="Arial" panose="020B0604020202020204" pitchFamily="34" charset="0"/>
              <a:buChar char="•"/>
            </a:pPr>
            <a:r>
              <a:rPr lang="en-IE" dirty="0" smtClean="0"/>
              <a:t>The </a:t>
            </a:r>
            <a:r>
              <a:rPr lang="en-IE" b="1" i="1" dirty="0" smtClean="0"/>
              <a:t>Inputs</a:t>
            </a:r>
          </a:p>
          <a:p>
            <a:pPr marL="742950" lvl="1" indent="-285750">
              <a:buFont typeface="Courier New" panose="02070309020205020404" pitchFamily="49" charset="0"/>
              <a:buChar char="o"/>
            </a:pPr>
            <a:r>
              <a:rPr lang="en-IE" dirty="0" smtClean="0"/>
              <a:t>Scheduled generator outputs</a:t>
            </a:r>
          </a:p>
          <a:p>
            <a:pPr marL="742950" lvl="1" indent="-285750">
              <a:buFont typeface="Courier New" panose="02070309020205020404" pitchFamily="49" charset="0"/>
              <a:buChar char="o"/>
            </a:pPr>
            <a:r>
              <a:rPr lang="en-IE" dirty="0" smtClean="0"/>
              <a:t>Forecast demand at each distribution node</a:t>
            </a:r>
            <a:endParaRPr lang="en-IE"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51411" y="1143000"/>
            <a:ext cx="3248945" cy="2504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74902" y="2566289"/>
            <a:ext cx="5083639" cy="1200329"/>
          </a:xfrm>
          <a:prstGeom prst="rect">
            <a:avLst/>
          </a:prstGeom>
          <a:noFill/>
        </p:spPr>
        <p:txBody>
          <a:bodyPr wrap="square" rtlCol="0">
            <a:spAutoFit/>
          </a:bodyPr>
          <a:lstStyle/>
          <a:p>
            <a:pPr marL="285750" indent="-285750">
              <a:buFont typeface="Arial" panose="020B0604020202020204" pitchFamily="34" charset="0"/>
              <a:buChar char="•"/>
            </a:pPr>
            <a:r>
              <a:rPr lang="en-IE" dirty="0" smtClean="0"/>
              <a:t>The </a:t>
            </a:r>
            <a:r>
              <a:rPr lang="en-IE" b="1" i="1" dirty="0" smtClean="0"/>
              <a:t>Outputs</a:t>
            </a:r>
          </a:p>
          <a:p>
            <a:pPr marL="742950" lvl="1" indent="-285750">
              <a:buFont typeface="Courier New" panose="02070309020205020404" pitchFamily="49" charset="0"/>
              <a:buChar char="o"/>
            </a:pPr>
            <a:r>
              <a:rPr lang="en-IE" dirty="0" smtClean="0"/>
              <a:t>The current flowing on each circuit or transformer compared against the rated value.</a:t>
            </a:r>
            <a:endParaRPr lang="en-IE" dirty="0"/>
          </a:p>
        </p:txBody>
      </p:sp>
      <p:sp>
        <p:nvSpPr>
          <p:cNvPr id="7" name="TextBox 6"/>
          <p:cNvSpPr txBox="1"/>
          <p:nvPr/>
        </p:nvSpPr>
        <p:spPr>
          <a:xfrm>
            <a:off x="767433" y="3938836"/>
            <a:ext cx="7903036" cy="923330"/>
          </a:xfrm>
          <a:prstGeom prst="rect">
            <a:avLst/>
          </a:prstGeom>
          <a:noFill/>
        </p:spPr>
        <p:txBody>
          <a:bodyPr wrap="square" rtlCol="0">
            <a:spAutoFit/>
          </a:bodyPr>
          <a:lstStyle/>
          <a:p>
            <a:pPr marL="285750" indent="-285750">
              <a:buFont typeface="Arial" panose="020B0604020202020204" pitchFamily="34" charset="0"/>
              <a:buChar char="•"/>
            </a:pPr>
            <a:r>
              <a:rPr lang="en-IE" dirty="0" smtClean="0"/>
              <a:t>For </a:t>
            </a:r>
            <a:r>
              <a:rPr lang="en-IE" b="1" i="1" dirty="0" smtClean="0"/>
              <a:t>N-1 analysis</a:t>
            </a:r>
          </a:p>
          <a:p>
            <a:pPr marL="742950" lvl="1" indent="-285750">
              <a:buFont typeface="Courier New" panose="02070309020205020404" pitchFamily="49" charset="0"/>
              <a:buChar char="o"/>
            </a:pPr>
            <a:r>
              <a:rPr lang="en-IE" dirty="0" smtClean="0"/>
              <a:t>Each circuit element is removed in-turn, resulting in hundreds of </a:t>
            </a:r>
            <a:r>
              <a:rPr lang="en-IE" dirty="0" err="1" smtClean="0"/>
              <a:t>powerflow</a:t>
            </a:r>
            <a:r>
              <a:rPr lang="en-IE" dirty="0" smtClean="0"/>
              <a:t> studies. </a:t>
            </a:r>
            <a:endParaRPr lang="en-IE" dirty="0"/>
          </a:p>
        </p:txBody>
      </p:sp>
      <p:sp>
        <p:nvSpPr>
          <p:cNvPr id="9" name="TextBox 8"/>
          <p:cNvSpPr txBox="1"/>
          <p:nvPr/>
        </p:nvSpPr>
        <p:spPr>
          <a:xfrm>
            <a:off x="767433" y="5053969"/>
            <a:ext cx="7903036" cy="646331"/>
          </a:xfrm>
          <a:prstGeom prst="rect">
            <a:avLst/>
          </a:prstGeom>
          <a:noFill/>
        </p:spPr>
        <p:txBody>
          <a:bodyPr wrap="square" rtlCol="0">
            <a:spAutoFit/>
          </a:bodyPr>
          <a:lstStyle/>
          <a:p>
            <a:pPr marL="285750" indent="-285750">
              <a:buFont typeface="Arial" panose="020B0604020202020204" pitchFamily="34" charset="0"/>
              <a:buChar char="•"/>
            </a:pPr>
            <a:r>
              <a:rPr lang="en-IE" dirty="0" smtClean="0"/>
              <a:t>This process is automated and repeated for each scheduling interval. (30 min for LTS, 15 min for RTC and 5 min for RTD)</a:t>
            </a:r>
            <a:endParaRPr lang="en-IE" dirty="0"/>
          </a:p>
        </p:txBody>
      </p:sp>
    </p:spTree>
    <p:extLst>
      <p:ext uri="{BB962C8B-B14F-4D97-AF65-F5344CB8AC3E}">
        <p14:creationId xmlns:p14="http://schemas.microsoft.com/office/powerpoint/2010/main" val="30491745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66798" y="447097"/>
            <a:ext cx="3652153" cy="369332"/>
          </a:xfrm>
          <a:prstGeom prst="rect">
            <a:avLst/>
          </a:prstGeom>
          <a:noFill/>
        </p:spPr>
        <p:txBody>
          <a:bodyPr wrap="square" rtlCol="0">
            <a:spAutoFit/>
          </a:bodyPr>
          <a:lstStyle/>
          <a:p>
            <a:r>
              <a:rPr lang="en-IE" b="1" dirty="0" smtClean="0"/>
              <a:t>Network Security Monitor</a:t>
            </a:r>
            <a:endParaRPr lang="en-IE" b="1" dirty="0"/>
          </a:p>
        </p:txBody>
      </p:sp>
      <p:sp>
        <p:nvSpPr>
          <p:cNvPr id="10" name="Oval 9"/>
          <p:cNvSpPr/>
          <p:nvPr/>
        </p:nvSpPr>
        <p:spPr>
          <a:xfrm>
            <a:off x="5946309" y="1919621"/>
            <a:ext cx="1796148" cy="12732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1" name="Oval 10"/>
          <p:cNvSpPr/>
          <p:nvPr/>
        </p:nvSpPr>
        <p:spPr>
          <a:xfrm>
            <a:off x="6049713" y="3788626"/>
            <a:ext cx="1725397" cy="11683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2" name="Curved Down Arrow 11"/>
          <p:cNvSpPr/>
          <p:nvPr/>
        </p:nvSpPr>
        <p:spPr>
          <a:xfrm rot="5400000">
            <a:off x="7365464" y="3139648"/>
            <a:ext cx="1585711" cy="520300"/>
          </a:xfrm>
          <a:prstGeom prst="curvedDown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14" name="TextBox 13"/>
          <p:cNvSpPr txBox="1"/>
          <p:nvPr/>
        </p:nvSpPr>
        <p:spPr>
          <a:xfrm>
            <a:off x="6482425" y="4185312"/>
            <a:ext cx="859971" cy="461665"/>
          </a:xfrm>
          <a:prstGeom prst="rect">
            <a:avLst/>
          </a:prstGeom>
          <a:noFill/>
        </p:spPr>
        <p:txBody>
          <a:bodyPr wrap="square" rtlCol="0">
            <a:spAutoFit/>
          </a:bodyPr>
          <a:lstStyle/>
          <a:p>
            <a:r>
              <a:rPr lang="en-IE" sz="2400" b="1" dirty="0" smtClean="0">
                <a:solidFill>
                  <a:schemeClr val="bg1"/>
                </a:solidFill>
              </a:rPr>
              <a:t>NSM</a:t>
            </a:r>
            <a:endParaRPr lang="en-IE" sz="2400" b="1" dirty="0">
              <a:solidFill>
                <a:schemeClr val="bg1"/>
              </a:solidFill>
            </a:endParaRPr>
          </a:p>
        </p:txBody>
      </p:sp>
      <p:sp>
        <p:nvSpPr>
          <p:cNvPr id="15" name="Rectangle 14"/>
          <p:cNvSpPr/>
          <p:nvPr/>
        </p:nvSpPr>
        <p:spPr>
          <a:xfrm>
            <a:off x="6387366" y="2325407"/>
            <a:ext cx="914033" cy="461665"/>
          </a:xfrm>
          <a:prstGeom prst="rect">
            <a:avLst/>
          </a:prstGeom>
        </p:spPr>
        <p:txBody>
          <a:bodyPr wrap="none">
            <a:spAutoFit/>
          </a:bodyPr>
          <a:lstStyle/>
          <a:p>
            <a:r>
              <a:rPr lang="en-IE" sz="2400" b="1" dirty="0" smtClean="0">
                <a:solidFill>
                  <a:schemeClr val="bg1"/>
                </a:solidFill>
              </a:rPr>
              <a:t>NCUC</a:t>
            </a:r>
            <a:endParaRPr lang="en-IE" b="1" dirty="0">
              <a:solidFill>
                <a:schemeClr val="bg1"/>
              </a:solidFill>
            </a:endParaRPr>
          </a:p>
        </p:txBody>
      </p:sp>
      <p:sp>
        <p:nvSpPr>
          <p:cNvPr id="16" name="Curved Down Arrow 15"/>
          <p:cNvSpPr/>
          <p:nvPr/>
        </p:nvSpPr>
        <p:spPr>
          <a:xfrm rot="16200000">
            <a:off x="4834527" y="3096493"/>
            <a:ext cx="1585711" cy="520300"/>
          </a:xfrm>
          <a:prstGeom prst="curvedDownArrow">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chemeClr val="tx1"/>
              </a:solidFill>
            </a:endParaRPr>
          </a:p>
        </p:txBody>
      </p:sp>
      <p:sp>
        <p:nvSpPr>
          <p:cNvPr id="17" name="TextBox 16"/>
          <p:cNvSpPr txBox="1"/>
          <p:nvPr/>
        </p:nvSpPr>
        <p:spPr>
          <a:xfrm>
            <a:off x="674902" y="1153830"/>
            <a:ext cx="4169239" cy="923330"/>
          </a:xfrm>
          <a:prstGeom prst="rect">
            <a:avLst/>
          </a:prstGeom>
          <a:noFill/>
        </p:spPr>
        <p:txBody>
          <a:bodyPr wrap="square" rtlCol="0">
            <a:spAutoFit/>
          </a:bodyPr>
          <a:lstStyle/>
          <a:p>
            <a:pPr marL="285750" indent="-285750">
              <a:buFont typeface="Arial" panose="020B0604020202020204" pitchFamily="34" charset="0"/>
              <a:buChar char="•"/>
            </a:pPr>
            <a:r>
              <a:rPr lang="en-IE" dirty="0" smtClean="0"/>
              <a:t>This whole process iterates between the Unit Commitment solver (NCUC) and NSM.</a:t>
            </a:r>
            <a:endParaRPr lang="en-IE" b="1" i="1" dirty="0" smtClean="0"/>
          </a:p>
        </p:txBody>
      </p:sp>
      <p:sp>
        <p:nvSpPr>
          <p:cNvPr id="18" name="TextBox 17"/>
          <p:cNvSpPr txBox="1"/>
          <p:nvPr/>
        </p:nvSpPr>
        <p:spPr>
          <a:xfrm>
            <a:off x="674902" y="2832922"/>
            <a:ext cx="4256327" cy="2585323"/>
          </a:xfrm>
          <a:prstGeom prst="rect">
            <a:avLst/>
          </a:prstGeom>
          <a:noFill/>
        </p:spPr>
        <p:txBody>
          <a:bodyPr wrap="square" rtlCol="0">
            <a:spAutoFit/>
          </a:bodyPr>
          <a:lstStyle/>
          <a:p>
            <a:pPr marL="342900" indent="-342900">
              <a:buFont typeface="+mj-lt"/>
              <a:buAutoNum type="arabicPeriod"/>
            </a:pPr>
            <a:r>
              <a:rPr lang="en-IE" dirty="0" smtClean="0"/>
              <a:t>NCUC determines an initial schedule based on PNs, commercial and technical offer data, constraints</a:t>
            </a:r>
            <a:r>
              <a:rPr lang="en-IE" dirty="0"/>
              <a:t> </a:t>
            </a:r>
            <a:r>
              <a:rPr lang="en-IE" dirty="0" smtClean="0"/>
              <a:t>etc.</a:t>
            </a:r>
          </a:p>
          <a:p>
            <a:pPr marL="342900" indent="-342900">
              <a:buFont typeface="+mj-lt"/>
              <a:buAutoNum type="arabicPeriod"/>
            </a:pPr>
            <a:endParaRPr lang="en-IE" dirty="0" smtClean="0"/>
          </a:p>
          <a:p>
            <a:pPr marL="342900" indent="-342900">
              <a:buFont typeface="+mj-lt"/>
              <a:buAutoNum type="arabicPeriod"/>
            </a:pPr>
            <a:endParaRPr lang="en-IE" b="1" i="1" dirty="0" smtClean="0"/>
          </a:p>
          <a:p>
            <a:pPr marL="342900" indent="-342900">
              <a:buFont typeface="+mj-lt"/>
              <a:buAutoNum type="arabicPeriod"/>
            </a:pPr>
            <a:endParaRPr lang="en-IE" b="1" i="1" dirty="0"/>
          </a:p>
          <a:p>
            <a:pPr marL="342900" indent="-342900">
              <a:buFont typeface="+mj-lt"/>
              <a:buAutoNum type="arabicPeriod"/>
            </a:pPr>
            <a:r>
              <a:rPr lang="en-IE" dirty="0" smtClean="0"/>
              <a:t>Using this schedule NSM performs N-1 </a:t>
            </a:r>
            <a:r>
              <a:rPr lang="en-IE" dirty="0" err="1" smtClean="0"/>
              <a:t>powerflow</a:t>
            </a:r>
            <a:r>
              <a:rPr lang="en-IE" dirty="0" smtClean="0"/>
              <a:t> analysis </a:t>
            </a:r>
          </a:p>
          <a:p>
            <a:pPr marL="342900" indent="-342900">
              <a:buFont typeface="+mj-lt"/>
              <a:buAutoNum type="arabicPeriod"/>
            </a:pPr>
            <a:endParaRPr lang="en-IE" dirty="0"/>
          </a:p>
        </p:txBody>
      </p:sp>
    </p:spTree>
    <p:extLst>
      <p:ext uri="{BB962C8B-B14F-4D97-AF65-F5344CB8AC3E}">
        <p14:creationId xmlns:p14="http://schemas.microsoft.com/office/powerpoint/2010/main" val="2333627016"/>
      </p:ext>
    </p:extLst>
  </p:cSld>
  <p:clrMapOvr>
    <a:masterClrMapping/>
  </p:clrMapOvr>
  <p:timing>
    <p:tnLst>
      <p:par>
        <p:cTn id="1" dur="indefinite" restart="never" nodeType="tmRoot"/>
      </p:par>
    </p:tnLst>
  </p:timing>
</p:sld>
</file>

<file path=ppt/theme/theme1.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E67783E1560754D8993C701FA7C6849" ma:contentTypeVersion="17" ma:contentTypeDescription="Create a new document." ma:contentTypeScope="" ma:versionID="3786e5d44e6735567423a1d88e53cbbd">
  <xsd:schema xmlns:xsd="http://www.w3.org/2001/XMLSchema" xmlns:xs="http://www.w3.org/2001/XMLSchema" xmlns:p="http://schemas.microsoft.com/office/2006/metadata/properties" xmlns:ns2="d37a3940-3eb6-46ae-b213-816acdc8e851" xmlns:ns3="3cada6dc-2705-46ed-bab2-0b2cd6d935ca" targetNamespace="http://schemas.microsoft.com/office/2006/metadata/properties" ma:root="true" ma:fieldsID="2dc6c82040fb8e300c68de1ce4dff00b" ns2:_="" ns3:_="">
    <xsd:import namespace="d37a3940-3eb6-46ae-b213-816acdc8e851"/>
    <xsd:import namespace="3cada6dc-2705-46ed-bab2-0b2cd6d935ca"/>
    <xsd:element name="properties">
      <xsd:complexType>
        <xsd:sequence>
          <xsd:element name="documentManagement">
            <xsd:complexType>
              <xsd:all>
                <xsd:element ref="ns2:Doc_x0020_Type" minOccurs="0"/>
                <xsd:element ref="ns2:Meeting_x0020_Date" minOccurs="0"/>
                <xsd:element ref="ns3:iab7cdb7554d4997ae876b11632fa575" minOccurs="0"/>
                <xsd:element ref="ns3:TaxCatchAll" minOccurs="0"/>
                <xsd:element ref="ns3: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37a3940-3eb6-46ae-b213-816acdc8e851" elementFormDefault="qualified">
    <xsd:import namespace="http://schemas.microsoft.com/office/2006/documentManagement/types"/>
    <xsd:import namespace="http://schemas.microsoft.com/office/infopath/2007/PartnerControls"/>
    <xsd:element name="Doc_x0020_Type" ma:index="4" nillable="true" ma:displayName="Doc Type" ma:default="BLG" ma:format="Dropdown" ma:internalName="Doc_x0020_Type" ma:readOnly="false">
      <xsd:simpleType>
        <xsd:union memberTypes="dms:Text">
          <xsd:simpleType>
            <xsd:restriction base="dms:Choice">
              <xsd:enumeration value="BLG"/>
              <xsd:enumeration value="TLG"/>
              <xsd:enumeration value="PMG"/>
              <xsd:enumeration value="RWG"/>
              <xsd:enumeration value="Market Trial Coordinators' Group"/>
              <xsd:enumeration value="Admin"/>
              <xsd:enumeration value="Other"/>
              <xsd:enumeration value="Lunch &amp; Learn"/>
              <xsd:enumeration value="I-SEM Quarterly All Hands"/>
              <xsd:enumeration value="ICOs Comms Meetings"/>
              <xsd:enumeration value="Liaision Group Planning Materials"/>
              <xsd:enumeration value="Market Operator User Group"/>
            </xsd:restriction>
          </xsd:simpleType>
        </xsd:union>
      </xsd:simpleType>
    </xsd:element>
    <xsd:element name="Meeting_x0020_Date" ma:index="5" nillable="true" ma:displayName="Meeting Date" ma:format="DateOnly" ma:internalName="Meeting_x0020_Date" ma:readOnly="fals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3cada6dc-2705-46ed-bab2-0b2cd6d935ca" elementFormDefault="qualified">
    <xsd:import namespace="http://schemas.microsoft.com/office/2006/documentManagement/types"/>
    <xsd:import namespace="http://schemas.microsoft.com/office/infopath/2007/PartnerControls"/>
    <xsd:element name="iab7cdb7554d4997ae876b11632fa575" ma:index="10" nillable="true" ma:taxonomy="true" ma:internalName="iab7cdb7554d4997ae876b11632fa575" ma:taxonomyFieldName="File_x0020_Category" ma:displayName="File Category" ma:default="" ma:fieldId="{2ab7cdb7-554d-4997-ae87-6b11632fa575}" ma:taxonomyMulti="true" ma:sspId="bba0571d-0b8e-466e-908c-4c59ad63fd5c" ma:termSetId="d6e1f201-92b0-484d-8c3e-6dc5f6daf183" ma:anchorId="00000000-0000-0000-0000-000000000000" ma:open="false" ma:isKeyword="false">
      <xsd:complexType>
        <xsd:sequence>
          <xsd:element ref="pc:Terms" minOccurs="0" maxOccurs="1"/>
        </xsd:sequence>
      </xsd:complexType>
    </xsd:element>
    <xsd:element name="TaxCatchAll" ma:index="11" nillable="true" ma:displayName="Taxonomy Catch All Column" ma:hidden="true" ma:list="{c5c619c4-3b62-4197-a5dd-cc1647151811}" ma:internalName="TaxCatchAll" ma:showField="CatchAllData" ma:web="163ea899-1ba7-4893-aeeb-6935f5518c47">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c5c619c4-3b62-4197-a5dd-cc1647151811}" ma:internalName="TaxCatchAllLabel" ma:readOnly="true" ma:showField="CatchAllDataLabel" ma:web="163ea899-1ba7-4893-aeeb-6935f5518c4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ab7cdb7554d4997ae876b11632fa575 xmlns="3cada6dc-2705-46ed-bab2-0b2cd6d935ca">
      <Terms xmlns="http://schemas.microsoft.com/office/infopath/2007/PartnerControls"/>
    </iab7cdb7554d4997ae876b11632fa575>
    <TaxCatchAll xmlns="3cada6dc-2705-46ed-bab2-0b2cd6d935ca"/>
    <Meeting_x0020_Date xmlns="d37a3940-3eb6-46ae-b213-816acdc8e851">2019-09-10T23:00:00+00:00</Meeting_x0020_Date>
    <Doc_x0020_Type xmlns="d37a3940-3eb6-46ae-b213-816acdc8e851">Market Operator User Group</Doc_x0020_Type>
  </documentManagement>
</p:properties>
</file>

<file path=customXml/itemProps1.xml><?xml version="1.0" encoding="utf-8"?>
<ds:datastoreItem xmlns:ds="http://schemas.openxmlformats.org/officeDocument/2006/customXml" ds:itemID="{591DCC0A-20D1-45CE-8839-C2F2B5254783}">
  <ds:schemaRefs>
    <ds:schemaRef ds:uri="http://schemas.microsoft.com/sharepoint/v3/contenttype/forms"/>
  </ds:schemaRefs>
</ds:datastoreItem>
</file>

<file path=customXml/itemProps2.xml><?xml version="1.0" encoding="utf-8"?>
<ds:datastoreItem xmlns:ds="http://schemas.openxmlformats.org/officeDocument/2006/customXml" ds:itemID="{088EC3F7-4AF6-4C18-B67F-E64606BEF6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37a3940-3eb6-46ae-b213-816acdc8e851"/>
    <ds:schemaRef ds:uri="3cada6dc-2705-46ed-bab2-0b2cd6d935c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6F17B17-FE7F-4785-B946-D9C2FBB4ED52}">
  <ds:schemaRefs>
    <ds:schemaRef ds:uri="http://schemas.microsoft.com/office/2006/metadata/properties"/>
    <ds:schemaRef ds:uri="http://purl.org/dc/dcmitype/"/>
    <ds:schemaRef ds:uri="d37a3940-3eb6-46ae-b213-816acdc8e851"/>
    <ds:schemaRef ds:uri="http://schemas.microsoft.com/office/2006/documentManagement/types"/>
    <ds:schemaRef ds:uri="http://purl.org/dc/elements/1.1/"/>
    <ds:schemaRef ds:uri="http://schemas.microsoft.com/office/infopath/2007/PartnerControls"/>
    <ds:schemaRef ds:uri="http://purl.org/dc/terms/"/>
    <ds:schemaRef ds:uri="http://schemas.openxmlformats.org/package/2006/metadata/core-properties"/>
    <ds:schemaRef ds:uri="3cada6dc-2705-46ed-bab2-0b2cd6d935ca"/>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45063</TotalTime>
  <Words>1382</Words>
  <Application>Microsoft Office PowerPoint</Application>
  <PresentationFormat>On-screen Show (4:3)</PresentationFormat>
  <Paragraphs>138</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4_Office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Questions</vt:lpstr>
    </vt:vector>
  </TitlesOfParts>
  <Company>EirGrid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Conor.Kavanagh@Eirgrid.com</dc:creator>
  <cp:lastModifiedBy>Knieling, Zane</cp:lastModifiedBy>
  <cp:revision>1139</cp:revision>
  <cp:lastPrinted>2018-02-16T17:32:58Z</cp:lastPrinted>
  <dcterms:created xsi:type="dcterms:W3CDTF">2017-04-18T14:29:07Z</dcterms:created>
  <dcterms:modified xsi:type="dcterms:W3CDTF">2019-09-13T15:09:14Z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0x0101003E67783E1560754D8993C701FA7C6849</vt:lpwstr>
  </property>
  <property fmtid="{D5CDD505-2E9C-101B-9397-08002B2CF9AE}" pid="3" name="File Category">
    <vt:lpwstr/>
  </property>
</Properties>
</file>