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CC02"/>
    <a:srgbClr val="01CF23"/>
    <a:srgbClr val="1F1F7F"/>
    <a:srgbClr val="5E87D0"/>
    <a:srgbClr val="83C03F"/>
    <a:srgbClr val="EF953D"/>
    <a:srgbClr val="3333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8" d="100"/>
          <a:sy n="108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9C208-3D50-40A2-BC7D-1D91C893DACF}" type="datetimeFigureOut">
              <a:rPr lang="en-IE" smtClean="0"/>
              <a:pPr/>
              <a:t>13/10/2016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8238B-3D47-4AC8-B1D4-7B0EE596911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708562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0" i="0" kern="0" spc="110" baseline="0">
                <a:gradFill>
                  <a:gsLst>
                    <a:gs pos="0">
                      <a:srgbClr val="1F1F7F"/>
                    </a:gs>
                    <a:gs pos="50000">
                      <a:srgbClr val="5E87D0"/>
                    </a:gs>
                    <a:gs pos="80000">
                      <a:srgbClr val="1F1F7F"/>
                    </a:gs>
                    <a:gs pos="20000">
                      <a:srgbClr val="1F1F7F"/>
                    </a:gs>
                    <a:gs pos="100000">
                      <a:srgbClr val="1F1F7F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381328"/>
            <a:ext cx="366365" cy="32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89956" y="174514"/>
            <a:ext cx="5364088" cy="1382278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3188568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600" kern="0" spc="110" dirty="0">
                <a:gradFill flip="none" rotWithShape="1">
                  <a:gsLst>
                    <a:gs pos="0">
                      <a:srgbClr val="1F1F7F"/>
                    </a:gs>
                    <a:gs pos="50000">
                      <a:srgbClr val="5E87D0"/>
                    </a:gs>
                    <a:gs pos="80000">
                      <a:srgbClr val="1F1F7F"/>
                    </a:gs>
                    <a:gs pos="20000">
                      <a:srgbClr val="1F1F7F"/>
                    </a:gs>
                    <a:gs pos="100000">
                      <a:srgbClr val="1F1F7F"/>
                    </a:gs>
                  </a:gsLst>
                  <a:lin ang="5400000" scaled="1"/>
                  <a:tileRect/>
                </a:gradFill>
                <a:latin typeface="Zurich LtXCn BT" pitchFamily="34" charset="0"/>
              </a:rPr>
              <a:t>Electricity </a:t>
            </a:r>
            <a:r>
              <a:rPr lang="en-IE" sz="1050" cap="all" dirty="0">
                <a:solidFill>
                  <a:srgbClr val="595959"/>
                </a:solidFill>
                <a:latin typeface="Zurich Cn BT" pitchFamily="34" charset="0"/>
              </a:rPr>
              <a:t>Exchange</a:t>
            </a:r>
            <a:r>
              <a:rPr lang="en-IE" dirty="0"/>
              <a:t> </a:t>
            </a:r>
            <a:r>
              <a:rPr lang="en-I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2016</a:t>
            </a:r>
          </a:p>
        </p:txBody>
      </p:sp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459452" y="63600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spc="300">
                <a:solidFill>
                  <a:schemeClr val="tx1">
                    <a:tint val="75000"/>
                  </a:schemeClr>
                </a:solidFill>
                <a:latin typeface="Zurich Cn B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9EE954-142F-4F76-B6EA-44261831AC18}" type="datetimeFigureOut">
              <a:rPr lang="en-IE" smtClean="0"/>
              <a:pPr/>
              <a:t>13/10/2016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40953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4534"/>
          </a:xfrm>
        </p:spPr>
        <p:txBody>
          <a:bodyPr>
            <a:norm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 sz="1400" cap="none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 sz="1200" b="0" cap="none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80000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 sz="1100" b="0" cap="none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40000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 sz="1100" cap="none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83768" y="0"/>
            <a:ext cx="6660232" cy="1340768"/>
          </a:xfrm>
          <a:prstGeom prst="rect">
            <a:avLst/>
          </a:prstGeom>
        </p:spPr>
        <p:txBody>
          <a:bodyPr anchor="ctr"/>
          <a:lstStyle>
            <a:lvl1pPr>
              <a:defRPr sz="3600" b="0" kern="0" spc="110" baseline="0">
                <a:gradFill>
                  <a:gsLst>
                    <a:gs pos="0">
                      <a:srgbClr val="1F1F7F"/>
                    </a:gs>
                    <a:gs pos="50000">
                      <a:srgbClr val="5E87D0"/>
                    </a:gs>
                    <a:gs pos="80000">
                      <a:srgbClr val="1F1F7F"/>
                    </a:gs>
                    <a:gs pos="20000">
                      <a:srgbClr val="1F1F7F"/>
                    </a:gs>
                    <a:gs pos="100000">
                      <a:srgbClr val="1F1F7F"/>
                    </a:gs>
                  </a:gsLst>
                  <a:lin ang="5400000" scaled="1"/>
                </a:gradFill>
                <a:latin typeface="Zurich LtXCn B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381328"/>
            <a:ext cx="366365" cy="32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91" y="44624"/>
            <a:ext cx="2495785" cy="1268760"/>
          </a:xfrm>
          <a:prstGeom prst="rect">
            <a:avLst/>
          </a:prstGeom>
          <a:noFill/>
          <a:ln>
            <a:noFill/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548584" y="63600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Zurich Cn B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/>
              <a:t>Slide </a:t>
            </a:r>
            <a:fld id="{E807D2C1-F3A5-4876-9D1A-AC82F9DB78F1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3188568" y="635196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600" kern="0" spc="110" dirty="0">
                <a:gradFill flip="none" rotWithShape="1">
                  <a:gsLst>
                    <a:gs pos="0">
                      <a:srgbClr val="1F1F7F"/>
                    </a:gs>
                    <a:gs pos="50000">
                      <a:srgbClr val="5E87D0"/>
                    </a:gs>
                    <a:gs pos="80000">
                      <a:srgbClr val="1F1F7F"/>
                    </a:gs>
                    <a:gs pos="20000">
                      <a:srgbClr val="1F1F7F"/>
                    </a:gs>
                    <a:gs pos="100000">
                      <a:srgbClr val="1F1F7F"/>
                    </a:gs>
                  </a:gsLst>
                  <a:lin ang="5400000" scaled="1"/>
                  <a:tileRect/>
                </a:gradFill>
                <a:latin typeface="Zurich LtXCn BT" pitchFamily="34" charset="0"/>
              </a:rPr>
              <a:t>Electricity </a:t>
            </a:r>
            <a:r>
              <a:rPr lang="en-IE" sz="1050" cap="all" dirty="0">
                <a:solidFill>
                  <a:srgbClr val="595959"/>
                </a:solidFill>
                <a:latin typeface="Zurich Cn BT" pitchFamily="34" charset="0"/>
              </a:rPr>
              <a:t>Exchange</a:t>
            </a:r>
            <a:r>
              <a:rPr lang="en-IE" dirty="0"/>
              <a:t> </a:t>
            </a:r>
            <a:r>
              <a:rPr lang="en-I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2016</a:t>
            </a:r>
          </a:p>
        </p:txBody>
      </p:sp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459452" y="63600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spc="300">
                <a:solidFill>
                  <a:schemeClr val="tx1">
                    <a:tint val="75000"/>
                  </a:schemeClr>
                </a:solidFill>
                <a:latin typeface="Zurich Cn B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9EE954-142F-4F76-B6EA-44261831AC18}" type="datetimeFigureOut">
              <a:rPr lang="en-IE" smtClean="0"/>
              <a:pPr/>
              <a:t>13/10/2016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58607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IE"/>
              <a:t>Slide </a:t>
            </a:r>
            <a:fld id="{E807D2C1-F3A5-4876-9D1A-AC82F9DB78F1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E" sz="1600" kern="0" spc="110" dirty="0">
                <a:gradFill flip="none" rotWithShape="1">
                  <a:gsLst>
                    <a:gs pos="0">
                      <a:srgbClr val="1F1F7F"/>
                    </a:gs>
                    <a:gs pos="50000">
                      <a:srgbClr val="5E87D0"/>
                    </a:gs>
                    <a:gs pos="80000">
                      <a:srgbClr val="1F1F7F"/>
                    </a:gs>
                    <a:gs pos="20000">
                      <a:srgbClr val="1F1F7F"/>
                    </a:gs>
                    <a:gs pos="100000">
                      <a:srgbClr val="1F1F7F"/>
                    </a:gs>
                  </a:gsLst>
                  <a:lin ang="5400000" scaled="1"/>
                  <a:tileRect/>
                </a:gradFill>
                <a:latin typeface="Zurich LtXCn BT" pitchFamily="34" charset="0"/>
              </a:rPr>
              <a:t>Electricity </a:t>
            </a:r>
            <a:r>
              <a:rPr lang="en-IE" sz="1050" cap="all" dirty="0">
                <a:solidFill>
                  <a:srgbClr val="595959"/>
                </a:solidFill>
                <a:latin typeface="Zurich Cn BT" pitchFamily="34" charset="0"/>
              </a:rPr>
              <a:t>Exchange</a:t>
            </a:r>
            <a:r>
              <a:rPr lang="en-IE" dirty="0"/>
              <a:t> 2014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9EE954-142F-4F76-B6EA-44261831AC18}" type="datetimeFigureOut">
              <a:rPr lang="en-IE" smtClean="0"/>
              <a:pPr/>
              <a:t>13/10/2016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57537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gradFill>
                  <a:gsLst>
                    <a:gs pos="0">
                      <a:srgbClr val="1F1F7F"/>
                    </a:gs>
                    <a:gs pos="50000">
                      <a:srgbClr val="5E87D0"/>
                    </a:gs>
                    <a:gs pos="80000">
                      <a:srgbClr val="1F1F7F"/>
                    </a:gs>
                    <a:gs pos="20000">
                      <a:srgbClr val="1F1F7F"/>
                    </a:gs>
                    <a:gs pos="100000">
                      <a:srgbClr val="1F1F7F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9EE954-142F-4F76-B6EA-44261831AC18}" type="datetimeFigureOut">
              <a:rPr lang="en-IE" smtClean="0"/>
              <a:pPr/>
              <a:t>13/10/2016</a:t>
            </a:fld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IE" dirty="0"/>
              <a:t>Slide </a:t>
            </a:r>
            <a:fld id="{E807D2C1-F3A5-4876-9D1A-AC82F9DB78F1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IE" sz="1600" kern="0" spc="110" dirty="0">
                <a:gradFill flip="none" rotWithShape="1">
                  <a:gsLst>
                    <a:gs pos="0">
                      <a:srgbClr val="1F1F7F"/>
                    </a:gs>
                    <a:gs pos="50000">
                      <a:srgbClr val="5E87D0"/>
                    </a:gs>
                    <a:gs pos="80000">
                      <a:srgbClr val="1F1F7F"/>
                    </a:gs>
                    <a:gs pos="20000">
                      <a:srgbClr val="1F1F7F"/>
                    </a:gs>
                    <a:gs pos="100000">
                      <a:srgbClr val="1F1F7F"/>
                    </a:gs>
                  </a:gsLst>
                  <a:lin ang="5400000" scaled="1"/>
                  <a:tileRect/>
                </a:gradFill>
                <a:latin typeface="Zurich LtXCn BT" pitchFamily="34" charset="0"/>
              </a:rPr>
              <a:t>Electricity </a:t>
            </a:r>
            <a:r>
              <a:rPr lang="en-IE" sz="1050" cap="all" dirty="0">
                <a:solidFill>
                  <a:srgbClr val="595959"/>
                </a:solidFill>
                <a:latin typeface="Zurich Cn BT" pitchFamily="34" charset="0"/>
              </a:rPr>
              <a:t>Exchange</a:t>
            </a:r>
            <a:r>
              <a:rPr lang="en-IE" dirty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xmlns="" val="319707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9EE954-142F-4F76-B6EA-44261831AC18}" type="datetimeFigureOut">
              <a:rPr lang="en-IE" smtClean="0"/>
              <a:pPr/>
              <a:t>13/10/2016</a:t>
            </a:fld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IE" dirty="0"/>
              <a:t>Slide </a:t>
            </a:r>
            <a:fld id="{E807D2C1-F3A5-4876-9D1A-AC82F9DB78F1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IE" sz="1600" kern="0" spc="110" dirty="0">
                <a:gradFill flip="none" rotWithShape="1">
                  <a:gsLst>
                    <a:gs pos="0">
                      <a:srgbClr val="1F1F7F"/>
                    </a:gs>
                    <a:gs pos="50000">
                      <a:srgbClr val="5E87D0"/>
                    </a:gs>
                    <a:gs pos="80000">
                      <a:srgbClr val="1F1F7F"/>
                    </a:gs>
                    <a:gs pos="20000">
                      <a:srgbClr val="1F1F7F"/>
                    </a:gs>
                    <a:gs pos="100000">
                      <a:srgbClr val="1F1F7F"/>
                    </a:gs>
                  </a:gsLst>
                  <a:lin ang="5400000" scaled="1"/>
                  <a:tileRect/>
                </a:gradFill>
                <a:latin typeface="Zurich LtXCn BT" pitchFamily="34" charset="0"/>
              </a:rPr>
              <a:t>Electricity </a:t>
            </a:r>
            <a:r>
              <a:rPr lang="en-IE" sz="1050" cap="all" dirty="0">
                <a:solidFill>
                  <a:srgbClr val="595959"/>
                </a:solidFill>
                <a:latin typeface="Zurich Cn BT" pitchFamily="34" charset="0"/>
              </a:rPr>
              <a:t>Exchange</a:t>
            </a:r>
            <a:r>
              <a:rPr lang="en-IE" dirty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xmlns="" val="312216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48879"/>
            <a:ext cx="4040188" cy="37772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6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8879"/>
            <a:ext cx="4041775" cy="37772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9EE954-142F-4F76-B6EA-44261831AC18}" type="datetimeFigureOut">
              <a:rPr lang="en-IE" smtClean="0"/>
              <a:pPr/>
              <a:t>13/10/2016</a:t>
            </a:fld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IE" dirty="0"/>
              <a:t>Slide </a:t>
            </a:r>
            <a:fld id="{E807D2C1-F3A5-4876-9D1A-AC82F9DB78F1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IE" sz="1600" kern="0" spc="110" dirty="0">
                <a:gradFill flip="none" rotWithShape="1">
                  <a:gsLst>
                    <a:gs pos="0">
                      <a:srgbClr val="1F1F7F"/>
                    </a:gs>
                    <a:gs pos="50000">
                      <a:srgbClr val="5E87D0"/>
                    </a:gs>
                    <a:gs pos="80000">
                      <a:srgbClr val="1F1F7F"/>
                    </a:gs>
                    <a:gs pos="20000">
                      <a:srgbClr val="1F1F7F"/>
                    </a:gs>
                    <a:gs pos="100000">
                      <a:srgbClr val="1F1F7F"/>
                    </a:gs>
                  </a:gsLst>
                  <a:lin ang="5400000" scaled="1"/>
                  <a:tileRect/>
                </a:gradFill>
                <a:latin typeface="Zurich LtXCn BT" pitchFamily="34" charset="0"/>
              </a:rPr>
              <a:t>Electricity </a:t>
            </a:r>
            <a:r>
              <a:rPr lang="en-IE" sz="1050" cap="all" dirty="0">
                <a:solidFill>
                  <a:srgbClr val="595959"/>
                </a:solidFill>
                <a:latin typeface="Zurich Cn BT" pitchFamily="34" charset="0"/>
              </a:rPr>
              <a:t>Exchange</a:t>
            </a:r>
            <a:r>
              <a:rPr lang="en-IE" dirty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xmlns="" val="8677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9EE954-142F-4F76-B6EA-44261831AC18}" type="datetimeFigureOut">
              <a:rPr lang="en-IE" smtClean="0"/>
              <a:pPr/>
              <a:t>13/10/2016</a:t>
            </a:fld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IE" dirty="0"/>
              <a:t>Slide </a:t>
            </a:r>
            <a:fld id="{E807D2C1-F3A5-4876-9D1A-AC82F9DB78F1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IE" sz="1600" kern="0" spc="110" dirty="0">
                <a:gradFill flip="none" rotWithShape="1">
                  <a:gsLst>
                    <a:gs pos="0">
                      <a:srgbClr val="1F1F7F"/>
                    </a:gs>
                    <a:gs pos="50000">
                      <a:srgbClr val="5E87D0"/>
                    </a:gs>
                    <a:gs pos="80000">
                      <a:srgbClr val="1F1F7F"/>
                    </a:gs>
                    <a:gs pos="20000">
                      <a:srgbClr val="1F1F7F"/>
                    </a:gs>
                    <a:gs pos="100000">
                      <a:srgbClr val="1F1F7F"/>
                    </a:gs>
                  </a:gsLst>
                  <a:lin ang="5400000" scaled="1"/>
                  <a:tileRect/>
                </a:gradFill>
                <a:latin typeface="Zurich LtXCn BT" pitchFamily="34" charset="0"/>
              </a:rPr>
              <a:t>Electricity </a:t>
            </a:r>
            <a:r>
              <a:rPr lang="en-IE" sz="1050" cap="all" dirty="0">
                <a:solidFill>
                  <a:srgbClr val="595959"/>
                </a:solidFill>
                <a:latin typeface="Zurich Cn BT" pitchFamily="34" charset="0"/>
              </a:rPr>
              <a:t>Exchange</a:t>
            </a:r>
            <a:r>
              <a:rPr lang="en-IE" dirty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xmlns="" val="185153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9EE954-142F-4F76-B6EA-44261831AC18}" type="datetimeFigureOut">
              <a:rPr lang="en-IE" smtClean="0"/>
              <a:pPr/>
              <a:t>13/10/2016</a:t>
            </a:fld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IE" dirty="0"/>
              <a:t>Slide </a:t>
            </a:r>
            <a:fld id="{E807D2C1-F3A5-4876-9D1A-AC82F9DB78F1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IE" sz="1600" kern="0" spc="110" dirty="0">
                <a:gradFill flip="none" rotWithShape="1">
                  <a:gsLst>
                    <a:gs pos="0">
                      <a:srgbClr val="1F1F7F"/>
                    </a:gs>
                    <a:gs pos="50000">
                      <a:srgbClr val="5E87D0"/>
                    </a:gs>
                    <a:gs pos="80000">
                      <a:srgbClr val="1F1F7F"/>
                    </a:gs>
                    <a:gs pos="20000">
                      <a:srgbClr val="1F1F7F"/>
                    </a:gs>
                    <a:gs pos="100000">
                      <a:srgbClr val="1F1F7F"/>
                    </a:gs>
                  </a:gsLst>
                  <a:lin ang="5400000" scaled="1"/>
                  <a:tileRect/>
                </a:gradFill>
                <a:latin typeface="Zurich LtXCn BT" pitchFamily="34" charset="0"/>
              </a:rPr>
              <a:t>Electricity </a:t>
            </a:r>
            <a:r>
              <a:rPr lang="en-IE" sz="1050" cap="all" dirty="0">
                <a:solidFill>
                  <a:srgbClr val="595959"/>
                </a:solidFill>
                <a:latin typeface="Zurich Cn BT" pitchFamily="34" charset="0"/>
              </a:rPr>
              <a:t>Exchange</a:t>
            </a:r>
            <a:r>
              <a:rPr lang="en-IE" dirty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xmlns="" val="34997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56791"/>
            <a:ext cx="5486400" cy="31707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9EE954-142F-4F76-B6EA-44261831AC18}" type="datetimeFigureOut">
              <a:rPr lang="en-IE" smtClean="0"/>
              <a:pPr/>
              <a:t>13/10/2016</a:t>
            </a:fld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IE" dirty="0"/>
              <a:t>Slide </a:t>
            </a:r>
            <a:fld id="{E807D2C1-F3A5-4876-9D1A-AC82F9DB78F1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IE" sz="1600" kern="0" spc="110" dirty="0">
                <a:gradFill flip="none" rotWithShape="1">
                  <a:gsLst>
                    <a:gs pos="0">
                      <a:srgbClr val="1F1F7F"/>
                    </a:gs>
                    <a:gs pos="50000">
                      <a:srgbClr val="5E87D0"/>
                    </a:gs>
                    <a:gs pos="80000">
                      <a:srgbClr val="1F1F7F"/>
                    </a:gs>
                    <a:gs pos="20000">
                      <a:srgbClr val="1F1F7F"/>
                    </a:gs>
                    <a:gs pos="100000">
                      <a:srgbClr val="1F1F7F"/>
                    </a:gs>
                  </a:gsLst>
                  <a:lin ang="5400000" scaled="1"/>
                  <a:tileRect/>
                </a:gradFill>
                <a:latin typeface="Zurich LtXCn BT" pitchFamily="34" charset="0"/>
              </a:rPr>
              <a:t>Electricity </a:t>
            </a:r>
            <a:r>
              <a:rPr lang="en-IE" sz="1050" cap="all" dirty="0">
                <a:solidFill>
                  <a:srgbClr val="595959"/>
                </a:solidFill>
                <a:latin typeface="Zurich Cn BT" pitchFamily="34" charset="0"/>
              </a:rPr>
              <a:t>Exchange</a:t>
            </a:r>
            <a:r>
              <a:rPr lang="en-IE" dirty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xmlns="" val="340521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0" cap="small" spc="20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Zurich Cn BT" pitchFamily="34" charset="0"/>
                <a:ea typeface="+mn-ea"/>
                <a:cs typeface="+mn-cs"/>
              </a:rPr>
              <a:t>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0" cap="small" spc="20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Zurich Cn BT" pitchFamily="34" charset="0"/>
                <a:ea typeface="+mn-ea"/>
                <a:cs typeface="+mn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0" cap="small" spc="20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Zurich Cn BT" pitchFamily="34" charset="0"/>
                <a:ea typeface="+mn-ea"/>
                <a:cs typeface="+mn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0" cap="small" spc="20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Zurich Cn BT" pitchFamily="34" charset="0"/>
                <a:ea typeface="+mn-ea"/>
                <a:cs typeface="+mn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0" cap="small" spc="20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Zurich Cn BT" pitchFamily="34" charset="0"/>
                <a:ea typeface="+mn-ea"/>
                <a:cs typeface="+mn-cs"/>
              </a:rPr>
              <a:t>Fifth level</a:t>
            </a:r>
            <a:endParaRPr kumimoji="0" lang="en-IE" sz="2000" b="0" i="0" u="none" strike="noStrike" kern="0" cap="small" spc="15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Zurich LtXCn BT" pitchFamily="34" charset="0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3948" y="1412776"/>
            <a:ext cx="9144000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83C03F"/>
                </a:gs>
                <a:gs pos="50000">
                  <a:srgbClr val="EF953D"/>
                </a:gs>
                <a:gs pos="100000">
                  <a:srgbClr val="83C03F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-3948" y="1460508"/>
            <a:ext cx="9144000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1F1F7F"/>
                </a:gs>
                <a:gs pos="50000">
                  <a:srgbClr val="5E87D0"/>
                </a:gs>
                <a:gs pos="80000">
                  <a:srgbClr val="1F1F7F"/>
                </a:gs>
                <a:gs pos="20000">
                  <a:srgbClr val="1F1F7F"/>
                </a:gs>
                <a:gs pos="100000">
                  <a:srgbClr val="1F1F7F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 userDrawn="1"/>
        </p:nvSpPr>
        <p:spPr>
          <a:xfrm>
            <a:off x="2555776" y="181943"/>
            <a:ext cx="6131024" cy="9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IE" sz="6000" b="1" kern="0" spc="110" baseline="0" smtClean="0">
                <a:gradFill>
                  <a:gsLst>
                    <a:gs pos="0">
                      <a:srgbClr val="1F1F7F"/>
                    </a:gs>
                    <a:gs pos="50000">
                      <a:srgbClr val="5E87D0"/>
                    </a:gs>
                    <a:gs pos="80000">
                      <a:srgbClr val="1F1F7F"/>
                    </a:gs>
                    <a:gs pos="20000">
                      <a:srgbClr val="1F1F7F"/>
                    </a:gs>
                    <a:gs pos="100000">
                      <a:srgbClr val="1F1F7F"/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65842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lang="en-IE" sz="6000" b="1" kern="1200" baseline="0" smtClean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lang="en-IE" sz="2800" b="1" i="0" kern="0" cap="small" spc="200" baseline="0" smtClean="0">
          <a:solidFill>
            <a:srgbClr val="595959"/>
          </a:solidFill>
          <a:effectLst/>
          <a:latin typeface="Zurich Cn BT" pitchFamily="34" charset="0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2000" b="0" kern="0" cap="all" spc="200" baseline="0">
          <a:solidFill>
            <a:srgbClr val="7F7F7F"/>
          </a:solidFill>
          <a:latin typeface="Zurich Cn BT" pitchFamily="34" charset="0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000" kern="0" cap="small" spc="200" baseline="0">
          <a:solidFill>
            <a:srgbClr val="969696"/>
          </a:solidFill>
          <a:latin typeface="Zurich Cn BT" pitchFamily="34" charset="0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1800" b="1" kern="0" cap="all" spc="200" baseline="0">
          <a:solidFill>
            <a:srgbClr val="A0A0A0"/>
          </a:solidFill>
          <a:latin typeface="Zurich LtXCn BT" pitchFamily="34" charset="0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2000" kern="0" cap="small" spc="150" baseline="0">
          <a:solidFill>
            <a:srgbClr val="A0A0A0"/>
          </a:solidFill>
          <a:latin typeface="Zurich LtXCn B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Modifications Committee Meeting 70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MOD_02_16</a:t>
            </a:r>
          </a:p>
          <a:p>
            <a:r>
              <a:rPr lang="en-IE" dirty="0"/>
              <a:t>Changes to MEC for DSU</a:t>
            </a:r>
          </a:p>
        </p:txBody>
      </p:sp>
    </p:spTree>
    <p:extLst>
      <p:ext uri="{BB962C8B-B14F-4D97-AF65-F5344CB8AC3E}">
        <p14:creationId xmlns:p14="http://schemas.microsoft.com/office/powerpoint/2010/main" xmlns="" val="1999003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Company Activities</a:t>
            </a:r>
          </a:p>
          <a:p>
            <a:pPr marL="645750" lvl="1">
              <a:buFont typeface="Arial" panose="020B0604020202020204" pitchFamily="34" charset="0"/>
              <a:buChar char="•"/>
            </a:pPr>
            <a:r>
              <a:rPr lang="en-IE" dirty="0"/>
              <a:t>Electricity Exchange operates two Demand Side Units in the SEM</a:t>
            </a:r>
          </a:p>
          <a:p>
            <a:pPr marL="1005750" lvl="2"/>
            <a:r>
              <a:rPr lang="en-IE" dirty="0"/>
              <a:t>23 MW is high cost </a:t>
            </a:r>
            <a:r>
              <a:rPr lang="en-IE" dirty="0" err="1"/>
              <a:t>dispatchable</a:t>
            </a:r>
            <a:r>
              <a:rPr lang="en-IE" dirty="0"/>
              <a:t> demand and standby generation </a:t>
            </a:r>
          </a:p>
          <a:p>
            <a:pPr marL="1005750" lvl="2"/>
            <a:r>
              <a:rPr lang="en-IE" dirty="0"/>
              <a:t>18 MW is low cost CHP and Bio Fuel generation</a:t>
            </a:r>
          </a:p>
          <a:p>
            <a:pPr marL="1005750" lvl="2"/>
            <a:endParaRPr lang="en-IE" dirty="0"/>
          </a:p>
          <a:p>
            <a:pPr marL="645750" lvl="1">
              <a:buFont typeface="Arial" panose="020B0604020202020204" pitchFamily="34" charset="0"/>
              <a:buChar char="•"/>
            </a:pPr>
            <a:r>
              <a:rPr lang="en-IE" dirty="0"/>
              <a:t>Technology Development</a:t>
            </a:r>
          </a:p>
          <a:p>
            <a:pPr marL="1005750" lvl="2"/>
            <a:r>
              <a:rPr lang="en-IE" dirty="0"/>
              <a:t>IoTAS is a high speed power monitoring system developed for the provision and monitoring of System Services</a:t>
            </a:r>
          </a:p>
          <a:p>
            <a:pPr marL="1365750" lvl="3"/>
            <a:r>
              <a:rPr lang="en-IE" dirty="0"/>
              <a:t>Up to 32,000 samples per second (Voltage: 3P, Current: 3P+N)</a:t>
            </a:r>
          </a:p>
          <a:p>
            <a:pPr marL="1365750" lvl="3"/>
            <a:r>
              <a:rPr lang="en-IE" dirty="0"/>
              <a:t>Half-cycle RMS voltage and energy calculations with swell and sag monitoring</a:t>
            </a:r>
          </a:p>
          <a:p>
            <a:pPr marL="1365750" lvl="3"/>
            <a:r>
              <a:rPr lang="en-IE" dirty="0"/>
              <a:t>Single cycle frequency and harmonics</a:t>
            </a:r>
          </a:p>
          <a:p>
            <a:pPr marL="1365750" lvl="3"/>
            <a:endParaRPr lang="en-IE" dirty="0"/>
          </a:p>
          <a:p>
            <a:pPr marL="57150"/>
            <a:r>
              <a:rPr lang="en-IE" dirty="0"/>
              <a:t>Company Ownership</a:t>
            </a:r>
          </a:p>
          <a:p>
            <a:pPr marL="702900" lvl="1">
              <a:buFont typeface="Arial" panose="020B0604020202020204" pitchFamily="34" charset="0"/>
              <a:buChar char="•"/>
            </a:pPr>
            <a:r>
              <a:rPr lang="en-IE" dirty="0"/>
              <a:t>50% recently acquired by </a:t>
            </a:r>
            <a:r>
              <a:rPr lang="en-IE" dirty="0" err="1"/>
              <a:t>Bord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Móna</a:t>
            </a:r>
            <a:endParaRPr lang="en-IE" dirty="0"/>
          </a:p>
          <a:p>
            <a:pPr marL="1062900" lvl="2"/>
            <a:r>
              <a:rPr lang="en-IE" dirty="0"/>
              <a:t>25% Paddy Finn</a:t>
            </a:r>
          </a:p>
          <a:p>
            <a:pPr marL="1062900" lvl="2"/>
            <a:r>
              <a:rPr lang="en-IE" dirty="0"/>
              <a:t>25% Duncan O’Toole </a:t>
            </a:r>
            <a:r>
              <a:rPr lang="en-IE" sz="1100" dirty="0"/>
              <a:t>(Captured Carbon)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xmlns="" val="71740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Current Limitation</a:t>
            </a:r>
          </a:p>
          <a:p>
            <a:pPr marL="645750" lvl="1">
              <a:buFont typeface="Arial" panose="020B0604020202020204" pitchFamily="34" charset="0"/>
              <a:buChar char="•"/>
            </a:pPr>
            <a:r>
              <a:rPr lang="en-IE" dirty="0"/>
              <a:t>TSC prevents demand sites with MEC &gt; 10 MW from participating as Demand Sites in a Demand Side Unit (DSU)</a:t>
            </a:r>
          </a:p>
          <a:p>
            <a:pPr marL="645750" lvl="1">
              <a:buFont typeface="Arial" panose="020B0604020202020204" pitchFamily="34" charset="0"/>
              <a:buChar char="•"/>
            </a:pPr>
            <a:r>
              <a:rPr lang="en-IE" dirty="0"/>
              <a:t>This prevents Generator Units from using their house load to provide additional capacity and system services (future) through DSU participation</a:t>
            </a:r>
          </a:p>
          <a:p>
            <a:pPr marL="645750" lvl="1">
              <a:buFont typeface="Arial" panose="020B0604020202020204" pitchFamily="34" charset="0"/>
              <a:buChar char="•"/>
            </a:pPr>
            <a:endParaRPr lang="en-IE" dirty="0"/>
          </a:p>
          <a:p>
            <a:r>
              <a:rPr lang="en-IE" dirty="0"/>
              <a:t>Opportunity</a:t>
            </a:r>
          </a:p>
          <a:p>
            <a:pPr marL="645750" lvl="1">
              <a:buFont typeface="Arial" panose="020B0604020202020204" pitchFamily="34" charset="0"/>
              <a:buChar char="•"/>
            </a:pPr>
            <a:r>
              <a:rPr lang="en-IE" dirty="0"/>
              <a:t>Allowing Generator Units to include a portion of their house load will improve the utilisation of existing power system assets</a:t>
            </a:r>
          </a:p>
          <a:p>
            <a:pPr marL="645750" lvl="1">
              <a:buFont typeface="Arial" panose="020B0604020202020204" pitchFamily="34" charset="0"/>
              <a:buChar char="•"/>
            </a:pPr>
            <a:r>
              <a:rPr lang="en-IE" dirty="0"/>
              <a:t>This will enhance the provision of System Services such as FFR</a:t>
            </a:r>
          </a:p>
          <a:p>
            <a:endParaRPr lang="en-IE" dirty="0"/>
          </a:p>
          <a:p>
            <a:r>
              <a:rPr lang="en-IE" dirty="0"/>
              <a:t>Challenges</a:t>
            </a:r>
          </a:p>
          <a:p>
            <a:pPr marL="645750" lvl="1">
              <a:buFont typeface="Arial" panose="020B0604020202020204" pitchFamily="34" charset="0"/>
              <a:buChar char="•"/>
            </a:pPr>
            <a:r>
              <a:rPr lang="en-IE" dirty="0"/>
              <a:t>The </a:t>
            </a:r>
            <a:r>
              <a:rPr lang="en-IE" b="1" dirty="0"/>
              <a:t>original intention </a:t>
            </a:r>
            <a:r>
              <a:rPr lang="en-IE" dirty="0"/>
              <a:t>of the related clauses was to prevent Generator Units trading in the market as DSUs. This must be protected</a:t>
            </a:r>
          </a:p>
          <a:p>
            <a:pPr marL="645750" lvl="1">
              <a:buFont typeface="Arial" panose="020B0604020202020204" pitchFamily="34" charset="0"/>
              <a:buChar char="•"/>
            </a:pPr>
            <a:r>
              <a:rPr lang="en-IE" b="1" dirty="0"/>
              <a:t>Metering</a:t>
            </a:r>
            <a:r>
              <a:rPr lang="en-IE" dirty="0"/>
              <a:t> arrangements must avoid GU uninstructed imbalance charges </a:t>
            </a:r>
          </a:p>
          <a:p>
            <a:pPr marL="645750" lvl="1">
              <a:buFont typeface="Arial" panose="020B0604020202020204" pitchFamily="34" charset="0"/>
              <a:buChar char="•"/>
            </a:pPr>
            <a:r>
              <a:rPr lang="en-IE" b="1" dirty="0"/>
              <a:t>Connection Agreements </a:t>
            </a:r>
            <a:r>
              <a:rPr lang="en-IE" dirty="0"/>
              <a:t>may need to be amended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Overview of Proposed Modification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02723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292081" y="3363642"/>
            <a:ext cx="1152128" cy="2160240"/>
          </a:xfrm>
          <a:prstGeom prst="rect">
            <a:avLst/>
          </a:prstGeom>
          <a:solidFill>
            <a:srgbClr val="01C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/>
              <a:t>160 MW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Example</a:t>
            </a:r>
          </a:p>
          <a:p>
            <a:pPr marL="645750" lvl="1">
              <a:buFont typeface="Arial" panose="020B0604020202020204" pitchFamily="34" charset="0"/>
              <a:buChar char="•"/>
            </a:pPr>
            <a:r>
              <a:rPr lang="en-IE" dirty="0"/>
              <a:t>Example of proposed operation and desired outcome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Example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5855" y="3068960"/>
            <a:ext cx="1152129" cy="2160240"/>
          </a:xfrm>
          <a:prstGeom prst="rect">
            <a:avLst/>
          </a:prstGeom>
          <a:solidFill>
            <a:srgbClr val="01C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/>
              <a:t>160 MW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745583" y="5229200"/>
            <a:ext cx="1495349" cy="288032"/>
            <a:chOff x="1745583" y="5229200"/>
            <a:chExt cx="1495349" cy="288032"/>
          </a:xfrm>
        </p:grpSpPr>
        <p:sp>
          <p:nvSpPr>
            <p:cNvPr id="10" name="Left Brace 9"/>
            <p:cNvSpPr/>
            <p:nvPr/>
          </p:nvSpPr>
          <p:spPr>
            <a:xfrm>
              <a:off x="3070178" y="5229200"/>
              <a:ext cx="170754" cy="288032"/>
            </a:xfrm>
            <a:prstGeom prst="leftBrac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 sz="10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45583" y="5232841"/>
              <a:ext cx="13468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IE" sz="1000" dirty="0">
                  <a:solidFill>
                    <a:srgbClr val="FF0000"/>
                  </a:solidFill>
                </a:rPr>
                <a:t>Parasitic Load: 10 MW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13212" y="3363642"/>
            <a:ext cx="1727719" cy="1836957"/>
            <a:chOff x="1513211" y="3347368"/>
            <a:chExt cx="1727719" cy="1836957"/>
          </a:xfrm>
        </p:grpSpPr>
        <p:sp>
          <p:nvSpPr>
            <p:cNvPr id="11" name="Left Brace 10"/>
            <p:cNvSpPr/>
            <p:nvPr/>
          </p:nvSpPr>
          <p:spPr>
            <a:xfrm>
              <a:off x="3070177" y="3347368"/>
              <a:ext cx="170753" cy="1836957"/>
            </a:xfrm>
            <a:prstGeom prst="leftBrace">
              <a:avLst/>
            </a:prstGeom>
            <a:noFill/>
            <a:ln>
              <a:solidFill>
                <a:srgbClr val="1F1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 sz="1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13211" y="4112242"/>
              <a:ext cx="15569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E" sz="1000" dirty="0">
                  <a:solidFill>
                    <a:srgbClr val="1F1F7F"/>
                  </a:solidFill>
                </a:rPr>
                <a:t>Net Export: 150 MW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8618" y="3206323"/>
            <a:ext cx="6975069" cy="246221"/>
            <a:chOff x="188618" y="3212673"/>
            <a:chExt cx="6975069" cy="246221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763687" y="3363342"/>
              <a:ext cx="5400000" cy="0"/>
            </a:xfrm>
            <a:prstGeom prst="line">
              <a:avLst/>
            </a:prstGeom>
            <a:ln>
              <a:solidFill>
                <a:srgbClr val="01CF23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88618" y="3212673"/>
              <a:ext cx="15569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E" sz="1000" dirty="0">
                  <a:solidFill>
                    <a:srgbClr val="01CF23"/>
                  </a:solidFill>
                </a:rPr>
                <a:t>GU: MWOF: 150 MW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0790" y="3091723"/>
            <a:ext cx="6975069" cy="246221"/>
            <a:chOff x="188618" y="3212673"/>
            <a:chExt cx="6975069" cy="24622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763687" y="3335784"/>
              <a:ext cx="5400000" cy="0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88618" y="3212673"/>
              <a:ext cx="15569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E" sz="1000" dirty="0">
                  <a:solidFill>
                    <a:srgbClr val="7030A0"/>
                  </a:solidFill>
                </a:rPr>
                <a:t>MEC: 155 MW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63688" y="3163828"/>
            <a:ext cx="1325266" cy="246221"/>
            <a:chOff x="7236296" y="3140282"/>
            <a:chExt cx="1325266" cy="246221"/>
          </a:xfrm>
        </p:grpSpPr>
        <p:sp>
          <p:nvSpPr>
            <p:cNvPr id="23" name="Right Brace 22"/>
            <p:cNvSpPr/>
            <p:nvPr/>
          </p:nvSpPr>
          <p:spPr>
            <a:xfrm>
              <a:off x="7236296" y="3191288"/>
              <a:ext cx="144016" cy="144496"/>
            </a:xfrm>
            <a:prstGeom prst="rightBrac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34440" y="3140282"/>
              <a:ext cx="12271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000" dirty="0">
                  <a:solidFill>
                    <a:schemeClr val="accent2">
                      <a:lumMod val="75000"/>
                    </a:schemeClr>
                  </a:solidFill>
                </a:rPr>
                <a:t>Spare MEC: 5 MW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63688" y="2564904"/>
            <a:ext cx="5400600" cy="2664296"/>
            <a:chOff x="1763688" y="2564904"/>
            <a:chExt cx="5400600" cy="2664296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763688" y="5229200"/>
              <a:ext cx="5400600" cy="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763688" y="2564904"/>
              <a:ext cx="0" cy="26642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5292081" y="5371358"/>
            <a:ext cx="1152128" cy="151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6459448" y="5333146"/>
            <a:ext cx="1467860" cy="246221"/>
            <a:chOff x="7236296" y="3149500"/>
            <a:chExt cx="1467860" cy="246221"/>
          </a:xfrm>
        </p:grpSpPr>
        <p:sp>
          <p:nvSpPr>
            <p:cNvPr id="31" name="Right Brace 30"/>
            <p:cNvSpPr/>
            <p:nvPr/>
          </p:nvSpPr>
          <p:spPr>
            <a:xfrm>
              <a:off x="7236296" y="3191288"/>
              <a:ext cx="144016" cy="144496"/>
            </a:xfrm>
            <a:prstGeom prst="rightBrac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34440" y="3149500"/>
              <a:ext cx="13697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000" dirty="0">
                  <a:solidFill>
                    <a:schemeClr val="accent5">
                      <a:lumMod val="75000"/>
                    </a:schemeClr>
                  </a:solidFill>
                </a:rPr>
                <a:t>DSU Response: 5 MW</a:t>
              </a: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5292081" y="5507707"/>
            <a:ext cx="1152128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963445" y="5323928"/>
            <a:ext cx="1313397" cy="246221"/>
            <a:chOff x="1927535" y="5173262"/>
            <a:chExt cx="1313397" cy="246221"/>
          </a:xfrm>
        </p:grpSpPr>
        <p:sp>
          <p:nvSpPr>
            <p:cNvPr id="36" name="Left Brace 35"/>
            <p:cNvSpPr/>
            <p:nvPr/>
          </p:nvSpPr>
          <p:spPr>
            <a:xfrm>
              <a:off x="3070178" y="5229200"/>
              <a:ext cx="170754" cy="137366"/>
            </a:xfrm>
            <a:prstGeom prst="leftBrac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 sz="10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27535" y="5173262"/>
              <a:ext cx="11801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IE" sz="1000" dirty="0">
                  <a:solidFill>
                    <a:schemeClr val="accent5">
                      <a:lumMod val="75000"/>
                    </a:schemeClr>
                  </a:solidFill>
                </a:rPr>
                <a:t>DSU MWOF: 5 MW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5292081" y="3213499"/>
            <a:ext cx="1152128" cy="151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700" dirty="0">
                <a:solidFill>
                  <a:schemeClr val="bg1"/>
                </a:solidFill>
              </a:rPr>
              <a:t>Uninstructed Imbalance</a:t>
            </a:r>
            <a:endParaRPr lang="en-IE" sz="6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62234" y="2597920"/>
            <a:ext cx="18118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dirty="0">
                <a:solidFill>
                  <a:srgbClr val="FF0000"/>
                </a:solidFill>
              </a:rPr>
              <a:t>Uninstructed Imbalance should be calculated based on </a:t>
            </a:r>
            <a:r>
              <a:rPr lang="en-IE" sz="1000" dirty="0" err="1">
                <a:solidFill>
                  <a:srgbClr val="FF0000"/>
                </a:solidFill>
              </a:rPr>
              <a:t>GU_Response</a:t>
            </a:r>
            <a:r>
              <a:rPr lang="en-IE" sz="1000" dirty="0">
                <a:solidFill>
                  <a:srgbClr val="FF0000"/>
                </a:solidFill>
              </a:rPr>
              <a:t> – </a:t>
            </a:r>
            <a:r>
              <a:rPr lang="en-IE" sz="1000" dirty="0" err="1">
                <a:solidFill>
                  <a:srgbClr val="FF0000"/>
                </a:solidFill>
              </a:rPr>
              <a:t>DSU_Response</a:t>
            </a:r>
            <a:endParaRPr lang="en-IE" sz="1000" dirty="0">
              <a:solidFill>
                <a:srgbClr val="FF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458105" y="3211194"/>
            <a:ext cx="2685895" cy="2010137"/>
            <a:chOff x="7236296" y="2100169"/>
            <a:chExt cx="2685895" cy="2010137"/>
          </a:xfrm>
        </p:grpSpPr>
        <p:sp>
          <p:nvSpPr>
            <p:cNvPr id="41" name="Right Brace 40"/>
            <p:cNvSpPr/>
            <p:nvPr/>
          </p:nvSpPr>
          <p:spPr>
            <a:xfrm>
              <a:off x="7236296" y="2100169"/>
              <a:ext cx="144016" cy="2010137"/>
            </a:xfrm>
            <a:prstGeom prst="rightBrace">
              <a:avLst/>
            </a:prstGeom>
            <a:ln>
              <a:solidFill>
                <a:srgbClr val="37CC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333407" y="3000123"/>
              <a:ext cx="2588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000" dirty="0">
                  <a:solidFill>
                    <a:srgbClr val="37CC02"/>
                  </a:solidFill>
                </a:rPr>
                <a:t>Energy Payment: 155 MW</a:t>
              </a:r>
            </a:p>
            <a:p>
              <a:r>
                <a:rPr lang="en-IE" sz="800" dirty="0">
                  <a:solidFill>
                    <a:srgbClr val="37CC02"/>
                  </a:solidFill>
                </a:rPr>
                <a:t>(Site receives additional benefit as per traditional DSU)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946008" y="2406200"/>
            <a:ext cx="1811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/>
              <a:t>GU Only</a:t>
            </a:r>
            <a:endParaRPr lang="en-IE" sz="1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962233" y="2398518"/>
            <a:ext cx="1811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/>
              <a:t>GU + DSU</a:t>
            </a:r>
            <a:endParaRPr lang="en-IE" sz="1000" b="1" dirty="0"/>
          </a:p>
        </p:txBody>
      </p:sp>
    </p:spTree>
    <p:extLst>
      <p:ext uri="{BB962C8B-B14F-4D97-AF65-F5344CB8AC3E}">
        <p14:creationId xmlns:p14="http://schemas.microsoft.com/office/powerpoint/2010/main" xmlns="" val="15876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5.55556E-7 0.0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3.33333E-6 -0.0219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8" grpId="0" animBg="1"/>
      <p:bldP spid="29" grpId="0" animBg="1"/>
      <p:bldP spid="29" grpId="1" animBg="1"/>
      <p:bldP spid="38" grpId="0" animBg="1"/>
      <p:bldP spid="38" grpId="1" animBg="1"/>
      <p:bldP spid="39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Proposed Wording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r>
              <a:rPr lang="en-IE" dirty="0"/>
              <a:t>Intended Result</a:t>
            </a:r>
          </a:p>
          <a:p>
            <a:pPr marL="645750" lvl="1">
              <a:buFont typeface="Arial" panose="020B0604020202020204" pitchFamily="34" charset="0"/>
              <a:buChar char="•"/>
            </a:pPr>
            <a:r>
              <a:rPr lang="en-IE" dirty="0"/>
              <a:t>Demand Sites with MEC &gt; 10 MW will be able to participate in DSU</a:t>
            </a:r>
          </a:p>
          <a:p>
            <a:pPr marL="645750" lvl="1">
              <a:buFont typeface="Arial" panose="020B0604020202020204" pitchFamily="34" charset="0"/>
              <a:buChar char="•"/>
            </a:pPr>
            <a:r>
              <a:rPr lang="en-IE" dirty="0"/>
              <a:t>The volume of capacity eligible to participate can scale with parasitic load for larger GUs</a:t>
            </a:r>
          </a:p>
          <a:p>
            <a:pPr marL="645750" lvl="1">
              <a:buFont typeface="Arial" panose="020B0604020202020204" pitchFamily="34" charset="0"/>
              <a:buChar char="•"/>
            </a:pPr>
            <a:r>
              <a:rPr lang="en-IE" dirty="0"/>
              <a:t>Larger GUs will be restricted to operating 10% of MEC under DSU to protect the intention of the original clause</a:t>
            </a:r>
          </a:p>
          <a:p>
            <a:pPr marL="1005750" lvl="2"/>
            <a:endParaRPr lang="en-IE" dirty="0"/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Proposed Modification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986125"/>
            <a:ext cx="4549145" cy="237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033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Trading Site</a:t>
            </a:r>
          </a:p>
          <a:p>
            <a:pPr lvl="2"/>
            <a:r>
              <a:rPr lang="en-IE" sz="1400" dirty="0">
                <a:solidFill>
                  <a:schemeClr val="bg1">
                    <a:lumMod val="50000"/>
                  </a:schemeClr>
                </a:solidFill>
              </a:rPr>
              <a:t>A DSU Aggregator has an independent Trading Site and TSSU that is not linked to any of the Individual Demand Sites it aggregates</a:t>
            </a:r>
          </a:p>
          <a:p>
            <a:pPr lvl="3"/>
            <a:r>
              <a:rPr lang="en-IE" sz="1200" dirty="0">
                <a:solidFill>
                  <a:schemeClr val="bg1">
                    <a:lumMod val="50000"/>
                  </a:schemeClr>
                </a:solidFill>
              </a:rPr>
              <a:t>This does not have any specified MEC associated with it and, as such, this avoids the need to split the MEC between the GU and the DSU</a:t>
            </a:r>
          </a:p>
          <a:p>
            <a:pPr lvl="3"/>
            <a:endParaRPr lang="en-IE" sz="1200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IE" sz="1400" dirty="0">
                <a:solidFill>
                  <a:schemeClr val="bg1">
                    <a:lumMod val="50000"/>
                  </a:schemeClr>
                </a:solidFill>
              </a:rPr>
              <a:t>In the event that the site’s DSU capacity is &gt; 10 MW, it would need to register as a stand-alone DSU</a:t>
            </a:r>
          </a:p>
          <a:p>
            <a:pPr lvl="3"/>
            <a:r>
              <a:rPr lang="en-IE" sz="1200" dirty="0">
                <a:solidFill>
                  <a:schemeClr val="bg1">
                    <a:lumMod val="50000"/>
                  </a:schemeClr>
                </a:solidFill>
              </a:rPr>
              <a:t>In this instance, the Trading Site would be the same as that of the GU which may preclude sites from participating with more than 10 MW in practice</a:t>
            </a:r>
          </a:p>
          <a:p>
            <a:pPr lvl="3"/>
            <a:endParaRPr lang="en-IE" dirty="0"/>
          </a:p>
          <a:p>
            <a:r>
              <a:rPr lang="en-IE" dirty="0"/>
              <a:t>Connection Agreements</a:t>
            </a:r>
          </a:p>
          <a:p>
            <a:pPr marL="645750" lvl="1">
              <a:buFont typeface="Arial" panose="020B0604020202020204" pitchFamily="34" charset="0"/>
              <a:buChar char="•"/>
            </a:pPr>
            <a:r>
              <a:rPr lang="en-IE" dirty="0"/>
              <a:t>Where a site intends to provide DSU capacity using a combination of </a:t>
            </a:r>
            <a:r>
              <a:rPr lang="en-IE" dirty="0" err="1"/>
              <a:t>Dispatchable</a:t>
            </a:r>
            <a:r>
              <a:rPr lang="en-IE" dirty="0"/>
              <a:t> Demand (Capacity, FFR, POR, SOR) and diesel generation (capacity, TOR1, TOR2, RR, </a:t>
            </a:r>
            <a:r>
              <a:rPr lang="en-IE" dirty="0" err="1"/>
              <a:t>RMx</a:t>
            </a:r>
            <a:r>
              <a:rPr lang="en-IE" dirty="0"/>
              <a:t>) it will be necessary to engage with the SO in advance to seek an amendment to the site’s connection agreement</a:t>
            </a:r>
          </a:p>
          <a:p>
            <a:pPr marL="1005750" lvl="2"/>
            <a:endParaRPr lang="en-IE" dirty="0"/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Other Considerations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971823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Code Objectives Furthered</a:t>
            </a:r>
          </a:p>
          <a:p>
            <a:pPr marL="1005750" lvl="2"/>
            <a:endParaRPr lang="en-IE" dirty="0"/>
          </a:p>
          <a:p>
            <a:pPr marL="1005750" lvl="2"/>
            <a:r>
              <a:rPr lang="en-IE" dirty="0"/>
              <a:t>This modification will facilitate greater participation by existing assets in the Single Electricity Market in line with the Code Objective 1.3.3 </a:t>
            </a:r>
            <a:r>
              <a:rPr lang="en-IE" i="1" dirty="0"/>
              <a:t>”to facilitate the participation of electricity undertakings engaged in the generation, supply or sale of electricity in the trading arrangements under the Single Electricity Market;”</a:t>
            </a:r>
          </a:p>
          <a:p>
            <a:pPr marL="1005750" lvl="2"/>
            <a:endParaRPr lang="en-IE" dirty="0"/>
          </a:p>
          <a:p>
            <a:pPr marL="1005750" lvl="2"/>
            <a:r>
              <a:rPr lang="en-IE" dirty="0"/>
              <a:t>This modification will also enable the use of </a:t>
            </a:r>
            <a:r>
              <a:rPr lang="en-IE" dirty="0" err="1"/>
              <a:t>dispatchable</a:t>
            </a:r>
            <a:r>
              <a:rPr lang="en-IE" dirty="0"/>
              <a:t> demand assets on the sites of Generator Units to be used for the provision of System Services through a Demand Side Unit which will, in line with Code Objective 1.3.4 </a:t>
            </a:r>
            <a:r>
              <a:rPr lang="en-IE" i="1" dirty="0"/>
              <a:t>“promote the short-term and long-term interests of consumers of electricity on the island of Ireland with respect to price, quality, reliability, and security of supply of electricity.” </a:t>
            </a:r>
            <a:r>
              <a:rPr lang="en-IE" dirty="0"/>
              <a:t>As a result, the increased utilisation of existing assets on the power system may delay the need for the additional generation infrastructure. </a:t>
            </a:r>
          </a:p>
          <a:p>
            <a:r>
              <a:rPr lang="en-IE" dirty="0"/>
              <a:t>Feedback</a:t>
            </a:r>
          </a:p>
          <a:p>
            <a:pPr marL="645750" lvl="1">
              <a:buFont typeface="Arial" panose="020B0604020202020204" pitchFamily="34" charset="0"/>
              <a:buChar char="•"/>
            </a:pPr>
            <a:r>
              <a:rPr lang="en-IE" dirty="0"/>
              <a:t>We kindly request the Modifications Committee’s feedback on this proposal and, in particular, any other obstacles outside of the clauses on which modification is sought that may be impacted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xmlns="" val="2989547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ctricity Exchange">
      <a:majorFont>
        <a:latin typeface="Zurich LtXCn B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odification Document" ma:contentTypeID="0x010100269864AADB634B43A1DAFE75AB6B7AEA00E694DBD827E2A74DAF8DBA9CA236CE9A" ma:contentTypeVersion="10" ma:contentTypeDescription="" ma:contentTypeScope="" ma:versionID="76444a00e0d344046184e9be4e4b7bda">
  <xsd:schema xmlns:xsd="http://www.w3.org/2001/XMLSchema" xmlns:p="http://schemas.microsoft.com/office/2006/metadata/properties" xmlns:ns2="f69c7b9a-bbed-41f8-b24c-bbeb71979adf" xmlns:ns3="bd8dd43f-48f8-46ce-9b8d-78f402b7750b" targetNamespace="http://schemas.microsoft.com/office/2006/metadata/properties" ma:root="true" ma:fieldsID="9f63ddca8ac484b9842f993b74a9b250" ns2:_="" ns3:_="">
    <xsd:import namespace="f69c7b9a-bbed-41f8-b24c-bbeb71979adf"/>
    <xsd:import namespace="bd8dd43f-48f8-46ce-9b8d-78f402b7750b"/>
    <xsd:element name="properties">
      <xsd:complexType>
        <xsd:sequence>
          <xsd:element name="documentManagement">
            <xsd:complexType>
              <xsd:all>
                <xsd:element ref="ns2:FromMMT" minOccurs="0"/>
                <xsd:element ref="ns2:MMTID" minOccurs="0"/>
                <xsd:element ref="ns3:ModI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69c7b9a-bbed-41f8-b24c-bbeb71979adf" elementFormDefault="qualified">
    <xsd:import namespace="http://schemas.microsoft.com/office/2006/documentManagement/types"/>
    <xsd:element name="FromMMT" ma:index="1" nillable="true" ma:displayName="From MMT" ma:default="0" ma:description="Indicates if the item was published from MMT" ma:internalName="FromMMT">
      <xsd:simpleType>
        <xsd:restriction base="dms:Boolean"/>
      </xsd:simpleType>
    </xsd:element>
    <xsd:element name="MMTID" ma:index="2" nillable="true" ma:displayName="MMT ID" ma:decimals="0" ma:internalName="MMTID" ma:percentage="FALSE">
      <xsd:simpleType>
        <xsd:restriction base="dms:Number"/>
      </xsd:simpleType>
    </xsd:element>
  </xsd:schema>
  <xsd:schema xmlns:xsd="http://www.w3.org/2001/XMLSchema" xmlns:dms="http://schemas.microsoft.com/office/2006/documentManagement/types" targetNamespace="bd8dd43f-48f8-46ce-9b8d-78f402b7750b" elementFormDefault="qualified">
    <xsd:import namespace="http://schemas.microsoft.com/office/2006/documentManagement/types"/>
    <xsd:element name="ModID" ma:index="3" nillable="true" ma:displayName="Mod ID" ma:list="{fe5fb5e6-2196-48f2-87cb-9a5f0541640f}" ma:internalName="ModID" ma:showField="ModificationID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FromMMT xmlns="f69c7b9a-bbed-41f8-b24c-bbeb71979adf">true</FromMMT>
    <MMTID xmlns="f69c7b9a-bbed-41f8-b24c-bbeb71979adf">1703</MMTID>
    <ModID xmlns="bd8dd43f-48f8-46ce-9b8d-78f402b7750b">718</ModID>
  </documentManagement>
</p:properties>
</file>

<file path=customXml/itemProps1.xml><?xml version="1.0" encoding="utf-8"?>
<ds:datastoreItem xmlns:ds="http://schemas.openxmlformats.org/officeDocument/2006/customXml" ds:itemID="{4DDA4464-8589-429C-A6B1-96D783DA113B}"/>
</file>

<file path=customXml/itemProps2.xml><?xml version="1.0" encoding="utf-8"?>
<ds:datastoreItem xmlns:ds="http://schemas.openxmlformats.org/officeDocument/2006/customXml" ds:itemID="{76B62E1A-0677-4859-898D-F333E9082B3E}"/>
</file>

<file path=customXml/itemProps3.xml><?xml version="1.0" encoding="utf-8"?>
<ds:datastoreItem xmlns:ds="http://schemas.openxmlformats.org/officeDocument/2006/customXml" ds:itemID="{18757848-471C-4899-8861-8A5879098461}"/>
</file>

<file path=docProps/app.xml><?xml version="1.0" encoding="utf-8"?>
<Properties xmlns="http://schemas.openxmlformats.org/officeDocument/2006/extended-properties" xmlns:vt="http://schemas.openxmlformats.org/officeDocument/2006/docPropsVTypes">
  <Template>Electricity Exchange Powerpoint</Template>
  <TotalTime>227</TotalTime>
  <Words>720</Words>
  <Application>Microsoft Office PowerPoint</Application>
  <PresentationFormat>On-screen Show (4:3)</PresentationFormat>
  <Paragraphs>82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Modifications Committee Meeting 70</vt:lpstr>
      <vt:lpstr>About Us</vt:lpstr>
      <vt:lpstr>Overview of Proposed Modification</vt:lpstr>
      <vt:lpstr>Example</vt:lpstr>
      <vt:lpstr>Proposed Modification</vt:lpstr>
      <vt:lpstr>Other Considerations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Modifications Committee Meeting 70</dc:title>
  <dc:creator>Paddy</dc:creator>
  <cp:lastModifiedBy>eblair</cp:lastModifiedBy>
  <cp:revision>23</cp:revision>
  <dcterms:created xsi:type="dcterms:W3CDTF">2016-10-12T10:29:29Z</dcterms:created>
  <dcterms:modified xsi:type="dcterms:W3CDTF">2016-10-13T20:57:22Z</dcterms:modified>
  <cp:contentType>Modification 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0x010100269864AADB634B43A1DAFE75AB6B7AEA00E694DBD827E2A74DAF8DBA9CA236CE9A</vt:lpwstr>
  </property>
  <property fmtid="{D5CDD505-2E9C-101B-9397-08002B2CF9AE}" pid="5" name="Copy to Website">
    <vt:lpwstr>true</vt:lpwstr>
  </property>
  <property fmtid="{D5CDD505-2E9C-101B-9397-08002B2CF9AE}" pid="6" name="Mod ID">
    <vt:lpwstr>1056</vt:lpwstr>
  </property>
  <property fmtid="{D5CDD505-2E9C-101B-9397-08002B2CF9AE}" pid="7" name="Year of Modification Proposal">
    <vt:lpwstr>2016</vt:lpwstr>
  </property>
  <property fmtid="{D5CDD505-2E9C-101B-9397-08002B2CF9AE}" pid="8" name="Document Type">
    <vt:lpwstr>Slides</vt:lpwstr>
  </property>
  <property fmtid="{D5CDD505-2E9C-101B-9397-08002B2CF9AE}" pid="10" name="_CopySource">
    <vt:lpwstr>Modifications Committee Meeting 70 MOD_02_16.pptx</vt:lpwstr>
  </property>
  <property fmtid="{D5CDD505-2E9C-101B-9397-08002B2CF9AE}" pid="11" name="Order">
    <vt:r8>367500</vt:r8>
  </property>
</Properties>
</file>