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33" r:id="rId1"/>
    <p:sldMasterId id="2147483734" r:id="rId2"/>
  </p:sldMasterIdLst>
  <p:notesMasterIdLst>
    <p:notesMasterId r:id="rId13"/>
  </p:notesMasterIdLst>
  <p:handoutMasterIdLst>
    <p:handoutMasterId r:id="rId14"/>
  </p:handoutMasterIdLst>
  <p:sldIdLst>
    <p:sldId id="939" r:id="rId3"/>
    <p:sldId id="1289" r:id="rId4"/>
    <p:sldId id="1308" r:id="rId5"/>
    <p:sldId id="1310" r:id="rId6"/>
    <p:sldId id="1302" r:id="rId7"/>
    <p:sldId id="1297" r:id="rId8"/>
    <p:sldId id="1305" r:id="rId9"/>
    <p:sldId id="1309" r:id="rId10"/>
    <p:sldId id="1304" r:id="rId11"/>
    <p:sldId id="1300" r:id="rId12"/>
  </p:sldIdLst>
  <p:sldSz cx="9144000" cy="6858000" type="screen4x3"/>
  <p:notesSz cx="6819900" cy="9931400"/>
  <p:defaultTextStyle>
    <a:defPPr>
      <a:defRPr lang="en-US"/>
    </a:defPPr>
    <a:lvl1pPr algn="l" rtl="0" fontAlgn="base">
      <a:spcBef>
        <a:spcPct val="0"/>
      </a:spcBef>
      <a:spcAft>
        <a:spcPct val="0"/>
      </a:spcAft>
      <a:defRPr kumimoji="1" sz="1200" b="1" kern="1200">
        <a:solidFill>
          <a:schemeClr val="tx1"/>
        </a:solidFill>
        <a:latin typeface="Arial" pitchFamily="34" charset="0"/>
        <a:ea typeface="+mn-ea"/>
        <a:cs typeface="+mn-cs"/>
      </a:defRPr>
    </a:lvl1pPr>
    <a:lvl2pPr marL="457200" algn="l" rtl="0" fontAlgn="base">
      <a:spcBef>
        <a:spcPct val="0"/>
      </a:spcBef>
      <a:spcAft>
        <a:spcPct val="0"/>
      </a:spcAft>
      <a:defRPr kumimoji="1" sz="1200" b="1" kern="1200">
        <a:solidFill>
          <a:schemeClr val="tx1"/>
        </a:solidFill>
        <a:latin typeface="Arial" pitchFamily="34" charset="0"/>
        <a:ea typeface="+mn-ea"/>
        <a:cs typeface="+mn-cs"/>
      </a:defRPr>
    </a:lvl2pPr>
    <a:lvl3pPr marL="914400" algn="l" rtl="0" fontAlgn="base">
      <a:spcBef>
        <a:spcPct val="0"/>
      </a:spcBef>
      <a:spcAft>
        <a:spcPct val="0"/>
      </a:spcAft>
      <a:defRPr kumimoji="1" sz="1200" b="1" kern="1200">
        <a:solidFill>
          <a:schemeClr val="tx1"/>
        </a:solidFill>
        <a:latin typeface="Arial" pitchFamily="34" charset="0"/>
        <a:ea typeface="+mn-ea"/>
        <a:cs typeface="+mn-cs"/>
      </a:defRPr>
    </a:lvl3pPr>
    <a:lvl4pPr marL="1371600" algn="l" rtl="0" fontAlgn="base">
      <a:spcBef>
        <a:spcPct val="0"/>
      </a:spcBef>
      <a:spcAft>
        <a:spcPct val="0"/>
      </a:spcAft>
      <a:defRPr kumimoji="1" sz="1200" b="1" kern="1200">
        <a:solidFill>
          <a:schemeClr val="tx1"/>
        </a:solidFill>
        <a:latin typeface="Arial" pitchFamily="34" charset="0"/>
        <a:ea typeface="+mn-ea"/>
        <a:cs typeface="+mn-cs"/>
      </a:defRPr>
    </a:lvl4pPr>
    <a:lvl5pPr marL="1828800" algn="l" rtl="0" fontAlgn="base">
      <a:spcBef>
        <a:spcPct val="0"/>
      </a:spcBef>
      <a:spcAft>
        <a:spcPct val="0"/>
      </a:spcAft>
      <a:defRPr kumimoji="1" sz="1200" b="1" kern="1200">
        <a:solidFill>
          <a:schemeClr val="tx1"/>
        </a:solidFill>
        <a:latin typeface="Arial" pitchFamily="34" charset="0"/>
        <a:ea typeface="+mn-ea"/>
        <a:cs typeface="+mn-cs"/>
      </a:defRPr>
    </a:lvl5pPr>
    <a:lvl6pPr marL="2286000" algn="l" defTabSz="914400" rtl="0" eaLnBrk="1" latinLnBrk="0" hangingPunct="1">
      <a:defRPr kumimoji="1" sz="1200" b="1" kern="1200">
        <a:solidFill>
          <a:schemeClr val="tx1"/>
        </a:solidFill>
        <a:latin typeface="Arial" pitchFamily="34" charset="0"/>
        <a:ea typeface="+mn-ea"/>
        <a:cs typeface="+mn-cs"/>
      </a:defRPr>
    </a:lvl6pPr>
    <a:lvl7pPr marL="2743200" algn="l" defTabSz="914400" rtl="0" eaLnBrk="1" latinLnBrk="0" hangingPunct="1">
      <a:defRPr kumimoji="1" sz="1200" b="1" kern="1200">
        <a:solidFill>
          <a:schemeClr val="tx1"/>
        </a:solidFill>
        <a:latin typeface="Arial" pitchFamily="34" charset="0"/>
        <a:ea typeface="+mn-ea"/>
        <a:cs typeface="+mn-cs"/>
      </a:defRPr>
    </a:lvl7pPr>
    <a:lvl8pPr marL="3200400" algn="l" defTabSz="914400" rtl="0" eaLnBrk="1" latinLnBrk="0" hangingPunct="1">
      <a:defRPr kumimoji="1" sz="1200" b="1" kern="1200">
        <a:solidFill>
          <a:schemeClr val="tx1"/>
        </a:solidFill>
        <a:latin typeface="Arial" pitchFamily="34" charset="0"/>
        <a:ea typeface="+mn-ea"/>
        <a:cs typeface="+mn-cs"/>
      </a:defRPr>
    </a:lvl8pPr>
    <a:lvl9pPr marL="3657600" algn="l" defTabSz="914400" rtl="0" eaLnBrk="1" latinLnBrk="0" hangingPunct="1">
      <a:defRPr kumimoji="1" sz="1200" b="1"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odhagan Downey" initials="A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CC"/>
    <a:srgbClr val="66FFCC"/>
    <a:srgbClr val="CCCCFF"/>
    <a:srgbClr val="CCFFCC"/>
    <a:srgbClr val="0099FF"/>
    <a:srgbClr val="FF3300"/>
    <a:srgbClr val="D60093"/>
    <a:srgbClr val="CC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110" autoAdjust="0"/>
    <p:restoredTop sz="76678" autoAdjust="0"/>
  </p:normalViewPr>
  <p:slideViewPr>
    <p:cSldViewPr snapToGrid="0">
      <p:cViewPr>
        <p:scale>
          <a:sx n="66" d="100"/>
          <a:sy n="66" d="100"/>
        </p:scale>
        <p:origin x="-2214" y="-534"/>
      </p:cViewPr>
      <p:guideLst>
        <p:guide orient="horz" pos="812"/>
        <p:guide pos="1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3" d="100"/>
          <a:sy n="73" d="100"/>
        </p:scale>
        <p:origin x="-2586" y="-102"/>
      </p:cViewPr>
      <p:guideLst>
        <p:guide orient="horz" pos="3127"/>
        <p:guide pos="2148"/>
      </p:guideLst>
    </p:cSldViewPr>
  </p:notes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0"/>
            <a:ext cx="2954441" cy="497206"/>
          </a:xfrm>
          <a:prstGeom prst="rect">
            <a:avLst/>
          </a:prstGeom>
          <a:noFill/>
          <a:ln w="12700" cap="sq">
            <a:noFill/>
            <a:miter lim="800000"/>
            <a:headEnd type="none" w="sm" len="sm"/>
            <a:tailEnd type="none" w="sm" len="sm"/>
          </a:ln>
          <a:effectLst/>
        </p:spPr>
        <p:txBody>
          <a:bodyPr vert="horz" wrap="square" lIns="91595" tIns="45798" rIns="91595" bIns="45798" numCol="1" anchor="t" anchorCtr="0" compatLnSpc="1">
            <a:prstTxWarp prst="textNoShape">
              <a:avLst/>
            </a:prstTxWarp>
          </a:bodyPr>
          <a:lstStyle>
            <a:lvl1pPr algn="l" eaLnBrk="0" hangingPunct="0">
              <a:spcBef>
                <a:spcPct val="0"/>
              </a:spcBef>
              <a:buFontTx/>
              <a:buNone/>
              <a:defRPr kumimoji="0" sz="1200" b="0">
                <a:latin typeface="Times New Roman" pitchFamily="18" charset="0"/>
              </a:defRPr>
            </a:lvl1pPr>
          </a:lstStyle>
          <a:p>
            <a:pPr>
              <a:defRPr/>
            </a:pPr>
            <a:endParaRPr lang="en-GB"/>
          </a:p>
        </p:txBody>
      </p:sp>
      <p:sp>
        <p:nvSpPr>
          <p:cNvPr id="18435" name="Rectangle 3"/>
          <p:cNvSpPr>
            <a:spLocks noGrp="1" noChangeArrowheads="1"/>
          </p:cNvSpPr>
          <p:nvPr>
            <p:ph type="dt" sz="quarter" idx="1"/>
          </p:nvPr>
        </p:nvSpPr>
        <p:spPr bwMode="auto">
          <a:xfrm>
            <a:off x="3865460" y="0"/>
            <a:ext cx="2954440" cy="497206"/>
          </a:xfrm>
          <a:prstGeom prst="rect">
            <a:avLst/>
          </a:prstGeom>
          <a:noFill/>
          <a:ln w="12700" cap="sq">
            <a:noFill/>
            <a:miter lim="800000"/>
            <a:headEnd type="none" w="sm" len="sm"/>
            <a:tailEnd type="none" w="sm" len="sm"/>
          </a:ln>
          <a:effectLst/>
        </p:spPr>
        <p:txBody>
          <a:bodyPr vert="horz" wrap="square" lIns="91595" tIns="45798" rIns="91595" bIns="45798" numCol="1" anchor="t" anchorCtr="0" compatLnSpc="1">
            <a:prstTxWarp prst="textNoShape">
              <a:avLst/>
            </a:prstTxWarp>
          </a:bodyPr>
          <a:lstStyle>
            <a:lvl1pPr algn="r" eaLnBrk="0" hangingPunct="0">
              <a:spcBef>
                <a:spcPct val="0"/>
              </a:spcBef>
              <a:buFontTx/>
              <a:buNone/>
              <a:defRPr kumimoji="0" sz="1200" b="0">
                <a:latin typeface="Times New Roman" pitchFamily="18" charset="0"/>
              </a:defRPr>
            </a:lvl1pPr>
          </a:lstStyle>
          <a:p>
            <a:pPr>
              <a:defRPr/>
            </a:pPr>
            <a:endParaRPr lang="en-GB"/>
          </a:p>
        </p:txBody>
      </p:sp>
      <p:sp>
        <p:nvSpPr>
          <p:cNvPr id="18436" name="Rectangle 4"/>
          <p:cNvSpPr>
            <a:spLocks noGrp="1" noChangeArrowheads="1"/>
          </p:cNvSpPr>
          <p:nvPr>
            <p:ph type="ftr" sz="quarter" idx="2"/>
          </p:nvPr>
        </p:nvSpPr>
        <p:spPr bwMode="auto">
          <a:xfrm>
            <a:off x="1" y="9434196"/>
            <a:ext cx="2954441" cy="497205"/>
          </a:xfrm>
          <a:prstGeom prst="rect">
            <a:avLst/>
          </a:prstGeom>
          <a:noFill/>
          <a:ln w="12700" cap="sq">
            <a:noFill/>
            <a:miter lim="800000"/>
            <a:headEnd type="none" w="sm" len="sm"/>
            <a:tailEnd type="none" w="sm" len="sm"/>
          </a:ln>
          <a:effectLst/>
        </p:spPr>
        <p:txBody>
          <a:bodyPr vert="horz" wrap="square" lIns="91595" tIns="45798" rIns="91595" bIns="45798" numCol="1" anchor="b" anchorCtr="0" compatLnSpc="1">
            <a:prstTxWarp prst="textNoShape">
              <a:avLst/>
            </a:prstTxWarp>
          </a:bodyPr>
          <a:lstStyle>
            <a:lvl1pPr algn="l" eaLnBrk="0" hangingPunct="0">
              <a:spcBef>
                <a:spcPct val="0"/>
              </a:spcBef>
              <a:buFontTx/>
              <a:buNone/>
              <a:defRPr kumimoji="0" sz="1200" b="0">
                <a:latin typeface="Times New Roman" pitchFamily="18" charset="0"/>
              </a:defRPr>
            </a:lvl1pPr>
          </a:lstStyle>
          <a:p>
            <a:pPr>
              <a:defRPr/>
            </a:pPr>
            <a:endParaRPr lang="en-GB"/>
          </a:p>
        </p:txBody>
      </p:sp>
      <p:sp>
        <p:nvSpPr>
          <p:cNvPr id="18437" name="Rectangle 5"/>
          <p:cNvSpPr>
            <a:spLocks noGrp="1" noChangeArrowheads="1"/>
          </p:cNvSpPr>
          <p:nvPr>
            <p:ph type="sldNum" sz="quarter" idx="3"/>
          </p:nvPr>
        </p:nvSpPr>
        <p:spPr bwMode="auto">
          <a:xfrm>
            <a:off x="3865460" y="9434196"/>
            <a:ext cx="2954440" cy="497205"/>
          </a:xfrm>
          <a:prstGeom prst="rect">
            <a:avLst/>
          </a:prstGeom>
          <a:noFill/>
          <a:ln w="12700" cap="sq">
            <a:noFill/>
            <a:miter lim="800000"/>
            <a:headEnd type="none" w="sm" len="sm"/>
            <a:tailEnd type="none" w="sm" len="sm"/>
          </a:ln>
          <a:effectLst/>
        </p:spPr>
        <p:txBody>
          <a:bodyPr vert="horz" wrap="square" lIns="91595" tIns="45798" rIns="91595" bIns="45798" numCol="1" anchor="b" anchorCtr="0" compatLnSpc="1">
            <a:prstTxWarp prst="textNoShape">
              <a:avLst/>
            </a:prstTxWarp>
          </a:bodyPr>
          <a:lstStyle>
            <a:lvl1pPr algn="r" eaLnBrk="0" hangingPunct="0">
              <a:spcBef>
                <a:spcPct val="0"/>
              </a:spcBef>
              <a:buFontTx/>
              <a:buNone/>
              <a:defRPr kumimoji="0" sz="1200" b="0">
                <a:latin typeface="Times New Roman" pitchFamily="18" charset="0"/>
              </a:defRPr>
            </a:lvl1pPr>
          </a:lstStyle>
          <a:p>
            <a:pPr>
              <a:defRPr/>
            </a:pPr>
            <a:fld id="{37137477-5F5F-42D0-959A-2EB28368875B}" type="slidenum">
              <a:rPr lang="en-GB"/>
              <a:pPr>
                <a:defRPr/>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 y="0"/>
            <a:ext cx="2954441" cy="497206"/>
          </a:xfrm>
          <a:prstGeom prst="rect">
            <a:avLst/>
          </a:prstGeom>
          <a:noFill/>
          <a:ln w="9525">
            <a:noFill/>
            <a:miter lim="800000"/>
            <a:headEnd/>
            <a:tailEnd/>
          </a:ln>
          <a:effectLst/>
        </p:spPr>
        <p:txBody>
          <a:bodyPr vert="horz" wrap="square" lIns="19082" tIns="0" rIns="19082" bIns="0" numCol="1" anchor="t" anchorCtr="0" compatLnSpc="1">
            <a:prstTxWarp prst="textNoShape">
              <a:avLst/>
            </a:prstTxWarp>
          </a:bodyPr>
          <a:lstStyle>
            <a:lvl1pPr algn="l" eaLnBrk="0" hangingPunct="0">
              <a:spcBef>
                <a:spcPct val="0"/>
              </a:spcBef>
              <a:buFontTx/>
              <a:buNone/>
              <a:defRPr sz="1000" b="0" i="1">
                <a:latin typeface="Arial" charset="0"/>
              </a:defRPr>
            </a:lvl1pPr>
          </a:lstStyle>
          <a:p>
            <a:pPr>
              <a:defRPr/>
            </a:pPr>
            <a:r>
              <a:rPr lang="en-US" dirty="0"/>
              <a:t>*</a:t>
            </a:r>
            <a:endParaRPr lang="en-US" sz="1200" dirty="0">
              <a:latin typeface="Times New Roman" pitchFamily="18" charset="0"/>
            </a:endParaRPr>
          </a:p>
        </p:txBody>
      </p:sp>
      <p:sp>
        <p:nvSpPr>
          <p:cNvPr id="2051" name="Rectangle 3"/>
          <p:cNvSpPr>
            <a:spLocks noGrp="1" noChangeArrowheads="1"/>
          </p:cNvSpPr>
          <p:nvPr>
            <p:ph type="dt" idx="1"/>
          </p:nvPr>
        </p:nvSpPr>
        <p:spPr bwMode="auto">
          <a:xfrm>
            <a:off x="3865460" y="0"/>
            <a:ext cx="2954440" cy="497206"/>
          </a:xfrm>
          <a:prstGeom prst="rect">
            <a:avLst/>
          </a:prstGeom>
          <a:noFill/>
          <a:ln w="9525">
            <a:noFill/>
            <a:miter lim="800000"/>
            <a:headEnd/>
            <a:tailEnd/>
          </a:ln>
          <a:effectLst/>
        </p:spPr>
        <p:txBody>
          <a:bodyPr vert="horz" wrap="square" lIns="19082" tIns="0" rIns="19082" bIns="0" numCol="1" anchor="t" anchorCtr="0" compatLnSpc="1">
            <a:prstTxWarp prst="textNoShape">
              <a:avLst/>
            </a:prstTxWarp>
          </a:bodyPr>
          <a:lstStyle>
            <a:lvl1pPr algn="r" eaLnBrk="0" hangingPunct="0">
              <a:spcBef>
                <a:spcPct val="0"/>
              </a:spcBef>
              <a:buFontTx/>
              <a:buNone/>
              <a:defRPr sz="1000" b="0" i="1">
                <a:latin typeface="Arial" charset="0"/>
              </a:defRPr>
            </a:lvl1pPr>
          </a:lstStyle>
          <a:p>
            <a:pPr>
              <a:defRPr/>
            </a:pPr>
            <a:r>
              <a:rPr lang="en-US" dirty="0"/>
              <a:t>07/16/96</a:t>
            </a:r>
            <a:endParaRPr lang="en-US" sz="1200" dirty="0">
              <a:latin typeface="Times New Roman" pitchFamily="18" charset="0"/>
            </a:endParaRPr>
          </a:p>
        </p:txBody>
      </p:sp>
      <p:sp>
        <p:nvSpPr>
          <p:cNvPr id="14340" name="Rectangle 4"/>
          <p:cNvSpPr>
            <a:spLocks noGrp="1" noRot="1" noChangeAspect="1" noChangeArrowheads="1"/>
          </p:cNvSpPr>
          <p:nvPr>
            <p:ph type="sldImg" idx="2"/>
          </p:nvPr>
        </p:nvSpPr>
        <p:spPr bwMode="auto">
          <a:xfrm>
            <a:off x="927100" y="744538"/>
            <a:ext cx="4967288" cy="3724275"/>
          </a:xfrm>
          <a:prstGeom prst="rect">
            <a:avLst/>
          </a:prstGeom>
          <a:noFill/>
          <a:ln w="12700" cap="sq">
            <a:solidFill>
              <a:schemeClr val="tx1"/>
            </a:solidFill>
            <a:miter lim="800000"/>
            <a:headEnd/>
            <a:tailEnd/>
          </a:ln>
        </p:spPr>
      </p:sp>
      <p:sp>
        <p:nvSpPr>
          <p:cNvPr id="2053" name="Rectangle 5"/>
          <p:cNvSpPr>
            <a:spLocks noGrp="1" noChangeArrowheads="1"/>
          </p:cNvSpPr>
          <p:nvPr>
            <p:ph type="body" sz="quarter" idx="3"/>
          </p:nvPr>
        </p:nvSpPr>
        <p:spPr bwMode="auto">
          <a:xfrm>
            <a:off x="909427" y="4716304"/>
            <a:ext cx="5001048" cy="4470083"/>
          </a:xfrm>
          <a:prstGeom prst="rect">
            <a:avLst/>
          </a:prstGeom>
          <a:noFill/>
          <a:ln w="9525">
            <a:noFill/>
            <a:miter lim="800000"/>
            <a:headEnd/>
            <a:tailEnd/>
          </a:ln>
          <a:effectLst/>
        </p:spPr>
        <p:txBody>
          <a:bodyPr vert="horz" wrap="square" lIns="92232" tIns="46116" rIns="92232" bIns="461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1" y="9434196"/>
            <a:ext cx="2954441" cy="497205"/>
          </a:xfrm>
          <a:prstGeom prst="rect">
            <a:avLst/>
          </a:prstGeom>
          <a:noFill/>
          <a:ln w="9525">
            <a:noFill/>
            <a:miter lim="800000"/>
            <a:headEnd/>
            <a:tailEnd/>
          </a:ln>
          <a:effectLst/>
        </p:spPr>
        <p:txBody>
          <a:bodyPr vert="horz" wrap="square" lIns="19082" tIns="0" rIns="19082" bIns="0" numCol="1" anchor="b" anchorCtr="0" compatLnSpc="1">
            <a:prstTxWarp prst="textNoShape">
              <a:avLst/>
            </a:prstTxWarp>
          </a:bodyPr>
          <a:lstStyle>
            <a:lvl1pPr algn="l" eaLnBrk="0" hangingPunct="0">
              <a:spcBef>
                <a:spcPct val="0"/>
              </a:spcBef>
              <a:buFontTx/>
              <a:buNone/>
              <a:defRPr sz="1000" b="0" i="1">
                <a:latin typeface="Arial" charset="0"/>
              </a:defRPr>
            </a:lvl1pPr>
          </a:lstStyle>
          <a:p>
            <a:pPr>
              <a:defRPr/>
            </a:pPr>
            <a:r>
              <a:rPr lang="en-US" dirty="0"/>
              <a:t>*</a:t>
            </a:r>
            <a:endParaRPr lang="en-US" sz="1200" dirty="0">
              <a:latin typeface="Times New Roman" pitchFamily="18" charset="0"/>
            </a:endParaRPr>
          </a:p>
        </p:txBody>
      </p:sp>
      <p:sp>
        <p:nvSpPr>
          <p:cNvPr id="2055" name="Rectangle 7"/>
          <p:cNvSpPr>
            <a:spLocks noGrp="1" noChangeArrowheads="1"/>
          </p:cNvSpPr>
          <p:nvPr>
            <p:ph type="sldNum" sz="quarter" idx="5"/>
          </p:nvPr>
        </p:nvSpPr>
        <p:spPr bwMode="auto">
          <a:xfrm>
            <a:off x="3865460" y="9434196"/>
            <a:ext cx="2954440" cy="497205"/>
          </a:xfrm>
          <a:prstGeom prst="rect">
            <a:avLst/>
          </a:prstGeom>
          <a:noFill/>
          <a:ln w="9525">
            <a:noFill/>
            <a:miter lim="800000"/>
            <a:headEnd/>
            <a:tailEnd/>
          </a:ln>
          <a:effectLst/>
        </p:spPr>
        <p:txBody>
          <a:bodyPr vert="horz" wrap="square" lIns="19082" tIns="0" rIns="19082" bIns="0" numCol="1" anchor="b" anchorCtr="0" compatLnSpc="1">
            <a:prstTxWarp prst="textNoShape">
              <a:avLst/>
            </a:prstTxWarp>
          </a:bodyPr>
          <a:lstStyle>
            <a:lvl1pPr algn="r" eaLnBrk="0" hangingPunct="0">
              <a:spcBef>
                <a:spcPct val="0"/>
              </a:spcBef>
              <a:buFontTx/>
              <a:buNone/>
              <a:defRPr sz="1000" b="0" i="1">
                <a:latin typeface="Arial" charset="0"/>
              </a:defRPr>
            </a:lvl1pPr>
          </a:lstStyle>
          <a:p>
            <a:pPr>
              <a:defRPr/>
            </a:pPr>
            <a:fld id="{69627FF7-2773-48A3-B3D5-ADF10DBCB315}" type="slidenum">
              <a:rPr lang="en-US"/>
              <a:pPr>
                <a:defRPr/>
              </a:pPr>
              <a:t>‹#›</a:t>
            </a:fld>
            <a:r>
              <a:rPr lang="en-US" dirty="0"/>
              <a:t>##</a:t>
            </a:r>
            <a:endParaRPr lang="en-US" sz="1200" dirty="0">
              <a:latin typeface="Times New Roman" pitchFamily="18" charset="0"/>
            </a:endParaRPr>
          </a:p>
        </p:txBody>
      </p:sp>
    </p:spTree>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1" y="0"/>
            <a:ext cx="2954441" cy="497206"/>
          </a:xfrm>
          <a:prstGeom prst="rect">
            <a:avLst/>
          </a:prstGeom>
          <a:noFill/>
          <a:ln w="9525">
            <a:noFill/>
            <a:miter lim="800000"/>
            <a:headEnd/>
            <a:tailEnd/>
          </a:ln>
        </p:spPr>
        <p:txBody>
          <a:bodyPr lIns="19082" tIns="0" rIns="19082" bIns="0"/>
          <a:lstStyle/>
          <a:p>
            <a:pPr eaLnBrk="0" hangingPunct="0"/>
            <a:r>
              <a:rPr lang="en-US" sz="1000" b="0" i="1" dirty="0"/>
              <a:t>*</a:t>
            </a:r>
            <a:endParaRPr lang="en-US" b="0" dirty="0">
              <a:latin typeface="Times New Roman" pitchFamily="18" charset="0"/>
            </a:endParaRPr>
          </a:p>
        </p:txBody>
      </p:sp>
      <p:sp>
        <p:nvSpPr>
          <p:cNvPr id="15363" name="Rectangle 6"/>
          <p:cNvSpPr txBox="1">
            <a:spLocks noGrp="1" noChangeArrowheads="1"/>
          </p:cNvSpPr>
          <p:nvPr/>
        </p:nvSpPr>
        <p:spPr bwMode="auto">
          <a:xfrm>
            <a:off x="1" y="9434196"/>
            <a:ext cx="2954441" cy="497205"/>
          </a:xfrm>
          <a:prstGeom prst="rect">
            <a:avLst/>
          </a:prstGeom>
          <a:noFill/>
          <a:ln w="9525">
            <a:noFill/>
            <a:miter lim="800000"/>
            <a:headEnd/>
            <a:tailEnd/>
          </a:ln>
        </p:spPr>
        <p:txBody>
          <a:bodyPr lIns="19082" tIns="0" rIns="19082" bIns="0" anchor="b"/>
          <a:lstStyle/>
          <a:p>
            <a:pPr eaLnBrk="0" hangingPunct="0"/>
            <a:r>
              <a:rPr lang="en-US" sz="1000" b="0" i="1" dirty="0"/>
              <a:t>*</a:t>
            </a:r>
            <a:endParaRPr lang="en-US" b="0" dirty="0">
              <a:latin typeface="Times New Roman" pitchFamily="18" charset="0"/>
            </a:endParaRPr>
          </a:p>
        </p:txBody>
      </p:sp>
      <p:sp>
        <p:nvSpPr>
          <p:cNvPr id="15364" name="Rectangle 7"/>
          <p:cNvSpPr txBox="1">
            <a:spLocks noGrp="1" noChangeArrowheads="1"/>
          </p:cNvSpPr>
          <p:nvPr/>
        </p:nvSpPr>
        <p:spPr bwMode="auto">
          <a:xfrm>
            <a:off x="3865460" y="9434196"/>
            <a:ext cx="2954440" cy="497205"/>
          </a:xfrm>
          <a:prstGeom prst="rect">
            <a:avLst/>
          </a:prstGeom>
          <a:noFill/>
          <a:ln w="9525">
            <a:noFill/>
            <a:miter lim="800000"/>
            <a:headEnd/>
            <a:tailEnd/>
          </a:ln>
        </p:spPr>
        <p:txBody>
          <a:bodyPr lIns="19082" tIns="0" rIns="19082" bIns="0" anchor="b"/>
          <a:lstStyle/>
          <a:p>
            <a:pPr algn="r" eaLnBrk="0" hangingPunct="0"/>
            <a:fld id="{DC7612E2-5677-4326-9F68-63D1B562A18A}" type="slidenum">
              <a:rPr lang="en-US" sz="1000" b="0" i="1"/>
              <a:pPr algn="r" eaLnBrk="0" hangingPunct="0"/>
              <a:t>1</a:t>
            </a:fld>
            <a:r>
              <a:rPr lang="en-US" sz="1000" b="0" i="1" dirty="0"/>
              <a:t>##</a:t>
            </a:r>
            <a:endParaRPr lang="en-US" b="0" dirty="0">
              <a:latin typeface="Times New Roman" pitchFamily="18" charset="0"/>
            </a:endParaRPr>
          </a:p>
        </p:txBody>
      </p:sp>
      <p:sp>
        <p:nvSpPr>
          <p:cNvPr id="15365" name="Rectangle 2"/>
          <p:cNvSpPr>
            <a:spLocks noGrp="1" noRot="1" noChangeAspect="1" noChangeArrowheads="1" noTextEdit="1"/>
          </p:cNvSpPr>
          <p:nvPr>
            <p:ph type="sldImg"/>
          </p:nvPr>
        </p:nvSpPr>
        <p:spPr>
          <a:ln/>
        </p:spPr>
      </p:sp>
      <p:sp>
        <p:nvSpPr>
          <p:cNvPr id="1536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927100" y="744538"/>
            <a:ext cx="4965700" cy="3724275"/>
          </a:xfrm>
          <a:ln/>
        </p:spPr>
      </p:sp>
      <p:sp>
        <p:nvSpPr>
          <p:cNvPr id="25603" name="Notes Placeholder 2"/>
          <p:cNvSpPr>
            <a:spLocks noGrp="1"/>
          </p:cNvSpPr>
          <p:nvPr>
            <p:ph type="body" idx="1"/>
          </p:nvPr>
        </p:nvSpPr>
        <p:spPr>
          <a:xfrm>
            <a:off x="681672" y="4716304"/>
            <a:ext cx="5456557" cy="4470083"/>
          </a:xfrm>
          <a:noFill/>
          <a:ln/>
        </p:spPr>
        <p:txBody>
          <a:bodyPr lIns="91595" tIns="45798" rIns="91595" bIns="45798"/>
          <a:lstStyle/>
          <a:p>
            <a:pPr>
              <a:spcBef>
                <a:spcPct val="0"/>
              </a:spcBef>
            </a:pPr>
            <a:r>
              <a:rPr lang="en-IE" dirty="0" smtClean="0">
                <a:latin typeface="Calibri" pitchFamily="34" charset="0"/>
                <a:ea typeface="Times New Roman" pitchFamily="18" charset="0"/>
                <a:cs typeface="Arial" pitchFamily="34" charset="0"/>
              </a:rPr>
              <a:t>As xml file upload functionality for ‘Core Data’ is already available, not changes are required to the Central Market Systems to facilitate the new process. The </a:t>
            </a:r>
            <a:r>
              <a:rPr lang="en-IE" dirty="0" err="1" smtClean="0">
                <a:latin typeface="Calibri" pitchFamily="34" charset="0"/>
                <a:ea typeface="Times New Roman" pitchFamily="18" charset="0"/>
                <a:cs typeface="Arial" pitchFamily="34" charset="0"/>
              </a:rPr>
              <a:t>semo</a:t>
            </a:r>
            <a:r>
              <a:rPr lang="en-IE" dirty="0" smtClean="0">
                <a:latin typeface="Calibri" pitchFamily="34" charset="0"/>
                <a:ea typeface="Times New Roman" pitchFamily="18" charset="0"/>
                <a:cs typeface="Arial" pitchFamily="34" charset="0"/>
              </a:rPr>
              <a:t> website online query submission system will require change though.</a:t>
            </a:r>
          </a:p>
          <a:p>
            <a:pPr eaLnBrk="1" hangingPunct="1">
              <a:spcBef>
                <a:spcPct val="0"/>
              </a:spcBef>
            </a:pPr>
            <a:endParaRPr lang="en-GB" dirty="0" smtClean="0">
              <a:ea typeface="Times New Roman" pitchFamily="18" charset="0"/>
              <a:cs typeface="Arial" pitchFamily="34" charset="0"/>
            </a:endParaRPr>
          </a:p>
        </p:txBody>
      </p:sp>
      <p:sp>
        <p:nvSpPr>
          <p:cNvPr id="25604" name="Slide Number Placeholder 3"/>
          <p:cNvSpPr txBox="1">
            <a:spLocks noGrp="1"/>
          </p:cNvSpPr>
          <p:nvPr/>
        </p:nvSpPr>
        <p:spPr bwMode="auto">
          <a:xfrm>
            <a:off x="3862275" y="9432606"/>
            <a:ext cx="2956033" cy="497206"/>
          </a:xfrm>
          <a:prstGeom prst="rect">
            <a:avLst/>
          </a:prstGeom>
          <a:noFill/>
          <a:ln w="9525">
            <a:noFill/>
            <a:miter lim="800000"/>
            <a:headEnd/>
            <a:tailEnd/>
          </a:ln>
        </p:spPr>
        <p:txBody>
          <a:bodyPr lIns="91595" tIns="45798" rIns="91595" bIns="45798" anchor="b"/>
          <a:lstStyle/>
          <a:p>
            <a:pPr algn="r"/>
            <a:fld id="{F1BE775C-AF95-4A4F-A81D-27202D04F66F}" type="slidenum">
              <a:rPr kumimoji="0" lang="en-GB" b="0"/>
              <a:pPr algn="r"/>
              <a:t>10</a:t>
            </a:fld>
            <a:endParaRPr kumimoji="0" lang="en-GB" b="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927100" y="744538"/>
            <a:ext cx="4965700" cy="3724275"/>
          </a:xfrm>
          <a:ln/>
        </p:spPr>
      </p:sp>
      <p:sp>
        <p:nvSpPr>
          <p:cNvPr id="16387" name="Notes Placeholder 2"/>
          <p:cNvSpPr>
            <a:spLocks noGrp="1"/>
          </p:cNvSpPr>
          <p:nvPr>
            <p:ph type="body" idx="1"/>
          </p:nvPr>
        </p:nvSpPr>
        <p:spPr>
          <a:xfrm>
            <a:off x="681672" y="4716304"/>
            <a:ext cx="5456557" cy="4470083"/>
          </a:xfrm>
          <a:noFill/>
          <a:ln/>
        </p:spPr>
        <p:txBody>
          <a:bodyPr lIns="91595" tIns="45798" rIns="91595" bIns="45798"/>
          <a:lstStyle/>
          <a:p>
            <a:pPr eaLnBrk="1" hangingPunct="1">
              <a:spcBef>
                <a:spcPct val="0"/>
              </a:spcBef>
            </a:pPr>
            <a:r>
              <a:rPr lang="en-GB" dirty="0" smtClean="0"/>
              <a:t>* Important</a:t>
            </a:r>
            <a:r>
              <a:rPr lang="en-GB" baseline="0" dirty="0" smtClean="0"/>
              <a:t> part is making sure that from a practical point of view this mod is an improvement in process.</a:t>
            </a:r>
            <a:endParaRPr lang="en-GB" dirty="0" smtClean="0"/>
          </a:p>
        </p:txBody>
      </p:sp>
      <p:sp>
        <p:nvSpPr>
          <p:cNvPr id="16388" name="Slide Number Placeholder 3"/>
          <p:cNvSpPr txBox="1">
            <a:spLocks noGrp="1"/>
          </p:cNvSpPr>
          <p:nvPr/>
        </p:nvSpPr>
        <p:spPr bwMode="auto">
          <a:xfrm>
            <a:off x="3862275" y="9432606"/>
            <a:ext cx="2956033" cy="497206"/>
          </a:xfrm>
          <a:prstGeom prst="rect">
            <a:avLst/>
          </a:prstGeom>
          <a:noFill/>
          <a:ln w="9525">
            <a:noFill/>
            <a:miter lim="800000"/>
            <a:headEnd/>
            <a:tailEnd/>
          </a:ln>
        </p:spPr>
        <p:txBody>
          <a:bodyPr lIns="91595" tIns="45798" rIns="91595" bIns="45798" anchor="b"/>
          <a:lstStyle/>
          <a:p>
            <a:pPr algn="r"/>
            <a:fld id="{185F4964-2E5E-4FD7-8396-6C6863ED1647}" type="slidenum">
              <a:rPr kumimoji="0" lang="en-GB" b="0"/>
              <a:pPr algn="r"/>
              <a:t>2</a:t>
            </a:fld>
            <a:endParaRPr kumimoji="0" lang="en-GB" b="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xfrm>
            <a:off x="927100" y="744538"/>
            <a:ext cx="4965700" cy="3724275"/>
          </a:xfrm>
          <a:ln/>
        </p:spPr>
      </p:sp>
      <p:sp>
        <p:nvSpPr>
          <p:cNvPr id="17411" name="Notes Placeholder 2"/>
          <p:cNvSpPr>
            <a:spLocks noGrp="1"/>
          </p:cNvSpPr>
          <p:nvPr>
            <p:ph type="body" idx="1"/>
          </p:nvPr>
        </p:nvSpPr>
        <p:spPr>
          <a:xfrm>
            <a:off x="681672" y="4716304"/>
            <a:ext cx="5456557" cy="4470083"/>
          </a:xfrm>
          <a:noFill/>
          <a:ln/>
        </p:spPr>
        <p:txBody>
          <a:bodyPr lIns="91595" tIns="45798" rIns="91595" bIns="45798"/>
          <a:lstStyle/>
          <a:p>
            <a:pPr eaLnBrk="1" hangingPunct="1">
              <a:spcBef>
                <a:spcPct val="0"/>
              </a:spcBef>
            </a:pPr>
            <a:r>
              <a:rPr lang="en-GB" dirty="0" smtClean="0"/>
              <a:t>Increased likelihood</a:t>
            </a:r>
            <a:r>
              <a:rPr lang="en-GB" baseline="0" dirty="0" smtClean="0"/>
              <a:t> of LCF due to more gates</a:t>
            </a:r>
            <a:endParaRPr lang="en-GB" dirty="0" smtClean="0"/>
          </a:p>
          <a:p>
            <a:pPr eaLnBrk="1" hangingPunct="1">
              <a:spcBef>
                <a:spcPct val="0"/>
              </a:spcBef>
            </a:pPr>
            <a:r>
              <a:rPr lang="en-GB" dirty="0" smtClean="0"/>
              <a:t>Risks of errors already an issue just more opportunities</a:t>
            </a:r>
            <a:r>
              <a:rPr lang="en-GB" baseline="0" dirty="0" smtClean="0"/>
              <a:t> to get entry wrong</a:t>
            </a:r>
          </a:p>
          <a:p>
            <a:pPr eaLnBrk="1" hangingPunct="1">
              <a:spcBef>
                <a:spcPct val="0"/>
              </a:spcBef>
            </a:pPr>
            <a:r>
              <a:rPr lang="en-GB" baseline="0" dirty="0" smtClean="0"/>
              <a:t>Cancellation a new concept in the market for IDT.</a:t>
            </a:r>
            <a:endParaRPr lang="en-GB" dirty="0" smtClean="0"/>
          </a:p>
          <a:p>
            <a:pPr eaLnBrk="1" hangingPunct="1">
              <a:spcBef>
                <a:spcPct val="0"/>
              </a:spcBef>
            </a:pPr>
            <a:r>
              <a:rPr lang="en-GB" dirty="0" smtClean="0"/>
              <a:t>All about</a:t>
            </a:r>
            <a:r>
              <a:rPr lang="en-GB" baseline="0" dirty="0" smtClean="0"/>
              <a:t> making process more efficient for time critical activities</a:t>
            </a:r>
            <a:endParaRPr lang="en-GB" dirty="0" smtClean="0"/>
          </a:p>
          <a:p>
            <a:pPr eaLnBrk="1" hangingPunct="1">
              <a:spcBef>
                <a:spcPct val="0"/>
              </a:spcBef>
            </a:pPr>
            <a:r>
              <a:rPr lang="en-GB" dirty="0" smtClean="0"/>
              <a:t>‘Core Data’ explained in</a:t>
            </a:r>
            <a:r>
              <a:rPr lang="en-GB" baseline="0" dirty="0" smtClean="0"/>
              <a:t> a moment</a:t>
            </a:r>
            <a:br>
              <a:rPr lang="en-GB" baseline="0" dirty="0" smtClean="0"/>
            </a:br>
            <a:r>
              <a:rPr lang="en-GB" baseline="0" dirty="0" smtClean="0"/>
              <a:t>Emphasise that existing process retained for ‘standard’ i.e. ‘non core data’ </a:t>
            </a:r>
            <a:r>
              <a:rPr lang="en-GB" baseline="0" dirty="0" err="1" smtClean="0"/>
              <a:t>submisssions</a:t>
            </a:r>
            <a:endParaRPr lang="en-GB" baseline="0" dirty="0" smtClean="0"/>
          </a:p>
          <a:p>
            <a:pPr eaLnBrk="1" hangingPunct="1">
              <a:spcBef>
                <a:spcPct val="0"/>
              </a:spcBef>
            </a:pPr>
            <a:endParaRPr lang="en-GB" baseline="0" dirty="0" smtClean="0"/>
          </a:p>
        </p:txBody>
      </p:sp>
      <p:sp>
        <p:nvSpPr>
          <p:cNvPr id="17412" name="Slide Number Placeholder 3"/>
          <p:cNvSpPr txBox="1">
            <a:spLocks noGrp="1"/>
          </p:cNvSpPr>
          <p:nvPr/>
        </p:nvSpPr>
        <p:spPr bwMode="auto">
          <a:xfrm>
            <a:off x="3862275" y="9432606"/>
            <a:ext cx="2956033" cy="497206"/>
          </a:xfrm>
          <a:prstGeom prst="rect">
            <a:avLst/>
          </a:prstGeom>
          <a:noFill/>
          <a:ln w="9525">
            <a:noFill/>
            <a:miter lim="800000"/>
            <a:headEnd/>
            <a:tailEnd/>
          </a:ln>
        </p:spPr>
        <p:txBody>
          <a:bodyPr lIns="91595" tIns="45798" rIns="91595" bIns="45798" anchor="b"/>
          <a:lstStyle/>
          <a:p>
            <a:pPr algn="r"/>
            <a:fld id="{8205E94A-0189-4746-B9AE-5B323ECEDE46}" type="slidenum">
              <a:rPr kumimoji="0" lang="en-GB" b="0"/>
              <a:pPr algn="r"/>
              <a:t>3</a:t>
            </a:fld>
            <a:endParaRPr kumimoji="0" lang="en-GB" b="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xfrm>
            <a:off x="927100" y="744538"/>
            <a:ext cx="4965700" cy="3724275"/>
          </a:xfrm>
          <a:ln/>
        </p:spPr>
      </p:sp>
      <p:sp>
        <p:nvSpPr>
          <p:cNvPr id="18435" name="Notes Placeholder 2"/>
          <p:cNvSpPr>
            <a:spLocks noGrp="1"/>
          </p:cNvSpPr>
          <p:nvPr>
            <p:ph type="body" idx="1"/>
          </p:nvPr>
        </p:nvSpPr>
        <p:spPr>
          <a:xfrm>
            <a:off x="681672" y="4716304"/>
            <a:ext cx="5456557" cy="4470083"/>
          </a:xfrm>
          <a:noFill/>
          <a:ln/>
        </p:spPr>
        <p:txBody>
          <a:bodyPr lIns="91595" tIns="45798" rIns="91595" bIns="45798"/>
          <a:lstStyle/>
          <a:p>
            <a:r>
              <a:rPr lang="en-IE" sz="1000" b="1" dirty="0" smtClean="0"/>
              <a:t>LCF Core Data form for Generator Units:</a:t>
            </a:r>
            <a:endParaRPr lang="en-US" sz="1000" dirty="0" smtClean="0"/>
          </a:p>
          <a:p>
            <a:r>
              <a:rPr lang="en-AU" sz="1000" dirty="0" smtClean="0"/>
              <a:t>Section A </a:t>
            </a:r>
            <a:r>
              <a:rPr lang="en-IE" sz="1000" dirty="0" smtClean="0"/>
              <a:t>- </a:t>
            </a:r>
            <a:r>
              <a:rPr lang="en-AU" sz="1000" dirty="0" smtClean="0"/>
              <a:t>Forecast details: Availability Profile, Minimum Stable Generation, Minimum Profile and </a:t>
            </a:r>
            <a:r>
              <a:rPr lang="en-IE" sz="1000" dirty="0" smtClean="0"/>
              <a:t>Fuel Use Details</a:t>
            </a:r>
            <a:endParaRPr lang="en-US" sz="1000" dirty="0" smtClean="0"/>
          </a:p>
          <a:p>
            <a:r>
              <a:rPr lang="en-AU" sz="1000" dirty="0" smtClean="0"/>
              <a:t>Section B - Price Maker Details: Start Up Costs, No Load Costs and Price Quantity Curve</a:t>
            </a:r>
            <a:endParaRPr lang="en-US" sz="1000" dirty="0" smtClean="0"/>
          </a:p>
          <a:p>
            <a:r>
              <a:rPr lang="en-AU" sz="1000" dirty="0" smtClean="0"/>
              <a:t>Section C - Price Taker Details: Nomination Profile and </a:t>
            </a:r>
            <a:r>
              <a:rPr lang="en-AU" sz="1000" dirty="0" err="1" smtClean="0"/>
              <a:t>Decremental</a:t>
            </a:r>
            <a:r>
              <a:rPr lang="en-AU" sz="1000" dirty="0" smtClean="0"/>
              <a:t> Prices</a:t>
            </a:r>
            <a:endParaRPr lang="en-US" sz="1000" dirty="0" smtClean="0"/>
          </a:p>
          <a:p>
            <a:r>
              <a:rPr lang="en-AU" sz="1000" dirty="0" smtClean="0"/>
              <a:t>Section D - Pump Storage Details: Reservoir Levels, Spin Costs and Minimum Generation Cost</a:t>
            </a:r>
            <a:endParaRPr lang="en-US" sz="1000" dirty="0" smtClean="0"/>
          </a:p>
          <a:p>
            <a:r>
              <a:rPr lang="en-AU" sz="1000" dirty="0" smtClean="0"/>
              <a:t>Section E - Energy Limited Details: Energy Limited Period Flags</a:t>
            </a:r>
            <a:endParaRPr lang="en-US" sz="1000" dirty="0" smtClean="0"/>
          </a:p>
          <a:p>
            <a:r>
              <a:rPr lang="en-AU" sz="1000" dirty="0" smtClean="0"/>
              <a:t> </a:t>
            </a:r>
            <a:endParaRPr lang="en-US" sz="1000" dirty="0" smtClean="0"/>
          </a:p>
          <a:p>
            <a:pPr hangingPunct="1"/>
            <a:r>
              <a:rPr lang="en-IE" sz="800" b="1" dirty="0" smtClean="0"/>
              <a:t>Examples of current forms content</a:t>
            </a:r>
          </a:p>
          <a:p>
            <a:pPr hangingPunct="1"/>
            <a:endParaRPr lang="en-IE" sz="800" b="1" dirty="0" smtClean="0"/>
          </a:p>
          <a:p>
            <a:pPr hangingPunct="1"/>
            <a:r>
              <a:rPr lang="en-IE" sz="800" b="1" dirty="0" smtClean="0"/>
              <a:t>LCF Core Data form for Interconnector Units:</a:t>
            </a:r>
            <a:endParaRPr lang="en-US" sz="800" dirty="0" smtClean="0"/>
          </a:p>
          <a:p>
            <a:r>
              <a:rPr lang="en-AU" sz="800" dirty="0" smtClean="0"/>
              <a:t>Section A - Capacity details: Maximum Interconnector Unit Import Capacity and Maximum Interconnector Unit Export Capacity</a:t>
            </a:r>
            <a:endParaRPr lang="en-US" sz="800" dirty="0" smtClean="0"/>
          </a:p>
          <a:p>
            <a:r>
              <a:rPr lang="en-AU" sz="800" dirty="0" smtClean="0"/>
              <a:t>Section B - Price curve details: Price quantity curve</a:t>
            </a:r>
            <a:endParaRPr lang="en-US" sz="800" dirty="0" smtClean="0"/>
          </a:p>
          <a:p>
            <a:pPr hangingPunct="1"/>
            <a:r>
              <a:rPr lang="en-IE" sz="800" dirty="0" smtClean="0"/>
              <a:t> </a:t>
            </a:r>
            <a:endParaRPr lang="en-US" sz="800" dirty="0" smtClean="0"/>
          </a:p>
          <a:p>
            <a:pPr hangingPunct="1"/>
            <a:r>
              <a:rPr lang="en-IE" sz="800" b="1" dirty="0" smtClean="0"/>
              <a:t>LCF Core Data form for Demand Side Units:</a:t>
            </a:r>
            <a:endParaRPr lang="en-US" sz="800" dirty="0" smtClean="0"/>
          </a:p>
          <a:p>
            <a:r>
              <a:rPr lang="en-AU" sz="800" dirty="0" smtClean="0"/>
              <a:t>Section A - Forecast details: Availability Profile, </a:t>
            </a:r>
            <a:r>
              <a:rPr lang="en-IE" sz="800" dirty="0" smtClean="0"/>
              <a:t>Fuel Use Details, </a:t>
            </a:r>
            <a:r>
              <a:rPr lang="en-AU" sz="800" dirty="0" smtClean="0"/>
              <a:t>Minimum Stable Generation, Minimum Profile and </a:t>
            </a:r>
            <a:r>
              <a:rPr lang="en-IE" sz="800" dirty="0" smtClean="0"/>
              <a:t>Fuel Use Details.</a:t>
            </a:r>
            <a:endParaRPr lang="en-US" sz="800" dirty="0" smtClean="0"/>
          </a:p>
          <a:p>
            <a:r>
              <a:rPr lang="en-AU" sz="800" dirty="0" smtClean="0"/>
              <a:t>Section B - Price maker details: Shutdown Costs and Price Quantity Pairs</a:t>
            </a:r>
            <a:endParaRPr lang="en-US" sz="800" dirty="0" smtClean="0"/>
          </a:p>
          <a:p>
            <a:pPr hangingPunct="1"/>
            <a:r>
              <a:rPr lang="en-IE" sz="800" dirty="0" smtClean="0"/>
              <a:t> </a:t>
            </a:r>
            <a:endParaRPr lang="en-US" sz="800" dirty="0" smtClean="0"/>
          </a:p>
          <a:p>
            <a:pPr hangingPunct="1"/>
            <a:r>
              <a:rPr lang="en-IE" sz="800" b="1" dirty="0" smtClean="0"/>
              <a:t>LCF VDSN Form:</a:t>
            </a:r>
            <a:endParaRPr lang="en-US" sz="800" dirty="0" smtClean="0"/>
          </a:p>
          <a:p>
            <a:pPr hangingPunct="1"/>
            <a:r>
              <a:rPr lang="en-IE" sz="800" dirty="0" smtClean="0"/>
              <a:t>Participant ID Resource Name, Trade Date and VDSN (1-6)</a:t>
            </a:r>
            <a:endParaRPr lang="en-US" sz="800" dirty="0" smtClean="0"/>
          </a:p>
        </p:txBody>
      </p:sp>
      <p:sp>
        <p:nvSpPr>
          <p:cNvPr id="18436" name="Slide Number Placeholder 3"/>
          <p:cNvSpPr txBox="1">
            <a:spLocks noGrp="1"/>
          </p:cNvSpPr>
          <p:nvPr/>
        </p:nvSpPr>
        <p:spPr bwMode="auto">
          <a:xfrm>
            <a:off x="3862275" y="9432606"/>
            <a:ext cx="2956033" cy="497206"/>
          </a:xfrm>
          <a:prstGeom prst="rect">
            <a:avLst/>
          </a:prstGeom>
          <a:noFill/>
          <a:ln w="9525">
            <a:noFill/>
            <a:miter lim="800000"/>
            <a:headEnd/>
            <a:tailEnd/>
          </a:ln>
        </p:spPr>
        <p:txBody>
          <a:bodyPr lIns="91595" tIns="45798" rIns="91595" bIns="45798" anchor="b"/>
          <a:lstStyle/>
          <a:p>
            <a:pPr algn="r"/>
            <a:fld id="{BD21EA7C-2E06-4BB7-B4EE-E59B0951E202}" type="slidenum">
              <a:rPr kumimoji="0" lang="en-GB" b="0"/>
              <a:pPr algn="r"/>
              <a:t>4</a:t>
            </a:fld>
            <a:endParaRPr kumimoji="0" lang="en-GB" b="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356205" indent="-356205">
              <a:buClr>
                <a:schemeClr val="tx1"/>
              </a:buClr>
              <a:buSzPts val="2000"/>
              <a:defRPr/>
            </a:pPr>
            <a:r>
              <a:rPr lang="en-US" sz="1800" dirty="0" smtClean="0"/>
              <a:t>Handout example of 19 page current LCF form</a:t>
            </a:r>
          </a:p>
          <a:p>
            <a:pPr marL="356205" indent="-356205">
              <a:buClr>
                <a:schemeClr val="tx1"/>
              </a:buClr>
              <a:buSzPts val="2000"/>
              <a:defRPr/>
            </a:pPr>
            <a:endParaRPr lang="en-GB" sz="1800" dirty="0" smtClean="0"/>
          </a:p>
          <a:p>
            <a:pPr marL="356205" indent="-356205">
              <a:buClr>
                <a:schemeClr val="tx1"/>
              </a:buClr>
              <a:buSzPts val="2000"/>
              <a:defRPr/>
            </a:pPr>
            <a:r>
              <a:rPr lang="en-GB" sz="1800" dirty="0" smtClean="0"/>
              <a:t>New ‘Core Data’ process removes:</a:t>
            </a:r>
          </a:p>
          <a:p>
            <a:pPr marL="356205" indent="-356205">
              <a:buClr>
                <a:schemeClr val="tx1"/>
              </a:buClr>
              <a:buSzPts val="2000"/>
              <a:buFont typeface="Arial" pitchFamily="34" charset="0"/>
              <a:buChar char="•"/>
              <a:defRPr/>
            </a:pPr>
            <a:r>
              <a:rPr lang="en-GB" sz="1800" dirty="0" smtClean="0"/>
              <a:t> 19 page fax submission</a:t>
            </a:r>
          </a:p>
          <a:p>
            <a:pPr marL="356205" indent="-356205">
              <a:buClr>
                <a:schemeClr val="tx1"/>
              </a:buClr>
              <a:buSzPts val="2000"/>
              <a:buFont typeface="Arial" pitchFamily="34" charset="0"/>
              <a:buChar char="•"/>
              <a:defRPr/>
            </a:pPr>
            <a:r>
              <a:rPr lang="en-GB" sz="1800" dirty="0" smtClean="0"/>
              <a:t>manually entering each bid</a:t>
            </a:r>
          </a:p>
          <a:p>
            <a:pPr marL="356205" indent="-356205">
              <a:buClr>
                <a:schemeClr val="tx1"/>
              </a:buClr>
              <a:buSzPts val="2000"/>
              <a:buFont typeface="Arial" pitchFamily="34" charset="0"/>
              <a:buChar char="•"/>
              <a:defRPr/>
            </a:pPr>
            <a:r>
              <a:rPr lang="en-GB" sz="1800" dirty="0" smtClean="0"/>
              <a:t>removes secondary check</a:t>
            </a:r>
          </a:p>
          <a:p>
            <a:pPr marL="356205" indent="-356205">
              <a:buClr>
                <a:schemeClr val="tx1"/>
              </a:buClr>
              <a:buSzPts val="2000"/>
              <a:buFont typeface="Arial" pitchFamily="34" charset="0"/>
              <a:buChar char="•"/>
              <a:defRPr/>
            </a:pPr>
            <a:r>
              <a:rPr lang="en-GB" sz="1800" dirty="0" smtClean="0"/>
              <a:t>Reduces number of interactions required</a:t>
            </a:r>
          </a:p>
          <a:p>
            <a:pPr marL="814182" lvl="1" indent="-356205">
              <a:buClr>
                <a:schemeClr val="tx1"/>
              </a:buClr>
              <a:buSzPts val="2000"/>
              <a:defRPr/>
            </a:pPr>
            <a:endParaRPr lang="en-GB" sz="1600" dirty="0" smtClean="0"/>
          </a:p>
          <a:p>
            <a:pPr>
              <a:defRPr/>
            </a:pPr>
            <a:endParaRPr lang="en-IE" dirty="0"/>
          </a:p>
        </p:txBody>
      </p:sp>
      <p:sp>
        <p:nvSpPr>
          <p:cNvPr id="19460" name="Header Placeholder 3"/>
          <p:cNvSpPr>
            <a:spLocks noGrp="1"/>
          </p:cNvSpPr>
          <p:nvPr>
            <p:ph type="hdr" sz="quarter"/>
          </p:nvPr>
        </p:nvSpPr>
        <p:spPr>
          <a:noFill/>
        </p:spPr>
        <p:txBody>
          <a:bodyPr/>
          <a:lstStyle/>
          <a:p>
            <a:r>
              <a:rPr lang="en-US" dirty="0" smtClean="0">
                <a:latin typeface="Arial" pitchFamily="34" charset="0"/>
              </a:rPr>
              <a:t>*</a:t>
            </a:r>
            <a:endParaRPr lang="en-US" sz="1200" dirty="0" smtClean="0">
              <a:latin typeface="Times New Roman" pitchFamily="18" charset="0"/>
            </a:endParaRPr>
          </a:p>
        </p:txBody>
      </p:sp>
      <p:sp>
        <p:nvSpPr>
          <p:cNvPr id="19461" name="Footer Placeholder 4"/>
          <p:cNvSpPr>
            <a:spLocks noGrp="1"/>
          </p:cNvSpPr>
          <p:nvPr>
            <p:ph type="ftr" sz="quarter" idx="4"/>
          </p:nvPr>
        </p:nvSpPr>
        <p:spPr>
          <a:noFill/>
        </p:spPr>
        <p:txBody>
          <a:bodyPr/>
          <a:lstStyle/>
          <a:p>
            <a:r>
              <a:rPr lang="en-US" dirty="0" smtClean="0">
                <a:latin typeface="Arial" pitchFamily="34" charset="0"/>
              </a:rPr>
              <a:t>*</a:t>
            </a:r>
            <a:endParaRPr lang="en-US" sz="1200" dirty="0" smtClean="0">
              <a:latin typeface="Times New Roman" pitchFamily="18" charset="0"/>
            </a:endParaRPr>
          </a:p>
        </p:txBody>
      </p:sp>
      <p:sp>
        <p:nvSpPr>
          <p:cNvPr id="19462" name="Slide Number Placeholder 5"/>
          <p:cNvSpPr>
            <a:spLocks noGrp="1"/>
          </p:cNvSpPr>
          <p:nvPr>
            <p:ph type="sldNum" sz="quarter" idx="5"/>
          </p:nvPr>
        </p:nvSpPr>
        <p:spPr>
          <a:noFill/>
        </p:spPr>
        <p:txBody>
          <a:bodyPr/>
          <a:lstStyle/>
          <a:p>
            <a:fld id="{9ADBFEA6-541E-4E6B-9AEC-8510064E25C9}" type="slidenum">
              <a:rPr lang="en-US" smtClean="0">
                <a:latin typeface="Arial" pitchFamily="34" charset="0"/>
              </a:rPr>
              <a:pPr/>
              <a:t>5</a:t>
            </a:fld>
            <a:r>
              <a:rPr lang="en-US" dirty="0" smtClean="0">
                <a:latin typeface="Arial" pitchFamily="34" charset="0"/>
              </a:rPr>
              <a:t>##</a:t>
            </a:r>
            <a:endParaRPr lang="en-US" sz="1200" dirty="0"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927100" y="744538"/>
            <a:ext cx="4965700" cy="3724275"/>
          </a:xfrm>
          <a:ln/>
        </p:spPr>
      </p:sp>
      <p:sp>
        <p:nvSpPr>
          <p:cNvPr id="19459" name="Notes Placeholder 2"/>
          <p:cNvSpPr>
            <a:spLocks noGrp="1"/>
          </p:cNvSpPr>
          <p:nvPr>
            <p:ph type="body" idx="1"/>
          </p:nvPr>
        </p:nvSpPr>
        <p:spPr>
          <a:xfrm>
            <a:off x="681672" y="4716304"/>
            <a:ext cx="5456557" cy="4470083"/>
          </a:xfrm>
          <a:ln/>
        </p:spPr>
        <p:txBody>
          <a:bodyPr lIns="91595" tIns="45798" rIns="91595" bIns="45798"/>
          <a:lstStyle/>
          <a:p>
            <a:pPr eaLnBrk="1" hangingPunct="1">
              <a:spcBef>
                <a:spcPct val="0"/>
              </a:spcBef>
              <a:defRPr/>
            </a:pPr>
            <a:endParaRPr lang="en-GB" dirty="0" smtClean="0"/>
          </a:p>
        </p:txBody>
      </p:sp>
      <p:sp>
        <p:nvSpPr>
          <p:cNvPr id="20484" name="Slide Number Placeholder 3"/>
          <p:cNvSpPr txBox="1">
            <a:spLocks noGrp="1"/>
          </p:cNvSpPr>
          <p:nvPr/>
        </p:nvSpPr>
        <p:spPr bwMode="auto">
          <a:xfrm>
            <a:off x="3862275" y="9432606"/>
            <a:ext cx="2956033" cy="497206"/>
          </a:xfrm>
          <a:prstGeom prst="rect">
            <a:avLst/>
          </a:prstGeom>
          <a:noFill/>
          <a:ln w="9525">
            <a:noFill/>
            <a:miter lim="800000"/>
            <a:headEnd/>
            <a:tailEnd/>
          </a:ln>
        </p:spPr>
        <p:txBody>
          <a:bodyPr lIns="91595" tIns="45798" rIns="91595" bIns="45798" anchor="b"/>
          <a:lstStyle/>
          <a:p>
            <a:pPr algn="r"/>
            <a:fld id="{3471EF6D-6B3E-4E2B-B613-814845EA8406}" type="slidenum">
              <a:rPr kumimoji="0" lang="en-GB" b="0"/>
              <a:pPr algn="r"/>
              <a:t>6</a:t>
            </a:fld>
            <a:endParaRPr kumimoji="0" lang="en-GB" b="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GB" dirty="0" smtClean="0"/>
              <a:t>Changes are:</a:t>
            </a:r>
          </a:p>
          <a:p>
            <a:r>
              <a:rPr lang="en-GB" dirty="0" smtClean="0"/>
              <a:t>Submission electronically via website (no handwritten bids)</a:t>
            </a:r>
          </a:p>
          <a:p>
            <a:r>
              <a:rPr lang="en-GB" dirty="0" smtClean="0"/>
              <a:t>Xml files available and able to be loaded with no manual entry or second check needed (reduced risk of errors, less resource intensive, faster)</a:t>
            </a:r>
          </a:p>
          <a:p>
            <a:r>
              <a:rPr lang="en-GB" dirty="0" smtClean="0"/>
              <a:t>Means</a:t>
            </a:r>
            <a:r>
              <a:rPr lang="en-GB" baseline="0" dirty="0" smtClean="0"/>
              <a:t> far more efficient process</a:t>
            </a:r>
            <a:endParaRPr lang="en-GB" dirty="0" smtClean="0"/>
          </a:p>
          <a:p>
            <a:r>
              <a:rPr lang="en-GB" dirty="0" smtClean="0"/>
              <a:t>Still need fax for authentication</a:t>
            </a:r>
            <a:r>
              <a:rPr lang="en-GB" baseline="0" dirty="0" smtClean="0"/>
              <a:t> and authorisation</a:t>
            </a:r>
          </a:p>
          <a:p>
            <a:pPr>
              <a:buFont typeface="Arial" charset="0"/>
              <a:buNone/>
            </a:pPr>
            <a:endParaRPr lang="en-GB" baseline="0" dirty="0" smtClean="0"/>
          </a:p>
          <a:p>
            <a:endParaRPr lang="en-GB" dirty="0" smtClean="0"/>
          </a:p>
        </p:txBody>
      </p:sp>
      <p:sp>
        <p:nvSpPr>
          <p:cNvPr id="22532" name="Header Placeholder 3"/>
          <p:cNvSpPr>
            <a:spLocks noGrp="1"/>
          </p:cNvSpPr>
          <p:nvPr>
            <p:ph type="hdr" sz="quarter"/>
          </p:nvPr>
        </p:nvSpPr>
        <p:spPr>
          <a:noFill/>
        </p:spPr>
        <p:txBody>
          <a:bodyPr/>
          <a:lstStyle/>
          <a:p>
            <a:r>
              <a:rPr lang="en-US" dirty="0" smtClean="0">
                <a:latin typeface="Arial" pitchFamily="34" charset="0"/>
              </a:rPr>
              <a:t>*</a:t>
            </a:r>
            <a:endParaRPr lang="en-US" sz="1200" dirty="0" smtClean="0">
              <a:latin typeface="Times New Roman" pitchFamily="18" charset="0"/>
            </a:endParaRPr>
          </a:p>
        </p:txBody>
      </p:sp>
      <p:sp>
        <p:nvSpPr>
          <p:cNvPr id="22533" name="Footer Placeholder 4"/>
          <p:cNvSpPr>
            <a:spLocks noGrp="1"/>
          </p:cNvSpPr>
          <p:nvPr>
            <p:ph type="ftr" sz="quarter" idx="4"/>
          </p:nvPr>
        </p:nvSpPr>
        <p:spPr>
          <a:noFill/>
        </p:spPr>
        <p:txBody>
          <a:bodyPr/>
          <a:lstStyle/>
          <a:p>
            <a:r>
              <a:rPr lang="en-US" dirty="0" smtClean="0">
                <a:latin typeface="Arial" pitchFamily="34" charset="0"/>
              </a:rPr>
              <a:t>*</a:t>
            </a:r>
            <a:endParaRPr lang="en-US" sz="1200" dirty="0" smtClean="0">
              <a:latin typeface="Times New Roman" pitchFamily="18" charset="0"/>
            </a:endParaRPr>
          </a:p>
        </p:txBody>
      </p:sp>
      <p:sp>
        <p:nvSpPr>
          <p:cNvPr id="22534" name="Slide Number Placeholder 5"/>
          <p:cNvSpPr>
            <a:spLocks noGrp="1"/>
          </p:cNvSpPr>
          <p:nvPr>
            <p:ph type="sldNum" sz="quarter" idx="5"/>
          </p:nvPr>
        </p:nvSpPr>
        <p:spPr>
          <a:noFill/>
        </p:spPr>
        <p:txBody>
          <a:bodyPr/>
          <a:lstStyle/>
          <a:p>
            <a:fld id="{4BB4A282-8525-4FD1-8A80-E0C167CA595A}" type="slidenum">
              <a:rPr lang="en-US" smtClean="0">
                <a:latin typeface="Arial" pitchFamily="34" charset="0"/>
              </a:rPr>
              <a:pPr/>
              <a:t>7</a:t>
            </a:fld>
            <a:r>
              <a:rPr lang="en-US" dirty="0" smtClean="0">
                <a:latin typeface="Arial" pitchFamily="34" charset="0"/>
              </a:rPr>
              <a:t>##</a:t>
            </a:r>
            <a:endParaRPr lang="en-US" sz="1200" dirty="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r>
              <a:rPr lang="en-US" dirty="0" smtClean="0"/>
              <a:t>What this looks like in the Mod/AP7</a:t>
            </a:r>
          </a:p>
          <a:p>
            <a:endParaRPr lang="en-GB" dirty="0" smtClean="0"/>
          </a:p>
          <a:p>
            <a:r>
              <a:rPr lang="en-IE" dirty="0" smtClean="0"/>
              <a:t>Where the LCF is related to submission of Core Data during the next scheduled Gate Window and the Gate Window is due to close within the next hour, the following process should be followed:</a:t>
            </a:r>
            <a:endParaRPr lang="en-US" dirty="0" smtClean="0"/>
          </a:p>
          <a:p>
            <a:pPr>
              <a:buFontTx/>
              <a:buChar char="•"/>
            </a:pPr>
            <a:r>
              <a:rPr lang="en-IE" dirty="0" smtClean="0"/>
              <a:t> Contact the MO emergency number to make them aware of the LCF.</a:t>
            </a:r>
            <a:endParaRPr lang="en-US" dirty="0" smtClean="0"/>
          </a:p>
          <a:p>
            <a:pPr>
              <a:buFontTx/>
              <a:buChar char="•"/>
            </a:pPr>
            <a:r>
              <a:rPr lang="en-IE" dirty="0" smtClean="0"/>
              <a:t> Submit the offer data using Emergency Communication Pack in  xml file format via the MO website, or manually enter the required data via the MO website offer submission form. Once completed, a reference number will be generated.</a:t>
            </a:r>
            <a:endParaRPr lang="en-US" dirty="0" smtClean="0"/>
          </a:p>
          <a:p>
            <a:pPr>
              <a:buFontTx/>
              <a:buChar char="•"/>
            </a:pPr>
            <a:r>
              <a:rPr lang="en-IE" dirty="0" smtClean="0"/>
              <a:t> Before the Gate Window Closure, fax the Transaction Notification Form with Participant details, A</a:t>
            </a:r>
            <a:r>
              <a:rPr lang="en-AU" dirty="0" err="1" smtClean="0"/>
              <a:t>uthorised</a:t>
            </a:r>
            <a:r>
              <a:rPr lang="en-AU" dirty="0" smtClean="0"/>
              <a:t> </a:t>
            </a:r>
            <a:r>
              <a:rPr lang="en-IE" dirty="0" smtClean="0"/>
              <a:t>Person Name, Password, Signature and Reference number obtained from submission to MO website. </a:t>
            </a:r>
            <a:endParaRPr lang="en-US" dirty="0" smtClean="0"/>
          </a:p>
          <a:p>
            <a:pPr>
              <a:buFontTx/>
              <a:buChar char="•"/>
            </a:pPr>
            <a:r>
              <a:rPr lang="en-IE" dirty="0" smtClean="0"/>
              <a:t> SEMO will then load the submitted data (using the more efficient xml loading tool) – rather than manually entering the bids in the Central Market System, which is both time consuming and open to error.</a:t>
            </a:r>
            <a:endParaRPr lang="en-US" dirty="0" smtClean="0"/>
          </a:p>
          <a:p>
            <a:pPr>
              <a:buFontTx/>
              <a:buChar char="•"/>
            </a:pPr>
            <a:r>
              <a:rPr lang="en-IE" dirty="0" smtClean="0"/>
              <a:t> SEMO will then respond via fax to confirm whether the submitted data have been successfully loaded or not.</a:t>
            </a:r>
            <a:endParaRPr lang="en-US" dirty="0" smtClean="0"/>
          </a:p>
          <a:p>
            <a:endParaRPr lang="en-GB" dirty="0" smtClean="0"/>
          </a:p>
          <a:p>
            <a:endParaRPr lang="en-IE" dirty="0" smtClean="0"/>
          </a:p>
        </p:txBody>
      </p:sp>
      <p:sp>
        <p:nvSpPr>
          <p:cNvPr id="23556" name="Header Placeholder 3"/>
          <p:cNvSpPr>
            <a:spLocks noGrp="1"/>
          </p:cNvSpPr>
          <p:nvPr>
            <p:ph type="hdr" sz="quarter"/>
          </p:nvPr>
        </p:nvSpPr>
        <p:spPr>
          <a:noFill/>
        </p:spPr>
        <p:txBody>
          <a:bodyPr/>
          <a:lstStyle/>
          <a:p>
            <a:r>
              <a:rPr lang="en-US" dirty="0" smtClean="0">
                <a:latin typeface="Arial" pitchFamily="34" charset="0"/>
              </a:rPr>
              <a:t>*</a:t>
            </a:r>
            <a:endParaRPr lang="en-US" sz="1200" dirty="0" smtClean="0">
              <a:latin typeface="Times New Roman" pitchFamily="18" charset="0"/>
            </a:endParaRPr>
          </a:p>
        </p:txBody>
      </p:sp>
      <p:sp>
        <p:nvSpPr>
          <p:cNvPr id="23557" name="Footer Placeholder 4"/>
          <p:cNvSpPr>
            <a:spLocks noGrp="1"/>
          </p:cNvSpPr>
          <p:nvPr>
            <p:ph type="ftr" sz="quarter" idx="4"/>
          </p:nvPr>
        </p:nvSpPr>
        <p:spPr>
          <a:noFill/>
        </p:spPr>
        <p:txBody>
          <a:bodyPr/>
          <a:lstStyle/>
          <a:p>
            <a:r>
              <a:rPr lang="en-US" dirty="0" smtClean="0">
                <a:latin typeface="Arial" pitchFamily="34" charset="0"/>
              </a:rPr>
              <a:t>*</a:t>
            </a:r>
            <a:endParaRPr lang="en-US" sz="1200" dirty="0" smtClean="0">
              <a:latin typeface="Times New Roman" pitchFamily="18" charset="0"/>
            </a:endParaRPr>
          </a:p>
        </p:txBody>
      </p:sp>
      <p:sp>
        <p:nvSpPr>
          <p:cNvPr id="23558" name="Slide Number Placeholder 5"/>
          <p:cNvSpPr>
            <a:spLocks noGrp="1"/>
          </p:cNvSpPr>
          <p:nvPr>
            <p:ph type="sldNum" sz="quarter" idx="5"/>
          </p:nvPr>
        </p:nvSpPr>
        <p:spPr>
          <a:noFill/>
        </p:spPr>
        <p:txBody>
          <a:bodyPr/>
          <a:lstStyle/>
          <a:p>
            <a:fld id="{C2D8C7F9-3C0A-49F5-A9E7-E1CE44FE3BCD}" type="slidenum">
              <a:rPr lang="en-US" smtClean="0">
                <a:latin typeface="Arial" pitchFamily="34" charset="0"/>
              </a:rPr>
              <a:pPr/>
              <a:t>8</a:t>
            </a:fld>
            <a:r>
              <a:rPr lang="en-US" dirty="0" smtClean="0">
                <a:latin typeface="Arial" pitchFamily="34" charset="0"/>
              </a:rPr>
              <a:t>##</a:t>
            </a:r>
            <a:endParaRPr lang="en-US" sz="1200" dirty="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r>
              <a:rPr lang="en-GB" dirty="0" smtClean="0"/>
              <a:t>Proposal</a:t>
            </a:r>
            <a:r>
              <a:rPr lang="en-GB" baseline="0" dirty="0" smtClean="0"/>
              <a:t> is to have ‘Core Data’ LCF for time critical submission related to Gate Windows.</a:t>
            </a:r>
          </a:p>
          <a:p>
            <a:endParaRPr lang="en-GB" baseline="0" dirty="0" smtClean="0"/>
          </a:p>
          <a:p>
            <a:r>
              <a:rPr lang="en-GB" baseline="0" dirty="0" smtClean="0"/>
              <a:t>Retain the existing ‘Standard’ LCF’ for non-time critical </a:t>
            </a:r>
            <a:r>
              <a:rPr lang="en-GB" baseline="0" dirty="0" err="1" smtClean="0"/>
              <a:t>submisssions</a:t>
            </a:r>
            <a:r>
              <a:rPr lang="en-GB" baseline="0" dirty="0" smtClean="0"/>
              <a:t> </a:t>
            </a:r>
            <a:r>
              <a:rPr lang="en-GB" baseline="0" dirty="0" err="1" smtClean="0"/>
              <a:t>eg</a:t>
            </a:r>
            <a:r>
              <a:rPr lang="en-GB" baseline="0" dirty="0" smtClean="0"/>
              <a:t>. </a:t>
            </a:r>
            <a:r>
              <a:rPr lang="en-GB" dirty="0" smtClean="0"/>
              <a:t>unit under test requests, VTOD set changes etc..</a:t>
            </a:r>
          </a:p>
          <a:p>
            <a:pPr lvl="2">
              <a:buFont typeface="Arial" pitchFamily="34" charset="0"/>
              <a:buChar char="•"/>
            </a:pPr>
            <a:r>
              <a:rPr lang="en-GB" dirty="0" smtClean="0"/>
              <a:t>Standard</a:t>
            </a:r>
            <a:r>
              <a:rPr lang="en-GB" baseline="0" dirty="0" smtClean="0"/>
              <a:t> LCFs are very infrequent</a:t>
            </a:r>
          </a:p>
          <a:p>
            <a:pPr lvl="2">
              <a:buFont typeface="Arial" pitchFamily="34" charset="0"/>
              <a:buChar char="•"/>
            </a:pPr>
            <a:r>
              <a:rPr lang="en-GB" baseline="0" dirty="0" smtClean="0"/>
              <a:t>Standard process is adequate for these</a:t>
            </a:r>
            <a:endParaRPr lang="en-US" dirty="0" smtClean="0"/>
          </a:p>
        </p:txBody>
      </p:sp>
      <p:sp>
        <p:nvSpPr>
          <p:cNvPr id="24580" name="Header Placeholder 3"/>
          <p:cNvSpPr>
            <a:spLocks noGrp="1"/>
          </p:cNvSpPr>
          <p:nvPr>
            <p:ph type="hdr" sz="quarter"/>
          </p:nvPr>
        </p:nvSpPr>
        <p:spPr>
          <a:noFill/>
        </p:spPr>
        <p:txBody>
          <a:bodyPr/>
          <a:lstStyle/>
          <a:p>
            <a:r>
              <a:rPr lang="en-US" dirty="0" smtClean="0">
                <a:latin typeface="Arial" pitchFamily="34" charset="0"/>
              </a:rPr>
              <a:t>*</a:t>
            </a:r>
            <a:endParaRPr lang="en-US" sz="1200" dirty="0" smtClean="0">
              <a:latin typeface="Times New Roman" pitchFamily="18" charset="0"/>
            </a:endParaRPr>
          </a:p>
        </p:txBody>
      </p:sp>
      <p:sp>
        <p:nvSpPr>
          <p:cNvPr id="24581" name="Footer Placeholder 4"/>
          <p:cNvSpPr>
            <a:spLocks noGrp="1"/>
          </p:cNvSpPr>
          <p:nvPr>
            <p:ph type="ftr" sz="quarter" idx="4"/>
          </p:nvPr>
        </p:nvSpPr>
        <p:spPr>
          <a:noFill/>
        </p:spPr>
        <p:txBody>
          <a:bodyPr/>
          <a:lstStyle/>
          <a:p>
            <a:r>
              <a:rPr lang="en-US" dirty="0" smtClean="0">
                <a:latin typeface="Arial" pitchFamily="34" charset="0"/>
              </a:rPr>
              <a:t>*</a:t>
            </a:r>
            <a:endParaRPr lang="en-US" sz="1200" dirty="0" smtClean="0">
              <a:latin typeface="Times New Roman" pitchFamily="18" charset="0"/>
            </a:endParaRPr>
          </a:p>
        </p:txBody>
      </p:sp>
      <p:sp>
        <p:nvSpPr>
          <p:cNvPr id="24582" name="Slide Number Placeholder 5"/>
          <p:cNvSpPr>
            <a:spLocks noGrp="1"/>
          </p:cNvSpPr>
          <p:nvPr>
            <p:ph type="sldNum" sz="quarter" idx="5"/>
          </p:nvPr>
        </p:nvSpPr>
        <p:spPr>
          <a:noFill/>
        </p:spPr>
        <p:txBody>
          <a:bodyPr/>
          <a:lstStyle/>
          <a:p>
            <a:fld id="{E7AE8688-B166-49CB-B4BF-E3CFE20F6D40}" type="slidenum">
              <a:rPr lang="en-US" smtClean="0">
                <a:latin typeface="Arial" pitchFamily="34" charset="0"/>
              </a:rPr>
              <a:pPr/>
              <a:t>9</a:t>
            </a:fld>
            <a:r>
              <a:rPr lang="en-US" dirty="0" smtClean="0">
                <a:latin typeface="Arial" pitchFamily="34" charset="0"/>
              </a:rPr>
              <a:t>##</a:t>
            </a:r>
            <a:endParaRPr lang="en-US" sz="1200" dirty="0"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170487"/>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170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44600"/>
            <a:ext cx="3873500" cy="1668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1700" y="1244600"/>
            <a:ext cx="3873500" cy="1668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404813"/>
            <a:ext cx="1974850" cy="2508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04813"/>
            <a:ext cx="5772150" cy="2508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404813"/>
            <a:ext cx="7899400" cy="2508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01850" y="404813"/>
            <a:ext cx="512445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244600"/>
            <a:ext cx="3873500" cy="1668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1700" y="1244600"/>
            <a:ext cx="3873500" cy="1668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101850" y="404813"/>
            <a:ext cx="512445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44600"/>
            <a:ext cx="7899400" cy="1668463"/>
          </a:xfrm>
        </p:spPr>
        <p:txBody>
          <a:bodyPr/>
          <a:lstStyle/>
          <a:p>
            <a:pPr lvl="0"/>
            <a:endParaRPr lang="en-US" noProof="0" dirty="0" smtClean="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755650" y="3776663"/>
            <a:ext cx="3873500" cy="1668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3776663"/>
            <a:ext cx="3873500" cy="1668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emf"/><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1" descr="Semo logo.jpg"/>
          <p:cNvPicPr>
            <a:picLocks noChangeAspect="1"/>
          </p:cNvPicPr>
          <p:nvPr/>
        </p:nvPicPr>
        <p:blipFill>
          <a:blip r:embed="rId13" cstate="print"/>
          <a:srcRect/>
          <a:stretch>
            <a:fillRect/>
          </a:stretch>
        </p:blipFill>
        <p:spPr bwMode="auto">
          <a:xfrm>
            <a:off x="900113" y="836613"/>
            <a:ext cx="6883400" cy="2879725"/>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755650" y="3776663"/>
            <a:ext cx="7899400" cy="16684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ransition/>
  <p:timing>
    <p:tnLst>
      <p:par>
        <p:cTn id="1" dur="indefinite" restart="never" nodeType="tmRoot"/>
      </p:par>
    </p:tnLst>
  </p:timing>
  <p:hf hdr="0" dt="0"/>
  <p:txStyles>
    <p:titleStyle>
      <a:lvl1pPr algn="r" rtl="0" eaLnBrk="0" fontAlgn="base" hangingPunct="0">
        <a:spcBef>
          <a:spcPct val="0"/>
        </a:spcBef>
        <a:spcAft>
          <a:spcPct val="0"/>
        </a:spcAft>
        <a:defRPr sz="2000" b="1">
          <a:solidFill>
            <a:schemeClr val="bg1"/>
          </a:solidFill>
          <a:latin typeface="+mj-lt"/>
          <a:ea typeface="+mj-ea"/>
          <a:cs typeface="+mj-cs"/>
        </a:defRPr>
      </a:lvl1pPr>
      <a:lvl2pPr algn="r" rtl="0" eaLnBrk="0" fontAlgn="base" hangingPunct="0">
        <a:spcBef>
          <a:spcPct val="0"/>
        </a:spcBef>
        <a:spcAft>
          <a:spcPct val="0"/>
        </a:spcAft>
        <a:defRPr sz="2000" b="1">
          <a:solidFill>
            <a:schemeClr val="bg1"/>
          </a:solidFill>
          <a:latin typeface="Arial" charset="0"/>
        </a:defRPr>
      </a:lvl2pPr>
      <a:lvl3pPr algn="r" rtl="0" eaLnBrk="0" fontAlgn="base" hangingPunct="0">
        <a:spcBef>
          <a:spcPct val="0"/>
        </a:spcBef>
        <a:spcAft>
          <a:spcPct val="0"/>
        </a:spcAft>
        <a:defRPr sz="2000" b="1">
          <a:solidFill>
            <a:schemeClr val="bg1"/>
          </a:solidFill>
          <a:latin typeface="Arial" charset="0"/>
        </a:defRPr>
      </a:lvl3pPr>
      <a:lvl4pPr algn="r" rtl="0" eaLnBrk="0" fontAlgn="base" hangingPunct="0">
        <a:spcBef>
          <a:spcPct val="0"/>
        </a:spcBef>
        <a:spcAft>
          <a:spcPct val="0"/>
        </a:spcAft>
        <a:defRPr sz="2000" b="1">
          <a:solidFill>
            <a:schemeClr val="bg1"/>
          </a:solidFill>
          <a:latin typeface="Arial" charset="0"/>
        </a:defRPr>
      </a:lvl4pPr>
      <a:lvl5pPr algn="r" rtl="0" eaLnBrk="0" fontAlgn="base" hangingPunct="0">
        <a:spcBef>
          <a:spcPct val="0"/>
        </a:spcBef>
        <a:spcAft>
          <a:spcPct val="0"/>
        </a:spcAft>
        <a:defRPr sz="2000" b="1">
          <a:solidFill>
            <a:schemeClr val="bg1"/>
          </a:solidFill>
          <a:latin typeface="Arial" charset="0"/>
        </a:defRPr>
      </a:lvl5pPr>
      <a:lvl6pPr marL="457200" algn="r" rtl="0" eaLnBrk="0" fontAlgn="base" hangingPunct="0">
        <a:spcBef>
          <a:spcPct val="0"/>
        </a:spcBef>
        <a:spcAft>
          <a:spcPct val="0"/>
        </a:spcAft>
        <a:defRPr sz="2000" b="1">
          <a:solidFill>
            <a:schemeClr val="bg1"/>
          </a:solidFill>
          <a:latin typeface="Arial" charset="0"/>
        </a:defRPr>
      </a:lvl6pPr>
      <a:lvl7pPr marL="914400" algn="r" rtl="0" eaLnBrk="0" fontAlgn="base" hangingPunct="0">
        <a:spcBef>
          <a:spcPct val="0"/>
        </a:spcBef>
        <a:spcAft>
          <a:spcPct val="0"/>
        </a:spcAft>
        <a:defRPr sz="2000" b="1">
          <a:solidFill>
            <a:schemeClr val="bg1"/>
          </a:solidFill>
          <a:latin typeface="Arial" charset="0"/>
        </a:defRPr>
      </a:lvl7pPr>
      <a:lvl8pPr marL="1371600" algn="r" rtl="0" eaLnBrk="0" fontAlgn="base" hangingPunct="0">
        <a:spcBef>
          <a:spcPct val="0"/>
        </a:spcBef>
        <a:spcAft>
          <a:spcPct val="0"/>
        </a:spcAft>
        <a:defRPr sz="2000" b="1">
          <a:solidFill>
            <a:schemeClr val="bg1"/>
          </a:solidFill>
          <a:latin typeface="Arial" charset="0"/>
        </a:defRPr>
      </a:lvl8pPr>
      <a:lvl9pPr marL="1828800" algn="r" rtl="0" eaLnBrk="0" fontAlgn="base" hangingPunct="0">
        <a:spcBef>
          <a:spcPct val="0"/>
        </a:spcBef>
        <a:spcAft>
          <a:spcPct val="0"/>
        </a:spcAft>
        <a:defRPr sz="2000" b="1">
          <a:solidFill>
            <a:schemeClr val="bg1"/>
          </a:solidFill>
          <a:latin typeface="Arial" charset="0"/>
        </a:defRPr>
      </a:lvl9pPr>
    </p:titleStyle>
    <p:bodyStyle>
      <a:lvl1pPr marL="342900" indent="-342900" algn="l" rtl="0" eaLnBrk="0" fontAlgn="base" hangingPunct="0">
        <a:spcBef>
          <a:spcPct val="20000"/>
        </a:spcBef>
        <a:spcAft>
          <a:spcPct val="0"/>
        </a:spcAft>
        <a:buFont typeface="Symbol" pitchFamily="18" charset="2"/>
        <a:buChar char="•"/>
        <a:defRPr sz="1600" b="1">
          <a:solidFill>
            <a:schemeClr val="tx1"/>
          </a:solidFill>
          <a:latin typeface="+mn-lt"/>
          <a:ea typeface="+mn-ea"/>
          <a:cs typeface="+mn-cs"/>
        </a:defRPr>
      </a:lvl1pPr>
      <a:lvl2pPr marL="457200" indent="-342900" algn="l" rtl="0" eaLnBrk="0" fontAlgn="base" hangingPunct="0">
        <a:spcBef>
          <a:spcPct val="20000"/>
        </a:spcBef>
        <a:spcAft>
          <a:spcPct val="0"/>
        </a:spcAft>
        <a:buClr>
          <a:srgbClr val="003399"/>
        </a:buClr>
        <a:buFont typeface="Wingdings" pitchFamily="2" charset="2"/>
        <a:buChar char="Ø"/>
        <a:defRPr sz="1600">
          <a:solidFill>
            <a:schemeClr val="tx1"/>
          </a:solidFill>
          <a:latin typeface="+mn-lt"/>
        </a:defRPr>
      </a:lvl2pPr>
      <a:lvl3pPr marL="800100" indent="-228600" algn="l" rtl="0" eaLnBrk="0" fontAlgn="base" hangingPunct="0">
        <a:spcBef>
          <a:spcPct val="20000"/>
        </a:spcBef>
        <a:spcAft>
          <a:spcPct val="0"/>
        </a:spcAft>
        <a:buClr>
          <a:srgbClr val="003399"/>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eaLnBrk="0" fontAlgn="base" hangingPunct="0">
        <a:spcBef>
          <a:spcPct val="20000"/>
        </a:spcBef>
        <a:spcAft>
          <a:spcPct val="0"/>
        </a:spcAft>
        <a:buChar char="»"/>
        <a:defRPr sz="1200">
          <a:solidFill>
            <a:schemeClr val="tx1"/>
          </a:solidFill>
          <a:latin typeface="+mn-lt"/>
        </a:defRPr>
      </a:lvl6pPr>
      <a:lvl7pPr marL="2971800" indent="-228600" algn="l" rtl="0" eaLnBrk="0" fontAlgn="base" hangingPunct="0">
        <a:spcBef>
          <a:spcPct val="20000"/>
        </a:spcBef>
        <a:spcAft>
          <a:spcPct val="0"/>
        </a:spcAft>
        <a:buChar char="»"/>
        <a:defRPr sz="1200">
          <a:solidFill>
            <a:schemeClr val="tx1"/>
          </a:solidFill>
          <a:latin typeface="+mn-lt"/>
        </a:defRPr>
      </a:lvl7pPr>
      <a:lvl8pPr marL="3429000" indent="-228600" algn="l" rtl="0" eaLnBrk="0" fontAlgn="base" hangingPunct="0">
        <a:spcBef>
          <a:spcPct val="20000"/>
        </a:spcBef>
        <a:spcAft>
          <a:spcPct val="0"/>
        </a:spcAft>
        <a:buChar char="»"/>
        <a:defRPr sz="1200">
          <a:solidFill>
            <a:schemeClr val="tx1"/>
          </a:solidFill>
          <a:latin typeface="+mn-lt"/>
        </a:defRPr>
      </a:lvl8pPr>
      <a:lvl9pPr marL="3886200" indent="-228600" algn="l" rtl="0" eaLnBrk="0" fontAlgn="base" hangingPunct="0">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685800" y="1473200"/>
            <a:ext cx="7899400" cy="4835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2051" name="Rectangle 2"/>
          <p:cNvSpPr>
            <a:spLocks noGrp="1" noChangeArrowheads="1"/>
          </p:cNvSpPr>
          <p:nvPr>
            <p:ph type="title"/>
          </p:nvPr>
        </p:nvSpPr>
        <p:spPr bwMode="auto">
          <a:xfrm>
            <a:off x="2101850" y="404813"/>
            <a:ext cx="5124450" cy="685800"/>
          </a:xfrm>
          <a:prstGeom prst="rect">
            <a:avLst/>
          </a:prstGeom>
          <a:noFill/>
          <a:ln w="57150" cmpd="thickThin">
            <a:noFill/>
            <a:miter lim="800000"/>
            <a:headEnd/>
            <a:tailEnd/>
          </a:ln>
        </p:spPr>
        <p:txBody>
          <a:bodyPr vert="horz" wrap="square" lIns="91440" tIns="45720" rIns="91440" bIns="45720" numCol="1" anchor="b" anchorCtr="0" compatLnSpc="1">
            <a:prstTxWarp prst="textNoShape">
              <a:avLst/>
            </a:prstTxWarp>
          </a:bodyPr>
          <a:lstStyle/>
          <a:p>
            <a:pPr lvl="0"/>
            <a:r>
              <a:rPr lang="en-IE" smtClean="0"/>
              <a:t>Click to edit Master title style</a:t>
            </a:r>
          </a:p>
        </p:txBody>
      </p:sp>
      <p:pic>
        <p:nvPicPr>
          <p:cNvPr id="2052" name="Picture 55"/>
          <p:cNvPicPr>
            <a:picLocks noChangeAspect="1" noChangeArrowheads="1"/>
          </p:cNvPicPr>
          <p:nvPr/>
        </p:nvPicPr>
        <p:blipFill>
          <a:blip r:embed="rId16" cstate="print"/>
          <a:srcRect/>
          <a:stretch>
            <a:fillRect/>
          </a:stretch>
        </p:blipFill>
        <p:spPr bwMode="auto">
          <a:xfrm>
            <a:off x="0" y="6303963"/>
            <a:ext cx="857250" cy="554037"/>
          </a:xfrm>
          <a:prstGeom prst="rect">
            <a:avLst/>
          </a:prstGeom>
          <a:noFill/>
          <a:ln w="9525">
            <a:noFill/>
            <a:miter lim="800000"/>
            <a:headEnd/>
            <a:tailEnd/>
          </a:ln>
        </p:spPr>
      </p:pic>
      <p:sp>
        <p:nvSpPr>
          <p:cNvPr id="5" name="TextBox 4"/>
          <p:cNvSpPr txBox="1"/>
          <p:nvPr userDrawn="1"/>
        </p:nvSpPr>
        <p:spPr>
          <a:xfrm>
            <a:off x="8599488" y="6446838"/>
            <a:ext cx="371475" cy="277812"/>
          </a:xfrm>
          <a:prstGeom prst="rect">
            <a:avLst/>
          </a:prstGeom>
          <a:noFill/>
        </p:spPr>
        <p:txBody>
          <a:bodyPr wrap="none">
            <a:spAutoFit/>
          </a:bodyPr>
          <a:lstStyle/>
          <a:p>
            <a:pPr>
              <a:defRPr/>
            </a:pPr>
            <a:fld id="{41435CC8-5DA9-469C-BA7C-FAAF147E58DD}" type="slidenum">
              <a:rPr lang="en-US">
                <a:latin typeface="Arial" charset="0"/>
              </a:rPr>
              <a:pPr>
                <a:defRPr/>
              </a:pPr>
              <a:t>‹#›</a:t>
            </a:fld>
            <a:endParaRPr lang="en-US" dirty="0">
              <a:latin typeface="Arial" charset="0"/>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Lst>
  <p:transition/>
  <p:timing>
    <p:tnLst>
      <p:par>
        <p:cTn id="1" dur="indefinite" restart="never" nodeType="tmRoot"/>
      </p:par>
    </p:tnLst>
  </p:timing>
  <p:hf hdr="0" dt="0"/>
  <p:txStyles>
    <p:titleStyle>
      <a:lvl1pPr algn="ctr" rtl="0" eaLnBrk="0" fontAlgn="base" hangingPunct="0">
        <a:spcBef>
          <a:spcPct val="0"/>
        </a:spcBef>
        <a:spcAft>
          <a:spcPct val="0"/>
        </a:spcAft>
        <a:defRPr sz="2000" b="1">
          <a:solidFill>
            <a:schemeClr val="tx1"/>
          </a:solidFill>
          <a:latin typeface="+mj-lt"/>
          <a:ea typeface="+mj-ea"/>
          <a:cs typeface="+mj-cs"/>
        </a:defRPr>
      </a:lvl1pPr>
      <a:lvl2pPr algn="ctr" rtl="0" eaLnBrk="0" fontAlgn="base" hangingPunct="0">
        <a:spcBef>
          <a:spcPct val="0"/>
        </a:spcBef>
        <a:spcAft>
          <a:spcPct val="0"/>
        </a:spcAft>
        <a:defRPr sz="2000" b="1">
          <a:solidFill>
            <a:schemeClr val="tx1"/>
          </a:solidFill>
          <a:latin typeface="Arial" charset="0"/>
        </a:defRPr>
      </a:lvl2pPr>
      <a:lvl3pPr algn="ctr" rtl="0" eaLnBrk="0" fontAlgn="base" hangingPunct="0">
        <a:spcBef>
          <a:spcPct val="0"/>
        </a:spcBef>
        <a:spcAft>
          <a:spcPct val="0"/>
        </a:spcAft>
        <a:defRPr sz="2000" b="1">
          <a:solidFill>
            <a:schemeClr val="tx1"/>
          </a:solidFill>
          <a:latin typeface="Arial" charset="0"/>
        </a:defRPr>
      </a:lvl3pPr>
      <a:lvl4pPr algn="ctr" rtl="0" eaLnBrk="0" fontAlgn="base" hangingPunct="0">
        <a:spcBef>
          <a:spcPct val="0"/>
        </a:spcBef>
        <a:spcAft>
          <a:spcPct val="0"/>
        </a:spcAft>
        <a:defRPr sz="2000" b="1">
          <a:solidFill>
            <a:schemeClr val="tx1"/>
          </a:solidFill>
          <a:latin typeface="Arial" charset="0"/>
        </a:defRPr>
      </a:lvl4pPr>
      <a:lvl5pPr algn="ctr" rtl="0" eaLnBrk="0" fontAlgn="base" hangingPunct="0">
        <a:spcBef>
          <a:spcPct val="0"/>
        </a:spcBef>
        <a:spcAft>
          <a:spcPct val="0"/>
        </a:spcAft>
        <a:defRPr sz="2000" b="1">
          <a:solidFill>
            <a:schemeClr val="tx1"/>
          </a:solidFill>
          <a:latin typeface="Arial" charset="0"/>
        </a:defRPr>
      </a:lvl5pPr>
      <a:lvl6pPr marL="457200" algn="r" rtl="0" eaLnBrk="0" fontAlgn="base" hangingPunct="0">
        <a:spcBef>
          <a:spcPct val="0"/>
        </a:spcBef>
        <a:spcAft>
          <a:spcPct val="0"/>
        </a:spcAft>
        <a:defRPr sz="2000" b="1">
          <a:solidFill>
            <a:schemeClr val="bg1"/>
          </a:solidFill>
          <a:latin typeface="Arial" charset="0"/>
        </a:defRPr>
      </a:lvl6pPr>
      <a:lvl7pPr marL="914400" algn="r" rtl="0" eaLnBrk="0" fontAlgn="base" hangingPunct="0">
        <a:spcBef>
          <a:spcPct val="0"/>
        </a:spcBef>
        <a:spcAft>
          <a:spcPct val="0"/>
        </a:spcAft>
        <a:defRPr sz="2000" b="1">
          <a:solidFill>
            <a:schemeClr val="bg1"/>
          </a:solidFill>
          <a:latin typeface="Arial" charset="0"/>
        </a:defRPr>
      </a:lvl7pPr>
      <a:lvl8pPr marL="1371600" algn="r" rtl="0" eaLnBrk="0" fontAlgn="base" hangingPunct="0">
        <a:spcBef>
          <a:spcPct val="0"/>
        </a:spcBef>
        <a:spcAft>
          <a:spcPct val="0"/>
        </a:spcAft>
        <a:defRPr sz="2000" b="1">
          <a:solidFill>
            <a:schemeClr val="bg1"/>
          </a:solidFill>
          <a:latin typeface="Arial" charset="0"/>
        </a:defRPr>
      </a:lvl8pPr>
      <a:lvl9pPr marL="1828800" algn="r" rtl="0" eaLnBrk="0" fontAlgn="base" hangingPunct="0">
        <a:spcBef>
          <a:spcPct val="0"/>
        </a:spcBef>
        <a:spcAft>
          <a:spcPct val="0"/>
        </a:spcAft>
        <a:defRPr sz="2000" b="1">
          <a:solidFill>
            <a:schemeClr val="bg1"/>
          </a:solidFill>
          <a:latin typeface="Arial" charset="0"/>
        </a:defRPr>
      </a:lvl9pPr>
    </p:titleStyle>
    <p:bodyStyle>
      <a:lvl1pPr marL="342900" indent="-342900" algn="l" rtl="0" eaLnBrk="0" fontAlgn="base" hangingPunct="0">
        <a:spcBef>
          <a:spcPct val="20000"/>
        </a:spcBef>
        <a:spcAft>
          <a:spcPct val="20000"/>
        </a:spcAft>
        <a:buClr>
          <a:schemeClr val="accent2"/>
        </a:buClr>
        <a:buFont typeface="Arial" pitchFamily="34" charset="0"/>
        <a:buChar char="●"/>
        <a:defRPr sz="3200" b="1">
          <a:solidFill>
            <a:schemeClr val="tx1"/>
          </a:solidFill>
          <a:latin typeface="+mn-lt"/>
          <a:ea typeface="+mn-ea"/>
          <a:cs typeface="+mn-cs"/>
        </a:defRPr>
      </a:lvl1pPr>
      <a:lvl2pPr marL="457200" indent="-342900" algn="l" rtl="0" eaLnBrk="0" fontAlgn="base" hangingPunct="0">
        <a:spcBef>
          <a:spcPct val="20000"/>
        </a:spcBef>
        <a:spcAft>
          <a:spcPct val="10000"/>
        </a:spcAft>
        <a:buClr>
          <a:srgbClr val="003399"/>
        </a:buClr>
        <a:buFont typeface="Wingdings" pitchFamily="2" charset="2"/>
        <a:buChar char="Ø"/>
        <a:defRPr sz="2800">
          <a:solidFill>
            <a:schemeClr val="tx1"/>
          </a:solidFill>
          <a:latin typeface="+mn-lt"/>
        </a:defRPr>
      </a:lvl2pPr>
      <a:lvl3pPr marL="800100" indent="-228600" algn="l" rtl="0" eaLnBrk="0" fontAlgn="base" hangingPunct="0">
        <a:spcBef>
          <a:spcPct val="20000"/>
        </a:spcBef>
        <a:spcAft>
          <a:spcPct val="10000"/>
        </a:spcAft>
        <a:buClr>
          <a:srgbClr val="003399"/>
        </a:buClr>
        <a:buFont typeface="Wingdings" pitchFamily="2" charset="2"/>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eaLnBrk="0" fontAlgn="base" hangingPunct="0">
        <a:spcBef>
          <a:spcPct val="20000"/>
        </a:spcBef>
        <a:spcAft>
          <a:spcPct val="0"/>
        </a:spcAft>
        <a:buChar char="»"/>
        <a:defRPr sz="1200">
          <a:solidFill>
            <a:schemeClr val="tx1"/>
          </a:solidFill>
          <a:latin typeface="+mn-lt"/>
        </a:defRPr>
      </a:lvl6pPr>
      <a:lvl7pPr marL="2971800" indent="-228600" algn="l" rtl="0" eaLnBrk="0" fontAlgn="base" hangingPunct="0">
        <a:spcBef>
          <a:spcPct val="20000"/>
        </a:spcBef>
        <a:spcAft>
          <a:spcPct val="0"/>
        </a:spcAft>
        <a:buChar char="»"/>
        <a:defRPr sz="1200">
          <a:solidFill>
            <a:schemeClr val="tx1"/>
          </a:solidFill>
          <a:latin typeface="+mn-lt"/>
        </a:defRPr>
      </a:lvl7pPr>
      <a:lvl8pPr marL="3429000" indent="-228600" algn="l" rtl="0" eaLnBrk="0" fontAlgn="base" hangingPunct="0">
        <a:spcBef>
          <a:spcPct val="20000"/>
        </a:spcBef>
        <a:spcAft>
          <a:spcPct val="0"/>
        </a:spcAft>
        <a:buChar char="»"/>
        <a:defRPr sz="1200">
          <a:solidFill>
            <a:schemeClr val="tx1"/>
          </a:solidFill>
          <a:latin typeface="+mn-lt"/>
        </a:defRPr>
      </a:lvl8pPr>
      <a:lvl9pPr marL="3886200" indent="-228600" algn="l" rtl="0" eaLnBrk="0" fontAlgn="base" hangingPunct="0">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bwMode="auto">
          <a:xfrm>
            <a:off x="357188" y="3429000"/>
            <a:ext cx="8521700" cy="2805113"/>
          </a:xfrm>
          <a:prstGeom prst="rect">
            <a:avLst/>
          </a:prstGeom>
          <a:noFill/>
          <a:ln>
            <a:miter lim="800000"/>
            <a:headEnd/>
            <a:tailEnd/>
          </a:ln>
        </p:spPr>
        <p:txBody>
          <a:bodyPr anchor="ctr"/>
          <a:lstStyle/>
          <a:p>
            <a:pPr algn="ctr">
              <a:lnSpc>
                <a:spcPct val="150000"/>
              </a:lnSpc>
              <a:spcBef>
                <a:spcPts val="1200"/>
              </a:spcBef>
            </a:pPr>
            <a:r>
              <a:rPr lang="en-IE" b="0" smtClean="0">
                <a:solidFill>
                  <a:schemeClr val="tx1"/>
                </a:solidFill>
              </a:rPr>
              <a:t/>
            </a:r>
            <a:br>
              <a:rPr lang="en-IE" b="0" smtClean="0">
                <a:solidFill>
                  <a:schemeClr val="tx1"/>
                </a:solidFill>
              </a:rPr>
            </a:br>
            <a:r>
              <a:rPr lang="en-IE" smtClean="0">
                <a:solidFill>
                  <a:schemeClr val="tx1"/>
                </a:solidFill>
              </a:rPr>
              <a:t>WORKING GROUP -  Mod_06_12 </a:t>
            </a:r>
            <a:br>
              <a:rPr lang="en-IE" smtClean="0">
                <a:solidFill>
                  <a:schemeClr val="tx1"/>
                </a:solidFill>
              </a:rPr>
            </a:br>
            <a:r>
              <a:rPr lang="en-IE" smtClean="0">
                <a:solidFill>
                  <a:schemeClr val="tx1"/>
                </a:solidFill>
              </a:rPr>
              <a:t>Improved Efficiencies in LCF Process </a:t>
            </a:r>
            <a:br>
              <a:rPr lang="en-IE" smtClean="0">
                <a:solidFill>
                  <a:schemeClr val="tx1"/>
                </a:solidFill>
              </a:rPr>
            </a:br>
            <a:r>
              <a:rPr lang="en-IE" smtClean="0">
                <a:solidFill>
                  <a:schemeClr val="accent2"/>
                </a:solidFill>
              </a:rPr>
              <a:t>21 February 2012</a:t>
            </a:r>
            <a:r>
              <a:rPr lang="en-IE" smtClean="0">
                <a:solidFill>
                  <a:schemeClr val="tx1"/>
                </a:solidFill>
              </a:rPr>
              <a:t/>
            </a:r>
            <a:br>
              <a:rPr lang="en-IE" smtClean="0">
                <a:solidFill>
                  <a:schemeClr val="tx1"/>
                </a:solidFill>
              </a:rPr>
            </a:br>
            <a:endParaRPr lang="en-GB"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1" descr="Semo logo.jpg"/>
          <p:cNvPicPr>
            <a:picLocks noChangeAspect="1"/>
          </p:cNvPicPr>
          <p:nvPr/>
        </p:nvPicPr>
        <p:blipFill>
          <a:blip r:embed="rId3" cstate="print"/>
          <a:srcRect/>
          <a:stretch>
            <a:fillRect/>
          </a:stretch>
        </p:blipFill>
        <p:spPr bwMode="auto">
          <a:xfrm>
            <a:off x="193675" y="6469063"/>
            <a:ext cx="449263" cy="188912"/>
          </a:xfrm>
          <a:prstGeom prst="rect">
            <a:avLst/>
          </a:prstGeom>
          <a:noFill/>
          <a:ln w="9525">
            <a:noFill/>
            <a:miter lim="800000"/>
            <a:headEnd/>
            <a:tailEnd/>
          </a:ln>
        </p:spPr>
      </p:pic>
      <p:sp>
        <p:nvSpPr>
          <p:cNvPr id="13315" name="TextBox 3"/>
          <p:cNvSpPr txBox="1">
            <a:spLocks noChangeArrowheads="1"/>
          </p:cNvSpPr>
          <p:nvPr/>
        </p:nvSpPr>
        <p:spPr bwMode="auto">
          <a:xfrm>
            <a:off x="220663" y="193675"/>
            <a:ext cx="8731250" cy="584200"/>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dirty="0">
                <a:solidFill>
                  <a:srgbClr val="A80039"/>
                </a:solidFill>
                <a:latin typeface="Helvetica"/>
                <a:ea typeface="Helvetica"/>
                <a:cs typeface="Helvetica"/>
              </a:rPr>
              <a:t>Benefits/Costs of </a:t>
            </a:r>
            <a:r>
              <a:rPr lang="en-GB" sz="3200" dirty="0" smtClean="0">
                <a:solidFill>
                  <a:srgbClr val="A80039"/>
                </a:solidFill>
                <a:latin typeface="Helvetica"/>
                <a:ea typeface="Helvetica"/>
                <a:cs typeface="Helvetica"/>
              </a:rPr>
              <a:t>‘Core Data’ LCF</a:t>
            </a:r>
            <a:endParaRPr lang="en-GB" sz="3200" dirty="0">
              <a:solidFill>
                <a:srgbClr val="A80039"/>
              </a:solidFill>
              <a:latin typeface="Helvetica"/>
              <a:ea typeface="Helvetica"/>
              <a:cs typeface="Helvetica"/>
            </a:endParaRPr>
          </a:p>
        </p:txBody>
      </p:sp>
      <p:sp>
        <p:nvSpPr>
          <p:cNvPr id="9220" name="Rectangle 3"/>
          <p:cNvSpPr>
            <a:spLocks noChangeArrowheads="1"/>
          </p:cNvSpPr>
          <p:nvPr/>
        </p:nvSpPr>
        <p:spPr bwMode="auto">
          <a:xfrm>
            <a:off x="333375" y="1047750"/>
            <a:ext cx="8315325" cy="5848350"/>
          </a:xfrm>
          <a:prstGeom prst="rect">
            <a:avLst/>
          </a:prstGeom>
          <a:noFill/>
          <a:ln w="9525">
            <a:noFill/>
            <a:miter lim="800000"/>
            <a:headEnd/>
            <a:tailEnd/>
          </a:ln>
        </p:spPr>
        <p:txBody>
          <a:bodyPr>
            <a:spAutoFit/>
          </a:bodyPr>
          <a:lstStyle/>
          <a:p>
            <a:pPr>
              <a:buSzPts val="2000"/>
              <a:defRPr/>
            </a:pPr>
            <a:r>
              <a:rPr lang="en-IE" sz="2400" b="0" i="1" dirty="0">
                <a:latin typeface="Arial" charset="0"/>
              </a:rPr>
              <a:t>Benefits</a:t>
            </a:r>
          </a:p>
          <a:p>
            <a:pPr marL="812800" lvl="1" indent="-355600">
              <a:buClr>
                <a:schemeClr val="tx1"/>
              </a:buClr>
              <a:buSzPts val="2000"/>
              <a:buFont typeface="Arial" charset="0"/>
              <a:buChar char="•"/>
              <a:defRPr/>
            </a:pPr>
            <a:r>
              <a:rPr lang="en-IE" sz="2000" b="0" dirty="0">
                <a:latin typeface="Arial" charset="0"/>
              </a:rPr>
              <a:t>More efficient and simpler process for both Participants and Market Operator</a:t>
            </a:r>
          </a:p>
          <a:p>
            <a:pPr marL="812800" lvl="1" indent="-355600">
              <a:buClr>
                <a:schemeClr val="tx1"/>
              </a:buClr>
              <a:buSzPts val="2000"/>
              <a:buFont typeface="Arial" charset="0"/>
              <a:buChar char="•"/>
              <a:defRPr/>
            </a:pPr>
            <a:r>
              <a:rPr lang="en-IE" sz="2000" b="0" dirty="0">
                <a:latin typeface="Arial" charset="0"/>
              </a:rPr>
              <a:t>Significantly reduced likelihood of errors and omissions due to:</a:t>
            </a:r>
          </a:p>
          <a:p>
            <a:pPr marL="2184400" lvl="4" indent="-355600">
              <a:buClr>
                <a:schemeClr val="tx1"/>
              </a:buClr>
              <a:buSzPts val="2000"/>
              <a:buFont typeface="Arial" charset="0"/>
              <a:buChar char="•"/>
              <a:defRPr/>
            </a:pPr>
            <a:r>
              <a:rPr lang="en-IE" sz="1600" b="0" dirty="0">
                <a:latin typeface="Arial" charset="0"/>
              </a:rPr>
              <a:t> </a:t>
            </a:r>
            <a:r>
              <a:rPr lang="en-IE" sz="1800" b="0" dirty="0">
                <a:latin typeface="Arial" charset="0"/>
              </a:rPr>
              <a:t>electronic submission of bids (not handwritten)</a:t>
            </a:r>
          </a:p>
          <a:p>
            <a:pPr marL="2184400" lvl="4" indent="-355600">
              <a:buClr>
                <a:schemeClr val="tx1"/>
              </a:buClr>
              <a:buSzPts val="2000"/>
              <a:buFont typeface="Arial" charset="0"/>
              <a:buChar char="•"/>
              <a:defRPr/>
            </a:pPr>
            <a:r>
              <a:rPr lang="en-IE" sz="1800" b="0" dirty="0">
                <a:latin typeface="Arial" charset="0"/>
              </a:rPr>
              <a:t> no manual entry of bids required by MO</a:t>
            </a:r>
          </a:p>
          <a:p>
            <a:pPr marL="812800" lvl="1" indent="-355600">
              <a:buClr>
                <a:schemeClr val="tx1"/>
              </a:buClr>
              <a:buSzPts val="2000"/>
              <a:buFont typeface="Arial" charset="0"/>
              <a:buChar char="•"/>
              <a:defRPr/>
            </a:pPr>
            <a:r>
              <a:rPr lang="en-IE" sz="2000" b="0" dirty="0">
                <a:latin typeface="Arial" charset="0"/>
              </a:rPr>
              <a:t>Full audit trial of submission and response via website and supportworks</a:t>
            </a:r>
          </a:p>
          <a:p>
            <a:pPr marL="812800" lvl="1" indent="-355600">
              <a:buClr>
                <a:schemeClr val="tx1"/>
              </a:buClr>
              <a:buSzPts val="2000"/>
              <a:buFont typeface="Arial" charset="0"/>
              <a:buChar char="•"/>
              <a:defRPr/>
            </a:pPr>
            <a:r>
              <a:rPr lang="en-IE" sz="2000" b="0" dirty="0">
                <a:latin typeface="Arial" charset="0"/>
              </a:rPr>
              <a:t>Reduced risk of publishing delays due to an LCF</a:t>
            </a:r>
          </a:p>
          <a:p>
            <a:pPr marL="812800" lvl="1" indent="-355600">
              <a:buClr>
                <a:schemeClr val="tx1"/>
              </a:buClr>
              <a:buSzPts val="2000"/>
              <a:buFont typeface="Arial" charset="0"/>
              <a:buChar char="•"/>
              <a:defRPr/>
            </a:pPr>
            <a:r>
              <a:rPr lang="en-IE" sz="2000" b="0" dirty="0">
                <a:latin typeface="Arial" charset="0"/>
              </a:rPr>
              <a:t>Reduced risk of cancellation of subsequent runs due to an LCF</a:t>
            </a:r>
          </a:p>
          <a:p>
            <a:pPr marL="812800" lvl="1" indent="-355600">
              <a:buClr>
                <a:schemeClr val="tx1"/>
              </a:buClr>
              <a:buSzPts val="2000"/>
              <a:buFont typeface="Arial" charset="0"/>
              <a:buChar char="•"/>
              <a:defRPr/>
            </a:pPr>
            <a:r>
              <a:rPr lang="en-US" sz="2000" b="0" dirty="0">
                <a:latin typeface="Arial" charset="0"/>
              </a:rPr>
              <a:t>No changes to Central Market Systems required</a:t>
            </a:r>
            <a:endParaRPr lang="en-IE" sz="2000" b="0" dirty="0">
              <a:latin typeface="Arial" charset="0"/>
            </a:endParaRPr>
          </a:p>
          <a:p>
            <a:pPr lvl="2">
              <a:defRPr/>
            </a:pPr>
            <a:endParaRPr lang="en-GB" dirty="0">
              <a:solidFill>
                <a:srgbClr val="000000"/>
              </a:solidFill>
              <a:latin typeface="Arial" charset="0"/>
            </a:endParaRPr>
          </a:p>
          <a:p>
            <a:pPr>
              <a:buSzPts val="2000"/>
              <a:defRPr/>
            </a:pPr>
            <a:r>
              <a:rPr lang="en-IE" sz="2400" b="0" i="1" dirty="0">
                <a:latin typeface="Arial" charset="0"/>
              </a:rPr>
              <a:t>Costs</a:t>
            </a:r>
            <a:endParaRPr lang="en-IE" dirty="0">
              <a:solidFill>
                <a:srgbClr val="000000"/>
              </a:solidFill>
              <a:latin typeface="Arial" charset="0"/>
            </a:endParaRPr>
          </a:p>
          <a:p>
            <a:pPr marL="812800" lvl="1" indent="-355600">
              <a:buSzPts val="2000"/>
              <a:buFont typeface="Arial" pitchFamily="34" charset="0"/>
              <a:buChar char="•"/>
              <a:defRPr/>
            </a:pPr>
            <a:r>
              <a:rPr lang="en-IE" sz="2000" b="0" dirty="0">
                <a:latin typeface="Arial" charset="0"/>
              </a:rPr>
              <a:t>Online query submission system being implemented at present. Proposed LCF process would leverage off this system</a:t>
            </a:r>
          </a:p>
          <a:p>
            <a:pPr lvl="4">
              <a:buSzPts val="2000"/>
              <a:buFont typeface="Arial" charset="0"/>
              <a:buChar char="•"/>
              <a:defRPr/>
            </a:pPr>
            <a:r>
              <a:rPr lang="en-IE" sz="1800" b="0" dirty="0">
                <a:latin typeface="Arial" charset="0"/>
              </a:rPr>
              <a:t> xml file bid submission – No additional costs</a:t>
            </a:r>
          </a:p>
          <a:p>
            <a:pPr marL="1968500" lvl="4" indent="-139700">
              <a:buSzPts val="2000"/>
              <a:buFont typeface="Arial" charset="0"/>
              <a:buChar char="•"/>
              <a:defRPr/>
            </a:pPr>
            <a:r>
              <a:rPr lang="en-IE" sz="1800" b="0" dirty="0">
                <a:latin typeface="Arial" charset="0"/>
              </a:rPr>
              <a:t>online forms for bid submission - approximately </a:t>
            </a:r>
            <a:r>
              <a:rPr lang="en-IE" sz="1800" b="0" dirty="0" smtClean="0">
                <a:latin typeface="Arial" charset="0"/>
              </a:rPr>
              <a:t>€20k </a:t>
            </a:r>
            <a:r>
              <a:rPr lang="en-IE" sz="1800" b="0" dirty="0">
                <a:latin typeface="Arial" charset="0"/>
              </a:rPr>
              <a:t>to online query submission</a:t>
            </a:r>
          </a:p>
          <a:p>
            <a:pPr>
              <a:buSzPts val="2000"/>
              <a:defRPr/>
            </a:pPr>
            <a:endParaRPr lang="en-IE" dirty="0">
              <a:solidFill>
                <a:srgbClr val="000000"/>
              </a:solidFill>
              <a:latin typeface="Arial" charset="0"/>
            </a:endParaRPr>
          </a:p>
          <a:p>
            <a:pPr lvl="2">
              <a:buSzPts val="2000"/>
              <a:defRPr/>
            </a:pPr>
            <a:endParaRPr lang="en-IE"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1" descr="Semo logo.jpg"/>
          <p:cNvPicPr>
            <a:picLocks noChangeAspect="1"/>
          </p:cNvPicPr>
          <p:nvPr/>
        </p:nvPicPr>
        <p:blipFill>
          <a:blip r:embed="rId3" cstate="print"/>
          <a:srcRect/>
          <a:stretch>
            <a:fillRect/>
          </a:stretch>
        </p:blipFill>
        <p:spPr bwMode="auto">
          <a:xfrm>
            <a:off x="193675" y="6469063"/>
            <a:ext cx="449263" cy="188912"/>
          </a:xfrm>
          <a:prstGeom prst="rect">
            <a:avLst/>
          </a:prstGeom>
          <a:noFill/>
          <a:ln w="9525">
            <a:noFill/>
            <a:miter lim="800000"/>
            <a:headEnd/>
            <a:tailEnd/>
          </a:ln>
        </p:spPr>
      </p:pic>
      <p:sp>
        <p:nvSpPr>
          <p:cNvPr id="4099" name="TextBox 3"/>
          <p:cNvSpPr txBox="1">
            <a:spLocks noChangeArrowheads="1"/>
          </p:cNvSpPr>
          <p:nvPr/>
        </p:nvSpPr>
        <p:spPr bwMode="auto">
          <a:xfrm>
            <a:off x="220663" y="206375"/>
            <a:ext cx="8731250" cy="584200"/>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a:solidFill>
                  <a:srgbClr val="A80039"/>
                </a:solidFill>
                <a:latin typeface="Helvetica"/>
                <a:ea typeface="Helvetica"/>
                <a:cs typeface="Helvetica"/>
              </a:rPr>
              <a:t>Agenda</a:t>
            </a:r>
          </a:p>
        </p:txBody>
      </p:sp>
      <p:sp>
        <p:nvSpPr>
          <p:cNvPr id="4100" name="Rectangle 5"/>
          <p:cNvSpPr>
            <a:spLocks noChangeArrowheads="1"/>
          </p:cNvSpPr>
          <p:nvPr/>
        </p:nvSpPr>
        <p:spPr bwMode="auto">
          <a:xfrm>
            <a:off x="241300" y="1085850"/>
            <a:ext cx="8572500" cy="2616200"/>
          </a:xfrm>
          <a:prstGeom prst="rect">
            <a:avLst/>
          </a:prstGeom>
          <a:noFill/>
          <a:ln w="9525">
            <a:noFill/>
            <a:miter lim="800000"/>
            <a:headEnd/>
            <a:tailEnd/>
          </a:ln>
        </p:spPr>
        <p:txBody>
          <a:bodyPr>
            <a:spAutoFit/>
          </a:bodyPr>
          <a:lstStyle/>
          <a:p>
            <a:pPr>
              <a:defRPr/>
            </a:pPr>
            <a:endParaRPr lang="en-US" sz="2400" dirty="0"/>
          </a:p>
          <a:p>
            <a:pPr marL="457200" indent="-457200">
              <a:buFont typeface="+mj-lt"/>
              <a:buAutoNum type="arabicPeriod"/>
              <a:defRPr/>
            </a:pPr>
            <a:r>
              <a:rPr lang="en-GB" sz="2400" b="0" dirty="0">
                <a:latin typeface="Arial" charset="0"/>
              </a:rPr>
              <a:t> Background to the raising of MOD_06_12</a:t>
            </a:r>
          </a:p>
          <a:p>
            <a:pPr marL="1168400" lvl="2" indent="-254000">
              <a:buFont typeface="Arial" pitchFamily="34" charset="0"/>
              <a:buChar char="•"/>
              <a:defRPr/>
            </a:pPr>
            <a:r>
              <a:rPr lang="en-US" sz="2000" b="0" dirty="0">
                <a:latin typeface="Arial" charset="0"/>
              </a:rPr>
              <a:t>Provide an overview of the current </a:t>
            </a:r>
            <a:r>
              <a:rPr lang="en-US" sz="2000" b="0" dirty="0" smtClean="0">
                <a:latin typeface="Arial" charset="0"/>
              </a:rPr>
              <a:t>process</a:t>
            </a:r>
            <a:endParaRPr lang="en-US" sz="2000" b="0" dirty="0">
              <a:latin typeface="Arial" charset="0"/>
            </a:endParaRPr>
          </a:p>
          <a:p>
            <a:pPr marL="1168400" lvl="2" indent="-254000">
              <a:buFont typeface="Arial" pitchFamily="34" charset="0"/>
              <a:buChar char="•"/>
              <a:defRPr/>
            </a:pPr>
            <a:r>
              <a:rPr lang="en-US" sz="2000" b="0" dirty="0">
                <a:latin typeface="Arial" charset="0"/>
              </a:rPr>
              <a:t>Explain </a:t>
            </a:r>
            <a:r>
              <a:rPr lang="en-US" sz="2000" b="0" dirty="0" smtClean="0">
                <a:latin typeface="Arial" charset="0"/>
              </a:rPr>
              <a:t>why </a:t>
            </a:r>
            <a:r>
              <a:rPr lang="en-US" sz="2000" b="0" dirty="0">
                <a:latin typeface="Arial" charset="0"/>
              </a:rPr>
              <a:t>changes to the existing process are </a:t>
            </a:r>
            <a:r>
              <a:rPr lang="en-US" sz="2000" b="0" dirty="0" smtClean="0">
                <a:latin typeface="Arial" charset="0"/>
              </a:rPr>
              <a:t>necessary </a:t>
            </a:r>
            <a:endParaRPr lang="en-US" sz="2000" b="0" dirty="0">
              <a:latin typeface="Arial" charset="0"/>
            </a:endParaRPr>
          </a:p>
          <a:p>
            <a:pPr>
              <a:buFont typeface="Arial" pitchFamily="34" charset="0"/>
              <a:buChar char="•"/>
              <a:defRPr/>
            </a:pPr>
            <a:endParaRPr lang="en-GB" sz="2400" b="0" dirty="0">
              <a:latin typeface="Arial" charset="0"/>
            </a:endParaRPr>
          </a:p>
          <a:p>
            <a:pPr marL="457200" indent="-457200">
              <a:buFont typeface="+mj-lt"/>
              <a:buAutoNum type="arabicPeriod" startAt="2"/>
              <a:defRPr/>
            </a:pPr>
            <a:r>
              <a:rPr lang="en-GB" sz="2400" b="0" dirty="0">
                <a:latin typeface="Arial" charset="0"/>
              </a:rPr>
              <a:t> Overview of the proposed changes to the LCF process</a:t>
            </a:r>
            <a:endParaRPr lang="en-US" sz="2400" b="0" dirty="0">
              <a:latin typeface="Arial" charset="0"/>
            </a:endParaRPr>
          </a:p>
          <a:p>
            <a:pPr>
              <a:defRPr/>
            </a:pPr>
            <a:endParaRPr lang="en-US" dirty="0"/>
          </a:p>
          <a:p>
            <a:pPr lvl="1" eaLnBrk="0" hangingPunct="0">
              <a:buFont typeface="Arial" pitchFamily="34" charset="0"/>
              <a:buChar char="•"/>
              <a:defRPr/>
            </a:pPr>
            <a:endParaRPr lang="en-IE" sz="1600" b="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1" descr="Semo logo.jpg"/>
          <p:cNvPicPr>
            <a:picLocks noChangeAspect="1"/>
          </p:cNvPicPr>
          <p:nvPr/>
        </p:nvPicPr>
        <p:blipFill>
          <a:blip r:embed="rId3" cstate="print"/>
          <a:srcRect/>
          <a:stretch>
            <a:fillRect/>
          </a:stretch>
        </p:blipFill>
        <p:spPr bwMode="auto">
          <a:xfrm>
            <a:off x="193675" y="6469063"/>
            <a:ext cx="449263" cy="188912"/>
          </a:xfrm>
          <a:prstGeom prst="rect">
            <a:avLst/>
          </a:prstGeom>
          <a:noFill/>
          <a:ln w="9525">
            <a:noFill/>
            <a:miter lim="800000"/>
            <a:headEnd/>
            <a:tailEnd/>
          </a:ln>
        </p:spPr>
      </p:pic>
      <p:sp>
        <p:nvSpPr>
          <p:cNvPr id="5123" name="TextBox 3"/>
          <p:cNvSpPr txBox="1">
            <a:spLocks noChangeArrowheads="1"/>
          </p:cNvSpPr>
          <p:nvPr/>
        </p:nvSpPr>
        <p:spPr bwMode="auto">
          <a:xfrm>
            <a:off x="220663" y="206375"/>
            <a:ext cx="8731250" cy="584200"/>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a:solidFill>
                  <a:srgbClr val="A80039"/>
                </a:solidFill>
                <a:latin typeface="Helvetica"/>
                <a:ea typeface="Helvetica"/>
                <a:cs typeface="Helvetica"/>
              </a:rPr>
              <a:t>Background</a:t>
            </a:r>
          </a:p>
        </p:txBody>
      </p:sp>
      <p:sp>
        <p:nvSpPr>
          <p:cNvPr id="6" name="Rectangle 5"/>
          <p:cNvSpPr/>
          <p:nvPr/>
        </p:nvSpPr>
        <p:spPr>
          <a:xfrm>
            <a:off x="314325" y="1085850"/>
            <a:ext cx="8572500" cy="5509200"/>
          </a:xfrm>
          <a:prstGeom prst="rect">
            <a:avLst/>
          </a:prstGeom>
        </p:spPr>
        <p:txBody>
          <a:bodyPr>
            <a:spAutoFit/>
          </a:bodyPr>
          <a:lstStyle/>
          <a:p>
            <a:pPr marL="449263" indent="-449263" eaLnBrk="0" hangingPunct="0">
              <a:buFont typeface="Wingdings" pitchFamily="2" charset="2"/>
              <a:buChar char="q"/>
              <a:defRPr/>
            </a:pPr>
            <a:r>
              <a:rPr lang="en-IE" sz="1600" b="0" dirty="0">
                <a:latin typeface="Arial" charset="0"/>
              </a:rPr>
              <a:t>In Intraday Trading (IDT) Working Group 10 SEMO raised concerns over the existing LCF process and its impact on pricing runs. </a:t>
            </a:r>
            <a:r>
              <a:rPr lang="en-US" sz="1600" b="0" dirty="0">
                <a:latin typeface="Arial" charset="0"/>
              </a:rPr>
              <a:t>Particular concerns were over:</a:t>
            </a:r>
          </a:p>
          <a:p>
            <a:pPr marL="1181100" lvl="2" indent="-266700" eaLnBrk="0" hangingPunct="0">
              <a:buFont typeface="Arial" pitchFamily="34" charset="0"/>
              <a:buChar char="•"/>
              <a:defRPr/>
            </a:pPr>
            <a:r>
              <a:rPr lang="en-US" sz="1600" b="0" dirty="0">
                <a:latin typeface="Arial" charset="0"/>
              </a:rPr>
              <a:t>increased likelihood of </a:t>
            </a:r>
            <a:r>
              <a:rPr lang="en-US" sz="1600" b="0" dirty="0" smtClean="0">
                <a:latin typeface="Arial" charset="0"/>
              </a:rPr>
              <a:t>LCFs</a:t>
            </a:r>
            <a:endParaRPr lang="en-US" sz="1600" b="0" dirty="0">
              <a:latin typeface="Arial" charset="0"/>
            </a:endParaRPr>
          </a:p>
          <a:p>
            <a:pPr marL="1181100" lvl="2" indent="-266700" eaLnBrk="0" hangingPunct="0">
              <a:buFont typeface="Arial" pitchFamily="34" charset="0"/>
              <a:buChar char="•"/>
              <a:defRPr/>
            </a:pPr>
            <a:r>
              <a:rPr lang="en-US" sz="1600" b="0" dirty="0">
                <a:latin typeface="Arial" charset="0"/>
              </a:rPr>
              <a:t>risks of errors or omissions</a:t>
            </a:r>
          </a:p>
          <a:p>
            <a:pPr marL="1181100" lvl="2" indent="-266700" eaLnBrk="0" hangingPunct="0">
              <a:buFont typeface="Arial" pitchFamily="34" charset="0"/>
              <a:buChar char="•"/>
              <a:defRPr/>
            </a:pPr>
            <a:r>
              <a:rPr lang="en-US" sz="1600" b="0" dirty="0">
                <a:latin typeface="Arial" charset="0"/>
              </a:rPr>
              <a:t>significant likelihood of cancellation of runs due to publishing delays</a:t>
            </a:r>
          </a:p>
          <a:p>
            <a:pPr lvl="1" eaLnBrk="0" hangingPunct="0">
              <a:defRPr/>
            </a:pPr>
            <a:endParaRPr lang="en-US" sz="1600" b="0" dirty="0">
              <a:latin typeface="Arial" charset="0"/>
            </a:endParaRPr>
          </a:p>
          <a:p>
            <a:pPr eaLnBrk="0" hangingPunct="0">
              <a:defRPr/>
            </a:pPr>
            <a:endParaRPr lang="en-IE" sz="1600" b="0" dirty="0">
              <a:latin typeface="Arial" charset="0"/>
            </a:endParaRPr>
          </a:p>
          <a:p>
            <a:pPr marL="449263" indent="-449263" eaLnBrk="0" hangingPunct="0">
              <a:buFont typeface="Wingdings" pitchFamily="2" charset="2"/>
              <a:buChar char="q"/>
              <a:defRPr/>
            </a:pPr>
            <a:r>
              <a:rPr lang="en-IE" sz="1600" b="0" dirty="0">
                <a:latin typeface="Arial" charset="0"/>
              </a:rPr>
              <a:t>Participants were asked for and provided feedback on options to change or remove the LCF process. The majority of respondents were:</a:t>
            </a:r>
          </a:p>
          <a:p>
            <a:pPr marL="1092200" lvl="2" indent="-177800" eaLnBrk="0" hangingPunct="0">
              <a:buFont typeface="Arial" pitchFamily="34" charset="0"/>
              <a:buChar char="•"/>
              <a:defRPr/>
            </a:pPr>
            <a:r>
              <a:rPr lang="en-IE" sz="1600" b="0" dirty="0">
                <a:latin typeface="Arial" charset="0"/>
              </a:rPr>
              <a:t>in favour of retaining the LCF process</a:t>
            </a:r>
          </a:p>
          <a:p>
            <a:pPr marL="1092200" lvl="2" indent="-177800" eaLnBrk="0" hangingPunct="0">
              <a:buFont typeface="Arial" pitchFamily="34" charset="0"/>
              <a:buChar char="•"/>
              <a:defRPr/>
            </a:pPr>
            <a:r>
              <a:rPr lang="en-IE" sz="1600" b="0" dirty="0">
                <a:latin typeface="Arial" charset="0"/>
              </a:rPr>
              <a:t>welcomed suggestions to make the process more efficient</a:t>
            </a:r>
          </a:p>
          <a:p>
            <a:pPr eaLnBrk="0" hangingPunct="0">
              <a:defRPr/>
            </a:pPr>
            <a:endParaRPr lang="en-IE" sz="1600" b="0" dirty="0">
              <a:latin typeface="Arial" charset="0"/>
            </a:endParaRPr>
          </a:p>
          <a:p>
            <a:pPr marL="449263" indent="-449263" eaLnBrk="0" hangingPunct="0">
              <a:buFont typeface="Wingdings" pitchFamily="2" charset="2"/>
              <a:buChar char="q"/>
              <a:defRPr/>
            </a:pPr>
            <a:r>
              <a:rPr lang="en-IE" sz="1600" b="0" dirty="0">
                <a:latin typeface="Arial" charset="0"/>
              </a:rPr>
              <a:t>Modification 06_12 was raised by SEMO and </a:t>
            </a:r>
            <a:r>
              <a:rPr lang="en-IE" sz="1600" b="0" dirty="0" smtClean="0">
                <a:latin typeface="Arial" charset="0"/>
              </a:rPr>
              <a:t>the decision </a:t>
            </a:r>
            <a:r>
              <a:rPr lang="en-IE" sz="1600" b="0" dirty="0">
                <a:latin typeface="Arial" charset="0"/>
              </a:rPr>
              <a:t>at the last Modifications Committee was to hold a Working Group to allow Participants who use the current process to input to the design of the new process.</a:t>
            </a:r>
          </a:p>
          <a:p>
            <a:pPr eaLnBrk="0" hangingPunct="0">
              <a:defRPr/>
            </a:pPr>
            <a:endParaRPr lang="en-IE" sz="1600" b="0" dirty="0">
              <a:latin typeface="Arial" charset="0"/>
            </a:endParaRPr>
          </a:p>
          <a:p>
            <a:pPr marL="449263" indent="-449263" eaLnBrk="0" hangingPunct="0">
              <a:buFont typeface="Wingdings" pitchFamily="2" charset="2"/>
              <a:buChar char="q"/>
              <a:defRPr/>
            </a:pPr>
            <a:r>
              <a:rPr lang="en-IE" sz="1600" b="0" dirty="0">
                <a:latin typeface="Arial" charset="0"/>
              </a:rPr>
              <a:t>Modification 06_12 </a:t>
            </a:r>
            <a:r>
              <a:rPr lang="en-IE" sz="1600" b="0" dirty="0" smtClean="0">
                <a:latin typeface="Arial" charset="0"/>
              </a:rPr>
              <a:t>defines a new LCF </a:t>
            </a:r>
            <a:r>
              <a:rPr lang="en-IE" sz="1600" b="0" dirty="0">
                <a:latin typeface="Arial" charset="0"/>
              </a:rPr>
              <a:t>process for ‘Core Data’ Participant submissions that will streamline the acceptance and upload of bid data, reduce likelihood of errors, and reduce the likelihood of delays in publishing and cancellations. </a:t>
            </a:r>
            <a:endParaRPr lang="en-IE" sz="1600" b="0" dirty="0" smtClean="0">
              <a:latin typeface="Arial" charset="0"/>
            </a:endParaRPr>
          </a:p>
          <a:p>
            <a:pPr marL="449263" indent="-449263" eaLnBrk="0" hangingPunct="0">
              <a:buFont typeface="Wingdings" pitchFamily="2" charset="2"/>
              <a:buChar char="q"/>
              <a:defRPr/>
            </a:pPr>
            <a:endParaRPr lang="en-IE" sz="1600" b="0" dirty="0" smtClean="0">
              <a:latin typeface="Arial" charset="0"/>
            </a:endParaRPr>
          </a:p>
          <a:p>
            <a:pPr marL="449263" indent="-449263" eaLnBrk="0" hangingPunct="0">
              <a:buFont typeface="Wingdings" pitchFamily="2" charset="2"/>
              <a:buChar char="q"/>
              <a:defRPr/>
            </a:pPr>
            <a:r>
              <a:rPr lang="en-IE" sz="1600" b="0" dirty="0" smtClean="0">
                <a:latin typeface="Arial" charset="0"/>
              </a:rPr>
              <a:t>The existing ‘Standard’ LCF process will be retained for less time critical submissions</a:t>
            </a:r>
            <a:endParaRPr lang="en-IE" sz="1600" b="0" dirty="0">
              <a:latin typeface="Arial" charset="0"/>
            </a:endParaRPr>
          </a:p>
          <a:p>
            <a:pPr lvl="1" eaLnBrk="0" hangingPunct="0">
              <a:buFont typeface="Arial" pitchFamily="34" charset="0"/>
              <a:buChar char="•"/>
              <a:defRPr/>
            </a:pPr>
            <a:endParaRPr lang="en-IE" sz="1600" b="0" dirty="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1" descr="Semo logo.jpg"/>
          <p:cNvPicPr>
            <a:picLocks noChangeAspect="1"/>
          </p:cNvPicPr>
          <p:nvPr/>
        </p:nvPicPr>
        <p:blipFill>
          <a:blip r:embed="rId3" cstate="print"/>
          <a:srcRect/>
          <a:stretch>
            <a:fillRect/>
          </a:stretch>
        </p:blipFill>
        <p:spPr bwMode="auto">
          <a:xfrm>
            <a:off x="193675" y="6469063"/>
            <a:ext cx="449263" cy="188912"/>
          </a:xfrm>
          <a:prstGeom prst="rect">
            <a:avLst/>
          </a:prstGeom>
          <a:noFill/>
          <a:ln w="9525">
            <a:noFill/>
            <a:miter lim="800000"/>
            <a:headEnd/>
            <a:tailEnd/>
          </a:ln>
        </p:spPr>
      </p:pic>
      <p:sp>
        <p:nvSpPr>
          <p:cNvPr id="6147" name="TextBox 3"/>
          <p:cNvSpPr txBox="1">
            <a:spLocks noChangeArrowheads="1"/>
          </p:cNvSpPr>
          <p:nvPr/>
        </p:nvSpPr>
        <p:spPr bwMode="auto">
          <a:xfrm>
            <a:off x="385763" y="409575"/>
            <a:ext cx="8731250" cy="584200"/>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a:solidFill>
                  <a:srgbClr val="A80039"/>
                </a:solidFill>
                <a:latin typeface="Helvetica"/>
                <a:ea typeface="Helvetica"/>
                <a:cs typeface="Helvetica"/>
              </a:rPr>
              <a:t>Definition of Terms</a:t>
            </a:r>
          </a:p>
        </p:txBody>
      </p:sp>
      <p:sp>
        <p:nvSpPr>
          <p:cNvPr id="6148" name="TextBox 4"/>
          <p:cNvSpPr txBox="1">
            <a:spLocks noChangeArrowheads="1"/>
          </p:cNvSpPr>
          <p:nvPr/>
        </p:nvSpPr>
        <p:spPr bwMode="auto">
          <a:xfrm>
            <a:off x="220663" y="1152525"/>
            <a:ext cx="8731250" cy="3786188"/>
          </a:xfrm>
          <a:prstGeom prst="rect">
            <a:avLst/>
          </a:prstGeom>
          <a:noFill/>
          <a:ln w="9525">
            <a:noFill/>
            <a:miter lim="800000"/>
            <a:headEnd/>
            <a:tailEnd/>
          </a:ln>
        </p:spPr>
        <p:txBody>
          <a:bodyPr>
            <a:spAutoFit/>
          </a:bodyPr>
          <a:lstStyle/>
          <a:p>
            <a:pPr marL="812800" lvl="1" indent="-355600">
              <a:buClr>
                <a:schemeClr val="tx1"/>
              </a:buClr>
              <a:buSzPts val="2000"/>
              <a:buFont typeface="Wingdings" pitchFamily="2" charset="2"/>
              <a:buChar char="q"/>
            </a:pPr>
            <a:r>
              <a:rPr lang="en-GB" sz="2400" b="0" dirty="0"/>
              <a:t>‘Core Data’</a:t>
            </a:r>
          </a:p>
          <a:p>
            <a:pPr marL="1727200" lvl="3" indent="-355600">
              <a:buClr>
                <a:schemeClr val="tx1"/>
              </a:buClr>
              <a:buSzPts val="2000"/>
              <a:buFont typeface="Arial" pitchFamily="34" charset="0"/>
              <a:buChar char="•"/>
            </a:pPr>
            <a:r>
              <a:rPr lang="en-IE" sz="2400" b="0" dirty="0"/>
              <a:t>Commercial Offer Data (COD),</a:t>
            </a:r>
          </a:p>
          <a:p>
            <a:pPr marL="1727200" lvl="3" indent="-355600">
              <a:buClr>
                <a:schemeClr val="tx1"/>
              </a:buClr>
              <a:buSzPts val="2000"/>
              <a:buFont typeface="Arial" pitchFamily="34" charset="0"/>
              <a:buChar char="•"/>
            </a:pPr>
            <a:r>
              <a:rPr lang="en-IE" sz="2400" b="0" dirty="0"/>
              <a:t>Forecast </a:t>
            </a:r>
            <a:r>
              <a:rPr lang="en-IE" sz="2400" b="0" dirty="0" smtClean="0"/>
              <a:t>Data</a:t>
            </a:r>
            <a:endParaRPr lang="en-IE" sz="2400" b="0" dirty="0"/>
          </a:p>
          <a:p>
            <a:pPr marL="1727200" lvl="3" indent="-355600">
              <a:buClr>
                <a:schemeClr val="tx1"/>
              </a:buClr>
              <a:buSzPts val="2000"/>
              <a:buFont typeface="Arial" pitchFamily="34" charset="0"/>
              <a:buChar char="•"/>
            </a:pPr>
            <a:r>
              <a:rPr lang="en-IE" sz="2400" b="0" dirty="0"/>
              <a:t>Validation Data Set Number (VDSN)</a:t>
            </a:r>
            <a:endParaRPr lang="en-GB" sz="2400" b="0" dirty="0"/>
          </a:p>
          <a:p>
            <a:pPr marL="812800" lvl="1" indent="-355600">
              <a:buClr>
                <a:schemeClr val="tx1"/>
              </a:buClr>
              <a:buSzPts val="2000"/>
            </a:pPr>
            <a:endParaRPr lang="en-GB" sz="2400" b="0" dirty="0"/>
          </a:p>
          <a:p>
            <a:pPr marL="812800" lvl="1" indent="-355600">
              <a:buClr>
                <a:schemeClr val="tx1"/>
              </a:buClr>
              <a:buSzPts val="2000"/>
              <a:buFont typeface="Wingdings" pitchFamily="2" charset="2"/>
              <a:buChar char="q"/>
            </a:pPr>
            <a:r>
              <a:rPr lang="en-GB" sz="2400" b="0" dirty="0"/>
              <a:t>See revised ‘Emergency Communications’ forms described in mod for more details on the </a:t>
            </a:r>
            <a:r>
              <a:rPr lang="en-GB" sz="2400" b="0" dirty="0" smtClean="0"/>
              <a:t>‘core data’</a:t>
            </a:r>
            <a:endParaRPr lang="en-GB" sz="2400" b="0" dirty="0"/>
          </a:p>
          <a:p>
            <a:pPr marL="812800" lvl="1" indent="-355600">
              <a:buClr>
                <a:schemeClr val="tx1"/>
              </a:buClr>
              <a:buSzPts val="2000"/>
              <a:buFont typeface="Arial" pitchFamily="34" charset="0"/>
              <a:buChar char="•"/>
            </a:pPr>
            <a:endParaRPr lang="en-GB" sz="2400" b="0" dirty="0"/>
          </a:p>
          <a:p>
            <a:pPr marL="812800" lvl="1" indent="-355600">
              <a:buClr>
                <a:schemeClr val="tx1"/>
              </a:buClr>
              <a:buSzPts val="2000"/>
              <a:buFont typeface="Wingdings" pitchFamily="2" charset="2"/>
              <a:buChar char="q"/>
            </a:pPr>
            <a:r>
              <a:rPr lang="en-GB" sz="2400" b="0" dirty="0"/>
              <a:t>Will update mod to refer to ‘Core Data’ LCF </a:t>
            </a:r>
            <a:r>
              <a:rPr lang="en-GB" sz="2400" b="0" dirty="0" smtClean="0"/>
              <a:t> and ‘Standard’ </a:t>
            </a:r>
            <a:r>
              <a:rPr lang="en-GB" sz="2400" b="0" dirty="0"/>
              <a:t>LCF</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3"/>
          <p:cNvSpPr txBox="1">
            <a:spLocks noChangeArrowheads="1"/>
          </p:cNvSpPr>
          <p:nvPr/>
        </p:nvSpPr>
        <p:spPr bwMode="auto">
          <a:xfrm>
            <a:off x="220663" y="1152525"/>
            <a:ext cx="8731250" cy="4062413"/>
          </a:xfrm>
          <a:prstGeom prst="rect">
            <a:avLst/>
          </a:prstGeom>
          <a:noFill/>
          <a:ln w="9525">
            <a:noFill/>
            <a:miter lim="800000"/>
            <a:headEnd/>
            <a:tailEnd/>
          </a:ln>
        </p:spPr>
        <p:txBody>
          <a:bodyPr>
            <a:spAutoFit/>
          </a:bodyPr>
          <a:lstStyle/>
          <a:p>
            <a:pPr marL="355600" indent="-355600">
              <a:buClr>
                <a:schemeClr val="tx1"/>
              </a:buClr>
              <a:buSzPts val="2000"/>
              <a:buFont typeface="Wingdings" pitchFamily="2" charset="2"/>
              <a:buChar char="q"/>
            </a:pPr>
            <a:r>
              <a:rPr lang="en-IE" sz="1800" b="0" i="1"/>
              <a:t>Pre-Gate Closure</a:t>
            </a:r>
            <a:r>
              <a:rPr lang="en-GB" sz="1800" b="0" i="1" baseline="30000"/>
              <a:t>*1</a:t>
            </a:r>
            <a:endParaRPr lang="en-IE" sz="1800" b="0" i="1"/>
          </a:p>
          <a:p>
            <a:pPr marL="812800" lvl="1" indent="-355600">
              <a:buClr>
                <a:schemeClr val="tx1"/>
              </a:buClr>
              <a:buSzPts val="2000"/>
              <a:buFont typeface="Arial" pitchFamily="34" charset="0"/>
              <a:buChar char="•"/>
            </a:pPr>
            <a:endParaRPr lang="en-GB" sz="1300" b="0"/>
          </a:p>
          <a:p>
            <a:pPr marL="812800" lvl="1" indent="-355600">
              <a:buClr>
                <a:schemeClr val="tx1"/>
              </a:buClr>
              <a:buSzPts val="2000"/>
              <a:buFont typeface="Arial" pitchFamily="34" charset="0"/>
              <a:buChar char="•"/>
            </a:pPr>
            <a:r>
              <a:rPr lang="en-GB" sz="1600" b="0"/>
              <a:t>Participant – notifies SEMO of possible LCF</a:t>
            </a:r>
          </a:p>
          <a:p>
            <a:pPr marL="812800" lvl="1" indent="-355600">
              <a:buClr>
                <a:schemeClr val="tx1"/>
              </a:buClr>
              <a:buSzPts val="2000"/>
              <a:buFont typeface="Arial" pitchFamily="34" charset="0"/>
              <a:buChar char="•"/>
            </a:pPr>
            <a:r>
              <a:rPr lang="en-GB" sz="1600" b="0"/>
              <a:t>SEMO – confirms LCF</a:t>
            </a:r>
          </a:p>
          <a:p>
            <a:pPr marL="812800" lvl="1" indent="-355600">
              <a:buClr>
                <a:schemeClr val="tx1"/>
              </a:buClr>
              <a:buSzPts val="2000"/>
              <a:buFont typeface="Arial" pitchFamily="34" charset="0"/>
              <a:buChar char="•"/>
            </a:pPr>
            <a:r>
              <a:rPr lang="en-GB" sz="1600" b="0"/>
              <a:t>SEMO – Advises Participant to submit bids (via fax)</a:t>
            </a:r>
          </a:p>
          <a:p>
            <a:pPr marL="812800" lvl="1" indent="-355600">
              <a:buClr>
                <a:schemeClr val="tx1"/>
              </a:buClr>
              <a:buSzPts val="2000"/>
              <a:buFont typeface="Arial" pitchFamily="34" charset="0"/>
              <a:buChar char="•"/>
            </a:pPr>
            <a:r>
              <a:rPr lang="en-GB" sz="1600" b="0"/>
              <a:t>Participant – prepares and submits 19-page fax</a:t>
            </a:r>
          </a:p>
          <a:p>
            <a:pPr marL="812800" lvl="1" indent="-355600">
              <a:buClr>
                <a:schemeClr val="tx1"/>
              </a:buClr>
              <a:buSzPts val="2000"/>
            </a:pPr>
            <a:endParaRPr lang="en-GB" sz="1300" b="0"/>
          </a:p>
          <a:p>
            <a:pPr marL="355600" indent="-355600">
              <a:buClr>
                <a:schemeClr val="tx1"/>
              </a:buClr>
              <a:buSzPts val="2000"/>
              <a:buFont typeface="Arial" pitchFamily="34" charset="0"/>
              <a:buChar char="•"/>
            </a:pPr>
            <a:endParaRPr lang="en-IE" sz="1800" b="0" i="1"/>
          </a:p>
          <a:p>
            <a:pPr marL="355600" indent="-355600">
              <a:buClr>
                <a:schemeClr val="tx1"/>
              </a:buClr>
              <a:buSzPts val="2000"/>
              <a:buFont typeface="Arial" pitchFamily="34" charset="0"/>
              <a:buChar char="•"/>
            </a:pPr>
            <a:endParaRPr lang="en-IE" sz="1800" b="0" i="1"/>
          </a:p>
          <a:p>
            <a:pPr marL="355600" indent="-355600">
              <a:buClr>
                <a:schemeClr val="tx1"/>
              </a:buClr>
              <a:buSzPts val="2000"/>
              <a:buFont typeface="Wingdings" pitchFamily="2" charset="2"/>
              <a:buChar char="q"/>
            </a:pPr>
            <a:r>
              <a:rPr lang="en-IE" sz="1800" b="0" i="1"/>
              <a:t>Post Gate Closure</a:t>
            </a:r>
            <a:r>
              <a:rPr lang="en-GB" sz="1800" b="0" i="1" baseline="30000"/>
              <a:t>*3</a:t>
            </a:r>
            <a:endParaRPr lang="en-IE" sz="1800" b="0" i="1"/>
          </a:p>
          <a:p>
            <a:pPr marL="812800" lvl="1" indent="-355600">
              <a:buClr>
                <a:schemeClr val="tx1"/>
              </a:buClr>
              <a:buSzPts val="2000"/>
              <a:buFont typeface="Arial" pitchFamily="34" charset="0"/>
              <a:buChar char="•"/>
            </a:pPr>
            <a:endParaRPr lang="en-GB" sz="1600" b="0"/>
          </a:p>
          <a:p>
            <a:pPr marL="812800" lvl="1" indent="-355600">
              <a:buClr>
                <a:schemeClr val="tx1"/>
              </a:buClr>
              <a:buSzPts val="2000"/>
              <a:buFont typeface="Arial" pitchFamily="34" charset="0"/>
              <a:buChar char="•"/>
            </a:pPr>
            <a:r>
              <a:rPr lang="en-GB" sz="1600" b="0"/>
              <a:t>SEMO – validate LCF bid submission</a:t>
            </a:r>
          </a:p>
          <a:p>
            <a:pPr marL="812800" lvl="1" indent="-355600">
              <a:buClr>
                <a:schemeClr val="tx1"/>
              </a:buClr>
              <a:buSzPts val="2000"/>
              <a:buFont typeface="Arial" pitchFamily="34" charset="0"/>
              <a:buChar char="•"/>
            </a:pPr>
            <a:r>
              <a:rPr lang="en-GB" sz="1600" b="0"/>
              <a:t>SEMO – manually enter bids</a:t>
            </a:r>
          </a:p>
          <a:p>
            <a:pPr marL="812800" lvl="1" indent="-355600">
              <a:buClr>
                <a:schemeClr val="tx1"/>
              </a:buClr>
              <a:buSzPts val="2000"/>
              <a:buFont typeface="Arial" pitchFamily="34" charset="0"/>
              <a:buChar char="•"/>
            </a:pPr>
            <a:r>
              <a:rPr lang="en-GB" sz="1600" b="0"/>
              <a:t>SEMO – secondary check of manually entered bids</a:t>
            </a:r>
          </a:p>
          <a:p>
            <a:pPr marL="812800" lvl="1" indent="-355600">
              <a:buClr>
                <a:schemeClr val="tx1"/>
              </a:buClr>
              <a:buSzPts val="2000"/>
              <a:buFont typeface="Arial" pitchFamily="34" charset="0"/>
              <a:buChar char="•"/>
            </a:pPr>
            <a:r>
              <a:rPr lang="en-GB" sz="1600" b="0"/>
              <a:t>SEMO – send response to Participant whether the offer data have been successfully loaded. </a:t>
            </a:r>
          </a:p>
        </p:txBody>
      </p:sp>
      <p:sp>
        <p:nvSpPr>
          <p:cNvPr id="7171" name="TextBox 3"/>
          <p:cNvSpPr txBox="1">
            <a:spLocks noChangeArrowheads="1"/>
          </p:cNvSpPr>
          <p:nvPr/>
        </p:nvSpPr>
        <p:spPr bwMode="auto">
          <a:xfrm>
            <a:off x="241300" y="193675"/>
            <a:ext cx="8731250" cy="584200"/>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a:solidFill>
                  <a:srgbClr val="A80039"/>
                </a:solidFill>
                <a:latin typeface="Helvetica"/>
                <a:ea typeface="Helvetica"/>
                <a:cs typeface="Helvetica"/>
              </a:rPr>
              <a:t>Key Steps for Current LCF Process</a:t>
            </a:r>
            <a:endParaRPr lang="en-US" sz="3200">
              <a:solidFill>
                <a:srgbClr val="A80039"/>
              </a:solidFill>
              <a:latin typeface="Helvetica"/>
              <a:ea typeface="Helvetica"/>
              <a:cs typeface="Helvetica"/>
            </a:endParaRPr>
          </a:p>
        </p:txBody>
      </p:sp>
      <p:sp>
        <p:nvSpPr>
          <p:cNvPr id="7172" name="TextBox 3"/>
          <p:cNvSpPr txBox="1">
            <a:spLocks noChangeArrowheads="1"/>
          </p:cNvSpPr>
          <p:nvPr/>
        </p:nvSpPr>
        <p:spPr bwMode="auto">
          <a:xfrm>
            <a:off x="904875" y="5729288"/>
            <a:ext cx="8064500" cy="954087"/>
          </a:xfrm>
          <a:prstGeom prst="rect">
            <a:avLst/>
          </a:prstGeom>
          <a:noFill/>
          <a:ln w="9525">
            <a:noFill/>
            <a:miter lim="800000"/>
            <a:headEnd/>
            <a:tailEnd/>
          </a:ln>
        </p:spPr>
        <p:txBody>
          <a:bodyPr>
            <a:spAutoFit/>
          </a:bodyPr>
          <a:lstStyle/>
          <a:p>
            <a:pPr marL="812800" lvl="1" indent="-355600">
              <a:buClr>
                <a:schemeClr val="tx1"/>
              </a:buClr>
              <a:buSzPts val="2000"/>
            </a:pPr>
            <a:r>
              <a:rPr lang="en-GB" sz="1100" b="0" i="1"/>
              <a:t>*1 - Key steps only. </a:t>
            </a:r>
          </a:p>
          <a:p>
            <a:pPr marL="812800" lvl="1" indent="-355600">
              <a:buClr>
                <a:schemeClr val="tx1"/>
              </a:buClr>
              <a:buSzPts val="2000"/>
            </a:pPr>
            <a:r>
              <a:rPr lang="en-GB" sz="1100" b="0" i="1"/>
              <a:t>*2 - Time is indicative , being dependent on Participant familiarity with LCF process and type of data being submitted.</a:t>
            </a:r>
          </a:p>
          <a:p>
            <a:pPr marL="812800" lvl="1" indent="-355600">
              <a:buClr>
                <a:schemeClr val="tx1"/>
              </a:buClr>
              <a:buSzPts val="2000"/>
            </a:pPr>
            <a:r>
              <a:rPr lang="en-GB" sz="1000" b="0" i="1"/>
              <a:t>*</a:t>
            </a:r>
            <a:r>
              <a:rPr lang="en-GB" sz="1100" b="0" i="1"/>
              <a:t>3 - Key steps only, detail involves 18+ steps</a:t>
            </a:r>
          </a:p>
          <a:p>
            <a:pPr marL="812800" lvl="1" indent="-355600">
              <a:buClr>
                <a:schemeClr val="tx1"/>
              </a:buClr>
              <a:buSzPts val="2000"/>
            </a:pPr>
            <a:r>
              <a:rPr lang="en-GB" sz="1100" b="0" i="1"/>
              <a:t>*4 - Time is indicative and will depend upon event, number of Units, bid structure, etc.</a:t>
            </a:r>
            <a:endParaRPr lang="en-GB" sz="1000" b="0" i="1"/>
          </a:p>
          <a:p>
            <a:pPr marL="812800" lvl="1" indent="-355600">
              <a:buClr>
                <a:schemeClr val="tx1"/>
              </a:buClr>
              <a:buSzPts val="2000"/>
            </a:pPr>
            <a:endParaRPr lang="en-GB" b="0" i="1"/>
          </a:p>
        </p:txBody>
      </p:sp>
      <p:pic>
        <p:nvPicPr>
          <p:cNvPr id="7173" name="Picture 11" descr="timer.WMF"/>
          <p:cNvPicPr>
            <a:picLocks noChangeAspect="1"/>
          </p:cNvPicPr>
          <p:nvPr/>
        </p:nvPicPr>
        <p:blipFill>
          <a:blip r:embed="rId3" cstate="print"/>
          <a:srcRect/>
          <a:stretch>
            <a:fillRect/>
          </a:stretch>
        </p:blipFill>
        <p:spPr bwMode="auto">
          <a:xfrm>
            <a:off x="5097463" y="3059113"/>
            <a:ext cx="490537" cy="739775"/>
          </a:xfrm>
          <a:prstGeom prst="rect">
            <a:avLst/>
          </a:prstGeom>
          <a:noFill/>
          <a:ln w="9525">
            <a:noFill/>
            <a:miter lim="800000"/>
            <a:headEnd/>
            <a:tailEnd/>
          </a:ln>
        </p:spPr>
      </p:pic>
      <p:sp>
        <p:nvSpPr>
          <p:cNvPr id="9" name="TextBox 3"/>
          <p:cNvSpPr txBox="1">
            <a:spLocks noChangeArrowheads="1"/>
          </p:cNvSpPr>
          <p:nvPr/>
        </p:nvSpPr>
        <p:spPr bwMode="auto">
          <a:xfrm>
            <a:off x="4367213" y="3125788"/>
            <a:ext cx="2159000" cy="530225"/>
          </a:xfrm>
          <a:prstGeom prst="rect">
            <a:avLst/>
          </a:prstGeom>
          <a:noFill/>
          <a:ln w="9525">
            <a:noFill/>
            <a:miter lim="800000"/>
            <a:headEnd/>
            <a:tailEnd/>
          </a:ln>
        </p:spPr>
        <p:txBody>
          <a:bodyPr>
            <a:spAutoFit/>
          </a:bodyPr>
          <a:lstStyle/>
          <a:p>
            <a:pPr marL="812800" lvl="1" indent="-355600" algn="r">
              <a:buClr>
                <a:schemeClr val="tx1"/>
              </a:buClr>
              <a:buSzPts val="2000"/>
              <a:defRPr/>
            </a:pPr>
            <a:r>
              <a:rPr lang="en-GB" sz="1050" b="0" i="1" dirty="0">
                <a:latin typeface="Arial" charset="0"/>
              </a:rPr>
              <a:t>~ 30+ minutes</a:t>
            </a:r>
            <a:r>
              <a:rPr lang="en-GB" sz="1050" b="0" i="1" baseline="30000" dirty="0">
                <a:latin typeface="Arial" charset="0"/>
              </a:rPr>
              <a:t>*4</a:t>
            </a:r>
            <a:endParaRPr lang="en-GB" sz="1050" b="0" i="1" dirty="0">
              <a:latin typeface="Arial" charset="0"/>
            </a:endParaRPr>
          </a:p>
          <a:p>
            <a:pPr marL="812800" lvl="1" indent="-355600">
              <a:buClr>
                <a:schemeClr val="tx1"/>
              </a:buClr>
              <a:buSzPts val="2000"/>
              <a:defRPr/>
            </a:pPr>
            <a:endParaRPr lang="en-GB" b="0" i="1" dirty="0">
              <a:latin typeface="Arial" charset="0"/>
            </a:endParaRPr>
          </a:p>
        </p:txBody>
      </p:sp>
      <p:pic>
        <p:nvPicPr>
          <p:cNvPr id="7175" name="Picture 13" descr="timer.WMF"/>
          <p:cNvPicPr>
            <a:picLocks noChangeAspect="1"/>
          </p:cNvPicPr>
          <p:nvPr/>
        </p:nvPicPr>
        <p:blipFill>
          <a:blip r:embed="rId3" cstate="print"/>
          <a:srcRect/>
          <a:stretch>
            <a:fillRect/>
          </a:stretch>
        </p:blipFill>
        <p:spPr bwMode="auto">
          <a:xfrm>
            <a:off x="5435600" y="981075"/>
            <a:ext cx="490538" cy="741363"/>
          </a:xfrm>
          <a:prstGeom prst="rect">
            <a:avLst/>
          </a:prstGeom>
          <a:noFill/>
          <a:ln w="9525">
            <a:noFill/>
            <a:miter lim="800000"/>
            <a:headEnd/>
            <a:tailEnd/>
          </a:ln>
        </p:spPr>
      </p:pic>
      <p:sp>
        <p:nvSpPr>
          <p:cNvPr id="11" name="TextBox 3"/>
          <p:cNvSpPr txBox="1">
            <a:spLocks noChangeArrowheads="1"/>
          </p:cNvSpPr>
          <p:nvPr/>
        </p:nvSpPr>
        <p:spPr bwMode="auto">
          <a:xfrm>
            <a:off x="4279900" y="1135063"/>
            <a:ext cx="2473325" cy="438150"/>
          </a:xfrm>
          <a:prstGeom prst="rect">
            <a:avLst/>
          </a:prstGeom>
          <a:noFill/>
          <a:ln w="9525">
            <a:noFill/>
            <a:miter lim="800000"/>
            <a:headEnd/>
            <a:tailEnd/>
          </a:ln>
        </p:spPr>
        <p:txBody>
          <a:bodyPr>
            <a:spAutoFit/>
          </a:bodyPr>
          <a:lstStyle/>
          <a:p>
            <a:pPr marL="812800" lvl="1" indent="-355600" algn="r">
              <a:buClr>
                <a:schemeClr val="tx1"/>
              </a:buClr>
              <a:buSzPts val="2000"/>
              <a:defRPr/>
            </a:pPr>
            <a:r>
              <a:rPr lang="en-GB" sz="1050" b="0" i="1" dirty="0">
                <a:latin typeface="Arial" charset="0"/>
              </a:rPr>
              <a:t>~ 40 minutes</a:t>
            </a:r>
            <a:r>
              <a:rPr lang="en-GB" sz="1050" b="0" i="1" baseline="30000" dirty="0">
                <a:latin typeface="Arial" charset="0"/>
              </a:rPr>
              <a:t>*2</a:t>
            </a:r>
          </a:p>
          <a:p>
            <a:pPr marL="812800" lvl="1" indent="-355600">
              <a:buClr>
                <a:schemeClr val="tx1"/>
              </a:buClr>
              <a:buSzPts val="2000"/>
              <a:defRPr/>
            </a:pPr>
            <a:endParaRPr lang="en-GB" b="0" i="1" dirty="0">
              <a:latin typeface="Arial" charset="0"/>
            </a:endParaRPr>
          </a:p>
        </p:txBody>
      </p:sp>
      <p:pic>
        <p:nvPicPr>
          <p:cNvPr id="7177" name="Picture 2"/>
          <p:cNvPicPr>
            <a:picLocks noChangeAspect="1" noChangeArrowheads="1"/>
          </p:cNvPicPr>
          <p:nvPr/>
        </p:nvPicPr>
        <p:blipFill>
          <a:blip r:embed="rId4" cstate="print"/>
          <a:srcRect/>
          <a:stretch>
            <a:fillRect/>
          </a:stretch>
        </p:blipFill>
        <p:spPr bwMode="auto">
          <a:xfrm>
            <a:off x="6999288" y="3033713"/>
            <a:ext cx="546100" cy="547687"/>
          </a:xfrm>
          <a:prstGeom prst="rect">
            <a:avLst/>
          </a:prstGeom>
          <a:noFill/>
          <a:ln w="9525">
            <a:noFill/>
            <a:miter lim="800000"/>
            <a:headEnd/>
            <a:tailEnd/>
          </a:ln>
        </p:spPr>
      </p:pic>
      <p:sp>
        <p:nvSpPr>
          <p:cNvPr id="7178" name="TextBox 3"/>
          <p:cNvSpPr txBox="1">
            <a:spLocks noChangeArrowheads="1"/>
          </p:cNvSpPr>
          <p:nvPr/>
        </p:nvSpPr>
        <p:spPr bwMode="auto">
          <a:xfrm>
            <a:off x="6235700" y="3160713"/>
            <a:ext cx="2473325" cy="584200"/>
          </a:xfrm>
          <a:prstGeom prst="rect">
            <a:avLst/>
          </a:prstGeom>
          <a:noFill/>
          <a:ln w="9525">
            <a:noFill/>
            <a:miter lim="800000"/>
            <a:headEnd/>
            <a:tailEnd/>
          </a:ln>
        </p:spPr>
        <p:txBody>
          <a:bodyPr>
            <a:spAutoFit/>
          </a:bodyPr>
          <a:lstStyle/>
          <a:p>
            <a:pPr marL="812800" lvl="1" indent="-355600" algn="r">
              <a:buClr>
                <a:schemeClr val="tx1"/>
              </a:buClr>
              <a:buSzPts val="2000"/>
            </a:pPr>
            <a:r>
              <a:rPr lang="en-GB" sz="1000" b="0" i="1"/>
              <a:t>Market Controllers</a:t>
            </a:r>
          </a:p>
          <a:p>
            <a:pPr marL="812800" lvl="1" indent="-355600" algn="r">
              <a:buClr>
                <a:schemeClr val="tx1"/>
              </a:buClr>
              <a:buSzPts val="2000"/>
            </a:pPr>
            <a:r>
              <a:rPr lang="en-GB" sz="1000" b="0" i="1"/>
              <a:t>Market Helpdesk</a:t>
            </a:r>
            <a:endParaRPr lang="en-GB" sz="800" b="0" i="1"/>
          </a:p>
          <a:p>
            <a:pPr marL="812800" lvl="1" indent="-355600">
              <a:buClr>
                <a:schemeClr val="tx1"/>
              </a:buClr>
              <a:buSzPts val="2000"/>
            </a:pPr>
            <a:endParaRPr lang="en-GB" b="0" i="1"/>
          </a:p>
        </p:txBody>
      </p:sp>
      <p:pic>
        <p:nvPicPr>
          <p:cNvPr id="7179" name="Picture 2"/>
          <p:cNvPicPr>
            <a:picLocks noChangeAspect="1" noChangeArrowheads="1"/>
          </p:cNvPicPr>
          <p:nvPr/>
        </p:nvPicPr>
        <p:blipFill>
          <a:blip r:embed="rId4" cstate="print"/>
          <a:srcRect/>
          <a:stretch>
            <a:fillRect/>
          </a:stretch>
        </p:blipFill>
        <p:spPr bwMode="auto">
          <a:xfrm>
            <a:off x="7024688" y="1158875"/>
            <a:ext cx="547687" cy="547688"/>
          </a:xfrm>
          <a:prstGeom prst="rect">
            <a:avLst/>
          </a:prstGeom>
          <a:noFill/>
          <a:ln w="9525">
            <a:noFill/>
            <a:miter lim="800000"/>
            <a:headEnd/>
            <a:tailEnd/>
          </a:ln>
        </p:spPr>
      </p:pic>
      <p:sp>
        <p:nvSpPr>
          <p:cNvPr id="7180" name="TextBox 3"/>
          <p:cNvSpPr txBox="1">
            <a:spLocks noChangeArrowheads="1"/>
          </p:cNvSpPr>
          <p:nvPr/>
        </p:nvSpPr>
        <p:spPr bwMode="auto">
          <a:xfrm>
            <a:off x="6245225" y="1152525"/>
            <a:ext cx="2473325" cy="892175"/>
          </a:xfrm>
          <a:prstGeom prst="rect">
            <a:avLst/>
          </a:prstGeom>
          <a:noFill/>
          <a:ln w="9525">
            <a:noFill/>
            <a:miter lim="800000"/>
            <a:headEnd/>
            <a:tailEnd/>
          </a:ln>
        </p:spPr>
        <p:txBody>
          <a:bodyPr>
            <a:spAutoFit/>
          </a:bodyPr>
          <a:lstStyle/>
          <a:p>
            <a:pPr marL="812800" lvl="1" indent="-355600" algn="r">
              <a:buClr>
                <a:schemeClr val="tx1"/>
              </a:buClr>
              <a:buSzPts val="2000"/>
            </a:pPr>
            <a:r>
              <a:rPr lang="en-GB" sz="1000" b="0" i="1"/>
              <a:t>Participant</a:t>
            </a:r>
          </a:p>
          <a:p>
            <a:pPr marL="812800" lvl="1" indent="-355600" algn="r">
              <a:buClr>
                <a:schemeClr val="tx1"/>
              </a:buClr>
              <a:buSzPts val="2000"/>
            </a:pPr>
            <a:r>
              <a:rPr lang="en-GB" sz="1000" b="0" i="1"/>
              <a:t>Market Controllers</a:t>
            </a:r>
          </a:p>
          <a:p>
            <a:pPr marL="812800" lvl="1" indent="-355600" algn="r">
              <a:buClr>
                <a:schemeClr val="tx1"/>
              </a:buClr>
              <a:buSzPts val="2000"/>
            </a:pPr>
            <a:r>
              <a:rPr lang="en-GB" sz="1000" b="0" i="1"/>
              <a:t>Market Helpdesk</a:t>
            </a:r>
          </a:p>
          <a:p>
            <a:pPr marL="812800" lvl="1" indent="-355600" algn="r">
              <a:buClr>
                <a:schemeClr val="tx1"/>
              </a:buClr>
              <a:buSzPts val="2000"/>
            </a:pPr>
            <a:r>
              <a:rPr lang="en-GB" sz="1000" b="0" i="1"/>
              <a:t>Market IT</a:t>
            </a:r>
            <a:endParaRPr lang="en-GB" sz="800" b="0" i="1"/>
          </a:p>
          <a:p>
            <a:pPr marL="812800" lvl="1" indent="-355600">
              <a:buClr>
                <a:schemeClr val="tx1"/>
              </a:buClr>
              <a:buSzPts val="2000"/>
            </a:pPr>
            <a:endParaRPr lang="en-GB" b="0" i="1"/>
          </a:p>
        </p:txBody>
      </p:sp>
      <p:pic>
        <p:nvPicPr>
          <p:cNvPr id="7181" name="Picture 11" descr="Semo logo.jpg"/>
          <p:cNvPicPr>
            <a:picLocks noChangeAspect="1"/>
          </p:cNvPicPr>
          <p:nvPr/>
        </p:nvPicPr>
        <p:blipFill>
          <a:blip r:embed="rId5" cstate="print"/>
          <a:srcRect/>
          <a:stretch>
            <a:fillRect/>
          </a:stretch>
        </p:blipFill>
        <p:spPr bwMode="auto">
          <a:xfrm>
            <a:off x="193675" y="6469063"/>
            <a:ext cx="449263" cy="188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1" descr="Semo logo.jpg"/>
          <p:cNvPicPr>
            <a:picLocks noChangeAspect="1"/>
          </p:cNvPicPr>
          <p:nvPr/>
        </p:nvPicPr>
        <p:blipFill>
          <a:blip r:embed="rId3" cstate="print"/>
          <a:srcRect/>
          <a:stretch>
            <a:fillRect/>
          </a:stretch>
        </p:blipFill>
        <p:spPr bwMode="auto">
          <a:xfrm>
            <a:off x="193675" y="6469063"/>
            <a:ext cx="449263" cy="188912"/>
          </a:xfrm>
          <a:prstGeom prst="rect">
            <a:avLst/>
          </a:prstGeom>
          <a:noFill/>
          <a:ln w="9525">
            <a:noFill/>
            <a:miter lim="800000"/>
            <a:headEnd/>
            <a:tailEnd/>
          </a:ln>
        </p:spPr>
      </p:pic>
      <p:sp>
        <p:nvSpPr>
          <p:cNvPr id="8195" name="TextBox 3"/>
          <p:cNvSpPr txBox="1">
            <a:spLocks noChangeArrowheads="1"/>
          </p:cNvSpPr>
          <p:nvPr/>
        </p:nvSpPr>
        <p:spPr bwMode="auto">
          <a:xfrm>
            <a:off x="160338" y="177800"/>
            <a:ext cx="8731250" cy="585788"/>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dirty="0">
                <a:solidFill>
                  <a:srgbClr val="A80039"/>
                </a:solidFill>
                <a:latin typeface="Helvetica"/>
                <a:ea typeface="Helvetica"/>
                <a:cs typeface="Helvetica"/>
              </a:rPr>
              <a:t>Current LCF Process Issues</a:t>
            </a:r>
          </a:p>
        </p:txBody>
      </p:sp>
      <p:sp>
        <p:nvSpPr>
          <p:cNvPr id="8196" name="Rectangle 4"/>
          <p:cNvSpPr>
            <a:spLocks noChangeArrowheads="1"/>
          </p:cNvSpPr>
          <p:nvPr/>
        </p:nvSpPr>
        <p:spPr bwMode="auto">
          <a:xfrm>
            <a:off x="327932" y="839107"/>
            <a:ext cx="8493125" cy="3323987"/>
          </a:xfrm>
          <a:prstGeom prst="rect">
            <a:avLst/>
          </a:prstGeom>
          <a:noFill/>
          <a:ln w="9525">
            <a:noFill/>
            <a:miter lim="800000"/>
            <a:headEnd/>
            <a:tailEnd/>
          </a:ln>
        </p:spPr>
        <p:txBody>
          <a:bodyPr>
            <a:spAutoFit/>
          </a:bodyPr>
          <a:lstStyle/>
          <a:p>
            <a:pPr marL="355600" indent="-355600">
              <a:buClr>
                <a:schemeClr val="tx1"/>
              </a:buClr>
              <a:buSzPts val="2000"/>
              <a:buFont typeface="Wingdings" pitchFamily="2" charset="2"/>
              <a:buChar char="q"/>
            </a:pPr>
            <a:r>
              <a:rPr lang="en-IE" sz="1800" b="0" dirty="0"/>
              <a:t>Time consuming and inefficient process for both Participants and SEMO</a:t>
            </a:r>
          </a:p>
          <a:p>
            <a:pPr marL="355600" indent="-355600">
              <a:buClr>
                <a:schemeClr val="tx1"/>
              </a:buClr>
              <a:buSzPts val="2000"/>
              <a:buFont typeface="Wingdings" pitchFamily="2" charset="2"/>
              <a:buChar char="q"/>
            </a:pPr>
            <a:endParaRPr lang="en-IE" sz="1800" b="0" dirty="0"/>
          </a:p>
          <a:p>
            <a:pPr marL="355600" indent="-355600">
              <a:buClr>
                <a:schemeClr val="tx1"/>
              </a:buClr>
              <a:buSzPts val="2000"/>
              <a:buFont typeface="Wingdings" pitchFamily="2" charset="2"/>
              <a:buChar char="q"/>
            </a:pPr>
            <a:r>
              <a:rPr lang="en-IE" sz="1800" b="0" dirty="0"/>
              <a:t> Errors and omissions possible due to:</a:t>
            </a:r>
          </a:p>
          <a:p>
            <a:pPr marL="1727200" lvl="3" indent="-355600">
              <a:buClr>
                <a:schemeClr val="tx1"/>
              </a:buClr>
              <a:buSzPts val="2000"/>
              <a:buFont typeface="Arial" pitchFamily="34" charset="0"/>
              <a:buChar char="•"/>
            </a:pPr>
            <a:r>
              <a:rPr lang="en-IE" sz="1800" b="0" dirty="0"/>
              <a:t> handwritten bids</a:t>
            </a:r>
          </a:p>
          <a:p>
            <a:pPr marL="1727200" lvl="3" indent="-355600">
              <a:buClr>
                <a:schemeClr val="tx1"/>
              </a:buClr>
              <a:buSzPts val="2000"/>
              <a:buFont typeface="Arial" pitchFamily="34" charset="0"/>
              <a:buChar char="•"/>
            </a:pPr>
            <a:r>
              <a:rPr lang="en-IE" sz="1800" b="0" dirty="0"/>
              <a:t> manual nature of entry</a:t>
            </a:r>
          </a:p>
          <a:p>
            <a:pPr marL="355600" indent="-355600">
              <a:buClr>
                <a:schemeClr val="tx1"/>
              </a:buClr>
              <a:buSzPts val="2000"/>
            </a:pPr>
            <a:endParaRPr lang="en-IE" sz="1800" b="0" dirty="0"/>
          </a:p>
          <a:p>
            <a:pPr marL="355600" indent="-355600">
              <a:buClr>
                <a:schemeClr val="tx1"/>
              </a:buClr>
              <a:buSzPts val="2000"/>
              <a:buFont typeface="Wingdings" pitchFamily="2" charset="2"/>
              <a:buChar char="q"/>
            </a:pPr>
            <a:r>
              <a:rPr lang="en-IE" sz="1800" b="0" dirty="0"/>
              <a:t>Audit trail exists but not ideal (faxes only</a:t>
            </a:r>
            <a:r>
              <a:rPr lang="en-IE" sz="1800" b="0" dirty="0" smtClean="0"/>
              <a:t>)</a:t>
            </a:r>
          </a:p>
          <a:p>
            <a:pPr marL="355600" indent="-355600">
              <a:buClr>
                <a:schemeClr val="tx1"/>
              </a:buClr>
              <a:buSzPts val="2000"/>
              <a:buFont typeface="Wingdings" pitchFamily="2" charset="2"/>
              <a:buChar char="q"/>
            </a:pPr>
            <a:endParaRPr lang="en-IE" sz="1800" b="0" dirty="0" smtClean="0"/>
          </a:p>
          <a:p>
            <a:pPr marL="355600" indent="-355600">
              <a:buClr>
                <a:schemeClr val="tx1"/>
              </a:buClr>
              <a:buSzPts val="2000"/>
              <a:buFont typeface="Wingdings" pitchFamily="2" charset="2"/>
              <a:buChar char="q"/>
            </a:pPr>
            <a:endParaRPr lang="en-IE" sz="2400" b="0" dirty="0" smtClean="0"/>
          </a:p>
          <a:p>
            <a:pPr marL="355600" indent="-355600">
              <a:buClr>
                <a:schemeClr val="tx1"/>
              </a:buClr>
              <a:buSzPts val="2000"/>
              <a:buFont typeface="Wingdings" pitchFamily="2" charset="2"/>
              <a:buChar char="q"/>
            </a:pPr>
            <a:endParaRPr lang="en-IE" sz="2400" b="0" dirty="0"/>
          </a:p>
          <a:p>
            <a:pPr marL="355600" indent="-355600">
              <a:buClr>
                <a:schemeClr val="tx1"/>
              </a:buClr>
              <a:buSzPts val="2000"/>
            </a:pPr>
            <a:endParaRPr lang="en-IE" sz="1800" dirty="0">
              <a:solidFill>
                <a:srgbClr val="A80039"/>
              </a:solidFill>
              <a:latin typeface="Helvetica"/>
              <a:ea typeface="Helvetica"/>
              <a:cs typeface="Helvetica"/>
            </a:endParaRPr>
          </a:p>
        </p:txBody>
      </p:sp>
      <p:sp>
        <p:nvSpPr>
          <p:cNvPr id="5" name="Rectangle 4"/>
          <p:cNvSpPr/>
          <p:nvPr/>
        </p:nvSpPr>
        <p:spPr>
          <a:xfrm>
            <a:off x="297542" y="3541485"/>
            <a:ext cx="8672288" cy="3046988"/>
          </a:xfrm>
          <a:prstGeom prst="rect">
            <a:avLst/>
          </a:prstGeom>
        </p:spPr>
        <p:txBody>
          <a:bodyPr wrap="square">
            <a:spAutoFit/>
          </a:bodyPr>
          <a:lstStyle/>
          <a:p>
            <a:pPr marL="355600" indent="-355600">
              <a:buClr>
                <a:schemeClr val="tx1"/>
              </a:buClr>
              <a:buSzPts val="2000"/>
              <a:buFont typeface="Wingdings" pitchFamily="2" charset="2"/>
              <a:buChar char="q"/>
              <a:defRPr/>
            </a:pPr>
            <a:r>
              <a:rPr lang="en-IE" sz="1600" b="0" dirty="0" smtClean="0">
                <a:latin typeface="Arial" charset="0"/>
              </a:rPr>
              <a:t>Likelihood of LCFs is increased with IDT due to:</a:t>
            </a:r>
          </a:p>
          <a:p>
            <a:pPr marL="1074738" lvl="2" indent="-160338">
              <a:buSzPts val="2000"/>
              <a:buFont typeface="Arial" pitchFamily="34" charset="0"/>
              <a:buChar char="•"/>
              <a:defRPr/>
            </a:pPr>
            <a:r>
              <a:rPr lang="en-IE" sz="1600" b="0" dirty="0" smtClean="0">
                <a:solidFill>
                  <a:srgbClr val="000000"/>
                </a:solidFill>
                <a:latin typeface="Arial" charset="0"/>
              </a:rPr>
              <a:t>More bid submission (3 gates per day)</a:t>
            </a:r>
          </a:p>
          <a:p>
            <a:pPr marL="1074738" lvl="2" indent="-160338">
              <a:buSzPts val="2000"/>
              <a:buFont typeface="Arial" pitchFamily="34" charset="0"/>
              <a:buChar char="•"/>
              <a:defRPr/>
            </a:pPr>
            <a:r>
              <a:rPr lang="en-IE" sz="1600" b="0" dirty="0" smtClean="0">
                <a:solidFill>
                  <a:srgbClr val="000000"/>
                </a:solidFill>
                <a:latin typeface="Arial" charset="0"/>
              </a:rPr>
              <a:t>Shorter timeframes to submit bids</a:t>
            </a:r>
          </a:p>
          <a:p>
            <a:pPr>
              <a:buSzPts val="2000"/>
              <a:buFont typeface="Arial" pitchFamily="34" charset="0"/>
              <a:buChar char="•"/>
              <a:defRPr/>
            </a:pPr>
            <a:endParaRPr lang="en-IE" sz="1600" dirty="0" smtClean="0">
              <a:solidFill>
                <a:srgbClr val="000000"/>
              </a:solidFill>
              <a:latin typeface="Arial" charset="0"/>
            </a:endParaRPr>
          </a:p>
          <a:p>
            <a:pPr marL="355600" indent="-355600">
              <a:buClr>
                <a:schemeClr val="tx1"/>
              </a:buClr>
              <a:buSzPts val="2000"/>
              <a:buFont typeface="Wingdings" pitchFamily="2" charset="2"/>
              <a:buChar char="q"/>
              <a:defRPr/>
            </a:pPr>
            <a:r>
              <a:rPr lang="en-IE" sz="1600" b="0" dirty="0" smtClean="0">
                <a:latin typeface="Arial" charset="0"/>
              </a:rPr>
              <a:t>Timelines for pricing runs are decreasing</a:t>
            </a:r>
          </a:p>
          <a:p>
            <a:pPr marL="1074738" lvl="2" indent="-160338">
              <a:buSzPts val="2000"/>
              <a:buFont typeface="Arial" pitchFamily="34" charset="0"/>
              <a:buChar char="•"/>
              <a:defRPr/>
            </a:pPr>
            <a:r>
              <a:rPr lang="en-IE" sz="1600" b="0" dirty="0" smtClean="0">
                <a:solidFill>
                  <a:srgbClr val="000000"/>
                </a:solidFill>
                <a:latin typeface="Arial" charset="0"/>
              </a:rPr>
              <a:t>90 minute timelines for MSP Software Runs for IDT</a:t>
            </a:r>
          </a:p>
          <a:p>
            <a:pPr marL="1074738" lvl="2" indent="-160338">
              <a:buSzPts val="2000"/>
              <a:buFont typeface="Arial" pitchFamily="34" charset="0"/>
              <a:buChar char="•"/>
              <a:defRPr/>
            </a:pPr>
            <a:r>
              <a:rPr lang="en-IE" sz="1600" b="0" dirty="0" smtClean="0">
                <a:solidFill>
                  <a:srgbClr val="000000"/>
                </a:solidFill>
                <a:latin typeface="Arial" charset="0"/>
              </a:rPr>
              <a:t>Timelines do not incorporate time for LCF events</a:t>
            </a:r>
            <a:r>
              <a:rPr lang="en-IE" sz="1600" b="0" baseline="30000" dirty="0" smtClean="0">
                <a:solidFill>
                  <a:srgbClr val="000000"/>
                </a:solidFill>
                <a:latin typeface="Arial" charset="0"/>
              </a:rPr>
              <a:t>*1</a:t>
            </a:r>
            <a:endParaRPr lang="en-IE" sz="1600" b="0" dirty="0" smtClean="0">
              <a:solidFill>
                <a:srgbClr val="000000"/>
              </a:solidFill>
              <a:latin typeface="Arial" charset="0"/>
            </a:endParaRPr>
          </a:p>
          <a:p>
            <a:pPr marL="1074738" lvl="2" indent="-160338">
              <a:buSzPts val="2000"/>
              <a:buFont typeface="Arial" pitchFamily="34" charset="0"/>
              <a:buChar char="•"/>
              <a:defRPr/>
            </a:pPr>
            <a:r>
              <a:rPr lang="en-GB" sz="1600" b="0" dirty="0" smtClean="0">
                <a:solidFill>
                  <a:srgbClr val="000000"/>
                </a:solidFill>
                <a:latin typeface="Arial" charset="0"/>
              </a:rPr>
              <a:t>High risk of cancellation of subsequent runs</a:t>
            </a:r>
            <a:endParaRPr lang="en-IE" sz="1600" b="0" dirty="0" smtClean="0">
              <a:solidFill>
                <a:srgbClr val="000000"/>
              </a:solidFill>
              <a:latin typeface="Arial" charset="0"/>
            </a:endParaRPr>
          </a:p>
          <a:p>
            <a:pPr>
              <a:buSzPts val="2000"/>
              <a:buFont typeface="Arial" pitchFamily="34" charset="0"/>
              <a:buChar char="•"/>
              <a:defRPr/>
            </a:pPr>
            <a:endParaRPr lang="en-IE" sz="1600" b="0" dirty="0" smtClean="0">
              <a:solidFill>
                <a:srgbClr val="000000"/>
              </a:solidFill>
              <a:latin typeface="Arial" charset="0"/>
            </a:endParaRPr>
          </a:p>
          <a:p>
            <a:pPr marL="355600" indent="-355600">
              <a:buClr>
                <a:schemeClr val="tx1"/>
              </a:buClr>
              <a:buSzPts val="2000"/>
              <a:buFont typeface="Wingdings" pitchFamily="2" charset="2"/>
              <a:buChar char="q"/>
              <a:defRPr/>
            </a:pPr>
            <a:r>
              <a:rPr lang="en-IE" sz="1600" b="0" dirty="0" smtClean="0">
                <a:latin typeface="Arial" charset="0"/>
              </a:rPr>
              <a:t>Hours of Operations are extended</a:t>
            </a:r>
          </a:p>
          <a:p>
            <a:pPr marL="1074738" lvl="2" indent="-160338">
              <a:buSzPts val="2000"/>
              <a:buFont typeface="Arial" pitchFamily="34" charset="0"/>
              <a:buChar char="•"/>
              <a:defRPr/>
            </a:pPr>
            <a:r>
              <a:rPr lang="en-IE" sz="1600" b="0" dirty="0" smtClean="0">
                <a:solidFill>
                  <a:srgbClr val="000000"/>
                </a:solidFill>
                <a:latin typeface="Arial" charset="0"/>
              </a:rPr>
              <a:t>8am WD1 Gate Closure puts pressure on Participants’ systems/processes and SEMO’s ability to have staff ‘on standby’ for LCFs.</a:t>
            </a:r>
            <a:endParaRPr lang="en-IE" sz="1600" b="0" dirty="0">
              <a:solidFill>
                <a:srgbClr val="000000"/>
              </a:solidFill>
              <a:latin typeface="Arial" charset="0"/>
            </a:endParaRPr>
          </a:p>
        </p:txBody>
      </p:sp>
      <p:sp>
        <p:nvSpPr>
          <p:cNvPr id="6" name="TextBox 3"/>
          <p:cNvSpPr txBox="1">
            <a:spLocks noChangeArrowheads="1"/>
          </p:cNvSpPr>
          <p:nvPr/>
        </p:nvSpPr>
        <p:spPr bwMode="auto">
          <a:xfrm>
            <a:off x="225652" y="2899229"/>
            <a:ext cx="8731250" cy="585788"/>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dirty="0" smtClean="0">
                <a:solidFill>
                  <a:srgbClr val="A80039"/>
                </a:solidFill>
                <a:latin typeface="Helvetica"/>
                <a:ea typeface="Helvetica"/>
                <a:cs typeface="Helvetica"/>
              </a:rPr>
              <a:t>Intraday Trading Impacts</a:t>
            </a:r>
            <a:endParaRPr lang="en-GB" sz="3200" dirty="0">
              <a:solidFill>
                <a:srgbClr val="A80039"/>
              </a:solidFill>
              <a:latin typeface="Helvetica"/>
              <a:ea typeface="Helvetica"/>
              <a:cs typeface="Helvetica"/>
            </a:endParaRPr>
          </a:p>
        </p:txBody>
      </p:sp>
      <p:sp>
        <p:nvSpPr>
          <p:cNvPr id="7" name="TextBox 3"/>
          <p:cNvSpPr txBox="1">
            <a:spLocks noChangeArrowheads="1"/>
          </p:cNvSpPr>
          <p:nvPr/>
        </p:nvSpPr>
        <p:spPr bwMode="auto">
          <a:xfrm>
            <a:off x="3849007" y="6592888"/>
            <a:ext cx="4718050" cy="430887"/>
          </a:xfrm>
          <a:prstGeom prst="rect">
            <a:avLst/>
          </a:prstGeom>
          <a:noFill/>
          <a:ln w="9525">
            <a:noFill/>
            <a:miter lim="800000"/>
            <a:headEnd/>
            <a:tailEnd/>
          </a:ln>
        </p:spPr>
        <p:txBody>
          <a:bodyPr>
            <a:spAutoFit/>
          </a:bodyPr>
          <a:lstStyle/>
          <a:p>
            <a:pPr marL="812800" lvl="1" indent="-355600">
              <a:buClr>
                <a:schemeClr val="tx1"/>
              </a:buClr>
              <a:buSzPts val="2000"/>
            </a:pPr>
            <a:r>
              <a:rPr lang="en-GB" sz="1100" b="0" i="1" dirty="0"/>
              <a:t>*1 – as </a:t>
            </a:r>
            <a:r>
              <a:rPr lang="en-IE" sz="1100" b="0" i="1" dirty="0"/>
              <a:t>developed and defined in the </a:t>
            </a:r>
            <a:r>
              <a:rPr lang="en-IE" sz="1100" b="0" i="1" dirty="0" smtClean="0"/>
              <a:t> IDT high </a:t>
            </a:r>
            <a:r>
              <a:rPr lang="en-IE" sz="1100" b="0" i="1" dirty="0"/>
              <a:t>level design workshops</a:t>
            </a:r>
            <a:r>
              <a:rPr lang="en-GB" sz="1100" b="0" i="1" dirty="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3"/>
          <p:cNvSpPr txBox="1">
            <a:spLocks noChangeArrowheads="1"/>
          </p:cNvSpPr>
          <p:nvPr/>
        </p:nvSpPr>
        <p:spPr bwMode="auto">
          <a:xfrm>
            <a:off x="220663" y="1152525"/>
            <a:ext cx="8731250" cy="3816350"/>
          </a:xfrm>
          <a:prstGeom prst="rect">
            <a:avLst/>
          </a:prstGeom>
          <a:noFill/>
          <a:ln w="9525">
            <a:noFill/>
            <a:miter lim="800000"/>
            <a:headEnd/>
            <a:tailEnd/>
          </a:ln>
        </p:spPr>
        <p:txBody>
          <a:bodyPr>
            <a:spAutoFit/>
          </a:bodyPr>
          <a:lstStyle/>
          <a:p>
            <a:pPr marL="355600" indent="-355600">
              <a:buClr>
                <a:schemeClr val="tx1"/>
              </a:buClr>
              <a:buSzPts val="2000"/>
              <a:buFont typeface="Wingdings" pitchFamily="2" charset="2"/>
              <a:buChar char="q"/>
            </a:pPr>
            <a:r>
              <a:rPr lang="en-IE" sz="1800" b="0" i="1" dirty="0"/>
              <a:t>Pre-Gate Closure</a:t>
            </a:r>
          </a:p>
          <a:p>
            <a:pPr marL="812800" lvl="1" indent="-355600">
              <a:buClr>
                <a:schemeClr val="tx1"/>
              </a:buClr>
              <a:buSzPts val="2000"/>
              <a:buFont typeface="Arial" pitchFamily="34" charset="0"/>
              <a:buChar char="•"/>
            </a:pPr>
            <a:endParaRPr lang="en-GB" sz="1300" b="0" dirty="0"/>
          </a:p>
          <a:p>
            <a:pPr marL="812800" lvl="1" indent="-355600">
              <a:buClr>
                <a:schemeClr val="tx1"/>
              </a:buClr>
              <a:buSzPts val="2000"/>
              <a:buFont typeface="Arial" pitchFamily="34" charset="0"/>
              <a:buChar char="•"/>
            </a:pPr>
            <a:r>
              <a:rPr lang="en-GB" sz="1600" b="0" dirty="0"/>
              <a:t>Participant – notifies SEMO of possible LCF</a:t>
            </a:r>
          </a:p>
          <a:p>
            <a:pPr marL="812800" lvl="1" indent="-355600">
              <a:buClr>
                <a:schemeClr val="tx1"/>
              </a:buClr>
              <a:buSzPts val="2000"/>
              <a:buFont typeface="Arial" pitchFamily="34" charset="0"/>
              <a:buChar char="•"/>
            </a:pPr>
            <a:r>
              <a:rPr lang="en-GB" sz="1600" b="0" dirty="0"/>
              <a:t>Participant - submits </a:t>
            </a:r>
            <a:r>
              <a:rPr lang="en-GB" sz="1600" b="0" dirty="0" smtClean="0"/>
              <a:t>‘core data’ </a:t>
            </a:r>
            <a:r>
              <a:rPr lang="en-GB" sz="1600" b="0" dirty="0"/>
              <a:t>(via SEMO Website):</a:t>
            </a:r>
          </a:p>
          <a:p>
            <a:pPr marL="1727200" lvl="3" indent="-355600">
              <a:buClr>
                <a:schemeClr val="tx1"/>
              </a:buClr>
              <a:buSzPts val="2000"/>
              <a:buFont typeface="Arial" pitchFamily="34" charset="0"/>
              <a:buChar char="•"/>
            </a:pPr>
            <a:r>
              <a:rPr lang="en-GB" sz="1600" b="0" dirty="0"/>
              <a:t>Preference, is xml file</a:t>
            </a:r>
          </a:p>
          <a:p>
            <a:pPr marL="1727200" lvl="3" indent="-355600">
              <a:buClr>
                <a:schemeClr val="tx1"/>
              </a:buClr>
              <a:buSzPts val="2000"/>
              <a:buFont typeface="Arial" pitchFamily="34" charset="0"/>
              <a:buChar char="•"/>
            </a:pPr>
            <a:r>
              <a:rPr lang="en-GB" sz="1600" b="0" dirty="0"/>
              <a:t>Alternative, is online form (which converts to xml file)</a:t>
            </a:r>
          </a:p>
          <a:p>
            <a:pPr marL="812800" lvl="1" indent="-355600">
              <a:buClr>
                <a:schemeClr val="tx1"/>
              </a:buClr>
              <a:buSzPts val="2000"/>
              <a:buFont typeface="Arial" pitchFamily="34" charset="0"/>
              <a:buChar char="•"/>
            </a:pPr>
            <a:r>
              <a:rPr lang="en-GB" sz="1600" b="0" dirty="0"/>
              <a:t>Participant - submits user name, password and transaction ID (via 1-page Fax)</a:t>
            </a:r>
          </a:p>
          <a:p>
            <a:pPr marL="812800" lvl="1" indent="-355600">
              <a:buClr>
                <a:schemeClr val="tx1"/>
              </a:buClr>
              <a:buSzPts val="2000"/>
            </a:pPr>
            <a:endParaRPr lang="en-GB" sz="1300" b="0" dirty="0"/>
          </a:p>
          <a:p>
            <a:pPr marL="355600" indent="-355600">
              <a:buClr>
                <a:schemeClr val="tx1"/>
              </a:buClr>
              <a:buSzPts val="2000"/>
              <a:buFont typeface="Arial" pitchFamily="34" charset="0"/>
              <a:buChar char="•"/>
            </a:pPr>
            <a:endParaRPr lang="en-IE" sz="1800" b="0" i="1" dirty="0"/>
          </a:p>
          <a:p>
            <a:pPr marL="355600" indent="-355600">
              <a:buClr>
                <a:schemeClr val="tx1"/>
              </a:buClr>
              <a:buSzPts val="2000"/>
              <a:buFont typeface="Arial" pitchFamily="34" charset="0"/>
              <a:buChar char="•"/>
            </a:pPr>
            <a:endParaRPr lang="en-IE" sz="1800" b="0" i="1" dirty="0"/>
          </a:p>
          <a:p>
            <a:pPr marL="355600" indent="-355600">
              <a:buClr>
                <a:schemeClr val="tx1"/>
              </a:buClr>
              <a:buSzPts val="2000"/>
              <a:buFont typeface="Wingdings" pitchFamily="2" charset="2"/>
              <a:buChar char="q"/>
            </a:pPr>
            <a:r>
              <a:rPr lang="en-IE" sz="1800" b="0" i="1" dirty="0"/>
              <a:t>Post Gate Closure</a:t>
            </a:r>
          </a:p>
          <a:p>
            <a:pPr marL="812800" lvl="1" indent="-355600">
              <a:buClr>
                <a:schemeClr val="tx1"/>
              </a:buClr>
              <a:buSzPts val="2000"/>
              <a:buFont typeface="Arial" pitchFamily="34" charset="0"/>
              <a:buChar char="•"/>
            </a:pPr>
            <a:endParaRPr lang="en-GB" sz="1600" b="0" dirty="0"/>
          </a:p>
          <a:p>
            <a:pPr marL="812800" lvl="1" indent="-355600">
              <a:buClr>
                <a:schemeClr val="tx1"/>
              </a:buClr>
              <a:buSzPts val="2000"/>
              <a:buFont typeface="Arial" pitchFamily="34" charset="0"/>
              <a:buChar char="•"/>
            </a:pPr>
            <a:r>
              <a:rPr lang="en-GB" sz="1600" b="0" dirty="0"/>
              <a:t>SEMO – upload XML file</a:t>
            </a:r>
          </a:p>
          <a:p>
            <a:pPr marL="812800" lvl="1" indent="-355600">
              <a:buClr>
                <a:schemeClr val="tx1"/>
              </a:buClr>
              <a:buSzPts val="2000"/>
              <a:buFont typeface="Arial" pitchFamily="34" charset="0"/>
              <a:buChar char="•"/>
            </a:pPr>
            <a:r>
              <a:rPr lang="en-GB" sz="1600" b="0" dirty="0"/>
              <a:t>SEMO – send response to Participant </a:t>
            </a:r>
            <a:r>
              <a:rPr lang="en-GB" sz="1600" b="0" dirty="0" smtClean="0"/>
              <a:t>as to whether </a:t>
            </a:r>
            <a:r>
              <a:rPr lang="en-GB" sz="1600" b="0" dirty="0"/>
              <a:t>the offer data have been successfully loaded. (via fax)</a:t>
            </a:r>
          </a:p>
        </p:txBody>
      </p:sp>
      <p:sp>
        <p:nvSpPr>
          <p:cNvPr id="10243" name="TextBox 3"/>
          <p:cNvSpPr txBox="1">
            <a:spLocks noChangeArrowheads="1"/>
          </p:cNvSpPr>
          <p:nvPr/>
        </p:nvSpPr>
        <p:spPr bwMode="auto">
          <a:xfrm>
            <a:off x="233363" y="168275"/>
            <a:ext cx="8731250" cy="584200"/>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dirty="0">
                <a:solidFill>
                  <a:srgbClr val="A80039"/>
                </a:solidFill>
                <a:latin typeface="Helvetica"/>
                <a:ea typeface="Helvetica"/>
                <a:cs typeface="Helvetica"/>
              </a:rPr>
              <a:t>Key Steps for </a:t>
            </a:r>
            <a:r>
              <a:rPr lang="en-GB" sz="3200" dirty="0" smtClean="0">
                <a:solidFill>
                  <a:srgbClr val="A80039"/>
                </a:solidFill>
                <a:latin typeface="Helvetica"/>
                <a:ea typeface="Helvetica"/>
                <a:cs typeface="Helvetica"/>
              </a:rPr>
              <a:t>‘</a:t>
            </a:r>
            <a:r>
              <a:rPr lang="en-GB" sz="3200" dirty="0">
                <a:solidFill>
                  <a:srgbClr val="A80039"/>
                </a:solidFill>
                <a:latin typeface="Helvetica"/>
                <a:ea typeface="Helvetica"/>
                <a:cs typeface="Helvetica"/>
              </a:rPr>
              <a:t>Core Data’ LCF Process</a:t>
            </a:r>
            <a:endParaRPr lang="en-US" sz="3200" dirty="0">
              <a:solidFill>
                <a:srgbClr val="A80039"/>
              </a:solidFill>
              <a:latin typeface="Helvetica"/>
              <a:ea typeface="Helvetica"/>
              <a:cs typeface="Helvetica"/>
            </a:endParaRPr>
          </a:p>
        </p:txBody>
      </p:sp>
      <p:sp>
        <p:nvSpPr>
          <p:cNvPr id="10244" name="TextBox 3"/>
          <p:cNvSpPr txBox="1">
            <a:spLocks noChangeArrowheads="1"/>
          </p:cNvSpPr>
          <p:nvPr/>
        </p:nvSpPr>
        <p:spPr bwMode="auto">
          <a:xfrm>
            <a:off x="2343604" y="6411724"/>
            <a:ext cx="8064500" cy="446276"/>
          </a:xfrm>
          <a:prstGeom prst="rect">
            <a:avLst/>
          </a:prstGeom>
          <a:noFill/>
          <a:ln w="9525">
            <a:noFill/>
            <a:miter lim="800000"/>
            <a:headEnd/>
            <a:tailEnd/>
          </a:ln>
        </p:spPr>
        <p:txBody>
          <a:bodyPr>
            <a:spAutoFit/>
          </a:bodyPr>
          <a:lstStyle/>
          <a:p>
            <a:pPr marL="812800" lvl="1" indent="-355600">
              <a:buClr>
                <a:schemeClr val="tx1"/>
              </a:buClr>
              <a:buSzPts val="2000"/>
            </a:pPr>
            <a:r>
              <a:rPr lang="en-GB" sz="1100" b="0" i="1" dirty="0" smtClean="0"/>
              <a:t>*</a:t>
            </a:r>
            <a:r>
              <a:rPr lang="en-GB" sz="1100" b="0" i="1" dirty="0"/>
              <a:t>1</a:t>
            </a:r>
            <a:r>
              <a:rPr lang="en-GB" sz="1100" b="0" i="1" dirty="0" smtClean="0"/>
              <a:t> </a:t>
            </a:r>
            <a:r>
              <a:rPr lang="en-GB" sz="1100" b="0" i="1" dirty="0"/>
              <a:t>- Time is indicative and will depend upon event, number of Units, bid structure, etc.</a:t>
            </a:r>
            <a:endParaRPr lang="en-GB" sz="1000" b="0" i="1" dirty="0"/>
          </a:p>
          <a:p>
            <a:pPr marL="812800" lvl="1" indent="-355600">
              <a:buClr>
                <a:schemeClr val="tx1"/>
              </a:buClr>
              <a:buSzPts val="2000"/>
            </a:pPr>
            <a:endParaRPr lang="en-GB" b="0" i="1" dirty="0"/>
          </a:p>
        </p:txBody>
      </p:sp>
      <p:pic>
        <p:nvPicPr>
          <p:cNvPr id="10245" name="Picture 11" descr="timer.WMF"/>
          <p:cNvPicPr>
            <a:picLocks noChangeAspect="1"/>
          </p:cNvPicPr>
          <p:nvPr/>
        </p:nvPicPr>
        <p:blipFill>
          <a:blip r:embed="rId3" cstate="print"/>
          <a:srcRect/>
          <a:stretch>
            <a:fillRect/>
          </a:stretch>
        </p:blipFill>
        <p:spPr bwMode="auto">
          <a:xfrm>
            <a:off x="5097463" y="3059113"/>
            <a:ext cx="490537" cy="739775"/>
          </a:xfrm>
          <a:prstGeom prst="rect">
            <a:avLst/>
          </a:prstGeom>
          <a:noFill/>
          <a:ln w="9525">
            <a:noFill/>
            <a:miter lim="800000"/>
            <a:headEnd/>
            <a:tailEnd/>
          </a:ln>
        </p:spPr>
      </p:pic>
      <p:sp>
        <p:nvSpPr>
          <p:cNvPr id="21" name="TextBox 3"/>
          <p:cNvSpPr txBox="1">
            <a:spLocks noChangeArrowheads="1"/>
          </p:cNvSpPr>
          <p:nvPr/>
        </p:nvSpPr>
        <p:spPr bwMode="auto">
          <a:xfrm>
            <a:off x="4367213" y="3125788"/>
            <a:ext cx="2159000" cy="438150"/>
          </a:xfrm>
          <a:prstGeom prst="rect">
            <a:avLst/>
          </a:prstGeom>
          <a:noFill/>
          <a:ln w="9525">
            <a:noFill/>
            <a:miter lim="800000"/>
            <a:headEnd/>
            <a:tailEnd/>
          </a:ln>
        </p:spPr>
        <p:txBody>
          <a:bodyPr>
            <a:spAutoFit/>
          </a:bodyPr>
          <a:lstStyle/>
          <a:p>
            <a:pPr marL="812800" lvl="1" indent="-355600" algn="r">
              <a:buClr>
                <a:schemeClr val="tx1"/>
              </a:buClr>
              <a:buSzPts val="2000"/>
              <a:defRPr/>
            </a:pPr>
            <a:r>
              <a:rPr lang="en-GB" sz="1050" b="0" i="1" dirty="0">
                <a:solidFill>
                  <a:srgbClr val="FF0000"/>
                </a:solidFill>
                <a:latin typeface="Arial" charset="0"/>
              </a:rPr>
              <a:t>~ 10 </a:t>
            </a:r>
            <a:r>
              <a:rPr lang="en-GB" sz="1050" b="0" i="1" dirty="0" smtClean="0">
                <a:solidFill>
                  <a:srgbClr val="FF0000"/>
                </a:solidFill>
                <a:latin typeface="Arial" charset="0"/>
              </a:rPr>
              <a:t>minutes</a:t>
            </a:r>
            <a:r>
              <a:rPr lang="en-GB" sz="1050" b="0" i="1" baseline="30000" dirty="0" smtClean="0">
                <a:solidFill>
                  <a:srgbClr val="FF0000"/>
                </a:solidFill>
                <a:latin typeface="Arial" charset="0"/>
              </a:rPr>
              <a:t>*1</a:t>
            </a:r>
            <a:endParaRPr lang="en-GB" sz="1050" b="0" i="1" dirty="0">
              <a:solidFill>
                <a:srgbClr val="FF0000"/>
              </a:solidFill>
              <a:latin typeface="Arial" charset="0"/>
            </a:endParaRPr>
          </a:p>
          <a:p>
            <a:pPr marL="812800" lvl="1" indent="-355600">
              <a:buClr>
                <a:schemeClr val="tx1"/>
              </a:buClr>
              <a:buSzPts val="2000"/>
              <a:defRPr/>
            </a:pPr>
            <a:endParaRPr lang="en-GB" b="0" i="1" dirty="0">
              <a:latin typeface="Arial" charset="0"/>
            </a:endParaRPr>
          </a:p>
        </p:txBody>
      </p:sp>
      <p:pic>
        <p:nvPicPr>
          <p:cNvPr id="10247" name="Picture 13" descr="timer.WMF"/>
          <p:cNvPicPr>
            <a:picLocks noChangeAspect="1"/>
          </p:cNvPicPr>
          <p:nvPr/>
        </p:nvPicPr>
        <p:blipFill>
          <a:blip r:embed="rId3" cstate="print"/>
          <a:srcRect/>
          <a:stretch>
            <a:fillRect/>
          </a:stretch>
        </p:blipFill>
        <p:spPr bwMode="auto">
          <a:xfrm>
            <a:off x="5334000" y="1066800"/>
            <a:ext cx="490538" cy="741363"/>
          </a:xfrm>
          <a:prstGeom prst="rect">
            <a:avLst/>
          </a:prstGeom>
          <a:noFill/>
          <a:ln w="9525">
            <a:noFill/>
            <a:miter lim="800000"/>
            <a:headEnd/>
            <a:tailEnd/>
          </a:ln>
        </p:spPr>
      </p:pic>
      <p:sp>
        <p:nvSpPr>
          <p:cNvPr id="23" name="TextBox 3"/>
          <p:cNvSpPr txBox="1">
            <a:spLocks noChangeArrowheads="1"/>
          </p:cNvSpPr>
          <p:nvPr/>
        </p:nvSpPr>
        <p:spPr bwMode="auto">
          <a:xfrm>
            <a:off x="4279900" y="1135063"/>
            <a:ext cx="2473325" cy="530225"/>
          </a:xfrm>
          <a:prstGeom prst="rect">
            <a:avLst/>
          </a:prstGeom>
          <a:noFill/>
          <a:ln w="9525">
            <a:noFill/>
            <a:miter lim="800000"/>
            <a:headEnd/>
            <a:tailEnd/>
          </a:ln>
        </p:spPr>
        <p:txBody>
          <a:bodyPr>
            <a:spAutoFit/>
          </a:bodyPr>
          <a:lstStyle/>
          <a:p>
            <a:pPr marL="812800" lvl="1" indent="-355600" algn="r">
              <a:buClr>
                <a:schemeClr val="tx1"/>
              </a:buClr>
              <a:buSzPts val="2000"/>
              <a:defRPr/>
            </a:pPr>
            <a:r>
              <a:rPr lang="en-GB" sz="1050" b="0" i="1" dirty="0">
                <a:latin typeface="Arial" charset="0"/>
              </a:rPr>
              <a:t>~ 20 minutes</a:t>
            </a:r>
            <a:endParaRPr lang="en-GB" sz="1050" b="0" i="1" baseline="30000" dirty="0">
              <a:latin typeface="Arial" charset="0"/>
            </a:endParaRPr>
          </a:p>
          <a:p>
            <a:pPr marL="812800" lvl="1" indent="-355600">
              <a:buClr>
                <a:schemeClr val="tx1"/>
              </a:buClr>
              <a:buSzPts val="2000"/>
              <a:defRPr/>
            </a:pPr>
            <a:endParaRPr lang="en-GB" b="0" i="1" dirty="0">
              <a:latin typeface="Arial" charset="0"/>
            </a:endParaRPr>
          </a:p>
        </p:txBody>
      </p:sp>
      <p:pic>
        <p:nvPicPr>
          <p:cNvPr id="10249" name="Picture 2"/>
          <p:cNvPicPr>
            <a:picLocks noChangeAspect="1" noChangeArrowheads="1"/>
          </p:cNvPicPr>
          <p:nvPr/>
        </p:nvPicPr>
        <p:blipFill>
          <a:blip r:embed="rId4" cstate="print"/>
          <a:srcRect/>
          <a:stretch>
            <a:fillRect/>
          </a:stretch>
        </p:blipFill>
        <p:spPr bwMode="auto">
          <a:xfrm>
            <a:off x="6999288" y="3033713"/>
            <a:ext cx="546100" cy="547687"/>
          </a:xfrm>
          <a:prstGeom prst="rect">
            <a:avLst/>
          </a:prstGeom>
          <a:noFill/>
          <a:ln w="9525">
            <a:noFill/>
            <a:miter lim="800000"/>
            <a:headEnd/>
            <a:tailEnd/>
          </a:ln>
        </p:spPr>
      </p:pic>
      <p:sp>
        <p:nvSpPr>
          <p:cNvPr id="10250" name="TextBox 3"/>
          <p:cNvSpPr txBox="1">
            <a:spLocks noChangeArrowheads="1"/>
          </p:cNvSpPr>
          <p:nvPr/>
        </p:nvSpPr>
        <p:spPr bwMode="auto">
          <a:xfrm>
            <a:off x="6235700" y="3160713"/>
            <a:ext cx="2473325" cy="584200"/>
          </a:xfrm>
          <a:prstGeom prst="rect">
            <a:avLst/>
          </a:prstGeom>
          <a:noFill/>
          <a:ln w="9525">
            <a:noFill/>
            <a:miter lim="800000"/>
            <a:headEnd/>
            <a:tailEnd/>
          </a:ln>
        </p:spPr>
        <p:txBody>
          <a:bodyPr>
            <a:spAutoFit/>
          </a:bodyPr>
          <a:lstStyle/>
          <a:p>
            <a:pPr marL="812800" lvl="1" indent="-355600" algn="r">
              <a:buClr>
                <a:schemeClr val="tx1"/>
              </a:buClr>
              <a:buSzPts val="2000"/>
            </a:pPr>
            <a:r>
              <a:rPr lang="en-GB" sz="1000" b="0" i="1"/>
              <a:t>Market Controllers</a:t>
            </a:r>
          </a:p>
          <a:p>
            <a:pPr marL="812800" lvl="1" indent="-355600" algn="r">
              <a:buClr>
                <a:schemeClr val="tx1"/>
              </a:buClr>
              <a:buSzPts val="2000"/>
            </a:pPr>
            <a:r>
              <a:rPr lang="en-GB" sz="1000" b="0" i="1"/>
              <a:t>Market Helpdesk</a:t>
            </a:r>
            <a:endParaRPr lang="en-GB" sz="800" b="0" i="1"/>
          </a:p>
          <a:p>
            <a:pPr marL="812800" lvl="1" indent="-355600">
              <a:buClr>
                <a:schemeClr val="tx1"/>
              </a:buClr>
              <a:buSzPts val="2000"/>
            </a:pPr>
            <a:endParaRPr lang="en-GB" b="0" i="1"/>
          </a:p>
        </p:txBody>
      </p:sp>
      <p:pic>
        <p:nvPicPr>
          <p:cNvPr id="10251" name="Picture 2"/>
          <p:cNvPicPr>
            <a:picLocks noChangeAspect="1" noChangeArrowheads="1"/>
          </p:cNvPicPr>
          <p:nvPr/>
        </p:nvPicPr>
        <p:blipFill>
          <a:blip r:embed="rId4" cstate="print"/>
          <a:srcRect/>
          <a:stretch>
            <a:fillRect/>
          </a:stretch>
        </p:blipFill>
        <p:spPr bwMode="auto">
          <a:xfrm>
            <a:off x="7024688" y="1158875"/>
            <a:ext cx="547687" cy="547688"/>
          </a:xfrm>
          <a:prstGeom prst="rect">
            <a:avLst/>
          </a:prstGeom>
          <a:noFill/>
          <a:ln w="9525">
            <a:noFill/>
            <a:miter lim="800000"/>
            <a:headEnd/>
            <a:tailEnd/>
          </a:ln>
        </p:spPr>
      </p:pic>
      <p:sp>
        <p:nvSpPr>
          <p:cNvPr id="10252" name="TextBox 3"/>
          <p:cNvSpPr txBox="1">
            <a:spLocks noChangeArrowheads="1"/>
          </p:cNvSpPr>
          <p:nvPr/>
        </p:nvSpPr>
        <p:spPr bwMode="auto">
          <a:xfrm>
            <a:off x="6245225" y="1152525"/>
            <a:ext cx="2473325" cy="892175"/>
          </a:xfrm>
          <a:prstGeom prst="rect">
            <a:avLst/>
          </a:prstGeom>
          <a:noFill/>
          <a:ln w="9525">
            <a:noFill/>
            <a:miter lim="800000"/>
            <a:headEnd/>
            <a:tailEnd/>
          </a:ln>
        </p:spPr>
        <p:txBody>
          <a:bodyPr>
            <a:spAutoFit/>
          </a:bodyPr>
          <a:lstStyle/>
          <a:p>
            <a:pPr marL="812800" lvl="1" indent="-355600" algn="r">
              <a:buClr>
                <a:schemeClr val="tx1"/>
              </a:buClr>
              <a:buSzPts val="2000"/>
            </a:pPr>
            <a:r>
              <a:rPr lang="en-GB" sz="1000" b="0" i="1"/>
              <a:t>Participant</a:t>
            </a:r>
          </a:p>
          <a:p>
            <a:pPr marL="812800" lvl="1" indent="-355600" algn="r">
              <a:buClr>
                <a:schemeClr val="tx1"/>
              </a:buClr>
              <a:buSzPts val="2000"/>
            </a:pPr>
            <a:r>
              <a:rPr lang="en-GB" sz="1000" b="0" i="1"/>
              <a:t>Market Controllers</a:t>
            </a:r>
          </a:p>
          <a:p>
            <a:pPr marL="812800" lvl="1" indent="-355600" algn="r">
              <a:buClr>
                <a:schemeClr val="tx1"/>
              </a:buClr>
              <a:buSzPts val="2000"/>
            </a:pPr>
            <a:r>
              <a:rPr lang="en-GB" sz="1000" b="0" i="1"/>
              <a:t>Market Helpdesk</a:t>
            </a:r>
          </a:p>
          <a:p>
            <a:pPr marL="812800" lvl="1" indent="-355600" algn="r">
              <a:buClr>
                <a:schemeClr val="tx1"/>
              </a:buClr>
              <a:buSzPts val="2000"/>
            </a:pPr>
            <a:r>
              <a:rPr lang="en-GB" sz="1000" b="0" i="1"/>
              <a:t>Market IT</a:t>
            </a:r>
            <a:endParaRPr lang="en-GB" sz="800" b="0" i="1"/>
          </a:p>
          <a:p>
            <a:pPr marL="812800" lvl="1" indent="-355600">
              <a:buClr>
                <a:schemeClr val="tx1"/>
              </a:buClr>
              <a:buSzPts val="2000"/>
            </a:pPr>
            <a:endParaRPr lang="en-GB" b="0" i="1"/>
          </a:p>
        </p:txBody>
      </p:sp>
      <p:pic>
        <p:nvPicPr>
          <p:cNvPr id="10253" name="Picture 11" descr="Semo logo.jpg"/>
          <p:cNvPicPr>
            <a:picLocks noChangeAspect="1"/>
          </p:cNvPicPr>
          <p:nvPr/>
        </p:nvPicPr>
        <p:blipFill>
          <a:blip r:embed="rId5" cstate="print"/>
          <a:srcRect/>
          <a:stretch>
            <a:fillRect/>
          </a:stretch>
        </p:blipFill>
        <p:spPr bwMode="auto">
          <a:xfrm>
            <a:off x="193675" y="6469063"/>
            <a:ext cx="449263" cy="188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9"/>
          <p:cNvSpPr txBox="1">
            <a:spLocks noChangeArrowheads="1"/>
          </p:cNvSpPr>
          <p:nvPr/>
        </p:nvSpPr>
        <p:spPr bwMode="auto">
          <a:xfrm>
            <a:off x="6172200" y="1162050"/>
            <a:ext cx="5200650" cy="461963"/>
          </a:xfrm>
          <a:prstGeom prst="rect">
            <a:avLst/>
          </a:prstGeom>
          <a:noFill/>
          <a:ln w="9525">
            <a:noFill/>
            <a:miter lim="800000"/>
            <a:headEnd/>
            <a:tailEnd/>
          </a:ln>
        </p:spPr>
        <p:txBody>
          <a:bodyPr>
            <a:spAutoFit/>
          </a:bodyPr>
          <a:lstStyle/>
          <a:p>
            <a:r>
              <a:rPr lang="en-IE"/>
              <a:t> </a:t>
            </a:r>
            <a:endParaRPr lang="en-US"/>
          </a:p>
          <a:p>
            <a:endParaRPr lang="en-US"/>
          </a:p>
        </p:txBody>
      </p:sp>
      <p:sp>
        <p:nvSpPr>
          <p:cNvPr id="11267" name="TextBox 3"/>
          <p:cNvSpPr txBox="1">
            <a:spLocks noChangeArrowheads="1"/>
          </p:cNvSpPr>
          <p:nvPr/>
        </p:nvSpPr>
        <p:spPr bwMode="auto">
          <a:xfrm>
            <a:off x="0" y="95250"/>
            <a:ext cx="8731250" cy="584200"/>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a:solidFill>
                  <a:srgbClr val="A80039"/>
                </a:solidFill>
                <a:latin typeface="Helvetica"/>
                <a:ea typeface="Helvetica"/>
                <a:cs typeface="Helvetica"/>
              </a:rPr>
              <a:t>‘Core Data’ LCF Process</a:t>
            </a:r>
            <a:endParaRPr lang="en-US" sz="3200">
              <a:solidFill>
                <a:srgbClr val="A80039"/>
              </a:solidFill>
              <a:latin typeface="Helvetica"/>
              <a:ea typeface="Helvetica"/>
              <a:cs typeface="Helvetica"/>
            </a:endParaRPr>
          </a:p>
        </p:txBody>
      </p:sp>
      <p:pic>
        <p:nvPicPr>
          <p:cNvPr id="11268" name="Picture 6"/>
          <p:cNvPicPr>
            <a:picLocks noChangeAspect="1" noChangeArrowheads="1"/>
          </p:cNvPicPr>
          <p:nvPr/>
        </p:nvPicPr>
        <p:blipFill>
          <a:blip r:embed="rId3" cstate="print"/>
          <a:srcRect/>
          <a:stretch>
            <a:fillRect/>
          </a:stretch>
        </p:blipFill>
        <p:spPr bwMode="auto">
          <a:xfrm>
            <a:off x="0" y="708025"/>
            <a:ext cx="9034463" cy="5605463"/>
          </a:xfrm>
          <a:prstGeom prst="rect">
            <a:avLst/>
          </a:prstGeom>
          <a:noFill/>
          <a:ln w="9525">
            <a:noFill/>
            <a:miter lim="800000"/>
            <a:headEnd/>
            <a:tailEnd/>
          </a:ln>
        </p:spPr>
      </p:pic>
      <p:sp>
        <p:nvSpPr>
          <p:cNvPr id="9" name="Oval 8"/>
          <p:cNvSpPr>
            <a:spLocks noChangeArrowheads="1"/>
          </p:cNvSpPr>
          <p:nvPr/>
        </p:nvSpPr>
        <p:spPr bwMode="auto">
          <a:xfrm>
            <a:off x="1044575" y="652463"/>
            <a:ext cx="1568450" cy="1989137"/>
          </a:xfrm>
          <a:prstGeom prst="ellipse">
            <a:avLst/>
          </a:prstGeom>
          <a:noFill/>
          <a:ln w="34925" algn="ctr">
            <a:solidFill>
              <a:srgbClr val="FF0000"/>
            </a:solidFill>
            <a:round/>
            <a:headEnd/>
            <a:tailEnd/>
          </a:ln>
        </p:spPr>
        <p:txBody>
          <a:bodyPr wrap="none" lIns="640048" tIns="45718" rIns="91435" bIns="45718" anchor="ctr"/>
          <a:lstStyle/>
          <a:p>
            <a:pPr algn="ctr" eaLnBrk="0" hangingPunct="0">
              <a:spcBef>
                <a:spcPct val="20000"/>
              </a:spcBef>
              <a:buFont typeface="Symbol" pitchFamily="18" charset="2"/>
              <a:buNone/>
            </a:pPr>
            <a:endParaRPr lang="en-US"/>
          </a:p>
        </p:txBody>
      </p:sp>
      <p:sp>
        <p:nvSpPr>
          <p:cNvPr id="10" name="Oval 9"/>
          <p:cNvSpPr>
            <a:spLocks noChangeArrowheads="1"/>
          </p:cNvSpPr>
          <p:nvPr/>
        </p:nvSpPr>
        <p:spPr bwMode="auto">
          <a:xfrm>
            <a:off x="2344738" y="573088"/>
            <a:ext cx="1566862" cy="1989137"/>
          </a:xfrm>
          <a:prstGeom prst="ellipse">
            <a:avLst/>
          </a:prstGeom>
          <a:noFill/>
          <a:ln w="34925" algn="ctr">
            <a:solidFill>
              <a:srgbClr val="FF0000"/>
            </a:solidFill>
            <a:round/>
            <a:headEnd/>
            <a:tailEnd/>
          </a:ln>
        </p:spPr>
        <p:txBody>
          <a:bodyPr wrap="none" lIns="640048" tIns="45718" rIns="91435" bIns="45718" anchor="ctr"/>
          <a:lstStyle/>
          <a:p>
            <a:pPr algn="ctr" eaLnBrk="0" hangingPunct="0">
              <a:spcBef>
                <a:spcPct val="20000"/>
              </a:spcBef>
              <a:buFont typeface="Symbol" pitchFamily="18" charset="2"/>
              <a:buNone/>
            </a:pPr>
            <a:endParaRPr lang="en-US"/>
          </a:p>
        </p:txBody>
      </p:sp>
      <p:sp>
        <p:nvSpPr>
          <p:cNvPr id="11" name="Oval 10"/>
          <p:cNvSpPr>
            <a:spLocks noChangeArrowheads="1"/>
          </p:cNvSpPr>
          <p:nvPr/>
        </p:nvSpPr>
        <p:spPr bwMode="auto">
          <a:xfrm>
            <a:off x="3629025" y="638175"/>
            <a:ext cx="1566863" cy="1989138"/>
          </a:xfrm>
          <a:prstGeom prst="ellipse">
            <a:avLst/>
          </a:prstGeom>
          <a:noFill/>
          <a:ln w="34925" algn="ctr">
            <a:solidFill>
              <a:srgbClr val="FF0000"/>
            </a:solidFill>
            <a:round/>
            <a:headEnd/>
            <a:tailEnd/>
          </a:ln>
        </p:spPr>
        <p:txBody>
          <a:bodyPr wrap="none" lIns="640048" tIns="45718" rIns="91435" bIns="45718" anchor="ctr"/>
          <a:lstStyle/>
          <a:p>
            <a:pPr algn="ctr" eaLnBrk="0" hangingPunct="0">
              <a:spcBef>
                <a:spcPct val="20000"/>
              </a:spcBef>
              <a:buFont typeface="Symbol" pitchFamily="18" charset="2"/>
              <a:buNone/>
            </a:pPr>
            <a:endParaRPr lang="en-US"/>
          </a:p>
        </p:txBody>
      </p:sp>
      <p:sp>
        <p:nvSpPr>
          <p:cNvPr id="12" name="Oval 11"/>
          <p:cNvSpPr>
            <a:spLocks noChangeArrowheads="1"/>
          </p:cNvSpPr>
          <p:nvPr/>
        </p:nvSpPr>
        <p:spPr bwMode="auto">
          <a:xfrm>
            <a:off x="2460625" y="3868738"/>
            <a:ext cx="1566863" cy="1987550"/>
          </a:xfrm>
          <a:prstGeom prst="ellipse">
            <a:avLst/>
          </a:prstGeom>
          <a:noFill/>
          <a:ln w="34925" algn="ctr">
            <a:solidFill>
              <a:srgbClr val="FF0000"/>
            </a:solidFill>
            <a:round/>
            <a:headEnd/>
            <a:tailEnd/>
          </a:ln>
        </p:spPr>
        <p:txBody>
          <a:bodyPr wrap="none" lIns="640048" tIns="45718" rIns="91435" bIns="45718" anchor="ctr"/>
          <a:lstStyle/>
          <a:p>
            <a:pPr algn="ctr" eaLnBrk="0" hangingPunct="0">
              <a:spcBef>
                <a:spcPct val="20000"/>
              </a:spcBef>
              <a:buFont typeface="Symbol" pitchFamily="18" charset="2"/>
              <a:buNone/>
            </a:pPr>
            <a:endParaRPr lang="en-US"/>
          </a:p>
        </p:txBody>
      </p:sp>
      <p:sp>
        <p:nvSpPr>
          <p:cNvPr id="13" name="Oval 12"/>
          <p:cNvSpPr>
            <a:spLocks noChangeArrowheads="1"/>
          </p:cNvSpPr>
          <p:nvPr/>
        </p:nvSpPr>
        <p:spPr bwMode="auto">
          <a:xfrm>
            <a:off x="7272338" y="2192338"/>
            <a:ext cx="1566862" cy="1987550"/>
          </a:xfrm>
          <a:prstGeom prst="ellipse">
            <a:avLst/>
          </a:prstGeom>
          <a:noFill/>
          <a:ln w="34925" algn="ctr">
            <a:solidFill>
              <a:srgbClr val="FF0000"/>
            </a:solidFill>
            <a:round/>
            <a:headEnd/>
            <a:tailEnd/>
          </a:ln>
        </p:spPr>
        <p:txBody>
          <a:bodyPr wrap="none" lIns="640048" tIns="45718" rIns="91435" bIns="45718" anchor="ctr"/>
          <a:lstStyle/>
          <a:p>
            <a:pPr algn="ctr" eaLnBrk="0" hangingPunct="0">
              <a:spcBef>
                <a:spcPct val="20000"/>
              </a:spcBef>
              <a:buFont typeface="Symbol" pitchFamily="18" charset="2"/>
              <a:buNone/>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1"/>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2"/>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P spid="11" grpId="1" animBg="1"/>
      <p:bldP spid="12" grpId="0" animBg="1"/>
      <p:bldP spid="12" grpId="1"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3"/>
          <p:cNvSpPr txBox="1">
            <a:spLocks noChangeArrowheads="1"/>
          </p:cNvSpPr>
          <p:nvPr/>
        </p:nvSpPr>
        <p:spPr bwMode="auto">
          <a:xfrm>
            <a:off x="0" y="0"/>
            <a:ext cx="9144000" cy="584200"/>
          </a:xfrm>
          <a:prstGeom prst="rect">
            <a:avLst/>
          </a:prstGeom>
          <a:solidFill>
            <a:schemeClr val="bg1"/>
          </a:solidFill>
          <a:ln w="9525">
            <a:noFill/>
            <a:miter lim="800000"/>
            <a:headEnd/>
            <a:tailEnd/>
          </a:ln>
        </p:spPr>
        <p:txBody>
          <a:bodyPr>
            <a:spAutoFit/>
          </a:bodyPr>
          <a:lstStyle/>
          <a:p>
            <a:pPr marL="355600" indent="-355600">
              <a:buClr>
                <a:schemeClr val="tx1"/>
              </a:buClr>
              <a:buSzPts val="2000"/>
              <a:buFont typeface="Arial" pitchFamily="34" charset="0"/>
              <a:buNone/>
            </a:pPr>
            <a:endParaRPr lang="en-GB" sz="3200">
              <a:solidFill>
                <a:srgbClr val="A80039"/>
              </a:solidFill>
              <a:latin typeface="Helvetica"/>
              <a:ea typeface="Helvetica"/>
              <a:cs typeface="Helvetica"/>
            </a:endParaRPr>
          </a:p>
        </p:txBody>
      </p:sp>
      <p:sp>
        <p:nvSpPr>
          <p:cNvPr id="12291" name="TextBox 3"/>
          <p:cNvSpPr txBox="1">
            <a:spLocks noChangeArrowheads="1"/>
          </p:cNvSpPr>
          <p:nvPr/>
        </p:nvSpPr>
        <p:spPr bwMode="auto">
          <a:xfrm>
            <a:off x="233363" y="168275"/>
            <a:ext cx="8731250" cy="584200"/>
          </a:xfrm>
          <a:prstGeom prst="rect">
            <a:avLst/>
          </a:prstGeom>
          <a:noFill/>
          <a:ln w="9525">
            <a:noFill/>
            <a:miter lim="800000"/>
            <a:headEnd/>
            <a:tailEnd/>
          </a:ln>
        </p:spPr>
        <p:txBody>
          <a:bodyPr>
            <a:spAutoFit/>
          </a:bodyPr>
          <a:lstStyle/>
          <a:p>
            <a:pPr marL="355600" indent="-355600">
              <a:buClr>
                <a:schemeClr val="tx1"/>
              </a:buClr>
              <a:buSzPts val="2000"/>
              <a:buFont typeface="Arial" pitchFamily="34" charset="0"/>
              <a:buNone/>
            </a:pPr>
            <a:r>
              <a:rPr lang="en-GB" sz="3200">
                <a:solidFill>
                  <a:srgbClr val="A80039"/>
                </a:solidFill>
                <a:latin typeface="Helvetica"/>
                <a:ea typeface="Helvetica"/>
                <a:cs typeface="Helvetica"/>
              </a:rPr>
              <a:t>Comparison of LCF Process</a:t>
            </a:r>
            <a:endParaRPr lang="en-US" sz="3200">
              <a:solidFill>
                <a:srgbClr val="A80039"/>
              </a:solidFill>
              <a:latin typeface="Helvetica"/>
              <a:ea typeface="Helvetica"/>
              <a:cs typeface="Helvetica"/>
            </a:endParaRPr>
          </a:p>
        </p:txBody>
      </p:sp>
      <p:pic>
        <p:nvPicPr>
          <p:cNvPr id="12292" name="Picture 4"/>
          <p:cNvPicPr>
            <a:picLocks noChangeAspect="1" noChangeArrowheads="1"/>
          </p:cNvPicPr>
          <p:nvPr/>
        </p:nvPicPr>
        <p:blipFill>
          <a:blip r:embed="rId3" cstate="print"/>
          <a:srcRect/>
          <a:stretch>
            <a:fillRect/>
          </a:stretch>
        </p:blipFill>
        <p:spPr bwMode="auto">
          <a:xfrm>
            <a:off x="4492625" y="3317875"/>
            <a:ext cx="4651375" cy="2695575"/>
          </a:xfrm>
          <a:prstGeom prst="rect">
            <a:avLst/>
          </a:prstGeom>
          <a:noFill/>
          <a:ln w="9525">
            <a:noFill/>
            <a:miter lim="800000"/>
            <a:headEnd/>
            <a:tailEnd/>
          </a:ln>
        </p:spPr>
      </p:pic>
      <p:pic>
        <p:nvPicPr>
          <p:cNvPr id="12293" name="Picture 5"/>
          <p:cNvPicPr>
            <a:picLocks noChangeAspect="1" noChangeArrowheads="1"/>
          </p:cNvPicPr>
          <p:nvPr/>
        </p:nvPicPr>
        <p:blipFill>
          <a:blip r:embed="rId4" cstate="print"/>
          <a:srcRect/>
          <a:stretch>
            <a:fillRect/>
          </a:stretch>
        </p:blipFill>
        <p:spPr bwMode="auto">
          <a:xfrm>
            <a:off x="406400" y="900113"/>
            <a:ext cx="4840288" cy="2816225"/>
          </a:xfrm>
          <a:prstGeom prst="rect">
            <a:avLst/>
          </a:prstGeom>
          <a:noFill/>
          <a:ln w="9525">
            <a:noFill/>
            <a:miter lim="800000"/>
            <a:headEnd/>
            <a:tailEnd/>
          </a:ln>
        </p:spPr>
      </p:pic>
      <p:sp>
        <p:nvSpPr>
          <p:cNvPr id="12294" name="Rectangle 6"/>
          <p:cNvSpPr>
            <a:spLocks noChangeArrowheads="1"/>
          </p:cNvSpPr>
          <p:nvPr/>
        </p:nvSpPr>
        <p:spPr bwMode="auto">
          <a:xfrm>
            <a:off x="2847975" y="1023938"/>
            <a:ext cx="4452938" cy="831850"/>
          </a:xfrm>
          <a:prstGeom prst="rect">
            <a:avLst/>
          </a:prstGeom>
          <a:solidFill>
            <a:schemeClr val="bg1"/>
          </a:solidFill>
          <a:ln w="9525">
            <a:noFill/>
            <a:miter lim="800000"/>
            <a:headEnd/>
            <a:tailEnd/>
          </a:ln>
        </p:spPr>
        <p:txBody>
          <a:bodyPr>
            <a:spAutoFit/>
          </a:bodyPr>
          <a:lstStyle/>
          <a:p>
            <a:pPr>
              <a:buClr>
                <a:schemeClr val="tx1"/>
              </a:buClr>
              <a:buSzPts val="2000"/>
            </a:pPr>
            <a:r>
              <a:rPr lang="en-GB" sz="2400" b="0" dirty="0" smtClean="0"/>
              <a:t>NEW - Appropriate </a:t>
            </a:r>
            <a:r>
              <a:rPr lang="en-GB" sz="2400" b="0" dirty="0"/>
              <a:t>for ‘Core Data’ LCF that is time critical</a:t>
            </a:r>
          </a:p>
        </p:txBody>
      </p:sp>
      <p:sp>
        <p:nvSpPr>
          <p:cNvPr id="12295" name="Rectangle 12"/>
          <p:cNvSpPr>
            <a:spLocks noChangeArrowheads="1"/>
          </p:cNvSpPr>
          <p:nvPr/>
        </p:nvSpPr>
        <p:spPr bwMode="auto">
          <a:xfrm>
            <a:off x="4732338" y="5635625"/>
            <a:ext cx="3773487" cy="1200329"/>
          </a:xfrm>
          <a:prstGeom prst="rect">
            <a:avLst/>
          </a:prstGeom>
          <a:solidFill>
            <a:schemeClr val="bg1"/>
          </a:solidFill>
          <a:ln w="9525">
            <a:noFill/>
            <a:miter lim="800000"/>
            <a:headEnd/>
            <a:tailEnd/>
          </a:ln>
        </p:spPr>
        <p:txBody>
          <a:bodyPr>
            <a:spAutoFit/>
          </a:bodyPr>
          <a:lstStyle/>
          <a:p>
            <a:pPr algn="ctr">
              <a:buClr>
                <a:schemeClr val="tx1"/>
              </a:buClr>
              <a:buSzPts val="2000"/>
            </a:pPr>
            <a:r>
              <a:rPr lang="en-GB" sz="2400" b="0" dirty="0" smtClean="0"/>
              <a:t>RETAIN – Appropriate for ‘Standard’ LCF that is  </a:t>
            </a:r>
            <a:r>
              <a:rPr lang="en-GB" sz="2400" b="0" dirty="0"/>
              <a:t>less time </a:t>
            </a:r>
            <a:r>
              <a:rPr lang="en-GB" sz="2400" b="0" dirty="0" smtClean="0"/>
              <a:t>critical</a:t>
            </a:r>
            <a:endParaRPr lang="en-GB" sz="2400" b="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Nat Grid Template">
  <a:themeElements>
    <a:clrScheme name="2_Nat Gri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Nat Grid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DDDDDD">
                <a:gamma/>
                <a:tint val="23922"/>
                <a:invGamma/>
              </a:srgbClr>
            </a:gs>
            <a:gs pos="100000">
              <a:srgbClr val="DDDDDD"/>
            </a:gs>
          </a:gsLst>
          <a:path path="rect">
            <a:fillToRect l="50000" t="50000" r="50000" b="50000"/>
          </a:path>
        </a:gradFill>
        <a:ln w="19050" cap="flat" cmpd="sng" algn="ctr">
          <a:noFill/>
          <a:prstDash val="solid"/>
          <a:round/>
          <a:headEnd type="none" w="med" len="med"/>
          <a:tailEnd type="none" w="med" len="med"/>
        </a:ln>
        <a:effectLst/>
      </a:spPr>
      <a:bodyPr vert="horz" wrap="none" lIns="640048" tIns="45718" rIns="91435" bIns="45718" numCol="1"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 typeface="Symbol" pitchFamily="18" charset="2"/>
          <a:buNone/>
          <a:tabLst/>
          <a:defRPr kumimoji="1" lang="en-US"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0">
          <a:gsLst>
            <a:gs pos="0">
              <a:srgbClr val="DDDDDD">
                <a:gamma/>
                <a:tint val="23922"/>
                <a:invGamma/>
              </a:srgbClr>
            </a:gs>
            <a:gs pos="100000">
              <a:srgbClr val="DDDDDD"/>
            </a:gs>
          </a:gsLst>
          <a:path path="rect">
            <a:fillToRect l="50000" t="50000" r="50000" b="50000"/>
          </a:path>
        </a:gradFill>
        <a:ln w="19050" cap="flat" cmpd="sng" algn="ctr">
          <a:noFill/>
          <a:prstDash val="solid"/>
          <a:round/>
          <a:headEnd type="none" w="med" len="med"/>
          <a:tailEnd type="none" w="med" len="med"/>
        </a:ln>
        <a:effectLst/>
      </a:spPr>
      <a:bodyPr vert="horz" wrap="none" lIns="640048" tIns="45718" rIns="91435" bIns="45718" numCol="1"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 typeface="Symbol" pitchFamily="18" charset="2"/>
          <a:buNone/>
          <a:tabLst/>
          <a:defRPr kumimoji="1" lang="en-US" sz="1200" b="1" i="0" u="none" strike="noStrike" cap="none" normalizeH="0" baseline="0" smtClean="0">
            <a:ln>
              <a:noFill/>
            </a:ln>
            <a:solidFill>
              <a:schemeClr val="tx1"/>
            </a:solidFill>
            <a:effectLst/>
            <a:latin typeface="Arial" charset="0"/>
          </a:defRPr>
        </a:defPPr>
      </a:lstStyle>
    </a:lnDef>
  </a:objectDefaults>
  <a:extraClrSchemeLst>
    <a:extraClrScheme>
      <a:clrScheme name="2_Nat Gri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Nat Grid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Nat Grid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Nat Grid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Nat Grid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Nat Grid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Nat Grid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at Grid Template">
  <a:themeElements>
    <a:clrScheme name="1_Nat Gri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Nat Grid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DDDDDD">
                <a:gamma/>
                <a:tint val="23922"/>
                <a:invGamma/>
              </a:srgbClr>
            </a:gs>
            <a:gs pos="100000">
              <a:srgbClr val="DDDDDD"/>
            </a:gs>
          </a:gsLst>
          <a:path path="rect">
            <a:fillToRect l="50000" t="50000" r="50000" b="50000"/>
          </a:path>
        </a:gradFill>
        <a:ln w="19050" cap="flat" cmpd="sng" algn="ctr">
          <a:noFill/>
          <a:prstDash val="solid"/>
          <a:round/>
          <a:headEnd type="none" w="med" len="med"/>
          <a:tailEnd type="none" w="med" len="med"/>
        </a:ln>
        <a:effectLst/>
      </a:spPr>
      <a:bodyPr vert="horz" wrap="none" lIns="640048" tIns="45718" rIns="91435" bIns="45718" numCol="1"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 typeface="Symbol" pitchFamily="18" charset="2"/>
          <a:buNone/>
          <a:tabLst/>
          <a:defRPr kumimoji="1" lang="en-US"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0">
          <a:gsLst>
            <a:gs pos="0">
              <a:srgbClr val="DDDDDD">
                <a:gamma/>
                <a:tint val="23922"/>
                <a:invGamma/>
              </a:srgbClr>
            </a:gs>
            <a:gs pos="100000">
              <a:srgbClr val="DDDDDD"/>
            </a:gs>
          </a:gsLst>
          <a:path path="rect">
            <a:fillToRect l="50000" t="50000" r="50000" b="50000"/>
          </a:path>
        </a:gradFill>
        <a:ln w="19050" cap="flat" cmpd="sng" algn="ctr">
          <a:noFill/>
          <a:prstDash val="solid"/>
          <a:round/>
          <a:headEnd type="none" w="med" len="med"/>
          <a:tailEnd type="none" w="med" len="med"/>
        </a:ln>
        <a:effectLst/>
      </a:spPr>
      <a:bodyPr vert="horz" wrap="none" lIns="640048" tIns="45718" rIns="91435" bIns="45718" numCol="1"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 typeface="Symbol" pitchFamily="18" charset="2"/>
          <a:buNone/>
          <a:tabLst/>
          <a:defRPr kumimoji="1" lang="en-US" sz="1200" b="1" i="0" u="none" strike="noStrike" cap="none" normalizeH="0" baseline="0" smtClean="0">
            <a:ln>
              <a:noFill/>
            </a:ln>
            <a:solidFill>
              <a:schemeClr val="tx1"/>
            </a:solidFill>
            <a:effectLst/>
            <a:latin typeface="Arial" charset="0"/>
          </a:defRPr>
        </a:defPPr>
      </a:lstStyle>
    </a:lnDef>
  </a:objectDefaults>
  <a:extraClrSchemeLst>
    <a:extraClrScheme>
      <a:clrScheme name="1_Nat Gri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Nat Grid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Nat Grid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Nat Grid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Nat Grid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Nat Grid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Nat Grid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M:\Document Management System\Presentation\Nat Grid Template.ppt</Template>
  <TotalTime>86161</TotalTime>
  <Words>1408</Words>
  <Application>Microsoft Office PowerPoint</Application>
  <PresentationFormat>On-screen Show (4:3)</PresentationFormat>
  <Paragraphs>199</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2_Nat Grid Template</vt:lpstr>
      <vt:lpstr>1_Nat Grid Template</vt:lpstr>
      <vt:lpstr> WORKING GROUP -  Mod_06_12  Improved Efficiencies in LCF Process  21 February 2012 </vt:lpstr>
      <vt:lpstr>Slide 2</vt:lpstr>
      <vt:lpstr>Slide 3</vt:lpstr>
      <vt:lpstr>Slide 4</vt:lpstr>
      <vt:lpstr>Slide 5</vt:lpstr>
      <vt:lpstr>Slide 6</vt:lpstr>
      <vt:lpstr>Slide 7</vt:lpstr>
      <vt:lpstr>Slide 8</vt:lpstr>
      <vt:lpstr>Slide 9</vt:lpstr>
      <vt:lpstr>Slide 10</vt:lpstr>
    </vt:vector>
  </TitlesOfParts>
  <Company>ESB National Grid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Presentation BLG 190706</dc:title>
  <dc:creator>Blandine Thiry</dc:creator>
  <cp:lastModifiedBy>sking</cp:lastModifiedBy>
  <cp:revision>1483</cp:revision>
  <cp:lastPrinted>2002-07-25T14:31:52Z</cp:lastPrinted>
  <dcterms:created xsi:type="dcterms:W3CDTF">2002-03-27T14:53:01Z</dcterms:created>
  <dcterms:modified xsi:type="dcterms:W3CDTF">2012-02-21T10:54:44Z</dcterms:modified>
</cp:coreProperties>
</file>