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handoutMasterIdLst>
    <p:handoutMasterId r:id="rId11"/>
  </p:handoutMasterIdLst>
  <p:sldIdLst>
    <p:sldId id="257" r:id="rId3"/>
    <p:sldId id="265" r:id="rId4"/>
    <p:sldId id="260" r:id="rId5"/>
    <p:sldId id="261" r:id="rId6"/>
    <p:sldId id="263" r:id="rId7"/>
    <p:sldId id="264" r:id="rId8"/>
    <p:sldId id="262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90F6-2F09-4C13-B84B-9874D3BC7EF1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17487-B6AA-4905-91EB-95C7747440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9133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58692-36C5-4DC0-AEF7-F54480AB6F9E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C4BCA-089C-466D-A60B-9F7174C690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487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65225" y="349250"/>
            <a:ext cx="4467225" cy="3351213"/>
          </a:xfrm>
        </p:spPr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775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153" tIns="46577" rIns="93153" bIns="46577"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EBE0-D8A1-4E43-9209-205D90CC932F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C4A-691D-42A5-990D-38593E2E6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243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EBE0-D8A1-4E43-9209-205D90CC932F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C4A-691D-42A5-990D-38593E2E6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85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EBE0-D8A1-4E43-9209-205D90CC932F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C4A-691D-42A5-990D-38593E2E6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572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Slide -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"/>
          <p:cNvSpPr>
            <a:spLocks noChangeArrowheads="1"/>
          </p:cNvSpPr>
          <p:nvPr userDrawn="1"/>
        </p:nvSpPr>
        <p:spPr bwMode="hidden">
          <a:xfrm>
            <a:off x="1588" y="2400300"/>
            <a:ext cx="9144000" cy="1800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700" y="2346325"/>
            <a:ext cx="8610600" cy="1020803"/>
          </a:xfrm>
        </p:spPr>
        <p:txBody>
          <a:bodyPr lIns="0" tIns="0" rIns="0" bIns="0" anchor="b" anchorCtr="0">
            <a:normAutofit/>
          </a:bodyPr>
          <a:lstStyle>
            <a:lvl1pPr algn="ctr"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49542" y="3479086"/>
            <a:ext cx="8644916" cy="41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defRPr lang="en-US" sz="2000" dirty="0" smtClean="0">
                <a:solidFill>
                  <a:schemeClr val="tx2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42"/>
          <p:cNvSpPr>
            <a:spLocks noChangeArrowheads="1"/>
          </p:cNvSpPr>
          <p:nvPr userDrawn="1"/>
        </p:nvSpPr>
        <p:spPr bwMode="hidden">
          <a:xfrm>
            <a:off x="0" y="6638925"/>
            <a:ext cx="9144000" cy="219075"/>
          </a:xfrm>
          <a:prstGeom prst="rect">
            <a:avLst/>
          </a:prstGeom>
          <a:solidFill>
            <a:srgbClr val="0041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hidden">
          <a:xfrm>
            <a:off x="1588" y="0"/>
            <a:ext cx="9144000" cy="219075"/>
          </a:xfrm>
          <a:prstGeom prst="rect">
            <a:avLst/>
          </a:prstGeom>
          <a:solidFill>
            <a:srgbClr val="0041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44"/>
          <p:cNvSpPr>
            <a:spLocks noChangeArrowheads="1"/>
          </p:cNvSpPr>
          <p:nvPr userDrawn="1"/>
        </p:nvSpPr>
        <p:spPr bwMode="ltGray">
          <a:xfrm>
            <a:off x="1588" y="2346325"/>
            <a:ext cx="9144000" cy="793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45"/>
          <p:cNvSpPr>
            <a:spLocks noChangeArrowheads="1"/>
          </p:cNvSpPr>
          <p:nvPr userDrawn="1"/>
        </p:nvSpPr>
        <p:spPr bwMode="ltGray">
          <a:xfrm>
            <a:off x="1588" y="4191000"/>
            <a:ext cx="9144000" cy="793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6"/>
          <p:cNvSpPr>
            <a:spLocks noChangeArrowheads="1"/>
          </p:cNvSpPr>
          <p:nvPr userDrawn="1"/>
        </p:nvSpPr>
        <p:spPr bwMode="ltGray">
          <a:xfrm>
            <a:off x="0" y="200025"/>
            <a:ext cx="9144000" cy="52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9" name="Rectangle 47"/>
          <p:cNvSpPr>
            <a:spLocks noChangeArrowheads="1"/>
          </p:cNvSpPr>
          <p:nvPr userDrawn="1"/>
        </p:nvSpPr>
        <p:spPr bwMode="ltGray">
          <a:xfrm rot="10800000">
            <a:off x="0" y="6604000"/>
            <a:ext cx="9144000" cy="52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3" name="Picture 12" descr="Copy of AES_logo_with_taglin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7780" y="4974744"/>
            <a:ext cx="2936544" cy="12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91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lide -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"/>
          <p:cNvSpPr>
            <a:spLocks noChangeArrowheads="1"/>
          </p:cNvSpPr>
          <p:nvPr userDrawn="1"/>
        </p:nvSpPr>
        <p:spPr bwMode="hidden">
          <a:xfrm>
            <a:off x="1588" y="2400300"/>
            <a:ext cx="9144000" cy="1800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700" y="2346325"/>
            <a:ext cx="8610600" cy="1020803"/>
          </a:xfrm>
        </p:spPr>
        <p:txBody>
          <a:bodyPr lIns="0" tIns="0" rIns="0" bIns="0" anchor="b" anchorCtr="0">
            <a:normAutofit/>
          </a:bodyPr>
          <a:lstStyle>
            <a:lvl1pPr algn="ctr"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49542" y="3479086"/>
            <a:ext cx="8644916" cy="41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defRPr lang="en-US" sz="2000" dirty="0" smtClean="0">
                <a:solidFill>
                  <a:schemeClr val="tx2"/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42"/>
          <p:cNvSpPr>
            <a:spLocks noChangeArrowheads="1"/>
          </p:cNvSpPr>
          <p:nvPr userDrawn="1"/>
        </p:nvSpPr>
        <p:spPr bwMode="hidden">
          <a:xfrm>
            <a:off x="0" y="6638925"/>
            <a:ext cx="9144000" cy="219075"/>
          </a:xfrm>
          <a:prstGeom prst="rect">
            <a:avLst/>
          </a:prstGeom>
          <a:solidFill>
            <a:srgbClr val="0041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hidden">
          <a:xfrm>
            <a:off x="1588" y="0"/>
            <a:ext cx="9144000" cy="219075"/>
          </a:xfrm>
          <a:prstGeom prst="rect">
            <a:avLst/>
          </a:prstGeom>
          <a:solidFill>
            <a:srgbClr val="0041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11" name="Rectangle 44"/>
          <p:cNvSpPr>
            <a:spLocks noChangeArrowheads="1"/>
          </p:cNvSpPr>
          <p:nvPr userDrawn="1"/>
        </p:nvSpPr>
        <p:spPr bwMode="ltGray">
          <a:xfrm>
            <a:off x="1588" y="2346325"/>
            <a:ext cx="9144000" cy="793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12" name="Rectangle 45"/>
          <p:cNvSpPr>
            <a:spLocks noChangeArrowheads="1"/>
          </p:cNvSpPr>
          <p:nvPr userDrawn="1"/>
        </p:nvSpPr>
        <p:spPr bwMode="ltGray">
          <a:xfrm>
            <a:off x="1588" y="4191000"/>
            <a:ext cx="9144000" cy="793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18" name="Rectangle 46"/>
          <p:cNvSpPr>
            <a:spLocks noChangeArrowheads="1"/>
          </p:cNvSpPr>
          <p:nvPr userDrawn="1"/>
        </p:nvSpPr>
        <p:spPr bwMode="ltGray">
          <a:xfrm>
            <a:off x="0" y="200025"/>
            <a:ext cx="9144000" cy="52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19" name="Rectangle 47"/>
          <p:cNvSpPr>
            <a:spLocks noChangeArrowheads="1"/>
          </p:cNvSpPr>
          <p:nvPr userDrawn="1"/>
        </p:nvSpPr>
        <p:spPr bwMode="ltGray">
          <a:xfrm rot="10800000">
            <a:off x="0" y="6604000"/>
            <a:ext cx="9144000" cy="52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pic>
        <p:nvPicPr>
          <p:cNvPr id="13" name="Picture 12" descr="Copy of AES_logo_with_taglin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7780" y="4974744"/>
            <a:ext cx="2936544" cy="12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98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1049" y="1034156"/>
            <a:ext cx="845400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kern="120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5749" y="6159313"/>
            <a:ext cx="8429625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67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Title,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265" y="47641"/>
            <a:ext cx="8492109" cy="8854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1049" y="1034156"/>
            <a:ext cx="845400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kern="120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5749" y="6159313"/>
            <a:ext cx="8429625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13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Title,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8"/>
          </p:nvPr>
        </p:nvSpPr>
        <p:spPr>
          <a:xfrm>
            <a:off x="356616" y="2362200"/>
            <a:ext cx="8458200" cy="3563112"/>
          </a:xfrm>
        </p:spPr>
        <p:txBody>
          <a:bodyPr>
            <a:normAutofit/>
          </a:bodyPr>
          <a:lstStyle>
            <a:lvl1pPr marL="228600" indent="-228600">
              <a:spcBef>
                <a:spcPts val="1500"/>
              </a:spcBef>
              <a:defRPr sz="1800"/>
            </a:lvl1pPr>
            <a:lvl2pPr marL="457200" indent="-228600">
              <a:spcBef>
                <a:spcPts val="700"/>
              </a:spcBef>
              <a:defRPr sz="1600"/>
            </a:lvl2pPr>
            <a:lvl3pPr marL="628650" indent="-171450">
              <a:spcBef>
                <a:spcPts val="300"/>
              </a:spcBef>
              <a:defRPr sz="1400"/>
            </a:lvl3pPr>
            <a:lvl4pPr marL="800100" indent="-171450">
              <a:spcBef>
                <a:spcPts val="100"/>
              </a:spcBef>
              <a:defRPr sz="1200"/>
            </a:lvl4pPr>
            <a:lvl5pPr marL="971550" indent="-17145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5" y="1657349"/>
            <a:ext cx="8486775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1049" y="1034156"/>
            <a:ext cx="845400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kern="120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5749" y="6159313"/>
            <a:ext cx="8429625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79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Left empty,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51664" y="1657349"/>
            <a:ext cx="4186428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33"/>
          </p:nvPr>
        </p:nvSpPr>
        <p:spPr>
          <a:xfrm>
            <a:off x="4656427" y="2352675"/>
            <a:ext cx="4176903" cy="360044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1049" y="1034156"/>
            <a:ext cx="845400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kern="120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5749" y="6159313"/>
            <a:ext cx="8429625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682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Left half,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58105" y="1657349"/>
            <a:ext cx="4186428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51664" y="1657349"/>
            <a:ext cx="4186428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32"/>
          </p:nvPr>
        </p:nvSpPr>
        <p:spPr>
          <a:xfrm>
            <a:off x="362868" y="2352675"/>
            <a:ext cx="4176903" cy="360044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4"/>
          <p:cNvSpPr>
            <a:spLocks noGrp="1"/>
          </p:cNvSpPr>
          <p:nvPr>
            <p:ph sz="quarter" idx="33"/>
          </p:nvPr>
        </p:nvSpPr>
        <p:spPr>
          <a:xfrm>
            <a:off x="4656427" y="2352675"/>
            <a:ext cx="4176903" cy="360044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1049" y="1034156"/>
            <a:ext cx="845400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kern="120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5749" y="6159313"/>
            <a:ext cx="8429625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703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Left half, Right 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58105" y="1657349"/>
            <a:ext cx="4186428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51664" y="1657349"/>
            <a:ext cx="4186428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4651664" y="3838574"/>
            <a:ext cx="4186428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2"/>
          </p:nvPr>
        </p:nvSpPr>
        <p:spPr>
          <a:xfrm>
            <a:off x="362868" y="2352675"/>
            <a:ext cx="4176903" cy="360044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Content Placeholder 4"/>
          <p:cNvSpPr>
            <a:spLocks noGrp="1"/>
          </p:cNvSpPr>
          <p:nvPr>
            <p:ph sz="quarter" idx="33"/>
          </p:nvPr>
        </p:nvSpPr>
        <p:spPr>
          <a:xfrm>
            <a:off x="4656427" y="2352676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6" name="Content Placeholder 4"/>
          <p:cNvSpPr>
            <a:spLocks noGrp="1"/>
          </p:cNvSpPr>
          <p:nvPr>
            <p:ph sz="quarter" idx="35"/>
          </p:nvPr>
        </p:nvSpPr>
        <p:spPr>
          <a:xfrm>
            <a:off x="4656427" y="4533901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1049" y="1034156"/>
            <a:ext cx="845400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kern="120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5749" y="6159313"/>
            <a:ext cx="8429625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230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EBE0-D8A1-4E43-9209-205D90CC932F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C4A-691D-42A5-990D-38593E2E6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4038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Left quarters,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58105" y="1657349"/>
            <a:ext cx="4186428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358105" y="3838574"/>
            <a:ext cx="4186428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51664" y="1657349"/>
            <a:ext cx="4186428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Content Placeholder 4"/>
          <p:cNvSpPr>
            <a:spLocks noGrp="1"/>
          </p:cNvSpPr>
          <p:nvPr>
            <p:ph sz="quarter" idx="32"/>
          </p:nvPr>
        </p:nvSpPr>
        <p:spPr>
          <a:xfrm>
            <a:off x="362868" y="2352676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33"/>
          </p:nvPr>
        </p:nvSpPr>
        <p:spPr>
          <a:xfrm>
            <a:off x="4656427" y="2352675"/>
            <a:ext cx="4176903" cy="360044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34"/>
          </p:nvPr>
        </p:nvSpPr>
        <p:spPr>
          <a:xfrm>
            <a:off x="362868" y="4533901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1049" y="1034156"/>
            <a:ext cx="845400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kern="120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5749" y="6159313"/>
            <a:ext cx="8429625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647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lide - Left quarters, Right 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58105" y="1657349"/>
            <a:ext cx="4186428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9"/>
          </p:nvPr>
        </p:nvSpPr>
        <p:spPr>
          <a:xfrm>
            <a:off x="358105" y="3838574"/>
            <a:ext cx="4186428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4651664" y="1657349"/>
            <a:ext cx="4186428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1"/>
          </p:nvPr>
        </p:nvSpPr>
        <p:spPr>
          <a:xfrm>
            <a:off x="4651664" y="3838574"/>
            <a:ext cx="4186428" cy="64008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dist="25400" dir="5400000" algn="ctr" rotWithShape="0">
              <a:schemeClr val="accent5"/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362868" y="2352676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33"/>
          </p:nvPr>
        </p:nvSpPr>
        <p:spPr>
          <a:xfrm>
            <a:off x="4656427" y="2352676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34"/>
          </p:nvPr>
        </p:nvSpPr>
        <p:spPr>
          <a:xfrm>
            <a:off x="362868" y="4533901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Content Placeholder 4"/>
          <p:cNvSpPr>
            <a:spLocks noGrp="1"/>
          </p:cNvSpPr>
          <p:nvPr>
            <p:ph sz="quarter" idx="35"/>
          </p:nvPr>
        </p:nvSpPr>
        <p:spPr>
          <a:xfrm>
            <a:off x="4656427" y="4533901"/>
            <a:ext cx="4176903" cy="14192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100"/>
            </a:lvl5pPr>
          </a:lstStyle>
          <a:p>
            <a:pPr marL="228600" lvl="0" indent="-228600">
              <a:spcBef>
                <a:spcPts val="1500"/>
              </a:spcBef>
            </a:pPr>
            <a:r>
              <a:rPr lang="en-US" dirty="0" smtClean="0"/>
              <a:t>Click to edit Master text styles</a:t>
            </a:r>
          </a:p>
          <a:p>
            <a:pPr marL="457200" lvl="1">
              <a:spcBef>
                <a:spcPts val="700"/>
              </a:spcBef>
            </a:pPr>
            <a:r>
              <a:rPr lang="en-US" dirty="0" smtClean="0"/>
              <a:t>Second level</a:t>
            </a:r>
          </a:p>
          <a:p>
            <a:pPr marL="628650" lvl="2" indent="-171450">
              <a:spcBef>
                <a:spcPts val="300"/>
              </a:spcBef>
            </a:pPr>
            <a:r>
              <a:rPr lang="en-US" dirty="0" smtClean="0"/>
              <a:t>Third level</a:t>
            </a:r>
          </a:p>
          <a:p>
            <a:pPr marL="800100" lvl="3">
              <a:spcBef>
                <a:spcPts val="100"/>
              </a:spcBef>
            </a:pPr>
            <a:r>
              <a:rPr lang="en-US" dirty="0" smtClean="0"/>
              <a:t>Fourth level</a:t>
            </a:r>
          </a:p>
          <a:p>
            <a:pPr marL="971550"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1049" y="1034156"/>
            <a:ext cx="845400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kern="120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5749" y="6159313"/>
            <a:ext cx="8429625" cy="415018"/>
          </a:xfrm>
          <a:prstGeom prst="rect">
            <a:avLst/>
          </a:prstGeom>
        </p:spPr>
        <p:txBody>
          <a:bodyPr lIns="91440" tIns="0" rIns="0" bIns="0" anchor="b" anchorCtr="0"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750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Slide -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"/>
          <p:cNvSpPr>
            <a:spLocks noChangeArrowheads="1"/>
          </p:cNvSpPr>
          <p:nvPr userDrawn="1"/>
        </p:nvSpPr>
        <p:spPr bwMode="hidden">
          <a:xfrm>
            <a:off x="1588" y="2400300"/>
            <a:ext cx="9144000" cy="1800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700" y="2743891"/>
            <a:ext cx="8610600" cy="1020803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42"/>
          <p:cNvSpPr>
            <a:spLocks noChangeArrowheads="1"/>
          </p:cNvSpPr>
          <p:nvPr userDrawn="1"/>
        </p:nvSpPr>
        <p:spPr bwMode="hidden">
          <a:xfrm>
            <a:off x="0" y="6638925"/>
            <a:ext cx="9144000" cy="219075"/>
          </a:xfrm>
          <a:prstGeom prst="rect">
            <a:avLst/>
          </a:prstGeom>
          <a:solidFill>
            <a:srgbClr val="0041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7" name="Rectangle 43"/>
          <p:cNvSpPr>
            <a:spLocks noChangeArrowheads="1"/>
          </p:cNvSpPr>
          <p:nvPr userDrawn="1"/>
        </p:nvSpPr>
        <p:spPr bwMode="hidden">
          <a:xfrm>
            <a:off x="1588" y="0"/>
            <a:ext cx="9144000" cy="219075"/>
          </a:xfrm>
          <a:prstGeom prst="rect">
            <a:avLst/>
          </a:prstGeom>
          <a:solidFill>
            <a:srgbClr val="0041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11" name="Rectangle 44"/>
          <p:cNvSpPr>
            <a:spLocks noChangeArrowheads="1"/>
          </p:cNvSpPr>
          <p:nvPr userDrawn="1"/>
        </p:nvSpPr>
        <p:spPr bwMode="ltGray">
          <a:xfrm>
            <a:off x="1588" y="2346325"/>
            <a:ext cx="9144000" cy="793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12" name="Rectangle 45"/>
          <p:cNvSpPr>
            <a:spLocks noChangeArrowheads="1"/>
          </p:cNvSpPr>
          <p:nvPr userDrawn="1"/>
        </p:nvSpPr>
        <p:spPr bwMode="ltGray">
          <a:xfrm>
            <a:off x="1588" y="4191000"/>
            <a:ext cx="9144000" cy="793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18" name="Rectangle 46"/>
          <p:cNvSpPr>
            <a:spLocks noChangeArrowheads="1"/>
          </p:cNvSpPr>
          <p:nvPr userDrawn="1"/>
        </p:nvSpPr>
        <p:spPr bwMode="ltGray">
          <a:xfrm>
            <a:off x="0" y="200025"/>
            <a:ext cx="9144000" cy="52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19" name="Rectangle 47"/>
          <p:cNvSpPr>
            <a:spLocks noChangeArrowheads="1"/>
          </p:cNvSpPr>
          <p:nvPr userDrawn="1"/>
        </p:nvSpPr>
        <p:spPr bwMode="ltGray">
          <a:xfrm rot="10800000">
            <a:off x="0" y="6604000"/>
            <a:ext cx="9144000" cy="52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58225" y="6700477"/>
            <a:ext cx="438150" cy="120184"/>
          </a:xfrm>
          <a:prstGeom prst="rect">
            <a:avLst/>
          </a:prstGeom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0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50288" y="6675438"/>
            <a:ext cx="493712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BE53223-A9FC-8648-8BFA-AF2CCE809282}" type="slidenum">
              <a:rPr lang="en-US">
                <a:solidFill>
                  <a:srgbClr val="00415F"/>
                </a:solidFill>
              </a:rPr>
              <a:pPr/>
              <a:t>‹#›</a:t>
            </a:fld>
            <a:endParaRPr lang="en-US">
              <a:solidFill>
                <a:srgbClr val="00415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xfrm>
            <a:off x="76200" y="6943725"/>
            <a:ext cx="1633538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415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xfrm>
            <a:off x="2820988" y="6943725"/>
            <a:ext cx="3502025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415F"/>
                </a:solidFill>
              </a:rPr>
              <a:t>Copyright The AES Corporation 2012</a:t>
            </a:r>
            <a:endParaRPr lang="en-US">
              <a:solidFill>
                <a:srgbClr val="0041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089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50288" y="6675438"/>
            <a:ext cx="493712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2A0B41-D686-8142-A4A7-F01DF3133759}" type="slidenum">
              <a:rPr lang="en-US">
                <a:solidFill>
                  <a:srgbClr val="00415F"/>
                </a:solidFill>
              </a:rPr>
              <a:pPr/>
              <a:t>‹#›</a:t>
            </a:fld>
            <a:endParaRPr lang="en-US">
              <a:solidFill>
                <a:srgbClr val="00415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xfrm>
            <a:off x="76200" y="6943725"/>
            <a:ext cx="1633538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415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xfrm>
            <a:off x="2820988" y="6943725"/>
            <a:ext cx="3502025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415F"/>
                </a:solidFill>
              </a:rPr>
              <a:t>Copyright The AES Corporation 2012</a:t>
            </a:r>
            <a:endParaRPr lang="en-US">
              <a:solidFill>
                <a:srgbClr val="0041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629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940425"/>
            <a:ext cx="9144000" cy="917575"/>
            <a:chOff x="0" y="3742"/>
            <a:chExt cx="5760" cy="578"/>
          </a:xfrm>
        </p:grpSpPr>
        <p:sp>
          <p:nvSpPr>
            <p:cNvPr id="5" name="Rectangle 30"/>
            <p:cNvSpPr>
              <a:spLocks noChangeArrowheads="1"/>
            </p:cNvSpPr>
            <p:nvPr/>
          </p:nvSpPr>
          <p:spPr bwMode="auto">
            <a:xfrm>
              <a:off x="0" y="4036"/>
              <a:ext cx="5760" cy="48"/>
            </a:xfrm>
            <a:prstGeom prst="rect">
              <a:avLst/>
            </a:prstGeom>
            <a:solidFill>
              <a:srgbClr val="CE11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0" y="4080"/>
              <a:ext cx="5760" cy="2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7" name="Picture 35" descr="BB_Logo_Square_RGB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" y="3742"/>
              <a:ext cx="100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4" descr="BakerBot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-57150" y="6632575"/>
            <a:ext cx="581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aseline="30000">
                <a:solidFill>
                  <a:srgbClr val="000000"/>
                </a:solidFill>
                <a:cs typeface="Arial" pitchFamily="34" charset="0"/>
              </a:rPr>
              <a:t>©</a:t>
            </a:r>
            <a:r>
              <a:rPr lang="en-US" sz="1000">
                <a:solidFill>
                  <a:srgbClr val="000000"/>
                </a:solidFill>
              </a:rPr>
              <a:t> </a:t>
            </a:r>
            <a:r>
              <a:rPr lang="en-US" sz="80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0"/>
            <a:ext cx="8382000" cy="1143000"/>
          </a:xfrm>
        </p:spPr>
        <p:txBody>
          <a:bodyPr/>
          <a:lstStyle>
            <a:lvl1pPr algn="r">
              <a:defRPr sz="4000">
                <a:latin typeface="Arial Black" pitchFamily="34" charset="0"/>
              </a:defRPr>
            </a:lvl1pPr>
          </a:lstStyle>
          <a:p>
            <a:pPr lvl="0"/>
            <a:r>
              <a:rPr lang="en-US" noProof="0" smtClean="0"/>
              <a:t>Presentation Title Goes Here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38600"/>
            <a:ext cx="8305800" cy="990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 i="1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This is the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7108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EBE0-D8A1-4E43-9209-205D90CC932F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C4A-691D-42A5-990D-38593E2E6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052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EBE0-D8A1-4E43-9209-205D90CC932F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C4A-691D-42A5-990D-38593E2E6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526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EBE0-D8A1-4E43-9209-205D90CC932F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C4A-691D-42A5-990D-38593E2E6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643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EBE0-D8A1-4E43-9209-205D90CC932F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C4A-691D-42A5-990D-38593E2E6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547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EBE0-D8A1-4E43-9209-205D90CC932F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C4A-691D-42A5-990D-38593E2E6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131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EBE0-D8A1-4E43-9209-205D90CC932F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C4A-691D-42A5-990D-38593E2E6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689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EBE0-D8A1-4E43-9209-205D90CC932F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AC4A-691D-42A5-990D-38593E2E6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799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EBE0-D8A1-4E43-9209-205D90CC932F}" type="datetimeFigureOut">
              <a:rPr lang="en-GB" smtClean="0"/>
              <a:pPr/>
              <a:t>04/02/2014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0AC4A-691D-42A5-990D-38593E2E6D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474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 userDrawn="1">
            <p:ph type="body" idx="1"/>
          </p:nvPr>
        </p:nvSpPr>
        <p:spPr bwMode="gray">
          <a:xfrm>
            <a:off x="2804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 userDrawn="1">
            <p:ph type="title"/>
          </p:nvPr>
        </p:nvSpPr>
        <p:spPr>
          <a:xfrm>
            <a:off x="280415" y="76200"/>
            <a:ext cx="8492109" cy="8854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ltGray">
          <a:xfrm rot="10800000">
            <a:off x="-1588" y="6604000"/>
            <a:ext cx="9144001" cy="52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ltGray">
          <a:xfrm>
            <a:off x="0" y="965200"/>
            <a:ext cx="9144000" cy="52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415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58225" y="6700477"/>
            <a:ext cx="438150" cy="120184"/>
          </a:xfrm>
          <a:prstGeom prst="rect">
            <a:avLst/>
          </a:prstGeom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>
                <a:solidFill>
                  <a:srgbClr val="00415F"/>
                </a:solidFill>
              </a:rPr>
              <a:pPr/>
              <a:t>‹#›</a:t>
            </a:fld>
            <a:endParaRPr dirty="0">
              <a:solidFill>
                <a:srgbClr val="0041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9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ts val="600"/>
        </a:spcBef>
        <a:buNone/>
        <a:defRPr lang="en-US" sz="2600" b="1" kern="1200" baseline="0" dirty="0" smtClean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0" fontAlgn="base" latinLnBrk="0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3"/>
        </a:buClr>
        <a:buSzPct val="100000"/>
        <a:buFont typeface="Wingdings" pitchFamily="2" charset="2"/>
        <a:buChar char=""/>
        <a:defRPr lang="en-US" sz="2200" kern="1200" dirty="0" smtClean="0">
          <a:solidFill>
            <a:schemeClr val="tx2"/>
          </a:solidFill>
          <a:effectLst/>
          <a:latin typeface="+mn-lt"/>
          <a:ea typeface="+mn-ea"/>
          <a:cs typeface="+mn-cs"/>
        </a:defRPr>
      </a:lvl1pPr>
      <a:lvl2pPr marL="514350" indent="-228600" algn="l" defTabSz="914400" rtl="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3"/>
        </a:buClr>
        <a:buFont typeface="Wingdings" pitchFamily="2" charset="2"/>
        <a:buChar char="w"/>
        <a:defRPr lang="en-US" sz="2000" kern="1200" dirty="0" smtClean="0">
          <a:solidFill>
            <a:schemeClr val="tx2"/>
          </a:solidFill>
          <a:effectLst/>
          <a:latin typeface="+mn-lt"/>
          <a:ea typeface="+mn-ea"/>
          <a:cs typeface="+mn-cs"/>
        </a:defRPr>
      </a:lvl2pPr>
      <a:lvl3pPr marL="742950" indent="-231775" algn="l" defTabSz="914400" rtl="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3"/>
        </a:buClr>
        <a:buFont typeface="Wingdings" pitchFamily="2" charset="2"/>
        <a:buChar char="§"/>
        <a:defRPr lang="en-US" sz="1800" kern="1200" dirty="0" smtClean="0">
          <a:solidFill>
            <a:schemeClr val="tx2"/>
          </a:solidFill>
          <a:effectLst/>
          <a:latin typeface="+mn-lt"/>
          <a:ea typeface="+mn-ea"/>
          <a:cs typeface="+mn-cs"/>
        </a:defRPr>
      </a:lvl3pPr>
      <a:lvl4pPr marL="914400" indent="-171450" algn="l" defTabSz="914400" rtl="0" eaLnBrk="0" fontAlgn="base" latinLnBrk="0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3"/>
        </a:buClr>
        <a:buFont typeface="Arial" pitchFamily="34" charset="0"/>
        <a:buChar char="–"/>
        <a:defRPr lang="en-US" sz="1600" kern="1200" dirty="0" smtClean="0">
          <a:solidFill>
            <a:schemeClr val="tx2"/>
          </a:solidFill>
          <a:effectLst/>
          <a:latin typeface="+mn-lt"/>
          <a:ea typeface="+mn-ea"/>
          <a:cs typeface="+mn-cs"/>
        </a:defRPr>
      </a:lvl4pPr>
      <a:lvl5pPr marL="1085850" indent="-171450" algn="l" defTabSz="914400" rtl="0" eaLnBrk="0" fontAlgn="base" latinLnBrk="0" hangingPunct="0">
        <a:lnSpc>
          <a:spcPct val="90000"/>
        </a:lnSpc>
        <a:spcBef>
          <a:spcPts val="100"/>
        </a:spcBef>
        <a:spcAft>
          <a:spcPct val="0"/>
        </a:spcAft>
        <a:buClr>
          <a:schemeClr val="accent3"/>
        </a:buClr>
        <a:buSzPct val="90000"/>
        <a:buFont typeface="Arial" pitchFamily="34" charset="0"/>
        <a:buChar char="►"/>
        <a:defRPr lang="en-US" sz="1400" kern="1200" dirty="0" smtClean="0">
          <a:solidFill>
            <a:schemeClr val="tx2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83858" y="2496992"/>
            <a:ext cx="8610600" cy="10208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 Storage</a:t>
            </a:r>
            <a:br>
              <a:rPr lang="en-US" sz="2800" dirty="0" smtClean="0"/>
            </a:br>
            <a:r>
              <a:rPr lang="en-US" sz="2800" i="1" dirty="0" smtClean="0"/>
              <a:t>Battery Storage</a:t>
            </a:r>
            <a:endParaRPr lang="en-US" sz="2800" dirty="0" smtClean="0"/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258741" y="3532085"/>
            <a:ext cx="8644916" cy="419814"/>
          </a:xfrm>
        </p:spPr>
        <p:txBody>
          <a:bodyPr>
            <a:noAutofit/>
          </a:bodyPr>
          <a:lstStyle/>
          <a:p>
            <a:r>
              <a:rPr lang="en-US" sz="1600" dirty="0" smtClean="0"/>
              <a:t>February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2857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M clos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668"/>
          <a:stretch/>
        </p:blipFill>
        <p:spPr bwMode="auto">
          <a:xfrm>
            <a:off x="4953000" y="4501400"/>
            <a:ext cx="2057400" cy="1510443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03596"/>
            <a:ext cx="533400" cy="53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4" descr="2009_12_10_2895_crop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2057400" cy="1454398"/>
          </a:xfrm>
          <a:prstGeom prst="rect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12" descr="Storage project overhead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507" y="4578598"/>
            <a:ext cx="2076307" cy="1429310"/>
          </a:xfrm>
          <a:prstGeom prst="rect">
            <a:avLst/>
          </a:prstGeom>
          <a:noFill/>
          <a:ln w="12700">
            <a:solidFill>
              <a:srgbClr val="04040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11" descr="BESS close-up 2 of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92598"/>
            <a:ext cx="2039216" cy="1326497"/>
          </a:xfrm>
          <a:prstGeom prst="rect">
            <a:avLst/>
          </a:prstGeom>
          <a:noFill/>
          <a:ln w="9525">
            <a:solidFill>
              <a:srgbClr val="0D0E1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426" name="TextBox 4"/>
          <p:cNvSpPr txBox="1">
            <a:spLocks noChangeArrowheads="1"/>
          </p:cNvSpPr>
          <p:nvPr/>
        </p:nvSpPr>
        <p:spPr bwMode="auto">
          <a:xfrm>
            <a:off x="2667000" y="3664198"/>
            <a:ext cx="1905000" cy="5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00415F"/>
                </a:solidFill>
              </a:rPr>
              <a:t>24 MW Los Andes</a:t>
            </a:r>
          </a:p>
          <a:p>
            <a:pPr algn="ctr" eaLnBrk="1" hangingPunct="1"/>
            <a:r>
              <a:rPr lang="en-US" sz="1400" dirty="0" smtClean="0">
                <a:solidFill>
                  <a:srgbClr val="00415F"/>
                </a:solidFill>
              </a:rPr>
              <a:t>Chile, </a:t>
            </a:r>
            <a:r>
              <a:rPr lang="en-US" sz="1400" b="0" i="1" dirty="0" smtClean="0">
                <a:solidFill>
                  <a:srgbClr val="00415F"/>
                </a:solidFill>
              </a:rPr>
              <a:t>2009</a:t>
            </a:r>
            <a:endParaRPr lang="en-US" sz="1400" b="0" i="1" dirty="0">
              <a:solidFill>
                <a:srgbClr val="00415F"/>
              </a:solidFill>
            </a:endParaRPr>
          </a:p>
        </p:txBody>
      </p:sp>
      <p:sp>
        <p:nvSpPr>
          <p:cNvPr id="60427" name="TextBox 13"/>
          <p:cNvSpPr txBox="1">
            <a:spLocks noChangeArrowheads="1"/>
          </p:cNvSpPr>
          <p:nvPr/>
        </p:nvSpPr>
        <p:spPr bwMode="auto">
          <a:xfrm>
            <a:off x="2514600" y="6102598"/>
            <a:ext cx="2286000" cy="5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00415F"/>
                </a:solidFill>
              </a:rPr>
              <a:t>16 MW Johnson City</a:t>
            </a:r>
          </a:p>
          <a:p>
            <a:pPr algn="ctr" eaLnBrk="1" hangingPunct="1"/>
            <a:r>
              <a:rPr lang="en-US" sz="1400" dirty="0" smtClean="0">
                <a:solidFill>
                  <a:srgbClr val="00415F"/>
                </a:solidFill>
              </a:rPr>
              <a:t>New York, </a:t>
            </a:r>
            <a:r>
              <a:rPr lang="en-US" sz="1400" b="0" dirty="0" smtClean="0">
                <a:solidFill>
                  <a:srgbClr val="00415F"/>
                </a:solidFill>
              </a:rPr>
              <a:t>2010</a:t>
            </a:r>
          </a:p>
        </p:txBody>
      </p:sp>
      <p:sp>
        <p:nvSpPr>
          <p:cNvPr id="60428" name="TextBox 14"/>
          <p:cNvSpPr txBox="1">
            <a:spLocks noChangeArrowheads="1"/>
          </p:cNvSpPr>
          <p:nvPr/>
        </p:nvSpPr>
        <p:spPr bwMode="auto">
          <a:xfrm>
            <a:off x="5105400" y="6102598"/>
            <a:ext cx="2209800" cy="5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00415F"/>
                </a:solidFill>
              </a:rPr>
              <a:t>64 MW Laurel Mtn.</a:t>
            </a:r>
          </a:p>
          <a:p>
            <a:pPr algn="ctr" eaLnBrk="1" hangingPunct="1"/>
            <a:r>
              <a:rPr lang="en-US" sz="1400" dirty="0" smtClean="0">
                <a:solidFill>
                  <a:srgbClr val="00415F"/>
                </a:solidFill>
              </a:rPr>
              <a:t>West Virginia, </a:t>
            </a:r>
            <a:r>
              <a:rPr lang="en-US" sz="1400" b="0" i="1" dirty="0" smtClean="0">
                <a:solidFill>
                  <a:srgbClr val="00415F"/>
                </a:solidFill>
              </a:rPr>
              <a:t>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91" y="292740"/>
            <a:ext cx="8765309" cy="661988"/>
          </a:xfrm>
        </p:spPr>
        <p:txBody>
          <a:bodyPr>
            <a:noAutofit/>
          </a:bodyPr>
          <a:lstStyle/>
          <a:p>
            <a:r>
              <a:rPr lang="en-US" sz="2400" dirty="0" smtClean="0"/>
              <a:t>AES Energy Storage:  power system </a:t>
            </a:r>
            <a:r>
              <a:rPr lang="en-US" sz="2400" dirty="0"/>
              <a:t>p</a:t>
            </a:r>
            <a:r>
              <a:rPr lang="en-US" sz="2400" dirty="0" smtClean="0"/>
              <a:t>artner since 2008</a:t>
            </a:r>
            <a:br>
              <a:rPr lang="en-US" sz="2400" dirty="0" smtClean="0"/>
            </a:br>
            <a:r>
              <a:rPr lang="en-US" sz="2400" dirty="0" smtClean="0"/>
              <a:t>More than 180 MW of resource, 1GW in development</a:t>
            </a:r>
            <a:endParaRPr lang="en-US" sz="2400" dirty="0"/>
          </a:p>
        </p:txBody>
      </p:sp>
      <p:pic>
        <p:nvPicPr>
          <p:cNvPr id="3" name="Picture 2" descr="Edison_Medallion_30pct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665196"/>
            <a:ext cx="636232" cy="609600"/>
          </a:xfrm>
          <a:prstGeom prst="rect">
            <a:avLst/>
          </a:prstGeom>
        </p:spPr>
      </p:pic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4953000" y="3664198"/>
            <a:ext cx="2286000" cy="5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00415F"/>
                </a:solidFill>
              </a:rPr>
              <a:t>40 MW </a:t>
            </a:r>
            <a:r>
              <a:rPr lang="en-US" sz="1400" dirty="0" err="1" smtClean="0">
                <a:solidFill>
                  <a:srgbClr val="00415F"/>
                </a:solidFill>
              </a:rPr>
              <a:t>Angamos</a:t>
            </a:r>
            <a:endParaRPr lang="en-US" sz="1400" dirty="0" smtClean="0">
              <a:solidFill>
                <a:srgbClr val="00415F"/>
              </a:solidFill>
            </a:endParaRPr>
          </a:p>
          <a:p>
            <a:pPr algn="ctr" eaLnBrk="1" hangingPunct="1"/>
            <a:r>
              <a:rPr lang="en-US" sz="1400" dirty="0" smtClean="0">
                <a:solidFill>
                  <a:srgbClr val="00415F"/>
                </a:solidFill>
              </a:rPr>
              <a:t>Chile, </a:t>
            </a:r>
            <a:r>
              <a:rPr lang="en-US" sz="1400" b="0" i="1" dirty="0" smtClean="0">
                <a:solidFill>
                  <a:srgbClr val="00415F"/>
                </a:solidFill>
              </a:rPr>
              <a:t>2012</a:t>
            </a:r>
            <a:endParaRPr lang="en-US" sz="1400" b="0" i="1" dirty="0">
              <a:solidFill>
                <a:srgbClr val="00415F"/>
              </a:solidFill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162800" y="2749798"/>
            <a:ext cx="1905000" cy="5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00415F"/>
                </a:solidFill>
              </a:rPr>
              <a:t>40 MW, Chile</a:t>
            </a:r>
            <a:endParaRPr lang="en-US" sz="1400" b="0" i="1" dirty="0" smtClean="0">
              <a:solidFill>
                <a:srgbClr val="00415F"/>
              </a:solidFill>
            </a:endParaRPr>
          </a:p>
          <a:p>
            <a:pPr algn="ctr" eaLnBrk="1" hangingPunct="1"/>
            <a:r>
              <a:rPr lang="en-US" sz="1400" b="0" i="1" dirty="0" smtClean="0">
                <a:solidFill>
                  <a:srgbClr val="00415F"/>
                </a:solidFill>
              </a:rPr>
              <a:t>2014</a:t>
            </a:r>
            <a:endParaRPr lang="en-US" sz="1400" b="0" i="1" dirty="0">
              <a:solidFill>
                <a:srgbClr val="00415F"/>
              </a:solidFill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7162800" y="6049954"/>
            <a:ext cx="1905000" cy="5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00415F"/>
                </a:solidFill>
              </a:rPr>
              <a:t>40 MW, </a:t>
            </a:r>
            <a:r>
              <a:rPr lang="en-US" sz="1400" dirty="0" err="1" smtClean="0">
                <a:solidFill>
                  <a:srgbClr val="00415F"/>
                </a:solidFill>
              </a:rPr>
              <a:t>Tait</a:t>
            </a:r>
            <a:r>
              <a:rPr lang="en-US" sz="1400" dirty="0" smtClean="0">
                <a:solidFill>
                  <a:srgbClr val="00415F"/>
                </a:solidFill>
              </a:rPr>
              <a:t>, </a:t>
            </a:r>
          </a:p>
          <a:p>
            <a:pPr algn="ctr" eaLnBrk="1" hangingPunct="1"/>
            <a:r>
              <a:rPr lang="en-US" sz="1400" dirty="0" smtClean="0">
                <a:solidFill>
                  <a:srgbClr val="00415F"/>
                </a:solidFill>
              </a:rPr>
              <a:t>Ohio </a:t>
            </a:r>
            <a:r>
              <a:rPr lang="en-US" sz="1400" b="0" i="1" dirty="0" smtClean="0">
                <a:solidFill>
                  <a:srgbClr val="00415F"/>
                </a:solidFill>
              </a:rPr>
              <a:t>2013</a:t>
            </a:r>
            <a:endParaRPr lang="en-US" sz="1400" b="0" i="1" dirty="0">
              <a:solidFill>
                <a:srgbClr val="00415F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315200" y="4578598"/>
            <a:ext cx="1600200" cy="1371600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>
              <a:solidFill>
                <a:srgbClr val="00415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15200" y="2292598"/>
            <a:ext cx="1600200" cy="1371600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>
              <a:solidFill>
                <a:srgbClr val="00415F"/>
              </a:solidFill>
            </a:endParaRPr>
          </a:p>
        </p:txBody>
      </p:sp>
      <p:pic>
        <p:nvPicPr>
          <p:cNvPr id="7" name="Picture 6" descr="Picture 005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6" y="3054598"/>
            <a:ext cx="2302934" cy="1295400"/>
          </a:xfrm>
          <a:prstGeom prst="rect">
            <a:avLst/>
          </a:prstGeom>
          <a:ln w="1270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304800" y="4426197"/>
            <a:ext cx="1905000" cy="95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00415F"/>
                </a:solidFill>
              </a:rPr>
              <a:t>AES Carina @ IPL</a:t>
            </a:r>
          </a:p>
          <a:p>
            <a:pPr algn="ctr" eaLnBrk="1" hangingPunct="1"/>
            <a:r>
              <a:rPr lang="en-US" sz="1400" b="0" i="1" dirty="0" smtClean="0">
                <a:solidFill>
                  <a:srgbClr val="00415F"/>
                </a:solidFill>
              </a:rPr>
              <a:t>World’s first grid Lithium-ion battery</a:t>
            </a:r>
          </a:p>
          <a:p>
            <a:pPr algn="ctr" eaLnBrk="1" hangingPunct="1"/>
            <a:r>
              <a:rPr lang="en-US" sz="1400" b="0" i="1" dirty="0" smtClean="0">
                <a:solidFill>
                  <a:srgbClr val="00415F"/>
                </a:solidFill>
              </a:rPr>
              <a:t>Feb 2008</a:t>
            </a:r>
            <a:endParaRPr lang="en-US" sz="1400" b="0" i="1" dirty="0">
              <a:solidFill>
                <a:srgbClr val="00415F"/>
              </a:solidFill>
            </a:endParaRPr>
          </a:p>
        </p:txBody>
      </p:sp>
      <p:sp>
        <p:nvSpPr>
          <p:cNvPr id="8" name="Bent Arrow 7"/>
          <p:cNvSpPr/>
          <p:nvPr/>
        </p:nvSpPr>
        <p:spPr bwMode="auto">
          <a:xfrm>
            <a:off x="1219200" y="2444998"/>
            <a:ext cx="914400" cy="457200"/>
          </a:xfrm>
          <a:prstGeom prst="bentArrow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Bent Arrow 27"/>
          <p:cNvSpPr/>
          <p:nvPr/>
        </p:nvSpPr>
        <p:spPr bwMode="auto">
          <a:xfrm flipV="1">
            <a:off x="1219200" y="5416798"/>
            <a:ext cx="914400" cy="457200"/>
          </a:xfrm>
          <a:prstGeom prst="bentArrow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7652" y="1371600"/>
            <a:ext cx="914400" cy="3213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52325" y="1298493"/>
            <a:ext cx="649052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89036" y="1386155"/>
            <a:ext cx="838200" cy="2941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/>
          <a:srcRect b="18916"/>
          <a:stretch/>
        </p:blipFill>
        <p:spPr>
          <a:xfrm>
            <a:off x="5618707" y="1322284"/>
            <a:ext cx="469882" cy="381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4" cstate="print"/>
          <a:srcRect l="6585" t="25644" r="11396" b="28590"/>
          <a:stretch/>
        </p:blipFill>
        <p:spPr>
          <a:xfrm>
            <a:off x="7250803" y="1371600"/>
            <a:ext cx="685800" cy="30789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885212" y="1219200"/>
            <a:ext cx="7256907" cy="609600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>
              <a:solidFill>
                <a:srgbClr val="00415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4658" y="1344716"/>
            <a:ext cx="123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415F"/>
                </a:solidFill>
                <a:latin typeface="Arial Narrow" pitchFamily="34" charset="0"/>
              </a:rPr>
              <a:t>Customers: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56945" y="6627983"/>
            <a:ext cx="382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415F"/>
                </a:solidFill>
                <a:latin typeface="Lucida Grande"/>
                <a:ea typeface="Lucida Grande"/>
                <a:cs typeface="Lucida Grande"/>
              </a:rPr>
              <a:t>© 2013 The AES Corporation All Rights Reserved</a:t>
            </a:r>
            <a:endParaRPr lang="en-US" sz="1200" dirty="0" smtClean="0">
              <a:solidFill>
                <a:srgbClr val="00415F"/>
              </a:solidFill>
              <a:cs typeface="Arial"/>
            </a:endParaRPr>
          </a:p>
        </p:txBody>
      </p:sp>
      <p:pic>
        <p:nvPicPr>
          <p:cNvPr id="5" name="Picture 4" descr="Screen shot 2013-04-30 at 8.20.26 A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0120" y="1325232"/>
            <a:ext cx="1227321" cy="406226"/>
          </a:xfrm>
          <a:prstGeom prst="rect">
            <a:avLst/>
          </a:prstGeom>
        </p:spPr>
      </p:pic>
      <p:pic>
        <p:nvPicPr>
          <p:cNvPr id="32" name="Picture 2" descr="C:\Users\piers.lewis\Documents\DATA\1. ES\1. Projects\32. Dayton\19. Photos\aerial photos 17Aug2013 - Finals Tait\1. 3 aeiral photos email-able size\Tait Battery 012 - large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192433" y="4494150"/>
            <a:ext cx="1713923" cy="1514427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rgbClr r="0" g="0" b="0">
                <a:alpha val="43000"/>
              </a:sc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5681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295400"/>
            <a:ext cx="7848600" cy="2362200"/>
          </a:xfrm>
          <a:prstGeom prst="round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30650" y="88315"/>
            <a:ext cx="8377732" cy="8858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sz="2400" dirty="0" smtClean="0"/>
              <a:t>Synchronized Reserve:  Quick, precise response to event</a:t>
            </a:r>
            <a:endParaRPr lang="en-US" sz="2400" dirty="0"/>
          </a:p>
        </p:txBody>
      </p:sp>
      <p:pic>
        <p:nvPicPr>
          <p:cNvPr id="18434" name="Picture 2" descr="Screen shot 2012-05-04 at 1.36.2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"/>
          <a:stretch>
            <a:fillRect/>
          </a:stretch>
        </p:blipFill>
        <p:spPr bwMode="auto">
          <a:xfrm>
            <a:off x="834651" y="4022343"/>
            <a:ext cx="3737349" cy="237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Screen shot 2012-05-02 at 11.14.3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69" r="11665" b="150"/>
          <a:stretch>
            <a:fillRect/>
          </a:stretch>
        </p:blipFill>
        <p:spPr bwMode="auto">
          <a:xfrm>
            <a:off x="740802" y="1397000"/>
            <a:ext cx="38546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41337" y="6584328"/>
            <a:ext cx="2049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Source:  CDEC-SING, AES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" y="3975100"/>
            <a:ext cx="7848600" cy="2425700"/>
          </a:xfrm>
          <a:prstGeom prst="roundRect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56945" y="6627983"/>
            <a:ext cx="382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Lucida Grande"/>
                <a:ea typeface="Lucida Grande"/>
                <a:cs typeface="Lucida Grande"/>
              </a:rPr>
              <a:t>© 2013 The AES Corporation All Rights Reserved</a:t>
            </a:r>
            <a:endParaRPr lang="en-US" sz="12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49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280987" y="211709"/>
            <a:ext cx="8057982" cy="885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2400" dirty="0" smtClean="0">
                <a:cs typeface="Arial"/>
              </a:rPr>
              <a:t>Frequency Regulation: Laurel </a:t>
            </a:r>
            <a:r>
              <a:rPr lang="en-US" sz="2400" dirty="0">
                <a:cs typeface="Arial"/>
              </a:rPr>
              <a:t>Mountain </a:t>
            </a:r>
            <a:r>
              <a:rPr lang="en-US" sz="2400" dirty="0" smtClean="0">
                <a:cs typeface="Arial"/>
              </a:rPr>
              <a:t>32MW energy storage operating commercially in PJM since 2011.</a:t>
            </a:r>
            <a:endParaRPr lang="en-US" sz="2400" dirty="0">
              <a:cs typeface="Arial"/>
            </a:endParaRPr>
          </a:p>
        </p:txBody>
      </p:sp>
      <p:pic>
        <p:nvPicPr>
          <p:cNvPr id="19458" name="Picture 2" descr="Screen shot 2012-05-02 at 11.32.1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331" y="1188938"/>
            <a:ext cx="5405722" cy="304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LMphoto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8" y="1188938"/>
            <a:ext cx="3094583" cy="343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040" y="4230820"/>
            <a:ext cx="2796895" cy="22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955" y="5009122"/>
            <a:ext cx="4772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O</a:t>
            </a: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perating range of +32MW to -32MW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Precise response to 4 second AGC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Ramp rate mitigation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Economic, daily bid in PJM power market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6945" y="6627983"/>
            <a:ext cx="382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Lucida Grande"/>
                <a:ea typeface="Lucida Grande"/>
                <a:cs typeface="Lucida Grande"/>
              </a:rPr>
              <a:t>© 2013 The AES Corporation All Rights Reserved</a:t>
            </a:r>
            <a:endParaRPr lang="en-US" sz="12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0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Flexibility: a 2X operating range, low standby cost, and nearly instantaneous power.</a:t>
            </a:r>
            <a:endParaRPr lang="en-US" dirty="0"/>
          </a:p>
        </p:txBody>
      </p:sp>
      <p:pic>
        <p:nvPicPr>
          <p:cNvPr id="4" name="Picture 3" descr="GenRX graphics LIP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329" y="1750774"/>
            <a:ext cx="6848992" cy="42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6945" y="6627983"/>
            <a:ext cx="382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Lucida Grande"/>
                <a:ea typeface="Lucida Grande"/>
                <a:cs typeface="Lucida Grande"/>
              </a:rPr>
              <a:t>© 2013 The AES Corporation All Rights Reserved</a:t>
            </a:r>
            <a:endParaRPr lang="en-US" sz="12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0132" y="2390963"/>
            <a:ext cx="6337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100 supply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954963" y="3717032"/>
            <a:ext cx="8573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Flex range 200MW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25854" y="5229200"/>
            <a:ext cx="4680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100 load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6944" y="4221088"/>
            <a:ext cx="903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100 MW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258612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100 MW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2568261"/>
            <a:ext cx="72008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100</a:t>
            </a:r>
          </a:p>
          <a:p>
            <a:pPr algn="ctr"/>
            <a:endParaRPr lang="en-GB" sz="1200" dirty="0"/>
          </a:p>
          <a:p>
            <a:pPr algn="ctr"/>
            <a:endParaRPr lang="en-GB" sz="1200" dirty="0" smtClean="0"/>
          </a:p>
          <a:p>
            <a:pPr algn="ctr"/>
            <a:r>
              <a:rPr lang="en-GB" sz="1200" dirty="0" smtClean="0"/>
              <a:t>50</a:t>
            </a:r>
            <a:endParaRPr lang="en-GB" sz="1200" dirty="0"/>
          </a:p>
          <a:p>
            <a:pPr algn="ctr"/>
            <a:r>
              <a:rPr lang="en-GB" sz="1000" dirty="0" smtClean="0"/>
              <a:t>Set point</a:t>
            </a:r>
          </a:p>
          <a:p>
            <a:pPr algn="ctr"/>
            <a:endParaRPr lang="en-GB" sz="1400" dirty="0" smtClean="0"/>
          </a:p>
          <a:p>
            <a:pPr algn="ctr"/>
            <a:r>
              <a:rPr lang="en-GB" sz="1200" dirty="0" smtClean="0"/>
              <a:t>20</a:t>
            </a:r>
          </a:p>
          <a:p>
            <a:pPr algn="ctr"/>
            <a:r>
              <a:rPr lang="en-GB" sz="1000" dirty="0" smtClean="0"/>
              <a:t>Min point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63740" y="3037560"/>
            <a:ext cx="8573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Flex range 80MW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18062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energy storage systems can deliver existing and future system support needs.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1853540"/>
              </p:ext>
            </p:extLst>
          </p:nvPr>
        </p:nvGraphicFramePr>
        <p:xfrm>
          <a:off x="395536" y="1844824"/>
          <a:ext cx="372697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263"/>
                <a:gridCol w="10847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Existing Ancillary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Storage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Op. Reserve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Op. Reserve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Tertiary Op. Reserve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Tertiary Op. Reserve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Replacement</a:t>
                      </a:r>
                      <a:r>
                        <a:rPr lang="en-US" baseline="0" dirty="0" smtClean="0"/>
                        <a:t> Reserve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MVAR Leading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MVAR Lagging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2306625"/>
              </p:ext>
            </p:extLst>
          </p:nvPr>
        </p:nvGraphicFramePr>
        <p:xfrm>
          <a:off x="4644008" y="1844824"/>
          <a:ext cx="3726976" cy="29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263"/>
                <a:gridCol w="10847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 New Ancillary Services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Storage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Synchronous</a:t>
                      </a:r>
                      <a:r>
                        <a:rPr lang="en-US" sz="1600" baseline="0" dirty="0" smtClean="0"/>
                        <a:t> Inertial 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Fast Frequency 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Fast Post-fault Active Power Recovery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Ramping Margin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Dynamic</a:t>
                      </a:r>
                      <a:r>
                        <a:rPr lang="en-US" sz="1600" baseline="0" dirty="0" smtClean="0"/>
                        <a:t> Reactive Response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4093" y="5708319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Narrow" pitchFamily="34" charset="0"/>
              </a:rPr>
              <a:t>*Storage also provides minimum generation support by being able to act as a load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6945" y="6627983"/>
            <a:ext cx="382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Lucida Grande"/>
                <a:ea typeface="Lucida Grande"/>
                <a:cs typeface="Lucida Grande"/>
              </a:rPr>
              <a:t>© 2013 The AES Corporation All Rights Reserved</a:t>
            </a:r>
            <a:endParaRPr lang="en-US" sz="12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12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60" y="127312"/>
            <a:ext cx="7944704" cy="812003"/>
          </a:xfrm>
        </p:spPr>
        <p:txBody>
          <a:bodyPr lIns="82058" tIns="41029" rIns="82058" bIns="41029">
            <a:normAutofit/>
          </a:bodyPr>
          <a:lstStyle/>
          <a:p>
            <a:r>
              <a:rPr lang="en-US" sz="2400" dirty="0" smtClean="0"/>
              <a:t>AES</a:t>
            </a:r>
            <a:r>
              <a:rPr lang="en-US" sz="2400" dirty="0"/>
              <a:t> </a:t>
            </a:r>
            <a:r>
              <a:rPr lang="en-US" sz="2400" dirty="0" smtClean="0"/>
              <a:t>- summary technical capabilities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1442980"/>
              </p:ext>
            </p:extLst>
          </p:nvPr>
        </p:nvGraphicFramePr>
        <p:xfrm>
          <a:off x="393055" y="1179877"/>
          <a:ext cx="4572000" cy="46303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24000"/>
                <a:gridCol w="3048000"/>
              </a:tblGrid>
              <a:tr h="253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System Characteristics</a:t>
                      </a:r>
                    </a:p>
                  </a:txBody>
                  <a:tcPr marL="68571" marR="68571" marT="0" marB="0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AES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</a:tr>
              <a:tr h="235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Regulation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effectLst/>
                        </a:rPr>
                        <a:t> Capacity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Modular, 20MW up to 400MW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Round Trip Efficiency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85%-90% (based on dispatch)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Operating Range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+/- full nameplate e.g. +100MW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Times New Roman"/>
                        </a:rPr>
                        <a:t> to -100MW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Availability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97%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Times New Roman"/>
                        </a:rPr>
                        <a:t> (EAF all year round)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Operating Temperature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-20 C to 40 C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Power Factor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smtClean="0">
                          <a:effectLst/>
                          <a:latin typeface="+mn-lt"/>
                          <a:ea typeface="Times New Roman"/>
                        </a:rPr>
                        <a:t>± 0.95 at full load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4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Ramp-Up/Down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effectLst/>
                        </a:rPr>
                        <a:t> Rate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0"/>
                        <a:buNone/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(0% to 100% output in 200ms)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Voltage Support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Voltage Droop Settings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&lt;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Times New Roman"/>
                        </a:rPr>
                        <a:t> 50ms response time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Automatic Generator Control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&lt; 50ms response time after control latency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Ride Through</a:t>
                      </a:r>
                      <a:endParaRPr lang="en-US" sz="11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Low Voltage Ride Through (settable thresholds)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Low Frequency Ride Through (settable thresholds)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4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Standards</a:t>
                      </a:r>
                      <a:endParaRPr lang="en-US" sz="11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IEEE 519, 1547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UL 1741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NEC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Start-up time</a:t>
                      </a:r>
                      <a:endParaRPr lang="en-US" sz="11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&lt;1 second, continuously synchronized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Dispatch</a:t>
                      </a:r>
                      <a:endParaRPr lang="en-US" sz="11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PLC-SCADA, Modbus TCP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Minimum generation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No minimum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Times New Roman"/>
                        </a:rPr>
                        <a:t> to remain synchronized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05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PCS Technology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IGBT-based inverters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</a:rPr>
                        <a:t>Storage Technology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 anchor="ctr">
                    <a:lnL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Times New Roman"/>
                        </a:rPr>
                        <a:t>Advanced Lithium-Ion Batteries or similar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 anchor="ctr">
                    <a:lnL w="12700" cap="flat" cmpd="sng" algn="ctr">
                      <a:solidFill>
                        <a:srgbClr val="1F497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470" y="1346142"/>
            <a:ext cx="3545210" cy="2463058"/>
          </a:xfrm>
          <a:prstGeom prst="rect">
            <a:avLst/>
          </a:prstGeom>
          <a:ln w="19050" cmpd="sng">
            <a:solidFill>
              <a:srgbClr val="7F7F7F"/>
            </a:solidFill>
            <a:prstDash val="sysDash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835713"/>
            <a:ext cx="3530600" cy="2070100"/>
          </a:xfrm>
          <a:prstGeom prst="rect">
            <a:avLst/>
          </a:prstGeom>
          <a:ln w="19050" cmpd="sng">
            <a:solidFill>
              <a:srgbClr val="7F7F7F"/>
            </a:solidFill>
            <a:prstDash val="sysDash"/>
          </a:ln>
        </p:spPr>
      </p:pic>
      <p:cxnSp>
        <p:nvCxnSpPr>
          <p:cNvPr id="5" name="Straight Connector 4"/>
          <p:cNvCxnSpPr/>
          <p:nvPr/>
        </p:nvCxnSpPr>
        <p:spPr>
          <a:xfrm>
            <a:off x="5181600" y="3823013"/>
            <a:ext cx="3505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56945" y="6627983"/>
            <a:ext cx="382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Lucida Grande"/>
                <a:ea typeface="Lucida Grande"/>
                <a:cs typeface="Lucida Grande"/>
              </a:rPr>
              <a:t>© 2013 The AES Corporation All Rights Reserved</a:t>
            </a:r>
            <a:endParaRPr lang="en-US" sz="12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70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ES 2010 LIGHT">
      <a:dk1>
        <a:srgbClr val="00415F"/>
      </a:dk1>
      <a:lt1>
        <a:srgbClr val="FFFFFF"/>
      </a:lt1>
      <a:dk2>
        <a:srgbClr val="00415F"/>
      </a:dk2>
      <a:lt2>
        <a:srgbClr val="FFFFFF"/>
      </a:lt2>
      <a:accent1>
        <a:srgbClr val="557630"/>
      </a:accent1>
      <a:accent2>
        <a:srgbClr val="766A62"/>
      </a:accent2>
      <a:accent3>
        <a:srgbClr val="FEBE20"/>
      </a:accent3>
      <a:accent4>
        <a:srgbClr val="8D3C1E"/>
      </a:accent4>
      <a:accent5>
        <a:srgbClr val="5E93AF"/>
      </a:accent5>
      <a:accent6>
        <a:srgbClr val="003145"/>
      </a:accent6>
      <a:hlink>
        <a:srgbClr val="B6D494"/>
      </a:hlink>
      <a:folHlink>
        <a:srgbClr val="CED5DD"/>
      </a:folHlink>
    </a:clrScheme>
    <a:fontScheme name="AE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chemeClr val="tx2"/>
          </a:solidFill>
          <a:round/>
          <a:headEnd/>
          <a:tailEnd/>
        </a:ln>
        <a:effectLst/>
      </a:spPr>
      <a:bodyPr wrap="none" lIns="0" tIns="0" rIns="0" bIns="0">
        <a:spAutoFit/>
      </a:bodyPr>
      <a:lstStyle>
        <a:defPPr>
          <a:defRPr/>
        </a:defPPr>
      </a:lstStyle>
    </a:sp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Arial Narrow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C0C0C0"/>
    </a:accent1>
    <a:accent2>
      <a:srgbClr val="000000"/>
    </a:accent2>
    <a:accent3>
      <a:srgbClr val="FFFFFF"/>
    </a:accent3>
    <a:accent4>
      <a:srgbClr val="000000"/>
    </a:accent4>
    <a:accent5>
      <a:srgbClr val="DCDCDC"/>
    </a:accent5>
    <a:accent6>
      <a:srgbClr val="000000"/>
    </a:accent6>
    <a:hlink>
      <a:srgbClr val="A50021"/>
    </a:hlink>
    <a:folHlink>
      <a:srgbClr val="5F5F5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odification Document" ma:contentTypeID="0x010100269864AADB634B43A1DAFE75AB6B7AEA00E694DBD827E2A74DAF8DBA9CA236CE9A" ma:contentTypeVersion="10" ma:contentTypeDescription="" ma:contentTypeScope="" ma:versionID="76444a00e0d344046184e9be4e4b7bda">
  <xsd:schema xmlns:xsd="http://www.w3.org/2001/XMLSchema" xmlns:p="http://schemas.microsoft.com/office/2006/metadata/properties" xmlns:ns2="f69c7b9a-bbed-41f8-b24c-bbeb71979adf" xmlns:ns3="bd8dd43f-48f8-46ce-9b8d-78f402b7750b" targetNamespace="http://schemas.microsoft.com/office/2006/metadata/properties" ma:root="true" ma:fieldsID="9f63ddca8ac484b9842f993b74a9b250" ns2:_="" ns3:_="">
    <xsd:import namespace="f69c7b9a-bbed-41f8-b24c-bbeb71979adf"/>
    <xsd:import namespace="bd8dd43f-48f8-46ce-9b8d-78f402b7750b"/>
    <xsd:element name="properties">
      <xsd:complexType>
        <xsd:sequence>
          <xsd:element name="documentManagement">
            <xsd:complexType>
              <xsd:all>
                <xsd:element ref="ns2:FromMMT" minOccurs="0"/>
                <xsd:element ref="ns2:MMTID" minOccurs="0"/>
                <xsd:element ref="ns3:Mod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69c7b9a-bbed-41f8-b24c-bbeb71979adf" elementFormDefault="qualified">
    <xsd:import namespace="http://schemas.microsoft.com/office/2006/documentManagement/types"/>
    <xsd:element name="FromMMT" ma:index="1" nillable="true" ma:displayName="From MMT" ma:default="0" ma:description="Indicates if the item was published from MMT" ma:internalName="FromMMT">
      <xsd:simpleType>
        <xsd:restriction base="dms:Boolean"/>
      </xsd:simpleType>
    </xsd:element>
    <xsd:element name="MMTID" ma:index="2" nillable="true" ma:displayName="MMT ID" ma:decimals="0" ma:internalName="MMTID" ma:percentage="FALSE">
      <xsd:simpleType>
        <xsd:restriction base="dms:Number"/>
      </xsd:simpleType>
    </xsd:element>
  </xsd:schema>
  <xsd:schema xmlns:xsd="http://www.w3.org/2001/XMLSchema" xmlns:dms="http://schemas.microsoft.com/office/2006/documentManagement/types" targetNamespace="bd8dd43f-48f8-46ce-9b8d-78f402b7750b" elementFormDefault="qualified">
    <xsd:import namespace="http://schemas.microsoft.com/office/2006/documentManagement/types"/>
    <xsd:element name="ModID" ma:index="3" nillable="true" ma:displayName="Mod ID" ma:list="{fe5fb5e6-2196-48f2-87cb-9a5f0541640f}" ma:internalName="ModID" ma:showField="ModificationI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FromMMT xmlns="f69c7b9a-bbed-41f8-b24c-bbeb71979adf">true</FromMMT>
    <MMTID xmlns="f69c7b9a-bbed-41f8-b24c-bbeb71979adf">1568</MMTID>
    <ModID xmlns="bd8dd43f-48f8-46ce-9b8d-78f402b7750b">689</ModID>
  </documentManagement>
</p:properties>
</file>

<file path=customXml/itemProps1.xml><?xml version="1.0" encoding="utf-8"?>
<ds:datastoreItem xmlns:ds="http://schemas.openxmlformats.org/officeDocument/2006/customXml" ds:itemID="{CABFE6B7-A980-4373-BCD4-9A147BCD8A63}"/>
</file>

<file path=customXml/itemProps2.xml><?xml version="1.0" encoding="utf-8"?>
<ds:datastoreItem xmlns:ds="http://schemas.openxmlformats.org/officeDocument/2006/customXml" ds:itemID="{11F54BF1-C906-433D-90E6-AD111A8D3D6D}"/>
</file>

<file path=customXml/itemProps3.xml><?xml version="1.0" encoding="utf-8"?>
<ds:datastoreItem xmlns:ds="http://schemas.openxmlformats.org/officeDocument/2006/customXml" ds:itemID="{B75CA793-8DCC-4F99-AB80-B83DD0FA5601}"/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450</Words>
  <Application>Microsoft Office PowerPoint</Application>
  <PresentationFormat>On-screen Show (4:3)</PresentationFormat>
  <Paragraphs>117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Energy Storage Battery Storage</vt:lpstr>
      <vt:lpstr>AES Energy Storage:  power system partner since 2008 More than 180 MW of resource, 1GW in development</vt:lpstr>
      <vt:lpstr>Synchronized Reserve:  Quick, precise response to event</vt:lpstr>
      <vt:lpstr>Frequency Regulation: Laurel Mountain 32MW energy storage operating commercially in PJM since 2011.</vt:lpstr>
      <vt:lpstr>Flexibility: a 2X operating range, low standby cost, and nearly instantaneous power.</vt:lpstr>
      <vt:lpstr>Advanced energy storage systems can deliver existing and future system support needs.</vt:lpstr>
      <vt:lpstr>AES - summary technical capabilities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53 Slides</dc:title>
  <dc:creator>Brian Mongan</dc:creator>
  <cp:lastModifiedBy>sking</cp:lastModifiedBy>
  <cp:revision>13</cp:revision>
  <cp:lastPrinted>2013-12-18T16:54:29Z</cp:lastPrinted>
  <dcterms:created xsi:type="dcterms:W3CDTF">2013-12-18T15:33:59Z</dcterms:created>
  <dcterms:modified xsi:type="dcterms:W3CDTF">2014-02-04T14:14:59Z</dcterms:modified>
  <cp:contentType>Modification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0x010100269864AADB634B43A1DAFE75AB6B7AEA00E694DBD827E2A74DAF8DBA9CA236CE9A</vt:lpwstr>
  </property>
  <property fmtid="{D5CDD505-2E9C-101B-9397-08002B2CF9AE}" pid="3" name="Copy to Website Date">
    <vt:lpwstr>2014-02-13T14:41:00+00:00</vt:lpwstr>
  </property>
  <property fmtid="{D5CDD505-2E9C-101B-9397-08002B2CF9AE}" pid="4" name="Copy Status">
    <vt:lpwstr>Success!</vt:lpwstr>
  </property>
  <property fmtid="{D5CDD505-2E9C-101B-9397-08002B2CF9AE}" pid="5" name="Copy to Website">
    <vt:lpwstr>true</vt:lpwstr>
  </property>
  <property fmtid="{D5CDD505-2E9C-101B-9397-08002B2CF9AE}" pid="6" name="Mod ID">
    <vt:lpwstr>1027</vt:lpwstr>
  </property>
  <property fmtid="{D5CDD505-2E9C-101B-9397-08002B2CF9AE}" pid="7" name="Year of Modification Proposal">
    <vt:lpwstr>2013</vt:lpwstr>
  </property>
  <property fmtid="{D5CDD505-2E9C-101B-9397-08002B2CF9AE}" pid="8" name="Document Type">
    <vt:lpwstr>Slides</vt:lpwstr>
  </property>
  <property fmtid="{D5CDD505-2E9C-101B-9397-08002B2CF9AE}" pid="10" name="_CopySource">
    <vt:lpwstr>Mod_12_13 AES Slides Meeting 53.pptx</vt:lpwstr>
  </property>
  <property fmtid="{D5CDD505-2E9C-101B-9397-08002B2CF9AE}" pid="11" name="Order">
    <vt:r8>351500</vt:r8>
  </property>
</Properties>
</file>