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3" r:id="rId2"/>
    <p:sldId id="261" r:id="rId3"/>
    <p:sldId id="265" r:id="rId4"/>
    <p:sldId id="266" r:id="rId5"/>
    <p:sldId id="260" r:id="rId6"/>
    <p:sldId id="264" r:id="rId7"/>
    <p:sldId id="267" r:id="rId8"/>
    <p:sldId id="270" r:id="rId9"/>
    <p:sldId id="273" r:id="rId10"/>
    <p:sldId id="269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mc="http://schemas.openxmlformats.org/markup-compatibility/2006" xmlns:mv="urn:schemas-microsoft-com:mac:vml" xmlns:p14="http://schemas.microsoft.com/office/powerpoint/2010/main" xmlns="">
        <p14:section name="Untitled Section" id="{42264430-39D9-2941-9774-69F969613334}">
          <p14:sldIdLst>
            <p14:sldId id="259"/>
            <p14:sldId id="261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8A8C"/>
    <a:srgbClr val="898989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6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-3776" y="-12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387DD-2551-1A49-BD42-E15F1B499394}" type="datetimeFigureOut">
              <a:rPr lang="en-US" smtClean="0"/>
              <a:pPr/>
              <a:t>7/30/2012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62D10-B9CE-CE4C-A1B6-8EA88424E6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20172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868A8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c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59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800" b="1" kern="1200">
          <a:solidFill>
            <a:srgbClr val="46517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rgbClr val="868A8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7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A_m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872093"/>
            <a:ext cx="7772400" cy="1413907"/>
          </a:xfrm>
        </p:spPr>
        <p:txBody>
          <a:bodyPr>
            <a:noAutofit/>
          </a:bodyPr>
          <a:lstStyle/>
          <a:p>
            <a:pPr algn="ctr"/>
            <a:r>
              <a:rPr lang="en-IE" dirty="0" smtClean="0">
                <a:solidFill>
                  <a:srgbClr val="495176"/>
                </a:solidFill>
              </a:rPr>
              <a:t>MOD_17_12</a:t>
            </a:r>
            <a:endParaRPr lang="en-US" b="1" dirty="0">
              <a:solidFill>
                <a:srgbClr val="495176"/>
              </a:solidFill>
              <a:latin typeface="Arial"/>
              <a:cs typeface="Arial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560185"/>
            <a:ext cx="6400800" cy="1053542"/>
          </a:xfrm>
        </p:spPr>
        <p:txBody>
          <a:bodyPr>
            <a:normAutofit/>
          </a:bodyPr>
          <a:lstStyle/>
          <a:p>
            <a:pPr>
              <a:lnSpc>
                <a:spcPts val="2900"/>
              </a:lnSpc>
            </a:pPr>
            <a:r>
              <a:rPr lang="en-IE" b="1" dirty="0" smtClean="0"/>
              <a:t>Report on Offered Capacity in </a:t>
            </a:r>
          </a:p>
          <a:p>
            <a:pPr>
              <a:lnSpc>
                <a:spcPts val="2900"/>
              </a:lnSpc>
            </a:pPr>
            <a:r>
              <a:rPr lang="en-IE" b="1" dirty="0" smtClean="0"/>
              <a:t>Implicit Auctions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416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T&amp;SC Drafting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>
                <a:solidFill>
                  <a:schemeClr val="tx1"/>
                </a:solidFill>
              </a:rPr>
              <a:t>Changes to definitions in 5.70, Glossary, Appendix K, e.g. </a:t>
            </a:r>
          </a:p>
          <a:p>
            <a:pPr lvl="1"/>
            <a:r>
              <a:rPr lang="en-IE" dirty="0" smtClean="0"/>
              <a:t>SO Interconnector Import </a:t>
            </a:r>
            <a:r>
              <a:rPr lang="en-IE" strike="sngStrike" dirty="0" smtClean="0"/>
              <a:t>Price </a:t>
            </a:r>
            <a:r>
              <a:rPr lang="en-IE" u="sng" dirty="0" smtClean="0"/>
              <a:t>Payment </a:t>
            </a:r>
            <a:r>
              <a:rPr lang="en-IE" dirty="0" smtClean="0"/>
              <a:t>(</a:t>
            </a:r>
            <a:r>
              <a:rPr lang="en-IE" dirty="0" err="1" smtClean="0"/>
              <a:t>SIIPlh</a:t>
            </a:r>
            <a:r>
              <a:rPr lang="en-IE" dirty="0" smtClean="0"/>
              <a:t>) which is the </a:t>
            </a:r>
            <a:r>
              <a:rPr lang="en-IE" strike="sngStrike" dirty="0" smtClean="0"/>
              <a:t>volume-weighted average </a:t>
            </a:r>
            <a:r>
              <a:rPr lang="en-IE" strike="sngStrike" dirty="0" err="1" smtClean="0"/>
              <a:t>price</a:t>
            </a:r>
            <a:r>
              <a:rPr lang="en-IE" u="sng" dirty="0" err="1" smtClean="0"/>
              <a:t>payment</a:t>
            </a:r>
            <a:r>
              <a:rPr lang="en-IE" dirty="0" smtClean="0"/>
              <a:t> for each Trading Period for SO Interconnector Trades </a:t>
            </a:r>
            <a:r>
              <a:rPr lang="en-IE" strike="sngStrike" dirty="0" smtClean="0"/>
              <a:t>which are </a:t>
            </a:r>
            <a:r>
              <a:rPr lang="en-IE" strike="sngStrike" dirty="0" err="1" smtClean="0"/>
              <a:t>for</a:t>
            </a:r>
            <a:r>
              <a:rPr lang="en-IE" u="sng" dirty="0" err="1" smtClean="0"/>
              <a:t>when</a:t>
            </a:r>
            <a:r>
              <a:rPr lang="en-IE" u="sng" dirty="0" smtClean="0"/>
              <a:t> they are a net MW</a:t>
            </a:r>
            <a:r>
              <a:rPr lang="en-IE" dirty="0" smtClean="0"/>
              <a:t> import to the Pool (or zero if there are no such trades);</a:t>
            </a:r>
          </a:p>
          <a:p>
            <a:pPr lvl="1"/>
            <a:r>
              <a:rPr lang="en-IE" dirty="0" smtClean="0"/>
              <a:t>SO Interconnector Import Quantity (</a:t>
            </a:r>
            <a:r>
              <a:rPr lang="en-IE" dirty="0" err="1" smtClean="0"/>
              <a:t>SIIQIh</a:t>
            </a:r>
            <a:r>
              <a:rPr lang="en-IE" dirty="0" smtClean="0"/>
              <a:t>) which is the time-weighted average </a:t>
            </a:r>
            <a:r>
              <a:rPr lang="en-IE" u="sng" dirty="0" smtClean="0"/>
              <a:t>net </a:t>
            </a:r>
            <a:r>
              <a:rPr lang="en-IE" dirty="0" smtClean="0"/>
              <a:t>quantity for each Trading Period (expressed as a positive number in MW) of SO Interconnector Trades </a:t>
            </a:r>
            <a:r>
              <a:rPr lang="en-IE" strike="sngStrike" dirty="0" smtClean="0"/>
              <a:t>which are </a:t>
            </a:r>
            <a:r>
              <a:rPr lang="en-IE" strike="sngStrike" dirty="0" err="1" smtClean="0"/>
              <a:t>for</a:t>
            </a:r>
            <a:r>
              <a:rPr lang="en-IE" u="sng" dirty="0" err="1" smtClean="0"/>
              <a:t>when</a:t>
            </a:r>
            <a:r>
              <a:rPr lang="en-IE" u="sng" dirty="0" smtClean="0"/>
              <a:t> they are a net MW</a:t>
            </a:r>
            <a:r>
              <a:rPr lang="en-IE" dirty="0" smtClean="0"/>
              <a:t> import to the Pool (or zero if there are no such trades)</a:t>
            </a:r>
            <a:endParaRPr lang="en-IE" dirty="0" smtClean="0">
              <a:solidFill>
                <a:schemeClr val="tx1"/>
              </a:solidFill>
            </a:endParaRPr>
          </a:p>
          <a:p>
            <a:pPr lvl="1"/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Calculation in 5.90 changed as previous (proposed) and the interim calculation in 7.70</a:t>
            </a:r>
          </a:p>
          <a:p>
            <a:pPr lvl="1"/>
            <a:r>
              <a:rPr lang="en-IE" dirty="0" smtClean="0">
                <a:solidFill>
                  <a:schemeClr val="tx1"/>
                </a:solidFill>
              </a:rPr>
              <a:t>Implementation with Mod_12_11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>
                <a:solidFill>
                  <a:schemeClr val="tx1"/>
                </a:solidFill>
              </a:rPr>
              <a:t>Source system for the SO Trade information is the Auction Management Platform</a:t>
            </a:r>
          </a:p>
          <a:p>
            <a:pPr lvl="1"/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No change to SEM interfaces – uses existing SO Interconnector Trade Data Transaction</a:t>
            </a:r>
          </a:p>
          <a:p>
            <a:pPr lvl="1"/>
            <a:endParaRPr lang="en-IE" dirty="0" smtClean="0"/>
          </a:p>
          <a:p>
            <a:r>
              <a:rPr lang="en-IE" dirty="0" smtClean="0">
                <a:solidFill>
                  <a:schemeClr val="tx1"/>
                </a:solidFill>
              </a:rPr>
              <a:t>Calculation performed by SEMO Operations for invoicing using spreadsheet (minor adjustment)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3_m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184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New report on the Offered Capacity in Implicit Auctions identifying Interconnector trading opportunities in EA2 and WD1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Required by Congestion Management Guidelines [Regulation (EC) no. 714/2009]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Consistent with SEM-12-054 [</a:t>
            </a:r>
            <a:r>
              <a:rPr lang="en-IE" dirty="0" smtClean="0">
                <a:solidFill>
                  <a:schemeClr val="tx1"/>
                </a:solidFill>
              </a:rPr>
              <a:t>Intra Day Congestion Charging Methodology]</a:t>
            </a:r>
          </a:p>
          <a:p>
            <a:r>
              <a:rPr lang="en-IE" dirty="0" smtClean="0">
                <a:solidFill>
                  <a:schemeClr val="tx1"/>
                </a:solidFill>
              </a:rPr>
              <a:t>To be produced after EA2 and WD1, for each Interconnector, for each Trading Period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>
                <a:solidFill>
                  <a:schemeClr val="tx1"/>
                </a:solidFill>
              </a:rPr>
              <a:t>Indication of the minimum IUN allocation available in any Trading Period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095129" y="4376671"/>
            <a:ext cx="509578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95129" y="5663953"/>
            <a:ext cx="509578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86251" y="3089424"/>
            <a:ext cx="5095783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116062" y="3417903"/>
            <a:ext cx="1464816" cy="95876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Total</a:t>
            </a:r>
          </a:p>
          <a:p>
            <a:pPr algn="ctr"/>
            <a:r>
              <a:rPr lang="en-IE" dirty="0" smtClean="0"/>
              <a:t>MIUNs</a:t>
            </a:r>
            <a:endParaRPr lang="en-IE" dirty="0"/>
          </a:p>
        </p:txBody>
      </p:sp>
      <p:sp>
        <p:nvSpPr>
          <p:cNvPr id="14" name="Rectangle 13"/>
          <p:cNvSpPr/>
          <p:nvPr/>
        </p:nvSpPr>
        <p:spPr>
          <a:xfrm>
            <a:off x="5052873" y="3888419"/>
            <a:ext cx="1464816" cy="48825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Total </a:t>
            </a:r>
          </a:p>
          <a:p>
            <a:pPr algn="ctr"/>
            <a:r>
              <a:rPr lang="en-IE" dirty="0" smtClean="0"/>
              <a:t>MIUNs</a:t>
            </a:r>
            <a:endParaRPr lang="en-IE" dirty="0"/>
          </a:p>
        </p:txBody>
      </p:sp>
      <p:sp>
        <p:nvSpPr>
          <p:cNvPr id="15" name="Up-Down Arrow 14"/>
          <p:cNvSpPr/>
          <p:nvPr/>
        </p:nvSpPr>
        <p:spPr>
          <a:xfrm>
            <a:off x="3222598" y="3089424"/>
            <a:ext cx="257449" cy="328479"/>
          </a:xfrm>
          <a:prstGeom prst="up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7" name="TextBox 16"/>
          <p:cNvSpPr txBox="1"/>
          <p:nvPr/>
        </p:nvSpPr>
        <p:spPr>
          <a:xfrm>
            <a:off x="1988593" y="2849718"/>
            <a:ext cx="1020933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Import Offered Capacity</a:t>
            </a:r>
            <a:endParaRPr lang="en-IE" dirty="0"/>
          </a:p>
        </p:txBody>
      </p:sp>
      <p:sp>
        <p:nvSpPr>
          <p:cNvPr id="18" name="TextBox 17"/>
          <p:cNvSpPr txBox="1"/>
          <p:nvPr/>
        </p:nvSpPr>
        <p:spPr>
          <a:xfrm>
            <a:off x="4483220" y="4546795"/>
            <a:ext cx="1020933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Export Offered Capacity</a:t>
            </a:r>
            <a:endParaRPr lang="en-IE" dirty="0"/>
          </a:p>
        </p:txBody>
      </p:sp>
      <p:sp>
        <p:nvSpPr>
          <p:cNvPr id="19" name="Up-Down Arrow 18"/>
          <p:cNvSpPr/>
          <p:nvPr/>
        </p:nvSpPr>
        <p:spPr>
          <a:xfrm>
            <a:off x="4212463" y="3406063"/>
            <a:ext cx="257449" cy="2257890"/>
          </a:xfrm>
          <a:prstGeom prst="up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Up-Down Arrow 19"/>
          <p:cNvSpPr/>
          <p:nvPr/>
        </p:nvSpPr>
        <p:spPr>
          <a:xfrm>
            <a:off x="5310330" y="3089424"/>
            <a:ext cx="257449" cy="798995"/>
          </a:xfrm>
          <a:prstGeom prst="up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1" name="Up-Down Arrow 20"/>
          <p:cNvSpPr/>
          <p:nvPr/>
        </p:nvSpPr>
        <p:spPr>
          <a:xfrm>
            <a:off x="6118200" y="3888419"/>
            <a:ext cx="257449" cy="1787374"/>
          </a:xfrm>
          <a:prstGeom prst="up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2" name="TextBox 21"/>
          <p:cNvSpPr txBox="1"/>
          <p:nvPr/>
        </p:nvSpPr>
        <p:spPr>
          <a:xfrm>
            <a:off x="7190912" y="4199136"/>
            <a:ext cx="328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0</a:t>
            </a:r>
            <a:endParaRPr lang="en-IE" dirty="0"/>
          </a:p>
        </p:txBody>
      </p:sp>
      <p:sp>
        <p:nvSpPr>
          <p:cNvPr id="23" name="TextBox 22"/>
          <p:cNvSpPr txBox="1"/>
          <p:nvPr/>
        </p:nvSpPr>
        <p:spPr>
          <a:xfrm>
            <a:off x="7190911" y="2904758"/>
            <a:ext cx="149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Import ATC</a:t>
            </a:r>
            <a:endParaRPr lang="en-IE" dirty="0"/>
          </a:p>
        </p:txBody>
      </p:sp>
      <p:sp>
        <p:nvSpPr>
          <p:cNvPr id="24" name="TextBox 23"/>
          <p:cNvSpPr txBox="1"/>
          <p:nvPr/>
        </p:nvSpPr>
        <p:spPr>
          <a:xfrm>
            <a:off x="7182034" y="5491127"/>
            <a:ext cx="149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/>
              <a:t>Export ATC</a:t>
            </a:r>
            <a:endParaRPr lang="en-IE" dirty="0"/>
          </a:p>
        </p:txBody>
      </p:sp>
      <p:sp>
        <p:nvSpPr>
          <p:cNvPr id="25" name="TextBox 24"/>
          <p:cNvSpPr txBox="1"/>
          <p:nvPr/>
        </p:nvSpPr>
        <p:spPr>
          <a:xfrm>
            <a:off x="3084991" y="4383802"/>
            <a:ext cx="149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TP1</a:t>
            </a:r>
            <a:endParaRPr lang="en-I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21802" y="4383802"/>
            <a:ext cx="1495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TP2</a:t>
            </a:r>
            <a:endParaRPr lang="en-I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T&amp;SC Drafting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>
                <a:solidFill>
                  <a:schemeClr val="tx1"/>
                </a:solidFill>
              </a:rPr>
              <a:t>Changes made to IDT version of the code [MOD_18_10 V2]</a:t>
            </a:r>
          </a:p>
          <a:p>
            <a:pPr lvl="1"/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Added reports to Appendix E and Agreed Procedure 6</a:t>
            </a:r>
          </a:p>
          <a:p>
            <a:pPr lvl="1"/>
            <a:endParaRPr lang="en-IE" dirty="0" smtClean="0">
              <a:solidFill>
                <a:schemeClr val="tx1"/>
              </a:solidFill>
            </a:endParaRPr>
          </a:p>
          <a:p>
            <a:r>
              <a:rPr lang="en-IE" dirty="0" smtClean="0">
                <a:solidFill>
                  <a:schemeClr val="tx1"/>
                </a:solidFill>
              </a:rPr>
              <a:t>New Terms in Glossary</a:t>
            </a:r>
          </a:p>
          <a:p>
            <a:pPr lvl="1"/>
            <a:r>
              <a:rPr lang="en-IE" dirty="0" smtClean="0">
                <a:solidFill>
                  <a:schemeClr val="tx1"/>
                </a:solidFill>
              </a:rPr>
              <a:t>AIC: Allocated Interconnector Capacity</a:t>
            </a:r>
          </a:p>
          <a:p>
            <a:pPr lvl="1"/>
            <a:r>
              <a:rPr lang="en-IE" dirty="0" smtClean="0"/>
              <a:t>OICE: Implicit Auction Offered Interconnector Capacity for Export</a:t>
            </a:r>
          </a:p>
          <a:p>
            <a:pPr lvl="1"/>
            <a:r>
              <a:rPr lang="en-IE" dirty="0" smtClean="0">
                <a:solidFill>
                  <a:schemeClr val="tx1"/>
                </a:solidFill>
              </a:rPr>
              <a:t>OICI: </a:t>
            </a:r>
            <a:r>
              <a:rPr lang="en-IE" dirty="0" smtClean="0"/>
              <a:t>Implicit Auction Offered Interconnector Capacity for Import</a:t>
            </a:r>
            <a:endParaRPr lang="en-IE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3_m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184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A_mai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35879" cy="68580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872093"/>
            <a:ext cx="7772400" cy="1413907"/>
          </a:xfrm>
        </p:spPr>
        <p:txBody>
          <a:bodyPr>
            <a:noAutofit/>
          </a:bodyPr>
          <a:lstStyle/>
          <a:p>
            <a:pPr algn="ctr"/>
            <a:r>
              <a:rPr lang="en-IE" dirty="0" smtClean="0">
                <a:solidFill>
                  <a:srgbClr val="495176"/>
                </a:solidFill>
              </a:rPr>
              <a:t>MOD_18_12</a:t>
            </a:r>
            <a:endParaRPr lang="en-US" b="1" dirty="0">
              <a:solidFill>
                <a:srgbClr val="495176"/>
              </a:solidFill>
              <a:latin typeface="Arial"/>
              <a:cs typeface="Arial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091953" y="2560185"/>
            <a:ext cx="7004481" cy="1053542"/>
          </a:xfrm>
        </p:spPr>
        <p:txBody>
          <a:bodyPr>
            <a:normAutofit/>
          </a:bodyPr>
          <a:lstStyle/>
          <a:p>
            <a:pPr>
              <a:lnSpc>
                <a:spcPts val="2900"/>
              </a:lnSpc>
            </a:pPr>
            <a:r>
              <a:rPr lang="en-IE" b="1" dirty="0" smtClean="0"/>
              <a:t>Constraint Payments Calculation for Interconnector Residual Capacity Units 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416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Mod_12_11: Interconnector Unit Loss Adjustment when Exporting</a:t>
            </a:r>
          </a:p>
          <a:p>
            <a:pPr lvl="1"/>
            <a:r>
              <a:rPr lang="en-AU" dirty="0" smtClean="0"/>
              <a:t>Original: </a:t>
            </a:r>
            <a:r>
              <a:rPr lang="en-AU" dirty="0" err="1" smtClean="0"/>
              <a:t>XXXLF</a:t>
            </a:r>
            <a:r>
              <a:rPr lang="en-AU" baseline="-25000" dirty="0" err="1" smtClean="0"/>
              <a:t>uh</a:t>
            </a:r>
            <a:r>
              <a:rPr lang="en-AU" dirty="0" smtClean="0"/>
              <a:t> = </a:t>
            </a:r>
            <a:r>
              <a:rPr lang="en-AU" dirty="0" err="1" smtClean="0"/>
              <a:t>XXX</a:t>
            </a:r>
            <a:r>
              <a:rPr lang="en-AU" baseline="-25000" dirty="0" err="1" smtClean="0"/>
              <a:t>uh</a:t>
            </a:r>
            <a:r>
              <a:rPr lang="en-AU" dirty="0" smtClean="0"/>
              <a:t> x </a:t>
            </a:r>
            <a:r>
              <a:rPr lang="en-AU" dirty="0" err="1" smtClean="0"/>
              <a:t>CLAF</a:t>
            </a:r>
            <a:r>
              <a:rPr lang="en-AU" baseline="-25000" dirty="0" err="1" smtClean="0"/>
              <a:t>uh</a:t>
            </a:r>
            <a:endParaRPr lang="en-IE" baseline="-25000" dirty="0" smtClean="0"/>
          </a:p>
          <a:p>
            <a:pPr lvl="1"/>
            <a:r>
              <a:rPr lang="en-IE" dirty="0" smtClean="0">
                <a:solidFill>
                  <a:schemeClr val="tx1"/>
                </a:solidFill>
              </a:rPr>
              <a:t>Import: </a:t>
            </a:r>
            <a:r>
              <a:rPr lang="en-AU" dirty="0" err="1" smtClean="0"/>
              <a:t>XXXLF</a:t>
            </a:r>
            <a:r>
              <a:rPr lang="en-AU" baseline="-25000" dirty="0" err="1" smtClean="0"/>
              <a:t>uh</a:t>
            </a:r>
            <a:r>
              <a:rPr lang="en-AU" dirty="0" smtClean="0"/>
              <a:t> = </a:t>
            </a:r>
            <a:r>
              <a:rPr lang="en-AU" dirty="0" err="1" smtClean="0"/>
              <a:t>XXX</a:t>
            </a:r>
            <a:r>
              <a:rPr lang="en-AU" baseline="-25000" dirty="0" err="1" smtClean="0"/>
              <a:t>uh</a:t>
            </a:r>
            <a:r>
              <a:rPr lang="en-AU" dirty="0" smtClean="0"/>
              <a:t> x </a:t>
            </a:r>
            <a:r>
              <a:rPr lang="en-AU" dirty="0" err="1" smtClean="0"/>
              <a:t>CLAF</a:t>
            </a:r>
            <a:r>
              <a:rPr lang="en-AU" baseline="-25000" dirty="0" err="1" smtClean="0"/>
              <a:t>uh</a:t>
            </a:r>
            <a:endParaRPr lang="en-IE" baseline="-25000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Export: </a:t>
            </a:r>
            <a:r>
              <a:rPr lang="en-AU" dirty="0" err="1" smtClean="0"/>
              <a:t>XXXLF</a:t>
            </a:r>
            <a:r>
              <a:rPr lang="en-AU" baseline="-25000" dirty="0" err="1" smtClean="0"/>
              <a:t>uh</a:t>
            </a:r>
            <a:r>
              <a:rPr lang="en-AU" dirty="0" smtClean="0"/>
              <a:t> = </a:t>
            </a:r>
            <a:r>
              <a:rPr lang="en-AU" dirty="0" err="1" smtClean="0">
                <a:solidFill>
                  <a:srgbClr val="00B0F0"/>
                </a:solidFill>
              </a:rPr>
              <a:t>XXX</a:t>
            </a:r>
            <a:r>
              <a:rPr lang="en-AU" baseline="-25000" dirty="0" err="1" smtClean="0">
                <a:solidFill>
                  <a:srgbClr val="00B0F0"/>
                </a:solidFill>
              </a:rPr>
              <a:t>uh</a:t>
            </a:r>
            <a:r>
              <a:rPr lang="en-AU" dirty="0" smtClean="0">
                <a:solidFill>
                  <a:srgbClr val="00B0F0"/>
                </a:solidFill>
              </a:rPr>
              <a:t> / </a:t>
            </a:r>
            <a:r>
              <a:rPr lang="en-AU" dirty="0" err="1" smtClean="0">
                <a:solidFill>
                  <a:srgbClr val="00B0F0"/>
                </a:solidFill>
              </a:rPr>
              <a:t>CLAF</a:t>
            </a:r>
            <a:r>
              <a:rPr lang="en-AU" baseline="-25000" dirty="0" err="1" smtClean="0">
                <a:solidFill>
                  <a:srgbClr val="00B0F0"/>
                </a:solidFill>
              </a:rPr>
              <a:t>uh</a:t>
            </a:r>
            <a:endParaRPr lang="en-AU" baseline="-25000" dirty="0" smtClean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This Mod is to treat Interconnector Residual Capacity Units in the same way: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Interim: </a:t>
            </a:r>
            <a:r>
              <a:rPr lang="en-US" dirty="0" err="1" smtClean="0">
                <a:solidFill>
                  <a:schemeClr val="tx1"/>
                </a:solidFill>
              </a:rPr>
              <a:t>CONP</a:t>
            </a:r>
            <a:r>
              <a:rPr lang="en-US" baseline="-25000" dirty="0" err="1" smtClean="0">
                <a:solidFill>
                  <a:schemeClr val="tx1"/>
                </a:solidFill>
              </a:rPr>
              <a:t>uh</a:t>
            </a:r>
            <a:r>
              <a:rPr lang="en-US" dirty="0" smtClean="0">
                <a:solidFill>
                  <a:schemeClr val="tx1"/>
                </a:solidFill>
              </a:rPr>
              <a:t> = (</a:t>
            </a:r>
            <a:r>
              <a:rPr lang="en-US" dirty="0" err="1" smtClean="0">
                <a:solidFill>
                  <a:schemeClr val="tx1"/>
                </a:solidFill>
              </a:rPr>
              <a:t>SIIP</a:t>
            </a:r>
            <a:r>
              <a:rPr lang="en-US" baseline="-25000" dirty="0" err="1" smtClean="0">
                <a:solidFill>
                  <a:schemeClr val="tx1"/>
                </a:solidFill>
              </a:rPr>
              <a:t>lh</a:t>
            </a:r>
            <a:r>
              <a:rPr lang="en-US" dirty="0" smtClean="0">
                <a:solidFill>
                  <a:schemeClr val="tx1"/>
                </a:solidFill>
              </a:rPr>
              <a:t> + </a:t>
            </a:r>
            <a:r>
              <a:rPr lang="en-US" dirty="0" err="1" smtClean="0">
                <a:solidFill>
                  <a:schemeClr val="tx1"/>
                </a:solidFill>
              </a:rPr>
              <a:t>SIEP</a:t>
            </a:r>
            <a:r>
              <a:rPr lang="en-US" baseline="-25000" dirty="0" err="1" smtClean="0">
                <a:solidFill>
                  <a:schemeClr val="tx1"/>
                </a:solidFill>
              </a:rPr>
              <a:t>lh</a:t>
            </a:r>
            <a:r>
              <a:rPr lang="en-US" dirty="0" smtClean="0"/>
              <a:t>) * </a:t>
            </a:r>
            <a:r>
              <a:rPr lang="en-US" dirty="0" err="1" smtClean="0">
                <a:solidFill>
                  <a:schemeClr val="tx1"/>
                </a:solidFill>
              </a:rPr>
              <a:t>CLAF</a:t>
            </a:r>
            <a:r>
              <a:rPr lang="en-US" baseline="-25000" dirty="0" err="1" smtClean="0">
                <a:solidFill>
                  <a:schemeClr val="tx1"/>
                </a:solidFill>
              </a:rPr>
              <a:t>uh</a:t>
            </a:r>
            <a:endParaRPr lang="en-US" baseline="-25000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/>
              <a:t>Proposed: </a:t>
            </a:r>
            <a:r>
              <a:rPr lang="en-US" dirty="0" err="1" smtClean="0"/>
              <a:t>CONP</a:t>
            </a:r>
            <a:r>
              <a:rPr lang="en-US" baseline="-25000" dirty="0" err="1" smtClean="0"/>
              <a:t>uh</a:t>
            </a:r>
            <a:r>
              <a:rPr lang="en-US" dirty="0" smtClean="0"/>
              <a:t> = (</a:t>
            </a:r>
            <a:r>
              <a:rPr lang="en-US" dirty="0" err="1" smtClean="0"/>
              <a:t>SIIP</a:t>
            </a:r>
            <a:r>
              <a:rPr lang="en-US" baseline="-25000" dirty="0" err="1" smtClean="0"/>
              <a:t>lh</a:t>
            </a:r>
            <a:r>
              <a:rPr lang="en-US" dirty="0" smtClean="0"/>
              <a:t> x </a:t>
            </a:r>
            <a:r>
              <a:rPr lang="en-US" dirty="0" err="1" smtClean="0"/>
              <a:t>CLAF</a:t>
            </a:r>
            <a:r>
              <a:rPr lang="en-US" baseline="-25000" dirty="0" err="1" smtClean="0"/>
              <a:t>uh</a:t>
            </a:r>
            <a:r>
              <a:rPr lang="en-US" dirty="0" smtClean="0"/>
              <a:t>) +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SIEP</a:t>
            </a:r>
            <a:r>
              <a:rPr lang="en-US" baseline="-25000" dirty="0" err="1" smtClean="0">
                <a:solidFill>
                  <a:srgbClr val="00B0F0"/>
                </a:solidFill>
              </a:rPr>
              <a:t>lh</a:t>
            </a:r>
            <a:r>
              <a:rPr lang="en-US" dirty="0" smtClean="0">
                <a:solidFill>
                  <a:srgbClr val="00B0F0"/>
                </a:solidFill>
              </a:rPr>
              <a:t> / </a:t>
            </a:r>
            <a:r>
              <a:rPr lang="en-US" dirty="0" err="1" smtClean="0">
                <a:solidFill>
                  <a:srgbClr val="00B0F0"/>
                </a:solidFill>
              </a:rPr>
              <a:t>CLAF</a:t>
            </a:r>
            <a:r>
              <a:rPr lang="en-US" baseline="-25000" dirty="0" err="1" smtClean="0">
                <a:solidFill>
                  <a:srgbClr val="00B0F0"/>
                </a:solidFill>
              </a:rPr>
              <a:t>uh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Change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>
                <a:solidFill>
                  <a:schemeClr val="tx1"/>
                </a:solidFill>
              </a:rPr>
              <a:t>Simplification of the Calculation </a:t>
            </a:r>
          </a:p>
          <a:p>
            <a:pPr lvl="1"/>
            <a:r>
              <a:rPr lang="en-IE" dirty="0" smtClean="0">
                <a:solidFill>
                  <a:schemeClr val="tx1"/>
                </a:solidFill>
              </a:rPr>
              <a:t>Current: </a:t>
            </a:r>
            <a:r>
              <a:rPr lang="en-IE" dirty="0" err="1" smtClean="0">
                <a:solidFill>
                  <a:schemeClr val="tx1"/>
                </a:solidFill>
              </a:rPr>
              <a:t>CONP</a:t>
            </a:r>
            <a:r>
              <a:rPr lang="en-IE" baseline="-25000" dirty="0" err="1" smtClean="0">
                <a:solidFill>
                  <a:schemeClr val="tx1"/>
                </a:solidFill>
              </a:rPr>
              <a:t>uh</a:t>
            </a:r>
            <a:r>
              <a:rPr lang="en-IE" dirty="0" smtClean="0">
                <a:solidFill>
                  <a:schemeClr val="tx1"/>
                </a:solidFill>
              </a:rPr>
              <a:t> = (</a:t>
            </a:r>
            <a:r>
              <a:rPr lang="en-IE" dirty="0" err="1" smtClean="0">
                <a:solidFill>
                  <a:srgbClr val="7030A0"/>
                </a:solidFill>
              </a:rPr>
              <a:t>SIEP</a:t>
            </a:r>
            <a:r>
              <a:rPr lang="en-IE" baseline="-25000" dirty="0" err="1" smtClean="0">
                <a:solidFill>
                  <a:srgbClr val="7030A0"/>
                </a:solidFill>
              </a:rPr>
              <a:t>lh</a:t>
            </a:r>
            <a:r>
              <a:rPr lang="en-IE" dirty="0" smtClean="0">
                <a:solidFill>
                  <a:srgbClr val="7030A0"/>
                </a:solidFill>
              </a:rPr>
              <a:t> x </a:t>
            </a:r>
            <a:r>
              <a:rPr lang="en-IE" dirty="0" err="1" smtClean="0">
                <a:solidFill>
                  <a:srgbClr val="7030A0"/>
                </a:solidFill>
              </a:rPr>
              <a:t>SIEQ</a:t>
            </a:r>
            <a:r>
              <a:rPr lang="en-IE" baseline="-25000" dirty="0" err="1" smtClean="0">
                <a:solidFill>
                  <a:srgbClr val="7030A0"/>
                </a:solidFill>
              </a:rPr>
              <a:t>lh</a:t>
            </a:r>
            <a:r>
              <a:rPr lang="en-IE" dirty="0" smtClean="0">
                <a:solidFill>
                  <a:schemeClr val="tx1"/>
                </a:solidFill>
              </a:rPr>
              <a:t> + </a:t>
            </a:r>
            <a:r>
              <a:rPr lang="en-IE" dirty="0" err="1" smtClean="0">
                <a:solidFill>
                  <a:srgbClr val="00B050"/>
                </a:solidFill>
              </a:rPr>
              <a:t>SIIP</a:t>
            </a:r>
            <a:r>
              <a:rPr lang="en-IE" baseline="-25000" dirty="0" err="1" smtClean="0">
                <a:solidFill>
                  <a:srgbClr val="00B050"/>
                </a:solidFill>
              </a:rPr>
              <a:t>lh</a:t>
            </a:r>
            <a:r>
              <a:rPr lang="en-IE" dirty="0" smtClean="0">
                <a:solidFill>
                  <a:srgbClr val="00B050"/>
                </a:solidFill>
              </a:rPr>
              <a:t> x </a:t>
            </a:r>
            <a:r>
              <a:rPr lang="en-IE" dirty="0" err="1" smtClean="0">
                <a:solidFill>
                  <a:srgbClr val="00B050"/>
                </a:solidFill>
              </a:rPr>
              <a:t>SIIQ</a:t>
            </a:r>
            <a:r>
              <a:rPr lang="en-IE" baseline="-25000" dirty="0" err="1" smtClean="0">
                <a:solidFill>
                  <a:srgbClr val="00B050"/>
                </a:solidFill>
              </a:rPr>
              <a:t>lh</a:t>
            </a:r>
            <a:r>
              <a:rPr lang="en-IE" dirty="0" smtClean="0">
                <a:solidFill>
                  <a:schemeClr val="tx1"/>
                </a:solidFill>
              </a:rPr>
              <a:t>) x </a:t>
            </a:r>
            <a:r>
              <a:rPr lang="en-IE" dirty="0" smtClean="0">
                <a:solidFill>
                  <a:schemeClr val="accent5">
                    <a:lumMod val="75000"/>
                  </a:schemeClr>
                </a:solidFill>
              </a:rPr>
              <a:t>TPD</a:t>
            </a:r>
            <a:r>
              <a:rPr lang="en-IE" dirty="0" smtClean="0">
                <a:solidFill>
                  <a:schemeClr val="tx1"/>
                </a:solidFill>
              </a:rPr>
              <a:t> x </a:t>
            </a:r>
            <a:r>
              <a:rPr lang="en-IE" dirty="0" err="1" smtClean="0">
                <a:solidFill>
                  <a:schemeClr val="tx1"/>
                </a:solidFill>
              </a:rPr>
              <a:t>CLAF</a:t>
            </a:r>
            <a:r>
              <a:rPr lang="en-IE" baseline="-25000" dirty="0" err="1" smtClean="0">
                <a:solidFill>
                  <a:schemeClr val="tx1"/>
                </a:solidFill>
              </a:rPr>
              <a:t>uh</a:t>
            </a:r>
            <a:endParaRPr lang="en-AU" baseline="-25000" dirty="0" smtClean="0"/>
          </a:p>
          <a:p>
            <a:pPr lvl="1"/>
            <a:r>
              <a:rPr lang="en-US" dirty="0" smtClean="0"/>
              <a:t>Interim: </a:t>
            </a:r>
            <a:r>
              <a:rPr lang="en-US" dirty="0" err="1" smtClean="0"/>
              <a:t>CONP</a:t>
            </a:r>
            <a:r>
              <a:rPr lang="en-US" baseline="-25000" dirty="0" err="1" smtClean="0"/>
              <a:t>uh</a:t>
            </a:r>
            <a:r>
              <a:rPr lang="en-US" dirty="0" smtClean="0"/>
              <a:t> = (</a:t>
            </a:r>
            <a:r>
              <a:rPr lang="en-US" dirty="0" err="1" smtClean="0">
                <a:solidFill>
                  <a:srgbClr val="7030A0"/>
                </a:solidFill>
              </a:rPr>
              <a:t>SIIP</a:t>
            </a:r>
            <a:r>
              <a:rPr lang="en-US" baseline="-25000" dirty="0" err="1" smtClean="0">
                <a:solidFill>
                  <a:srgbClr val="7030A0"/>
                </a:solidFill>
              </a:rPr>
              <a:t>lh</a:t>
            </a:r>
            <a:r>
              <a:rPr lang="en-US" dirty="0" smtClean="0"/>
              <a:t> + </a:t>
            </a:r>
            <a:r>
              <a:rPr lang="en-US" dirty="0" err="1" smtClean="0">
                <a:solidFill>
                  <a:srgbClr val="00B050"/>
                </a:solidFill>
              </a:rPr>
              <a:t>SIEP</a:t>
            </a:r>
            <a:r>
              <a:rPr lang="en-US" baseline="-25000" dirty="0" err="1" smtClean="0">
                <a:solidFill>
                  <a:srgbClr val="00B050"/>
                </a:solidFill>
              </a:rPr>
              <a:t>lh</a:t>
            </a:r>
            <a:r>
              <a:rPr lang="en-US" dirty="0" smtClean="0"/>
              <a:t>) * </a:t>
            </a:r>
            <a:r>
              <a:rPr lang="en-US" dirty="0" err="1" smtClean="0"/>
              <a:t>CLAF</a:t>
            </a:r>
            <a:r>
              <a:rPr lang="en-US" baseline="-25000" dirty="0" err="1" smtClean="0"/>
              <a:t>uh</a:t>
            </a:r>
            <a:endParaRPr lang="en-US" baseline="-25000" dirty="0" smtClean="0"/>
          </a:p>
          <a:p>
            <a:pPr lvl="1"/>
            <a:r>
              <a:rPr lang="en-US" dirty="0" smtClean="0"/>
              <a:t>Proposed: </a:t>
            </a:r>
            <a:r>
              <a:rPr lang="en-US" dirty="0" err="1" smtClean="0"/>
              <a:t>CONP</a:t>
            </a:r>
            <a:r>
              <a:rPr lang="en-US" baseline="-25000" dirty="0" err="1" smtClean="0"/>
              <a:t>uh</a:t>
            </a:r>
            <a:r>
              <a:rPr lang="en-US" dirty="0" smtClean="0"/>
              <a:t> = (</a:t>
            </a:r>
            <a:r>
              <a:rPr lang="en-US" dirty="0" err="1" smtClean="0">
                <a:solidFill>
                  <a:srgbClr val="7030A0"/>
                </a:solidFill>
              </a:rPr>
              <a:t>SIIP</a:t>
            </a:r>
            <a:r>
              <a:rPr lang="en-US" baseline="-25000" dirty="0" err="1" smtClean="0">
                <a:solidFill>
                  <a:srgbClr val="7030A0"/>
                </a:solidFill>
              </a:rPr>
              <a:t>lh</a:t>
            </a:r>
            <a:r>
              <a:rPr lang="en-US" dirty="0" smtClean="0"/>
              <a:t> x </a:t>
            </a:r>
            <a:r>
              <a:rPr lang="en-US" dirty="0" err="1" smtClean="0"/>
              <a:t>CLAF</a:t>
            </a:r>
            <a:r>
              <a:rPr lang="en-US" baseline="-25000" dirty="0" err="1" smtClean="0"/>
              <a:t>uh</a:t>
            </a:r>
            <a:r>
              <a:rPr lang="en-US" dirty="0" smtClean="0"/>
              <a:t>) +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dirty="0" err="1" smtClean="0">
                <a:solidFill>
                  <a:srgbClr val="00B0F0"/>
                </a:solidFill>
              </a:rPr>
              <a:t>SIEP</a:t>
            </a:r>
            <a:r>
              <a:rPr lang="en-US" baseline="-25000" dirty="0" err="1" smtClean="0">
                <a:solidFill>
                  <a:srgbClr val="00B0F0"/>
                </a:solidFill>
              </a:rPr>
              <a:t>lh</a:t>
            </a:r>
            <a:r>
              <a:rPr lang="en-US" dirty="0" smtClean="0">
                <a:solidFill>
                  <a:srgbClr val="00B0F0"/>
                </a:solidFill>
              </a:rPr>
              <a:t> / </a:t>
            </a:r>
            <a:r>
              <a:rPr lang="en-US" dirty="0" err="1" smtClean="0">
                <a:solidFill>
                  <a:srgbClr val="00B0F0"/>
                </a:solidFill>
              </a:rPr>
              <a:t>CLAF</a:t>
            </a:r>
            <a:r>
              <a:rPr lang="en-US" baseline="-25000" dirty="0" err="1" smtClean="0">
                <a:solidFill>
                  <a:srgbClr val="00B0F0"/>
                </a:solidFill>
              </a:rPr>
              <a:t>uh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Current: notional hourly price by quantity in a given direction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Proposed: half hourly net payment information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Multiply the import payment by CLAF and divide the export payment by CLAF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Allows for more complex SO Trade scenarios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Trade </a:t>
            </a:r>
            <a:r>
              <a:rPr lang="en-US" i="1" dirty="0" smtClean="0"/>
              <a:t>– details for reference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>
                <a:solidFill>
                  <a:schemeClr val="tx1"/>
                </a:solidFill>
              </a:rPr>
              <a:t>An SO Trade can only occur after market gates are completed for the relevant Trading Periods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Paper due to be published shortly explicitly detailing the scenarios where they will be considered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New reports being introduced on the Auction Management Platform</a:t>
            </a:r>
          </a:p>
          <a:p>
            <a:pPr lvl="1"/>
            <a:r>
              <a:rPr lang="en-US" dirty="0" smtClean="0"/>
              <a:t>SO Trade Prices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Individual SO Trade details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rGrid Group Mast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odification Document" ma:contentTypeID="0x010100269864AADB634B43A1DAFE75AB6B7AEA00E694DBD827E2A74DAF8DBA9CA236CE9A" ma:contentTypeVersion="10" ma:contentTypeDescription="" ma:contentTypeScope="" ma:versionID="76444a00e0d344046184e9be4e4b7bda">
  <xsd:schema xmlns:xsd="http://www.w3.org/2001/XMLSchema" xmlns:p="http://schemas.microsoft.com/office/2006/metadata/properties" xmlns:ns2="f69c7b9a-bbed-41f8-b24c-bbeb71979adf" xmlns:ns3="bd8dd43f-48f8-46ce-9b8d-78f402b7750b" targetNamespace="http://schemas.microsoft.com/office/2006/metadata/properties" ma:root="true" ma:fieldsID="9f63ddca8ac484b9842f993b74a9b250" ns2:_="" ns3:_="">
    <xsd:import namespace="f69c7b9a-bbed-41f8-b24c-bbeb71979adf"/>
    <xsd:import namespace="bd8dd43f-48f8-46ce-9b8d-78f402b7750b"/>
    <xsd:element name="properties">
      <xsd:complexType>
        <xsd:sequence>
          <xsd:element name="documentManagement">
            <xsd:complexType>
              <xsd:all>
                <xsd:element ref="ns2:FromMMT" minOccurs="0"/>
                <xsd:element ref="ns2:MMTID" minOccurs="0"/>
                <xsd:element ref="ns3:ModID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f69c7b9a-bbed-41f8-b24c-bbeb71979adf" elementFormDefault="qualified">
    <xsd:import namespace="http://schemas.microsoft.com/office/2006/documentManagement/types"/>
    <xsd:element name="FromMMT" ma:index="1" nillable="true" ma:displayName="From MMT" ma:default="0" ma:description="Indicates if the item was published from MMT" ma:internalName="FromMMT">
      <xsd:simpleType>
        <xsd:restriction base="dms:Boolean"/>
      </xsd:simpleType>
    </xsd:element>
    <xsd:element name="MMTID" ma:index="2" nillable="true" ma:displayName="MMT ID" ma:decimals="0" ma:internalName="MMTID" ma:percentage="FALSE">
      <xsd:simpleType>
        <xsd:restriction base="dms:Number"/>
      </xsd:simpleType>
    </xsd:element>
  </xsd:schema>
  <xsd:schema xmlns:xsd="http://www.w3.org/2001/XMLSchema" xmlns:dms="http://schemas.microsoft.com/office/2006/documentManagement/types" targetNamespace="bd8dd43f-48f8-46ce-9b8d-78f402b7750b" elementFormDefault="qualified">
    <xsd:import namespace="http://schemas.microsoft.com/office/2006/documentManagement/types"/>
    <xsd:element name="ModID" ma:index="3" nillable="true" ma:displayName="Mod ID" ma:list="{fe5fb5e6-2196-48f2-87cb-9a5f0541640f}" ma:internalName="ModID" ma:showField="ModificationID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FromMMT xmlns="f69c7b9a-bbed-41f8-b24c-bbeb71979adf">true</FromMMT>
    <MMTID xmlns="f69c7b9a-bbed-41f8-b24c-bbeb71979adf">1427</MMTID>
    <ModID xmlns="bd8dd43f-48f8-46ce-9b8d-78f402b7750b">664</ModID>
  </documentManagement>
</p:properties>
</file>

<file path=customXml/itemProps1.xml><?xml version="1.0" encoding="utf-8"?>
<ds:datastoreItem xmlns:ds="http://schemas.openxmlformats.org/officeDocument/2006/customXml" ds:itemID="{EB4D5119-2D99-420F-B9F8-99CFB63C4100}"/>
</file>

<file path=customXml/itemProps2.xml><?xml version="1.0" encoding="utf-8"?>
<ds:datastoreItem xmlns:ds="http://schemas.openxmlformats.org/officeDocument/2006/customXml" ds:itemID="{F740CA0D-BA24-4C5C-9133-0B0C527BB56A}"/>
</file>

<file path=customXml/itemProps3.xml><?xml version="1.0" encoding="utf-8"?>
<ds:datastoreItem xmlns:ds="http://schemas.openxmlformats.org/officeDocument/2006/customXml" ds:itemID="{0693CE02-8CF7-42EB-AB2D-C2E99F3603EC}"/>
</file>

<file path=docProps/app.xml><?xml version="1.0" encoding="utf-8"?>
<Properties xmlns="http://schemas.openxmlformats.org/officeDocument/2006/extended-properties" xmlns:vt="http://schemas.openxmlformats.org/officeDocument/2006/docPropsVTypes">
  <Template>EirGrid Group Master Template</Template>
  <TotalTime>142</TotalTime>
  <Words>540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EirGrid Group Master Template</vt:lpstr>
      <vt:lpstr>MOD_17_12</vt:lpstr>
      <vt:lpstr>Proposed Change</vt:lpstr>
      <vt:lpstr>Report Content</vt:lpstr>
      <vt:lpstr>T&amp;SC Drafting Change</vt:lpstr>
      <vt:lpstr>Slide 5</vt:lpstr>
      <vt:lpstr>MOD_18_12</vt:lpstr>
      <vt:lpstr>Proposed Change 1</vt:lpstr>
      <vt:lpstr>Proposed Change 2</vt:lpstr>
      <vt:lpstr>SO Trade – details for reference</vt:lpstr>
      <vt:lpstr>T&amp;SC Drafting Change</vt:lpstr>
      <vt:lpstr>Systems</vt:lpstr>
      <vt:lpstr>Slide 12</vt:lpstr>
    </vt:vector>
  </TitlesOfParts>
  <Company>EIRGRID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44 Slides</dc:title>
  <dc:creator>Michael Carrington</dc:creator>
  <cp:lastModifiedBy>aodonnell</cp:lastModifiedBy>
  <cp:revision>17</cp:revision>
  <dcterms:created xsi:type="dcterms:W3CDTF">2012-07-30T09:13:41Z</dcterms:created>
  <dcterms:modified xsi:type="dcterms:W3CDTF">2012-07-30T14:04:55Z</dcterms:modified>
  <cp:contentType>Modification 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0x010100269864AADB634B43A1DAFE75AB6B7AEA00E694DBD827E2A74DAF8DBA9CA236CE9A</vt:lpwstr>
  </property>
  <property fmtid="{D5CDD505-2E9C-101B-9397-08002B2CF9AE}" pid="3" name="Copy to Website">
    <vt:lpwstr>true</vt:lpwstr>
  </property>
  <property fmtid="{D5CDD505-2E9C-101B-9397-08002B2CF9AE}" pid="4" name="Mod ID">
    <vt:lpwstr>1002</vt:lpwstr>
  </property>
  <property fmtid="{D5CDD505-2E9C-101B-9397-08002B2CF9AE}" pid="5" name="Year of Modification Proposal">
    <vt:lpwstr>2012</vt:lpwstr>
  </property>
  <property fmtid="{D5CDD505-2E9C-101B-9397-08002B2CF9AE}" pid="6" name="Document Type">
    <vt:lpwstr>Slides</vt:lpwstr>
  </property>
  <property fmtid="{D5CDD505-2E9C-101B-9397-08002B2CF9AE}" pid="7" name="Copy to Website Date">
    <vt:lpwstr>2012-08-01T14:50:00+00:00</vt:lpwstr>
  </property>
  <property fmtid="{D5CDD505-2E9C-101B-9397-08002B2CF9AE}" pid="9" name="_CopySource">
    <vt:lpwstr>Mod_17_12, 18_12.pptx</vt:lpwstr>
  </property>
  <property fmtid="{D5CDD505-2E9C-101B-9397-08002B2CF9AE}" pid="10" name="Order">
    <vt:r8>333400</vt:r8>
  </property>
</Properties>
</file>