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33" r:id="rId1"/>
    <p:sldMasterId id="2147483734" r:id="rId2"/>
  </p:sldMasterIdLst>
  <p:notesMasterIdLst>
    <p:notesMasterId r:id="rId9"/>
  </p:notesMasterIdLst>
  <p:handoutMasterIdLst>
    <p:handoutMasterId r:id="rId10"/>
  </p:handoutMasterIdLst>
  <p:sldIdLst>
    <p:sldId id="939" r:id="rId3"/>
    <p:sldId id="1334" r:id="rId4"/>
    <p:sldId id="1336" r:id="rId5"/>
    <p:sldId id="1338" r:id="rId6"/>
    <p:sldId id="1339" r:id="rId7"/>
    <p:sldId id="1337" r:id="rId8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12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sz="12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sz="12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sz="12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rmot Barry" initials="DB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3CCFF"/>
    <a:srgbClr val="3399FF"/>
    <a:srgbClr val="009900"/>
    <a:srgbClr val="00CCFF"/>
    <a:srgbClr val="9999FF"/>
    <a:srgbClr val="99FFCC"/>
    <a:srgbClr val="66FF99"/>
    <a:srgbClr val="FF3300"/>
    <a:srgbClr val="CCFFFF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110" autoAdjust="0"/>
    <p:restoredTop sz="99821" autoAdjust="0"/>
  </p:normalViewPr>
  <p:slideViewPr>
    <p:cSldViewPr snapToGrid="0">
      <p:cViewPr varScale="1">
        <p:scale>
          <a:sx n="73" d="100"/>
          <a:sy n="73" d="100"/>
        </p:scale>
        <p:origin x="-402" y="-96"/>
      </p:cViewPr>
      <p:guideLst>
        <p:guide orient="horz" pos="812"/>
        <p:guide pos="1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2586" y="-102"/>
      </p:cViewPr>
      <p:guideLst>
        <p:guide orient="horz" pos="3126"/>
        <p:guide pos="2141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FontTx/>
              <a:buNone/>
              <a:defRPr kumimoji="0"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kumimoji="0"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4813" cy="4968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FontTx/>
              <a:buNone/>
              <a:defRPr kumimoji="0"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31338"/>
            <a:ext cx="2944812" cy="4968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kumimoji="0"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629F3E25-B805-49D9-8E4F-A03022E0A7A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FontTx/>
              <a:buNone/>
              <a:defRPr sz="1000" b="0" i="1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*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000" b="0" i="1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07/16/96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15364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FontTx/>
              <a:buNone/>
              <a:defRPr sz="1000" b="0" i="1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*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31338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000" b="0" i="1">
                <a:latin typeface="Arial" charset="0"/>
              </a:defRPr>
            </a:lvl1pPr>
          </a:lstStyle>
          <a:p>
            <a:pPr>
              <a:defRPr/>
            </a:pPr>
            <a:fld id="{88439E94-294B-465B-8A2F-DCFA9ABDBFF6}" type="slidenum">
              <a:rPr lang="en-US"/>
              <a:pPr>
                <a:defRPr/>
              </a:pPr>
              <a:t>‹#›</a:t>
            </a:fld>
            <a:r>
              <a:rPr lang="en-US" dirty="0"/>
              <a:t>##</a:t>
            </a:r>
            <a:endParaRPr lang="en-US" sz="1200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/>
          <a:lstStyle/>
          <a:p>
            <a:pPr eaLnBrk="0" hangingPunct="0"/>
            <a:r>
              <a:rPr lang="en-US" sz="1000" b="0" i="1" dirty="0"/>
              <a:t>*</a:t>
            </a:r>
            <a:endParaRPr lang="en-US" b="0" dirty="0">
              <a:latin typeface="Times New Roman" pitchFamily="18" charset="0"/>
            </a:endParaRPr>
          </a:p>
        </p:txBody>
      </p:sp>
      <p:sp>
        <p:nvSpPr>
          <p:cNvPr id="16387" name="Rectangle 6"/>
          <p:cNvSpPr txBox="1">
            <a:spLocks noGrp="1" noChangeArrowheads="1"/>
          </p:cNvSpPr>
          <p:nvPr/>
        </p:nvSpPr>
        <p:spPr bwMode="auto">
          <a:xfrm>
            <a:off x="0" y="9431338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eaLnBrk="0" hangingPunct="0"/>
            <a:r>
              <a:rPr lang="en-US" sz="1000" b="0" i="1" dirty="0"/>
              <a:t>*</a:t>
            </a:r>
            <a:endParaRPr lang="en-US" b="0" dirty="0">
              <a:latin typeface="Times New Roman" pitchFamily="18" charset="0"/>
            </a:endParaRPr>
          </a:p>
        </p:txBody>
      </p:sp>
      <p:sp>
        <p:nvSpPr>
          <p:cNvPr id="16388" name="Rectangle 7"/>
          <p:cNvSpPr txBox="1">
            <a:spLocks noGrp="1" noChangeArrowheads="1"/>
          </p:cNvSpPr>
          <p:nvPr/>
        </p:nvSpPr>
        <p:spPr bwMode="auto">
          <a:xfrm>
            <a:off x="3852863" y="9431338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/>
            <a:fld id="{1DDEB450-F10A-47AA-8745-43538A652B8B}" type="slidenum">
              <a:rPr lang="en-US" sz="1000" b="0" i="1"/>
              <a:pPr algn="r" eaLnBrk="0" hangingPunct="0"/>
              <a:t>1</a:t>
            </a:fld>
            <a:r>
              <a:rPr lang="en-US" sz="1000" b="0" i="1" dirty="0"/>
              <a:t>##</a:t>
            </a:r>
            <a:endParaRPr lang="en-US" b="0" dirty="0">
              <a:latin typeface="Times New Roman" pitchFamily="18" charset="0"/>
            </a:endParaRPr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8813"/>
          </a:xfrm>
          <a:noFill/>
          <a:ln/>
        </p:spPr>
        <p:txBody>
          <a:bodyPr lIns="91440" tIns="45720" rIns="91440" bIns="45720"/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26628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3EB8A77-C585-412C-9ECC-F20B18027FC1}" type="slidenum">
              <a:rPr kumimoji="0" lang="en-GB" b="0"/>
              <a:pPr algn="r"/>
              <a:t>2</a:t>
            </a:fld>
            <a:endParaRPr kumimoji="0" lang="en-GB" b="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8813"/>
          </a:xfrm>
          <a:noFill/>
          <a:ln/>
        </p:spPr>
        <p:txBody>
          <a:bodyPr lIns="91440" tIns="45720" rIns="91440" bIns="45720"/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26628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3EB8A77-C585-412C-9ECC-F20B18027FC1}" type="slidenum">
              <a:rPr kumimoji="0" lang="en-GB" b="0"/>
              <a:pPr algn="r"/>
              <a:t>3</a:t>
            </a:fld>
            <a:endParaRPr kumimoji="0" lang="en-GB" b="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8813"/>
          </a:xfrm>
          <a:noFill/>
          <a:ln/>
        </p:spPr>
        <p:txBody>
          <a:bodyPr lIns="91440" tIns="45720" rIns="91440" bIns="45720"/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26628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3EB8A77-C585-412C-9ECC-F20B18027FC1}" type="slidenum">
              <a:rPr kumimoji="0" lang="en-GB" b="0"/>
              <a:pPr algn="r"/>
              <a:t>4</a:t>
            </a:fld>
            <a:endParaRPr kumimoji="0" lang="en-GB" b="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8813"/>
          </a:xfrm>
          <a:noFill/>
          <a:ln/>
        </p:spPr>
        <p:txBody>
          <a:bodyPr lIns="91440" tIns="45720" rIns="91440" bIns="45720"/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26628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3EB8A77-C585-412C-9ECC-F20B18027FC1}" type="slidenum">
              <a:rPr kumimoji="0" lang="en-GB" b="0"/>
              <a:pPr algn="r"/>
              <a:t>5</a:t>
            </a:fld>
            <a:endParaRPr kumimoji="0" lang="en-GB" b="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1704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1704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44600"/>
            <a:ext cx="3873500" cy="1668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1700" y="1244600"/>
            <a:ext cx="3873500" cy="1668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404813"/>
            <a:ext cx="1974850" cy="2508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04813"/>
            <a:ext cx="5772150" cy="2508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404813"/>
            <a:ext cx="7899400" cy="2508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1850" y="404813"/>
            <a:ext cx="512445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44600"/>
            <a:ext cx="3873500" cy="1668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1700" y="1244600"/>
            <a:ext cx="3873500" cy="1668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1850" y="404813"/>
            <a:ext cx="512445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244600"/>
            <a:ext cx="7899400" cy="16684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3776663"/>
            <a:ext cx="3873500" cy="1668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1550" y="3776663"/>
            <a:ext cx="3873500" cy="1668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Semo logo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00113" y="836613"/>
            <a:ext cx="68834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3776663"/>
            <a:ext cx="7899400" cy="166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•"/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-3429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Font typeface="Wingdings" pitchFamily="2" charset="2"/>
        <a:buChar char="Ø"/>
        <a:defRPr sz="1600">
          <a:solidFill>
            <a:schemeClr val="tx1"/>
          </a:solidFill>
          <a:latin typeface="+mn-lt"/>
        </a:defRPr>
      </a:lvl2pPr>
      <a:lvl3pPr marL="8001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73200"/>
            <a:ext cx="7899400" cy="483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01850" y="404813"/>
            <a:ext cx="5124450" cy="685800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IE" smtClean="0"/>
              <a:t>Click to edit Master title style</a:t>
            </a:r>
          </a:p>
        </p:txBody>
      </p:sp>
      <p:pic>
        <p:nvPicPr>
          <p:cNvPr id="2052" name="Picture 55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303963"/>
            <a:ext cx="85725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0000"/>
        </a:spcAft>
        <a:buClr>
          <a:schemeClr val="accent2"/>
        </a:buClr>
        <a:buFont typeface="Arial" charset="0"/>
        <a:buChar char="●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-342900" algn="l" rtl="0" eaLnBrk="0" fontAlgn="base" hangingPunct="0">
        <a:spcBef>
          <a:spcPct val="20000"/>
        </a:spcBef>
        <a:spcAft>
          <a:spcPct val="10000"/>
        </a:spcAft>
        <a:buClr>
          <a:srgbClr val="003399"/>
        </a:buClr>
        <a:buFont typeface="Wingdings" pitchFamily="2" charset="2"/>
        <a:buChar char="Ø"/>
        <a:defRPr sz="2800">
          <a:solidFill>
            <a:schemeClr val="tx1"/>
          </a:solidFill>
          <a:latin typeface="+mn-lt"/>
        </a:defRPr>
      </a:lvl2pPr>
      <a:lvl3pPr marL="800100" indent="-228600" algn="l" rtl="0" eaLnBrk="0" fontAlgn="base" hangingPunct="0">
        <a:spcBef>
          <a:spcPct val="20000"/>
        </a:spcBef>
        <a:spcAft>
          <a:spcPct val="10000"/>
        </a:spcAft>
        <a:buClr>
          <a:srgbClr val="003399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357188" y="3429000"/>
            <a:ext cx="8521700" cy="28051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ts val="600"/>
              </a:spcAft>
            </a:pPr>
            <a:r>
              <a:rPr lang="en-IE" b="0" dirty="0" smtClean="0">
                <a:solidFill>
                  <a:schemeClr val="tx1"/>
                </a:solidFill>
              </a:rPr>
              <a:t/>
            </a:r>
            <a:br>
              <a:rPr lang="en-IE" b="0" dirty="0" smtClean="0">
                <a:solidFill>
                  <a:schemeClr val="tx1"/>
                </a:solidFill>
              </a:rPr>
            </a:br>
            <a:r>
              <a:rPr lang="en-IE" dirty="0" smtClean="0">
                <a:solidFill>
                  <a:schemeClr val="tx1"/>
                </a:solidFill>
              </a:rPr>
              <a:t>Modification </a:t>
            </a:r>
            <a:r>
              <a:rPr lang="en-IE" dirty="0" smtClean="0">
                <a:solidFill>
                  <a:schemeClr val="tx1"/>
                </a:solidFill>
              </a:rPr>
              <a:t>Mod</a:t>
            </a:r>
            <a:r>
              <a:rPr lang="en-IE" dirty="0" smtClean="0">
                <a:solidFill>
                  <a:schemeClr val="tx1"/>
                </a:solidFill>
              </a:rPr>
              <a:t>_27_12</a:t>
            </a:r>
            <a:r>
              <a:rPr lang="en-IE" dirty="0" smtClean="0">
                <a:solidFill>
                  <a:schemeClr val="tx1"/>
                </a:solidFill>
              </a:rPr>
              <a:t/>
            </a:r>
            <a:br>
              <a:rPr lang="en-IE" dirty="0" smtClean="0">
                <a:solidFill>
                  <a:schemeClr val="tx1"/>
                </a:solidFill>
              </a:rPr>
            </a:br>
            <a:r>
              <a:rPr lang="en-IE" sz="1600" b="0" dirty="0" smtClean="0">
                <a:solidFill>
                  <a:schemeClr val="tx1"/>
                </a:solidFill>
              </a:rPr>
              <a:t>Representation of Price Takers in the MSP Software</a:t>
            </a:r>
            <a:r>
              <a:rPr lang="en-IE" sz="1600" b="0" dirty="0" smtClean="0">
                <a:solidFill>
                  <a:schemeClr val="tx1"/>
                </a:solidFill>
              </a:rPr>
              <a:t/>
            </a:r>
            <a:br>
              <a:rPr lang="en-IE" sz="1600" b="0" dirty="0" smtClean="0">
                <a:solidFill>
                  <a:schemeClr val="tx1"/>
                </a:solidFill>
              </a:rPr>
            </a:br>
            <a:r>
              <a:rPr lang="en-IE" sz="1600" b="0" dirty="0" smtClean="0">
                <a:solidFill>
                  <a:schemeClr val="tx1"/>
                </a:solidFill>
              </a:rPr>
              <a:t/>
            </a:r>
            <a:br>
              <a:rPr lang="en-IE" sz="1600" b="0" dirty="0" smtClean="0">
                <a:solidFill>
                  <a:schemeClr val="tx1"/>
                </a:solidFill>
              </a:rPr>
            </a:br>
            <a:endParaRPr lang="en-GB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1" descr="Semo 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95250"/>
            <a:ext cx="172720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385763" y="409575"/>
            <a:ext cx="87312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>
              <a:buClr>
                <a:schemeClr val="tx1"/>
              </a:buClr>
              <a:buSzPts val="2000"/>
              <a:buFont typeface="Arial" charset="0"/>
              <a:buNone/>
            </a:pPr>
            <a:r>
              <a:rPr lang="en-GB" sz="2000" dirty="0" smtClean="0"/>
              <a:t>Implied Determination of Schedule Demand N.32</a:t>
            </a:r>
            <a:endParaRPr lang="en-US" sz="2000" i="1" dirty="0"/>
          </a:p>
        </p:txBody>
      </p:sp>
      <p:sp>
        <p:nvSpPr>
          <p:cNvPr id="5" name="Rectangle 4"/>
          <p:cNvSpPr/>
          <p:nvPr/>
        </p:nvSpPr>
        <p:spPr bwMode="auto">
          <a:xfrm>
            <a:off x="966652" y="2939148"/>
            <a:ext cx="1097280" cy="3448595"/>
          </a:xfrm>
          <a:prstGeom prst="rect">
            <a:avLst/>
          </a:prstGeom>
          <a:solidFill>
            <a:srgbClr val="009900"/>
          </a:solidFill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kumimoji="1" lang="en-IE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AOuh</a:t>
            </a:r>
            <a:endParaRPr kumimoji="1" lang="en-IE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lang="en-IE" dirty="0" smtClean="0"/>
              <a:t>PPMG</a:t>
            </a:r>
            <a:endParaRPr kumimoji="1" lang="en-IE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721530" y="3291846"/>
            <a:ext cx="1071154" cy="544287"/>
          </a:xfrm>
          <a:prstGeom prst="rect">
            <a:avLst/>
          </a:prstGeom>
          <a:solidFill>
            <a:srgbClr val="92D050"/>
          </a:solidFill>
          <a:ln w="1905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kumimoji="1" lang="en-I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IRCU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kumimoji="1" lang="en-I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+ Est.</a:t>
            </a:r>
            <a:r>
              <a:rPr kumimoji="1" lang="en-IE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DC</a:t>
            </a:r>
            <a:endParaRPr kumimoji="1" lang="en-IE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059577" y="2939148"/>
            <a:ext cx="1114698" cy="900000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18" rIns="0" bIns="45718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kumimoji="1" lang="en-I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Min (</a:t>
            </a:r>
            <a:r>
              <a:rPr kumimoji="1" lang="en-IE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AAuh</a:t>
            </a:r>
            <a:r>
              <a:rPr kumimoji="1" lang="en-I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kumimoji="1" lang="en-IE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NQuh</a:t>
            </a:r>
            <a:r>
              <a:rPr kumimoji="1" lang="en-I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)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lang="en-IE" dirty="0" smtClean="0"/>
              <a:t>PPTG</a:t>
            </a:r>
            <a:endParaRPr kumimoji="1" lang="en-IE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187338" y="3409388"/>
            <a:ext cx="940525" cy="435413"/>
          </a:xfrm>
          <a:prstGeom prst="rect">
            <a:avLst/>
          </a:prstGeom>
          <a:solidFill>
            <a:srgbClr val="00CCFF"/>
          </a:solidFill>
          <a:ln w="19050" cap="flat" cmpd="sng" algn="ctr">
            <a:solidFill>
              <a:srgbClr val="33CC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IE" dirty="0" err="1" smtClean="0"/>
              <a:t>AOuh</a:t>
            </a:r>
            <a:endParaRPr lang="en-IE" dirty="0" smtClean="0"/>
          </a:p>
          <a:p>
            <a:pPr algn="ctr" eaLnBrk="0" hangingPunct="0">
              <a:spcBef>
                <a:spcPct val="20000"/>
              </a:spcBef>
            </a:pPr>
            <a:r>
              <a:rPr lang="en-IE" dirty="0" smtClean="0"/>
              <a:t>PPTG</a:t>
            </a:r>
            <a:endParaRPr lang="en-IE" dirty="0" smtClean="0"/>
          </a:p>
        </p:txBody>
      </p:sp>
      <p:sp>
        <p:nvSpPr>
          <p:cNvPr id="8" name="Rectangle 7"/>
          <p:cNvSpPr/>
          <p:nvPr/>
        </p:nvSpPr>
        <p:spPr bwMode="auto">
          <a:xfrm>
            <a:off x="4114797" y="3405029"/>
            <a:ext cx="849087" cy="879594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kumimoji="1" lang="en-IE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AAuh</a:t>
            </a:r>
            <a:endParaRPr kumimoji="1" lang="en-IE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lang="en-IE" dirty="0" smtClean="0"/>
              <a:t>VPTG</a:t>
            </a:r>
            <a:endParaRPr kumimoji="1" lang="en-IE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792677" y="3291846"/>
            <a:ext cx="875219" cy="3095897"/>
          </a:xfrm>
          <a:prstGeom prst="rect">
            <a:avLst/>
          </a:prstGeom>
          <a:solidFill>
            <a:srgbClr val="00B050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kumimoji="1" lang="en-IE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SDh</a:t>
            </a:r>
            <a:endParaRPr kumimoji="1" lang="en-IE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972590" y="3849163"/>
            <a:ext cx="748940" cy="435413"/>
          </a:xfrm>
          <a:prstGeom prst="rect">
            <a:avLst/>
          </a:prstGeom>
          <a:solidFill>
            <a:srgbClr val="3399FF"/>
          </a:solidFill>
          <a:ln w="19050" cap="flat" cmpd="sng" algn="ctr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kumimoji="1" lang="en-IE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AOuh</a:t>
            </a:r>
            <a:endParaRPr kumimoji="1" lang="en-IE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lang="en-IE" dirty="0" smtClean="0"/>
              <a:t>VPTG</a:t>
            </a:r>
            <a:endParaRPr kumimoji="1" lang="en-IE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27909" y="2272932"/>
            <a:ext cx="7707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dirty="0" smtClean="0"/>
              <a:t>N.32.1 </a:t>
            </a:r>
            <a:endParaRPr lang="en-IE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2203267" y="1981195"/>
            <a:ext cx="81425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dirty="0" smtClean="0"/>
              <a:t>N.32.2a</a:t>
            </a:r>
          </a:p>
          <a:p>
            <a:pPr algn="ctr"/>
            <a:r>
              <a:rPr lang="en-IE" sz="2400" dirty="0" smtClean="0"/>
              <a:t>- </a:t>
            </a:r>
            <a:endParaRPr lang="en-IE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3322329" y="2342599"/>
            <a:ext cx="81425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dirty="0" smtClean="0"/>
              <a:t>N.32.2b</a:t>
            </a:r>
          </a:p>
          <a:p>
            <a:pPr algn="ctr"/>
            <a:r>
              <a:rPr lang="en-IE" sz="2400" dirty="0" smtClean="0"/>
              <a:t>+</a:t>
            </a:r>
            <a:r>
              <a:rPr lang="en-IE" sz="1600" dirty="0" smtClean="0"/>
              <a:t> </a:t>
            </a:r>
            <a:endParaRPr lang="en-IE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4223655" y="2420979"/>
            <a:ext cx="81425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dirty="0" smtClean="0"/>
              <a:t>N.32.3a</a:t>
            </a:r>
          </a:p>
          <a:p>
            <a:pPr algn="ctr"/>
            <a:r>
              <a:rPr lang="en-IE" sz="2400" dirty="0" smtClean="0"/>
              <a:t>- </a:t>
            </a:r>
            <a:endParaRPr lang="en-IE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5003079" y="2416623"/>
            <a:ext cx="81425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dirty="0" smtClean="0"/>
              <a:t>N.32.3b</a:t>
            </a:r>
          </a:p>
          <a:p>
            <a:pPr algn="ctr"/>
            <a:r>
              <a:rPr lang="en-IE" sz="2400" dirty="0" smtClean="0"/>
              <a:t>+</a:t>
            </a:r>
            <a:r>
              <a:rPr lang="en-IE" sz="2400" dirty="0" smtClean="0"/>
              <a:t> </a:t>
            </a:r>
            <a:endParaRPr lang="en-IE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5852153" y="2412268"/>
            <a:ext cx="99277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dirty="0" smtClean="0"/>
              <a:t>N.32.4&amp;5</a:t>
            </a:r>
          </a:p>
          <a:p>
            <a:pPr algn="ctr"/>
            <a:r>
              <a:rPr lang="en-IE" sz="2400" dirty="0" smtClean="0"/>
              <a:t>+</a:t>
            </a:r>
            <a:r>
              <a:rPr lang="en-IE" sz="2400" dirty="0" smtClean="0"/>
              <a:t> </a:t>
            </a:r>
            <a:endParaRPr lang="en-IE" sz="2400" dirty="0"/>
          </a:p>
        </p:txBody>
      </p:sp>
      <p:cxnSp>
        <p:nvCxnSpPr>
          <p:cNvPr id="23" name="Straight Connector 22"/>
          <p:cNvCxnSpPr/>
          <p:nvPr/>
        </p:nvCxnSpPr>
        <p:spPr bwMode="auto">
          <a:xfrm flipV="1">
            <a:off x="979714" y="6383207"/>
            <a:ext cx="7967436" cy="4538"/>
          </a:xfrm>
          <a:prstGeom prst="line">
            <a:avLst/>
          </a:prstGeom>
          <a:gradFill rotWithShape="0">
            <a:gsLst>
              <a:gs pos="0">
                <a:srgbClr val="DDDDDD">
                  <a:gamma/>
                  <a:tint val="23922"/>
                  <a:invGamma/>
                </a:srgbClr>
              </a:gs>
              <a:gs pos="100000">
                <a:srgbClr val="DDDDDD"/>
              </a:gs>
            </a:gsLst>
            <a:path path="rect">
              <a:fillToRect l="50000" t="50000" r="50000" b="50000"/>
            </a:path>
          </a:gra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Rectangle 28"/>
          <p:cNvSpPr/>
          <p:nvPr/>
        </p:nvSpPr>
        <p:spPr bwMode="auto">
          <a:xfrm>
            <a:off x="7872540" y="3287492"/>
            <a:ext cx="875219" cy="3095897"/>
          </a:xfrm>
          <a:prstGeom prst="rect">
            <a:avLst/>
          </a:prstGeom>
          <a:solidFill>
            <a:srgbClr val="C00000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kumimoji="1" lang="en-IE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MSQuh</a:t>
            </a:r>
            <a:endParaRPr kumimoji="1" lang="en-IE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lang="en-IE" dirty="0" smtClean="0"/>
              <a:t>PPMG</a:t>
            </a:r>
            <a:endParaRPr kumimoji="1" lang="en-IE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910251" y="2460164"/>
            <a:ext cx="1881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dirty="0" smtClean="0"/>
              <a:t>Implied </a:t>
            </a:r>
          </a:p>
          <a:p>
            <a:pPr algn="ctr"/>
            <a:r>
              <a:rPr lang="en-IE" dirty="0" smtClean="0"/>
              <a:t>MSP Software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6557555" y="3056714"/>
            <a:ext cx="2312126" cy="3526971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40048" tIns="45718" rIns="91435" bIns="4571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endParaRPr kumimoji="1" lang="en-IE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1214846" y="1084216"/>
            <a:ext cx="548640" cy="587829"/>
          </a:xfrm>
          <a:prstGeom prst="ellipse">
            <a:avLst/>
          </a:prstGeom>
          <a:solidFill>
            <a:srgbClr val="C00000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kumimoji="1" lang="en-I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  <a:endParaRPr kumimoji="1" lang="en-IE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4267201" y="4437014"/>
            <a:ext cx="548640" cy="587829"/>
          </a:xfrm>
          <a:prstGeom prst="ellipse">
            <a:avLst/>
          </a:prstGeom>
          <a:solidFill>
            <a:srgbClr val="C00000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kumimoji="1" lang="en-I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</a:t>
            </a:r>
            <a:endParaRPr kumimoji="1" lang="en-IE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3431178" y="1602376"/>
            <a:ext cx="548640" cy="587829"/>
          </a:xfrm>
          <a:prstGeom prst="ellipse">
            <a:avLst/>
          </a:prstGeom>
          <a:solidFill>
            <a:srgbClr val="C00000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kumimoji="1" lang="en-I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</a:t>
            </a:r>
            <a:endParaRPr kumimoji="1" lang="en-IE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2307772" y="4254136"/>
            <a:ext cx="548640" cy="587829"/>
          </a:xfrm>
          <a:prstGeom prst="ellipse">
            <a:avLst/>
          </a:prstGeom>
          <a:solidFill>
            <a:srgbClr val="C00000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kumimoji="1" lang="en-I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  <a:endParaRPr kumimoji="1" lang="en-IE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116286" y="1628500"/>
            <a:ext cx="548640" cy="587829"/>
          </a:xfrm>
          <a:prstGeom prst="ellipse">
            <a:avLst/>
          </a:prstGeom>
          <a:solidFill>
            <a:srgbClr val="C00000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lang="en-IE" sz="2400" dirty="0" smtClean="0"/>
              <a:t>5</a:t>
            </a:r>
            <a:endParaRPr kumimoji="1" lang="en-IE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6004560" y="4045130"/>
            <a:ext cx="548640" cy="587829"/>
          </a:xfrm>
          <a:prstGeom prst="ellipse">
            <a:avLst/>
          </a:prstGeom>
          <a:solidFill>
            <a:srgbClr val="C00000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kumimoji="1" lang="en-I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</a:t>
            </a:r>
            <a:endParaRPr kumimoji="1" lang="en-IE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984275" y="1184365"/>
            <a:ext cx="548640" cy="587829"/>
          </a:xfrm>
          <a:prstGeom prst="ellipse">
            <a:avLst/>
          </a:prstGeom>
          <a:solidFill>
            <a:srgbClr val="C00000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kumimoji="1" lang="en-I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</a:t>
            </a:r>
            <a:endParaRPr kumimoji="1" lang="en-IE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8055429" y="1132113"/>
            <a:ext cx="548640" cy="587829"/>
          </a:xfrm>
          <a:prstGeom prst="ellipse">
            <a:avLst/>
          </a:prstGeom>
          <a:solidFill>
            <a:srgbClr val="C00000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kumimoji="1" lang="en-I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</a:t>
            </a:r>
            <a:endParaRPr kumimoji="1" lang="en-IE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5" grpId="0" animBg="1"/>
      <p:bldP spid="6" grpId="0" animBg="1"/>
      <p:bldP spid="11" grpId="0" animBg="1"/>
      <p:bldP spid="7" grpId="0" animBg="1"/>
      <p:bldP spid="8" grpId="0" animBg="1"/>
      <p:bldP spid="9" grpId="0" animBg="1"/>
      <p:bldP spid="10" grpId="0" animBg="1"/>
      <p:bldP spid="15" grpId="0"/>
      <p:bldP spid="16" grpId="0"/>
      <p:bldP spid="17" grpId="0"/>
      <p:bldP spid="18" grpId="0"/>
      <p:bldP spid="19" grpId="0"/>
      <p:bldP spid="20" grpId="0"/>
      <p:bldP spid="29" grpId="0" animBg="1"/>
      <p:bldP spid="30" grpId="0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 bwMode="auto">
          <a:xfrm>
            <a:off x="4985629" y="1471754"/>
            <a:ext cx="875219" cy="4902920"/>
          </a:xfrm>
          <a:prstGeom prst="rect">
            <a:avLst/>
          </a:prstGeom>
          <a:solidFill>
            <a:srgbClr val="00B050">
              <a:alpha val="35000"/>
            </a:srgbClr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endParaRPr kumimoji="1" lang="en-IE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3314" name="Picture 11" descr="Semo 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95250"/>
            <a:ext cx="172720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385763" y="409575"/>
            <a:ext cx="8731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>
              <a:buClr>
                <a:schemeClr val="tx1"/>
              </a:buClr>
              <a:buSzPts val="2000"/>
              <a:buFont typeface="Arial" charset="0"/>
              <a:buNone/>
            </a:pPr>
            <a:r>
              <a:rPr lang="en-GB" sz="2000" dirty="0" smtClean="0"/>
              <a:t> Actual Determination of Schedule Demand N.32</a:t>
            </a:r>
            <a:endParaRPr lang="en-US" sz="2000" i="1" dirty="0"/>
          </a:p>
        </p:txBody>
      </p:sp>
      <p:sp>
        <p:nvSpPr>
          <p:cNvPr id="5" name="Rectangle 4"/>
          <p:cNvSpPr/>
          <p:nvPr/>
        </p:nvSpPr>
        <p:spPr bwMode="auto">
          <a:xfrm>
            <a:off x="966652" y="2939148"/>
            <a:ext cx="1097280" cy="3448595"/>
          </a:xfrm>
          <a:prstGeom prst="rect">
            <a:avLst/>
          </a:prstGeom>
          <a:solidFill>
            <a:srgbClr val="009900"/>
          </a:solidFill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kumimoji="1" lang="en-IE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AOuh</a:t>
            </a:r>
            <a:endParaRPr kumimoji="1" lang="en-IE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lang="en-IE" dirty="0" smtClean="0"/>
              <a:t>PPMG</a:t>
            </a:r>
            <a:endParaRPr kumimoji="1" lang="en-IE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788227" y="1502234"/>
            <a:ext cx="1071154" cy="544287"/>
          </a:xfrm>
          <a:prstGeom prst="rect">
            <a:avLst/>
          </a:prstGeom>
          <a:solidFill>
            <a:srgbClr val="92D050"/>
          </a:solidFill>
          <a:ln w="1905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kumimoji="1" lang="en-I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IRCU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kumimoji="1" lang="en-I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+ Est.</a:t>
            </a:r>
            <a:r>
              <a:rPr kumimoji="1" lang="en-IE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DC</a:t>
            </a:r>
            <a:endParaRPr kumimoji="1" lang="en-IE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965384" y="1502233"/>
            <a:ext cx="1010194" cy="900000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18" rIns="0" bIns="45718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kumimoji="1" lang="en-I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Min (</a:t>
            </a:r>
            <a:r>
              <a:rPr kumimoji="1" lang="en-IE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AAuh</a:t>
            </a:r>
            <a:r>
              <a:rPr kumimoji="1" lang="en-I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kumimoji="1" lang="en-IE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NQuh</a:t>
            </a:r>
            <a:r>
              <a:rPr kumimoji="1" lang="en-I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)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lang="en-IE" dirty="0" smtClean="0"/>
              <a:t>PPTG</a:t>
            </a:r>
            <a:endParaRPr kumimoji="1" lang="en-IE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063920" y="2481915"/>
            <a:ext cx="940525" cy="435413"/>
          </a:xfrm>
          <a:prstGeom prst="rect">
            <a:avLst/>
          </a:prstGeom>
          <a:solidFill>
            <a:srgbClr val="00CCFF"/>
          </a:solidFill>
          <a:ln w="19050" cap="flat" cmpd="sng" algn="ctr">
            <a:solidFill>
              <a:srgbClr val="33CC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IE" dirty="0" err="1" smtClean="0"/>
              <a:t>AOuh</a:t>
            </a:r>
            <a:endParaRPr lang="en-IE" dirty="0" smtClean="0"/>
          </a:p>
          <a:p>
            <a:pPr algn="ctr" eaLnBrk="0" hangingPunct="0">
              <a:spcBef>
                <a:spcPct val="20000"/>
              </a:spcBef>
            </a:pPr>
            <a:r>
              <a:rPr lang="en-IE" dirty="0" smtClean="0"/>
              <a:t>PPTG</a:t>
            </a:r>
            <a:endParaRPr lang="en-IE" dirty="0" smtClean="0"/>
          </a:p>
        </p:txBody>
      </p:sp>
      <p:sp>
        <p:nvSpPr>
          <p:cNvPr id="8" name="Rectangle 7"/>
          <p:cNvSpPr/>
          <p:nvPr/>
        </p:nvSpPr>
        <p:spPr bwMode="auto">
          <a:xfrm>
            <a:off x="7014763" y="2399189"/>
            <a:ext cx="849087" cy="879594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kumimoji="1" lang="en-IE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AAuh</a:t>
            </a:r>
            <a:endParaRPr kumimoji="1" lang="en-IE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lang="en-IE" dirty="0" smtClean="0"/>
              <a:t>VPTG</a:t>
            </a:r>
            <a:endParaRPr kumimoji="1" lang="en-IE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989983" y="3291846"/>
            <a:ext cx="875219" cy="3095897"/>
          </a:xfrm>
          <a:prstGeom prst="rect">
            <a:avLst/>
          </a:prstGeom>
          <a:solidFill>
            <a:srgbClr val="00B050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kumimoji="1" lang="en-IE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SDh</a:t>
            </a:r>
            <a:endParaRPr kumimoji="1" lang="en-IE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013162" y="2046489"/>
            <a:ext cx="748940" cy="435413"/>
          </a:xfrm>
          <a:prstGeom prst="rect">
            <a:avLst/>
          </a:prstGeom>
          <a:solidFill>
            <a:srgbClr val="3399FF"/>
          </a:solidFill>
          <a:ln w="19050" cap="flat" cmpd="sng" algn="ctr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kumimoji="1" lang="en-IE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AOuh</a:t>
            </a:r>
            <a:endParaRPr kumimoji="1" lang="en-IE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lang="en-IE" dirty="0" smtClean="0"/>
              <a:t>VPTG</a:t>
            </a:r>
            <a:endParaRPr kumimoji="1" lang="en-IE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58091" y="2429687"/>
            <a:ext cx="83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dirty="0" smtClean="0"/>
              <a:t>N.32.1 </a:t>
            </a:r>
            <a:endParaRPr lang="en-IE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6043759" y="844727"/>
            <a:ext cx="81425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dirty="0" smtClean="0"/>
              <a:t>N.32.2a</a:t>
            </a:r>
          </a:p>
          <a:p>
            <a:pPr algn="ctr"/>
            <a:r>
              <a:rPr lang="en-IE" sz="2400" dirty="0" smtClean="0"/>
              <a:t>- </a:t>
            </a:r>
            <a:endParaRPr lang="en-IE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2107467" y="1715582"/>
            <a:ext cx="81425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dirty="0" smtClean="0"/>
              <a:t>N.32.2b</a:t>
            </a:r>
          </a:p>
          <a:p>
            <a:pPr algn="ctr"/>
            <a:r>
              <a:rPr lang="en-IE" sz="2400" dirty="0" smtClean="0"/>
              <a:t>+</a:t>
            </a:r>
            <a:r>
              <a:rPr lang="en-IE" sz="1600" dirty="0" smtClean="0"/>
              <a:t> </a:t>
            </a:r>
            <a:endParaRPr lang="en-IE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7045245" y="1637206"/>
            <a:ext cx="81425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dirty="0" smtClean="0"/>
              <a:t>N.32.3a</a:t>
            </a:r>
          </a:p>
          <a:p>
            <a:pPr algn="ctr"/>
            <a:r>
              <a:rPr lang="en-IE" sz="2400" dirty="0" smtClean="0"/>
              <a:t>- </a:t>
            </a:r>
            <a:endParaRPr lang="en-IE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3004461" y="1306279"/>
            <a:ext cx="81425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dirty="0" smtClean="0"/>
              <a:t>N.32.3b</a:t>
            </a:r>
          </a:p>
          <a:p>
            <a:pPr algn="ctr"/>
            <a:r>
              <a:rPr lang="en-IE" sz="2400" dirty="0" smtClean="0"/>
              <a:t>+</a:t>
            </a:r>
            <a:r>
              <a:rPr lang="en-IE" sz="2400" dirty="0" smtClean="0"/>
              <a:t> </a:t>
            </a:r>
            <a:endParaRPr lang="en-IE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3853536" y="792473"/>
            <a:ext cx="99277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dirty="0" smtClean="0"/>
              <a:t>N.32.4&amp;5</a:t>
            </a:r>
          </a:p>
          <a:p>
            <a:pPr algn="ctr"/>
            <a:r>
              <a:rPr lang="en-IE" sz="2400" dirty="0" smtClean="0"/>
              <a:t>+</a:t>
            </a:r>
            <a:r>
              <a:rPr lang="en-IE" sz="2400" dirty="0" smtClean="0"/>
              <a:t> </a:t>
            </a:r>
            <a:endParaRPr lang="en-IE" sz="2400" dirty="0"/>
          </a:p>
        </p:txBody>
      </p:sp>
      <p:cxnSp>
        <p:nvCxnSpPr>
          <p:cNvPr id="23" name="Straight Connector 22"/>
          <p:cNvCxnSpPr/>
          <p:nvPr/>
        </p:nvCxnSpPr>
        <p:spPr bwMode="auto">
          <a:xfrm flipV="1">
            <a:off x="979714" y="6383207"/>
            <a:ext cx="7967436" cy="4538"/>
          </a:xfrm>
          <a:prstGeom prst="line">
            <a:avLst/>
          </a:prstGeom>
          <a:gradFill rotWithShape="0">
            <a:gsLst>
              <a:gs pos="0">
                <a:srgbClr val="DDDDDD">
                  <a:gamma/>
                  <a:tint val="23922"/>
                  <a:invGamma/>
                </a:srgbClr>
              </a:gs>
              <a:gs pos="100000">
                <a:srgbClr val="DDDDDD"/>
              </a:gs>
            </a:gsLst>
            <a:path path="rect">
              <a:fillToRect l="50000" t="50000" r="50000" b="50000"/>
            </a:path>
          </a:gra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Rectangle 28"/>
          <p:cNvSpPr/>
          <p:nvPr/>
        </p:nvSpPr>
        <p:spPr bwMode="auto">
          <a:xfrm>
            <a:off x="7872540" y="3287492"/>
            <a:ext cx="875219" cy="3095897"/>
          </a:xfrm>
          <a:prstGeom prst="rect">
            <a:avLst/>
          </a:prstGeom>
          <a:solidFill>
            <a:srgbClr val="C00000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kumimoji="1" lang="en-IE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MSQuh</a:t>
            </a:r>
            <a:endParaRPr kumimoji="1" lang="en-IE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lang="en-IE" dirty="0" smtClean="0"/>
              <a:t>PPMG</a:t>
            </a:r>
            <a:endParaRPr kumimoji="1" lang="en-IE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741817" y="1123406"/>
            <a:ext cx="4127864" cy="5460279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40048" tIns="45718" rIns="91435" bIns="4571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endParaRPr kumimoji="1" lang="en-IE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40878" y="801182"/>
            <a:ext cx="18810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dirty="0" smtClean="0"/>
              <a:t>Actual MSP Software</a:t>
            </a:r>
          </a:p>
        </p:txBody>
      </p:sp>
      <p:sp>
        <p:nvSpPr>
          <p:cNvPr id="24" name="Oval 23"/>
          <p:cNvSpPr/>
          <p:nvPr/>
        </p:nvSpPr>
        <p:spPr bwMode="auto">
          <a:xfrm>
            <a:off x="1214846" y="1084216"/>
            <a:ext cx="548640" cy="587829"/>
          </a:xfrm>
          <a:prstGeom prst="ellipse">
            <a:avLst/>
          </a:prstGeom>
          <a:solidFill>
            <a:srgbClr val="C00000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kumimoji="1" lang="en-I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  <a:endParaRPr kumimoji="1" lang="en-IE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7141041" y="3405049"/>
            <a:ext cx="548640" cy="587829"/>
          </a:xfrm>
          <a:prstGeom prst="ellipse">
            <a:avLst/>
          </a:prstGeom>
          <a:solidFill>
            <a:srgbClr val="C00000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kumimoji="1" lang="en-I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</a:t>
            </a:r>
            <a:endParaRPr kumimoji="1" lang="en-IE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2268584" y="1066800"/>
            <a:ext cx="548640" cy="587829"/>
          </a:xfrm>
          <a:prstGeom prst="ellipse">
            <a:avLst/>
          </a:prstGeom>
          <a:solidFill>
            <a:srgbClr val="C00000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kumimoji="1" lang="en-I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</a:t>
            </a:r>
            <a:endParaRPr kumimoji="1" lang="en-IE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6174389" y="2555965"/>
            <a:ext cx="548640" cy="587829"/>
          </a:xfrm>
          <a:prstGeom prst="ellipse">
            <a:avLst/>
          </a:prstGeom>
          <a:solidFill>
            <a:srgbClr val="C00000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kumimoji="1" lang="en-I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  <a:endParaRPr kumimoji="1" lang="en-IE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104607" y="714100"/>
            <a:ext cx="548640" cy="587829"/>
          </a:xfrm>
          <a:prstGeom prst="ellipse">
            <a:avLst/>
          </a:prstGeom>
          <a:solidFill>
            <a:srgbClr val="C00000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lang="en-IE" sz="2400" dirty="0" smtClean="0"/>
              <a:t>5</a:t>
            </a:r>
            <a:endParaRPr kumimoji="1" lang="en-IE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045132" y="2216329"/>
            <a:ext cx="548640" cy="587829"/>
          </a:xfrm>
          <a:prstGeom prst="ellipse">
            <a:avLst/>
          </a:prstGeom>
          <a:solidFill>
            <a:srgbClr val="C00000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kumimoji="1" lang="en-I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</a:t>
            </a:r>
            <a:endParaRPr kumimoji="1" lang="en-IE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155454" y="2137947"/>
            <a:ext cx="548640" cy="587829"/>
          </a:xfrm>
          <a:prstGeom prst="ellipse">
            <a:avLst/>
          </a:prstGeom>
          <a:solidFill>
            <a:srgbClr val="C00000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kumimoji="1" lang="en-I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</a:t>
            </a:r>
            <a:endParaRPr kumimoji="1" lang="en-IE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8055429" y="2242468"/>
            <a:ext cx="548640" cy="587829"/>
          </a:xfrm>
          <a:prstGeom prst="ellipse">
            <a:avLst/>
          </a:prstGeom>
          <a:solidFill>
            <a:srgbClr val="C00000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kumimoji="1" lang="en-I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</a:t>
            </a:r>
            <a:endParaRPr kumimoji="1" lang="en-IE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 flipV="1">
            <a:off x="4310743" y="2455817"/>
            <a:ext cx="1658983" cy="1619796"/>
          </a:xfrm>
          <a:prstGeom prst="straightConnector1">
            <a:avLst/>
          </a:prstGeom>
          <a:gradFill rotWithShape="0">
            <a:gsLst>
              <a:gs pos="0">
                <a:srgbClr val="DDDDDD">
                  <a:gamma/>
                  <a:tint val="23922"/>
                  <a:invGamma/>
                </a:srgbClr>
              </a:gs>
              <a:gs pos="100000">
                <a:srgbClr val="DDDDDD"/>
              </a:gs>
            </a:gsLst>
            <a:path path="rect">
              <a:fillToRect l="50000" t="50000" r="50000" b="50000"/>
            </a:path>
          </a:gra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 flipV="1">
            <a:off x="4310743" y="3278777"/>
            <a:ext cx="2599508" cy="809897"/>
          </a:xfrm>
          <a:prstGeom prst="straightConnector1">
            <a:avLst/>
          </a:prstGeom>
          <a:gradFill rotWithShape="0">
            <a:gsLst>
              <a:gs pos="0">
                <a:srgbClr val="DDDDDD">
                  <a:gamma/>
                  <a:tint val="23922"/>
                  <a:invGamma/>
                </a:srgbClr>
              </a:gs>
              <a:gs pos="100000">
                <a:srgbClr val="DDDDDD"/>
              </a:gs>
            </a:gsLst>
            <a:path path="rect">
              <a:fillToRect l="50000" t="50000" r="50000" b="50000"/>
            </a:path>
          </a:gra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2612571" y="3683726"/>
            <a:ext cx="14238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Price Takers individually represented in MSP Software</a:t>
            </a:r>
          </a:p>
          <a:p>
            <a:endParaRPr lang="en-IE" dirty="0" smtClean="0"/>
          </a:p>
          <a:p>
            <a:r>
              <a:rPr lang="en-IE" dirty="0" smtClean="0"/>
              <a:t>MSQs are set according to Table 5.1</a:t>
            </a:r>
            <a:endParaRPr lang="en-IE" dirty="0" smtClean="0"/>
          </a:p>
        </p:txBody>
      </p:sp>
      <p:cxnSp>
        <p:nvCxnSpPr>
          <p:cNvPr id="43" name="Straight Arrow Connector 42"/>
          <p:cNvCxnSpPr/>
          <p:nvPr/>
        </p:nvCxnSpPr>
        <p:spPr bwMode="auto">
          <a:xfrm flipV="1">
            <a:off x="3971109" y="5290457"/>
            <a:ext cx="927462" cy="352697"/>
          </a:xfrm>
          <a:prstGeom prst="straightConnector1">
            <a:avLst/>
          </a:prstGeom>
          <a:gradFill rotWithShape="0">
            <a:gsLst>
              <a:gs pos="0">
                <a:srgbClr val="DDDDDD">
                  <a:gamma/>
                  <a:tint val="23922"/>
                  <a:invGamma/>
                </a:srgbClr>
              </a:gs>
              <a:gs pos="100000">
                <a:srgbClr val="DDDDDD"/>
              </a:gs>
            </a:gsLst>
            <a:path path="rect">
              <a:fillToRect l="50000" t="50000" r="50000" b="50000"/>
            </a:path>
          </a:gra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2599508" y="5447211"/>
            <a:ext cx="14238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Residual </a:t>
            </a:r>
            <a:r>
              <a:rPr lang="en-IE" dirty="0" smtClean="0"/>
              <a:t>is </a:t>
            </a:r>
            <a:r>
              <a:rPr lang="en-IE" dirty="0" smtClean="0"/>
              <a:t>equal to the Schedule Demand</a:t>
            </a:r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13315" grpId="0"/>
      <p:bldP spid="5" grpId="0" animBg="1"/>
      <p:bldP spid="6" grpId="0" animBg="1"/>
      <p:bldP spid="11" grpId="0" animBg="1"/>
      <p:bldP spid="7" grpId="0" animBg="1"/>
      <p:bldP spid="8" grpId="0" animBg="1"/>
      <p:bldP spid="9" grpId="0" animBg="1"/>
      <p:bldP spid="10" grpId="0" animBg="1"/>
      <p:bldP spid="15" grpId="0"/>
      <p:bldP spid="16" grpId="0"/>
      <p:bldP spid="17" grpId="0"/>
      <p:bldP spid="18" grpId="0"/>
      <p:bldP spid="19" grpId="0"/>
      <p:bldP spid="20" grpId="0"/>
      <p:bldP spid="29" grpId="0" animBg="1"/>
      <p:bldP spid="31" grpId="0" animBg="1"/>
      <p:bldP spid="22" grpId="0"/>
      <p:bldP spid="24" grpId="0" animBg="1"/>
      <p:bldP spid="25" grpId="0" animBg="1"/>
      <p:bldP spid="26" grpId="0" animBg="1"/>
      <p:bldP spid="27" grpId="0" animBg="1"/>
      <p:bldP spid="28" grpId="0" animBg="1"/>
      <p:bldP spid="32" grpId="0" animBg="1"/>
      <p:bldP spid="33" grpId="0" animBg="1"/>
      <p:bldP spid="34" grpId="0" animBg="1"/>
      <p:bldP spid="41" grpId="0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1" descr="Semo 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95250"/>
            <a:ext cx="172720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385763" y="409575"/>
            <a:ext cx="87312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>
              <a:buClr>
                <a:schemeClr val="tx1"/>
              </a:buClr>
              <a:buSzPts val="2000"/>
              <a:buFont typeface="Arial" charset="0"/>
              <a:buNone/>
            </a:pPr>
            <a:r>
              <a:rPr lang="en-GB" sz="2000" dirty="0" smtClean="0"/>
              <a:t>Implied Determination of Schedule Demand N.32</a:t>
            </a:r>
            <a:endParaRPr lang="en-US" sz="2000" i="1" dirty="0"/>
          </a:p>
        </p:txBody>
      </p:sp>
      <p:sp>
        <p:nvSpPr>
          <p:cNvPr id="5" name="Rectangle 4"/>
          <p:cNvSpPr/>
          <p:nvPr/>
        </p:nvSpPr>
        <p:spPr bwMode="auto">
          <a:xfrm>
            <a:off x="966652" y="2939148"/>
            <a:ext cx="1097280" cy="3448595"/>
          </a:xfrm>
          <a:prstGeom prst="rect">
            <a:avLst/>
          </a:prstGeom>
          <a:solidFill>
            <a:srgbClr val="009900"/>
          </a:solidFill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kumimoji="1" lang="en-IE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AOuh</a:t>
            </a:r>
            <a:endParaRPr kumimoji="1" lang="en-IE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lang="en-IE" dirty="0" smtClean="0"/>
              <a:t>PPMG</a:t>
            </a:r>
            <a:endParaRPr kumimoji="1" lang="en-IE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721530" y="3291846"/>
            <a:ext cx="1071154" cy="544287"/>
          </a:xfrm>
          <a:prstGeom prst="rect">
            <a:avLst/>
          </a:prstGeom>
          <a:solidFill>
            <a:srgbClr val="92D050"/>
          </a:solidFill>
          <a:ln w="1905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kumimoji="1" lang="en-I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IRCU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kumimoji="1" lang="en-I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+ Est.</a:t>
            </a:r>
            <a:r>
              <a:rPr kumimoji="1" lang="en-IE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DC</a:t>
            </a:r>
            <a:endParaRPr kumimoji="1" lang="en-IE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059577" y="2939148"/>
            <a:ext cx="1114698" cy="900000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18" rIns="0" bIns="45718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kumimoji="1" lang="en-I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Min (</a:t>
            </a:r>
            <a:r>
              <a:rPr kumimoji="1" lang="en-IE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AAuh</a:t>
            </a:r>
            <a:r>
              <a:rPr kumimoji="1" lang="en-I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kumimoji="1" lang="en-IE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NQuh</a:t>
            </a:r>
            <a:r>
              <a:rPr kumimoji="1" lang="en-I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)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lang="en-IE" dirty="0" smtClean="0"/>
              <a:t>PPTG</a:t>
            </a:r>
            <a:endParaRPr kumimoji="1" lang="en-IE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187338" y="3409388"/>
            <a:ext cx="940525" cy="435413"/>
          </a:xfrm>
          <a:prstGeom prst="rect">
            <a:avLst/>
          </a:prstGeom>
          <a:solidFill>
            <a:srgbClr val="00CCFF"/>
          </a:solidFill>
          <a:ln w="19050" cap="flat" cmpd="sng" algn="ctr">
            <a:solidFill>
              <a:srgbClr val="33CC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IE" dirty="0" err="1" smtClean="0"/>
              <a:t>AOuh</a:t>
            </a:r>
            <a:endParaRPr lang="en-IE" dirty="0" smtClean="0"/>
          </a:p>
          <a:p>
            <a:pPr algn="ctr" eaLnBrk="0" hangingPunct="0">
              <a:spcBef>
                <a:spcPct val="20000"/>
              </a:spcBef>
            </a:pPr>
            <a:r>
              <a:rPr lang="en-IE" dirty="0" smtClean="0"/>
              <a:t>PPTG</a:t>
            </a:r>
            <a:endParaRPr lang="en-IE" dirty="0" smtClean="0"/>
          </a:p>
        </p:txBody>
      </p:sp>
      <p:sp>
        <p:nvSpPr>
          <p:cNvPr id="8" name="Rectangle 7"/>
          <p:cNvSpPr/>
          <p:nvPr/>
        </p:nvSpPr>
        <p:spPr bwMode="auto">
          <a:xfrm>
            <a:off x="4114797" y="3405029"/>
            <a:ext cx="849087" cy="879594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kumimoji="1" lang="en-IE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AAuh</a:t>
            </a:r>
            <a:endParaRPr kumimoji="1" lang="en-IE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lang="en-IE" dirty="0" smtClean="0"/>
              <a:t>VPTG</a:t>
            </a:r>
            <a:endParaRPr kumimoji="1" lang="en-IE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792677" y="3291846"/>
            <a:ext cx="875219" cy="3095897"/>
          </a:xfrm>
          <a:prstGeom prst="rect">
            <a:avLst/>
          </a:prstGeom>
          <a:solidFill>
            <a:srgbClr val="00B050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kumimoji="1" lang="en-IE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SDh</a:t>
            </a:r>
            <a:endParaRPr kumimoji="1" lang="en-IE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972590" y="3849163"/>
            <a:ext cx="748940" cy="435413"/>
          </a:xfrm>
          <a:prstGeom prst="rect">
            <a:avLst/>
          </a:prstGeom>
          <a:solidFill>
            <a:srgbClr val="3399FF"/>
          </a:solidFill>
          <a:ln w="19050" cap="flat" cmpd="sng" algn="ctr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kumimoji="1" lang="en-IE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AOuh</a:t>
            </a:r>
            <a:endParaRPr kumimoji="1" lang="en-IE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lang="en-IE" dirty="0" smtClean="0"/>
              <a:t>VPTG</a:t>
            </a:r>
            <a:endParaRPr kumimoji="1" lang="en-IE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27909" y="2272932"/>
            <a:ext cx="7707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dirty="0" smtClean="0"/>
              <a:t>N.32.1 </a:t>
            </a:r>
            <a:endParaRPr lang="en-IE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2203267" y="1981195"/>
            <a:ext cx="81425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dirty="0" smtClean="0"/>
              <a:t>N.32.2a</a:t>
            </a:r>
          </a:p>
          <a:p>
            <a:pPr algn="ctr"/>
            <a:r>
              <a:rPr lang="en-IE" sz="2400" dirty="0" smtClean="0"/>
              <a:t>- </a:t>
            </a:r>
            <a:endParaRPr lang="en-IE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3322329" y="2342599"/>
            <a:ext cx="81425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dirty="0" smtClean="0"/>
              <a:t>N.32.2b</a:t>
            </a:r>
          </a:p>
          <a:p>
            <a:pPr algn="ctr"/>
            <a:r>
              <a:rPr lang="en-IE" sz="2400" dirty="0" smtClean="0"/>
              <a:t>+</a:t>
            </a:r>
            <a:r>
              <a:rPr lang="en-IE" sz="1600" dirty="0" smtClean="0"/>
              <a:t> </a:t>
            </a:r>
            <a:endParaRPr lang="en-IE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4223655" y="2420979"/>
            <a:ext cx="81425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dirty="0" smtClean="0"/>
              <a:t>N.32.3a</a:t>
            </a:r>
          </a:p>
          <a:p>
            <a:pPr algn="ctr"/>
            <a:r>
              <a:rPr lang="en-IE" sz="2400" dirty="0" smtClean="0"/>
              <a:t>- </a:t>
            </a:r>
            <a:endParaRPr lang="en-IE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5003079" y="2416623"/>
            <a:ext cx="81425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dirty="0" smtClean="0"/>
              <a:t>N.32.3b</a:t>
            </a:r>
          </a:p>
          <a:p>
            <a:pPr algn="ctr"/>
            <a:r>
              <a:rPr lang="en-IE" sz="2400" dirty="0" smtClean="0"/>
              <a:t>+</a:t>
            </a:r>
            <a:r>
              <a:rPr lang="en-IE" sz="2400" dirty="0" smtClean="0"/>
              <a:t> </a:t>
            </a:r>
            <a:endParaRPr lang="en-IE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5852153" y="2412268"/>
            <a:ext cx="99277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dirty="0" smtClean="0"/>
              <a:t>N.32.4&amp;5</a:t>
            </a:r>
          </a:p>
          <a:p>
            <a:pPr algn="ctr"/>
            <a:r>
              <a:rPr lang="en-IE" sz="2400" dirty="0" smtClean="0"/>
              <a:t>+</a:t>
            </a:r>
            <a:r>
              <a:rPr lang="en-IE" sz="2400" dirty="0" smtClean="0"/>
              <a:t> </a:t>
            </a:r>
            <a:endParaRPr lang="en-IE" sz="2400" dirty="0"/>
          </a:p>
        </p:txBody>
      </p:sp>
      <p:cxnSp>
        <p:nvCxnSpPr>
          <p:cNvPr id="23" name="Straight Connector 22"/>
          <p:cNvCxnSpPr/>
          <p:nvPr/>
        </p:nvCxnSpPr>
        <p:spPr bwMode="auto">
          <a:xfrm flipV="1">
            <a:off x="979714" y="6383207"/>
            <a:ext cx="7967436" cy="4538"/>
          </a:xfrm>
          <a:prstGeom prst="line">
            <a:avLst/>
          </a:prstGeom>
          <a:gradFill rotWithShape="0">
            <a:gsLst>
              <a:gs pos="0">
                <a:srgbClr val="DDDDDD">
                  <a:gamma/>
                  <a:tint val="23922"/>
                  <a:invGamma/>
                </a:srgbClr>
              </a:gs>
              <a:gs pos="100000">
                <a:srgbClr val="DDDDDD"/>
              </a:gs>
            </a:gsLst>
            <a:path path="rect">
              <a:fillToRect l="50000" t="50000" r="50000" b="50000"/>
            </a:path>
          </a:gra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Rectangle 28"/>
          <p:cNvSpPr/>
          <p:nvPr/>
        </p:nvSpPr>
        <p:spPr bwMode="auto">
          <a:xfrm>
            <a:off x="7872540" y="3287492"/>
            <a:ext cx="875219" cy="3095897"/>
          </a:xfrm>
          <a:prstGeom prst="rect">
            <a:avLst/>
          </a:prstGeom>
          <a:solidFill>
            <a:srgbClr val="C00000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kumimoji="1" lang="en-IE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MSQuh</a:t>
            </a:r>
            <a:endParaRPr kumimoji="1" lang="en-IE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lang="en-IE" dirty="0" smtClean="0"/>
              <a:t>PPMG</a:t>
            </a:r>
            <a:endParaRPr kumimoji="1" lang="en-IE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910251" y="2460164"/>
            <a:ext cx="1881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dirty="0" smtClean="0"/>
              <a:t>Implied </a:t>
            </a:r>
          </a:p>
          <a:p>
            <a:pPr algn="ctr"/>
            <a:r>
              <a:rPr lang="en-IE" dirty="0" smtClean="0"/>
              <a:t>MSP Software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6557555" y="3056714"/>
            <a:ext cx="2312126" cy="3526971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40048" tIns="45718" rIns="91435" bIns="4571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endParaRPr kumimoji="1" lang="en-IE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1214846" y="1084216"/>
            <a:ext cx="548640" cy="587829"/>
          </a:xfrm>
          <a:prstGeom prst="ellipse">
            <a:avLst/>
          </a:prstGeom>
          <a:solidFill>
            <a:srgbClr val="C00000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kumimoji="1" lang="en-I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  <a:endParaRPr kumimoji="1" lang="en-IE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4267201" y="4437014"/>
            <a:ext cx="548640" cy="587829"/>
          </a:xfrm>
          <a:prstGeom prst="ellipse">
            <a:avLst/>
          </a:prstGeom>
          <a:solidFill>
            <a:srgbClr val="C00000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kumimoji="1" lang="en-I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</a:t>
            </a:r>
            <a:endParaRPr kumimoji="1" lang="en-IE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3431178" y="1602376"/>
            <a:ext cx="548640" cy="587829"/>
          </a:xfrm>
          <a:prstGeom prst="ellipse">
            <a:avLst/>
          </a:prstGeom>
          <a:solidFill>
            <a:srgbClr val="C00000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kumimoji="1" lang="en-I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</a:t>
            </a:r>
            <a:endParaRPr kumimoji="1" lang="en-IE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2307772" y="4254136"/>
            <a:ext cx="548640" cy="587829"/>
          </a:xfrm>
          <a:prstGeom prst="ellipse">
            <a:avLst/>
          </a:prstGeom>
          <a:solidFill>
            <a:srgbClr val="C00000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kumimoji="1" lang="en-I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  <a:endParaRPr kumimoji="1" lang="en-IE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116286" y="1628500"/>
            <a:ext cx="548640" cy="587829"/>
          </a:xfrm>
          <a:prstGeom prst="ellipse">
            <a:avLst/>
          </a:prstGeom>
          <a:solidFill>
            <a:srgbClr val="C00000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lang="en-IE" sz="2400" dirty="0" smtClean="0"/>
              <a:t>5</a:t>
            </a:r>
            <a:endParaRPr kumimoji="1" lang="en-IE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6004560" y="4045130"/>
            <a:ext cx="548640" cy="587829"/>
          </a:xfrm>
          <a:prstGeom prst="ellipse">
            <a:avLst/>
          </a:prstGeom>
          <a:solidFill>
            <a:srgbClr val="C00000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kumimoji="1" lang="en-I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</a:t>
            </a:r>
            <a:endParaRPr kumimoji="1" lang="en-IE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984275" y="1184365"/>
            <a:ext cx="548640" cy="587829"/>
          </a:xfrm>
          <a:prstGeom prst="ellipse">
            <a:avLst/>
          </a:prstGeom>
          <a:solidFill>
            <a:srgbClr val="C00000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kumimoji="1" lang="en-I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</a:t>
            </a:r>
            <a:endParaRPr kumimoji="1" lang="en-IE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8055429" y="1132113"/>
            <a:ext cx="548640" cy="587829"/>
          </a:xfrm>
          <a:prstGeom prst="ellipse">
            <a:avLst/>
          </a:prstGeom>
          <a:solidFill>
            <a:srgbClr val="C00000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kumimoji="1" lang="en-I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</a:t>
            </a:r>
            <a:endParaRPr kumimoji="1" lang="en-IE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 bwMode="auto">
          <a:xfrm>
            <a:off x="4985629" y="1471754"/>
            <a:ext cx="875219" cy="4902920"/>
          </a:xfrm>
          <a:prstGeom prst="rect">
            <a:avLst/>
          </a:prstGeom>
          <a:solidFill>
            <a:srgbClr val="00B050">
              <a:alpha val="35000"/>
            </a:srgbClr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endParaRPr kumimoji="1" lang="en-IE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3314" name="Picture 11" descr="Semo 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95250"/>
            <a:ext cx="172720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385763" y="409575"/>
            <a:ext cx="8731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>
              <a:buClr>
                <a:schemeClr val="tx1"/>
              </a:buClr>
              <a:buSzPts val="2000"/>
              <a:buFont typeface="Arial" charset="0"/>
              <a:buNone/>
            </a:pPr>
            <a:r>
              <a:rPr lang="en-GB" sz="2000" dirty="0" smtClean="0"/>
              <a:t> Actual Determination of Schedule Demand N.32</a:t>
            </a:r>
            <a:endParaRPr lang="en-US" sz="2000" i="1" dirty="0"/>
          </a:p>
        </p:txBody>
      </p:sp>
      <p:sp>
        <p:nvSpPr>
          <p:cNvPr id="5" name="Rectangle 4"/>
          <p:cNvSpPr/>
          <p:nvPr/>
        </p:nvSpPr>
        <p:spPr bwMode="auto">
          <a:xfrm>
            <a:off x="966652" y="2939148"/>
            <a:ext cx="1097280" cy="3448595"/>
          </a:xfrm>
          <a:prstGeom prst="rect">
            <a:avLst/>
          </a:prstGeom>
          <a:solidFill>
            <a:srgbClr val="009900"/>
          </a:solidFill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kumimoji="1" lang="en-IE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AOuh</a:t>
            </a:r>
            <a:endParaRPr kumimoji="1" lang="en-IE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lang="en-IE" dirty="0" smtClean="0"/>
              <a:t>PPMG</a:t>
            </a:r>
            <a:endParaRPr kumimoji="1" lang="en-IE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788227" y="1502234"/>
            <a:ext cx="1071154" cy="544287"/>
          </a:xfrm>
          <a:prstGeom prst="rect">
            <a:avLst/>
          </a:prstGeom>
          <a:solidFill>
            <a:srgbClr val="92D050"/>
          </a:solidFill>
          <a:ln w="1905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kumimoji="1" lang="en-I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IRCU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kumimoji="1" lang="en-I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+ Est.</a:t>
            </a:r>
            <a:r>
              <a:rPr kumimoji="1" lang="en-IE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DC</a:t>
            </a:r>
            <a:endParaRPr kumimoji="1" lang="en-IE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965384" y="1502233"/>
            <a:ext cx="1010194" cy="900000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18" rIns="0" bIns="45718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kumimoji="1" lang="en-I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Min (</a:t>
            </a:r>
            <a:r>
              <a:rPr kumimoji="1" lang="en-IE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AAuh</a:t>
            </a:r>
            <a:r>
              <a:rPr kumimoji="1" lang="en-I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kumimoji="1" lang="en-IE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NQuh</a:t>
            </a:r>
            <a:r>
              <a:rPr kumimoji="1" lang="en-I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)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lang="en-IE" dirty="0" smtClean="0"/>
              <a:t>PPTG</a:t>
            </a:r>
            <a:endParaRPr kumimoji="1" lang="en-IE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063920" y="2481915"/>
            <a:ext cx="940525" cy="435413"/>
          </a:xfrm>
          <a:prstGeom prst="rect">
            <a:avLst/>
          </a:prstGeom>
          <a:solidFill>
            <a:srgbClr val="00CCFF"/>
          </a:solidFill>
          <a:ln w="19050" cap="flat" cmpd="sng" algn="ctr">
            <a:solidFill>
              <a:srgbClr val="33CC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IE" dirty="0" err="1" smtClean="0"/>
              <a:t>AOuh</a:t>
            </a:r>
            <a:endParaRPr lang="en-IE" dirty="0" smtClean="0"/>
          </a:p>
          <a:p>
            <a:pPr algn="ctr" eaLnBrk="0" hangingPunct="0">
              <a:spcBef>
                <a:spcPct val="20000"/>
              </a:spcBef>
            </a:pPr>
            <a:r>
              <a:rPr lang="en-IE" dirty="0" smtClean="0"/>
              <a:t>PPTG</a:t>
            </a:r>
            <a:endParaRPr lang="en-IE" dirty="0" smtClean="0"/>
          </a:p>
        </p:txBody>
      </p:sp>
      <p:sp>
        <p:nvSpPr>
          <p:cNvPr id="8" name="Rectangle 7"/>
          <p:cNvSpPr/>
          <p:nvPr/>
        </p:nvSpPr>
        <p:spPr bwMode="auto">
          <a:xfrm>
            <a:off x="7014763" y="2399189"/>
            <a:ext cx="849087" cy="879594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kumimoji="1" lang="en-IE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AAuh</a:t>
            </a:r>
            <a:endParaRPr kumimoji="1" lang="en-IE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lang="en-IE" dirty="0" smtClean="0"/>
              <a:t>VPTG</a:t>
            </a:r>
            <a:endParaRPr kumimoji="1" lang="en-IE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989983" y="3291846"/>
            <a:ext cx="875219" cy="3095897"/>
          </a:xfrm>
          <a:prstGeom prst="rect">
            <a:avLst/>
          </a:prstGeom>
          <a:solidFill>
            <a:srgbClr val="00B050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kumimoji="1" lang="en-IE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SDh</a:t>
            </a:r>
            <a:endParaRPr kumimoji="1" lang="en-IE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013162" y="2046489"/>
            <a:ext cx="748940" cy="435413"/>
          </a:xfrm>
          <a:prstGeom prst="rect">
            <a:avLst/>
          </a:prstGeom>
          <a:solidFill>
            <a:srgbClr val="3399FF"/>
          </a:solidFill>
          <a:ln w="19050" cap="flat" cmpd="sng" algn="ctr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kumimoji="1" lang="en-IE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AOuh</a:t>
            </a:r>
            <a:endParaRPr kumimoji="1" lang="en-IE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lang="en-IE" dirty="0" smtClean="0"/>
              <a:t>VPTG</a:t>
            </a:r>
            <a:endParaRPr kumimoji="1" lang="en-IE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58091" y="2429687"/>
            <a:ext cx="83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dirty="0" smtClean="0"/>
              <a:t>N.32.1 </a:t>
            </a:r>
            <a:endParaRPr lang="en-IE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6043759" y="844727"/>
            <a:ext cx="81425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dirty="0" smtClean="0"/>
              <a:t>N.32.2a</a:t>
            </a:r>
          </a:p>
          <a:p>
            <a:pPr algn="ctr"/>
            <a:r>
              <a:rPr lang="en-IE" sz="2400" dirty="0" smtClean="0"/>
              <a:t>- </a:t>
            </a:r>
            <a:endParaRPr lang="en-IE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2107467" y="1715582"/>
            <a:ext cx="81425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dirty="0" smtClean="0"/>
              <a:t>N.32.2b</a:t>
            </a:r>
          </a:p>
          <a:p>
            <a:pPr algn="ctr"/>
            <a:r>
              <a:rPr lang="en-IE" sz="2400" dirty="0" smtClean="0"/>
              <a:t>+</a:t>
            </a:r>
            <a:r>
              <a:rPr lang="en-IE" sz="1600" dirty="0" smtClean="0"/>
              <a:t> </a:t>
            </a:r>
            <a:endParaRPr lang="en-IE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7045245" y="1637206"/>
            <a:ext cx="81425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dirty="0" smtClean="0"/>
              <a:t>N.32.3a</a:t>
            </a:r>
          </a:p>
          <a:p>
            <a:pPr algn="ctr"/>
            <a:r>
              <a:rPr lang="en-IE" sz="2400" dirty="0" smtClean="0"/>
              <a:t>- </a:t>
            </a:r>
            <a:endParaRPr lang="en-IE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3004461" y="1306279"/>
            <a:ext cx="81425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dirty="0" smtClean="0"/>
              <a:t>N.32.3b</a:t>
            </a:r>
          </a:p>
          <a:p>
            <a:pPr algn="ctr"/>
            <a:r>
              <a:rPr lang="en-IE" sz="2400" dirty="0" smtClean="0"/>
              <a:t>+</a:t>
            </a:r>
            <a:r>
              <a:rPr lang="en-IE" sz="2400" dirty="0" smtClean="0"/>
              <a:t> </a:t>
            </a:r>
            <a:endParaRPr lang="en-IE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3853536" y="792473"/>
            <a:ext cx="99277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dirty="0" smtClean="0"/>
              <a:t>N.32.4&amp;5</a:t>
            </a:r>
          </a:p>
          <a:p>
            <a:pPr algn="ctr"/>
            <a:r>
              <a:rPr lang="en-IE" sz="2400" dirty="0" smtClean="0"/>
              <a:t>+</a:t>
            </a:r>
            <a:r>
              <a:rPr lang="en-IE" sz="2400" dirty="0" smtClean="0"/>
              <a:t> </a:t>
            </a:r>
            <a:endParaRPr lang="en-IE" sz="2400" dirty="0"/>
          </a:p>
        </p:txBody>
      </p:sp>
      <p:cxnSp>
        <p:nvCxnSpPr>
          <p:cNvPr id="23" name="Straight Connector 22"/>
          <p:cNvCxnSpPr/>
          <p:nvPr/>
        </p:nvCxnSpPr>
        <p:spPr bwMode="auto">
          <a:xfrm flipV="1">
            <a:off x="979714" y="6383207"/>
            <a:ext cx="7967436" cy="4538"/>
          </a:xfrm>
          <a:prstGeom prst="line">
            <a:avLst/>
          </a:prstGeom>
          <a:gradFill rotWithShape="0">
            <a:gsLst>
              <a:gs pos="0">
                <a:srgbClr val="DDDDDD">
                  <a:gamma/>
                  <a:tint val="23922"/>
                  <a:invGamma/>
                </a:srgbClr>
              </a:gs>
              <a:gs pos="100000">
                <a:srgbClr val="DDDDDD"/>
              </a:gs>
            </a:gsLst>
            <a:path path="rect">
              <a:fillToRect l="50000" t="50000" r="50000" b="50000"/>
            </a:path>
          </a:gra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Rectangle 28"/>
          <p:cNvSpPr/>
          <p:nvPr/>
        </p:nvSpPr>
        <p:spPr bwMode="auto">
          <a:xfrm>
            <a:off x="7872540" y="3287492"/>
            <a:ext cx="875219" cy="3095897"/>
          </a:xfrm>
          <a:prstGeom prst="rect">
            <a:avLst/>
          </a:prstGeom>
          <a:solidFill>
            <a:srgbClr val="C00000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kumimoji="1" lang="en-IE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MSQuh</a:t>
            </a:r>
            <a:endParaRPr kumimoji="1" lang="en-IE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lang="en-IE" dirty="0" smtClean="0"/>
              <a:t>PPMG</a:t>
            </a:r>
            <a:endParaRPr kumimoji="1" lang="en-IE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741817" y="1123406"/>
            <a:ext cx="4127864" cy="5460279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40048" tIns="45718" rIns="91435" bIns="4571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endParaRPr kumimoji="1" lang="en-IE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40878" y="801182"/>
            <a:ext cx="18810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dirty="0" smtClean="0"/>
              <a:t>Actual MSP Software</a:t>
            </a:r>
          </a:p>
        </p:txBody>
      </p:sp>
      <p:sp>
        <p:nvSpPr>
          <p:cNvPr id="24" name="Oval 23"/>
          <p:cNvSpPr/>
          <p:nvPr/>
        </p:nvSpPr>
        <p:spPr bwMode="auto">
          <a:xfrm>
            <a:off x="1214846" y="1084216"/>
            <a:ext cx="548640" cy="587829"/>
          </a:xfrm>
          <a:prstGeom prst="ellipse">
            <a:avLst/>
          </a:prstGeom>
          <a:solidFill>
            <a:srgbClr val="C00000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kumimoji="1" lang="en-I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  <a:endParaRPr kumimoji="1" lang="en-IE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7141041" y="3405049"/>
            <a:ext cx="548640" cy="587829"/>
          </a:xfrm>
          <a:prstGeom prst="ellipse">
            <a:avLst/>
          </a:prstGeom>
          <a:solidFill>
            <a:srgbClr val="C00000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kumimoji="1" lang="en-I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</a:t>
            </a:r>
            <a:endParaRPr kumimoji="1" lang="en-IE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2268584" y="1066800"/>
            <a:ext cx="548640" cy="587829"/>
          </a:xfrm>
          <a:prstGeom prst="ellipse">
            <a:avLst/>
          </a:prstGeom>
          <a:solidFill>
            <a:srgbClr val="C00000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kumimoji="1" lang="en-I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</a:t>
            </a:r>
            <a:endParaRPr kumimoji="1" lang="en-IE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6174389" y="2555965"/>
            <a:ext cx="548640" cy="587829"/>
          </a:xfrm>
          <a:prstGeom prst="ellipse">
            <a:avLst/>
          </a:prstGeom>
          <a:solidFill>
            <a:srgbClr val="C00000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kumimoji="1" lang="en-I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  <a:endParaRPr kumimoji="1" lang="en-IE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104607" y="714100"/>
            <a:ext cx="548640" cy="587829"/>
          </a:xfrm>
          <a:prstGeom prst="ellipse">
            <a:avLst/>
          </a:prstGeom>
          <a:solidFill>
            <a:srgbClr val="C00000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lang="en-IE" sz="2400" dirty="0" smtClean="0"/>
              <a:t>5</a:t>
            </a:r>
            <a:endParaRPr kumimoji="1" lang="en-IE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045132" y="2216329"/>
            <a:ext cx="548640" cy="587829"/>
          </a:xfrm>
          <a:prstGeom prst="ellipse">
            <a:avLst/>
          </a:prstGeom>
          <a:solidFill>
            <a:srgbClr val="C00000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kumimoji="1" lang="en-I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</a:t>
            </a:r>
            <a:endParaRPr kumimoji="1" lang="en-IE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155454" y="2137947"/>
            <a:ext cx="548640" cy="587829"/>
          </a:xfrm>
          <a:prstGeom prst="ellipse">
            <a:avLst/>
          </a:prstGeom>
          <a:solidFill>
            <a:srgbClr val="C00000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kumimoji="1" lang="en-I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</a:t>
            </a:r>
            <a:endParaRPr kumimoji="1" lang="en-IE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8055429" y="2242468"/>
            <a:ext cx="548640" cy="587829"/>
          </a:xfrm>
          <a:prstGeom prst="ellipse">
            <a:avLst/>
          </a:prstGeom>
          <a:solidFill>
            <a:srgbClr val="C00000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</a:pPr>
            <a:r>
              <a:rPr kumimoji="1" lang="en-I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</a:t>
            </a:r>
            <a:endParaRPr kumimoji="1" lang="en-IE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 flipV="1">
            <a:off x="4310743" y="2455817"/>
            <a:ext cx="1658983" cy="1619796"/>
          </a:xfrm>
          <a:prstGeom prst="straightConnector1">
            <a:avLst/>
          </a:prstGeom>
          <a:gradFill rotWithShape="0">
            <a:gsLst>
              <a:gs pos="0">
                <a:srgbClr val="DDDDDD">
                  <a:gamma/>
                  <a:tint val="23922"/>
                  <a:invGamma/>
                </a:srgbClr>
              </a:gs>
              <a:gs pos="100000">
                <a:srgbClr val="DDDDDD"/>
              </a:gs>
            </a:gsLst>
            <a:path path="rect">
              <a:fillToRect l="50000" t="50000" r="50000" b="50000"/>
            </a:path>
          </a:gra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 flipV="1">
            <a:off x="4310743" y="3278777"/>
            <a:ext cx="2599508" cy="809897"/>
          </a:xfrm>
          <a:prstGeom prst="straightConnector1">
            <a:avLst/>
          </a:prstGeom>
          <a:gradFill rotWithShape="0">
            <a:gsLst>
              <a:gs pos="0">
                <a:srgbClr val="DDDDDD">
                  <a:gamma/>
                  <a:tint val="23922"/>
                  <a:invGamma/>
                </a:srgbClr>
              </a:gs>
              <a:gs pos="100000">
                <a:srgbClr val="DDDDDD"/>
              </a:gs>
            </a:gsLst>
            <a:path path="rect">
              <a:fillToRect l="50000" t="50000" r="50000" b="50000"/>
            </a:path>
          </a:gra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2612571" y="3683726"/>
            <a:ext cx="14238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Price Takers individually represented in MSP Software</a:t>
            </a:r>
          </a:p>
          <a:p>
            <a:endParaRPr lang="en-IE" dirty="0" smtClean="0"/>
          </a:p>
          <a:p>
            <a:r>
              <a:rPr lang="en-IE" dirty="0" smtClean="0"/>
              <a:t>MSQs are set according to Table 5.1</a:t>
            </a:r>
            <a:endParaRPr lang="en-IE" dirty="0" smtClean="0"/>
          </a:p>
        </p:txBody>
      </p:sp>
      <p:cxnSp>
        <p:nvCxnSpPr>
          <p:cNvPr id="43" name="Straight Arrow Connector 42"/>
          <p:cNvCxnSpPr/>
          <p:nvPr/>
        </p:nvCxnSpPr>
        <p:spPr bwMode="auto">
          <a:xfrm flipV="1">
            <a:off x="3971109" y="5290457"/>
            <a:ext cx="927462" cy="352697"/>
          </a:xfrm>
          <a:prstGeom prst="straightConnector1">
            <a:avLst/>
          </a:prstGeom>
          <a:gradFill rotWithShape="0">
            <a:gsLst>
              <a:gs pos="0">
                <a:srgbClr val="DDDDDD">
                  <a:gamma/>
                  <a:tint val="23922"/>
                  <a:invGamma/>
                </a:srgbClr>
              </a:gs>
              <a:gs pos="100000">
                <a:srgbClr val="DDDDDD"/>
              </a:gs>
            </a:gsLst>
            <a:path path="rect">
              <a:fillToRect l="50000" t="50000" r="50000" b="50000"/>
            </a:path>
          </a:gra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2599508" y="5447211"/>
            <a:ext cx="14238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Residual </a:t>
            </a:r>
            <a:r>
              <a:rPr lang="en-IE" dirty="0" smtClean="0"/>
              <a:t>is </a:t>
            </a:r>
            <a:r>
              <a:rPr lang="en-IE" dirty="0" smtClean="0"/>
              <a:t>equal to the Schedule Demand</a:t>
            </a:r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4109" y="404813"/>
            <a:ext cx="5124450" cy="685800"/>
          </a:xfrm>
        </p:spPr>
        <p:txBody>
          <a:bodyPr/>
          <a:lstStyle/>
          <a:p>
            <a:pPr algn="l"/>
            <a:r>
              <a:rPr lang="en-IE" sz="4000" dirty="0" smtClean="0"/>
              <a:t>Summary</a:t>
            </a:r>
            <a:endParaRPr lang="en-IE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b="0" dirty="0" smtClean="0"/>
              <a:t>This Modification Proposal was raised on the basis of an issue raised during certification of the MSP Software</a:t>
            </a:r>
          </a:p>
          <a:p>
            <a:r>
              <a:rPr lang="en-IE" b="0" dirty="0" smtClean="0"/>
              <a:t>It does not change the Schedule Demand calculations</a:t>
            </a:r>
          </a:p>
          <a:p>
            <a:r>
              <a:rPr lang="en-IE" b="0" dirty="0" smtClean="0"/>
              <a:t>It does not change the scheduling of price takers etc. </a:t>
            </a:r>
          </a:p>
          <a:p>
            <a:r>
              <a:rPr lang="en-IE" b="0" dirty="0" smtClean="0"/>
              <a:t>It merely removes a factual inaccuracy from the Code i.e. price takers </a:t>
            </a:r>
            <a:r>
              <a:rPr lang="en-IE" b="0" i="1" dirty="0" smtClean="0"/>
              <a:t>are</a:t>
            </a:r>
            <a:r>
              <a:rPr lang="en-IE" b="0" dirty="0" smtClean="0"/>
              <a:t> individually represented in the MSP Software</a:t>
            </a:r>
            <a:endParaRPr lang="en-IE" b="0" dirty="0"/>
          </a:p>
        </p:txBody>
      </p:sp>
      <p:pic>
        <p:nvPicPr>
          <p:cNvPr id="5" name="Picture 11" descr="Semo 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850" y="95250"/>
            <a:ext cx="172720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at Grid Template">
  <a:themeElements>
    <a:clrScheme name="2_Nat Grid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Nat Grid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DDDDDD">
                <a:gamma/>
                <a:tint val="23922"/>
                <a:invGamma/>
              </a:srgbClr>
            </a:gs>
            <a:gs pos="100000">
              <a:srgbClr val="DDDDDD"/>
            </a:gs>
          </a:gsLst>
          <a:path path="rect">
            <a:fillToRect l="50000" t="50000" r="50000" b="50000"/>
          </a:path>
        </a:gradFill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640048" tIns="45718" rIns="91435" bIns="4571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Symbol" pitchFamily="18" charset="2"/>
          <a:buNone/>
          <a:tabLst/>
          <a:defRPr kumimoji="1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DDDDDD">
                <a:gamma/>
                <a:tint val="23922"/>
                <a:invGamma/>
              </a:srgbClr>
            </a:gs>
            <a:gs pos="100000">
              <a:srgbClr val="DDDDDD"/>
            </a:gs>
          </a:gsLst>
          <a:path path="rect">
            <a:fillToRect l="50000" t="50000" r="50000" b="50000"/>
          </a:path>
        </a:gradFill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640048" tIns="45718" rIns="91435" bIns="4571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Symbol" pitchFamily="18" charset="2"/>
          <a:buNone/>
          <a:tabLst/>
          <a:defRPr kumimoji="1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at Grid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at Grid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at Grid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at Grid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at Grid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at Grid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at Grid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Nat Grid Template">
  <a:themeElements>
    <a:clrScheme name="1_Nat Grid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Nat Grid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DDDDDD">
                <a:gamma/>
                <a:tint val="23922"/>
                <a:invGamma/>
              </a:srgbClr>
            </a:gs>
            <a:gs pos="100000">
              <a:srgbClr val="DDDDDD"/>
            </a:gs>
          </a:gsLst>
          <a:path path="rect">
            <a:fillToRect l="50000" t="50000" r="50000" b="50000"/>
          </a:path>
        </a:gradFill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640048" tIns="45718" rIns="91435" bIns="4571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Symbol" pitchFamily="18" charset="2"/>
          <a:buNone/>
          <a:tabLst/>
          <a:defRPr kumimoji="1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DDDDDD">
                <a:gamma/>
                <a:tint val="23922"/>
                <a:invGamma/>
              </a:srgbClr>
            </a:gs>
            <a:gs pos="100000">
              <a:srgbClr val="DDDDDD"/>
            </a:gs>
          </a:gsLst>
          <a:path path="rect">
            <a:fillToRect l="50000" t="50000" r="50000" b="50000"/>
          </a:path>
        </a:gradFill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640048" tIns="45718" rIns="91435" bIns="4571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Symbol" pitchFamily="18" charset="2"/>
          <a:buNone/>
          <a:tabLst/>
          <a:defRPr kumimoji="1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at Grid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t Grid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at Grid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t Grid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t Grid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t Grid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t Grid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odification Document" ma:contentTypeID="0x010100269864AADB634B43A1DAFE75AB6B7AEA00E694DBD827E2A74DAF8DBA9CA236CE9A" ma:contentTypeVersion="10" ma:contentTypeDescription="" ma:contentTypeScope="" ma:versionID="76444a00e0d344046184e9be4e4b7bda">
  <xsd:schema xmlns:xsd="http://www.w3.org/2001/XMLSchema" xmlns:p="http://schemas.microsoft.com/office/2006/metadata/properties" xmlns:ns2="f69c7b9a-bbed-41f8-b24c-bbeb71979adf" xmlns:ns3="bd8dd43f-48f8-46ce-9b8d-78f402b7750b" targetNamespace="http://schemas.microsoft.com/office/2006/metadata/properties" ma:root="true" ma:fieldsID="9f63ddca8ac484b9842f993b74a9b250" ns2:_="" ns3:_="">
    <xsd:import namespace="f69c7b9a-bbed-41f8-b24c-bbeb71979adf"/>
    <xsd:import namespace="bd8dd43f-48f8-46ce-9b8d-78f402b7750b"/>
    <xsd:element name="properties">
      <xsd:complexType>
        <xsd:sequence>
          <xsd:element name="documentManagement">
            <xsd:complexType>
              <xsd:all>
                <xsd:element ref="ns2:FromMMT" minOccurs="0"/>
                <xsd:element ref="ns2:MMTID" minOccurs="0"/>
                <xsd:element ref="ns3:ModI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69c7b9a-bbed-41f8-b24c-bbeb71979adf" elementFormDefault="qualified">
    <xsd:import namespace="http://schemas.microsoft.com/office/2006/documentManagement/types"/>
    <xsd:element name="FromMMT" ma:index="1" nillable="true" ma:displayName="From MMT" ma:default="0" ma:description="Indicates if the item was published from MMT" ma:internalName="FromMMT">
      <xsd:simpleType>
        <xsd:restriction base="dms:Boolean"/>
      </xsd:simpleType>
    </xsd:element>
    <xsd:element name="MMTID" ma:index="2" nillable="true" ma:displayName="MMT ID" ma:decimals="0" ma:internalName="MMTID" ma:percentage="FALSE">
      <xsd:simpleType>
        <xsd:restriction base="dms:Number"/>
      </xsd:simpleType>
    </xsd:element>
  </xsd:schema>
  <xsd:schema xmlns:xsd="http://www.w3.org/2001/XMLSchema" xmlns:dms="http://schemas.microsoft.com/office/2006/documentManagement/types" targetNamespace="bd8dd43f-48f8-46ce-9b8d-78f402b7750b" elementFormDefault="qualified">
    <xsd:import namespace="http://schemas.microsoft.com/office/2006/documentManagement/types"/>
    <xsd:element name="ModID" ma:index="3" nillable="true" ma:displayName="Mod ID" ma:list="{fe5fb5e6-2196-48f2-87cb-9a5f0541640f}" ma:internalName="ModID" ma:showField="ModificationID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FromMMT xmlns="f69c7b9a-bbed-41f8-b24c-bbeb71979adf">true</FromMMT>
    <MMTID xmlns="f69c7b9a-bbed-41f8-b24c-bbeb71979adf">1478</MMTID>
    <ModID xmlns="bd8dd43f-48f8-46ce-9b8d-78f402b7750b">674</ModID>
  </documentManagement>
</p:properties>
</file>

<file path=customXml/itemProps1.xml><?xml version="1.0" encoding="utf-8"?>
<ds:datastoreItem xmlns:ds="http://schemas.openxmlformats.org/officeDocument/2006/customXml" ds:itemID="{0E382D03-536C-48C1-9EBE-AFC0F5DAB09E}"/>
</file>

<file path=customXml/itemProps2.xml><?xml version="1.0" encoding="utf-8"?>
<ds:datastoreItem xmlns:ds="http://schemas.openxmlformats.org/officeDocument/2006/customXml" ds:itemID="{7BA42B3C-45F9-44C3-A7C8-6F66B9EBAE64}"/>
</file>

<file path=customXml/itemProps3.xml><?xml version="1.0" encoding="utf-8"?>
<ds:datastoreItem xmlns:ds="http://schemas.openxmlformats.org/officeDocument/2006/customXml" ds:itemID="{74726397-B8D6-4BE9-A671-3BE61006B530}"/>
</file>

<file path=docProps/app.xml><?xml version="1.0" encoding="utf-8"?>
<Properties xmlns="http://schemas.openxmlformats.org/officeDocument/2006/extended-properties" xmlns:vt="http://schemas.openxmlformats.org/officeDocument/2006/docPropsVTypes">
  <Template>M:\Document Management System\Presentation\Nat Grid Template.ppt</Template>
  <TotalTime>86071</TotalTime>
  <Words>314</Words>
  <Application>Microsoft Office PowerPoint</Application>
  <PresentationFormat>On-screen Show (4:3)</PresentationFormat>
  <Paragraphs>171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2_Nat Grid Template</vt:lpstr>
      <vt:lpstr>1_Nat Grid Template</vt:lpstr>
      <vt:lpstr> Modification Mod_27_12 Representation of Price Takers in the MSP Software  </vt:lpstr>
      <vt:lpstr>Slide 2</vt:lpstr>
      <vt:lpstr>Slide 3</vt:lpstr>
      <vt:lpstr>Slide 4</vt:lpstr>
      <vt:lpstr>Slide 5</vt:lpstr>
      <vt:lpstr>Summary</vt:lpstr>
    </vt:vector>
  </TitlesOfParts>
  <Company>ESB National Grid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46 Slides</dc:title>
  <dc:creator>Blandine Thiry</dc:creator>
  <cp:lastModifiedBy>ADowney</cp:lastModifiedBy>
  <cp:revision>1476</cp:revision>
  <cp:lastPrinted>2002-07-25T14:31:52Z</cp:lastPrinted>
  <dcterms:created xsi:type="dcterms:W3CDTF">2002-03-27T14:53:01Z</dcterms:created>
  <dcterms:modified xsi:type="dcterms:W3CDTF">2012-11-29T17:44:48Z</dcterms:modified>
  <cp:contentType>Modification 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0x010100269864AADB634B43A1DAFE75AB6B7AEA00E694DBD827E2A74DAF8DBA9CA236CE9A</vt:lpwstr>
  </property>
  <property fmtid="{D5CDD505-2E9C-101B-9397-08002B2CF9AE}" pid="5" name="Copy to Website">
    <vt:lpwstr>true</vt:lpwstr>
  </property>
  <property fmtid="{D5CDD505-2E9C-101B-9397-08002B2CF9AE}" pid="6" name="Mod ID">
    <vt:lpwstr>1012</vt:lpwstr>
  </property>
  <property fmtid="{D5CDD505-2E9C-101B-9397-08002B2CF9AE}" pid="7" name="Year of Modification Proposal">
    <vt:lpwstr>2012</vt:lpwstr>
  </property>
  <property fmtid="{D5CDD505-2E9C-101B-9397-08002B2CF9AE}" pid="8" name="Document Type">
    <vt:lpwstr>Slides</vt:lpwstr>
  </property>
  <property fmtid="{D5CDD505-2E9C-101B-9397-08002B2CF9AE}" pid="10" name="_CopySource">
    <vt:lpwstr>Mod_27_12 Representation of Price Takers in the MSP Software Slides v0.1.pptx</vt:lpwstr>
  </property>
  <property fmtid="{D5CDD505-2E9C-101B-9397-08002B2CF9AE}" pid="11" name="Order">
    <vt:r8>339500</vt:r8>
  </property>
</Properties>
</file>