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D044FF-2849-4D7B-9DEC-B06328621C07}" v="2" dt="2019-01-25T12:56:32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5C37214A-4AE5-40EC-9DE7-04AC676F9123}"/>
    <pc:docChg chg="custSel modSld">
      <pc:chgData name="Stuart Ffoulkes" userId="cd75f028d7d0c689" providerId="LiveId" clId="{5C37214A-4AE5-40EC-9DE7-04AC676F9123}" dt="2019-01-25T13:10:11.498" v="2168" actId="20577"/>
      <pc:docMkLst>
        <pc:docMk/>
      </pc:docMkLst>
      <pc:sldChg chg="modSp">
        <pc:chgData name="Stuart Ffoulkes" userId="cd75f028d7d0c689" providerId="LiveId" clId="{5C37214A-4AE5-40EC-9DE7-04AC676F9123}" dt="2019-01-25T12:17:18.419" v="17" actId="20577"/>
        <pc:sldMkLst>
          <pc:docMk/>
          <pc:sldMk cId="2336187811" sldId="256"/>
        </pc:sldMkLst>
        <pc:spChg chg="mod">
          <ac:chgData name="Stuart Ffoulkes" userId="cd75f028d7d0c689" providerId="LiveId" clId="{5C37214A-4AE5-40EC-9DE7-04AC676F9123}" dt="2019-01-25T12:17:18.419" v="17" actId="20577"/>
          <ac:spMkLst>
            <pc:docMk/>
            <pc:sldMk cId="2336187811" sldId="256"/>
            <ac:spMk id="3" creationId="{0A4FC44F-0DAE-48AF-865B-6D53DC6F879A}"/>
          </ac:spMkLst>
        </pc:spChg>
      </pc:sldChg>
      <pc:sldChg chg="modSp">
        <pc:chgData name="Stuart Ffoulkes" userId="cd75f028d7d0c689" providerId="LiveId" clId="{5C37214A-4AE5-40EC-9DE7-04AC676F9123}" dt="2019-01-25T13:07:18.254" v="1957" actId="404"/>
        <pc:sldMkLst>
          <pc:docMk/>
          <pc:sldMk cId="4250702055" sldId="257"/>
        </pc:sldMkLst>
        <pc:spChg chg="mod">
          <ac:chgData name="Stuart Ffoulkes" userId="cd75f028d7d0c689" providerId="LiveId" clId="{5C37214A-4AE5-40EC-9DE7-04AC676F9123}" dt="2019-01-25T12:58:08.968" v="767" actId="404"/>
          <ac:spMkLst>
            <pc:docMk/>
            <pc:sldMk cId="4250702055" sldId="257"/>
            <ac:spMk id="2" creationId="{7A619711-4B8C-4BC2-9FC7-52900EDD2872}"/>
          </ac:spMkLst>
        </pc:spChg>
        <pc:spChg chg="mod">
          <ac:chgData name="Stuart Ffoulkes" userId="cd75f028d7d0c689" providerId="LiveId" clId="{5C37214A-4AE5-40EC-9DE7-04AC676F9123}" dt="2019-01-25T13:07:18.254" v="1957" actId="404"/>
          <ac:spMkLst>
            <pc:docMk/>
            <pc:sldMk cId="4250702055" sldId="257"/>
            <ac:spMk id="3" creationId="{2CD0D526-680A-46B0-8127-32F492FA69D5}"/>
          </ac:spMkLst>
        </pc:spChg>
      </pc:sldChg>
      <pc:sldChg chg="modSp">
        <pc:chgData name="Stuart Ffoulkes" userId="cd75f028d7d0c689" providerId="LiveId" clId="{5C37214A-4AE5-40EC-9DE7-04AC676F9123}" dt="2019-01-25T13:10:11.498" v="2168" actId="20577"/>
        <pc:sldMkLst>
          <pc:docMk/>
          <pc:sldMk cId="1282282477" sldId="258"/>
        </pc:sldMkLst>
        <pc:spChg chg="mod">
          <ac:chgData name="Stuart Ffoulkes" userId="cd75f028d7d0c689" providerId="LiveId" clId="{5C37214A-4AE5-40EC-9DE7-04AC676F9123}" dt="2019-01-25T12:58:29.115" v="821" actId="20577"/>
          <ac:spMkLst>
            <pc:docMk/>
            <pc:sldMk cId="1282282477" sldId="258"/>
            <ac:spMk id="2" creationId="{7A619711-4B8C-4BC2-9FC7-52900EDD2872}"/>
          </ac:spMkLst>
        </pc:spChg>
        <pc:spChg chg="mod">
          <ac:chgData name="Stuart Ffoulkes" userId="cd75f028d7d0c689" providerId="LiveId" clId="{5C37214A-4AE5-40EC-9DE7-04AC676F9123}" dt="2019-01-25T13:10:11.498" v="2168" actId="20577"/>
          <ac:spMkLst>
            <pc:docMk/>
            <pc:sldMk cId="1282282477" sldId="258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0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mcommittee.com/news-centre/capacity-market-code-urgent-modifications-set-2-timetab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Capacity Market Code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Urgent Modification Working Group</a:t>
            </a:r>
          </a:p>
          <a:p>
            <a:r>
              <a:rPr lang="en-GB" dirty="0" smtClean="0"/>
              <a:t>30 </a:t>
            </a:r>
            <a:r>
              <a:rPr lang="en-GB" dirty="0"/>
              <a:t>January 2019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2800" b="1" dirty="0">
                <a:solidFill>
                  <a:srgbClr val="00A1B1"/>
                </a:solidFill>
                <a:cs typeface="Arial"/>
              </a:rPr>
              <a:t>CMC_01_19 – Interim Solution for Conducting Capacity Auctions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431854"/>
            <a:ext cx="10803340" cy="52146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The State aid approval for the CRM requires that all future auctions (including the current T-4 CY2022/23 auction) remove over-procurement arising from the resolution of Location Capacity Constraints.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This is frustrated by the drafting of M.4.1.6 of the CMC and SEM-18-155 stated that the RAs would propose a modification to resolve this issue.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Proposed changes made to implement the Decision: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M.4.1.6 is removed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Links to M.4.1.6 are removed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dirty="0"/>
              <a:t>M.4.1.2 (b) and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400" dirty="0"/>
              <a:t>M.6.1.7(a)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Summary timetable for Urgent Modification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Consultation closes:   22 February 2019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Decision published:  14 March 2019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endParaRPr lang="en-GB" sz="2000" dirty="0"/>
          </a:p>
          <a:p>
            <a:pPr>
              <a:buFont typeface="Wingdings" panose="05000000000000000000" pitchFamily="2" charset="2"/>
              <a:buChar char="Ø"/>
            </a:pPr>
            <a:endParaRPr lang="en-GB" sz="600" dirty="0"/>
          </a:p>
          <a:p>
            <a:pPr marL="457200" lvl="1" indent="0">
              <a:buNone/>
            </a:pP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425070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A1B1"/>
                </a:solidFill>
                <a:cs typeface="Arial"/>
              </a:rPr>
              <a:t>CMC_01_19 – Alternative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476" y="1473286"/>
            <a:ext cx="10725324" cy="482684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M.4.1.6 can be removed by the RAs making a notification under M.4.1.1(b) to cease use of the Interim Auction Solution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This disables the whole of section M.4 of the CMC, returning to the enduring text on F.8.3 and F.8.4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Ending the Interim Auction Solution would, in theory, lose the tie-breaking set out in M4.1.2 to M.4.1.5, falling back on the enduring tie-breaking set out in F.8.4.6 to F.8.4.7.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pre-processing of tie-breaking in M.4 is still needed while the Alternative Auction Solution Methodology (AASM) is in use.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However, the RAs understand that this tie-breaking is already implemented as part of the AASM which was submitted by the SOs and approved by the RAs for the previous auction, as set out in Section M.6.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/>
              <a:t>If the drafting of the AASM document can be updated to clearly establish the pre-processing of tie breaking which it implements: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RAs can make notification to end use of the Interim Auction Solution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CMC_01_19 can be withdrawn or the RAs can decide not to make the modification (under B.12.11.1)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/>
              <a:t>The AASM will be notified to Market Participants as part of the Final </a:t>
            </a:r>
            <a:r>
              <a:rPr lang="en-GB" sz="1600"/>
              <a:t>Auction Information Pack</a:t>
            </a:r>
            <a:endParaRPr lang="en-GB" sz="1600" dirty="0"/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8228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A1B1"/>
                </a:solidFill>
                <a:cs typeface="Arial"/>
              </a:rPr>
              <a:t>Urgent Modifications Timetable</a:t>
            </a:r>
            <a:endParaRPr lang="en-GB" sz="3600" b="1" dirty="0">
              <a:solidFill>
                <a:srgbClr val="00A1B1"/>
              </a:solidFill>
              <a:cs typeface="Arial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730357"/>
              </p:ext>
            </p:extLst>
          </p:nvPr>
        </p:nvGraphicFramePr>
        <p:xfrm>
          <a:off x="838200" y="4085940"/>
          <a:ext cx="989829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892"/>
                <a:gridCol w="484940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Working</a:t>
                      </a:r>
                      <a:r>
                        <a:rPr lang="en-GB" baseline="0" dirty="0" smtClean="0"/>
                        <a:t> Group 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30/01/2019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Consultation Period Opens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08/02/2019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Consultation Period</a:t>
                      </a:r>
                      <a:r>
                        <a:rPr lang="en-GB" baseline="0" dirty="0" smtClean="0"/>
                        <a:t> Closes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22/02/2019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Decision Made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14/03/2019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Publication of Decision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15/03/2019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Implementation</a:t>
                      </a:r>
                      <a:r>
                        <a:rPr lang="en-GB" baseline="0" dirty="0" smtClean="0"/>
                        <a:t> within the CMC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15/03/2019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361915"/>
            <a:ext cx="9898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Urgent Modifications Timetable Published – 28/01/2019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Full Timetable: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www.semcommittee.com/news-centre/capacity-market-code-urgent-modifications-set-2-timetable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Modifications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CMC_01_19 </a:t>
            </a:r>
            <a:r>
              <a:rPr lang="en-GB" dirty="0"/>
              <a:t>- Interim Solution for Conducting Capacity Auctions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CMC_02_19 </a:t>
            </a:r>
            <a:r>
              <a:rPr lang="en-GB" dirty="0"/>
              <a:t>- Negative Interest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CMC_03_19 </a:t>
            </a:r>
            <a:r>
              <a:rPr lang="en-GB" dirty="0"/>
              <a:t>- Treatment of Exempt Price-Quantity </a:t>
            </a:r>
            <a:r>
              <a:rPr lang="en-GB" dirty="0" smtClean="0"/>
              <a:t>Pairs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07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A1B1"/>
                </a:solidFill>
                <a:cs typeface="Arial"/>
              </a:rPr>
              <a:t>Standard Modifications </a:t>
            </a:r>
            <a:r>
              <a:rPr lang="en-GB" sz="3600" b="1" dirty="0">
                <a:solidFill>
                  <a:srgbClr val="00A1B1"/>
                </a:solidFill>
                <a:cs typeface="Arial"/>
              </a:rPr>
              <a:t>Timetable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27542"/>
              </p:ext>
            </p:extLst>
          </p:nvPr>
        </p:nvGraphicFramePr>
        <p:xfrm>
          <a:off x="745304" y="3849633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Working</a:t>
                      </a:r>
                      <a:r>
                        <a:rPr lang="en-GB" baseline="0" dirty="0" smtClean="0"/>
                        <a:t> Group 4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30/01/2019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Consultation Period Opens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22/02/2019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Consultation Period</a:t>
                      </a:r>
                      <a:r>
                        <a:rPr lang="en-GB" baseline="0" dirty="0" smtClean="0"/>
                        <a:t> Closes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22/03/2019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Decision Expected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09/04/2019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Publication of Decision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10/04/2019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690688"/>
            <a:ext cx="98982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Standard Modifications Timetable to be published following Working Group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Modification include covered by the </a:t>
            </a:r>
            <a:r>
              <a:rPr lang="en-GB" sz="2000" dirty="0"/>
              <a:t>Standard process: CMC_04_19 – Finalisation of Exchange Rate in Auction Information </a:t>
            </a:r>
            <a:r>
              <a:rPr lang="en-GB" sz="2000" dirty="0" smtClean="0"/>
              <a:t>Pack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Key Dates include: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58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ab7cdb7554d4997ae876b11632fa575 xmlns="3cada6dc-2705-46ed-bab2-0b2cd6d935ca">
      <Terms xmlns="http://schemas.microsoft.com/office/infopath/2007/PartnerControls"/>
    </iab7cdb7554d4997ae876b11632fa575>
    <Mod_x0020_Id xmlns="83dee237-e653-49f0-9104-674b0aa2bf9b">Mod_1_19</Mod_x0020_Id>
    <WG_x0020_Link xmlns="83dee237-e653-49f0-9104-674b0aa2bf9b">
      <Url xsi:nil="true"/>
      <Description xsi:nil="true"/>
    </WG_x0020_Link>
    <Working_x0020_Group xmlns="83dee237-e653-49f0-9104-674b0aa2bf9b">false</Working_x0020_Group>
    <Market xmlns="83dee237-e653-49f0-9104-674b0aa2bf9b">Capacity Market</Market>
    <Doc_x0020_Type xmlns="83dee237-e653-49f0-9104-674b0aa2bf9b">Mod  ID</Doc_x0020_Type>
    <TaxCatchAll xmlns="3cada6dc-2705-46ed-bab2-0b2cd6d935ca"/>
    <Document_x0020_Type xmlns="83dee237-e653-49f0-9104-674b0aa2bf9b">Presentations</Document_x0020_Type>
    <Meeting_x0020_No xmlns="83dee237-e653-49f0-9104-674b0aa2bf9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6811831C6F943A75C3AB05CFC8DA5" ma:contentTypeVersion="7" ma:contentTypeDescription="Create a new document." ma:contentTypeScope="" ma:versionID="6e3f3a204b2c7c957a78520e974c8ea4">
  <xsd:schema xmlns:xsd="http://www.w3.org/2001/XMLSchema" xmlns:xs="http://www.w3.org/2001/XMLSchema" xmlns:p="http://schemas.microsoft.com/office/2006/metadata/properties" xmlns:ns2="3cada6dc-2705-46ed-bab2-0b2cd6d935ca" xmlns:ns3="83dee237-e653-49f0-9104-674b0aa2bf9b" targetNamespace="http://schemas.microsoft.com/office/2006/metadata/properties" ma:root="true" ma:fieldsID="91600f4ecf236cdf57362ef1c645d553" ns2:_="" ns3:_="">
    <xsd:import namespace="3cada6dc-2705-46ed-bab2-0b2cd6d935ca"/>
    <xsd:import namespace="83dee237-e653-49f0-9104-674b0aa2bf9b"/>
    <xsd:element name="properties">
      <xsd:complexType>
        <xsd:sequence>
          <xsd:element name="documentManagement">
            <xsd:complexType>
              <xsd:all>
                <xsd:element ref="ns2:iab7cdb7554d4997ae876b11632fa575" minOccurs="0"/>
                <xsd:element ref="ns2:TaxCatchAll" minOccurs="0"/>
                <xsd:element ref="ns2:TaxCatchAllLabel" minOccurs="0"/>
                <xsd:element ref="ns3:Document_x0020_Type" minOccurs="0"/>
                <xsd:element ref="ns3:Market"/>
                <xsd:element ref="ns3:Mod_x0020_Id" minOccurs="0"/>
                <xsd:element ref="ns3:Meeting_x0020_No" minOccurs="0"/>
                <xsd:element ref="ns3:Doc_x0020_Type" minOccurs="0"/>
                <xsd:element ref="ns3:WG_x0020_Link" minOccurs="0"/>
                <xsd:element ref="ns3:Working_x0020_Gro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ada6dc-2705-46ed-bab2-0b2cd6d935ca" elementFormDefault="qualified">
    <xsd:import namespace="http://schemas.microsoft.com/office/2006/documentManagement/types"/>
    <xsd:import namespace="http://schemas.microsoft.com/office/infopath/2007/PartnerControls"/>
    <xsd:element name="iab7cdb7554d4997ae876b11632fa575" ma:index="8" nillable="true" ma:taxonomy="true" ma:internalName="iab7cdb7554d4997ae876b11632fa575" ma:taxonomyFieldName="File_x0020_Category" ma:displayName="File Category" ma:default="" ma:fieldId="{2ab7cdb7-554d-4997-ae87-6b11632fa575}" ma:taxonomyMulti="true" ma:sspId="bba0571d-0b8e-466e-908c-4c59ad63fd5c" ma:termSetId="d6e1f201-92b0-484d-8c3e-6dc5f6daf1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c5c619c4-3b62-4197-a5dd-cc1647151811}" ma:internalName="TaxCatchAll" ma:showField="CatchAllData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c5c619c4-3b62-4197-a5dd-cc1647151811}" ma:internalName="TaxCatchAllLabel" ma:readOnly="true" ma:showField="CatchAllDataLabel" ma:web="163ea899-1ba7-4893-aeeb-6935f5518c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ee237-e653-49f0-9104-674b0aa2bf9b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2" nillable="true" ma:displayName="Document Type" ma:format="Dropdown" ma:internalName="Document_x0020_Type">
      <xsd:simpleType>
        <xsd:restriction base="dms:Choice">
          <xsd:enumeration value="Actions log"/>
          <xsd:enumeration value="Agenda"/>
          <xsd:enumeration value="Archive"/>
          <xsd:enumeration value="Final Recommendation Report"/>
          <xsd:enumeration value="General Documents"/>
          <xsd:enumeration value="Meeting Docs"/>
          <xsd:enumeration value="Meeting Notes"/>
          <xsd:enumeration value="Minutes"/>
          <xsd:enumeration value="Mod proposal outcome"/>
          <xsd:enumeration value="New Mods"/>
          <xsd:enumeration value="Presentations"/>
          <xsd:enumeration value="RA Decision Letters"/>
          <xsd:enumeration value="RA Semo Meeting"/>
          <xsd:enumeration value="SEMO Update"/>
          <xsd:enumeration value="Team Meetings"/>
          <xsd:enumeration value="Trackers"/>
          <xsd:enumeration value="Withdrawal notification"/>
        </xsd:restriction>
      </xsd:simpleType>
    </xsd:element>
    <xsd:element name="Market" ma:index="13" ma:displayName="Market" ma:format="Dropdown" ma:internalName="Market">
      <xsd:simpleType>
        <xsd:restriction base="dms:Choice">
          <xsd:enumeration value="Balancing Market"/>
          <xsd:enumeration value="Capacity Market"/>
          <xsd:enumeration value="SEMOpx Market"/>
        </xsd:restriction>
      </xsd:simpleType>
    </xsd:element>
    <xsd:element name="Mod_x0020_Id" ma:index="14" nillable="true" ma:displayName="Mod Id" ma:format="Dropdown" ma:internalName="Mod_x0020_Id">
      <xsd:simpleType>
        <xsd:restriction base="dms:Choice">
          <xsd:enumeration value="SPX_01_18"/>
          <xsd:enumeration value="SPX_02_18"/>
          <xsd:enumeration value="SPX_03_18"/>
          <xsd:enumeration value="SPX_04_18"/>
          <xsd:enumeration value="SPX_05_18"/>
          <xsd:enumeration value="SPX_06_18"/>
          <xsd:enumeration value="SPX_07_18"/>
          <xsd:enumeration value="SPX_08_18"/>
          <xsd:enumeration value="SPX_09_18"/>
          <xsd:enumeration value="SPX_10_18"/>
          <xsd:enumeration value="MCF_01"/>
          <xsd:enumeration value="MCF_02"/>
          <xsd:enumeration value="MCF_03"/>
          <xsd:enumeration value="MCF_04"/>
          <xsd:enumeration value="MCF_05"/>
          <xsd:enumeration value="MCF_06"/>
          <xsd:enumeration value="MCF_07"/>
          <xsd:enumeration value="MOD_01_18"/>
          <xsd:enumeration value="MOD_02_18"/>
          <xsd:enumeration value="MOD_03_18"/>
          <xsd:enumeration value="MOD_04_18"/>
          <xsd:enumeration value="MOD_05_18"/>
          <xsd:enumeration value="MOD_06_18"/>
          <xsd:enumeration value="MOD_07_18"/>
          <xsd:enumeration value="MOD_08_18"/>
          <xsd:enumeration value="MOD_09_18"/>
          <xsd:enumeration value="MOD_10_18"/>
          <xsd:enumeration value="MOD_11_18"/>
          <xsd:enumeration value="MOD_12_18"/>
          <xsd:enumeration value="MOD_13_18"/>
          <xsd:enumeration value="MOD_14_18"/>
          <xsd:enumeration value="Mod_15_18"/>
          <xsd:enumeration value="Mod_16_18"/>
          <xsd:enumeration value="Mod_17_18"/>
          <xsd:enumeration value="Mod_18_18"/>
          <xsd:enumeration value="Mod_19_18"/>
          <xsd:enumeration value="Mod_20_18"/>
          <xsd:enumeration value="Mod_21_18"/>
          <xsd:enumeration value="Mod_22_18"/>
          <xsd:enumeration value="Mod_23_18"/>
          <xsd:enumeration value="Mod_24_18"/>
          <xsd:enumeration value="Mod_25_18"/>
          <xsd:enumeration value="Mod_26_18"/>
          <xsd:enumeration value="Mod_27_18"/>
          <xsd:enumeration value="Mod_28_18"/>
          <xsd:enumeration value="Mod_29_18"/>
          <xsd:enumeration value="Mod_30_18"/>
          <xsd:enumeration value="Mod_31_18"/>
          <xsd:enumeration value="Mod_32_18"/>
          <xsd:enumeration value="Mod_33_18"/>
          <xsd:enumeration value="Mod_34_18"/>
          <xsd:enumeration value="Mod_35_18"/>
          <xsd:enumeration value="Mod_36_18"/>
          <xsd:enumeration value="Mod_37_18"/>
          <xsd:enumeration value="Mod_38_18"/>
          <xsd:enumeration value="Mod_1_19"/>
          <xsd:enumeration value="Mod_2_19"/>
          <xsd:enumeration value="Mod_3_19"/>
          <xsd:enumeration value="Mod_4_19"/>
          <xsd:enumeration value="Mod_5_19"/>
          <xsd:enumeration value="Mod_6_19"/>
          <xsd:enumeration value="Mod_7_19"/>
          <xsd:enumeration value="Mod_8_19"/>
          <xsd:enumeration value="Mod_9_19"/>
          <xsd:enumeration value="Mod_10_19"/>
          <xsd:enumeration value="Mod_11_19"/>
          <xsd:enumeration value="Mod_12_19"/>
          <xsd:enumeration value="Mod_13_19"/>
          <xsd:enumeration value="Mod_14_19"/>
          <xsd:enumeration value="Mod_15_19"/>
          <xsd:enumeration value="Mod_16_19"/>
          <xsd:enumeration value="Mod_17_19"/>
          <xsd:enumeration value="Mod_18_19"/>
          <xsd:enumeration value="Mod_19_19"/>
          <xsd:enumeration value="Mod_20_19"/>
          <xsd:enumeration value="Mod_21_19"/>
          <xsd:enumeration value="Mod_22_19"/>
          <xsd:enumeration value="Mod_23_19"/>
          <xsd:enumeration value="Mod_24_19"/>
          <xsd:enumeration value="Mod_25_19"/>
          <xsd:enumeration value="Mod_26_19"/>
          <xsd:enumeration value="Mod_27_19"/>
          <xsd:enumeration value="Mod_28_19"/>
          <xsd:enumeration value="Mod_29_19"/>
          <xsd:enumeration value="Mod_30_19"/>
          <xsd:enumeration value="Mod_31_19"/>
          <xsd:enumeration value="Mod_32_19"/>
          <xsd:enumeration value="Mod_33_19"/>
          <xsd:enumeration value="Mod_34_19"/>
          <xsd:enumeration value="Mod_35_19"/>
          <xsd:enumeration value="Mod_36_19"/>
          <xsd:enumeration value="Mod_37_19"/>
          <xsd:enumeration value="Mod_38_19"/>
          <xsd:enumeration value="Mod_39_19"/>
          <xsd:enumeration value="Mod_40_19"/>
        </xsd:restriction>
      </xsd:simpleType>
    </xsd:element>
    <xsd:element name="Meeting_x0020_No" ma:index="15" nillable="true" ma:displayName="Meeting No" ma:format="Dropdown" ma:internalName="Meeting_x0020_No">
      <xsd:simpleType>
        <xsd:restriction base="dms:Choice"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  <xsd:enumeration value="14"/>
          <xsd:enumeration value="15"/>
          <xsd:enumeration value="16"/>
          <xsd:enumeration value="17"/>
          <xsd:enumeration value="18"/>
          <xsd:enumeration value="19"/>
          <xsd:enumeration value="20"/>
          <xsd:enumeration value="21"/>
          <xsd:enumeration value="22"/>
          <xsd:enumeration value="23"/>
          <xsd:enumeration value="24"/>
          <xsd:enumeration value="25"/>
          <xsd:enumeration value="26"/>
          <xsd:enumeration value="27"/>
          <xsd:enumeration value="28"/>
          <xsd:enumeration value="29"/>
          <xsd:enumeration value="30"/>
          <xsd:enumeration value="31"/>
          <xsd:enumeration value="32"/>
          <xsd:enumeration value="33"/>
          <xsd:enumeration value="34"/>
          <xsd:enumeration value="35"/>
          <xsd:enumeration value="36"/>
          <xsd:enumeration value="37"/>
          <xsd:enumeration value="38"/>
          <xsd:enumeration value="39"/>
          <xsd:enumeration value="40"/>
          <xsd:enumeration value="41"/>
          <xsd:enumeration value="42"/>
          <xsd:enumeration value="43"/>
          <xsd:enumeration value="44"/>
          <xsd:enumeration value="45"/>
          <xsd:enumeration value="46"/>
          <xsd:enumeration value="47"/>
          <xsd:enumeration value="48"/>
          <xsd:enumeration value="49"/>
          <xsd:enumeration value="50"/>
          <xsd:enumeration value="51"/>
          <xsd:enumeration value="52"/>
          <xsd:enumeration value="53"/>
          <xsd:enumeration value="54"/>
          <xsd:enumeration value="55"/>
          <xsd:enumeration value="56"/>
          <xsd:enumeration value="57"/>
          <xsd:enumeration value="58"/>
          <xsd:enumeration value="59"/>
          <xsd:enumeration value="60"/>
          <xsd:enumeration value="61"/>
          <xsd:enumeration value="62"/>
          <xsd:enumeration value="63"/>
          <xsd:enumeration value="64"/>
          <xsd:enumeration value="65"/>
          <xsd:enumeration value="66"/>
          <xsd:enumeration value="67"/>
          <xsd:enumeration value="68"/>
          <xsd:enumeration value="69"/>
          <xsd:enumeration value="70"/>
          <xsd:enumeration value="71"/>
          <xsd:enumeration value="72"/>
          <xsd:enumeration value="73"/>
          <xsd:enumeration value="74"/>
          <xsd:enumeration value="75"/>
          <xsd:enumeration value="76"/>
          <xsd:enumeration value="77"/>
          <xsd:enumeration value="78"/>
          <xsd:enumeration value="79"/>
          <xsd:enumeration value="80"/>
          <xsd:enumeration value="81"/>
          <xsd:enumeration value="82"/>
          <xsd:enumeration value="83"/>
          <xsd:enumeration value="84"/>
          <xsd:enumeration value="85"/>
          <xsd:enumeration value="86"/>
          <xsd:enumeration value="87"/>
          <xsd:enumeration value="88"/>
          <xsd:enumeration value="89"/>
          <xsd:enumeration value="90"/>
          <xsd:enumeration value="91"/>
          <xsd:enumeration value="92"/>
          <xsd:enumeration value="93"/>
          <xsd:enumeration value="94"/>
          <xsd:enumeration value="95"/>
          <xsd:enumeration value="96"/>
          <xsd:enumeration value="97"/>
          <xsd:enumeration value="98"/>
          <xsd:enumeration value="99"/>
          <xsd:enumeration value="100"/>
          <xsd:enumeration value="101"/>
          <xsd:enumeration value="102"/>
          <xsd:enumeration value="103"/>
          <xsd:enumeration value="104"/>
          <xsd:enumeration value="105"/>
          <xsd:enumeration value="106"/>
          <xsd:enumeration value="107"/>
          <xsd:enumeration value="108"/>
          <xsd:enumeration value="109"/>
          <xsd:enumeration value="110"/>
          <xsd:enumeration value="111"/>
          <xsd:enumeration value="112"/>
          <xsd:enumeration value="113"/>
          <xsd:enumeration value="114"/>
          <xsd:enumeration value="115"/>
          <xsd:enumeration value="116"/>
          <xsd:enumeration value="117"/>
          <xsd:enumeration value="118"/>
          <xsd:enumeration value="119"/>
          <xsd:enumeration value="120"/>
          <xsd:enumeration value="121"/>
          <xsd:enumeration value="122"/>
          <xsd:enumeration value="123"/>
          <xsd:enumeration value="124"/>
          <xsd:enumeration value="125"/>
          <xsd:enumeration value="126"/>
          <xsd:enumeration value="127"/>
          <xsd:enumeration value="128"/>
          <xsd:enumeration value="129"/>
          <xsd:enumeration value="130"/>
          <xsd:enumeration value="131"/>
          <xsd:enumeration value="132"/>
          <xsd:enumeration value="133"/>
          <xsd:enumeration value="134"/>
          <xsd:enumeration value="135"/>
          <xsd:enumeration value="136"/>
          <xsd:enumeration value="137"/>
          <xsd:enumeration value="138"/>
          <xsd:enumeration value="139"/>
          <xsd:enumeration value="140"/>
          <xsd:enumeration value="141"/>
          <xsd:enumeration value="142"/>
          <xsd:enumeration value="143"/>
          <xsd:enumeration value="144"/>
          <xsd:enumeration value="145"/>
          <xsd:enumeration value="146"/>
          <xsd:enumeration value="147"/>
          <xsd:enumeration value="148"/>
          <xsd:enumeration value="149"/>
          <xsd:enumeration value="150"/>
          <xsd:enumeration value="151"/>
          <xsd:enumeration value="152"/>
          <xsd:enumeration value="153"/>
          <xsd:enumeration value="154"/>
          <xsd:enumeration value="155"/>
          <xsd:enumeration value="156"/>
          <xsd:enumeration value="157"/>
          <xsd:enumeration value="158"/>
          <xsd:enumeration value="159"/>
          <xsd:enumeration value="160"/>
          <xsd:enumeration value="161"/>
          <xsd:enumeration value="162"/>
          <xsd:enumeration value="163"/>
          <xsd:enumeration value="164"/>
          <xsd:enumeration value="165"/>
          <xsd:enumeration value="166"/>
          <xsd:enumeration value="167"/>
          <xsd:enumeration value="168"/>
          <xsd:enumeration value="169"/>
          <xsd:enumeration value="170"/>
          <xsd:enumeration value="171"/>
          <xsd:enumeration value="172"/>
          <xsd:enumeration value="173"/>
          <xsd:enumeration value="174"/>
          <xsd:enumeration value="175"/>
          <xsd:enumeration value="176"/>
          <xsd:enumeration value="177"/>
          <xsd:enumeration value="178"/>
          <xsd:enumeration value="179"/>
          <xsd:enumeration value="180"/>
          <xsd:enumeration value="181"/>
          <xsd:enumeration value="182"/>
          <xsd:enumeration value="183"/>
          <xsd:enumeration value="184"/>
          <xsd:enumeration value="185"/>
          <xsd:enumeration value="186"/>
          <xsd:enumeration value="187"/>
          <xsd:enumeration value="188"/>
          <xsd:enumeration value="189"/>
          <xsd:enumeration value="190"/>
          <xsd:enumeration value="191"/>
          <xsd:enumeration value="192"/>
          <xsd:enumeration value="193"/>
          <xsd:enumeration value="194"/>
          <xsd:enumeration value="195"/>
          <xsd:enumeration value="196"/>
          <xsd:enumeration value="197"/>
          <xsd:enumeration value="198"/>
          <xsd:enumeration value="199"/>
          <xsd:enumeration value="200"/>
          <xsd:enumeration value="201"/>
          <xsd:enumeration value="202"/>
          <xsd:enumeration value="203"/>
          <xsd:enumeration value="204"/>
          <xsd:enumeration value="205"/>
          <xsd:enumeration value="206"/>
          <xsd:enumeration value="207"/>
          <xsd:enumeration value="208"/>
          <xsd:enumeration value="209"/>
          <xsd:enumeration value="210"/>
          <xsd:enumeration value="211"/>
          <xsd:enumeration value="212"/>
          <xsd:enumeration value="213"/>
          <xsd:enumeration value="214"/>
          <xsd:enumeration value="215"/>
          <xsd:enumeration value="216"/>
          <xsd:enumeration value="217"/>
          <xsd:enumeration value="218"/>
          <xsd:enumeration value="219"/>
          <xsd:enumeration value="220"/>
          <xsd:enumeration value="221"/>
          <xsd:enumeration value="222"/>
          <xsd:enumeration value="223"/>
          <xsd:enumeration value="224"/>
          <xsd:enumeration value="225"/>
          <xsd:enumeration value="226"/>
          <xsd:enumeration value="227"/>
          <xsd:enumeration value="228"/>
          <xsd:enumeration value="229"/>
          <xsd:enumeration value="230"/>
          <xsd:enumeration value="231"/>
          <xsd:enumeration value="232"/>
          <xsd:enumeration value="233"/>
          <xsd:enumeration value="234"/>
          <xsd:enumeration value="235"/>
          <xsd:enumeration value="236"/>
          <xsd:enumeration value="237"/>
          <xsd:enumeration value="238"/>
          <xsd:enumeration value="239"/>
          <xsd:enumeration value="240"/>
          <xsd:enumeration value="241"/>
          <xsd:enumeration value="242"/>
          <xsd:enumeration value="243"/>
          <xsd:enumeration value="244"/>
          <xsd:enumeration value="245"/>
          <xsd:enumeration value="246"/>
          <xsd:enumeration value="247"/>
          <xsd:enumeration value="248"/>
          <xsd:enumeration value="249"/>
          <xsd:enumeration value="250"/>
          <xsd:enumeration value="251"/>
          <xsd:enumeration value="252"/>
          <xsd:enumeration value="253"/>
          <xsd:enumeration value="254"/>
          <xsd:enumeration value="255"/>
          <xsd:enumeration value="256"/>
          <xsd:enumeration value="257"/>
          <xsd:enumeration value="258"/>
          <xsd:enumeration value="259"/>
          <xsd:enumeration value="260"/>
          <xsd:enumeration value="261"/>
          <xsd:enumeration value="262"/>
          <xsd:enumeration value="263"/>
          <xsd:enumeration value="264"/>
          <xsd:enumeration value="265"/>
          <xsd:enumeration value="266"/>
          <xsd:enumeration value="267"/>
          <xsd:enumeration value="268"/>
          <xsd:enumeration value="269"/>
          <xsd:enumeration value="270"/>
          <xsd:enumeration value="271"/>
          <xsd:enumeration value="272"/>
          <xsd:enumeration value="273"/>
          <xsd:enumeration value="274"/>
          <xsd:enumeration value="275"/>
          <xsd:enumeration value="276"/>
          <xsd:enumeration value="277"/>
          <xsd:enumeration value="278"/>
          <xsd:enumeration value="279"/>
          <xsd:enumeration value="280"/>
          <xsd:enumeration value="281"/>
          <xsd:enumeration value="282"/>
          <xsd:enumeration value="283"/>
          <xsd:enumeration value="284"/>
          <xsd:enumeration value="285"/>
          <xsd:enumeration value="286"/>
          <xsd:enumeration value="287"/>
          <xsd:enumeration value="288"/>
          <xsd:enumeration value="289"/>
          <xsd:enumeration value="290"/>
          <xsd:enumeration value="291"/>
          <xsd:enumeration value="292"/>
          <xsd:enumeration value="293"/>
          <xsd:enumeration value="294"/>
          <xsd:enumeration value="295"/>
          <xsd:enumeration value="296"/>
          <xsd:enumeration value="297"/>
          <xsd:enumeration value="298"/>
          <xsd:enumeration value="299"/>
          <xsd:enumeration value="300"/>
        </xsd:restriction>
      </xsd:simpleType>
    </xsd:element>
    <xsd:element name="Doc_x0020_Type" ma:index="16" nillable="true" ma:displayName="Doc Category" ma:format="Dropdown" ma:internalName="Doc_x0020_Type">
      <xsd:simpleType>
        <xsd:restriction base="dms:Choice">
          <xsd:enumeration value="Meeting No"/>
          <xsd:enumeration value="Mod  ID"/>
          <xsd:enumeration value="Trackers"/>
          <xsd:enumeration value="SL Docs"/>
          <xsd:enumeration value="Internal Mods Meetings"/>
        </xsd:restriction>
      </xsd:simpleType>
    </xsd:element>
    <xsd:element name="WG_x0020_Link" ma:index="17" nillable="true" ma:displayName="WG Link" ma:format="Hyperlink" ma:internalName="WG_x0020_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Working_x0020_Group" ma:index="18" nillable="true" ma:displayName="Working Group" ma:default="0" ma:internalName="Working_x0020_Group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171F68-C640-4B63-B15F-2E26E110260D}">
  <ds:schemaRefs>
    <ds:schemaRef ds:uri="http://purl.org/dc/elements/1.1/"/>
    <ds:schemaRef ds:uri="83dee237-e653-49f0-9104-674b0aa2bf9b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3cada6dc-2705-46ed-bab2-0b2cd6d935ca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55CA1CE-3751-4A50-84A7-27229A5474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264201-34F1-478A-A132-4A852F069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ada6dc-2705-46ed-bab2-0b2cd6d935ca"/>
    <ds:schemaRef ds:uri="83dee237-e653-49f0-9104-674b0aa2bf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446</Words>
  <Application>Microsoft Office PowerPoint</Application>
  <PresentationFormat>Custom</PresentationFormat>
  <Paragraphs>75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Capacity Market Code Modifications</vt:lpstr>
      <vt:lpstr>CMC_01_19 – Interim Solution for Conducting Capacity Auctions</vt:lpstr>
      <vt:lpstr>CMC_01_19 – Alternative Approach</vt:lpstr>
      <vt:lpstr>Urgent Modifications Timetable</vt:lpstr>
      <vt:lpstr>Standard Modifications Timetable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Modifications Workshop I</dc:title>
  <dc:creator>Stuart Ffoulkes</dc:creator>
  <cp:lastModifiedBy>Linnane, Sandra</cp:lastModifiedBy>
  <cp:revision>26</cp:revision>
  <cp:lastPrinted>2018-05-08T09:38:52Z</cp:lastPrinted>
  <dcterms:created xsi:type="dcterms:W3CDTF">2018-05-04T08:35:26Z</dcterms:created>
  <dcterms:modified xsi:type="dcterms:W3CDTF">2019-02-07T14:11:26Z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0x0101007A86811831C6F943A75C3AB05CFC8DA5</vt:lpwstr>
  </property>
  <property fmtid="{D5CDD505-2E9C-101B-9397-08002B2CF9AE}" pid="3" name="File Category">
    <vt:lpwstr/>
  </property>
</Properties>
</file>