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7"/>
  </p:notesMasterIdLst>
  <p:handoutMasterIdLst>
    <p:handoutMasterId r:id="rId8"/>
  </p:handoutMasterIdLst>
  <p:sldIdLst>
    <p:sldId id="256" r:id="rId5"/>
    <p:sldId id="305" r:id="rId6"/>
  </p:sldIdLst>
  <p:sldSz cx="9144000" cy="6858000" type="screen4x3"/>
  <p:notesSz cx="6669088" cy="99282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521415D9-36F7-43E2-AB2F-B90AF26B5E84}">
      <p14:sectionLst xmlns:p14="http://schemas.microsoft.com/office/powerpoint/2010/main">
        <p14:section name="Default Section" id="{0447B80F-3A2E-41A8-93E2-9ECCCB38F021}">
          <p14:sldIdLst>
            <p14:sldId id="256"/>
            <p14:sldId id="305"/>
          </p14:sldIdLst>
        </p14:section>
      </p14:sectionLst>
    </p:ex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3127" userDrawn="1">
          <p15:clr>
            <a:srgbClr val="A4A3A4"/>
          </p15:clr>
        </p15:guide>
        <p15:guide id="2" pos="2100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iggins. Paraic (ESB GWM)" initials="HP(G" lastIdx="1" clrIdx="0">
    <p:extLst/>
  </p:cmAuthor>
  <p:cmAuthor id="2" name="Basi. Jag (ESB GWM)" initials="BJ(G" lastIdx="1" clrIdx="1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A5438"/>
    <a:srgbClr val="FFCC99"/>
    <a:srgbClr val="FFCCCC"/>
    <a:srgbClr val="FF9966"/>
    <a:srgbClr val="FF7C80"/>
    <a:srgbClr val="87E565"/>
    <a:srgbClr val="009FDF"/>
    <a:srgbClr val="007D12"/>
    <a:srgbClr val="99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574" autoAdjust="0"/>
    <p:restoredTop sz="95501" autoAdjust="0"/>
  </p:normalViewPr>
  <p:slideViewPr>
    <p:cSldViewPr snapToGrid="0" snapToObjects="1">
      <p:cViewPr varScale="1">
        <p:scale>
          <a:sx n="119" d="100"/>
          <a:sy n="119" d="100"/>
        </p:scale>
        <p:origin x="-1548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81" d="100"/>
          <a:sy n="81" d="100"/>
        </p:scale>
        <p:origin x="-4008" y="-102"/>
      </p:cViewPr>
      <p:guideLst>
        <p:guide orient="horz" pos="3127"/>
        <p:guide pos="210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890665" cy="4964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776866" y="1"/>
            <a:ext cx="2890665" cy="4964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741AA8-5556-4775-AE4D-14B0E12E56FC}" type="datetimeFigureOut">
              <a:rPr lang="en-IE" smtClean="0"/>
              <a:pPr/>
              <a:t>22/05/2018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30219"/>
            <a:ext cx="2890665" cy="4964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776866" y="9430219"/>
            <a:ext cx="2890665" cy="4964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F307CA-5BC8-4A2A-BFC8-406FE09AB5A3}" type="slidenum">
              <a:rPr lang="en-IE" smtClean="0"/>
              <a:pPr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2091632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889938" cy="496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7609" y="1"/>
            <a:ext cx="2889938" cy="496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54075" y="746125"/>
            <a:ext cx="4960938" cy="37211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30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66909" y="4715909"/>
            <a:ext cx="5335270" cy="44677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30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0092"/>
            <a:ext cx="2889938" cy="496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30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7609" y="9430092"/>
            <a:ext cx="2889938" cy="496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5336F82E-CED3-48F8-AE5F-A0E0796CCA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728422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336F82E-CED3-48F8-AE5F-A0E0796CCA8B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70745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 descr="ESB_Powerpoint_design_background1 150dpi no logo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9" descr="ESB_brandmark_strapline_adobe_rgb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975" y="544513"/>
            <a:ext cx="2301875" cy="730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5" name="Rectangle 10"/>
          <p:cNvSpPr>
            <a:spLocks noGrp="1" noChangeArrowheads="1"/>
          </p:cNvSpPr>
          <p:nvPr>
            <p:ph type="ctrTitle"/>
          </p:nvPr>
        </p:nvSpPr>
        <p:spPr>
          <a:xfrm>
            <a:off x="1875600" y="2503488"/>
            <a:ext cx="6604000" cy="619125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en-US" noProof="0"/>
              <a:t>Click to edit Master title style</a:t>
            </a:r>
            <a:endParaRPr lang="en-US" noProof="0" dirty="0"/>
          </a:p>
        </p:txBody>
      </p:sp>
      <p:sp>
        <p:nvSpPr>
          <p:cNvPr id="3077" name="Rectangle 9"/>
          <p:cNvSpPr>
            <a:spLocks noGrp="1" noChangeArrowheads="1"/>
          </p:cNvSpPr>
          <p:nvPr>
            <p:ph type="subTitle" idx="1"/>
          </p:nvPr>
        </p:nvSpPr>
        <p:spPr>
          <a:xfrm>
            <a:off x="1875600" y="3133725"/>
            <a:ext cx="6604000" cy="619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sp>
        <p:nvSpPr>
          <p:cNvPr id="6" name="Date Placeholder 5"/>
          <p:cNvSpPr>
            <a:spLocks noGrp="1" noChangeArrowheads="1"/>
          </p:cNvSpPr>
          <p:nvPr>
            <p:ph type="dt" sz="quarter" idx="10"/>
          </p:nvPr>
        </p:nvSpPr>
        <p:spPr bwMode="auto">
          <a:xfrm>
            <a:off x="1875600" y="4978800"/>
            <a:ext cx="2894012" cy="198438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300"/>
            </a:lvl1pPr>
          </a:lstStyle>
          <a:p>
            <a:pPr>
              <a:defRPr/>
            </a:pPr>
            <a:endParaRPr lang="en-US" dirty="0"/>
          </a:p>
        </p:txBody>
      </p:sp>
      <p:pic>
        <p:nvPicPr>
          <p:cNvPr id="7" name="Picture 2" descr="image004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3521" y="434698"/>
            <a:ext cx="1504950" cy="108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637905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398463"/>
            <a:ext cx="6877050" cy="53657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96888" y="1274763"/>
            <a:ext cx="3984625" cy="2209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96888" y="3636963"/>
            <a:ext cx="3984625" cy="2209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Content Placeholder 4"/>
          <p:cNvSpPr>
            <a:spLocks noGrp="1"/>
          </p:cNvSpPr>
          <p:nvPr>
            <p:ph sz="half" idx="3"/>
          </p:nvPr>
        </p:nvSpPr>
        <p:spPr>
          <a:xfrm>
            <a:off x="4633913" y="1274763"/>
            <a:ext cx="3986212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6" name="Footer Placeholder 50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IE" dirty="0"/>
              <a:t>ICE (I-SEM Commercial Enablement)</a:t>
            </a:r>
          </a:p>
        </p:txBody>
      </p:sp>
    </p:spTree>
    <p:extLst>
      <p:ext uri="{BB962C8B-B14F-4D97-AF65-F5344CB8AC3E}">
        <p14:creationId xmlns:p14="http://schemas.microsoft.com/office/powerpoint/2010/main" val="42625144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 and 2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398463"/>
            <a:ext cx="6877050" cy="53657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96888" y="1274763"/>
            <a:ext cx="3984625" cy="2209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33913" y="1274763"/>
            <a:ext cx="3986212" cy="2209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>
          <a:xfrm>
            <a:off x="496888" y="3636963"/>
            <a:ext cx="8123237" cy="2209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6" name="Footer Placeholder 50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IE" dirty="0"/>
              <a:t>ICE (I-SEM Commercial Enablement)</a:t>
            </a:r>
          </a:p>
        </p:txBody>
      </p:sp>
    </p:spTree>
    <p:extLst>
      <p:ext uri="{BB962C8B-B14F-4D97-AF65-F5344CB8AC3E}">
        <p14:creationId xmlns:p14="http://schemas.microsoft.com/office/powerpoint/2010/main" val="1752908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398463"/>
            <a:ext cx="6877050" cy="53657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96888" y="1274763"/>
            <a:ext cx="8123237" cy="4572000"/>
          </a:xfrm>
        </p:spPr>
        <p:txBody>
          <a:bodyPr/>
          <a:lstStyle/>
          <a:p>
            <a:pPr lvl="0"/>
            <a:r>
              <a:rPr lang="en-US" noProof="0"/>
              <a:t>Click icon to add table</a:t>
            </a:r>
            <a:endParaRPr lang="en-IE" noProof="0"/>
          </a:p>
        </p:txBody>
      </p:sp>
      <p:sp>
        <p:nvSpPr>
          <p:cNvPr id="4" name="Footer Placeholder 50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IE" dirty="0"/>
              <a:t>ICE (I-SEM Commercial Enablement)</a:t>
            </a:r>
          </a:p>
        </p:txBody>
      </p:sp>
    </p:spTree>
    <p:extLst>
      <p:ext uri="{BB962C8B-B14F-4D97-AF65-F5344CB8AC3E}">
        <p14:creationId xmlns:p14="http://schemas.microsoft.com/office/powerpoint/2010/main" val="206766478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398463"/>
            <a:ext cx="6877050" cy="53657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96888" y="1274763"/>
            <a:ext cx="8123237" cy="2209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6888" y="3636963"/>
            <a:ext cx="8123237" cy="2209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Footer Placeholder 50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IE" dirty="0"/>
              <a:t>ICE (I-SEM Commercial Enablement)</a:t>
            </a:r>
          </a:p>
        </p:txBody>
      </p:sp>
    </p:spTree>
    <p:extLst>
      <p:ext uri="{BB962C8B-B14F-4D97-AF65-F5344CB8AC3E}">
        <p14:creationId xmlns:p14="http://schemas.microsoft.com/office/powerpoint/2010/main" val="426023108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398463"/>
            <a:ext cx="6877050" cy="53657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96888" y="1274763"/>
            <a:ext cx="3984625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33913" y="1274763"/>
            <a:ext cx="3986212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Footer Placeholder 50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IE" dirty="0"/>
              <a:t>ICE (I-SEM Commercial Enablement)</a:t>
            </a:r>
          </a:p>
        </p:txBody>
      </p:sp>
    </p:spTree>
    <p:extLst>
      <p:ext uri="{BB962C8B-B14F-4D97-AF65-F5344CB8AC3E}">
        <p14:creationId xmlns:p14="http://schemas.microsoft.com/office/powerpoint/2010/main" val="3098134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398463"/>
            <a:ext cx="6877050" cy="53657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96888" y="1274763"/>
            <a:ext cx="3984625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33913" y="1274763"/>
            <a:ext cx="3986212" cy="2209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33913" y="3636963"/>
            <a:ext cx="3986212" cy="2209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6" name="Footer Placeholder 50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en-IE" dirty="0"/>
              <a:t>ICE (I-SEM Commercial Enablement)</a:t>
            </a:r>
          </a:p>
        </p:txBody>
      </p:sp>
    </p:spTree>
    <p:extLst>
      <p:ext uri="{BB962C8B-B14F-4D97-AF65-F5344CB8AC3E}">
        <p14:creationId xmlns:p14="http://schemas.microsoft.com/office/powerpoint/2010/main" val="356466830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398463"/>
            <a:ext cx="6877050" cy="53657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496888" y="1274763"/>
            <a:ext cx="8123237" cy="4572000"/>
          </a:xfrm>
        </p:spPr>
        <p:txBody>
          <a:bodyPr/>
          <a:lstStyle/>
          <a:p>
            <a:pPr lvl="0"/>
            <a:r>
              <a:rPr lang="en-US" noProof="0"/>
              <a:t>Click icon to add chart</a:t>
            </a:r>
            <a:endParaRPr lang="en-IE" noProof="0"/>
          </a:p>
        </p:txBody>
      </p:sp>
      <p:sp>
        <p:nvSpPr>
          <p:cNvPr id="4" name="Footer Placeholder 50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IE" dirty="0"/>
              <a:t>ICE (I-SEM Commercial Enablement)</a:t>
            </a:r>
          </a:p>
        </p:txBody>
      </p:sp>
    </p:spTree>
    <p:extLst>
      <p:ext uri="{BB962C8B-B14F-4D97-AF65-F5344CB8AC3E}">
        <p14:creationId xmlns:p14="http://schemas.microsoft.com/office/powerpoint/2010/main" val="34666634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398463"/>
            <a:ext cx="6877050" cy="53657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6888" y="1274763"/>
            <a:ext cx="3984625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33913" y="1274763"/>
            <a:ext cx="3986212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Footer Placeholder 50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IE" dirty="0"/>
              <a:t>ICE (I-SEM Commercial Enablement)</a:t>
            </a:r>
          </a:p>
        </p:txBody>
      </p:sp>
    </p:spTree>
    <p:extLst>
      <p:ext uri="{BB962C8B-B14F-4D97-AF65-F5344CB8AC3E}">
        <p14:creationId xmlns:p14="http://schemas.microsoft.com/office/powerpoint/2010/main" val="88033104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398463"/>
            <a:ext cx="6877050" cy="53657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96888" y="1274763"/>
            <a:ext cx="3984625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Online Image Placeholder 3"/>
          <p:cNvSpPr>
            <a:spLocks noGrp="1"/>
          </p:cNvSpPr>
          <p:nvPr>
            <p:ph type="clipArt" sz="half" idx="2"/>
          </p:nvPr>
        </p:nvSpPr>
        <p:spPr>
          <a:xfrm>
            <a:off x="4633913" y="1274763"/>
            <a:ext cx="3986212" cy="4572000"/>
          </a:xfrm>
        </p:spPr>
        <p:txBody>
          <a:bodyPr/>
          <a:lstStyle/>
          <a:p>
            <a:pPr lvl="0"/>
            <a:r>
              <a:rPr lang="en-US" noProof="0"/>
              <a:t>Click icon to add clip art</a:t>
            </a:r>
            <a:endParaRPr lang="en-IE" noProof="0"/>
          </a:p>
        </p:txBody>
      </p:sp>
      <p:sp>
        <p:nvSpPr>
          <p:cNvPr id="5" name="Footer Placeholder 50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IE" dirty="0"/>
              <a:t>ICE (I-SEM Commercial Enablement)</a:t>
            </a:r>
          </a:p>
        </p:txBody>
      </p:sp>
    </p:spTree>
    <p:extLst>
      <p:ext uri="{BB962C8B-B14F-4D97-AF65-F5344CB8AC3E}">
        <p14:creationId xmlns:p14="http://schemas.microsoft.com/office/powerpoint/2010/main" val="39806627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Footer Placeholder 50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IE" dirty="0"/>
              <a:t>ICE (I-SEM Commercial Enablement)</a:t>
            </a:r>
          </a:p>
        </p:txBody>
      </p:sp>
    </p:spTree>
    <p:extLst>
      <p:ext uri="{BB962C8B-B14F-4D97-AF65-F5344CB8AC3E}">
        <p14:creationId xmlns:p14="http://schemas.microsoft.com/office/powerpoint/2010/main" val="42664521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 Slid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 descr="ESB_Powerpoint_design_background2 150dpi no logo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9" descr="ESB_brandmark_strapline_adobe_rgb.jp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77113" y="487363"/>
            <a:ext cx="1244600" cy="395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ectangle 17"/>
          <p:cNvSpPr>
            <a:spLocks noGrp="1" noChangeArrowheads="1"/>
          </p:cNvSpPr>
          <p:nvPr>
            <p:ph type="title"/>
          </p:nvPr>
        </p:nvSpPr>
        <p:spPr bwMode="auto">
          <a:xfrm>
            <a:off x="1875600" y="2503488"/>
            <a:ext cx="6604000" cy="619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Rectangle 18"/>
          <p:cNvSpPr>
            <a:spLocks noGrp="1" noChangeArrowheads="1"/>
          </p:cNvSpPr>
          <p:nvPr>
            <p:ph idx="1"/>
          </p:nvPr>
        </p:nvSpPr>
        <p:spPr bwMode="auto">
          <a:xfrm>
            <a:off x="1875600" y="3133725"/>
            <a:ext cx="6604000" cy="619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pic>
        <p:nvPicPr>
          <p:cNvPr id="6" name="Picture 2" descr="image004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81393" y="428716"/>
            <a:ext cx="783195" cy="5650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363248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6887" y="1465793"/>
            <a:ext cx="8123237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6887" y="4345518"/>
            <a:ext cx="8123237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Footer Placeholder 50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IE" dirty="0"/>
              <a:t>ICE (I-SEM Commercial Enablement)</a:t>
            </a:r>
          </a:p>
        </p:txBody>
      </p:sp>
    </p:spTree>
    <p:extLst>
      <p:ext uri="{BB962C8B-B14F-4D97-AF65-F5344CB8AC3E}">
        <p14:creationId xmlns:p14="http://schemas.microsoft.com/office/powerpoint/2010/main" val="27248961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6888" y="1111250"/>
            <a:ext cx="3984625" cy="47355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33913" y="1111250"/>
            <a:ext cx="3986212" cy="47355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Footer Placeholder 50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IE" dirty="0"/>
              <a:t>ICE (I-SEM Commercial Enablement)</a:t>
            </a:r>
          </a:p>
        </p:txBody>
      </p:sp>
    </p:spTree>
    <p:extLst>
      <p:ext uri="{BB962C8B-B14F-4D97-AF65-F5344CB8AC3E}">
        <p14:creationId xmlns:p14="http://schemas.microsoft.com/office/powerpoint/2010/main" val="35826425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6888" y="160867"/>
            <a:ext cx="6852179" cy="812801"/>
          </a:xfrm>
        </p:spPr>
        <p:txBody>
          <a:bodyPr anchor="ctr" anchorCtr="0"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6888" y="1116013"/>
            <a:ext cx="3984625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6888" y="1939925"/>
            <a:ext cx="3984625" cy="39068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33913" y="1116013"/>
            <a:ext cx="398621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33913" y="1939925"/>
            <a:ext cx="3986212" cy="39068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7" name="Footer Placeholder 50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IE" dirty="0"/>
              <a:t>ICE (I-SEM Commercial Enablement)</a:t>
            </a:r>
          </a:p>
        </p:txBody>
      </p:sp>
    </p:spTree>
    <p:extLst>
      <p:ext uri="{BB962C8B-B14F-4D97-AF65-F5344CB8AC3E}">
        <p14:creationId xmlns:p14="http://schemas.microsoft.com/office/powerpoint/2010/main" val="16982942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Footer Placeholder 50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IE" dirty="0"/>
              <a:t>ICE (I-SEM Commercial Enablement)</a:t>
            </a:r>
          </a:p>
        </p:txBody>
      </p:sp>
    </p:spTree>
    <p:extLst>
      <p:ext uri="{BB962C8B-B14F-4D97-AF65-F5344CB8AC3E}">
        <p14:creationId xmlns:p14="http://schemas.microsoft.com/office/powerpoint/2010/main" val="2949291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50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IE" dirty="0"/>
              <a:t>ICE (I-SEM Commercial Enablement)</a:t>
            </a:r>
          </a:p>
        </p:txBody>
      </p:sp>
    </p:spTree>
    <p:extLst>
      <p:ext uri="{BB962C8B-B14F-4D97-AF65-F5344CB8AC3E}">
        <p14:creationId xmlns:p14="http://schemas.microsoft.com/office/powerpoint/2010/main" val="3990615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495300" y="398463"/>
            <a:ext cx="6877050" cy="53657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96888" y="1274763"/>
            <a:ext cx="3984625" cy="2209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33913" y="1274763"/>
            <a:ext cx="3986212" cy="2209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96888" y="3636963"/>
            <a:ext cx="3984625" cy="2209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33913" y="3636963"/>
            <a:ext cx="3986212" cy="2209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7" name="Footer Placeholder 50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IE" dirty="0"/>
              <a:t>ICE (I-SEM Commercial Enablement)</a:t>
            </a:r>
          </a:p>
        </p:txBody>
      </p:sp>
    </p:spTree>
    <p:extLst>
      <p:ext uri="{BB962C8B-B14F-4D97-AF65-F5344CB8AC3E}">
        <p14:creationId xmlns:p14="http://schemas.microsoft.com/office/powerpoint/2010/main" val="16676242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2.jpe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46" descr="ESB_Powerpoint_design_background3.jpg"/>
          <p:cNvPicPr>
            <a:picLocks noChangeAspect="1"/>
          </p:cNvPicPr>
          <p:nvPr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35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10"/>
          <p:cNvSpPr>
            <a:spLocks noGrp="1" noChangeArrowheads="1"/>
          </p:cNvSpPr>
          <p:nvPr>
            <p:ph type="title"/>
          </p:nvPr>
        </p:nvSpPr>
        <p:spPr bwMode="auto">
          <a:xfrm>
            <a:off x="495300" y="398463"/>
            <a:ext cx="6877050" cy="53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59454" rIns="118909" bIns="5945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en-GB"/>
          </a:p>
        </p:txBody>
      </p:sp>
      <p:pic>
        <p:nvPicPr>
          <p:cNvPr id="1028" name="Picture 47" descr="ESB_brandmark_strapline_adobe_rgb.jpg"/>
          <p:cNvPicPr>
            <a:picLocks noChangeAspect="1"/>
          </p:cNvPicPr>
          <p:nvPr/>
        </p:nvPicPr>
        <p:blipFill>
          <a:blip r:embed="rId2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77113" y="487363"/>
            <a:ext cx="1244600" cy="395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9" name="Rectangle 9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6888" y="1111250"/>
            <a:ext cx="8123237" cy="4735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4489" rIns="88977" bIns="444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Click to edit Master text styles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1410060" name="Text Box 12"/>
          <p:cNvSpPr txBox="1">
            <a:spLocks noChangeArrowheads="1"/>
          </p:cNvSpPr>
          <p:nvPr/>
        </p:nvSpPr>
        <p:spPr bwMode="auto">
          <a:xfrm>
            <a:off x="60325" y="6523038"/>
            <a:ext cx="436563" cy="2286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defTabSz="68421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68421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68421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68421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68421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6842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6842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6842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6842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  <a:spcAft>
                <a:spcPct val="50000"/>
              </a:spcAft>
              <a:buClr>
                <a:schemeClr val="bg1"/>
              </a:buClr>
              <a:buSzPct val="25000"/>
              <a:buFont typeface="Wingdings" panose="05000000000000000000" pitchFamily="2" charset="2"/>
              <a:buNone/>
              <a:defRPr/>
            </a:pPr>
            <a:fld id="{DBD2DFD5-10D2-4B25-9000-3702DC33C19A}" type="slidenum">
              <a:rPr lang="en-US" sz="1000" smtClean="0">
                <a:solidFill>
                  <a:srgbClr val="FFFFFF"/>
                </a:solidFill>
              </a:rPr>
              <a:pPr algn="ctr">
                <a:lnSpc>
                  <a:spcPct val="90000"/>
                </a:lnSpc>
                <a:spcAft>
                  <a:spcPct val="50000"/>
                </a:spcAft>
                <a:buClr>
                  <a:schemeClr val="bg1"/>
                </a:buClr>
                <a:buSzPct val="25000"/>
                <a:buFont typeface="Wingdings" panose="05000000000000000000" pitchFamily="2" charset="2"/>
                <a:buNone/>
                <a:defRPr/>
              </a:pPr>
              <a:t>‹#›</a:t>
            </a:fld>
            <a:endParaRPr lang="en-US" sz="1000">
              <a:solidFill>
                <a:srgbClr val="FFFFFF"/>
              </a:solidFill>
            </a:endParaRPr>
          </a:p>
        </p:txBody>
      </p:sp>
      <p:sp>
        <p:nvSpPr>
          <p:cNvPr id="51" name="Footer Placeholder 50"/>
          <p:cNvSpPr>
            <a:spLocks noGrp="1"/>
          </p:cNvSpPr>
          <p:nvPr>
            <p:ph type="ftr" sz="quarter" idx="3"/>
          </p:nvPr>
        </p:nvSpPr>
        <p:spPr>
          <a:xfrm>
            <a:off x="3995738" y="6538913"/>
            <a:ext cx="4121150" cy="19685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0" hangingPunct="0">
              <a:lnSpc>
                <a:spcPct val="90000"/>
              </a:lnSpc>
              <a:spcAft>
                <a:spcPct val="50000"/>
              </a:spcAft>
              <a:buClr>
                <a:schemeClr val="bg1"/>
              </a:buClr>
              <a:buSzPct val="25000"/>
              <a:buFont typeface="Wingdings" panose="05000000000000000000" pitchFamily="2" charset="2"/>
              <a:buNone/>
              <a:defRPr sz="10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IE" dirty="0"/>
              <a:t>ICE (I-SEM Commercial Enablement)</a:t>
            </a:r>
          </a:p>
        </p:txBody>
      </p:sp>
      <p:sp>
        <p:nvSpPr>
          <p:cNvPr id="54" name="Footer Placeholder 50"/>
          <p:cNvSpPr txBox="1">
            <a:spLocks/>
          </p:cNvSpPr>
          <p:nvPr/>
        </p:nvSpPr>
        <p:spPr>
          <a:xfrm>
            <a:off x="7961313" y="6454775"/>
            <a:ext cx="935037" cy="365125"/>
          </a:xfrm>
          <a:prstGeom prst="rect">
            <a:avLst/>
          </a:prstGeom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  <a:spcAft>
                <a:spcPct val="50000"/>
              </a:spcAft>
              <a:buClr>
                <a:schemeClr val="bg1"/>
              </a:buClr>
              <a:buSzPct val="25000"/>
              <a:buFont typeface="Wingdings" panose="05000000000000000000" pitchFamily="2" charset="2"/>
              <a:buNone/>
              <a:defRPr/>
            </a:pPr>
            <a:r>
              <a:rPr lang="en-IE" sz="1000" b="1">
                <a:solidFill>
                  <a:srgbClr val="FFFFFF"/>
                </a:solidFill>
              </a:rPr>
              <a:t> esb.ie</a:t>
            </a:r>
          </a:p>
        </p:txBody>
      </p:sp>
      <p:sp>
        <p:nvSpPr>
          <p:cNvPr id="10" name="Rectangle 13"/>
          <p:cNvSpPr>
            <a:spLocks noChangeArrowheads="1"/>
          </p:cNvSpPr>
          <p:nvPr/>
        </p:nvSpPr>
        <p:spPr bwMode="auto">
          <a:xfrm>
            <a:off x="496888" y="976313"/>
            <a:ext cx="8123237" cy="42862"/>
          </a:xfrm>
          <a:prstGeom prst="rect">
            <a:avLst/>
          </a:prstGeom>
          <a:gradFill rotWithShape="0">
            <a:gsLst>
              <a:gs pos="0">
                <a:srgbClr val="110352"/>
              </a:gs>
              <a:gs pos="12000">
                <a:srgbClr val="110352"/>
              </a:gs>
              <a:gs pos="100000">
                <a:srgbClr val="00B2EF"/>
              </a:gs>
            </a:gsLst>
            <a:lin ang="1800000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defTabSz="889000">
              <a:defRPr sz="1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889000">
              <a:defRPr sz="1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889000">
              <a:defRPr sz="1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889000">
              <a:defRPr sz="1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889000">
              <a:defRPr sz="1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8890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8890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8890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8890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  <a:spcAft>
                <a:spcPct val="50000"/>
              </a:spcAft>
              <a:buClr>
                <a:schemeClr val="bg1"/>
              </a:buClr>
              <a:buSzPct val="25000"/>
              <a:buFont typeface="Wingdings" panose="05000000000000000000" pitchFamily="2" charset="2"/>
              <a:buNone/>
              <a:defRPr/>
            </a:pPr>
            <a:endParaRPr lang="en-IE"/>
          </a:p>
        </p:txBody>
      </p:sp>
      <p:pic>
        <p:nvPicPr>
          <p:cNvPr id="11" name="Picture 2" descr="image004"/>
          <p:cNvPicPr>
            <a:picLocks noChangeAspect="1" noChangeArrowheads="1"/>
          </p:cNvPicPr>
          <p:nvPr userDrawn="1"/>
        </p:nvPicPr>
        <p:blipFill>
          <a:blip r:embed="rId2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81393" y="428716"/>
            <a:ext cx="783195" cy="5650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077" r:id="rId1"/>
    <p:sldLayoutId id="2147484079" r:id="rId2"/>
    <p:sldLayoutId id="2147484078" r:id="rId3"/>
    <p:sldLayoutId id="2147484080" r:id="rId4"/>
    <p:sldLayoutId id="2147484081" r:id="rId5"/>
    <p:sldLayoutId id="2147484082" r:id="rId6"/>
    <p:sldLayoutId id="2147484083" r:id="rId7"/>
    <p:sldLayoutId id="2147484084" r:id="rId8"/>
    <p:sldLayoutId id="2147484089" r:id="rId9"/>
    <p:sldLayoutId id="2147484090" r:id="rId10"/>
    <p:sldLayoutId id="2147484091" r:id="rId11"/>
    <p:sldLayoutId id="2147484092" r:id="rId12"/>
    <p:sldLayoutId id="2147484093" r:id="rId13"/>
    <p:sldLayoutId id="2147484094" r:id="rId14"/>
    <p:sldLayoutId id="2147484095" r:id="rId15"/>
    <p:sldLayoutId id="2147484096" r:id="rId16"/>
    <p:sldLayoutId id="2147484097" r:id="rId17"/>
    <p:sldLayoutId id="2147484098" r:id="rId18"/>
  </p:sldLayoutIdLst>
  <p:hf sldNum="0"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algn="l" defTabSz="889000" rtl="0" eaLnBrk="1" fontAlgn="base" hangingPunct="1">
        <a:spcBef>
          <a:spcPct val="0"/>
        </a:spcBef>
        <a:spcAft>
          <a:spcPts val="1200"/>
        </a:spcAft>
        <a:buClr>
          <a:schemeClr val="bg2"/>
        </a:buClr>
        <a:buSzPct val="100000"/>
        <a:buFont typeface="Arial" panose="020B0604020202020204" pitchFamily="34" charset="0"/>
        <a:defRPr sz="1600" b="1" kern="1200">
          <a:solidFill>
            <a:srgbClr val="003C71"/>
          </a:solidFill>
          <a:latin typeface="+mn-lt"/>
          <a:ea typeface="+mn-ea"/>
          <a:cs typeface="+mn-cs"/>
        </a:defRPr>
      </a:lvl1pPr>
      <a:lvl2pPr marL="215900" indent="-214313" algn="l" defTabSz="889000" rtl="0" eaLnBrk="1" fontAlgn="base" hangingPunct="1">
        <a:spcBef>
          <a:spcPct val="0"/>
        </a:spcBef>
        <a:spcAft>
          <a:spcPct val="50000"/>
        </a:spcAft>
        <a:buClr>
          <a:schemeClr val="accent2"/>
        </a:buClr>
        <a:buFont typeface="Arial" panose="020B0604020202020204" pitchFamily="34" charset="0"/>
        <a:buChar char="●"/>
        <a:defRPr sz="1500" kern="1200">
          <a:solidFill>
            <a:srgbClr val="336699"/>
          </a:solidFill>
          <a:latin typeface="+mn-lt"/>
          <a:ea typeface="+mn-ea"/>
          <a:cs typeface="+mn-cs"/>
        </a:defRPr>
      </a:lvl2pPr>
      <a:lvl3pPr marL="506413" indent="-217488" algn="l" defTabSz="889000" rtl="0" eaLnBrk="1" fontAlgn="base" hangingPunct="1">
        <a:spcBef>
          <a:spcPct val="0"/>
        </a:spcBef>
        <a:spcAft>
          <a:spcPct val="50000"/>
        </a:spcAft>
        <a:buClr>
          <a:srgbClr val="333333"/>
        </a:buClr>
        <a:buChar char="–"/>
        <a:defRPr sz="1200" kern="1200">
          <a:solidFill>
            <a:srgbClr val="003C71"/>
          </a:solidFill>
          <a:latin typeface="+mn-lt"/>
          <a:ea typeface="+mn-ea"/>
          <a:cs typeface="+mn-cs"/>
        </a:defRPr>
      </a:lvl3pPr>
      <a:lvl4pPr marL="796925" indent="-179388" algn="l" defTabSz="889000" rtl="0" eaLnBrk="1" fontAlgn="base" hangingPunct="1">
        <a:spcBef>
          <a:spcPct val="0"/>
        </a:spcBef>
        <a:spcAft>
          <a:spcPct val="50000"/>
        </a:spcAft>
        <a:buClr>
          <a:srgbClr val="333333"/>
        </a:buClr>
        <a:buFont typeface="Wingdings" panose="05000000000000000000" pitchFamily="2" charset="2"/>
        <a:buChar char="§"/>
        <a:defRPr sz="1200" kern="1200">
          <a:solidFill>
            <a:srgbClr val="003C71"/>
          </a:solidFill>
          <a:latin typeface="+mn-lt"/>
          <a:ea typeface="+mn-ea"/>
          <a:cs typeface="+mn-cs"/>
        </a:defRPr>
      </a:lvl4pPr>
      <a:lvl5pPr marL="1082675" indent="-153988" algn="l" defTabSz="889000" rtl="0" eaLnBrk="1" fontAlgn="base" hangingPunct="1">
        <a:spcBef>
          <a:spcPct val="0"/>
        </a:spcBef>
        <a:spcAft>
          <a:spcPct val="50000"/>
        </a:spcAft>
        <a:buClr>
          <a:srgbClr val="333333"/>
        </a:buClr>
        <a:buChar char="-"/>
        <a:defRPr sz="1200" kern="1200">
          <a:solidFill>
            <a:srgbClr val="003C7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6540" y="3210975"/>
            <a:ext cx="7389586" cy="1052013"/>
          </a:xfrm>
        </p:spPr>
        <p:txBody>
          <a:bodyPr/>
          <a:lstStyle/>
          <a:p>
            <a:r>
              <a:rPr lang="en-GB" dirty="0" smtClean="0"/>
              <a:t>CMC_02_18</a:t>
            </a:r>
            <a:r>
              <a:rPr lang="en-GB" dirty="0"/>
              <a:t/>
            </a:r>
            <a:br>
              <a:rPr lang="en-GB" dirty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Permitted Disclosures – Credit Agencies</a:t>
            </a:r>
            <a:endParaRPr lang="en-IE" dirty="0"/>
          </a:p>
        </p:txBody>
      </p:sp>
      <p:sp>
        <p:nvSpPr>
          <p:cNvPr id="3" name="Rectangle 2"/>
          <p:cNvSpPr/>
          <p:nvPr/>
        </p:nvSpPr>
        <p:spPr>
          <a:xfrm>
            <a:off x="1216540" y="4773673"/>
            <a:ext cx="1338828" cy="369332"/>
          </a:xfrm>
          <a:prstGeom prst="rect">
            <a:avLst/>
          </a:prstGeom>
        </p:spPr>
        <p:txBody>
          <a:bodyPr wrap="none" anchor="t">
            <a:spAutoFit/>
          </a:bodyPr>
          <a:lstStyle/>
          <a:p>
            <a:r>
              <a:rPr lang="en-GB" dirty="0" smtClean="0"/>
              <a:t>10/05/2018</a:t>
            </a:r>
            <a:endParaRPr lang="en-IE" dirty="0"/>
          </a:p>
        </p:txBody>
      </p:sp>
      <p:sp>
        <p:nvSpPr>
          <p:cNvPr id="4" name="Rectangle 3"/>
          <p:cNvSpPr/>
          <p:nvPr/>
        </p:nvSpPr>
        <p:spPr>
          <a:xfrm>
            <a:off x="1828800" y="467591"/>
            <a:ext cx="1350818" cy="976745"/>
          </a:xfrm>
          <a:prstGeom prst="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3824654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05140F65-F137-7240-90D4-ABED1C3723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Summary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="" xmlns:a16="http://schemas.microsoft.com/office/drawing/2014/main" id="{7028B013-F079-D744-BC69-2E2D2B6E8CB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IE"/>
              <a:t>ICE (I-SEM Commercial Enablement)</a:t>
            </a:r>
            <a:endParaRPr lang="en-IE" dirty="0"/>
          </a:p>
        </p:txBody>
      </p:sp>
      <p:sp>
        <p:nvSpPr>
          <p:cNvPr id="17" name="Rectangle 16">
            <a:extLst>
              <a:ext uri="{FF2B5EF4-FFF2-40B4-BE49-F238E27FC236}">
                <a16:creationId xmlns="" xmlns:a16="http://schemas.microsoft.com/office/drawing/2014/main" id="{6851A28D-D2C9-4FB5-A397-8D0C50A4A1DA}"/>
              </a:ext>
            </a:extLst>
          </p:cNvPr>
          <p:cNvSpPr/>
          <p:nvPr/>
        </p:nvSpPr>
        <p:spPr>
          <a:xfrm>
            <a:off x="8001000" y="398463"/>
            <a:ext cx="758536" cy="536575"/>
          </a:xfrm>
          <a:prstGeom prst="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2" name="Table Placeholder 6">
            <a:extLst>
              <a:ext uri="{FF2B5EF4-FFF2-40B4-BE49-F238E27FC236}">
                <a16:creationId xmlns="" xmlns:a16="http://schemas.microsoft.com/office/drawing/2014/main" id="{AFF43DB0-1932-9C4F-ADB6-DCBCB0A1C0E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03814" y="1118176"/>
            <a:ext cx="8106786" cy="4735513"/>
          </a:xfrm>
        </p:spPr>
        <p:txBody>
          <a:bodyPr/>
          <a:lstStyle/>
          <a:p>
            <a:r>
              <a:rPr lang="en-GB" u="sng" dirty="0" smtClean="0"/>
              <a:t>Background &amp; Proposal: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 smtClean="0"/>
              <a:t>The current CMC drafting does not explicitly reference credit agencies in the list that participants are allowed to disclose confidential information to.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 smtClean="0"/>
              <a:t>This proposal seeks to make some minor updates to the list of permitted disclosure of Confidential Information by including credit rating agencies in section </a:t>
            </a:r>
            <a:r>
              <a:rPr lang="en-US" dirty="0"/>
              <a:t>B.23.3.1 (a</a:t>
            </a:r>
            <a:r>
              <a:rPr lang="en-US" dirty="0" smtClean="0"/>
              <a:t>). </a:t>
            </a:r>
            <a:endParaRPr lang="en-GB" dirty="0" smtClean="0"/>
          </a:p>
          <a:p>
            <a:endParaRPr lang="en-US" dirty="0"/>
          </a:p>
          <a:p>
            <a:r>
              <a:rPr lang="en-US" u="sng" dirty="0" smtClean="0"/>
              <a:t>Justification: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To assist with maintaining a credit rating, ESB engages with credit rating agencies to review and asses its credit worthiness.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5223343"/>
      </p:ext>
    </p:extLst>
  </p:cSld>
  <p:clrMapOvr>
    <a:masterClrMapping/>
  </p:clrMapOvr>
</p:sld>
</file>

<file path=ppt/theme/theme1.xml><?xml version="1.0" encoding="utf-8"?>
<a:theme xmlns:a="http://schemas.openxmlformats.org/drawingml/2006/main" name="ACM1slide">
  <a:themeElements>
    <a:clrScheme name="ESB Corporate i">
      <a:dk1>
        <a:srgbClr val="336699"/>
      </a:dk1>
      <a:lt1>
        <a:srgbClr val="A59D95"/>
      </a:lt1>
      <a:dk2>
        <a:srgbClr val="FFFFFF"/>
      </a:dk2>
      <a:lt2>
        <a:srgbClr val="B6BF00"/>
      </a:lt2>
      <a:accent1>
        <a:srgbClr val="003C71"/>
      </a:accent1>
      <a:accent2>
        <a:srgbClr val="009FDF"/>
      </a:accent2>
      <a:accent3>
        <a:srgbClr val="ECC200"/>
      </a:accent3>
      <a:accent4>
        <a:srgbClr val="63666A"/>
      </a:accent4>
      <a:accent5>
        <a:srgbClr val="00A599"/>
      </a:accent5>
      <a:accent6>
        <a:srgbClr val="58A618"/>
      </a:accent6>
      <a:hlink>
        <a:srgbClr val="009FDF"/>
      </a:hlink>
      <a:folHlink>
        <a:srgbClr val="6E267B"/>
      </a:folHlink>
    </a:clrScheme>
    <a:fontScheme name="ESB corporate PPT 2003 18-04-2013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 marL="171450" indent="-171450">
          <a:buFont typeface="Arial" panose="020B0604020202020204" pitchFamily="34" charset="0"/>
          <a:buChar char="•"/>
          <a:defRPr sz="1200" dirty="0" smtClean="0"/>
        </a:defPPr>
      </a:lstStyle>
    </a:txDef>
  </a:objectDefaults>
  <a:extraClrSchemeLst>
    <a:extraClrScheme>
      <a:clrScheme name="ESB corporate PPT 2003 18-04-2013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B corporate PPT 2003 18-04-2013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B corporate PPT 2003 18-04-2013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B corporate PPT 2003 18-04-2013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B corporate PPT 2003 18-04-2013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B corporate PPT 2003 18-04-2013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SB corporate PPT 2003 18-04-2013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SB corporate PPT 2003 18-04-2013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SB corporate PPT 2003 18-04-2013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SB corporate PPT 2003 18-04-2013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SB corporate PPT 2003 18-04-2013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SB corporate PPT 2003 18-04-2013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SB corporate PPT 2003 18-04-2013 13">
        <a:dk1>
          <a:srgbClr val="336699"/>
        </a:dk1>
        <a:lt1>
          <a:srgbClr val="FFFFFF"/>
        </a:lt1>
        <a:dk2>
          <a:srgbClr val="58A618"/>
        </a:dk2>
        <a:lt2>
          <a:srgbClr val="00A599"/>
        </a:lt2>
        <a:accent1>
          <a:srgbClr val="003C71"/>
        </a:accent1>
        <a:accent2>
          <a:srgbClr val="009FDF"/>
        </a:accent2>
        <a:accent3>
          <a:srgbClr val="FFFFFF"/>
        </a:accent3>
        <a:accent4>
          <a:srgbClr val="2A5682"/>
        </a:accent4>
        <a:accent5>
          <a:srgbClr val="AAAFBB"/>
        </a:accent5>
        <a:accent6>
          <a:srgbClr val="0090CA"/>
        </a:accent6>
        <a:hlink>
          <a:srgbClr val="ECC200"/>
        </a:hlink>
        <a:folHlink>
          <a:srgbClr val="63666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ESB 2013 Corporate Template PPT07+ 23-04-13.potx" id="{7D98C1D1-654F-4FFD-8027-56ED266F596A}" vid="{993F5317-852D-4369-ADA0-25B97B1A5FB0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Regulatory Affairs" ma:contentTypeID="0x010100265BBC7FA3C9DF40A8B33B7539D53B1D060074177663C135E743B0508DDEF5CD3ED8" ma:contentTypeVersion="441" ma:contentTypeDescription="" ma:contentTypeScope="" ma:versionID="e74de221bf3074b862680e46aa32f0de">
  <xsd:schema xmlns:xsd="http://www.w3.org/2001/XMLSchema" xmlns:p="http://schemas.microsoft.com/office/2006/metadata/properties" xmlns:ns3="555a66dc-fdf2-47ca-80f5-c077f14f4733" targetNamespace="http://schemas.microsoft.com/office/2006/metadata/properties" ma:root="true" ma:fieldsID="ca8d8b6bf269a0ce5b6ce5bb22bb9fbf" ns3:_="">
    <xsd:import namespace="555a66dc-fdf2-47ca-80f5-c077f14f4733"/>
    <xsd:element name="properties">
      <xsd:complexType>
        <xsd:sequence>
          <xsd:element name="documentManagement">
            <xsd:complexType>
              <xsd:all>
                <xsd:element ref="ns3:documentarchivestatus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555a66dc-fdf2-47ca-80f5-c077f14f4733" elementFormDefault="qualified">
    <xsd:import namespace="http://schemas.microsoft.com/office/2006/documentManagement/types"/>
    <xsd:element name="documentarchivestatus" ma:index="11" nillable="true" ma:displayName="Archive Status" ma:default="Active" ma:format="Dropdown" ma:internalName="documentarchivestatus">
      <xsd:simpleType>
        <xsd:restriction base="dms:Choice">
          <xsd:enumeration value="Active"/>
          <xsd:enumeration value="Archiv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 ma:index="8" ma:displayName="Comments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>
  <documentManagement>
    <documentarchivestatus xmlns="555a66dc-fdf2-47ca-80f5-c077f14f4733">Active</documentarchivestatus>
  </documentManagement>
</p:properties>
</file>

<file path=customXml/itemProps1.xml><?xml version="1.0" encoding="utf-8"?>
<ds:datastoreItem xmlns:ds="http://schemas.openxmlformats.org/officeDocument/2006/customXml" ds:itemID="{101CF661-9CC0-4CA1-9492-1CE42179DC8D}"/>
</file>

<file path=customXml/itemProps2.xml><?xml version="1.0" encoding="utf-8"?>
<ds:datastoreItem xmlns:ds="http://schemas.openxmlformats.org/officeDocument/2006/customXml" ds:itemID="{5BFABC74-27D4-4C6C-9AC7-53052B15498E}"/>
</file>

<file path=customXml/itemProps3.xml><?xml version="1.0" encoding="utf-8"?>
<ds:datastoreItem xmlns:ds="http://schemas.openxmlformats.org/officeDocument/2006/customXml" ds:itemID="{970CF377-9C49-4C2E-8A2A-7CE4BEC7C956}"/>
</file>

<file path=docProps/app.xml><?xml version="1.0" encoding="utf-8"?>
<Properties xmlns="http://schemas.openxmlformats.org/officeDocument/2006/extended-properties" xmlns:vt="http://schemas.openxmlformats.org/officeDocument/2006/docPropsVTypes">
  <Template>ACM1slide</Template>
  <TotalTime>11191</TotalTime>
  <Words>89</Words>
  <Application>Microsoft Office PowerPoint</Application>
  <PresentationFormat>On-screen Show (4:3)</PresentationFormat>
  <Paragraphs>12</Paragraphs>
  <Slides>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ACM1slide</vt:lpstr>
      <vt:lpstr>CMC_02_18  Permitted Disclosures – Credit Agencies</vt:lpstr>
      <vt:lpstr>Summary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CMC_02_18 Presentation</dc:title>
  <dc:creator>Higgins. Paraic (ESB GWM)</dc:creator>
  <dc:description/>
  <cp:lastModifiedBy>Touhey, Esther</cp:lastModifiedBy>
  <cp:revision>438</cp:revision>
  <cp:lastPrinted>2016-10-27T17:45:29Z</cp:lastPrinted>
  <dcterms:created xsi:type="dcterms:W3CDTF">2014-03-11T10:51:03Z</dcterms:created>
  <dcterms:modified xsi:type="dcterms:W3CDTF">2018-05-22T10:28:50Z</dcterms:modified>
  <cp:contentType>Regulatory Affairs</cp:contentTyp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0x010100265BBC7FA3C9DF40A8B33B7539D53B1D060074177663C135E743B0508DDEF5CD3ED8</vt:lpwstr>
  </property>
  <property fmtid="{D5CDD505-2E9C-101B-9397-08002B2CF9AE}" pid="3" name="Document Type">
    <vt:lpwstr>PM Capability</vt:lpwstr>
  </property>
  <property fmtid="{D5CDD505-2E9C-101B-9397-08002B2CF9AE}" pid="4" name="Order">
    <vt:r8>2000</vt:r8>
  </property>
  <property fmtid="{D5CDD505-2E9C-101B-9397-08002B2CF9AE}" pid="5" name="xd_ProgID">
    <vt:lpwstr/>
  </property>
  <property fmtid="{D5CDD505-2E9C-101B-9397-08002B2CF9AE}" pid="6" name="TemplateUrl">
    <vt:lpwstr/>
  </property>
  <property fmtid="{D5CDD505-2E9C-101B-9397-08002B2CF9AE}" pid="7" name="File Category">
    <vt:lpwstr/>
  </property>
  <property fmtid="{D5CDD505-2E9C-101B-9397-08002B2CF9AE}" pid="8" name="iab7cdb7554d4997ae876b11632fa575">
    <vt:lpwstr/>
  </property>
  <property fmtid="{D5CDD505-2E9C-101B-9397-08002B2CF9AE}" pid="9" name="Meeting Date">
    <vt:lpwstr>2018-05-09T23:00:00+00:00</vt:lpwstr>
  </property>
  <property fmtid="{D5CDD505-2E9C-101B-9397-08002B2CF9AE}" pid="11" name="Doc Type">
    <vt:lpwstr>Capacity Code Mods WG 1</vt:lpwstr>
  </property>
</Properties>
</file>