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56" r:id="rId5"/>
    <p:sldId id="305" r:id="rId6"/>
    <p:sldId id="315" r:id="rId7"/>
    <p:sldId id="314" r:id="rId8"/>
    <p:sldId id="313" r:id="rId9"/>
  </p:sldIdLst>
  <p:sldSz cx="9144000" cy="6858000" type="screen4x3"/>
  <p:notesSz cx="6669088"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0447B80F-3A2E-41A8-93E2-9ECCCB38F021}">
          <p14:sldIdLst>
            <p14:sldId id="256"/>
            <p14:sldId id="305"/>
            <p14:sldId id="315"/>
            <p14:sldId id="314"/>
            <p14:sldId id="31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ggins. Paraic (ESB GWM)" initials="HP(G" lastIdx="1" clrIdx="0">
    <p:extLst/>
  </p:cmAuthor>
  <p:cmAuthor id="2" name="Basi. Jag (ESB GWM)" initials="BJ(G"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A5438"/>
    <a:srgbClr val="FFCC99"/>
    <a:srgbClr val="FFCCCC"/>
    <a:srgbClr val="FF9966"/>
    <a:srgbClr val="FF7C80"/>
    <a:srgbClr val="87E565"/>
    <a:srgbClr val="009FDF"/>
    <a:srgbClr val="007D12"/>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5501" autoAdjust="0"/>
  </p:normalViewPr>
  <p:slideViewPr>
    <p:cSldViewPr snapToGrid="0" snapToObjects="1">
      <p:cViewPr>
        <p:scale>
          <a:sx n="119" d="100"/>
          <a:sy n="119" d="100"/>
        </p:scale>
        <p:origin x="-154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4008" y="-102"/>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1CBEAE-6C14-4565-96B3-D27259222385}" type="doc">
      <dgm:prSet loTypeId="urn:microsoft.com/office/officeart/2005/8/layout/hList1" loCatId="list" qsTypeId="urn:microsoft.com/office/officeart/2005/8/quickstyle/3d1" qsCatId="3D" csTypeId="urn:microsoft.com/office/officeart/2005/8/colors/colorful2" csCatId="colorful" phldr="1"/>
      <dgm:spPr/>
      <dgm:t>
        <a:bodyPr/>
        <a:lstStyle/>
        <a:p>
          <a:endParaRPr lang="en-IE"/>
        </a:p>
      </dgm:t>
    </dgm:pt>
    <dgm:pt modelId="{A5A204BE-DF7A-47E7-AC2E-5F7A283F7108}">
      <dgm:prSet phldrT="[Text]" custT="1"/>
      <dgm:spPr/>
      <dgm:t>
        <a:bodyPr/>
        <a:lstStyle/>
        <a:p>
          <a:r>
            <a:rPr lang="en-GB" sz="1400" dirty="0" smtClean="0">
              <a:solidFill>
                <a:schemeClr val="tx2"/>
              </a:solidFill>
            </a:rPr>
            <a:t>Current Rules</a:t>
          </a:r>
          <a:endParaRPr lang="en-IE" sz="1400" dirty="0">
            <a:solidFill>
              <a:schemeClr val="tx2"/>
            </a:solidFill>
          </a:endParaRPr>
        </a:p>
      </dgm:t>
    </dgm:pt>
    <dgm:pt modelId="{A81BD821-1F2A-4611-8EC0-73C2A33BB401}" type="parTrans" cxnId="{59D58C87-7866-4E82-85C2-80B53792A9DB}">
      <dgm:prSet/>
      <dgm:spPr/>
      <dgm:t>
        <a:bodyPr/>
        <a:lstStyle/>
        <a:p>
          <a:endParaRPr lang="en-IE" sz="1200"/>
        </a:p>
      </dgm:t>
    </dgm:pt>
    <dgm:pt modelId="{D4232407-50A1-4041-A091-1ED0340BDFF6}" type="sibTrans" cxnId="{59D58C87-7866-4E82-85C2-80B53792A9DB}">
      <dgm:prSet/>
      <dgm:spPr/>
      <dgm:t>
        <a:bodyPr/>
        <a:lstStyle/>
        <a:p>
          <a:endParaRPr lang="en-IE" sz="1200"/>
        </a:p>
      </dgm:t>
    </dgm:pt>
    <dgm:pt modelId="{F30EE7B5-02EF-4193-8DCD-8A173B987977}">
      <dgm:prSet phldrT="[Text]" custT="1"/>
      <dgm:spPr/>
      <dgm:t>
        <a:bodyPr/>
        <a:lstStyle/>
        <a:p>
          <a:r>
            <a:rPr lang="en-GB" sz="1400" dirty="0" smtClean="0"/>
            <a:t>Discrimination between all NI and ROI CMUs</a:t>
          </a:r>
          <a:endParaRPr lang="en-IE" sz="1400" dirty="0"/>
        </a:p>
      </dgm:t>
    </dgm:pt>
    <dgm:pt modelId="{8CF1DEA2-D682-48A3-A03A-DEC1B5A1A825}" type="parTrans" cxnId="{48DBBB1B-40D1-4DF3-BBBB-988E3F8FFC7D}">
      <dgm:prSet/>
      <dgm:spPr/>
      <dgm:t>
        <a:bodyPr/>
        <a:lstStyle/>
        <a:p>
          <a:endParaRPr lang="en-IE" sz="1200"/>
        </a:p>
      </dgm:t>
    </dgm:pt>
    <dgm:pt modelId="{9E659524-A64D-4D8E-B179-8516E42761A7}" type="sibTrans" cxnId="{48DBBB1B-40D1-4DF3-BBBB-988E3F8FFC7D}">
      <dgm:prSet/>
      <dgm:spPr/>
      <dgm:t>
        <a:bodyPr/>
        <a:lstStyle/>
        <a:p>
          <a:endParaRPr lang="en-IE" sz="1200"/>
        </a:p>
      </dgm:t>
    </dgm:pt>
    <dgm:pt modelId="{FBCE0157-4C36-4D94-ABAF-5D240F604597}">
      <dgm:prSet phldrT="[Text]" custT="1"/>
      <dgm:spPr/>
      <dgm:t>
        <a:bodyPr/>
        <a:lstStyle/>
        <a:p>
          <a:r>
            <a:rPr lang="en-GB" sz="1400" dirty="0" smtClean="0">
              <a:solidFill>
                <a:schemeClr val="tx2"/>
              </a:solidFill>
            </a:rPr>
            <a:t>Proposed Modification</a:t>
          </a:r>
          <a:endParaRPr lang="en-IE" sz="1400" dirty="0">
            <a:solidFill>
              <a:schemeClr val="tx2"/>
            </a:solidFill>
          </a:endParaRPr>
        </a:p>
      </dgm:t>
    </dgm:pt>
    <dgm:pt modelId="{715C4167-6B98-4552-BA7B-0196D579A84A}" type="parTrans" cxnId="{BDD6B48D-3FAE-40D6-831D-ABD54A8A972A}">
      <dgm:prSet/>
      <dgm:spPr/>
      <dgm:t>
        <a:bodyPr/>
        <a:lstStyle/>
        <a:p>
          <a:endParaRPr lang="en-IE" sz="1200"/>
        </a:p>
      </dgm:t>
    </dgm:pt>
    <dgm:pt modelId="{A61DFD3B-07B2-439B-B6BE-14916511ECD6}" type="sibTrans" cxnId="{BDD6B48D-3FAE-40D6-831D-ABD54A8A972A}">
      <dgm:prSet/>
      <dgm:spPr/>
      <dgm:t>
        <a:bodyPr/>
        <a:lstStyle/>
        <a:p>
          <a:endParaRPr lang="en-IE" sz="1200"/>
        </a:p>
      </dgm:t>
    </dgm:pt>
    <dgm:pt modelId="{E2452663-360B-4603-B315-A00AEB71C7E7}">
      <dgm:prSet phldrT="[Text]" custT="1"/>
      <dgm:spPr/>
      <dgm:t>
        <a:bodyPr/>
        <a:lstStyle/>
        <a:p>
          <a:r>
            <a:rPr lang="en-GB" sz="1400" dirty="0" smtClean="0"/>
            <a:t>Discrimination between NI USPC applicants and NI non USPC applicants.</a:t>
          </a:r>
          <a:endParaRPr lang="en-IE" sz="1400" dirty="0"/>
        </a:p>
      </dgm:t>
    </dgm:pt>
    <dgm:pt modelId="{FC04A93E-A428-4A6F-8BAF-F3164D891A0C}" type="parTrans" cxnId="{14E80CBE-FC5D-4B8C-BD61-FD435E329783}">
      <dgm:prSet/>
      <dgm:spPr/>
      <dgm:t>
        <a:bodyPr/>
        <a:lstStyle/>
        <a:p>
          <a:endParaRPr lang="en-IE" sz="1200"/>
        </a:p>
      </dgm:t>
    </dgm:pt>
    <dgm:pt modelId="{0987BA01-CA12-49E7-B7DF-EAFA85B3ED9A}" type="sibTrans" cxnId="{14E80CBE-FC5D-4B8C-BD61-FD435E329783}">
      <dgm:prSet/>
      <dgm:spPr/>
      <dgm:t>
        <a:bodyPr/>
        <a:lstStyle/>
        <a:p>
          <a:endParaRPr lang="en-IE" sz="1200"/>
        </a:p>
      </dgm:t>
    </dgm:pt>
    <dgm:pt modelId="{F5EA289C-A087-4455-887F-8839453530F7}">
      <dgm:prSet phldrT="[Text]" custT="1"/>
      <dgm:spPr/>
      <dgm:t>
        <a:bodyPr/>
        <a:lstStyle/>
        <a:p>
          <a:r>
            <a:rPr lang="en-GB" sz="1400" dirty="0" smtClean="0"/>
            <a:t>No discrimination if USPC finalised with FAIP.</a:t>
          </a:r>
          <a:endParaRPr lang="en-IE" sz="1400" dirty="0"/>
        </a:p>
      </dgm:t>
    </dgm:pt>
    <dgm:pt modelId="{86979073-70D0-4F69-964D-04B97BCE99A7}" type="parTrans" cxnId="{A68C00E1-9E1D-4AAB-A0AB-4B3922F7EBBF}">
      <dgm:prSet/>
      <dgm:spPr/>
      <dgm:t>
        <a:bodyPr/>
        <a:lstStyle/>
        <a:p>
          <a:endParaRPr lang="en-IE" sz="1800"/>
        </a:p>
      </dgm:t>
    </dgm:pt>
    <dgm:pt modelId="{E2ACFE4A-E854-43EB-BE28-F83090FF1FE6}" type="sibTrans" cxnId="{A68C00E1-9E1D-4AAB-A0AB-4B3922F7EBBF}">
      <dgm:prSet/>
      <dgm:spPr/>
      <dgm:t>
        <a:bodyPr/>
        <a:lstStyle/>
        <a:p>
          <a:endParaRPr lang="en-IE" sz="1800"/>
        </a:p>
      </dgm:t>
    </dgm:pt>
    <dgm:pt modelId="{58B82600-2C09-427D-B131-E0D3304D1B2C}" type="pres">
      <dgm:prSet presAssocID="{571CBEAE-6C14-4565-96B3-D27259222385}" presName="Name0" presStyleCnt="0">
        <dgm:presLayoutVars>
          <dgm:dir/>
          <dgm:animLvl val="lvl"/>
          <dgm:resizeHandles val="exact"/>
        </dgm:presLayoutVars>
      </dgm:prSet>
      <dgm:spPr/>
      <dgm:t>
        <a:bodyPr/>
        <a:lstStyle/>
        <a:p>
          <a:endParaRPr lang="en-IE"/>
        </a:p>
      </dgm:t>
    </dgm:pt>
    <dgm:pt modelId="{EF8BF0A3-7B09-4ADD-8240-179A2B03706A}" type="pres">
      <dgm:prSet presAssocID="{A5A204BE-DF7A-47E7-AC2E-5F7A283F7108}" presName="composite" presStyleCnt="0"/>
      <dgm:spPr/>
    </dgm:pt>
    <dgm:pt modelId="{2669F2F0-4B67-44A0-A86C-8C50E250E253}" type="pres">
      <dgm:prSet presAssocID="{A5A204BE-DF7A-47E7-AC2E-5F7A283F7108}" presName="parTx" presStyleLbl="alignNode1" presStyleIdx="0" presStyleCnt="2" custScaleY="83333">
        <dgm:presLayoutVars>
          <dgm:chMax val="0"/>
          <dgm:chPref val="0"/>
          <dgm:bulletEnabled val="1"/>
        </dgm:presLayoutVars>
      </dgm:prSet>
      <dgm:spPr/>
      <dgm:t>
        <a:bodyPr/>
        <a:lstStyle/>
        <a:p>
          <a:endParaRPr lang="en-IE"/>
        </a:p>
      </dgm:t>
    </dgm:pt>
    <dgm:pt modelId="{5257A6EC-5081-4347-91D0-F9065498B547}" type="pres">
      <dgm:prSet presAssocID="{A5A204BE-DF7A-47E7-AC2E-5F7A283F7108}" presName="desTx" presStyleLbl="alignAccFollowNode1" presStyleIdx="0" presStyleCnt="2">
        <dgm:presLayoutVars>
          <dgm:bulletEnabled val="1"/>
        </dgm:presLayoutVars>
      </dgm:prSet>
      <dgm:spPr/>
      <dgm:t>
        <a:bodyPr/>
        <a:lstStyle/>
        <a:p>
          <a:endParaRPr lang="en-IE"/>
        </a:p>
      </dgm:t>
    </dgm:pt>
    <dgm:pt modelId="{E706D38C-B1E4-4357-91CE-9B3B6D690FDD}" type="pres">
      <dgm:prSet presAssocID="{D4232407-50A1-4041-A091-1ED0340BDFF6}" presName="space" presStyleCnt="0"/>
      <dgm:spPr/>
    </dgm:pt>
    <dgm:pt modelId="{9F3930BB-0BDD-46B7-A90A-A874B8995602}" type="pres">
      <dgm:prSet presAssocID="{FBCE0157-4C36-4D94-ABAF-5D240F604597}" presName="composite" presStyleCnt="0"/>
      <dgm:spPr/>
    </dgm:pt>
    <dgm:pt modelId="{E1D397D6-8716-4DAE-9082-B76757E958AD}" type="pres">
      <dgm:prSet presAssocID="{FBCE0157-4C36-4D94-ABAF-5D240F604597}" presName="parTx" presStyleLbl="alignNode1" presStyleIdx="1" presStyleCnt="2" custScaleY="83333">
        <dgm:presLayoutVars>
          <dgm:chMax val="0"/>
          <dgm:chPref val="0"/>
          <dgm:bulletEnabled val="1"/>
        </dgm:presLayoutVars>
      </dgm:prSet>
      <dgm:spPr/>
      <dgm:t>
        <a:bodyPr/>
        <a:lstStyle/>
        <a:p>
          <a:endParaRPr lang="en-IE"/>
        </a:p>
      </dgm:t>
    </dgm:pt>
    <dgm:pt modelId="{389DD34E-E875-4CE7-A93C-4DE9C5BCEB39}" type="pres">
      <dgm:prSet presAssocID="{FBCE0157-4C36-4D94-ABAF-5D240F604597}" presName="desTx" presStyleLbl="alignAccFollowNode1" presStyleIdx="1" presStyleCnt="2">
        <dgm:presLayoutVars>
          <dgm:bulletEnabled val="1"/>
        </dgm:presLayoutVars>
      </dgm:prSet>
      <dgm:spPr/>
      <dgm:t>
        <a:bodyPr/>
        <a:lstStyle/>
        <a:p>
          <a:endParaRPr lang="en-IE"/>
        </a:p>
      </dgm:t>
    </dgm:pt>
  </dgm:ptLst>
  <dgm:cxnLst>
    <dgm:cxn modelId="{10AA7F2E-F252-4FAE-9CDF-FC39152EC56A}" type="presOf" srcId="{F5EA289C-A087-4455-887F-8839453530F7}" destId="{389DD34E-E875-4CE7-A93C-4DE9C5BCEB39}" srcOrd="0" destOrd="1" presId="urn:microsoft.com/office/officeart/2005/8/layout/hList1"/>
    <dgm:cxn modelId="{F0C20557-6B70-41D5-A366-C6BCCC9C9E7B}" type="presOf" srcId="{FBCE0157-4C36-4D94-ABAF-5D240F604597}" destId="{E1D397D6-8716-4DAE-9082-B76757E958AD}" srcOrd="0" destOrd="0" presId="urn:microsoft.com/office/officeart/2005/8/layout/hList1"/>
    <dgm:cxn modelId="{3F90AAEA-6173-4593-8D67-13CED1A71C98}" type="presOf" srcId="{F30EE7B5-02EF-4193-8DCD-8A173B987977}" destId="{5257A6EC-5081-4347-91D0-F9065498B547}" srcOrd="0" destOrd="0" presId="urn:microsoft.com/office/officeart/2005/8/layout/hList1"/>
    <dgm:cxn modelId="{A68C00E1-9E1D-4AAB-A0AB-4B3922F7EBBF}" srcId="{FBCE0157-4C36-4D94-ABAF-5D240F604597}" destId="{F5EA289C-A087-4455-887F-8839453530F7}" srcOrd="1" destOrd="0" parTransId="{86979073-70D0-4F69-964D-04B97BCE99A7}" sibTransId="{E2ACFE4A-E854-43EB-BE28-F83090FF1FE6}"/>
    <dgm:cxn modelId="{F917E2BB-22D0-4854-B05F-2F1BFC59D80F}" type="presOf" srcId="{E2452663-360B-4603-B315-A00AEB71C7E7}" destId="{389DD34E-E875-4CE7-A93C-4DE9C5BCEB39}" srcOrd="0" destOrd="0" presId="urn:microsoft.com/office/officeart/2005/8/layout/hList1"/>
    <dgm:cxn modelId="{BDD6B48D-3FAE-40D6-831D-ABD54A8A972A}" srcId="{571CBEAE-6C14-4565-96B3-D27259222385}" destId="{FBCE0157-4C36-4D94-ABAF-5D240F604597}" srcOrd="1" destOrd="0" parTransId="{715C4167-6B98-4552-BA7B-0196D579A84A}" sibTransId="{A61DFD3B-07B2-439B-B6BE-14916511ECD6}"/>
    <dgm:cxn modelId="{70C32C13-3D7D-4EDA-95F4-90F3A21825EE}" type="presOf" srcId="{A5A204BE-DF7A-47E7-AC2E-5F7A283F7108}" destId="{2669F2F0-4B67-44A0-A86C-8C50E250E253}" srcOrd="0" destOrd="0" presId="urn:microsoft.com/office/officeart/2005/8/layout/hList1"/>
    <dgm:cxn modelId="{14E80CBE-FC5D-4B8C-BD61-FD435E329783}" srcId="{FBCE0157-4C36-4D94-ABAF-5D240F604597}" destId="{E2452663-360B-4603-B315-A00AEB71C7E7}" srcOrd="0" destOrd="0" parTransId="{FC04A93E-A428-4A6F-8BAF-F3164D891A0C}" sibTransId="{0987BA01-CA12-49E7-B7DF-EAFA85B3ED9A}"/>
    <dgm:cxn modelId="{91FB09CF-D3A0-4774-AB9C-4136EC5542EC}" type="presOf" srcId="{571CBEAE-6C14-4565-96B3-D27259222385}" destId="{58B82600-2C09-427D-B131-E0D3304D1B2C}" srcOrd="0" destOrd="0" presId="urn:microsoft.com/office/officeart/2005/8/layout/hList1"/>
    <dgm:cxn modelId="{59D58C87-7866-4E82-85C2-80B53792A9DB}" srcId="{571CBEAE-6C14-4565-96B3-D27259222385}" destId="{A5A204BE-DF7A-47E7-AC2E-5F7A283F7108}" srcOrd="0" destOrd="0" parTransId="{A81BD821-1F2A-4611-8EC0-73C2A33BB401}" sibTransId="{D4232407-50A1-4041-A091-1ED0340BDFF6}"/>
    <dgm:cxn modelId="{48DBBB1B-40D1-4DF3-BBBB-988E3F8FFC7D}" srcId="{A5A204BE-DF7A-47E7-AC2E-5F7A283F7108}" destId="{F30EE7B5-02EF-4193-8DCD-8A173B987977}" srcOrd="0" destOrd="0" parTransId="{8CF1DEA2-D682-48A3-A03A-DEC1B5A1A825}" sibTransId="{9E659524-A64D-4D8E-B179-8516E42761A7}"/>
    <dgm:cxn modelId="{8A3A33E2-D340-4FE8-9984-19308911992F}" type="presParOf" srcId="{58B82600-2C09-427D-B131-E0D3304D1B2C}" destId="{EF8BF0A3-7B09-4ADD-8240-179A2B03706A}" srcOrd="0" destOrd="0" presId="urn:microsoft.com/office/officeart/2005/8/layout/hList1"/>
    <dgm:cxn modelId="{7A056907-A0D1-4AB7-8923-CA689DBF4247}" type="presParOf" srcId="{EF8BF0A3-7B09-4ADD-8240-179A2B03706A}" destId="{2669F2F0-4B67-44A0-A86C-8C50E250E253}" srcOrd="0" destOrd="0" presId="urn:microsoft.com/office/officeart/2005/8/layout/hList1"/>
    <dgm:cxn modelId="{DEFB5A44-2DF8-4FEE-A883-5A183EE61E72}" type="presParOf" srcId="{EF8BF0A3-7B09-4ADD-8240-179A2B03706A}" destId="{5257A6EC-5081-4347-91D0-F9065498B547}" srcOrd="1" destOrd="0" presId="urn:microsoft.com/office/officeart/2005/8/layout/hList1"/>
    <dgm:cxn modelId="{C4E82202-2A93-40B0-864D-FF122DAFB937}" type="presParOf" srcId="{58B82600-2C09-427D-B131-E0D3304D1B2C}" destId="{E706D38C-B1E4-4357-91CE-9B3B6D690FDD}" srcOrd="1" destOrd="0" presId="urn:microsoft.com/office/officeart/2005/8/layout/hList1"/>
    <dgm:cxn modelId="{E03BAB0E-CC90-4AA3-84D0-56B5E72CB046}" type="presParOf" srcId="{58B82600-2C09-427D-B131-E0D3304D1B2C}" destId="{9F3930BB-0BDD-46B7-A90A-A874B8995602}" srcOrd="2" destOrd="0" presId="urn:microsoft.com/office/officeart/2005/8/layout/hList1"/>
    <dgm:cxn modelId="{A35DF093-8103-4C29-8F02-630B5157AE5F}" type="presParOf" srcId="{9F3930BB-0BDD-46B7-A90A-A874B8995602}" destId="{E1D397D6-8716-4DAE-9082-B76757E958AD}" srcOrd="0" destOrd="0" presId="urn:microsoft.com/office/officeart/2005/8/layout/hList1"/>
    <dgm:cxn modelId="{33250CAF-7C98-481B-AF4E-36F91E07FA78}" type="presParOf" srcId="{9F3930BB-0BDD-46B7-A90A-A874B8995602}" destId="{389DD34E-E875-4CE7-A93C-4DE9C5BCEB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9F2F0-4B67-44A0-A86C-8C50E250E253}">
      <dsp:nvSpPr>
        <dsp:cNvPr id="0" name=""/>
        <dsp:cNvSpPr/>
      </dsp:nvSpPr>
      <dsp:spPr>
        <a:xfrm>
          <a:off x="41" y="100493"/>
          <a:ext cx="3989597" cy="69599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2"/>
              </a:solidFill>
            </a:rPr>
            <a:t>Current Rules</a:t>
          </a:r>
          <a:endParaRPr lang="en-IE" sz="1400" kern="1200" dirty="0">
            <a:solidFill>
              <a:schemeClr val="tx2"/>
            </a:solidFill>
          </a:endParaRPr>
        </a:p>
      </dsp:txBody>
      <dsp:txXfrm>
        <a:off x="41" y="100493"/>
        <a:ext cx="3989597" cy="695997"/>
      </dsp:txXfrm>
    </dsp:sp>
    <dsp:sp modelId="{5257A6EC-5081-4347-91D0-F9065498B547}">
      <dsp:nvSpPr>
        <dsp:cNvPr id="0" name=""/>
        <dsp:cNvSpPr/>
      </dsp:nvSpPr>
      <dsp:spPr>
        <a:xfrm>
          <a:off x="41" y="726889"/>
          <a:ext cx="3989597" cy="1273680"/>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Discrimination between all NI and ROI CMUs</a:t>
          </a:r>
          <a:endParaRPr lang="en-IE" sz="1400" kern="1200" dirty="0"/>
        </a:p>
      </dsp:txBody>
      <dsp:txXfrm>
        <a:off x="41" y="726889"/>
        <a:ext cx="3989597" cy="1273680"/>
      </dsp:txXfrm>
    </dsp:sp>
    <dsp:sp modelId="{E1D397D6-8716-4DAE-9082-B76757E958AD}">
      <dsp:nvSpPr>
        <dsp:cNvPr id="0" name=""/>
        <dsp:cNvSpPr/>
      </dsp:nvSpPr>
      <dsp:spPr>
        <a:xfrm>
          <a:off x="4548183" y="100493"/>
          <a:ext cx="3989597" cy="695997"/>
        </a:xfrm>
        <a:prstGeom prst="rect">
          <a:avLst/>
        </a:prstGeom>
        <a:gradFill rotWithShape="0">
          <a:gsLst>
            <a:gs pos="0">
              <a:schemeClr val="accent2">
                <a:hueOff val="-8873875"/>
                <a:satOff val="0"/>
                <a:lumOff val="2550"/>
                <a:alphaOff val="0"/>
                <a:satMod val="103000"/>
                <a:lumMod val="102000"/>
                <a:tint val="94000"/>
              </a:schemeClr>
            </a:gs>
            <a:gs pos="50000">
              <a:schemeClr val="accent2">
                <a:hueOff val="-8873875"/>
                <a:satOff val="0"/>
                <a:lumOff val="2550"/>
                <a:alphaOff val="0"/>
                <a:satMod val="110000"/>
                <a:lumMod val="100000"/>
                <a:shade val="100000"/>
              </a:schemeClr>
            </a:gs>
            <a:gs pos="100000">
              <a:schemeClr val="accent2">
                <a:hueOff val="-8873875"/>
                <a:satOff val="0"/>
                <a:lumOff val="2550"/>
                <a:alphaOff val="0"/>
                <a:lumMod val="99000"/>
                <a:satMod val="120000"/>
                <a:shade val="78000"/>
              </a:schemeClr>
            </a:gs>
          </a:gsLst>
          <a:lin ang="5400000" scaled="0"/>
        </a:gradFill>
        <a:ln w="6350" cap="flat" cmpd="sng" algn="ctr">
          <a:solidFill>
            <a:schemeClr val="accent2">
              <a:hueOff val="-8873875"/>
              <a:satOff val="0"/>
              <a:lumOff val="255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2"/>
              </a:solidFill>
            </a:rPr>
            <a:t>Proposed Modification</a:t>
          </a:r>
          <a:endParaRPr lang="en-IE" sz="1400" kern="1200" dirty="0">
            <a:solidFill>
              <a:schemeClr val="tx2"/>
            </a:solidFill>
          </a:endParaRPr>
        </a:p>
      </dsp:txBody>
      <dsp:txXfrm>
        <a:off x="4548183" y="100493"/>
        <a:ext cx="3989597" cy="695997"/>
      </dsp:txXfrm>
    </dsp:sp>
    <dsp:sp modelId="{389DD34E-E875-4CE7-A93C-4DE9C5BCEB39}">
      <dsp:nvSpPr>
        <dsp:cNvPr id="0" name=""/>
        <dsp:cNvSpPr/>
      </dsp:nvSpPr>
      <dsp:spPr>
        <a:xfrm>
          <a:off x="4548183" y="726889"/>
          <a:ext cx="3989597" cy="1273680"/>
        </a:xfrm>
        <a:prstGeom prst="rect">
          <a:avLst/>
        </a:prstGeom>
        <a:solidFill>
          <a:schemeClr val="accent2">
            <a:tint val="40000"/>
            <a:alpha val="90000"/>
            <a:hueOff val="-10185637"/>
            <a:satOff val="13086"/>
            <a:lumOff val="934"/>
            <a:alphaOff val="0"/>
          </a:schemeClr>
        </a:solidFill>
        <a:ln w="6350" cap="flat" cmpd="sng" algn="ctr">
          <a:solidFill>
            <a:schemeClr val="accent2">
              <a:tint val="40000"/>
              <a:alpha val="90000"/>
              <a:hueOff val="-10185637"/>
              <a:satOff val="13086"/>
              <a:lumOff val="934"/>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Discrimination between NI USPC applicants and NI non USPC applicants.</a:t>
          </a:r>
          <a:endParaRPr lang="en-IE" sz="1400" kern="1200" dirty="0"/>
        </a:p>
        <a:p>
          <a:pPr marL="114300" lvl="1" indent="-114300" algn="l" defTabSz="622300">
            <a:lnSpc>
              <a:spcPct val="90000"/>
            </a:lnSpc>
            <a:spcBef>
              <a:spcPct val="0"/>
            </a:spcBef>
            <a:spcAft>
              <a:spcPct val="15000"/>
            </a:spcAft>
            <a:buChar char="••"/>
          </a:pPr>
          <a:r>
            <a:rPr lang="en-GB" sz="1400" kern="1200" dirty="0" smtClean="0"/>
            <a:t>No discrimination if USPC finalised with FAIP.</a:t>
          </a:r>
          <a:endParaRPr lang="en-IE" sz="1400" kern="1200" dirty="0"/>
        </a:p>
      </dsp:txBody>
      <dsp:txXfrm>
        <a:off x="4548183" y="726889"/>
        <a:ext cx="3989597" cy="12736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9641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6866" y="1"/>
            <a:ext cx="2890665" cy="496412"/>
          </a:xfrm>
          <a:prstGeom prst="rect">
            <a:avLst/>
          </a:prstGeom>
        </p:spPr>
        <p:txBody>
          <a:bodyPr vert="horz" lIns="91440" tIns="45720" rIns="91440" bIns="45720" rtlCol="0"/>
          <a:lstStyle>
            <a:lvl1pPr algn="r">
              <a:defRPr sz="1200"/>
            </a:lvl1pPr>
          </a:lstStyle>
          <a:p>
            <a:fld id="{72741AA8-5556-4775-AE4D-14B0E12E56FC}" type="datetimeFigureOut">
              <a:rPr lang="en-IE" smtClean="0"/>
              <a:pPr/>
              <a:t>07/02/2019</a:t>
            </a:fld>
            <a:endParaRPr lang="en-IE"/>
          </a:p>
        </p:txBody>
      </p:sp>
      <p:sp>
        <p:nvSpPr>
          <p:cNvPr id="4" name="Footer Placeholder 3"/>
          <p:cNvSpPr>
            <a:spLocks noGrp="1"/>
          </p:cNvSpPr>
          <p:nvPr>
            <p:ph type="ftr" sz="quarter" idx="2"/>
          </p:nvPr>
        </p:nvSpPr>
        <p:spPr>
          <a:xfrm>
            <a:off x="0" y="9430219"/>
            <a:ext cx="2890665" cy="49641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6866" y="9430219"/>
            <a:ext cx="2890665" cy="496412"/>
          </a:xfrm>
          <a:prstGeom prst="rect">
            <a:avLst/>
          </a:prstGeom>
        </p:spPr>
        <p:txBody>
          <a:bodyPr vert="horz" lIns="91440" tIns="45720" rIns="91440" bIns="45720" rtlCol="0" anchor="b"/>
          <a:lstStyle>
            <a:lvl1pPr algn="r">
              <a:defRPr sz="1200"/>
            </a:lvl1pPr>
          </a:lstStyle>
          <a:p>
            <a:fld id="{14F307CA-5BC8-4A2A-BFC8-406FE09AB5A3}" type="slidenum">
              <a:rPr lang="en-IE" smtClean="0"/>
              <a:pPr/>
              <a:t>‹#›</a:t>
            </a:fld>
            <a:endParaRPr lang="en-IE"/>
          </a:p>
        </p:txBody>
      </p:sp>
    </p:spTree>
    <p:extLst>
      <p:ext uri="{BB962C8B-B14F-4D97-AF65-F5344CB8AC3E}">
        <p14:creationId xmlns:p14="http://schemas.microsoft.com/office/powerpoint/2010/main" val="4209163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3011" name="Rectangle 3"/>
          <p:cNvSpPr>
            <a:spLocks noGrp="1" noChangeArrowheads="1"/>
          </p:cNvSpPr>
          <p:nvPr>
            <p:ph type="dt" idx="1"/>
          </p:nvPr>
        </p:nvSpPr>
        <p:spPr bwMode="auto">
          <a:xfrm>
            <a:off x="3777609"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854075" y="746125"/>
            <a:ext cx="4960938"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66909" y="4715909"/>
            <a:ext cx="5335270" cy="4467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0"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3015" name="Rectangle 7"/>
          <p:cNvSpPr>
            <a:spLocks noGrp="1" noChangeArrowheads="1"/>
          </p:cNvSpPr>
          <p:nvPr>
            <p:ph type="sldNum" sz="quarter" idx="5"/>
          </p:nvPr>
        </p:nvSpPr>
        <p:spPr bwMode="auto">
          <a:xfrm>
            <a:off x="3777609"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336F82E-CED3-48F8-AE5F-A0E0796CCA8B}" type="slidenum">
              <a:rPr lang="en-US"/>
              <a:pPr>
                <a:defRPr/>
              </a:pPr>
              <a:t>‹#›</a:t>
            </a:fld>
            <a:endParaRPr lang="en-US"/>
          </a:p>
        </p:txBody>
      </p:sp>
    </p:spTree>
    <p:extLst>
      <p:ext uri="{BB962C8B-B14F-4D97-AF65-F5344CB8AC3E}">
        <p14:creationId xmlns:p14="http://schemas.microsoft.com/office/powerpoint/2010/main" val="2827284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5336F82E-CED3-48F8-AE5F-A0E0796CCA8B}" type="slidenum">
              <a:rPr lang="en-US" smtClean="0"/>
              <a:pPr>
                <a:defRPr/>
              </a:pPr>
              <a:t>1</a:t>
            </a:fld>
            <a:endParaRPr lang="en-US"/>
          </a:p>
        </p:txBody>
      </p:sp>
    </p:spTree>
    <p:extLst>
      <p:ext uri="{BB962C8B-B14F-4D97-AF65-F5344CB8AC3E}">
        <p14:creationId xmlns:p14="http://schemas.microsoft.com/office/powerpoint/2010/main" val="3327074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5336F82E-CED3-48F8-AE5F-A0E0796CCA8B}" type="slidenum">
              <a:rPr lang="en-US" smtClean="0"/>
              <a:pPr>
                <a:defRPr/>
              </a:pPr>
              <a:t>3</a:t>
            </a:fld>
            <a:endParaRPr lang="en-US"/>
          </a:p>
        </p:txBody>
      </p:sp>
    </p:spTree>
    <p:extLst>
      <p:ext uri="{BB962C8B-B14F-4D97-AF65-F5344CB8AC3E}">
        <p14:creationId xmlns:p14="http://schemas.microsoft.com/office/powerpoint/2010/main" val="3733091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After review this modification is not required, we would want to remove the below proposed section</a:t>
            </a:r>
            <a:endParaRPr lang="en-IE" b="0" dirty="0" smtClean="0"/>
          </a:p>
          <a:p>
            <a:r>
              <a:rPr lang="en-IE" b="0" dirty="0" smtClean="0"/>
              <a:t>(k) in respect of Performance Securities: </a:t>
            </a:r>
          </a:p>
          <a:p>
            <a:r>
              <a:rPr lang="en-IE" b="0" dirty="0" smtClean="0"/>
              <a:t>(</a:t>
            </a:r>
            <a:r>
              <a:rPr lang="en-IE" b="0" dirty="0" err="1" smtClean="0"/>
              <a:t>i</a:t>
            </a:r>
            <a:r>
              <a:rPr lang="en-IE" b="0" dirty="0" smtClean="0"/>
              <a:t>) the </a:t>
            </a:r>
            <a:r>
              <a:rPr lang="en-IE" b="0" strike="sngStrike" dirty="0" smtClean="0"/>
              <a:t>final</a:t>
            </a:r>
            <a:r>
              <a:rPr lang="en-IE" b="0" dirty="0" smtClean="0"/>
              <a:t> </a:t>
            </a:r>
            <a:r>
              <a:rPr lang="en-IE" b="0" dirty="0" smtClean="0">
                <a:solidFill>
                  <a:srgbClr val="FF0000"/>
                </a:solidFill>
              </a:rPr>
              <a:t>indicative</a:t>
            </a:r>
            <a:r>
              <a:rPr lang="en-IE" b="0" dirty="0" smtClean="0"/>
              <a:t> Performance Security Posting Dates/ Events applicable to Awarded Capacity allocated in the Capacity Auction; and </a:t>
            </a:r>
          </a:p>
          <a:p>
            <a:r>
              <a:rPr lang="en-IE" b="0" dirty="0" smtClean="0"/>
              <a:t>(ii) for each Performance Security Posting Date/ Event, the </a:t>
            </a:r>
            <a:r>
              <a:rPr lang="en-IE" b="0" strike="sngStrike" dirty="0" smtClean="0"/>
              <a:t>final</a:t>
            </a:r>
            <a:r>
              <a:rPr lang="en-IE" b="0" dirty="0" smtClean="0"/>
              <a:t> </a:t>
            </a:r>
            <a:r>
              <a:rPr lang="en-IE" b="0" dirty="0" smtClean="0">
                <a:solidFill>
                  <a:srgbClr val="FF0000"/>
                </a:solidFill>
              </a:rPr>
              <a:t>indicative</a:t>
            </a:r>
            <a:r>
              <a:rPr lang="en-IE" b="0" dirty="0" smtClean="0"/>
              <a:t> €/MW rate to be applied in setting Performance Securities applicable to Awarded Capacity allocated in the Capacity Auction; </a:t>
            </a:r>
          </a:p>
          <a:p>
            <a:r>
              <a:rPr lang="en-IE" b="0" dirty="0" smtClean="0"/>
              <a:t>(l) the </a:t>
            </a:r>
            <a:r>
              <a:rPr lang="en-IE" b="0" strike="sngStrike" dirty="0" smtClean="0"/>
              <a:t>final</a:t>
            </a:r>
            <a:r>
              <a:rPr lang="en-IE" b="0" dirty="0" smtClean="0"/>
              <a:t> </a:t>
            </a:r>
            <a:r>
              <a:rPr lang="en-IE" b="0" dirty="0" smtClean="0">
                <a:solidFill>
                  <a:srgbClr val="FF0000"/>
                </a:solidFill>
              </a:rPr>
              <a:t>indicative</a:t>
            </a:r>
            <a:r>
              <a:rPr lang="en-IE" b="0" dirty="0" smtClean="0"/>
              <a:t> €/MW fee rates for calculating Termination Charges </a:t>
            </a:r>
            <a:endParaRPr lang="en-IE" dirty="0"/>
          </a:p>
        </p:txBody>
      </p:sp>
      <p:sp>
        <p:nvSpPr>
          <p:cNvPr id="4" name="Slide Number Placeholder 3"/>
          <p:cNvSpPr>
            <a:spLocks noGrp="1"/>
          </p:cNvSpPr>
          <p:nvPr>
            <p:ph type="sldNum" sz="quarter" idx="10"/>
          </p:nvPr>
        </p:nvSpPr>
        <p:spPr/>
        <p:txBody>
          <a:bodyPr/>
          <a:lstStyle/>
          <a:p>
            <a:pPr>
              <a:defRPr/>
            </a:pPr>
            <a:fld id="{5336F82E-CED3-48F8-AE5F-A0E0796CCA8B}" type="slidenum">
              <a:rPr lang="en-US" smtClean="0"/>
              <a:pPr>
                <a:defRPr/>
              </a:pPr>
              <a:t>4</a:t>
            </a:fld>
            <a:endParaRPr lang="en-US"/>
          </a:p>
        </p:txBody>
      </p:sp>
    </p:spTree>
    <p:extLst>
      <p:ext uri="{BB962C8B-B14F-4D97-AF65-F5344CB8AC3E}">
        <p14:creationId xmlns:p14="http://schemas.microsoft.com/office/powerpoint/2010/main" val="4045694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SB_Powerpoint_design_background1 150dpi no logo.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975" y="544513"/>
            <a:ext cx="23018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
          <p:cNvSpPr>
            <a:spLocks noGrp="1" noChangeArrowheads="1"/>
          </p:cNvSpPr>
          <p:nvPr>
            <p:ph type="ctrTitle"/>
          </p:nvPr>
        </p:nvSpPr>
        <p:spPr>
          <a:xfrm>
            <a:off x="1875600" y="2503488"/>
            <a:ext cx="6604000" cy="619125"/>
          </a:xfrm>
        </p:spPr>
        <p:txBody>
          <a:bodyPr anchor="b"/>
          <a:lstStyle>
            <a:lvl1pPr>
              <a:defRPr sz="3200"/>
            </a:lvl1pPr>
          </a:lstStyle>
          <a:p>
            <a:pPr lvl="0"/>
            <a:r>
              <a:rPr lang="en-US" noProof="0"/>
              <a:t>Click to edit Master title style</a:t>
            </a:r>
            <a:endParaRPr lang="en-US" noProof="0" dirty="0"/>
          </a:p>
        </p:txBody>
      </p:sp>
      <p:sp>
        <p:nvSpPr>
          <p:cNvPr id="3077" name="Rectangle 9"/>
          <p:cNvSpPr>
            <a:spLocks noGrp="1" noChangeArrowheads="1"/>
          </p:cNvSpPr>
          <p:nvPr>
            <p:ph type="subTitle" idx="1"/>
          </p:nvPr>
        </p:nvSpPr>
        <p:spPr>
          <a:xfrm>
            <a:off x="1875600" y="3133725"/>
            <a:ext cx="6604000" cy="619125"/>
          </a:xfrm>
        </p:spPr>
        <p:txBody>
          <a:bodyPr/>
          <a:lstStyle>
            <a:lvl1pPr>
              <a:defRPr>
                <a:solidFill>
                  <a:schemeClr val="tx1"/>
                </a:solidFill>
              </a:defRPr>
            </a:lvl1pPr>
          </a:lstStyle>
          <a:p>
            <a:pPr lvl="0"/>
            <a:r>
              <a:rPr lang="en-US" noProof="0"/>
              <a:t>Click to edit Master subtitle style</a:t>
            </a:r>
          </a:p>
        </p:txBody>
      </p:sp>
      <p:sp>
        <p:nvSpPr>
          <p:cNvPr id="6" name="Date Placeholder 5"/>
          <p:cNvSpPr>
            <a:spLocks noGrp="1" noChangeArrowheads="1"/>
          </p:cNvSpPr>
          <p:nvPr>
            <p:ph type="dt" sz="quarter" idx="10"/>
          </p:nvPr>
        </p:nvSpPr>
        <p:spPr bwMode="auto">
          <a:xfrm>
            <a:off x="1875600" y="4978800"/>
            <a:ext cx="2894012" cy="1984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lvl1pPr eaLnBrk="1" hangingPunct="1">
              <a:defRPr sz="1300"/>
            </a:lvl1pPr>
          </a:lstStyle>
          <a:p>
            <a:pPr>
              <a:defRPr/>
            </a:pPr>
            <a:endParaRPr lang="en-US" dirty="0"/>
          </a:p>
        </p:txBody>
      </p:sp>
      <p:pic>
        <p:nvPicPr>
          <p:cNvPr id="7"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13521" y="434698"/>
            <a:ext cx="15049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79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half" idx="3"/>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251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half" idx="3"/>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75290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able Placeholder 2"/>
          <p:cNvSpPr>
            <a:spLocks noGrp="1"/>
          </p:cNvSpPr>
          <p:nvPr>
            <p:ph type="tbl" idx="1"/>
          </p:nvPr>
        </p:nvSpPr>
        <p:spPr>
          <a:xfrm>
            <a:off x="496888" y="1274763"/>
            <a:ext cx="8123237" cy="4572000"/>
          </a:xfrm>
        </p:spPr>
        <p:txBody>
          <a:bodyPr/>
          <a:lstStyle/>
          <a:p>
            <a:pPr lvl="0"/>
            <a:r>
              <a:rPr lang="en-US" noProof="0"/>
              <a:t>Click icon to add table</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067664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0231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0981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solidFill>
                  <a:schemeClr val="tx2"/>
                </a:solidFill>
              </a:defRPr>
            </a:lvl1pPr>
          </a:lstStyle>
          <a:p>
            <a:pPr>
              <a:defRPr/>
            </a:pPr>
            <a:r>
              <a:rPr lang="en-IE" dirty="0"/>
              <a:t>ICE (I-SEM Commercial Enablement)</a:t>
            </a:r>
          </a:p>
        </p:txBody>
      </p:sp>
    </p:spTree>
    <p:extLst>
      <p:ext uri="{BB962C8B-B14F-4D97-AF65-F5344CB8AC3E}">
        <p14:creationId xmlns:p14="http://schemas.microsoft.com/office/powerpoint/2010/main" val="3564668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hart Placeholder 2"/>
          <p:cNvSpPr>
            <a:spLocks noGrp="1"/>
          </p:cNvSpPr>
          <p:nvPr>
            <p:ph type="chart" idx="1"/>
          </p:nvPr>
        </p:nvSpPr>
        <p:spPr>
          <a:xfrm>
            <a:off x="496888" y="1274763"/>
            <a:ext cx="8123237" cy="4572000"/>
          </a:xfrm>
        </p:spPr>
        <p:txBody>
          <a:bodyPr/>
          <a:lstStyle/>
          <a:p>
            <a:pPr lvl="0"/>
            <a:r>
              <a:rPr lang="en-US" noProof="0"/>
              <a:t>Click icon to add chart</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46666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880331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Online Image Placeholder 3"/>
          <p:cNvSpPr>
            <a:spLocks noGrp="1"/>
          </p:cNvSpPr>
          <p:nvPr>
            <p:ph type="clipArt" sz="half" idx="2"/>
          </p:nvPr>
        </p:nvSpPr>
        <p:spPr>
          <a:xfrm>
            <a:off x="4633913" y="1274763"/>
            <a:ext cx="3986212" cy="4572000"/>
          </a:xfrm>
        </p:spPr>
        <p:txBody>
          <a:bodyPr/>
          <a:lstStyle/>
          <a:p>
            <a:pPr lvl="0"/>
            <a:r>
              <a:rPr lang="en-US" noProof="0"/>
              <a:t>Click icon to add clip art</a:t>
            </a:r>
            <a:endParaRPr lang="en-IE" noProof="0"/>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8066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645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chemeClr val="tx2"/>
        </a:solidFill>
        <a:effectLst/>
      </p:bgPr>
    </p:bg>
    <p:spTree>
      <p:nvGrpSpPr>
        <p:cNvPr id="1" name=""/>
        <p:cNvGrpSpPr/>
        <p:nvPr/>
      </p:nvGrpSpPr>
      <p:grpSpPr>
        <a:xfrm>
          <a:off x="0" y="0"/>
          <a:ext cx="0" cy="0"/>
          <a:chOff x="0" y="0"/>
          <a:chExt cx="0" cy="0"/>
        </a:xfrm>
      </p:grpSpPr>
      <p:pic>
        <p:nvPicPr>
          <p:cNvPr id="4" name="Picture 8" descr="ESB_Powerpoint_design_background2 150dpi no 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7"/>
          <p:cNvSpPr>
            <a:spLocks noGrp="1" noChangeArrowheads="1"/>
          </p:cNvSpPr>
          <p:nvPr>
            <p:ph type="title"/>
          </p:nvPr>
        </p:nvSpPr>
        <p:spPr bwMode="auto">
          <a:xfrm>
            <a:off x="1875600" y="2503488"/>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defRPr sz="3200"/>
            </a:lvl1pPr>
          </a:lstStyle>
          <a:p>
            <a:pPr lvl="0"/>
            <a:r>
              <a:rPr lang="en-US"/>
              <a:t>Click to edit Master title style</a:t>
            </a:r>
            <a:endParaRPr lang="en-US" dirty="0"/>
          </a:p>
        </p:txBody>
      </p:sp>
      <p:sp>
        <p:nvSpPr>
          <p:cNvPr id="10" name="Rectangle 18"/>
          <p:cNvSpPr>
            <a:spLocks noGrp="1" noChangeArrowheads="1"/>
          </p:cNvSpPr>
          <p:nvPr>
            <p:ph idx="1"/>
          </p:nvPr>
        </p:nvSpPr>
        <p:spPr bwMode="auto">
          <a:xfrm>
            <a:off x="1875600" y="3133725"/>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defRPr>
            </a:lvl1pPr>
          </a:lstStyle>
          <a:p>
            <a:pPr lvl="0"/>
            <a:r>
              <a:rPr lang="en-US" noProof="0"/>
              <a:t>Click to edit Master text styles</a:t>
            </a:r>
          </a:p>
        </p:txBody>
      </p:sp>
      <p:pic>
        <p:nvPicPr>
          <p:cNvPr id="6"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6324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6887" y="1465793"/>
            <a:ext cx="8123237" cy="2852737"/>
          </a:xfrm>
        </p:spPr>
        <p:txBody>
          <a:bodyPr anchor="b"/>
          <a:lstStyle>
            <a:lvl1pPr>
              <a:defRPr sz="6000"/>
            </a:lvl1pPr>
          </a:lstStyle>
          <a:p>
            <a:r>
              <a:rPr lang="en-US"/>
              <a:t>Click to edit Master title style</a:t>
            </a:r>
            <a:endParaRPr lang="en-IE" dirty="0"/>
          </a:p>
        </p:txBody>
      </p:sp>
      <p:sp>
        <p:nvSpPr>
          <p:cNvPr id="3" name="Text Placeholder 2"/>
          <p:cNvSpPr>
            <a:spLocks noGrp="1"/>
          </p:cNvSpPr>
          <p:nvPr>
            <p:ph type="body" idx="1"/>
          </p:nvPr>
        </p:nvSpPr>
        <p:spPr>
          <a:xfrm>
            <a:off x="496887" y="4345518"/>
            <a:ext cx="8123237"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7248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96888" y="1111250"/>
            <a:ext cx="3984625"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dirty="0"/>
          </a:p>
        </p:txBody>
      </p:sp>
      <p:sp>
        <p:nvSpPr>
          <p:cNvPr id="4" name="Content Placeholder 3"/>
          <p:cNvSpPr>
            <a:spLocks noGrp="1"/>
          </p:cNvSpPr>
          <p:nvPr>
            <p:ph sz="half" idx="2"/>
          </p:nvPr>
        </p:nvSpPr>
        <p:spPr>
          <a:xfrm>
            <a:off x="4633913" y="1111250"/>
            <a:ext cx="3986212"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58264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6888" y="160867"/>
            <a:ext cx="6852179" cy="812801"/>
          </a:xfrm>
        </p:spPr>
        <p:txBody>
          <a:bodyPr anchor="ctr" anchorCtr="0"/>
          <a:lstStyle/>
          <a:p>
            <a:r>
              <a:rPr lang="en-US"/>
              <a:t>Click to edit Master title style</a:t>
            </a:r>
            <a:endParaRPr lang="en-IE"/>
          </a:p>
        </p:txBody>
      </p:sp>
      <p:sp>
        <p:nvSpPr>
          <p:cNvPr id="3" name="Text Placeholder 2"/>
          <p:cNvSpPr>
            <a:spLocks noGrp="1"/>
          </p:cNvSpPr>
          <p:nvPr>
            <p:ph type="body" idx="1"/>
          </p:nvPr>
        </p:nvSpPr>
        <p:spPr>
          <a:xfrm>
            <a:off x="496888" y="1116013"/>
            <a:ext cx="39846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6888" y="1939925"/>
            <a:ext cx="3984625"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33913" y="1116013"/>
            <a:ext cx="39862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3913" y="1939925"/>
            <a:ext cx="3986212"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98294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9492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906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95300" y="398463"/>
            <a:ext cx="6877050" cy="536575"/>
          </a:xfrm>
        </p:spPr>
        <p:txBody>
          <a:bodyPr/>
          <a:lstStyle/>
          <a:p>
            <a:r>
              <a:rPr lang="en-US" dirty="0"/>
              <a:t>Click to edit Master title style</a:t>
            </a:r>
            <a:endParaRPr lang="en-IE" dirty="0"/>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Content Placeholder 5"/>
          <p:cNvSpPr>
            <a:spLocks noGrp="1"/>
          </p:cNvSpPr>
          <p:nvPr>
            <p:ph sz="quarter" idx="4"/>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6762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6" name="Picture 46" descr="ESB_Powerpoint_design_background3.jpg"/>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
          <p:cNvSpPr>
            <a:spLocks noGrp="1" noChangeArrowheads="1"/>
          </p:cNvSpPr>
          <p:nvPr>
            <p:ph type="title"/>
          </p:nvPr>
        </p:nvSpPr>
        <p:spPr bwMode="auto">
          <a:xfrm>
            <a:off x="495300" y="398463"/>
            <a:ext cx="687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vert="horz" wrap="square" lIns="0" tIns="59454" rIns="118909" bIns="59454" numCol="1" anchor="t" anchorCtr="0" compatLnSpc="1">
            <a:prstTxWarp prst="textNoShape">
              <a:avLst/>
            </a:prstTxWarp>
          </a:bodyPr>
          <a:lstStyle/>
          <a:p>
            <a:pPr lvl="0"/>
            <a:r>
              <a:rPr lang="en-US"/>
              <a:t>Click to edit Master title style</a:t>
            </a:r>
            <a:endParaRPr lang="en-GB"/>
          </a:p>
        </p:txBody>
      </p:sp>
      <p:pic>
        <p:nvPicPr>
          <p:cNvPr id="1028" name="Picture 47" descr="ESB_brandmark_strapline_adobe_rgb.jpg"/>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9"/>
          <p:cNvSpPr>
            <a:spLocks noGrp="1" noChangeArrowheads="1"/>
          </p:cNvSpPr>
          <p:nvPr>
            <p:ph type="body" idx="1"/>
          </p:nvPr>
        </p:nvSpPr>
        <p:spPr bwMode="auto">
          <a:xfrm>
            <a:off x="496888" y="1111250"/>
            <a:ext cx="8123237"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4489" rIns="88977" bIns="44489" numCol="1" anchor="t" anchorCtr="0" compatLnSpc="1">
            <a:prstTxWarp prst="textNoShape">
              <a:avLst/>
            </a:prstTxWarp>
          </a:bodyPr>
          <a:lstStyle/>
          <a:p>
            <a:pPr lvl="0"/>
            <a:r>
              <a:rPr lang="en-GB"/>
              <a:t>Click to edit Master text styles</a:t>
            </a:r>
          </a:p>
          <a:p>
            <a:pPr lvl="1"/>
            <a:r>
              <a:rPr lang="en-GB"/>
              <a:t>Click to edit Master text styles</a:t>
            </a:r>
          </a:p>
          <a:p>
            <a:pPr lvl="2"/>
            <a:r>
              <a:rPr lang="en-GB"/>
              <a:t>Third level</a:t>
            </a:r>
          </a:p>
          <a:p>
            <a:pPr lvl="3"/>
            <a:r>
              <a:rPr lang="en-GB"/>
              <a:t>Fourth level</a:t>
            </a:r>
          </a:p>
          <a:p>
            <a:pPr lvl="4"/>
            <a:r>
              <a:rPr lang="en-GB"/>
              <a:t>Fifth level</a:t>
            </a:r>
          </a:p>
        </p:txBody>
      </p:sp>
      <p:sp>
        <p:nvSpPr>
          <p:cNvPr id="1410060" name="Text Box 12"/>
          <p:cNvSpPr txBox="1">
            <a:spLocks noChangeArrowheads="1"/>
          </p:cNvSpPr>
          <p:nvPr/>
        </p:nvSpPr>
        <p:spPr bwMode="auto">
          <a:xfrm>
            <a:off x="60325" y="6523038"/>
            <a:ext cx="436563" cy="228600"/>
          </a:xfrm>
          <a:prstGeom prst="rect">
            <a:avLst/>
          </a:prstGeom>
          <a:noFill/>
          <a:ln w="9525" algn="ctr">
            <a:noFill/>
            <a:miter lim="800000"/>
            <a:headEnd/>
            <a:tailEnd/>
          </a:ln>
          <a:effectLst/>
        </p:spPr>
        <p:txBody>
          <a:bodyPr>
            <a:spAutoFit/>
          </a:bodyPr>
          <a:lstStyle>
            <a:lvl1pPr defTabSz="684213">
              <a:defRPr>
                <a:solidFill>
                  <a:schemeClr val="tx1"/>
                </a:solidFill>
                <a:latin typeface="Arial" panose="020B0604020202020204" pitchFamily="34" charset="0"/>
                <a:cs typeface="Arial" panose="020B0604020202020204" pitchFamily="34" charset="0"/>
              </a:defRPr>
            </a:lvl1pPr>
            <a:lvl2pPr marL="742950" indent="-285750" defTabSz="684213">
              <a:defRPr>
                <a:solidFill>
                  <a:schemeClr val="tx1"/>
                </a:solidFill>
                <a:latin typeface="Arial" panose="020B0604020202020204" pitchFamily="34" charset="0"/>
                <a:cs typeface="Arial" panose="020B0604020202020204" pitchFamily="34" charset="0"/>
              </a:defRPr>
            </a:lvl2pPr>
            <a:lvl3pPr marL="1143000" indent="-228600" defTabSz="684213">
              <a:defRPr>
                <a:solidFill>
                  <a:schemeClr val="tx1"/>
                </a:solidFill>
                <a:latin typeface="Arial" panose="020B0604020202020204" pitchFamily="34" charset="0"/>
                <a:cs typeface="Arial" panose="020B0604020202020204" pitchFamily="34" charset="0"/>
              </a:defRPr>
            </a:lvl3pPr>
            <a:lvl4pPr marL="1600200" indent="-228600" defTabSz="684213">
              <a:defRPr>
                <a:solidFill>
                  <a:schemeClr val="tx1"/>
                </a:solidFill>
                <a:latin typeface="Arial" panose="020B0604020202020204" pitchFamily="34" charset="0"/>
                <a:cs typeface="Arial" panose="020B0604020202020204" pitchFamily="34" charset="0"/>
              </a:defRPr>
            </a:lvl4pPr>
            <a:lvl5pPr marL="2057400" indent="-228600" defTabSz="684213">
              <a:defRPr>
                <a:solidFill>
                  <a:schemeClr val="tx1"/>
                </a:solidFill>
                <a:latin typeface="Arial" panose="020B0604020202020204" pitchFamily="34" charset="0"/>
                <a:cs typeface="Arial" panose="020B0604020202020204" pitchFamily="34" charset="0"/>
              </a:defRPr>
            </a:lvl5pPr>
            <a:lvl6pPr marL="25146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fld id="{DBD2DFD5-10D2-4B25-9000-3702DC33C19A}" type="slidenum">
              <a:rPr lang="en-US" sz="1000" smtClean="0">
                <a:solidFill>
                  <a:srgbClr val="FFFFFF"/>
                </a:solidFill>
              </a:rPr>
              <a:pPr algn="ctr">
                <a:lnSpc>
                  <a:spcPct val="90000"/>
                </a:lnSpc>
                <a:spcAft>
                  <a:spcPct val="50000"/>
                </a:spcAft>
                <a:buClr>
                  <a:schemeClr val="bg1"/>
                </a:buClr>
                <a:buSzPct val="25000"/>
                <a:buFont typeface="Wingdings" panose="05000000000000000000" pitchFamily="2" charset="2"/>
                <a:buNone/>
                <a:defRPr/>
              </a:pPr>
              <a:t>‹#›</a:t>
            </a:fld>
            <a:endParaRPr lang="en-US" sz="1000">
              <a:solidFill>
                <a:srgbClr val="FFFFFF"/>
              </a:solidFill>
            </a:endParaRPr>
          </a:p>
        </p:txBody>
      </p:sp>
      <p:sp>
        <p:nvSpPr>
          <p:cNvPr id="51" name="Footer Placeholder 50"/>
          <p:cNvSpPr>
            <a:spLocks noGrp="1"/>
          </p:cNvSpPr>
          <p:nvPr>
            <p:ph type="ftr" sz="quarter" idx="3"/>
          </p:nvPr>
        </p:nvSpPr>
        <p:spPr>
          <a:xfrm>
            <a:off x="3995738" y="6538913"/>
            <a:ext cx="4121150" cy="196850"/>
          </a:xfrm>
          <a:prstGeom prst="rect">
            <a:avLst/>
          </a:prstGeom>
        </p:spPr>
        <p:txBody>
          <a:bodyPr vert="horz" wrap="square" lIns="91440" tIns="45720" rIns="91440" bIns="45720" numCol="1" anchor="ctr" anchorCtr="0" compatLnSpc="1">
            <a:prstTxWarp prst="textNoShape">
              <a:avLst/>
            </a:prstTxWarp>
          </a:bodyPr>
          <a:lstStyle>
            <a:lvl1pPr eaLnBrk="0" hangingPunct="0">
              <a:lnSpc>
                <a:spcPct val="90000"/>
              </a:lnSpc>
              <a:spcAft>
                <a:spcPct val="50000"/>
              </a:spcAft>
              <a:buClr>
                <a:schemeClr val="bg1"/>
              </a:buClr>
              <a:buSzPct val="25000"/>
              <a:buFont typeface="Wingdings" panose="05000000000000000000" pitchFamily="2" charset="2"/>
              <a:buNone/>
              <a:defRPr sz="1000">
                <a:solidFill>
                  <a:srgbClr val="FFFFFF"/>
                </a:solidFill>
              </a:defRPr>
            </a:lvl1pPr>
          </a:lstStyle>
          <a:p>
            <a:pPr>
              <a:defRPr/>
            </a:pPr>
            <a:r>
              <a:rPr lang="en-IE" dirty="0"/>
              <a:t>ICE (I-SEM Commercial Enablement)</a:t>
            </a:r>
          </a:p>
        </p:txBody>
      </p:sp>
      <p:sp>
        <p:nvSpPr>
          <p:cNvPr id="54" name="Footer Placeholder 50"/>
          <p:cNvSpPr txBox="1">
            <a:spLocks/>
          </p:cNvSpPr>
          <p:nvPr/>
        </p:nvSpPr>
        <p:spPr>
          <a:xfrm>
            <a:off x="7961313" y="6454775"/>
            <a:ext cx="935037" cy="365125"/>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r>
              <a:rPr lang="en-IE" sz="1000" b="1">
                <a:solidFill>
                  <a:srgbClr val="FFFFFF"/>
                </a:solidFill>
              </a:rPr>
              <a:t> esb.ie</a:t>
            </a:r>
          </a:p>
        </p:txBody>
      </p:sp>
      <p:sp>
        <p:nvSpPr>
          <p:cNvPr id="10" name="Rectangle 13"/>
          <p:cNvSpPr>
            <a:spLocks noChangeArrowheads="1"/>
          </p:cNvSpPr>
          <p:nvPr/>
        </p:nvSpPr>
        <p:spPr bwMode="auto">
          <a:xfrm>
            <a:off x="496888" y="976313"/>
            <a:ext cx="8123237" cy="42862"/>
          </a:xfrm>
          <a:prstGeom prst="rect">
            <a:avLst/>
          </a:prstGeom>
          <a:gradFill rotWithShape="0">
            <a:gsLst>
              <a:gs pos="0">
                <a:srgbClr val="110352"/>
              </a:gs>
              <a:gs pos="12000">
                <a:srgbClr val="110352"/>
              </a:gs>
              <a:gs pos="100000">
                <a:srgbClr val="00B2EF"/>
              </a:gs>
            </a:gsLst>
            <a:lin ang="1800000"/>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defTabSz="889000">
              <a:defRPr sz="1000" b="1">
                <a:solidFill>
                  <a:schemeClr val="tx1"/>
                </a:solidFill>
                <a:latin typeface="Arial" panose="020B0604020202020204" pitchFamily="34" charset="0"/>
                <a:cs typeface="Arial" panose="020B0604020202020204" pitchFamily="34" charset="0"/>
              </a:defRPr>
            </a:lvl1pPr>
            <a:lvl2pPr marL="742950" indent="-285750" defTabSz="889000">
              <a:defRPr sz="1000" b="1">
                <a:solidFill>
                  <a:schemeClr val="tx1"/>
                </a:solidFill>
                <a:latin typeface="Arial" panose="020B0604020202020204" pitchFamily="34" charset="0"/>
                <a:cs typeface="Arial" panose="020B0604020202020204" pitchFamily="34" charset="0"/>
              </a:defRPr>
            </a:lvl2pPr>
            <a:lvl3pPr marL="1143000" indent="-228600" defTabSz="889000">
              <a:defRPr sz="1000" b="1">
                <a:solidFill>
                  <a:schemeClr val="tx1"/>
                </a:solidFill>
                <a:latin typeface="Arial" panose="020B0604020202020204" pitchFamily="34" charset="0"/>
                <a:cs typeface="Arial" panose="020B0604020202020204" pitchFamily="34" charset="0"/>
              </a:defRPr>
            </a:lvl3pPr>
            <a:lvl4pPr marL="1600200" indent="-228600" defTabSz="889000">
              <a:defRPr sz="1000" b="1">
                <a:solidFill>
                  <a:schemeClr val="tx1"/>
                </a:solidFill>
                <a:latin typeface="Arial" panose="020B0604020202020204" pitchFamily="34" charset="0"/>
                <a:cs typeface="Arial" panose="020B0604020202020204" pitchFamily="34" charset="0"/>
              </a:defRPr>
            </a:lvl4pPr>
            <a:lvl5pPr marL="2057400" indent="-228600" defTabSz="889000">
              <a:defRPr sz="1000" b="1">
                <a:solidFill>
                  <a:schemeClr val="tx1"/>
                </a:solidFill>
                <a:latin typeface="Arial" panose="020B0604020202020204" pitchFamily="34" charset="0"/>
                <a:cs typeface="Arial" panose="020B0604020202020204" pitchFamily="34" charset="0"/>
              </a:defRPr>
            </a:lvl5pPr>
            <a:lvl6pPr marL="25146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6pPr>
            <a:lvl7pPr marL="29718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7pPr>
            <a:lvl8pPr marL="34290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8pPr>
            <a:lvl9pPr marL="38862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9pPr>
          </a:lstStyle>
          <a:p>
            <a:pPr>
              <a:lnSpc>
                <a:spcPct val="90000"/>
              </a:lnSpc>
              <a:spcAft>
                <a:spcPct val="50000"/>
              </a:spcAft>
              <a:buClr>
                <a:schemeClr val="bg1"/>
              </a:buClr>
              <a:buSzPct val="25000"/>
              <a:buFont typeface="Wingdings" panose="05000000000000000000" pitchFamily="2" charset="2"/>
              <a:buNone/>
              <a:defRPr/>
            </a:pPr>
            <a:endParaRPr lang="en-IE"/>
          </a:p>
        </p:txBody>
      </p:sp>
      <p:pic>
        <p:nvPicPr>
          <p:cNvPr id="11" name="Picture 2" descr="image004"/>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7" r:id="rId1"/>
    <p:sldLayoutId id="2147484079" r:id="rId2"/>
    <p:sldLayoutId id="2147484078" r:id="rId3"/>
    <p:sldLayoutId id="2147484080" r:id="rId4"/>
    <p:sldLayoutId id="2147484081" r:id="rId5"/>
    <p:sldLayoutId id="2147484082" r:id="rId6"/>
    <p:sldLayoutId id="2147484083" r:id="rId7"/>
    <p:sldLayoutId id="2147484084" r:id="rId8"/>
    <p:sldLayoutId id="2147484089" r:id="rId9"/>
    <p:sldLayoutId id="2147484090" r:id="rId10"/>
    <p:sldLayoutId id="2147484091" r:id="rId11"/>
    <p:sldLayoutId id="2147484092" r:id="rId12"/>
    <p:sldLayoutId id="2147484093" r:id="rId13"/>
    <p:sldLayoutId id="2147484094" r:id="rId14"/>
    <p:sldLayoutId id="2147484095" r:id="rId15"/>
    <p:sldLayoutId id="2147484096" r:id="rId16"/>
    <p:sldLayoutId id="2147484097" r:id="rId17"/>
    <p:sldLayoutId id="2147484098" r:id="rId18"/>
  </p:sldLayoutIdLst>
  <p:hf sldNum="0" hdr="0" dt="0"/>
  <p:txStyles>
    <p:titleStyle>
      <a:lvl1pPr algn="l" rtl="0" eaLnBrk="1" fontAlgn="base" hangingPunct="1">
        <a:spcBef>
          <a:spcPct val="0"/>
        </a:spcBef>
        <a:spcAft>
          <a:spcPct val="0"/>
        </a:spcAft>
        <a:defRPr sz="2400" b="1" kern="1200">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9pPr>
    </p:titleStyle>
    <p:bodyStyle>
      <a:lvl1pPr algn="l" defTabSz="889000" rtl="0" eaLnBrk="1" fontAlgn="base" hangingPunct="1">
        <a:spcBef>
          <a:spcPct val="0"/>
        </a:spcBef>
        <a:spcAft>
          <a:spcPts val="1200"/>
        </a:spcAft>
        <a:buClr>
          <a:schemeClr val="bg2"/>
        </a:buClr>
        <a:buSzPct val="100000"/>
        <a:buFont typeface="Arial" panose="020B0604020202020204" pitchFamily="34" charset="0"/>
        <a:defRPr sz="1600" b="1" kern="1200">
          <a:solidFill>
            <a:srgbClr val="003C71"/>
          </a:solidFill>
          <a:latin typeface="+mn-lt"/>
          <a:ea typeface="+mn-ea"/>
          <a:cs typeface="+mn-cs"/>
        </a:defRPr>
      </a:lvl1pPr>
      <a:lvl2pPr marL="215900" indent="-214313" algn="l" defTabSz="889000" rtl="0" eaLnBrk="1" fontAlgn="base" hangingPunct="1">
        <a:spcBef>
          <a:spcPct val="0"/>
        </a:spcBef>
        <a:spcAft>
          <a:spcPct val="50000"/>
        </a:spcAft>
        <a:buClr>
          <a:schemeClr val="accent2"/>
        </a:buClr>
        <a:buFont typeface="Arial" panose="020B0604020202020204" pitchFamily="34" charset="0"/>
        <a:buChar char="●"/>
        <a:defRPr sz="1500" kern="1200">
          <a:solidFill>
            <a:srgbClr val="336699"/>
          </a:solidFill>
          <a:latin typeface="+mn-lt"/>
          <a:ea typeface="+mn-ea"/>
          <a:cs typeface="+mn-cs"/>
        </a:defRPr>
      </a:lvl2pPr>
      <a:lvl3pPr marL="506413" indent="-2174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3pPr>
      <a:lvl4pPr marL="796925" indent="-179388" algn="l" defTabSz="889000" rtl="0" eaLnBrk="1" fontAlgn="base" hangingPunct="1">
        <a:spcBef>
          <a:spcPct val="0"/>
        </a:spcBef>
        <a:spcAft>
          <a:spcPct val="50000"/>
        </a:spcAft>
        <a:buClr>
          <a:srgbClr val="333333"/>
        </a:buClr>
        <a:buFont typeface="Wingdings" panose="05000000000000000000" pitchFamily="2" charset="2"/>
        <a:buChar char="§"/>
        <a:defRPr sz="1200" kern="1200">
          <a:solidFill>
            <a:srgbClr val="003C71"/>
          </a:solidFill>
          <a:latin typeface="+mn-lt"/>
          <a:ea typeface="+mn-ea"/>
          <a:cs typeface="+mn-cs"/>
        </a:defRPr>
      </a:lvl4pPr>
      <a:lvl5pPr marL="1082675" indent="-1539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540" y="3210975"/>
            <a:ext cx="7389586" cy="1052013"/>
          </a:xfrm>
        </p:spPr>
        <p:txBody>
          <a:bodyPr/>
          <a:lstStyle/>
          <a:p>
            <a:r>
              <a:rPr lang="en-GB" dirty="0" smtClean="0"/>
              <a:t>CMC_04_19</a:t>
            </a:r>
            <a:r>
              <a:rPr lang="en-GB" dirty="0"/>
              <a:t/>
            </a:r>
            <a:br>
              <a:rPr lang="en-GB" dirty="0"/>
            </a:br>
            <a:r>
              <a:rPr lang="en-GB" dirty="0" smtClean="0"/>
              <a:t/>
            </a:r>
            <a:br>
              <a:rPr lang="en-GB" dirty="0" smtClean="0"/>
            </a:br>
            <a:r>
              <a:rPr lang="en-IE" dirty="0"/>
              <a:t>Finalisation of Exchange Rate in Auction Information Pack</a:t>
            </a:r>
          </a:p>
        </p:txBody>
      </p:sp>
      <p:sp>
        <p:nvSpPr>
          <p:cNvPr id="3" name="Rectangle 2"/>
          <p:cNvSpPr/>
          <p:nvPr/>
        </p:nvSpPr>
        <p:spPr>
          <a:xfrm>
            <a:off x="1216540" y="4773673"/>
            <a:ext cx="1338828" cy="369332"/>
          </a:xfrm>
          <a:prstGeom prst="rect">
            <a:avLst/>
          </a:prstGeom>
        </p:spPr>
        <p:txBody>
          <a:bodyPr wrap="none" anchor="t">
            <a:spAutoFit/>
          </a:bodyPr>
          <a:lstStyle/>
          <a:p>
            <a:r>
              <a:rPr lang="en-GB" dirty="0" smtClean="0"/>
              <a:t>30/01/2019</a:t>
            </a:r>
            <a:endParaRPr lang="en-IE" dirty="0"/>
          </a:p>
        </p:txBody>
      </p:sp>
      <p:sp>
        <p:nvSpPr>
          <p:cNvPr id="4" name="Rectangle 3"/>
          <p:cNvSpPr/>
          <p:nvPr/>
        </p:nvSpPr>
        <p:spPr>
          <a:xfrm>
            <a:off x="1828800" y="467591"/>
            <a:ext cx="1350818" cy="97674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8246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Background &amp; Proposal</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pPr marL="342900" indent="-342900">
              <a:buFont typeface="Arial" panose="020B0604020202020204" pitchFamily="34" charset="0"/>
              <a:buChar char="•"/>
            </a:pPr>
            <a:r>
              <a:rPr lang="en-IE" dirty="0"/>
              <a:t>This modification looks to address </a:t>
            </a:r>
            <a:r>
              <a:rPr lang="en-IE" dirty="0" smtClean="0"/>
              <a:t>the </a:t>
            </a:r>
            <a:r>
              <a:rPr lang="en-IE" dirty="0"/>
              <a:t>mismatch between the Sterling Auction Price Cap finalised in the Initial Auction Information Pack and the Sterling Auction Price Cap that should be </a:t>
            </a:r>
            <a:r>
              <a:rPr lang="en-IE" dirty="0" smtClean="0"/>
              <a:t>available as per the updated exchange rate.</a:t>
            </a:r>
          </a:p>
          <a:p>
            <a:pPr marL="342900" indent="-342900">
              <a:buFont typeface="Arial" panose="020B0604020202020204" pitchFamily="34" charset="0"/>
              <a:buChar char="•"/>
            </a:pPr>
            <a:r>
              <a:rPr lang="en-IE" dirty="0" smtClean="0"/>
              <a:t>Method;</a:t>
            </a:r>
          </a:p>
          <a:p>
            <a:pPr marL="558800" lvl="1" indent="-342900">
              <a:buFont typeface="+mj-lt"/>
              <a:buAutoNum type="arabicPeriod"/>
            </a:pPr>
            <a:r>
              <a:rPr lang="en-IE" u="sng" dirty="0" smtClean="0"/>
              <a:t>indicative </a:t>
            </a:r>
            <a:r>
              <a:rPr lang="en-IE" u="sng" dirty="0"/>
              <a:t>values </a:t>
            </a:r>
            <a:r>
              <a:rPr lang="en-IE" dirty="0"/>
              <a:t>in the </a:t>
            </a:r>
            <a:r>
              <a:rPr lang="en-IE" u="sng" dirty="0"/>
              <a:t>Initial Auction Information Pack </a:t>
            </a:r>
            <a:r>
              <a:rPr lang="en-IE" dirty="0"/>
              <a:t>for parameters that are in Euro and </a:t>
            </a:r>
            <a:r>
              <a:rPr lang="en-IE" dirty="0" smtClean="0"/>
              <a:t>Sterling, </a:t>
            </a:r>
            <a:r>
              <a:rPr lang="en-IE" dirty="0"/>
              <a:t>and </a:t>
            </a:r>
            <a:endParaRPr lang="en-IE" dirty="0" smtClean="0"/>
          </a:p>
          <a:p>
            <a:pPr marL="558800" lvl="1" indent="-342900">
              <a:buFont typeface="+mj-lt"/>
              <a:buAutoNum type="arabicPeriod"/>
            </a:pPr>
            <a:r>
              <a:rPr lang="en-IE" u="sng" dirty="0" smtClean="0"/>
              <a:t>finalising</a:t>
            </a:r>
            <a:r>
              <a:rPr lang="en-IE" dirty="0" smtClean="0"/>
              <a:t> </a:t>
            </a:r>
            <a:r>
              <a:rPr lang="en-IE" dirty="0"/>
              <a:t>the values in the </a:t>
            </a:r>
            <a:r>
              <a:rPr lang="en-IE" u="sng" dirty="0"/>
              <a:t>Final Auction Information </a:t>
            </a:r>
            <a:r>
              <a:rPr lang="en-IE" u="sng" dirty="0" smtClean="0"/>
              <a:t>Pack</a:t>
            </a:r>
            <a:r>
              <a:rPr lang="en-IE" dirty="0" smtClean="0"/>
              <a:t> </a:t>
            </a:r>
            <a:r>
              <a:rPr lang="en-IE" dirty="0"/>
              <a:t>for parameters that are in Euro and Sterling</a:t>
            </a:r>
            <a:r>
              <a:rPr lang="en-IE" dirty="0" smtClean="0"/>
              <a:t>.</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Example of issue:</a:t>
            </a:r>
          </a:p>
          <a:p>
            <a:pPr marL="342900" indent="-342900">
              <a:buFont typeface="Arial" panose="020B0604020202020204" pitchFamily="34" charset="0"/>
              <a:buChar char="•"/>
            </a:pP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152136941"/>
              </p:ext>
            </p:extLst>
          </p:nvPr>
        </p:nvGraphicFramePr>
        <p:xfrm>
          <a:off x="1655257" y="4343341"/>
          <a:ext cx="5886654" cy="1143000"/>
        </p:xfrm>
        <a:graphic>
          <a:graphicData uri="http://schemas.openxmlformats.org/drawingml/2006/table">
            <a:tbl>
              <a:tblPr/>
              <a:tblGrid>
                <a:gridCol w="2698750"/>
                <a:gridCol w="1129682"/>
                <a:gridCol w="894440"/>
                <a:gridCol w="1163782"/>
              </a:tblGrid>
              <a:tr h="190500">
                <a:tc>
                  <a:txBody>
                    <a:bodyPr/>
                    <a:lstStyle/>
                    <a:p>
                      <a:pPr algn="l" fontAlgn="b"/>
                      <a:r>
                        <a:rPr lang="en-IE" sz="1100" b="1" i="0" u="none" strike="noStrike" dirty="0">
                          <a:solidFill>
                            <a:srgbClr val="000000"/>
                          </a:solidFill>
                          <a:effectLst/>
                          <a:latin typeface="Calibri" panose="020F0502020204030204" pitchFamily="34" charset="0"/>
                        </a:rPr>
                        <a:t>Auction Parameter</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100" b="1" i="0" u="none" strike="noStrike" dirty="0">
                          <a:solidFill>
                            <a:srgbClr val="000000"/>
                          </a:solidFill>
                          <a:effectLst/>
                          <a:latin typeface="Calibri" panose="020F0502020204030204" pitchFamily="34" charset="0"/>
                        </a:rPr>
                        <a:t>IAIP</a:t>
                      </a:r>
                    </a:p>
                  </a:txBody>
                  <a:tcPr marL="9525" marR="9525" marT="9525"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100" b="1" i="0" u="none" strike="noStrike">
                          <a:solidFill>
                            <a:srgbClr val="000000"/>
                          </a:solidFill>
                          <a:effectLst/>
                          <a:latin typeface="Calibri" panose="020F0502020204030204" pitchFamily="34" charset="0"/>
                        </a:rPr>
                        <a:t>FAIP</a:t>
                      </a:r>
                    </a:p>
                  </a:txBody>
                  <a:tcPr marL="9525" marR="9525" marT="9525"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100" b="1" i="0" u="none" strike="noStrike" dirty="0">
                          <a:solidFill>
                            <a:srgbClr val="000000"/>
                          </a:solidFill>
                          <a:effectLst/>
                          <a:latin typeface="Calibri" panose="020F0502020204030204" pitchFamily="34" charset="0"/>
                        </a:rPr>
                        <a:t>FAIP Modified</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IE" sz="1100" b="0" i="0" u="none" strike="noStrike">
                          <a:solidFill>
                            <a:srgbClr val="000000"/>
                          </a:solidFill>
                          <a:effectLst/>
                          <a:latin typeface="Calibri" panose="020F0502020204030204" pitchFamily="34" charset="0"/>
                        </a:rPr>
                        <a:t>Auction Price Cap (€/MW per year) </a:t>
                      </a:r>
                    </a:p>
                  </a:txBody>
                  <a:tcPr marL="9525" marR="9525" marT="9525" marB="0" anchor="b">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123,190.00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IE" sz="1100" b="0" i="0" u="none" strike="noStrike">
                          <a:solidFill>
                            <a:srgbClr val="000000"/>
                          </a:solidFill>
                          <a:effectLst/>
                          <a:latin typeface="Calibri" panose="020F0502020204030204" pitchFamily="34" charset="0"/>
                        </a:rPr>
                        <a:t>123,190.00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123,190.00</a:t>
                      </a:r>
                    </a:p>
                  </a:txBody>
                  <a:tcPr marL="9525" marR="9525" marT="9525"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IE" sz="1100" b="0" i="0" u="none" strike="noStrike" dirty="0">
                          <a:solidFill>
                            <a:srgbClr val="000000"/>
                          </a:solidFill>
                          <a:effectLst/>
                          <a:latin typeface="Calibri" panose="020F0502020204030204" pitchFamily="34" charset="0"/>
                        </a:rPr>
                        <a:t>Auction Price Cap (£/MW per year)</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IE" sz="1100" b="0" i="0" u="none" strike="noStrike">
                          <a:solidFill>
                            <a:srgbClr val="000000"/>
                          </a:solidFill>
                          <a:effectLst/>
                          <a:latin typeface="Calibri" panose="020F0502020204030204" pitchFamily="34" charset="0"/>
                        </a:rPr>
                        <a:t>110,710.85</a:t>
                      </a:r>
                    </a:p>
                  </a:txBody>
                  <a:tcPr marL="9525" marR="9525" marT="9525" marB="0" anchor="b">
                    <a:lnL>
                      <a:noFill/>
                    </a:lnL>
                    <a:lnR>
                      <a:noFill/>
                    </a:lnR>
                    <a:lnT>
                      <a:noFill/>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110,710.85</a:t>
                      </a:r>
                    </a:p>
                  </a:txBody>
                  <a:tcPr marL="9525" marR="9525" marT="9525" marB="0" anchor="b">
                    <a:lnL>
                      <a:noFill/>
                    </a:lnL>
                    <a:lnR>
                      <a:noFill/>
                    </a:lnR>
                    <a:lnT>
                      <a:noFill/>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111,807.24</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solidFill>
                      <a:srgbClr val="FFC000"/>
                    </a:solidFill>
                  </a:tcPr>
                </a:tc>
              </a:tr>
              <a:tr h="190500">
                <a:tc>
                  <a:txBody>
                    <a:bodyPr/>
                    <a:lstStyle/>
                    <a:p>
                      <a:pPr algn="l" fontAlgn="b"/>
                      <a:r>
                        <a:rPr lang="en-IE" sz="1100" b="0" i="0" u="none" strike="noStrike">
                          <a:solidFill>
                            <a:srgbClr val="000000"/>
                          </a:solidFill>
                          <a:effectLst/>
                          <a:latin typeface="Calibri" panose="020F0502020204030204" pitchFamily="34" charset="0"/>
                        </a:rPr>
                        <a:t>Existing Capacity Price Cap (€/MW per year)</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IE" sz="1100" b="0" i="0" u="none" strike="noStrike">
                          <a:solidFill>
                            <a:srgbClr val="000000"/>
                          </a:solidFill>
                          <a:effectLst/>
                          <a:latin typeface="Calibri" panose="020F0502020204030204" pitchFamily="34" charset="0"/>
                        </a:rPr>
                        <a:t>41,060.00</a:t>
                      </a:r>
                    </a:p>
                  </a:txBody>
                  <a:tcPr marL="9525" marR="9525" marT="9525" marB="0" anchor="b">
                    <a:lnL>
                      <a:noFill/>
                    </a:lnL>
                    <a:lnR>
                      <a:noFill/>
                    </a:lnR>
                    <a:lnT>
                      <a:noFill/>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41,060.00</a:t>
                      </a:r>
                    </a:p>
                  </a:txBody>
                  <a:tcPr marL="9525" marR="9525" marT="9525" marB="0" anchor="b">
                    <a:lnL>
                      <a:noFill/>
                    </a:lnL>
                    <a:lnR>
                      <a:noFill/>
                    </a:lnR>
                    <a:lnT>
                      <a:noFill/>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41,060.00</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90500">
                <a:tc>
                  <a:txBody>
                    <a:bodyPr/>
                    <a:lstStyle/>
                    <a:p>
                      <a:pPr algn="l" fontAlgn="b"/>
                      <a:r>
                        <a:rPr lang="en-IE" sz="1100" b="0" i="0" u="none" strike="noStrike">
                          <a:solidFill>
                            <a:srgbClr val="000000"/>
                          </a:solidFill>
                          <a:effectLst/>
                          <a:latin typeface="Calibri" panose="020F0502020204030204" pitchFamily="34" charset="0"/>
                        </a:rPr>
                        <a:t>Existing Capacity Price Cap (£/MW per year)</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IE" sz="1100" b="0" i="0" u="none" strike="noStrike">
                          <a:solidFill>
                            <a:srgbClr val="000000"/>
                          </a:solidFill>
                          <a:effectLst/>
                          <a:latin typeface="Calibri" panose="020F0502020204030204" pitchFamily="34" charset="0"/>
                        </a:rPr>
                        <a:t>36,900.62</a:t>
                      </a:r>
                    </a:p>
                  </a:txBody>
                  <a:tcPr marL="9525" marR="9525" marT="9525" marB="0" anchor="b">
                    <a:lnL>
                      <a:noFill/>
                    </a:lnL>
                    <a:lnR>
                      <a:noFill/>
                    </a:lnR>
                    <a:lnT>
                      <a:noFill/>
                    </a:lnT>
                    <a:lnB>
                      <a:noFill/>
                    </a:lnB>
                  </a:tcPr>
                </a:tc>
                <a:tc>
                  <a:txBody>
                    <a:bodyPr/>
                    <a:lstStyle/>
                    <a:p>
                      <a:pPr algn="ctr" fontAlgn="b"/>
                      <a:r>
                        <a:rPr lang="en-IE" sz="1100" b="0" i="0" u="none" strike="noStrike">
                          <a:solidFill>
                            <a:srgbClr val="000000"/>
                          </a:solidFill>
                          <a:effectLst/>
                          <a:latin typeface="Calibri" panose="020F0502020204030204" pitchFamily="34" charset="0"/>
                        </a:rPr>
                        <a:t>36,900.62</a:t>
                      </a:r>
                    </a:p>
                  </a:txBody>
                  <a:tcPr marL="9525" marR="9525" marT="9525" marB="0" anchor="b">
                    <a:lnL>
                      <a:noFill/>
                    </a:lnL>
                    <a:lnR>
                      <a:noFill/>
                    </a:lnR>
                    <a:lnT>
                      <a:noFill/>
                    </a:lnT>
                    <a:lnB>
                      <a:noFill/>
                    </a:lnB>
                  </a:tcPr>
                </a:tc>
                <a:tc>
                  <a:txBody>
                    <a:bodyPr/>
                    <a:lstStyle/>
                    <a:p>
                      <a:pPr algn="ctr" fontAlgn="b"/>
                      <a:r>
                        <a:rPr lang="en-IE" sz="1100" b="0" i="0" u="none" strike="noStrike" dirty="0">
                          <a:solidFill>
                            <a:srgbClr val="000000"/>
                          </a:solidFill>
                          <a:effectLst/>
                          <a:latin typeface="Calibri" panose="020F0502020204030204" pitchFamily="34" charset="0"/>
                        </a:rPr>
                        <a:t>37,266.06</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solidFill>
                      <a:srgbClr val="FFC000"/>
                    </a:solidFill>
                  </a:tcPr>
                </a:tc>
              </a:tr>
              <a:tr h="190500">
                <a:tc>
                  <a:txBody>
                    <a:bodyPr/>
                    <a:lstStyle/>
                    <a:p>
                      <a:pPr algn="l" fontAlgn="b"/>
                      <a:r>
                        <a:rPr lang="en-IE" sz="1100" b="0" i="0" u="none" strike="noStrike">
                          <a:solidFill>
                            <a:srgbClr val="000000"/>
                          </a:solidFill>
                          <a:effectLst/>
                          <a:latin typeface="Calibri" panose="020F0502020204030204" pitchFamily="34" charset="0"/>
                        </a:rPr>
                        <a:t>Annual Capacity Payment Exchange Rate (£/€) </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IE" sz="1100" b="0" i="0" u="none" strike="noStrike">
                          <a:solidFill>
                            <a:srgbClr val="000000"/>
                          </a:solidFill>
                          <a:effectLst/>
                          <a:latin typeface="Calibri" panose="020F0502020204030204" pitchFamily="34" charset="0"/>
                        </a:rPr>
                        <a:t>0.8987</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IE" sz="1100" b="0" i="0" u="none" strike="noStrike">
                          <a:solidFill>
                            <a:srgbClr val="000000"/>
                          </a:solidFill>
                          <a:effectLst/>
                          <a:latin typeface="Calibri" panose="020F0502020204030204" pitchFamily="34" charset="0"/>
                        </a:rPr>
                        <a:t>0.9076</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IE" sz="1100" b="0" i="0" u="none" strike="noStrike" dirty="0">
                          <a:solidFill>
                            <a:srgbClr val="000000"/>
                          </a:solidFill>
                          <a:effectLst/>
                          <a:latin typeface="Calibri" panose="020F0502020204030204" pitchFamily="34" charset="0"/>
                        </a:rPr>
                        <a:t>0.9076</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5522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Relevant CRM SEMC Decisions</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pPr marL="285750" indent="-285750">
              <a:buFont typeface="Arial" panose="020B0604020202020204" pitchFamily="34" charset="0"/>
              <a:buChar char="•"/>
            </a:pPr>
            <a:r>
              <a:rPr lang="en-GB" dirty="0" smtClean="0"/>
              <a:t>CRM 1 Decision (SEM-15-103)</a:t>
            </a:r>
          </a:p>
          <a:p>
            <a:pPr marL="501650" lvl="1" indent="-285750">
              <a:buFont typeface="Arial" panose="020B0604020202020204" pitchFamily="34" charset="0"/>
              <a:buChar char="•"/>
            </a:pPr>
            <a:r>
              <a:rPr lang="en-IE" dirty="0"/>
              <a:t>5.4.11 The SEM Committee has decided </a:t>
            </a:r>
            <a:r>
              <a:rPr lang="en-IE" dirty="0" smtClean="0"/>
              <a:t>that the </a:t>
            </a:r>
            <a:r>
              <a:rPr lang="en-IE" dirty="0"/>
              <a:t>exchange rate for option fees should be fixed at the time providers submit their bids to the capacity </a:t>
            </a:r>
            <a:r>
              <a:rPr lang="en-IE" dirty="0" smtClean="0"/>
              <a:t>auction.</a:t>
            </a:r>
            <a:endParaRPr lang="en-IE" dirty="0"/>
          </a:p>
          <a:p>
            <a:pPr marL="285750" indent="-285750">
              <a:buFont typeface="Arial" panose="020B0604020202020204" pitchFamily="34" charset="0"/>
              <a:buChar char="•"/>
            </a:pPr>
            <a:r>
              <a:rPr lang="en-IE" dirty="0" smtClean="0"/>
              <a:t>CRM CMC Decision (SEM-17-033)</a:t>
            </a:r>
          </a:p>
          <a:p>
            <a:pPr marL="501650" lvl="1" indent="-285750">
              <a:buFont typeface="Arial" panose="020B0604020202020204" pitchFamily="34" charset="0"/>
              <a:buChar char="•"/>
            </a:pPr>
            <a:r>
              <a:rPr lang="en-IE" dirty="0" smtClean="0"/>
              <a:t>4.2.4: If </a:t>
            </a:r>
            <a:r>
              <a:rPr lang="en-IE" dirty="0"/>
              <a:t>the exchange rate for the Price Caps is not fixed until the Final Auction Information Pack is issued, the situation arises that the caps applied to CMUs in Northern Ireland will have changed after the opportunity to apply for a Unit Specific Price Cap or to Opt-Out has </a:t>
            </a:r>
            <a:r>
              <a:rPr lang="en-IE" dirty="0" smtClean="0"/>
              <a:t>passed…This </a:t>
            </a:r>
            <a:r>
              <a:rPr lang="en-IE" dirty="0"/>
              <a:t>is against the general principle of equality of treatment of Participants in the two jurisdictions.</a:t>
            </a:r>
            <a:endParaRPr lang="en-US" dirty="0" smtClean="0"/>
          </a:p>
          <a:p>
            <a:pPr marL="558800" lvl="1" indent="-342900">
              <a:buFont typeface="Arial" panose="020B0604020202020204" pitchFamily="34" charset="0"/>
              <a:buChar char="•"/>
            </a:pPr>
            <a:r>
              <a:rPr lang="en-US" dirty="0" smtClean="0"/>
              <a:t>4.2.5: </a:t>
            </a:r>
            <a:r>
              <a:rPr lang="en-IE" dirty="0"/>
              <a:t>CMUs in both jurisdictions can apply for a USPC knowing that the approved value will be the one used to cap their offers into the Capacity Auction</a:t>
            </a:r>
            <a:r>
              <a:rPr lang="en-IE" dirty="0" smtClean="0"/>
              <a:t>.</a:t>
            </a:r>
            <a:endParaRPr lang="en-GB" dirty="0"/>
          </a:p>
          <a:p>
            <a:pPr marL="342900" indent="-342900">
              <a:buFont typeface="Arial" panose="020B0604020202020204" pitchFamily="34" charset="0"/>
              <a:buChar char="•"/>
            </a:pPr>
            <a:r>
              <a:rPr lang="en-GB" dirty="0" smtClean="0"/>
              <a:t>Current Decision v Proposed Modification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a:p>
          <a:p>
            <a:pPr marL="558800" lvl="1" indent="-342900">
              <a:buFont typeface="Arial" panose="020B0604020202020204" pitchFamily="34" charset="0"/>
              <a:buChar char="•"/>
            </a:pPr>
            <a:endParaRPr lang="en-US" dirty="0" smtClean="0"/>
          </a:p>
        </p:txBody>
      </p:sp>
      <p:graphicFrame>
        <p:nvGraphicFramePr>
          <p:cNvPr id="3" name="Diagram 2"/>
          <p:cNvGraphicFramePr/>
          <p:nvPr>
            <p:extLst>
              <p:ext uri="{D42A27DB-BD31-4B8C-83A1-F6EECF244321}">
                <p14:modId xmlns:p14="http://schemas.microsoft.com/office/powerpoint/2010/main" val="1119661040"/>
              </p:ext>
            </p:extLst>
          </p:nvPr>
        </p:nvGraphicFramePr>
        <p:xfrm>
          <a:off x="297951" y="4613099"/>
          <a:ext cx="8537823" cy="210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400692" y="6102847"/>
            <a:ext cx="8209908" cy="44178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a:t>CRM qualification (USPC) </a:t>
            </a:r>
            <a:r>
              <a:rPr lang="en-GB" dirty="0" smtClean="0"/>
              <a:t>should be updated </a:t>
            </a:r>
            <a:r>
              <a:rPr lang="en-GB" dirty="0"/>
              <a:t>with FAIP exchange rate.</a:t>
            </a:r>
          </a:p>
        </p:txBody>
      </p:sp>
    </p:spTree>
    <p:extLst>
      <p:ext uri="{BB962C8B-B14F-4D97-AF65-F5344CB8AC3E}">
        <p14:creationId xmlns:p14="http://schemas.microsoft.com/office/powerpoint/2010/main" val="1732926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Legal Drafting Change</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r>
              <a:rPr lang="en-IE" b="0" dirty="0" smtClean="0"/>
              <a:t> </a:t>
            </a:r>
            <a:r>
              <a:rPr lang="en-IE" b="0" dirty="0"/>
              <a:t>D.3.1.2 The Initial Auction Information Pack for a Capacity Auction shall set out: </a:t>
            </a:r>
          </a:p>
          <a:p>
            <a:r>
              <a:rPr lang="en-IE" b="0" dirty="0"/>
              <a:t>(a)…. </a:t>
            </a:r>
          </a:p>
          <a:p>
            <a:r>
              <a:rPr lang="en-IE" b="0" dirty="0"/>
              <a:t>(f) the </a:t>
            </a:r>
            <a:r>
              <a:rPr lang="en-IE" b="0" strike="sngStrike" dirty="0"/>
              <a:t>final</a:t>
            </a:r>
            <a:r>
              <a:rPr lang="en-IE" b="0" dirty="0"/>
              <a:t> </a:t>
            </a:r>
            <a:r>
              <a:rPr lang="en-IE" b="0" dirty="0">
                <a:solidFill>
                  <a:srgbClr val="FF0000"/>
                </a:solidFill>
              </a:rPr>
              <a:t>indicative</a:t>
            </a:r>
            <a:r>
              <a:rPr lang="en-IE" b="0" dirty="0"/>
              <a:t> Auction Price Cap to be used in the Capacity Auction (in Euro and Sterling); </a:t>
            </a:r>
          </a:p>
          <a:p>
            <a:r>
              <a:rPr lang="en-IE" b="0" dirty="0"/>
              <a:t>(g) the </a:t>
            </a:r>
            <a:r>
              <a:rPr lang="en-IE" b="0" strike="sngStrike" dirty="0"/>
              <a:t>final</a:t>
            </a:r>
            <a:r>
              <a:rPr lang="en-IE" b="0" dirty="0"/>
              <a:t> </a:t>
            </a:r>
            <a:r>
              <a:rPr lang="en-IE" b="0" dirty="0">
                <a:solidFill>
                  <a:srgbClr val="FF0000"/>
                </a:solidFill>
              </a:rPr>
              <a:t>indicative</a:t>
            </a:r>
            <a:r>
              <a:rPr lang="en-IE" b="0" dirty="0"/>
              <a:t> Existing Capacity Price Cap to be used in the Capacity Auction (in Euro and Sterling); </a:t>
            </a:r>
          </a:p>
          <a:p>
            <a:endParaRPr lang="en-GB" b="0" dirty="0" smtClean="0"/>
          </a:p>
          <a:p>
            <a:endParaRPr lang="en-GB" b="0" dirty="0"/>
          </a:p>
          <a:p>
            <a:r>
              <a:rPr lang="en-GB" b="0" dirty="0" smtClean="0"/>
              <a:t>After review, </a:t>
            </a:r>
            <a:r>
              <a:rPr lang="en-GB" b="0" dirty="0"/>
              <a:t>this </a:t>
            </a:r>
            <a:r>
              <a:rPr lang="en-GB" b="0" dirty="0" smtClean="0"/>
              <a:t>part of the modification </a:t>
            </a:r>
            <a:r>
              <a:rPr lang="en-GB" b="0" dirty="0"/>
              <a:t>is not </a:t>
            </a:r>
            <a:r>
              <a:rPr lang="en-GB" b="0" dirty="0" smtClean="0"/>
              <a:t>required</a:t>
            </a:r>
            <a:r>
              <a:rPr lang="en-GB" b="0" dirty="0"/>
              <a:t>;</a:t>
            </a:r>
            <a:r>
              <a:rPr lang="en-GB" b="0" dirty="0" smtClean="0"/>
              <a:t> </a:t>
            </a:r>
            <a:endParaRPr lang="en-IE" b="0" dirty="0" smtClean="0"/>
          </a:p>
          <a:p>
            <a:pPr lvl="1"/>
            <a:r>
              <a:rPr lang="en-IE" sz="1100" b="0" dirty="0" smtClean="0"/>
              <a:t>(k) in respect of Performance Securities: </a:t>
            </a:r>
          </a:p>
          <a:p>
            <a:pPr lvl="1"/>
            <a:r>
              <a:rPr lang="en-IE" sz="1100" b="0" dirty="0" smtClean="0"/>
              <a:t>(</a:t>
            </a:r>
            <a:r>
              <a:rPr lang="en-IE" sz="1100" b="0" dirty="0" err="1"/>
              <a:t>i</a:t>
            </a:r>
            <a:r>
              <a:rPr lang="en-IE" sz="1100" b="0" dirty="0"/>
              <a:t>) the </a:t>
            </a:r>
            <a:r>
              <a:rPr lang="en-IE" sz="1100" b="0" strike="sngStrike" dirty="0"/>
              <a:t>final</a:t>
            </a:r>
            <a:r>
              <a:rPr lang="en-IE" sz="1100" b="0" dirty="0"/>
              <a:t> </a:t>
            </a:r>
            <a:r>
              <a:rPr lang="en-IE" sz="1100" b="0" dirty="0">
                <a:solidFill>
                  <a:srgbClr val="FF0000"/>
                </a:solidFill>
              </a:rPr>
              <a:t>indicative</a:t>
            </a:r>
            <a:r>
              <a:rPr lang="en-IE" sz="1100" b="0" dirty="0"/>
              <a:t> Performance Security Posting Dates/ Events applicable to Awarded Capacity allocated in the Capacity Auction; and </a:t>
            </a:r>
          </a:p>
          <a:p>
            <a:pPr lvl="1"/>
            <a:r>
              <a:rPr lang="en-IE" sz="1100" b="0" dirty="0"/>
              <a:t>(ii) for each Performance Security Posting Date/ Event, the </a:t>
            </a:r>
            <a:r>
              <a:rPr lang="en-IE" sz="1100" b="0" strike="sngStrike" dirty="0"/>
              <a:t>final</a:t>
            </a:r>
            <a:r>
              <a:rPr lang="en-IE" sz="1100" b="0" dirty="0"/>
              <a:t> </a:t>
            </a:r>
            <a:r>
              <a:rPr lang="en-IE" sz="1100" b="0" dirty="0">
                <a:solidFill>
                  <a:srgbClr val="FF0000"/>
                </a:solidFill>
              </a:rPr>
              <a:t>indicative</a:t>
            </a:r>
            <a:r>
              <a:rPr lang="en-IE" sz="1100" b="0" dirty="0"/>
              <a:t> €/MW rate to be applied in setting Performance Securities applicable to Awarded Capacity allocated in the Capacity Auction; </a:t>
            </a:r>
          </a:p>
          <a:p>
            <a:pPr lvl="1"/>
            <a:r>
              <a:rPr lang="en-IE" sz="1100" b="0" dirty="0"/>
              <a:t>(l) the </a:t>
            </a:r>
            <a:r>
              <a:rPr lang="en-IE" sz="1100" b="0" strike="sngStrike" dirty="0"/>
              <a:t>final</a:t>
            </a:r>
            <a:r>
              <a:rPr lang="en-IE" sz="1100" b="0" dirty="0"/>
              <a:t> </a:t>
            </a:r>
            <a:r>
              <a:rPr lang="en-IE" sz="1100" b="0" dirty="0">
                <a:solidFill>
                  <a:srgbClr val="FF0000"/>
                </a:solidFill>
              </a:rPr>
              <a:t>indicative</a:t>
            </a:r>
            <a:r>
              <a:rPr lang="en-IE" sz="1100" b="0" dirty="0"/>
              <a:t> €/MW fee rates for calculating Termination Charges</a:t>
            </a:r>
            <a:endParaRPr lang="en-IE" sz="1100" b="0"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1028927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Justification</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pPr marL="342900" indent="-342900">
              <a:buFont typeface="Arial" panose="020B0604020202020204" pitchFamily="34" charset="0"/>
              <a:buChar char="•"/>
            </a:pPr>
            <a:r>
              <a:rPr lang="en-IE" dirty="0" smtClean="0"/>
              <a:t>Justification:</a:t>
            </a:r>
          </a:p>
          <a:p>
            <a:pPr marL="558800" lvl="1" indent="-342900">
              <a:buFont typeface="Arial" panose="020B0604020202020204" pitchFamily="34" charset="0"/>
              <a:buChar char="•"/>
            </a:pPr>
            <a:r>
              <a:rPr lang="en-IE" dirty="0" smtClean="0"/>
              <a:t>The </a:t>
            </a:r>
            <a:r>
              <a:rPr lang="en-IE" dirty="0"/>
              <a:t>current rules require the Initial Auction Information Pack to finalise a number of parameters that are Euro and Sterling, however, the exchange rate is not finalised until the Final Auction Information Pack. </a:t>
            </a:r>
            <a:endParaRPr lang="en-IE" dirty="0" smtClean="0"/>
          </a:p>
          <a:p>
            <a:pPr marL="558800" lvl="1" indent="-342900">
              <a:buFont typeface="Arial" panose="020B0604020202020204" pitchFamily="34" charset="0"/>
              <a:buChar char="•"/>
            </a:pPr>
            <a:r>
              <a:rPr lang="en-IE" dirty="0" smtClean="0"/>
              <a:t>The </a:t>
            </a:r>
            <a:r>
              <a:rPr lang="en-IE" dirty="0"/>
              <a:t>finalisation of the Auction Price Cap and Existing Capacity Price Cap, but not the exchange rate, in the Initial Auction Information Pack </a:t>
            </a:r>
            <a:r>
              <a:rPr lang="en-IE" dirty="0" smtClean="0"/>
              <a:t>can result </a:t>
            </a:r>
            <a:r>
              <a:rPr lang="en-IE" dirty="0"/>
              <a:t>in a different price caps for Capacity Market Units (CMUs) in Northern Ireland compared to Ireland. </a:t>
            </a:r>
            <a:endParaRPr lang="en-IE" dirty="0" smtClean="0"/>
          </a:p>
          <a:p>
            <a:pPr marL="558800" lvl="1" indent="-342900">
              <a:buFont typeface="Arial" panose="020B0604020202020204" pitchFamily="34" charset="0"/>
              <a:buChar char="•"/>
            </a:pPr>
            <a:r>
              <a:rPr lang="en-IE" dirty="0" smtClean="0"/>
              <a:t>This </a:t>
            </a:r>
            <a:r>
              <a:rPr lang="en-IE" dirty="0"/>
              <a:t>modification is looking to address the potential </a:t>
            </a:r>
            <a:r>
              <a:rPr lang="en-IE" dirty="0" smtClean="0"/>
              <a:t>discriminatory </a:t>
            </a:r>
            <a:r>
              <a:rPr lang="en-IE" dirty="0"/>
              <a:t>treatment </a:t>
            </a:r>
            <a:r>
              <a:rPr lang="en-IE" dirty="0" smtClean="0"/>
              <a:t>between NI and ROI Capacity </a:t>
            </a:r>
            <a:r>
              <a:rPr lang="en-IE" dirty="0"/>
              <a:t>Market participants</a:t>
            </a:r>
            <a:r>
              <a:rPr lang="en-IE" dirty="0" smtClean="0"/>
              <a:t>.</a:t>
            </a:r>
          </a:p>
          <a:p>
            <a:pPr marL="342900" indent="-342900">
              <a:buFont typeface="Arial" panose="020B0604020202020204" pitchFamily="34" charset="0"/>
              <a:buChar char="•"/>
            </a:pPr>
            <a:r>
              <a:rPr lang="en-IE" dirty="0" smtClean="0"/>
              <a:t>Code Objectives:</a:t>
            </a:r>
          </a:p>
          <a:p>
            <a:pPr marL="558800" lvl="1" indent="-342900">
              <a:buFont typeface="Arial" panose="020B0604020202020204" pitchFamily="34" charset="0"/>
              <a:buChar char="•"/>
            </a:pPr>
            <a:r>
              <a:rPr lang="en-IE" dirty="0" smtClean="0"/>
              <a:t>(f</a:t>
            </a:r>
            <a:r>
              <a:rPr lang="en-IE" dirty="0"/>
              <a:t>) to ensure no undue discrimination between persons who are or may seek to become parties to the Capacity Market Code; </a:t>
            </a:r>
            <a:r>
              <a:rPr lang="en-IE" dirty="0" smtClean="0"/>
              <a:t>and</a:t>
            </a:r>
          </a:p>
          <a:p>
            <a:pPr marL="342900" indent="-342900">
              <a:buFont typeface="Arial" panose="020B0604020202020204" pitchFamily="34" charset="0"/>
              <a:buChar char="•"/>
            </a:pPr>
            <a:r>
              <a:rPr lang="en-IE" dirty="0" smtClean="0"/>
              <a:t>Implications of not implementing:</a:t>
            </a:r>
          </a:p>
          <a:p>
            <a:pPr marL="558800" lvl="1" indent="-342900">
              <a:buFont typeface="Arial" panose="020B0604020202020204" pitchFamily="34" charset="0"/>
              <a:buChar char="•"/>
            </a:pPr>
            <a:r>
              <a:rPr lang="en-IE" dirty="0" smtClean="0"/>
              <a:t>If </a:t>
            </a:r>
            <a:r>
              <a:rPr lang="en-IE" dirty="0"/>
              <a:t>this proposal is not implemented it fails to provide a level playing field for all participants in the Capacity Auctions.</a:t>
            </a:r>
            <a:endParaRPr lang="en-IE" dirty="0" smtClean="0"/>
          </a:p>
        </p:txBody>
      </p:sp>
    </p:spTree>
    <p:extLst>
      <p:ext uri="{BB962C8B-B14F-4D97-AF65-F5344CB8AC3E}">
        <p14:creationId xmlns:p14="http://schemas.microsoft.com/office/powerpoint/2010/main" val="1516978776"/>
      </p:ext>
    </p:extLst>
  </p:cSld>
  <p:clrMapOvr>
    <a:masterClrMapping/>
  </p:clrMapOvr>
</p:sld>
</file>

<file path=ppt/theme/theme1.xml><?xml version="1.0" encoding="utf-8"?>
<a:theme xmlns:a="http://schemas.openxmlformats.org/drawingml/2006/main" name="ACM1slide">
  <a:themeElements>
    <a:clrScheme name="ESB Corporate i">
      <a:dk1>
        <a:srgbClr val="336699"/>
      </a:dk1>
      <a:lt1>
        <a:srgbClr val="A59D95"/>
      </a:lt1>
      <a:dk2>
        <a:srgbClr val="FFFFFF"/>
      </a:dk2>
      <a:lt2>
        <a:srgbClr val="B6BF00"/>
      </a:lt2>
      <a:accent1>
        <a:srgbClr val="003C71"/>
      </a:accent1>
      <a:accent2>
        <a:srgbClr val="009FDF"/>
      </a:accent2>
      <a:accent3>
        <a:srgbClr val="ECC200"/>
      </a:accent3>
      <a:accent4>
        <a:srgbClr val="63666A"/>
      </a:accent4>
      <a:accent5>
        <a:srgbClr val="00A599"/>
      </a:accent5>
      <a:accent6>
        <a:srgbClr val="58A618"/>
      </a:accent6>
      <a:hlink>
        <a:srgbClr val="009FDF"/>
      </a:hlink>
      <a:folHlink>
        <a:srgbClr val="6E267B"/>
      </a:folHlink>
    </a:clrScheme>
    <a:fontScheme name="ESB corporate PPT 2003 18-04-2013">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171450" indent="-171450">
          <a:buFont typeface="Arial" panose="020B0604020202020204" pitchFamily="34" charset="0"/>
          <a:buChar char="•"/>
          <a:defRPr sz="1200" dirty="0" smtClean="0"/>
        </a:defPPr>
      </a:lstStyle>
    </a:txDef>
  </a:objectDefaults>
  <a:extraClrSchemeLst>
    <a:extraClrScheme>
      <a:clrScheme name="ESB corporate PPT 2003 18-04-20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B corporate PPT 2003 18-04-20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B corporate PPT 2003 18-04-20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B corporate PPT 2003 18-04-20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B corporate PPT 2003 18-04-20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B corporate PPT 2003 18-04-20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B corporate PPT 2003 18-04-20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B corporate PPT 2003 18-04-20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B corporate PPT 2003 18-04-20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B corporate PPT 2003 18-04-20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B corporate PPT 2003 18-04-20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B corporate PPT 2003 18-04-20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SB corporate PPT 2003 18-04-2013 13">
        <a:dk1>
          <a:srgbClr val="336699"/>
        </a:dk1>
        <a:lt1>
          <a:srgbClr val="FFFFFF"/>
        </a:lt1>
        <a:dk2>
          <a:srgbClr val="58A618"/>
        </a:dk2>
        <a:lt2>
          <a:srgbClr val="00A599"/>
        </a:lt2>
        <a:accent1>
          <a:srgbClr val="003C71"/>
        </a:accent1>
        <a:accent2>
          <a:srgbClr val="009FDF"/>
        </a:accent2>
        <a:accent3>
          <a:srgbClr val="FFFFFF"/>
        </a:accent3>
        <a:accent4>
          <a:srgbClr val="2A5682"/>
        </a:accent4>
        <a:accent5>
          <a:srgbClr val="AAAFBB"/>
        </a:accent5>
        <a:accent6>
          <a:srgbClr val="0090CA"/>
        </a:accent6>
        <a:hlink>
          <a:srgbClr val="ECC200"/>
        </a:hlink>
        <a:folHlink>
          <a:srgbClr val="63666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ESB 2013 Corporate Template PPT07+ 23-04-13.potx" id="{7D98C1D1-654F-4FFD-8027-56ED266F596A}" vid="{993F5317-852D-4369-ADA0-25B97B1A5F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iab7cdb7554d4997ae876b11632fa575 xmlns="3cada6dc-2705-46ed-bab2-0b2cd6d935ca">
      <Terms xmlns="http://schemas.microsoft.com/office/infopath/2007/PartnerControls"/>
    </iab7cdb7554d4997ae876b11632fa575>
    <Mod_x0020_Id xmlns="83dee237-e653-49f0-9104-674b0aa2bf9b">Mod_4_19</Mod_x0020_Id>
    <WG_x0020_Link xmlns="83dee237-e653-49f0-9104-674b0aa2bf9b">
      <Url xsi:nil="true"/>
      <Description xsi:nil="true"/>
    </WG_x0020_Link>
    <Working_x0020_Group xmlns="83dee237-e653-49f0-9104-674b0aa2bf9b">false</Working_x0020_Group>
    <Market xmlns="83dee237-e653-49f0-9104-674b0aa2bf9b">Capacity Market</Market>
    <Doc_x0020_Type xmlns="83dee237-e653-49f0-9104-674b0aa2bf9b">Mod  ID</Doc_x0020_Type>
    <TaxCatchAll xmlns="3cada6dc-2705-46ed-bab2-0b2cd6d935ca"/>
    <Document_x0020_Type xmlns="83dee237-e653-49f0-9104-674b0aa2bf9b">Presentations</Document_x0020_Type>
    <Meeting_x0020_No xmlns="83dee237-e653-49f0-9104-674b0aa2bf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86811831C6F943A75C3AB05CFC8DA5" ma:contentTypeVersion="7" ma:contentTypeDescription="Create a new document." ma:contentTypeScope="" ma:versionID="6e3f3a204b2c7c957a78520e974c8ea4">
  <xsd:schema xmlns:xsd="http://www.w3.org/2001/XMLSchema" xmlns:xs="http://www.w3.org/2001/XMLSchema" xmlns:p="http://schemas.microsoft.com/office/2006/metadata/properties" xmlns:ns2="3cada6dc-2705-46ed-bab2-0b2cd6d935ca" xmlns:ns3="83dee237-e653-49f0-9104-674b0aa2bf9b" targetNamespace="http://schemas.microsoft.com/office/2006/metadata/properties" ma:root="true" ma:fieldsID="91600f4ecf236cdf57362ef1c645d553" ns2:_="" ns3:_="">
    <xsd:import namespace="3cada6dc-2705-46ed-bab2-0b2cd6d935ca"/>
    <xsd:import namespace="83dee237-e653-49f0-9104-674b0aa2bf9b"/>
    <xsd:element name="properties">
      <xsd:complexType>
        <xsd:sequence>
          <xsd:element name="documentManagement">
            <xsd:complexType>
              <xsd:all>
                <xsd:element ref="ns2:iab7cdb7554d4997ae876b11632fa575" minOccurs="0"/>
                <xsd:element ref="ns2:TaxCatchAll" minOccurs="0"/>
                <xsd:element ref="ns2:TaxCatchAllLabel" minOccurs="0"/>
                <xsd:element ref="ns3:Document_x0020_Type" minOccurs="0"/>
                <xsd:element ref="ns3:Market"/>
                <xsd:element ref="ns3:Mod_x0020_Id" minOccurs="0"/>
                <xsd:element ref="ns3:Meeting_x0020_No" minOccurs="0"/>
                <xsd:element ref="ns3:Doc_x0020_Type" minOccurs="0"/>
                <xsd:element ref="ns3:WG_x0020_Link" minOccurs="0"/>
                <xsd:element ref="ns3:Working_x0020_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8"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dee237-e653-49f0-9104-674b0aa2bf9b" elementFormDefault="qualified">
    <xsd:import namespace="http://schemas.microsoft.com/office/2006/documentManagement/types"/>
    <xsd:import namespace="http://schemas.microsoft.com/office/infopath/2007/PartnerControls"/>
    <xsd:element name="Document_x0020_Type" ma:index="12" nillable="true" ma:displayName="Document Type" ma:format="Dropdown" ma:internalName="Document_x0020_Type">
      <xsd:simpleType>
        <xsd:restriction base="dms:Choice">
          <xsd:enumeration value="Actions log"/>
          <xsd:enumeration value="Agenda"/>
          <xsd:enumeration value="Archive"/>
          <xsd:enumeration value="Final Recommendation Report"/>
          <xsd:enumeration value="General Documents"/>
          <xsd:enumeration value="Meeting Docs"/>
          <xsd:enumeration value="Meeting Notes"/>
          <xsd:enumeration value="Minutes"/>
          <xsd:enumeration value="Mod proposal outcome"/>
          <xsd:enumeration value="New Mods"/>
          <xsd:enumeration value="Presentations"/>
          <xsd:enumeration value="RA Decision Letters"/>
          <xsd:enumeration value="RA Semo Meeting"/>
          <xsd:enumeration value="SEMO Update"/>
          <xsd:enumeration value="Team Meetings"/>
          <xsd:enumeration value="Trackers"/>
          <xsd:enumeration value="Withdrawal notification"/>
        </xsd:restriction>
      </xsd:simpleType>
    </xsd:element>
    <xsd:element name="Market" ma:index="13" ma:displayName="Market" ma:format="Dropdown" ma:internalName="Market">
      <xsd:simpleType>
        <xsd:restriction base="dms:Choice">
          <xsd:enumeration value="Balancing Market"/>
          <xsd:enumeration value="Capacity Market"/>
          <xsd:enumeration value="SEMOpx Market"/>
        </xsd:restriction>
      </xsd:simpleType>
    </xsd:element>
    <xsd:element name="Mod_x0020_Id" ma:index="14" nillable="true" ma:displayName="Mod Id" ma:format="Dropdown" ma:internalName="Mod_x0020_Id">
      <xsd:simpleType>
        <xsd:restriction base="dms:Choice">
          <xsd:enumeration value="SPX_01_18"/>
          <xsd:enumeration value="SPX_02_18"/>
          <xsd:enumeration value="SPX_03_18"/>
          <xsd:enumeration value="SPX_04_18"/>
          <xsd:enumeration value="SPX_05_18"/>
          <xsd:enumeration value="SPX_06_18"/>
          <xsd:enumeration value="SPX_07_18"/>
          <xsd:enumeration value="SPX_08_18"/>
          <xsd:enumeration value="SPX_09_18"/>
          <xsd:enumeration value="SPX_10_18"/>
          <xsd:enumeration value="MCF_01"/>
          <xsd:enumeration value="MCF_02"/>
          <xsd:enumeration value="MCF_03"/>
          <xsd:enumeration value="MCF_04"/>
          <xsd:enumeration value="MCF_05"/>
          <xsd:enumeration value="MCF_06"/>
          <xsd:enumeration value="MCF_07"/>
          <xsd:enumeration value="MOD_01_18"/>
          <xsd:enumeration value="MOD_02_18"/>
          <xsd:enumeration value="MOD_03_18"/>
          <xsd:enumeration value="MOD_04_18"/>
          <xsd:enumeration value="MOD_05_18"/>
          <xsd:enumeration value="MOD_06_18"/>
          <xsd:enumeration value="MOD_07_18"/>
          <xsd:enumeration value="MOD_08_18"/>
          <xsd:enumeration value="MOD_09_18"/>
          <xsd:enumeration value="MOD_10_18"/>
          <xsd:enumeration value="MOD_11_18"/>
          <xsd:enumeration value="MOD_12_18"/>
          <xsd:enumeration value="MOD_13_18"/>
          <xsd:enumeration value="MOD_14_18"/>
          <xsd:enumeration value="Mod_15_18"/>
          <xsd:enumeration value="Mod_16_18"/>
          <xsd:enumeration value="Mod_17_18"/>
          <xsd:enumeration value="Mod_18_18"/>
          <xsd:enumeration value="Mod_19_18"/>
          <xsd:enumeration value="Mod_20_18"/>
          <xsd:enumeration value="Mod_21_18"/>
          <xsd:enumeration value="Mod_22_18"/>
          <xsd:enumeration value="Mod_23_18"/>
          <xsd:enumeration value="Mod_24_18"/>
          <xsd:enumeration value="Mod_25_18"/>
          <xsd:enumeration value="Mod_26_18"/>
          <xsd:enumeration value="Mod_27_18"/>
          <xsd:enumeration value="Mod_28_18"/>
          <xsd:enumeration value="Mod_29_18"/>
          <xsd:enumeration value="Mod_30_18"/>
          <xsd:enumeration value="Mod_31_18"/>
          <xsd:enumeration value="Mod_32_18"/>
          <xsd:enumeration value="Mod_33_18"/>
          <xsd:enumeration value="Mod_34_18"/>
          <xsd:enumeration value="Mod_35_18"/>
          <xsd:enumeration value="Mod_36_18"/>
          <xsd:enumeration value="Mod_37_18"/>
          <xsd:enumeration value="Mod_38_18"/>
          <xsd:enumeration value="Mod_1_19"/>
          <xsd:enumeration value="Mod_2_19"/>
          <xsd:enumeration value="Mod_3_19"/>
          <xsd:enumeration value="Mod_4_19"/>
          <xsd:enumeration value="Mod_5_19"/>
          <xsd:enumeration value="Mod_6_19"/>
          <xsd:enumeration value="Mod_7_19"/>
          <xsd:enumeration value="Mod_8_19"/>
          <xsd:enumeration value="Mod_9_19"/>
          <xsd:enumeration value="Mod_10_19"/>
          <xsd:enumeration value="Mod_11_19"/>
          <xsd:enumeration value="Mod_12_19"/>
          <xsd:enumeration value="Mod_13_19"/>
          <xsd:enumeration value="Mod_14_19"/>
          <xsd:enumeration value="Mod_15_19"/>
          <xsd:enumeration value="Mod_16_19"/>
          <xsd:enumeration value="Mod_17_19"/>
          <xsd:enumeration value="Mod_18_19"/>
          <xsd:enumeration value="Mod_19_19"/>
          <xsd:enumeration value="Mod_20_19"/>
          <xsd:enumeration value="Mod_21_19"/>
          <xsd:enumeration value="Mod_22_19"/>
          <xsd:enumeration value="Mod_23_19"/>
          <xsd:enumeration value="Mod_24_19"/>
          <xsd:enumeration value="Mod_25_19"/>
          <xsd:enumeration value="Mod_26_19"/>
          <xsd:enumeration value="Mod_27_19"/>
          <xsd:enumeration value="Mod_28_19"/>
          <xsd:enumeration value="Mod_29_19"/>
          <xsd:enumeration value="Mod_30_19"/>
          <xsd:enumeration value="Mod_31_19"/>
          <xsd:enumeration value="Mod_32_19"/>
          <xsd:enumeration value="Mod_33_19"/>
          <xsd:enumeration value="Mod_34_19"/>
          <xsd:enumeration value="Mod_35_19"/>
          <xsd:enumeration value="Mod_36_19"/>
          <xsd:enumeration value="Mod_37_19"/>
          <xsd:enumeration value="Mod_38_19"/>
          <xsd:enumeration value="Mod_39_19"/>
          <xsd:enumeration value="Mod_40_19"/>
        </xsd:restriction>
      </xsd:simpleType>
    </xsd:element>
    <xsd:element name="Meeting_x0020_No" ma:index="15" nillable="true" ma:displayName="Meeting No" ma:format="Dropdown" ma:internalName="Meeting_x0020_No">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enumeration value="32"/>
          <xsd:enumeration value="33"/>
          <xsd:enumeration value="34"/>
          <xsd:enumeration value="35"/>
          <xsd:enumeration value="36"/>
          <xsd:enumeration value="37"/>
          <xsd:enumeration value="38"/>
          <xsd:enumeration value="39"/>
          <xsd:enumeration value="40"/>
          <xsd:enumeration value="41"/>
          <xsd:enumeration value="42"/>
          <xsd:enumeration value="43"/>
          <xsd:enumeration value="44"/>
          <xsd:enumeration value="45"/>
          <xsd:enumeration value="46"/>
          <xsd:enumeration value="47"/>
          <xsd:enumeration value="48"/>
          <xsd:enumeration value="49"/>
          <xsd:enumeration value="50"/>
          <xsd:enumeration value="51"/>
          <xsd:enumeration value="52"/>
          <xsd:enumeration value="53"/>
          <xsd:enumeration value="54"/>
          <xsd:enumeration value="55"/>
          <xsd:enumeration value="56"/>
          <xsd:enumeration value="57"/>
          <xsd:enumeration value="58"/>
          <xsd:enumeration value="59"/>
          <xsd:enumeration value="60"/>
          <xsd:enumeration value="61"/>
          <xsd:enumeration value="62"/>
          <xsd:enumeration value="63"/>
          <xsd:enumeration value="64"/>
          <xsd:enumeration value="65"/>
          <xsd:enumeration value="66"/>
          <xsd:enumeration value="67"/>
          <xsd:enumeration value="68"/>
          <xsd:enumeration value="69"/>
          <xsd:enumeration value="70"/>
          <xsd:enumeration value="71"/>
          <xsd:enumeration value="72"/>
          <xsd:enumeration value="73"/>
          <xsd:enumeration value="74"/>
          <xsd:enumeration value="75"/>
          <xsd:enumeration value="76"/>
          <xsd:enumeration value="77"/>
          <xsd:enumeration value="78"/>
          <xsd:enumeration value="79"/>
          <xsd:enumeration value="80"/>
          <xsd:enumeration value="81"/>
          <xsd:enumeration value="82"/>
          <xsd:enumeration value="83"/>
          <xsd:enumeration value="84"/>
          <xsd:enumeration value="85"/>
          <xsd:enumeration value="86"/>
          <xsd:enumeration value="87"/>
          <xsd:enumeration value="88"/>
          <xsd:enumeration value="89"/>
          <xsd:enumeration value="90"/>
          <xsd:enumeration value="91"/>
          <xsd:enumeration value="92"/>
          <xsd:enumeration value="93"/>
          <xsd:enumeration value="94"/>
          <xsd:enumeration value="95"/>
          <xsd:enumeration value="96"/>
          <xsd:enumeration value="97"/>
          <xsd:enumeration value="98"/>
          <xsd:enumeration value="99"/>
          <xsd:enumeration value="100"/>
          <xsd:enumeration value="101"/>
          <xsd:enumeration value="102"/>
          <xsd:enumeration value="103"/>
          <xsd:enumeration value="104"/>
          <xsd:enumeration value="105"/>
          <xsd:enumeration value="106"/>
          <xsd:enumeration value="107"/>
          <xsd:enumeration value="108"/>
          <xsd:enumeration value="109"/>
          <xsd:enumeration value="110"/>
          <xsd:enumeration value="111"/>
          <xsd:enumeration value="112"/>
          <xsd:enumeration value="113"/>
          <xsd:enumeration value="114"/>
          <xsd:enumeration value="115"/>
          <xsd:enumeration value="116"/>
          <xsd:enumeration value="117"/>
          <xsd:enumeration value="118"/>
          <xsd:enumeration value="119"/>
          <xsd:enumeration value="120"/>
          <xsd:enumeration value="121"/>
          <xsd:enumeration value="122"/>
          <xsd:enumeration value="123"/>
          <xsd:enumeration value="124"/>
          <xsd:enumeration value="125"/>
          <xsd:enumeration value="126"/>
          <xsd:enumeration value="127"/>
          <xsd:enumeration value="128"/>
          <xsd:enumeration value="129"/>
          <xsd:enumeration value="130"/>
          <xsd:enumeration value="131"/>
          <xsd:enumeration value="132"/>
          <xsd:enumeration value="133"/>
          <xsd:enumeration value="134"/>
          <xsd:enumeration value="135"/>
          <xsd:enumeration value="136"/>
          <xsd:enumeration value="137"/>
          <xsd:enumeration value="138"/>
          <xsd:enumeration value="139"/>
          <xsd:enumeration value="140"/>
          <xsd:enumeration value="141"/>
          <xsd:enumeration value="142"/>
          <xsd:enumeration value="143"/>
          <xsd:enumeration value="144"/>
          <xsd:enumeration value="145"/>
          <xsd:enumeration value="146"/>
          <xsd:enumeration value="147"/>
          <xsd:enumeration value="148"/>
          <xsd:enumeration value="149"/>
          <xsd:enumeration value="150"/>
          <xsd:enumeration value="151"/>
          <xsd:enumeration value="152"/>
          <xsd:enumeration value="153"/>
          <xsd:enumeration value="154"/>
          <xsd:enumeration value="155"/>
          <xsd:enumeration value="156"/>
          <xsd:enumeration value="157"/>
          <xsd:enumeration value="158"/>
          <xsd:enumeration value="159"/>
          <xsd:enumeration value="160"/>
          <xsd:enumeration value="161"/>
          <xsd:enumeration value="162"/>
          <xsd:enumeration value="163"/>
          <xsd:enumeration value="164"/>
          <xsd:enumeration value="165"/>
          <xsd:enumeration value="166"/>
          <xsd:enumeration value="167"/>
          <xsd:enumeration value="168"/>
          <xsd:enumeration value="169"/>
          <xsd:enumeration value="170"/>
          <xsd:enumeration value="171"/>
          <xsd:enumeration value="172"/>
          <xsd:enumeration value="173"/>
          <xsd:enumeration value="174"/>
          <xsd:enumeration value="175"/>
          <xsd:enumeration value="176"/>
          <xsd:enumeration value="177"/>
          <xsd:enumeration value="178"/>
          <xsd:enumeration value="179"/>
          <xsd:enumeration value="180"/>
          <xsd:enumeration value="181"/>
          <xsd:enumeration value="182"/>
          <xsd:enumeration value="183"/>
          <xsd:enumeration value="184"/>
          <xsd:enumeration value="185"/>
          <xsd:enumeration value="186"/>
          <xsd:enumeration value="187"/>
          <xsd:enumeration value="188"/>
          <xsd:enumeration value="189"/>
          <xsd:enumeration value="190"/>
          <xsd:enumeration value="191"/>
          <xsd:enumeration value="192"/>
          <xsd:enumeration value="193"/>
          <xsd:enumeration value="194"/>
          <xsd:enumeration value="195"/>
          <xsd:enumeration value="196"/>
          <xsd:enumeration value="197"/>
          <xsd:enumeration value="198"/>
          <xsd:enumeration value="199"/>
          <xsd:enumeration value="200"/>
          <xsd:enumeration value="201"/>
          <xsd:enumeration value="202"/>
          <xsd:enumeration value="203"/>
          <xsd:enumeration value="204"/>
          <xsd:enumeration value="205"/>
          <xsd:enumeration value="206"/>
          <xsd:enumeration value="207"/>
          <xsd:enumeration value="208"/>
          <xsd:enumeration value="209"/>
          <xsd:enumeration value="210"/>
          <xsd:enumeration value="211"/>
          <xsd:enumeration value="212"/>
          <xsd:enumeration value="213"/>
          <xsd:enumeration value="214"/>
          <xsd:enumeration value="215"/>
          <xsd:enumeration value="216"/>
          <xsd:enumeration value="217"/>
          <xsd:enumeration value="218"/>
          <xsd:enumeration value="219"/>
          <xsd:enumeration value="220"/>
          <xsd:enumeration value="221"/>
          <xsd:enumeration value="222"/>
          <xsd:enumeration value="223"/>
          <xsd:enumeration value="224"/>
          <xsd:enumeration value="225"/>
          <xsd:enumeration value="226"/>
          <xsd:enumeration value="227"/>
          <xsd:enumeration value="228"/>
          <xsd:enumeration value="229"/>
          <xsd:enumeration value="230"/>
          <xsd:enumeration value="231"/>
          <xsd:enumeration value="232"/>
          <xsd:enumeration value="233"/>
          <xsd:enumeration value="234"/>
          <xsd:enumeration value="235"/>
          <xsd:enumeration value="236"/>
          <xsd:enumeration value="237"/>
          <xsd:enumeration value="238"/>
          <xsd:enumeration value="239"/>
          <xsd:enumeration value="240"/>
          <xsd:enumeration value="241"/>
          <xsd:enumeration value="242"/>
          <xsd:enumeration value="243"/>
          <xsd:enumeration value="244"/>
          <xsd:enumeration value="245"/>
          <xsd:enumeration value="246"/>
          <xsd:enumeration value="247"/>
          <xsd:enumeration value="248"/>
          <xsd:enumeration value="249"/>
          <xsd:enumeration value="250"/>
          <xsd:enumeration value="251"/>
          <xsd:enumeration value="252"/>
          <xsd:enumeration value="253"/>
          <xsd:enumeration value="254"/>
          <xsd:enumeration value="255"/>
          <xsd:enumeration value="256"/>
          <xsd:enumeration value="257"/>
          <xsd:enumeration value="258"/>
          <xsd:enumeration value="259"/>
          <xsd:enumeration value="260"/>
          <xsd:enumeration value="261"/>
          <xsd:enumeration value="262"/>
          <xsd:enumeration value="263"/>
          <xsd:enumeration value="264"/>
          <xsd:enumeration value="265"/>
          <xsd:enumeration value="266"/>
          <xsd:enumeration value="267"/>
          <xsd:enumeration value="268"/>
          <xsd:enumeration value="269"/>
          <xsd:enumeration value="270"/>
          <xsd:enumeration value="271"/>
          <xsd:enumeration value="272"/>
          <xsd:enumeration value="273"/>
          <xsd:enumeration value="274"/>
          <xsd:enumeration value="275"/>
          <xsd:enumeration value="276"/>
          <xsd:enumeration value="277"/>
          <xsd:enumeration value="278"/>
          <xsd:enumeration value="279"/>
          <xsd:enumeration value="280"/>
          <xsd:enumeration value="281"/>
          <xsd:enumeration value="282"/>
          <xsd:enumeration value="283"/>
          <xsd:enumeration value="284"/>
          <xsd:enumeration value="285"/>
          <xsd:enumeration value="286"/>
          <xsd:enumeration value="287"/>
          <xsd:enumeration value="288"/>
          <xsd:enumeration value="289"/>
          <xsd:enumeration value="290"/>
          <xsd:enumeration value="291"/>
          <xsd:enumeration value="292"/>
          <xsd:enumeration value="293"/>
          <xsd:enumeration value="294"/>
          <xsd:enumeration value="295"/>
          <xsd:enumeration value="296"/>
          <xsd:enumeration value="297"/>
          <xsd:enumeration value="298"/>
          <xsd:enumeration value="299"/>
          <xsd:enumeration value="300"/>
        </xsd:restriction>
      </xsd:simpleType>
    </xsd:element>
    <xsd:element name="Doc_x0020_Type" ma:index="16" nillable="true" ma:displayName="Doc Category" ma:format="Dropdown" ma:internalName="Doc_x0020_Type">
      <xsd:simpleType>
        <xsd:restriction base="dms:Choice">
          <xsd:enumeration value="Meeting No"/>
          <xsd:enumeration value="Mod  ID"/>
          <xsd:enumeration value="Trackers"/>
          <xsd:enumeration value="SL Docs"/>
          <xsd:enumeration value="Internal Mods Meetings"/>
        </xsd:restriction>
      </xsd:simpleType>
    </xsd:element>
    <xsd:element name="WG_x0020_Link" ma:index="17" nillable="true" ma:displayName="WG Link" ma:format="Hyperlink" ma:internalName="WG_x0020_Link">
      <xsd:complexType>
        <xsd:complexContent>
          <xsd:extension base="dms:URL">
            <xsd:sequence>
              <xsd:element name="Url" type="dms:ValidUrl" minOccurs="0" nillable="true"/>
              <xsd:element name="Description" type="xsd:string" nillable="true"/>
            </xsd:sequence>
          </xsd:extension>
        </xsd:complexContent>
      </xsd:complexType>
    </xsd:element>
    <xsd:element name="Working_x0020_Group" ma:index="18" nillable="true" ma:displayName="Working Group" ma:default="0" ma:internalName="Working_x0020_Group">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0CF377-9C49-4C2E-8A2A-7CE4BEC7C956}">
  <ds:schemaRefs>
    <ds:schemaRef ds:uri="http://schemas.microsoft.com/office/2006/documentManagement/types"/>
    <ds:schemaRef ds:uri="http://schemas.microsoft.com/office/infopath/2007/PartnerControls"/>
    <ds:schemaRef ds:uri="http://purl.org/dc/dcmitype/"/>
    <ds:schemaRef ds:uri="3cada6dc-2705-46ed-bab2-0b2cd6d935ca"/>
    <ds:schemaRef ds:uri="http://purl.org/dc/terms/"/>
    <ds:schemaRef ds:uri="http://purl.org/dc/elements/1.1/"/>
    <ds:schemaRef ds:uri="http://www.w3.org/XML/1998/namespace"/>
    <ds:schemaRef ds:uri="http://schemas.openxmlformats.org/package/2006/metadata/core-properties"/>
    <ds:schemaRef ds:uri="83dee237-e653-49f0-9104-674b0aa2bf9b"/>
    <ds:schemaRef ds:uri="http://schemas.microsoft.com/office/2006/metadata/properties"/>
  </ds:schemaRefs>
</ds:datastoreItem>
</file>

<file path=customXml/itemProps2.xml><?xml version="1.0" encoding="utf-8"?>
<ds:datastoreItem xmlns:ds="http://schemas.openxmlformats.org/officeDocument/2006/customXml" ds:itemID="{5BFABC74-27D4-4C6C-9AC7-53052B15498E}">
  <ds:schemaRefs>
    <ds:schemaRef ds:uri="http://schemas.microsoft.com/sharepoint/v3/contenttype/forms"/>
  </ds:schemaRefs>
</ds:datastoreItem>
</file>

<file path=customXml/itemProps3.xml><?xml version="1.0" encoding="utf-8"?>
<ds:datastoreItem xmlns:ds="http://schemas.openxmlformats.org/officeDocument/2006/customXml" ds:itemID="{20DDE6BE-A21B-433D-AAFA-DC7ED5589D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ada6dc-2705-46ed-bab2-0b2cd6d935ca"/>
    <ds:schemaRef ds:uri="83dee237-e653-49f0-9104-674b0aa2bf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ACM1slide</Template>
  <TotalTime>11368</TotalTime>
  <Words>764</Words>
  <Application>Microsoft Office PowerPoint</Application>
  <PresentationFormat>On-screen Show (4:3)</PresentationFormat>
  <Paragraphs>77</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ACM1slide</vt:lpstr>
      <vt:lpstr>CMC_04_19  Finalisation of Exchange Rate in Auction Information Pack</vt:lpstr>
      <vt:lpstr>Background &amp; Proposal</vt:lpstr>
      <vt:lpstr>Relevant CRM SEMC Decisions</vt:lpstr>
      <vt:lpstr>Legal Drafting Change</vt:lpstr>
      <vt:lpstr>Justification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PSO Peat – Forecast 2018/2019</dc:title>
  <dc:creator>Higgins. Paraic (ESB GWM)</dc:creator>
  <cp:lastModifiedBy>Linnane, Sandra</cp:lastModifiedBy>
  <cp:revision>444</cp:revision>
  <cp:lastPrinted>2016-10-27T17:45:29Z</cp:lastPrinted>
  <dcterms:created xsi:type="dcterms:W3CDTF">2014-03-11T10:51:03Z</dcterms:created>
  <dcterms:modified xsi:type="dcterms:W3CDTF">2019-02-07T14:11:58Z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0x0101007A86811831C6F943A75C3AB05CFC8DA5</vt:lpwstr>
  </property>
  <property fmtid="{D5CDD505-2E9C-101B-9397-08002B2CF9AE}" pid="3" name="Document Type">
    <vt:lpwstr>PM Capability</vt:lpwstr>
  </property>
  <property fmtid="{D5CDD505-2E9C-101B-9397-08002B2CF9AE}" pid="4" name="Order">
    <vt:r8>2000</vt:r8>
  </property>
  <property fmtid="{D5CDD505-2E9C-101B-9397-08002B2CF9AE}" pid="5" name="xd_ProgID">
    <vt:lpwstr/>
  </property>
  <property fmtid="{D5CDD505-2E9C-101B-9397-08002B2CF9AE}" pid="6" name="TemplateUrl">
    <vt:lpwstr/>
  </property>
  <property fmtid="{D5CDD505-2E9C-101B-9397-08002B2CF9AE}" pid="7" name="File Category">
    <vt:lpwstr/>
  </property>
</Properties>
</file>