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9" r:id="rId4"/>
  </p:sldIdLst>
  <p:sldSz cx="12192000" cy="6858000"/>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3242A9-4D49-40D6-B129-6B4FF4C8A5C1}" v="13" dt="2019-05-20T11:54:10.6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6305" autoAdjust="0"/>
  </p:normalViewPr>
  <p:slideViewPr>
    <p:cSldViewPr snapToGrid="0">
      <p:cViewPr>
        <p:scale>
          <a:sx n="122" d="100"/>
          <a:sy n="122" d="100"/>
        </p:scale>
        <p:origin x="-96" y="-7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200"/>
            </a:lvl1pPr>
          </a:lstStyle>
          <a:p>
            <a:fld id="{9C69AB70-E8A8-4E9B-8622-5DCFF9864F5D}" type="datetimeFigureOut">
              <a:rPr lang="en-GB" smtClean="0"/>
              <a:t>21/05/2019</a:t>
            </a:fld>
            <a:endParaRPr lang="en-GB"/>
          </a:p>
        </p:txBody>
      </p:sp>
      <p:sp>
        <p:nvSpPr>
          <p:cNvPr id="4" name="Slide Image Placeholder 3"/>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200"/>
            </a:lvl1pPr>
          </a:lstStyle>
          <a:p>
            <a:fld id="{5FDABC93-07FA-4FE8-877F-E58FF1D27C37}" type="slidenum">
              <a:rPr lang="en-GB" smtClean="0"/>
              <a:t>‹#›</a:t>
            </a:fld>
            <a:endParaRPr lang="en-GB"/>
          </a:p>
        </p:txBody>
      </p:sp>
    </p:spTree>
    <p:extLst>
      <p:ext uri="{BB962C8B-B14F-4D97-AF65-F5344CB8AC3E}">
        <p14:creationId xmlns:p14="http://schemas.microsoft.com/office/powerpoint/2010/main" val="10293767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FDABC93-07FA-4FE8-877F-E58FF1D27C37}" type="slidenum">
              <a:rPr lang="en-GB" smtClean="0"/>
              <a:t>1</a:t>
            </a:fld>
            <a:endParaRPr lang="en-GB"/>
          </a:p>
        </p:txBody>
      </p:sp>
    </p:spTree>
    <p:extLst>
      <p:ext uri="{BB962C8B-B14F-4D97-AF65-F5344CB8AC3E}">
        <p14:creationId xmlns:p14="http://schemas.microsoft.com/office/powerpoint/2010/main" val="2257047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FDABC93-07FA-4FE8-877F-E58FF1D27C37}" type="slidenum">
              <a:rPr lang="en-GB" smtClean="0"/>
              <a:t>2</a:t>
            </a:fld>
            <a:endParaRPr lang="en-GB"/>
          </a:p>
        </p:txBody>
      </p:sp>
    </p:spTree>
    <p:extLst>
      <p:ext uri="{BB962C8B-B14F-4D97-AF65-F5344CB8AC3E}">
        <p14:creationId xmlns:p14="http://schemas.microsoft.com/office/powerpoint/2010/main" val="3669073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FDABC93-07FA-4FE8-877F-E58FF1D27C37}" type="slidenum">
              <a:rPr lang="en-GB" smtClean="0"/>
              <a:t>3</a:t>
            </a:fld>
            <a:endParaRPr lang="en-GB"/>
          </a:p>
        </p:txBody>
      </p:sp>
    </p:spTree>
    <p:extLst>
      <p:ext uri="{BB962C8B-B14F-4D97-AF65-F5344CB8AC3E}">
        <p14:creationId xmlns:p14="http://schemas.microsoft.com/office/powerpoint/2010/main" val="2421100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3AD2B57-65A2-4450-8CEC-33909088A1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 xmlns:a16="http://schemas.microsoft.com/office/drawing/2014/main" id="{35057EDD-1542-44A2-A0D9-B82AB489C9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 xmlns:a16="http://schemas.microsoft.com/office/drawing/2014/main" id="{5B0A6D88-892E-4C68-BD4A-A39AA33AFD4B}"/>
              </a:ext>
            </a:extLst>
          </p:cNvPr>
          <p:cNvSpPr>
            <a:spLocks noGrp="1"/>
          </p:cNvSpPr>
          <p:nvPr>
            <p:ph type="dt" sz="half" idx="10"/>
          </p:nvPr>
        </p:nvSpPr>
        <p:spPr/>
        <p:txBody>
          <a:bodyPr/>
          <a:lstStyle/>
          <a:p>
            <a:fld id="{5486FA67-370D-476B-ACC4-3530999739DC}" type="datetimeFigureOut">
              <a:rPr lang="en-GB" smtClean="0"/>
              <a:t>21/05/2019</a:t>
            </a:fld>
            <a:endParaRPr lang="en-GB"/>
          </a:p>
        </p:txBody>
      </p:sp>
      <p:sp>
        <p:nvSpPr>
          <p:cNvPr id="5" name="Footer Placeholder 4">
            <a:extLst>
              <a:ext uri="{FF2B5EF4-FFF2-40B4-BE49-F238E27FC236}">
                <a16:creationId xmlns="" xmlns:a16="http://schemas.microsoft.com/office/drawing/2014/main" id="{74672F9F-0828-4AF9-8033-76999E3271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3DAA9B77-800B-4BD0-BD49-ED62382A9540}"/>
              </a:ext>
            </a:extLst>
          </p:cNvPr>
          <p:cNvSpPr>
            <a:spLocks noGrp="1"/>
          </p:cNvSpPr>
          <p:nvPr>
            <p:ph type="sldNum" sz="quarter" idx="12"/>
          </p:nvPr>
        </p:nvSpPr>
        <p:spPr/>
        <p:txBody>
          <a:bodyPr/>
          <a:lstStyle/>
          <a:p>
            <a:fld id="{2CD4D09B-DD26-45E4-AAFA-F327E2EFA62E}" type="slidenum">
              <a:rPr lang="en-GB" smtClean="0"/>
              <a:t>‹#›</a:t>
            </a:fld>
            <a:endParaRPr lang="en-GB"/>
          </a:p>
        </p:txBody>
      </p:sp>
    </p:spTree>
    <p:extLst>
      <p:ext uri="{BB962C8B-B14F-4D97-AF65-F5344CB8AC3E}">
        <p14:creationId xmlns:p14="http://schemas.microsoft.com/office/powerpoint/2010/main" val="1929388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7DCB64B-BE83-492B-85AE-972DC114AEE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F7DA2D47-3401-4D97-807C-2ED0F9579AD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A0E03CEE-6215-4537-B5C4-813C53675A0C}"/>
              </a:ext>
            </a:extLst>
          </p:cNvPr>
          <p:cNvSpPr>
            <a:spLocks noGrp="1"/>
          </p:cNvSpPr>
          <p:nvPr>
            <p:ph type="dt" sz="half" idx="10"/>
          </p:nvPr>
        </p:nvSpPr>
        <p:spPr/>
        <p:txBody>
          <a:bodyPr/>
          <a:lstStyle/>
          <a:p>
            <a:fld id="{5486FA67-370D-476B-ACC4-3530999739DC}" type="datetimeFigureOut">
              <a:rPr lang="en-GB" smtClean="0"/>
              <a:t>21/05/2019</a:t>
            </a:fld>
            <a:endParaRPr lang="en-GB"/>
          </a:p>
        </p:txBody>
      </p:sp>
      <p:sp>
        <p:nvSpPr>
          <p:cNvPr id="5" name="Footer Placeholder 4">
            <a:extLst>
              <a:ext uri="{FF2B5EF4-FFF2-40B4-BE49-F238E27FC236}">
                <a16:creationId xmlns="" xmlns:a16="http://schemas.microsoft.com/office/drawing/2014/main" id="{E4FCE416-2C1A-40D2-914D-225E8DB9F4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C7839AE7-C721-41C2-97C8-5D9ED819C7EB}"/>
              </a:ext>
            </a:extLst>
          </p:cNvPr>
          <p:cNvSpPr>
            <a:spLocks noGrp="1"/>
          </p:cNvSpPr>
          <p:nvPr>
            <p:ph type="sldNum" sz="quarter" idx="12"/>
          </p:nvPr>
        </p:nvSpPr>
        <p:spPr/>
        <p:txBody>
          <a:bodyPr/>
          <a:lstStyle/>
          <a:p>
            <a:fld id="{2CD4D09B-DD26-45E4-AAFA-F327E2EFA62E}" type="slidenum">
              <a:rPr lang="en-GB" smtClean="0"/>
              <a:t>‹#›</a:t>
            </a:fld>
            <a:endParaRPr lang="en-GB"/>
          </a:p>
        </p:txBody>
      </p:sp>
    </p:spTree>
    <p:extLst>
      <p:ext uri="{BB962C8B-B14F-4D97-AF65-F5344CB8AC3E}">
        <p14:creationId xmlns:p14="http://schemas.microsoft.com/office/powerpoint/2010/main" val="989561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E32C6CCC-76AC-4FEA-A798-EA1D72AB62C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B865F9A8-4414-448C-8302-B848DE2BE01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34115279-AD55-44F5-8C42-3079D18BDB0C}"/>
              </a:ext>
            </a:extLst>
          </p:cNvPr>
          <p:cNvSpPr>
            <a:spLocks noGrp="1"/>
          </p:cNvSpPr>
          <p:nvPr>
            <p:ph type="dt" sz="half" idx="10"/>
          </p:nvPr>
        </p:nvSpPr>
        <p:spPr/>
        <p:txBody>
          <a:bodyPr/>
          <a:lstStyle/>
          <a:p>
            <a:fld id="{5486FA67-370D-476B-ACC4-3530999739DC}" type="datetimeFigureOut">
              <a:rPr lang="en-GB" smtClean="0"/>
              <a:t>21/05/2019</a:t>
            </a:fld>
            <a:endParaRPr lang="en-GB"/>
          </a:p>
        </p:txBody>
      </p:sp>
      <p:sp>
        <p:nvSpPr>
          <p:cNvPr id="5" name="Footer Placeholder 4">
            <a:extLst>
              <a:ext uri="{FF2B5EF4-FFF2-40B4-BE49-F238E27FC236}">
                <a16:creationId xmlns="" xmlns:a16="http://schemas.microsoft.com/office/drawing/2014/main" id="{E18476C3-3688-498D-A1D4-9BF62D5B61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B83EEBF9-71F4-40F6-B984-A048D178312D}"/>
              </a:ext>
            </a:extLst>
          </p:cNvPr>
          <p:cNvSpPr>
            <a:spLocks noGrp="1"/>
          </p:cNvSpPr>
          <p:nvPr>
            <p:ph type="sldNum" sz="quarter" idx="12"/>
          </p:nvPr>
        </p:nvSpPr>
        <p:spPr/>
        <p:txBody>
          <a:bodyPr/>
          <a:lstStyle/>
          <a:p>
            <a:fld id="{2CD4D09B-DD26-45E4-AAFA-F327E2EFA62E}" type="slidenum">
              <a:rPr lang="en-GB" smtClean="0"/>
              <a:t>‹#›</a:t>
            </a:fld>
            <a:endParaRPr lang="en-GB"/>
          </a:p>
        </p:txBody>
      </p:sp>
    </p:spTree>
    <p:extLst>
      <p:ext uri="{BB962C8B-B14F-4D97-AF65-F5344CB8AC3E}">
        <p14:creationId xmlns:p14="http://schemas.microsoft.com/office/powerpoint/2010/main" val="232029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B21C54-2280-4117-94C6-A039AAC2CDD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D359E158-3B3A-4BE0-9AA4-1DB706E6947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7F22FD6A-E23D-4E7F-88D3-45DC4A66F0EC}"/>
              </a:ext>
            </a:extLst>
          </p:cNvPr>
          <p:cNvSpPr>
            <a:spLocks noGrp="1"/>
          </p:cNvSpPr>
          <p:nvPr>
            <p:ph type="dt" sz="half" idx="10"/>
          </p:nvPr>
        </p:nvSpPr>
        <p:spPr/>
        <p:txBody>
          <a:bodyPr/>
          <a:lstStyle/>
          <a:p>
            <a:fld id="{5486FA67-370D-476B-ACC4-3530999739DC}" type="datetimeFigureOut">
              <a:rPr lang="en-GB" smtClean="0"/>
              <a:t>21/05/2019</a:t>
            </a:fld>
            <a:endParaRPr lang="en-GB"/>
          </a:p>
        </p:txBody>
      </p:sp>
      <p:sp>
        <p:nvSpPr>
          <p:cNvPr id="5" name="Footer Placeholder 4">
            <a:extLst>
              <a:ext uri="{FF2B5EF4-FFF2-40B4-BE49-F238E27FC236}">
                <a16:creationId xmlns="" xmlns:a16="http://schemas.microsoft.com/office/drawing/2014/main" id="{21B7D909-C4C3-42C8-9A37-317D735CB7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4B21624F-C377-4D6D-A2DD-901900317F17}"/>
              </a:ext>
            </a:extLst>
          </p:cNvPr>
          <p:cNvSpPr>
            <a:spLocks noGrp="1"/>
          </p:cNvSpPr>
          <p:nvPr>
            <p:ph type="sldNum" sz="quarter" idx="12"/>
          </p:nvPr>
        </p:nvSpPr>
        <p:spPr/>
        <p:txBody>
          <a:bodyPr/>
          <a:lstStyle/>
          <a:p>
            <a:fld id="{2CD4D09B-DD26-45E4-AAFA-F327E2EFA62E}" type="slidenum">
              <a:rPr lang="en-GB" smtClean="0"/>
              <a:t>‹#›</a:t>
            </a:fld>
            <a:endParaRPr lang="en-GB"/>
          </a:p>
        </p:txBody>
      </p:sp>
    </p:spTree>
    <p:extLst>
      <p:ext uri="{BB962C8B-B14F-4D97-AF65-F5344CB8AC3E}">
        <p14:creationId xmlns:p14="http://schemas.microsoft.com/office/powerpoint/2010/main" val="485957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C3EEF0D-90D2-47D5-9781-7FCA32BC38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 xmlns:a16="http://schemas.microsoft.com/office/drawing/2014/main" id="{DDD77DB9-1838-4297-BC7E-6381B262F5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128CEAE3-E23F-40CD-8696-3A9A88AB5A42}"/>
              </a:ext>
            </a:extLst>
          </p:cNvPr>
          <p:cNvSpPr>
            <a:spLocks noGrp="1"/>
          </p:cNvSpPr>
          <p:nvPr>
            <p:ph type="dt" sz="half" idx="10"/>
          </p:nvPr>
        </p:nvSpPr>
        <p:spPr/>
        <p:txBody>
          <a:bodyPr/>
          <a:lstStyle/>
          <a:p>
            <a:fld id="{5486FA67-370D-476B-ACC4-3530999739DC}" type="datetimeFigureOut">
              <a:rPr lang="en-GB" smtClean="0"/>
              <a:t>21/05/2019</a:t>
            </a:fld>
            <a:endParaRPr lang="en-GB"/>
          </a:p>
        </p:txBody>
      </p:sp>
      <p:sp>
        <p:nvSpPr>
          <p:cNvPr id="5" name="Footer Placeholder 4">
            <a:extLst>
              <a:ext uri="{FF2B5EF4-FFF2-40B4-BE49-F238E27FC236}">
                <a16:creationId xmlns="" xmlns:a16="http://schemas.microsoft.com/office/drawing/2014/main" id="{82C934E7-506D-419C-B53F-2C343FDB44F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528B82B2-D9FD-4D08-9D40-3961AFE66673}"/>
              </a:ext>
            </a:extLst>
          </p:cNvPr>
          <p:cNvSpPr>
            <a:spLocks noGrp="1"/>
          </p:cNvSpPr>
          <p:nvPr>
            <p:ph type="sldNum" sz="quarter" idx="12"/>
          </p:nvPr>
        </p:nvSpPr>
        <p:spPr/>
        <p:txBody>
          <a:bodyPr/>
          <a:lstStyle/>
          <a:p>
            <a:fld id="{2CD4D09B-DD26-45E4-AAFA-F327E2EFA62E}" type="slidenum">
              <a:rPr lang="en-GB" smtClean="0"/>
              <a:t>‹#›</a:t>
            </a:fld>
            <a:endParaRPr lang="en-GB"/>
          </a:p>
        </p:txBody>
      </p:sp>
    </p:spTree>
    <p:extLst>
      <p:ext uri="{BB962C8B-B14F-4D97-AF65-F5344CB8AC3E}">
        <p14:creationId xmlns:p14="http://schemas.microsoft.com/office/powerpoint/2010/main" val="1490969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33413C6-1B6E-4EEA-B00A-186A2A3B5C0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6B1C7902-1F5F-4949-8D7E-A40C1931D03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 xmlns:a16="http://schemas.microsoft.com/office/drawing/2014/main" id="{F29D87C8-6A9F-43E3-885E-17F466841DF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 xmlns:a16="http://schemas.microsoft.com/office/drawing/2014/main" id="{4C50DF62-198B-4FCC-AC40-F151E7EB2EA6}"/>
              </a:ext>
            </a:extLst>
          </p:cNvPr>
          <p:cNvSpPr>
            <a:spLocks noGrp="1"/>
          </p:cNvSpPr>
          <p:nvPr>
            <p:ph type="dt" sz="half" idx="10"/>
          </p:nvPr>
        </p:nvSpPr>
        <p:spPr/>
        <p:txBody>
          <a:bodyPr/>
          <a:lstStyle/>
          <a:p>
            <a:fld id="{5486FA67-370D-476B-ACC4-3530999739DC}" type="datetimeFigureOut">
              <a:rPr lang="en-GB" smtClean="0"/>
              <a:t>21/05/2019</a:t>
            </a:fld>
            <a:endParaRPr lang="en-GB"/>
          </a:p>
        </p:txBody>
      </p:sp>
      <p:sp>
        <p:nvSpPr>
          <p:cNvPr id="6" name="Footer Placeholder 5">
            <a:extLst>
              <a:ext uri="{FF2B5EF4-FFF2-40B4-BE49-F238E27FC236}">
                <a16:creationId xmlns="" xmlns:a16="http://schemas.microsoft.com/office/drawing/2014/main" id="{B2592D80-DF46-46A6-A7EC-40797C0BE83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D033BCF1-67AD-474C-BBEC-ACBFB4752472}"/>
              </a:ext>
            </a:extLst>
          </p:cNvPr>
          <p:cNvSpPr>
            <a:spLocks noGrp="1"/>
          </p:cNvSpPr>
          <p:nvPr>
            <p:ph type="sldNum" sz="quarter" idx="12"/>
          </p:nvPr>
        </p:nvSpPr>
        <p:spPr/>
        <p:txBody>
          <a:bodyPr/>
          <a:lstStyle/>
          <a:p>
            <a:fld id="{2CD4D09B-DD26-45E4-AAFA-F327E2EFA62E}" type="slidenum">
              <a:rPr lang="en-GB" smtClean="0"/>
              <a:t>‹#›</a:t>
            </a:fld>
            <a:endParaRPr lang="en-GB"/>
          </a:p>
        </p:txBody>
      </p:sp>
    </p:spTree>
    <p:extLst>
      <p:ext uri="{BB962C8B-B14F-4D97-AF65-F5344CB8AC3E}">
        <p14:creationId xmlns:p14="http://schemas.microsoft.com/office/powerpoint/2010/main" val="3105778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FB3CA54-C282-4280-A212-41DBD63ADEC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A97A8ECD-52D6-4E5C-8FE4-D74C81AAE9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EE1039B5-CEEE-4AAD-880C-58915050DA1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 xmlns:a16="http://schemas.microsoft.com/office/drawing/2014/main" id="{A726A61C-E1F0-44F4-BFFA-9248CE8363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919644F8-DF6F-45F2-8CAE-F1ABF35F86E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 xmlns:a16="http://schemas.microsoft.com/office/drawing/2014/main" id="{D0A7361E-A87B-4B22-B903-9B94CA135A4D}"/>
              </a:ext>
            </a:extLst>
          </p:cNvPr>
          <p:cNvSpPr>
            <a:spLocks noGrp="1"/>
          </p:cNvSpPr>
          <p:nvPr>
            <p:ph type="dt" sz="half" idx="10"/>
          </p:nvPr>
        </p:nvSpPr>
        <p:spPr/>
        <p:txBody>
          <a:bodyPr/>
          <a:lstStyle/>
          <a:p>
            <a:fld id="{5486FA67-370D-476B-ACC4-3530999739DC}" type="datetimeFigureOut">
              <a:rPr lang="en-GB" smtClean="0"/>
              <a:t>21/05/2019</a:t>
            </a:fld>
            <a:endParaRPr lang="en-GB"/>
          </a:p>
        </p:txBody>
      </p:sp>
      <p:sp>
        <p:nvSpPr>
          <p:cNvPr id="8" name="Footer Placeholder 7">
            <a:extLst>
              <a:ext uri="{FF2B5EF4-FFF2-40B4-BE49-F238E27FC236}">
                <a16:creationId xmlns="" xmlns:a16="http://schemas.microsoft.com/office/drawing/2014/main" id="{3BF45DF3-1DCB-4515-98C2-34475BBDF58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 xmlns:a16="http://schemas.microsoft.com/office/drawing/2014/main" id="{617C0A04-ACEA-4C98-A6D7-FEE25D4865E9}"/>
              </a:ext>
            </a:extLst>
          </p:cNvPr>
          <p:cNvSpPr>
            <a:spLocks noGrp="1"/>
          </p:cNvSpPr>
          <p:nvPr>
            <p:ph type="sldNum" sz="quarter" idx="12"/>
          </p:nvPr>
        </p:nvSpPr>
        <p:spPr/>
        <p:txBody>
          <a:bodyPr/>
          <a:lstStyle/>
          <a:p>
            <a:fld id="{2CD4D09B-DD26-45E4-AAFA-F327E2EFA62E}" type="slidenum">
              <a:rPr lang="en-GB" smtClean="0"/>
              <a:t>‹#›</a:t>
            </a:fld>
            <a:endParaRPr lang="en-GB"/>
          </a:p>
        </p:txBody>
      </p:sp>
    </p:spTree>
    <p:extLst>
      <p:ext uri="{BB962C8B-B14F-4D97-AF65-F5344CB8AC3E}">
        <p14:creationId xmlns:p14="http://schemas.microsoft.com/office/powerpoint/2010/main" val="1353075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A5B8A78-57E0-40A3-B3F7-241B6ED7D21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 xmlns:a16="http://schemas.microsoft.com/office/drawing/2014/main" id="{7A195075-A90B-427C-958D-48059ED1826C}"/>
              </a:ext>
            </a:extLst>
          </p:cNvPr>
          <p:cNvSpPr>
            <a:spLocks noGrp="1"/>
          </p:cNvSpPr>
          <p:nvPr>
            <p:ph type="dt" sz="half" idx="10"/>
          </p:nvPr>
        </p:nvSpPr>
        <p:spPr/>
        <p:txBody>
          <a:bodyPr/>
          <a:lstStyle/>
          <a:p>
            <a:fld id="{5486FA67-370D-476B-ACC4-3530999739DC}" type="datetimeFigureOut">
              <a:rPr lang="en-GB" smtClean="0"/>
              <a:t>21/05/2019</a:t>
            </a:fld>
            <a:endParaRPr lang="en-GB"/>
          </a:p>
        </p:txBody>
      </p:sp>
      <p:sp>
        <p:nvSpPr>
          <p:cNvPr id="4" name="Footer Placeholder 3">
            <a:extLst>
              <a:ext uri="{FF2B5EF4-FFF2-40B4-BE49-F238E27FC236}">
                <a16:creationId xmlns="" xmlns:a16="http://schemas.microsoft.com/office/drawing/2014/main" id="{FAD81BCA-F354-47DB-A91A-A98A907409B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 xmlns:a16="http://schemas.microsoft.com/office/drawing/2014/main" id="{DB31648E-8517-4186-A1FC-728FBB85B491}"/>
              </a:ext>
            </a:extLst>
          </p:cNvPr>
          <p:cNvSpPr>
            <a:spLocks noGrp="1"/>
          </p:cNvSpPr>
          <p:nvPr>
            <p:ph type="sldNum" sz="quarter" idx="12"/>
          </p:nvPr>
        </p:nvSpPr>
        <p:spPr/>
        <p:txBody>
          <a:bodyPr/>
          <a:lstStyle/>
          <a:p>
            <a:fld id="{2CD4D09B-DD26-45E4-AAFA-F327E2EFA62E}" type="slidenum">
              <a:rPr lang="en-GB" smtClean="0"/>
              <a:t>‹#›</a:t>
            </a:fld>
            <a:endParaRPr lang="en-GB"/>
          </a:p>
        </p:txBody>
      </p:sp>
    </p:spTree>
    <p:extLst>
      <p:ext uri="{BB962C8B-B14F-4D97-AF65-F5344CB8AC3E}">
        <p14:creationId xmlns:p14="http://schemas.microsoft.com/office/powerpoint/2010/main" val="591354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CBA3F088-5E51-4F1A-8123-0A328B9485E2}"/>
              </a:ext>
            </a:extLst>
          </p:cNvPr>
          <p:cNvSpPr>
            <a:spLocks noGrp="1"/>
          </p:cNvSpPr>
          <p:nvPr>
            <p:ph type="dt" sz="half" idx="10"/>
          </p:nvPr>
        </p:nvSpPr>
        <p:spPr/>
        <p:txBody>
          <a:bodyPr/>
          <a:lstStyle/>
          <a:p>
            <a:fld id="{5486FA67-370D-476B-ACC4-3530999739DC}" type="datetimeFigureOut">
              <a:rPr lang="en-GB" smtClean="0"/>
              <a:t>21/05/2019</a:t>
            </a:fld>
            <a:endParaRPr lang="en-GB"/>
          </a:p>
        </p:txBody>
      </p:sp>
      <p:sp>
        <p:nvSpPr>
          <p:cNvPr id="3" name="Footer Placeholder 2">
            <a:extLst>
              <a:ext uri="{FF2B5EF4-FFF2-40B4-BE49-F238E27FC236}">
                <a16:creationId xmlns="" xmlns:a16="http://schemas.microsoft.com/office/drawing/2014/main" id="{40AEF755-3CF1-45C1-BD42-462DB74F7BB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 xmlns:a16="http://schemas.microsoft.com/office/drawing/2014/main" id="{5C6A06C9-8BE5-4E87-BB30-47D7E89D3A7A}"/>
              </a:ext>
            </a:extLst>
          </p:cNvPr>
          <p:cNvSpPr>
            <a:spLocks noGrp="1"/>
          </p:cNvSpPr>
          <p:nvPr>
            <p:ph type="sldNum" sz="quarter" idx="12"/>
          </p:nvPr>
        </p:nvSpPr>
        <p:spPr/>
        <p:txBody>
          <a:bodyPr/>
          <a:lstStyle/>
          <a:p>
            <a:fld id="{2CD4D09B-DD26-45E4-AAFA-F327E2EFA62E}" type="slidenum">
              <a:rPr lang="en-GB" smtClean="0"/>
              <a:t>‹#›</a:t>
            </a:fld>
            <a:endParaRPr lang="en-GB"/>
          </a:p>
        </p:txBody>
      </p:sp>
    </p:spTree>
    <p:extLst>
      <p:ext uri="{BB962C8B-B14F-4D97-AF65-F5344CB8AC3E}">
        <p14:creationId xmlns:p14="http://schemas.microsoft.com/office/powerpoint/2010/main" val="3680484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ACB8CE-6C12-435B-B722-B79E4D6F50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826A07DB-B564-4AE6-9A31-78ACA23EFE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 xmlns:a16="http://schemas.microsoft.com/office/drawing/2014/main" id="{97AEE322-D927-4D32-9F76-07540A2155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1949EFE4-C459-4DBB-9D9E-3BBBF854FBEA}"/>
              </a:ext>
            </a:extLst>
          </p:cNvPr>
          <p:cNvSpPr>
            <a:spLocks noGrp="1"/>
          </p:cNvSpPr>
          <p:nvPr>
            <p:ph type="dt" sz="half" idx="10"/>
          </p:nvPr>
        </p:nvSpPr>
        <p:spPr/>
        <p:txBody>
          <a:bodyPr/>
          <a:lstStyle/>
          <a:p>
            <a:fld id="{5486FA67-370D-476B-ACC4-3530999739DC}" type="datetimeFigureOut">
              <a:rPr lang="en-GB" smtClean="0"/>
              <a:t>21/05/2019</a:t>
            </a:fld>
            <a:endParaRPr lang="en-GB"/>
          </a:p>
        </p:txBody>
      </p:sp>
      <p:sp>
        <p:nvSpPr>
          <p:cNvPr id="6" name="Footer Placeholder 5">
            <a:extLst>
              <a:ext uri="{FF2B5EF4-FFF2-40B4-BE49-F238E27FC236}">
                <a16:creationId xmlns="" xmlns:a16="http://schemas.microsoft.com/office/drawing/2014/main" id="{D491F722-C915-4677-8490-50795114834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B93914D7-C75B-4DE1-913E-97626707261E}"/>
              </a:ext>
            </a:extLst>
          </p:cNvPr>
          <p:cNvSpPr>
            <a:spLocks noGrp="1"/>
          </p:cNvSpPr>
          <p:nvPr>
            <p:ph type="sldNum" sz="quarter" idx="12"/>
          </p:nvPr>
        </p:nvSpPr>
        <p:spPr/>
        <p:txBody>
          <a:bodyPr/>
          <a:lstStyle/>
          <a:p>
            <a:fld id="{2CD4D09B-DD26-45E4-AAFA-F327E2EFA62E}" type="slidenum">
              <a:rPr lang="en-GB" smtClean="0"/>
              <a:t>‹#›</a:t>
            </a:fld>
            <a:endParaRPr lang="en-GB"/>
          </a:p>
        </p:txBody>
      </p:sp>
    </p:spTree>
    <p:extLst>
      <p:ext uri="{BB962C8B-B14F-4D97-AF65-F5344CB8AC3E}">
        <p14:creationId xmlns:p14="http://schemas.microsoft.com/office/powerpoint/2010/main" val="2026697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674EB0-65EB-43FD-999E-BA64769FF2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 xmlns:a16="http://schemas.microsoft.com/office/drawing/2014/main" id="{6D1D8AA3-A553-41BA-9AEE-64C2472124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 xmlns:a16="http://schemas.microsoft.com/office/drawing/2014/main" id="{9F27AF40-E791-4A91-BC2C-0711D79517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2D53E8AB-DE0A-4874-8BDA-B53909B72CB3}"/>
              </a:ext>
            </a:extLst>
          </p:cNvPr>
          <p:cNvSpPr>
            <a:spLocks noGrp="1"/>
          </p:cNvSpPr>
          <p:nvPr>
            <p:ph type="dt" sz="half" idx="10"/>
          </p:nvPr>
        </p:nvSpPr>
        <p:spPr/>
        <p:txBody>
          <a:bodyPr/>
          <a:lstStyle/>
          <a:p>
            <a:fld id="{5486FA67-370D-476B-ACC4-3530999739DC}" type="datetimeFigureOut">
              <a:rPr lang="en-GB" smtClean="0"/>
              <a:t>21/05/2019</a:t>
            </a:fld>
            <a:endParaRPr lang="en-GB"/>
          </a:p>
        </p:txBody>
      </p:sp>
      <p:sp>
        <p:nvSpPr>
          <p:cNvPr id="6" name="Footer Placeholder 5">
            <a:extLst>
              <a:ext uri="{FF2B5EF4-FFF2-40B4-BE49-F238E27FC236}">
                <a16:creationId xmlns="" xmlns:a16="http://schemas.microsoft.com/office/drawing/2014/main" id="{CAB592BA-D77A-4A38-9CAB-0468A53E854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931C4021-60D5-4C24-A131-BCB8EBB1AFF5}"/>
              </a:ext>
            </a:extLst>
          </p:cNvPr>
          <p:cNvSpPr>
            <a:spLocks noGrp="1"/>
          </p:cNvSpPr>
          <p:nvPr>
            <p:ph type="sldNum" sz="quarter" idx="12"/>
          </p:nvPr>
        </p:nvSpPr>
        <p:spPr/>
        <p:txBody>
          <a:bodyPr/>
          <a:lstStyle/>
          <a:p>
            <a:fld id="{2CD4D09B-DD26-45E4-AAFA-F327E2EFA62E}" type="slidenum">
              <a:rPr lang="en-GB" smtClean="0"/>
              <a:t>‹#›</a:t>
            </a:fld>
            <a:endParaRPr lang="en-GB"/>
          </a:p>
        </p:txBody>
      </p:sp>
    </p:spTree>
    <p:extLst>
      <p:ext uri="{BB962C8B-B14F-4D97-AF65-F5344CB8AC3E}">
        <p14:creationId xmlns:p14="http://schemas.microsoft.com/office/powerpoint/2010/main" val="3374572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42DC1CDB-0114-4CCB-8CCF-3E195E255C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FEAFD2F4-F658-4164-AF05-E415E64361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29C2770B-2B2F-4D1C-8B5C-7134C44144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86FA67-370D-476B-ACC4-3530999739DC}" type="datetimeFigureOut">
              <a:rPr lang="en-GB" smtClean="0"/>
              <a:t>21/05/2019</a:t>
            </a:fld>
            <a:endParaRPr lang="en-GB"/>
          </a:p>
        </p:txBody>
      </p:sp>
      <p:sp>
        <p:nvSpPr>
          <p:cNvPr id="5" name="Footer Placeholder 4">
            <a:extLst>
              <a:ext uri="{FF2B5EF4-FFF2-40B4-BE49-F238E27FC236}">
                <a16:creationId xmlns="" xmlns:a16="http://schemas.microsoft.com/office/drawing/2014/main" id="{76A016E3-973D-4336-8C31-9974B0AFC50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 xmlns:a16="http://schemas.microsoft.com/office/drawing/2014/main" id="{AFAA3F35-1F95-4893-AD7F-1CAF97865B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D4D09B-DD26-45E4-AAFA-F327E2EFA62E}" type="slidenum">
              <a:rPr lang="en-GB" smtClean="0"/>
              <a:t>‹#›</a:t>
            </a:fld>
            <a:endParaRPr lang="en-GB"/>
          </a:p>
        </p:txBody>
      </p:sp>
    </p:spTree>
    <p:extLst>
      <p:ext uri="{BB962C8B-B14F-4D97-AF65-F5344CB8AC3E}">
        <p14:creationId xmlns:p14="http://schemas.microsoft.com/office/powerpoint/2010/main" val="6045360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1606D22-0339-45BC-A8C5-E1745955301A}"/>
              </a:ext>
            </a:extLst>
          </p:cNvPr>
          <p:cNvSpPr>
            <a:spLocks noGrp="1"/>
          </p:cNvSpPr>
          <p:nvPr>
            <p:ph type="ctrTitle"/>
          </p:nvPr>
        </p:nvSpPr>
        <p:spPr/>
        <p:txBody>
          <a:bodyPr/>
          <a:lstStyle/>
          <a:p>
            <a:r>
              <a:rPr lang="en-GB" dirty="0"/>
              <a:t>Capacity Market Code Modifications</a:t>
            </a:r>
          </a:p>
        </p:txBody>
      </p:sp>
      <p:sp>
        <p:nvSpPr>
          <p:cNvPr id="3" name="Subtitle 2">
            <a:extLst>
              <a:ext uri="{FF2B5EF4-FFF2-40B4-BE49-F238E27FC236}">
                <a16:creationId xmlns="" xmlns:a16="http://schemas.microsoft.com/office/drawing/2014/main" id="{0A4FC44F-0DAE-48AF-865B-6D53DC6F879A}"/>
              </a:ext>
            </a:extLst>
          </p:cNvPr>
          <p:cNvSpPr>
            <a:spLocks noGrp="1"/>
          </p:cNvSpPr>
          <p:nvPr>
            <p:ph type="subTitle" idx="1"/>
          </p:nvPr>
        </p:nvSpPr>
        <p:spPr/>
        <p:txBody>
          <a:bodyPr/>
          <a:lstStyle/>
          <a:p>
            <a:r>
              <a:rPr lang="en-GB" dirty="0"/>
              <a:t>Working Group </a:t>
            </a:r>
            <a:r>
              <a:rPr lang="en-GB" dirty="0" smtClean="0"/>
              <a:t>6</a:t>
            </a:r>
            <a:endParaRPr lang="en-GB" dirty="0"/>
          </a:p>
          <a:p>
            <a:r>
              <a:rPr lang="en-GB" dirty="0"/>
              <a:t>23 May 2019</a:t>
            </a:r>
          </a:p>
        </p:txBody>
      </p:sp>
      <p:pic>
        <p:nvPicPr>
          <p:cNvPr id="9" name="Picture 8" descr="https://drive.google.com/uc?id=0B1jvYvmExzw_bjhPbFRxNkpKQVk"/>
          <p:cNvPicPr/>
          <p:nvPr/>
        </p:nvPicPr>
        <p:blipFill>
          <a:blip r:embed="rId3">
            <a:extLst>
              <a:ext uri="{28A0092B-C50C-407E-A947-70E740481C1C}">
                <a14:useLocalDpi xmlns:a14="http://schemas.microsoft.com/office/drawing/2010/main" val="0"/>
              </a:ext>
            </a:extLst>
          </a:blip>
          <a:srcRect/>
          <a:stretch>
            <a:fillRect/>
          </a:stretch>
        </p:blipFill>
        <p:spPr bwMode="auto">
          <a:xfrm>
            <a:off x="1524000" y="5349875"/>
            <a:ext cx="2494547" cy="1074988"/>
          </a:xfrm>
          <a:prstGeom prst="rect">
            <a:avLst/>
          </a:prstGeom>
          <a:noFill/>
          <a:ln>
            <a:noFill/>
          </a:ln>
        </p:spPr>
      </p:pic>
      <p:pic>
        <p:nvPicPr>
          <p:cNvPr id="10" name="Picture 9" descr="UtilityRegulator"/>
          <p:cNvPicPr/>
          <p:nvPr/>
        </p:nvPicPr>
        <p:blipFill>
          <a:blip r:embed="rId4"/>
          <a:srcRect/>
          <a:stretch>
            <a:fillRect/>
          </a:stretch>
        </p:blipFill>
        <p:spPr bwMode="auto">
          <a:xfrm>
            <a:off x="8013032" y="5349875"/>
            <a:ext cx="2654968" cy="906546"/>
          </a:xfrm>
          <a:prstGeom prst="rect">
            <a:avLst/>
          </a:prstGeom>
          <a:noFill/>
          <a:ln w="9525">
            <a:noFill/>
            <a:miter lim="800000"/>
            <a:headEnd/>
            <a:tailEnd/>
          </a:ln>
        </p:spPr>
      </p:pic>
    </p:spTree>
    <p:extLst>
      <p:ext uri="{BB962C8B-B14F-4D97-AF65-F5344CB8AC3E}">
        <p14:creationId xmlns:p14="http://schemas.microsoft.com/office/powerpoint/2010/main" val="2336187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 xmlns:a16="http://schemas.microsoft.com/office/drawing/2014/main" id="{BF7C770E-2E79-4FCE-A619-2279F4301710}"/>
              </a:ext>
            </a:extLst>
          </p:cNvPr>
          <p:cNvSpPr/>
          <p:nvPr/>
        </p:nvSpPr>
        <p:spPr>
          <a:xfrm>
            <a:off x="783765" y="2677886"/>
            <a:ext cx="9459193" cy="2575249"/>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 xmlns:a16="http://schemas.microsoft.com/office/drawing/2014/main" id="{7A619711-4B8C-4BC2-9FC7-52900EDD2872}"/>
              </a:ext>
            </a:extLst>
          </p:cNvPr>
          <p:cNvSpPr>
            <a:spLocks noGrp="1"/>
          </p:cNvSpPr>
          <p:nvPr>
            <p:ph type="title"/>
          </p:nvPr>
        </p:nvSpPr>
        <p:spPr/>
        <p:txBody>
          <a:bodyPr>
            <a:normAutofit/>
          </a:bodyPr>
          <a:lstStyle/>
          <a:p>
            <a:pPr defTabSz="457200">
              <a:lnSpc>
                <a:spcPct val="70000"/>
              </a:lnSpc>
              <a:spcBef>
                <a:spcPts val="1000"/>
              </a:spcBef>
              <a:buSzPct val="100000"/>
            </a:pPr>
            <a:r>
              <a:rPr lang="en-GB" sz="2800" b="1" dirty="0">
                <a:solidFill>
                  <a:srgbClr val="00A1B1"/>
                </a:solidFill>
                <a:cs typeface="Arial"/>
              </a:rPr>
              <a:t>CMC_05_19 – Housekeeping Changes</a:t>
            </a:r>
          </a:p>
        </p:txBody>
      </p:sp>
      <p:sp>
        <p:nvSpPr>
          <p:cNvPr id="3" name="Content Placeholder 2">
            <a:extLst>
              <a:ext uri="{FF2B5EF4-FFF2-40B4-BE49-F238E27FC236}">
                <a16:creationId xmlns="" xmlns:a16="http://schemas.microsoft.com/office/drawing/2014/main" id="{2CD0D526-680A-46B0-8127-32F492FA69D5}"/>
              </a:ext>
            </a:extLst>
          </p:cNvPr>
          <p:cNvSpPr>
            <a:spLocks noGrp="1"/>
          </p:cNvSpPr>
          <p:nvPr>
            <p:ph idx="1"/>
          </p:nvPr>
        </p:nvSpPr>
        <p:spPr>
          <a:xfrm>
            <a:off x="793098" y="1464906"/>
            <a:ext cx="9459193" cy="5141167"/>
          </a:xfrm>
        </p:spPr>
        <p:txBody>
          <a:bodyPr>
            <a:normAutofit/>
          </a:bodyPr>
          <a:lstStyle/>
          <a:p>
            <a:pPr>
              <a:buFont typeface="Wingdings" panose="05000000000000000000" pitchFamily="2" charset="2"/>
              <a:buChar char="Ø"/>
            </a:pPr>
            <a:r>
              <a:rPr lang="en-GB" sz="1800" dirty="0"/>
              <a:t>Trivial removal of cross-reference duplications, except for change to F.5.1.2(b)</a:t>
            </a:r>
          </a:p>
          <a:p>
            <a:pPr>
              <a:buFont typeface="Wingdings" panose="05000000000000000000" pitchFamily="2" charset="2"/>
              <a:buChar char="Ø"/>
            </a:pPr>
            <a:r>
              <a:rPr lang="en-GB" sz="1800" dirty="0"/>
              <a:t>Lack of clarity between setting of exchange rates for FAIP between F.5.1.1 and F.5.1.2(b) raised by Monitor</a:t>
            </a:r>
          </a:p>
          <a:p>
            <a:pPr marL="0" indent="0">
              <a:buNone/>
            </a:pPr>
            <a:endParaRPr lang="en-GB" sz="1800" dirty="0"/>
          </a:p>
          <a:p>
            <a:pPr marL="0" indent="0">
              <a:buNone/>
            </a:pPr>
            <a:r>
              <a:rPr lang="en-GB" sz="1600" dirty="0"/>
              <a:t>F.5.1.1 The System Operators shall calculate the final Annual Capacity Payment Exchange Rate […] to be included</a:t>
            </a:r>
          </a:p>
          <a:p>
            <a:pPr marL="0" indent="0">
              <a:buNone/>
            </a:pPr>
            <a:r>
              <a:rPr lang="en-GB" sz="1600" dirty="0"/>
              <a:t>             in the Final Auction Information Pack. </a:t>
            </a:r>
          </a:p>
          <a:p>
            <a:pPr marL="0" indent="0">
              <a:buNone/>
            </a:pPr>
            <a:r>
              <a:rPr lang="en-GB" sz="1600" dirty="0"/>
              <a:t>F.5.1.2 The System Operators shall use reasonable endeavours to publish the Final Auction Information Pack for</a:t>
            </a:r>
          </a:p>
          <a:p>
            <a:pPr marL="0" indent="0">
              <a:buNone/>
            </a:pPr>
            <a:r>
              <a:rPr lang="en-GB" sz="1600" dirty="0"/>
              <a:t>             a Capacity Auction by the later of:</a:t>
            </a:r>
          </a:p>
          <a:p>
            <a:pPr marL="0" indent="0">
              <a:buNone/>
            </a:pPr>
            <a:r>
              <a:rPr lang="en-GB" sz="1600" dirty="0"/>
              <a:t>	a)  […]; and </a:t>
            </a:r>
          </a:p>
          <a:p>
            <a:pPr marL="0" indent="0">
              <a:buNone/>
            </a:pPr>
            <a:r>
              <a:rPr lang="en-GB" sz="1600" dirty="0"/>
              <a:t>	b)  two Working Days after the last of the date the Regulatory Authorities provide the Demand Curve</a:t>
            </a:r>
          </a:p>
          <a:p>
            <a:pPr marL="0" indent="0">
              <a:buNone/>
            </a:pPr>
            <a:r>
              <a:rPr lang="en-GB" sz="1600" dirty="0"/>
              <a:t>                          </a:t>
            </a:r>
            <a:r>
              <a:rPr lang="en-GB" sz="1600" dirty="0">
                <a:solidFill>
                  <a:srgbClr val="FF0000"/>
                </a:solidFill>
              </a:rPr>
              <a:t>and approval</a:t>
            </a:r>
            <a:r>
              <a:rPr lang="en-GB" sz="1600" dirty="0"/>
              <a:t> of the final Annual Capacity Payment Exchange Rate […]. </a:t>
            </a:r>
          </a:p>
          <a:p>
            <a:pPr marL="0" indent="0">
              <a:buNone/>
            </a:pPr>
            <a:endParaRPr lang="en-GB" sz="1600" dirty="0"/>
          </a:p>
          <a:p>
            <a:pPr>
              <a:buFont typeface="Wingdings" panose="05000000000000000000" pitchFamily="2" charset="2"/>
              <a:buChar char="Ø"/>
            </a:pPr>
            <a:r>
              <a:rPr lang="en-GB" sz="1800" dirty="0"/>
              <a:t>Addition to the text (in red) clarifies that while SOs determine the Exchange Rate, it is approved by the RAs and this approval forms one of the triggers to publish the FAIP.</a:t>
            </a:r>
          </a:p>
          <a:p>
            <a:pPr>
              <a:buFont typeface="Wingdings" panose="05000000000000000000" pitchFamily="2" charset="2"/>
              <a:buChar char="Ø"/>
            </a:pPr>
            <a:endParaRPr lang="en-GB" sz="2000" dirty="0"/>
          </a:p>
          <a:p>
            <a:pPr>
              <a:buFont typeface="Wingdings" panose="05000000000000000000" pitchFamily="2" charset="2"/>
              <a:buChar char="Ø"/>
            </a:pPr>
            <a:endParaRPr lang="en-GB" sz="600" dirty="0"/>
          </a:p>
          <a:p>
            <a:pPr marL="457200" lvl="1" indent="0">
              <a:buNone/>
            </a:pPr>
            <a:endParaRPr lang="en-GB" sz="600" dirty="0"/>
          </a:p>
        </p:txBody>
      </p:sp>
    </p:spTree>
    <p:extLst>
      <p:ext uri="{BB962C8B-B14F-4D97-AF65-F5344CB8AC3E}">
        <p14:creationId xmlns:p14="http://schemas.microsoft.com/office/powerpoint/2010/main" val="4250702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A619711-4B8C-4BC2-9FC7-52900EDD2872}"/>
              </a:ext>
            </a:extLst>
          </p:cNvPr>
          <p:cNvSpPr>
            <a:spLocks noGrp="1"/>
          </p:cNvSpPr>
          <p:nvPr>
            <p:ph type="title"/>
          </p:nvPr>
        </p:nvSpPr>
        <p:spPr/>
        <p:txBody>
          <a:bodyPr>
            <a:normAutofit/>
          </a:bodyPr>
          <a:lstStyle/>
          <a:p>
            <a:pPr defTabSz="457200">
              <a:lnSpc>
                <a:spcPct val="70000"/>
              </a:lnSpc>
              <a:spcBef>
                <a:spcPts val="1000"/>
              </a:spcBef>
              <a:buSzPct val="100000"/>
            </a:pPr>
            <a:r>
              <a:rPr lang="en-GB" sz="2800" b="1" dirty="0">
                <a:solidFill>
                  <a:srgbClr val="00A1B1"/>
                </a:solidFill>
                <a:cs typeface="Arial"/>
              </a:rPr>
              <a:t>Modification Timetables</a:t>
            </a:r>
          </a:p>
        </p:txBody>
      </p:sp>
      <p:graphicFrame>
        <p:nvGraphicFramePr>
          <p:cNvPr id="6" name="Content Placeholder 5">
            <a:extLst>
              <a:ext uri="{FF2B5EF4-FFF2-40B4-BE49-F238E27FC236}">
                <a16:creationId xmlns="" xmlns:a16="http://schemas.microsoft.com/office/drawing/2014/main" id="{92A4DC62-49CD-42BC-B35F-23F838E0520C}"/>
              </a:ext>
            </a:extLst>
          </p:cNvPr>
          <p:cNvGraphicFramePr>
            <a:graphicFrameLocks noGrp="1"/>
          </p:cNvGraphicFramePr>
          <p:nvPr>
            <p:ph idx="1"/>
            <p:extLst>
              <p:ext uri="{D42A27DB-BD31-4B8C-83A1-F6EECF244321}">
                <p14:modId xmlns:p14="http://schemas.microsoft.com/office/powerpoint/2010/main" val="2396054665"/>
              </p:ext>
            </p:extLst>
          </p:nvPr>
        </p:nvGraphicFramePr>
        <p:xfrm>
          <a:off x="838200" y="1990012"/>
          <a:ext cx="10515600" cy="3307080"/>
        </p:xfrm>
        <a:graphic>
          <a:graphicData uri="http://schemas.openxmlformats.org/drawingml/2006/table">
            <a:tbl>
              <a:tblPr firstRow="1" bandRow="1">
                <a:tableStyleId>{5C22544A-7EE6-4342-B048-85BDC9FD1C3A}</a:tableStyleId>
              </a:tblPr>
              <a:tblGrid>
                <a:gridCol w="466618">
                  <a:extLst>
                    <a:ext uri="{9D8B030D-6E8A-4147-A177-3AD203B41FA5}">
                      <a16:colId xmlns="" xmlns:a16="http://schemas.microsoft.com/office/drawing/2014/main" val="2600662951"/>
                    </a:ext>
                  </a:extLst>
                </a:gridCol>
                <a:gridCol w="7089169">
                  <a:extLst>
                    <a:ext uri="{9D8B030D-6E8A-4147-A177-3AD203B41FA5}">
                      <a16:colId xmlns="" xmlns:a16="http://schemas.microsoft.com/office/drawing/2014/main" val="2329763054"/>
                    </a:ext>
                  </a:extLst>
                </a:gridCol>
                <a:gridCol w="2959813">
                  <a:extLst>
                    <a:ext uri="{9D8B030D-6E8A-4147-A177-3AD203B41FA5}">
                      <a16:colId xmlns="" xmlns:a16="http://schemas.microsoft.com/office/drawing/2014/main" val="265929718"/>
                    </a:ext>
                  </a:extLst>
                </a:gridCol>
              </a:tblGrid>
              <a:tr h="370840">
                <a:tc>
                  <a:txBody>
                    <a:bodyPr/>
                    <a:lstStyle/>
                    <a:p>
                      <a:pPr algn="ctr"/>
                      <a:endParaRPr lang="en-GB" b="1"/>
                    </a:p>
                  </a:txBody>
                  <a:tcPr/>
                </a:tc>
                <a:tc>
                  <a:txBody>
                    <a:bodyPr/>
                    <a:lstStyle/>
                    <a:p>
                      <a:r>
                        <a:rPr lang="en-GB" dirty="0" smtClean="0"/>
                        <a:t>Event</a:t>
                      </a:r>
                      <a:endParaRPr lang="en-GB" dirty="0"/>
                    </a:p>
                  </a:txBody>
                  <a:tcPr/>
                </a:tc>
                <a:tc>
                  <a:txBody>
                    <a:bodyPr/>
                    <a:lstStyle/>
                    <a:p>
                      <a:pPr algn="ctr"/>
                      <a:r>
                        <a:rPr lang="en-GB" dirty="0" smtClean="0"/>
                        <a:t>Date</a:t>
                      </a:r>
                      <a:endParaRPr lang="en-GB" dirty="0"/>
                    </a:p>
                  </a:txBody>
                  <a:tcPr/>
                </a:tc>
                <a:extLst>
                  <a:ext uri="{0D108BD9-81ED-4DB2-BD59-A6C34878D82A}">
                    <a16:rowId xmlns="" xmlns:a16="http://schemas.microsoft.com/office/drawing/2014/main" val="3142401722"/>
                  </a:ext>
                </a:extLst>
              </a:tr>
              <a:tr h="370840">
                <a:tc>
                  <a:txBody>
                    <a:bodyPr/>
                    <a:lstStyle/>
                    <a:p>
                      <a:pPr algn="ctr"/>
                      <a:r>
                        <a:rPr lang="en-GB" b="1" dirty="0" smtClean="0"/>
                        <a:t>1</a:t>
                      </a:r>
                      <a:endParaRPr lang="en-GB" b="1" dirty="0"/>
                    </a:p>
                  </a:txBody>
                  <a:tcPr/>
                </a:tc>
                <a:tc>
                  <a:txBody>
                    <a:bodyPr/>
                    <a:lstStyle/>
                    <a:p>
                      <a:pPr algn="just"/>
                      <a:r>
                        <a:rPr lang="en-GB" dirty="0" smtClean="0"/>
                        <a:t>Modifications Proposal Submission Deadline</a:t>
                      </a:r>
                      <a:endParaRPr lang="en-GB" dirty="0"/>
                    </a:p>
                  </a:txBody>
                  <a:tcPr/>
                </a:tc>
                <a:tc>
                  <a:txBody>
                    <a:bodyPr/>
                    <a:lstStyle/>
                    <a:p>
                      <a:pPr algn="ctr"/>
                      <a:r>
                        <a:rPr lang="en-GB" dirty="0" smtClean="0"/>
                        <a:t>09/05/2019</a:t>
                      </a:r>
                      <a:endParaRPr lang="en-GB" dirty="0"/>
                    </a:p>
                  </a:txBody>
                  <a:tcPr/>
                </a:tc>
                <a:extLst>
                  <a:ext uri="{0D108BD9-81ED-4DB2-BD59-A6C34878D82A}">
                    <a16:rowId xmlns="" xmlns:a16="http://schemas.microsoft.com/office/drawing/2014/main" val="738759981"/>
                  </a:ext>
                </a:extLst>
              </a:tr>
              <a:tr h="370840">
                <a:tc>
                  <a:txBody>
                    <a:bodyPr/>
                    <a:lstStyle/>
                    <a:p>
                      <a:pPr algn="ctr"/>
                      <a:r>
                        <a:rPr lang="en-GB" b="1" dirty="0" smtClean="0"/>
                        <a:t>2</a:t>
                      </a:r>
                      <a:endParaRPr lang="en-GB" b="1" dirty="0"/>
                    </a:p>
                  </a:txBody>
                  <a:tcPr/>
                </a:tc>
                <a:tc>
                  <a:txBody>
                    <a:bodyPr/>
                    <a:lstStyle/>
                    <a:p>
                      <a:pPr algn="just"/>
                      <a:r>
                        <a:rPr lang="en-GB" dirty="0" smtClean="0"/>
                        <a:t>Deadline for RA Rejection of Modification Proposals on the grounds of being Spurious.</a:t>
                      </a:r>
                      <a:endParaRPr lang="en-GB" dirty="0"/>
                    </a:p>
                  </a:txBody>
                  <a:tcPr/>
                </a:tc>
                <a:tc>
                  <a:txBody>
                    <a:bodyPr/>
                    <a:lstStyle/>
                    <a:p>
                      <a:pPr algn="ctr"/>
                      <a:r>
                        <a:rPr lang="en-GB" dirty="0" smtClean="0"/>
                        <a:t>16/05/2019</a:t>
                      </a:r>
                      <a:endParaRPr lang="en-GB" dirty="0"/>
                    </a:p>
                  </a:txBody>
                  <a:tcPr/>
                </a:tc>
                <a:extLst>
                  <a:ext uri="{0D108BD9-81ED-4DB2-BD59-A6C34878D82A}">
                    <a16:rowId xmlns="" xmlns:a16="http://schemas.microsoft.com/office/drawing/2014/main" val="393050257"/>
                  </a:ext>
                </a:extLst>
              </a:tr>
              <a:tr h="370840">
                <a:tc>
                  <a:txBody>
                    <a:bodyPr/>
                    <a:lstStyle/>
                    <a:p>
                      <a:pPr algn="ctr"/>
                      <a:r>
                        <a:rPr lang="en-GB" b="1" dirty="0" smtClean="0"/>
                        <a:t>3</a:t>
                      </a:r>
                      <a:endParaRPr lang="en-GB" b="1" dirty="0"/>
                    </a:p>
                  </a:txBody>
                  <a:tcPr/>
                </a:tc>
                <a:tc>
                  <a:txBody>
                    <a:bodyPr/>
                    <a:lstStyle/>
                    <a:p>
                      <a:pPr algn="just"/>
                      <a:r>
                        <a:rPr lang="en-GB" dirty="0" smtClean="0"/>
                        <a:t>CMC Modifications Working Group 6</a:t>
                      </a:r>
                      <a:endParaRPr lang="en-GB" dirty="0"/>
                    </a:p>
                  </a:txBody>
                  <a:tcPr/>
                </a:tc>
                <a:tc>
                  <a:txBody>
                    <a:bodyPr/>
                    <a:lstStyle/>
                    <a:p>
                      <a:pPr algn="ctr"/>
                      <a:r>
                        <a:rPr lang="en-GB" dirty="0" smtClean="0"/>
                        <a:t>23/05/2019</a:t>
                      </a:r>
                      <a:endParaRPr lang="en-GB" dirty="0"/>
                    </a:p>
                  </a:txBody>
                  <a:tcPr/>
                </a:tc>
                <a:extLst>
                  <a:ext uri="{0D108BD9-81ED-4DB2-BD59-A6C34878D82A}">
                    <a16:rowId xmlns="" xmlns:a16="http://schemas.microsoft.com/office/drawing/2014/main" val="2254770637"/>
                  </a:ext>
                </a:extLst>
              </a:tr>
              <a:tr h="370840">
                <a:tc>
                  <a:txBody>
                    <a:bodyPr/>
                    <a:lstStyle/>
                    <a:p>
                      <a:pPr algn="ctr"/>
                      <a:r>
                        <a:rPr lang="en-GB" b="1" dirty="0" smtClean="0"/>
                        <a:t>4</a:t>
                      </a:r>
                      <a:endParaRPr lang="en-GB" b="1" dirty="0"/>
                    </a:p>
                  </a:txBody>
                  <a:tcPr/>
                </a:tc>
                <a:tc>
                  <a:txBody>
                    <a:bodyPr/>
                    <a:lstStyle/>
                    <a:p>
                      <a:pPr algn="just"/>
                      <a:r>
                        <a:rPr lang="en-GB" dirty="0" smtClean="0"/>
                        <a:t>As per the CMC (B.12.7.1 (j)) the System Operators shall prepare a report of the discussions which took place at the Workshop, provide it to the Regulatory Authorities and publish it on the Modifications Website.</a:t>
                      </a:r>
                      <a:endParaRPr lang="en-GB" dirty="0"/>
                    </a:p>
                  </a:txBody>
                  <a:tcPr/>
                </a:tc>
                <a:tc>
                  <a:txBody>
                    <a:bodyPr/>
                    <a:lstStyle/>
                    <a:p>
                      <a:pPr algn="ctr"/>
                      <a:r>
                        <a:rPr lang="en-GB" dirty="0" smtClean="0"/>
                        <a:t>31/05/2019</a:t>
                      </a:r>
                      <a:endParaRPr lang="en-GB" dirty="0"/>
                    </a:p>
                  </a:txBody>
                  <a:tcPr/>
                </a:tc>
              </a:tr>
              <a:tr h="370840">
                <a:tc>
                  <a:txBody>
                    <a:bodyPr/>
                    <a:lstStyle/>
                    <a:p>
                      <a:pPr algn="ctr"/>
                      <a:r>
                        <a:rPr lang="en-GB" b="1" dirty="0" smtClean="0"/>
                        <a:t>5</a:t>
                      </a:r>
                      <a:endParaRPr lang="en-GB" b="1" dirty="0"/>
                    </a:p>
                  </a:txBody>
                  <a:tcPr/>
                </a:tc>
                <a:tc>
                  <a:txBody>
                    <a:bodyPr/>
                    <a:lstStyle/>
                    <a:p>
                      <a:pPr algn="just"/>
                      <a:r>
                        <a:rPr lang="en-GB" dirty="0" smtClean="0"/>
                        <a:t>Publication of Timetable for RA consideration, consultation and decision relating to Modification Proposal(s). </a:t>
                      </a:r>
                      <a:endParaRPr lang="en-GB" dirty="0"/>
                    </a:p>
                  </a:txBody>
                  <a:tcPr/>
                </a:tc>
                <a:tc>
                  <a:txBody>
                    <a:bodyPr/>
                    <a:lstStyle/>
                    <a:p>
                      <a:pPr algn="ctr"/>
                      <a:r>
                        <a:rPr lang="en-GB" dirty="0" smtClean="0"/>
                        <a:t>06/06/2019</a:t>
                      </a:r>
                      <a:endParaRPr lang="en-GB" dirty="0"/>
                    </a:p>
                  </a:txBody>
                  <a:tcPr/>
                </a:tc>
              </a:tr>
            </a:tbl>
          </a:graphicData>
        </a:graphic>
      </p:graphicFrame>
    </p:spTree>
    <p:extLst>
      <p:ext uri="{BB962C8B-B14F-4D97-AF65-F5344CB8AC3E}">
        <p14:creationId xmlns:p14="http://schemas.microsoft.com/office/powerpoint/2010/main" val="39777615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6010</TotalTime>
  <Words>189</Words>
  <Application>Microsoft Office PowerPoint</Application>
  <PresentationFormat>Custom</PresentationFormat>
  <Paragraphs>38</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Capacity Market Code Modifications</vt:lpstr>
      <vt:lpstr>CMC_05_19 – Housekeeping Changes</vt:lpstr>
      <vt:lpstr>Modification Timetables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CMC Modifications Workshop I</dc:title>
  <dc:creator>Stuart Ffoulkes</dc:creator>
  <cp:lastModifiedBy>Linnane, Sandra</cp:lastModifiedBy>
  <cp:revision>23</cp:revision>
  <cp:lastPrinted>2018-05-08T09:38:52Z</cp:lastPrinted>
  <dcterms:created xsi:type="dcterms:W3CDTF">2018-05-04T08:35:26Z</dcterms:created>
  <dcterms:modified xsi:type="dcterms:W3CDTF">2019-05-21T13:40:57Z</dcterms:modified>
</cp:coreProperties>
</file>