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9" r:id="rId4"/>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3242A9-4D49-40D6-B129-6B4FF4C8A5C1}" v="13" dt="2019-05-20T11:54:10.6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05" autoAdjust="0"/>
  </p:normalViewPr>
  <p:slideViewPr>
    <p:cSldViewPr snapToGrid="0">
      <p:cViewPr>
        <p:scale>
          <a:sx n="122" d="100"/>
          <a:sy n="122" d="100"/>
        </p:scale>
        <p:origin x="-96" y="-7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9C69AB70-E8A8-4E9B-8622-5DCFF9864F5D}" type="datetimeFigureOut">
              <a:rPr lang="en-GB" smtClean="0"/>
              <a:t>21/05/2019</a:t>
            </a:fld>
            <a:endParaRPr lang="en-GB"/>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5FDABC93-07FA-4FE8-877F-E58FF1D27C37}" type="slidenum">
              <a:rPr lang="en-GB" smtClean="0"/>
              <a:t>‹#›</a:t>
            </a:fld>
            <a:endParaRPr lang="en-GB"/>
          </a:p>
        </p:txBody>
      </p:sp>
    </p:spTree>
    <p:extLst>
      <p:ext uri="{BB962C8B-B14F-4D97-AF65-F5344CB8AC3E}">
        <p14:creationId xmlns:p14="http://schemas.microsoft.com/office/powerpoint/2010/main" val="102937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FDABC93-07FA-4FE8-877F-E58FF1D27C37}" type="slidenum">
              <a:rPr lang="en-GB" smtClean="0"/>
              <a:t>1</a:t>
            </a:fld>
            <a:endParaRPr lang="en-GB"/>
          </a:p>
        </p:txBody>
      </p:sp>
    </p:spTree>
    <p:extLst>
      <p:ext uri="{BB962C8B-B14F-4D97-AF65-F5344CB8AC3E}">
        <p14:creationId xmlns:p14="http://schemas.microsoft.com/office/powerpoint/2010/main" val="2257047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DABC93-07FA-4FE8-877F-E58FF1D27C37}" type="slidenum">
              <a:rPr lang="en-GB" smtClean="0"/>
              <a:t>2</a:t>
            </a:fld>
            <a:endParaRPr lang="en-GB"/>
          </a:p>
        </p:txBody>
      </p:sp>
    </p:spTree>
    <p:extLst>
      <p:ext uri="{BB962C8B-B14F-4D97-AF65-F5344CB8AC3E}">
        <p14:creationId xmlns:p14="http://schemas.microsoft.com/office/powerpoint/2010/main" val="366907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DABC93-07FA-4FE8-877F-E58FF1D27C37}" type="slidenum">
              <a:rPr lang="en-GB" smtClean="0"/>
              <a:t>3</a:t>
            </a:fld>
            <a:endParaRPr lang="en-GB"/>
          </a:p>
        </p:txBody>
      </p:sp>
    </p:spTree>
    <p:extLst>
      <p:ext uri="{BB962C8B-B14F-4D97-AF65-F5344CB8AC3E}">
        <p14:creationId xmlns:p14="http://schemas.microsoft.com/office/powerpoint/2010/main" val="2421100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AD2B57-65A2-4450-8CEC-33909088A1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35057EDD-1542-44A2-A0D9-B82AB489C9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5B0A6D88-892E-4C68-BD4A-A39AA33AFD4B}"/>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74672F9F-0828-4AF9-8033-76999E3271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3DAA9B77-800B-4BD0-BD49-ED62382A9540}"/>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929388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DCB64B-BE83-492B-85AE-972DC114AE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F7DA2D47-3401-4D97-807C-2ED0F9579A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A0E03CEE-6215-4537-B5C4-813C53675A0C}"/>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E4FCE416-2C1A-40D2-914D-225E8DB9F4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C7839AE7-C721-41C2-97C8-5D9ED819C7EB}"/>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989561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32C6CCC-76AC-4FEA-A798-EA1D72AB62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B865F9A8-4414-448C-8302-B848DE2BE0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4115279-AD55-44F5-8C42-3079D18BDB0C}"/>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E18476C3-3688-498D-A1D4-9BF62D5B61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B83EEBF9-71F4-40F6-B984-A048D178312D}"/>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232029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B21C54-2280-4117-94C6-A039AAC2CD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D359E158-3B3A-4BE0-9AA4-1DB706E694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7F22FD6A-E23D-4E7F-88D3-45DC4A66F0EC}"/>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21B7D909-C4C3-42C8-9A37-317D735CB7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4B21624F-C377-4D6D-A2DD-901900317F17}"/>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48595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3EEF0D-90D2-47D5-9781-7FCA32BC38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DDD77DB9-1838-4297-BC7E-6381B262F5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28CEAE3-E23F-40CD-8696-3A9A88AB5A42}"/>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82C934E7-506D-419C-B53F-2C343FDB44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28B82B2-D9FD-4D08-9D40-3961AFE66673}"/>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49096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3413C6-1B6E-4EEA-B00A-186A2A3B5C0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6B1C7902-1F5F-4949-8D7E-A40C1931D03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F29D87C8-6A9F-43E3-885E-17F466841D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4C50DF62-198B-4FCC-AC40-F151E7EB2EA6}"/>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6" name="Footer Placeholder 5">
            <a:extLst>
              <a:ext uri="{FF2B5EF4-FFF2-40B4-BE49-F238E27FC236}">
                <a16:creationId xmlns="" xmlns:a16="http://schemas.microsoft.com/office/drawing/2014/main" id="{B2592D80-DF46-46A6-A7EC-40797C0BE8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D033BCF1-67AD-474C-BBEC-ACBFB4752472}"/>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105778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B3CA54-C282-4280-A212-41DBD63ADEC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97A8ECD-52D6-4E5C-8FE4-D74C81AAE9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EE1039B5-CEEE-4AAD-880C-58915050DA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A726A61C-E1F0-44F4-BFFA-9248CE8363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19644F8-DF6F-45F2-8CAE-F1ABF35F86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D0A7361E-A87B-4B22-B903-9B94CA135A4D}"/>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8" name="Footer Placeholder 7">
            <a:extLst>
              <a:ext uri="{FF2B5EF4-FFF2-40B4-BE49-F238E27FC236}">
                <a16:creationId xmlns="" xmlns:a16="http://schemas.microsoft.com/office/drawing/2014/main" id="{3BF45DF3-1DCB-4515-98C2-34475BBDF58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617C0A04-ACEA-4C98-A6D7-FEE25D4865E9}"/>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1353075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5B8A78-57E0-40A3-B3F7-241B6ED7D2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7A195075-A90B-427C-958D-48059ED1826C}"/>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4" name="Footer Placeholder 3">
            <a:extLst>
              <a:ext uri="{FF2B5EF4-FFF2-40B4-BE49-F238E27FC236}">
                <a16:creationId xmlns="" xmlns:a16="http://schemas.microsoft.com/office/drawing/2014/main" id="{FAD81BCA-F354-47DB-A91A-A98A907409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DB31648E-8517-4186-A1FC-728FBB85B491}"/>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59135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BA3F088-5E51-4F1A-8123-0A328B9485E2}"/>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3" name="Footer Placeholder 2">
            <a:extLst>
              <a:ext uri="{FF2B5EF4-FFF2-40B4-BE49-F238E27FC236}">
                <a16:creationId xmlns="" xmlns:a16="http://schemas.microsoft.com/office/drawing/2014/main" id="{40AEF755-3CF1-45C1-BD42-462DB74F7BB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5C6A06C9-8BE5-4E87-BB30-47D7E89D3A7A}"/>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680484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DACB8CE-6C12-435B-B722-B79E4D6F50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826A07DB-B564-4AE6-9A31-78ACA23EFE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97AEE322-D927-4D32-9F76-07540A215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1949EFE4-C459-4DBB-9D9E-3BBBF854FBEA}"/>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6" name="Footer Placeholder 5">
            <a:extLst>
              <a:ext uri="{FF2B5EF4-FFF2-40B4-BE49-F238E27FC236}">
                <a16:creationId xmlns="" xmlns:a16="http://schemas.microsoft.com/office/drawing/2014/main" id="{D491F722-C915-4677-8490-5079511483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B93914D7-C75B-4DE1-913E-97626707261E}"/>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202669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674EB0-65EB-43FD-999E-BA64769FF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D1D8AA3-A553-41BA-9AEE-64C247212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9F27AF40-E791-4A91-BC2C-0711D7951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D53E8AB-DE0A-4874-8BDA-B53909B72CB3}"/>
              </a:ext>
            </a:extLst>
          </p:cNvPr>
          <p:cNvSpPr>
            <a:spLocks noGrp="1"/>
          </p:cNvSpPr>
          <p:nvPr>
            <p:ph type="dt" sz="half" idx="10"/>
          </p:nvPr>
        </p:nvSpPr>
        <p:spPr/>
        <p:txBody>
          <a:bodyPr/>
          <a:lstStyle/>
          <a:p>
            <a:fld id="{5486FA67-370D-476B-ACC4-3530999739DC}" type="datetimeFigureOut">
              <a:rPr lang="en-GB" smtClean="0"/>
              <a:t>21/05/2019</a:t>
            </a:fld>
            <a:endParaRPr lang="en-GB"/>
          </a:p>
        </p:txBody>
      </p:sp>
      <p:sp>
        <p:nvSpPr>
          <p:cNvPr id="6" name="Footer Placeholder 5">
            <a:extLst>
              <a:ext uri="{FF2B5EF4-FFF2-40B4-BE49-F238E27FC236}">
                <a16:creationId xmlns="" xmlns:a16="http://schemas.microsoft.com/office/drawing/2014/main" id="{CAB592BA-D77A-4A38-9CAB-0468A53E85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931C4021-60D5-4C24-A131-BCB8EBB1AFF5}"/>
              </a:ext>
            </a:extLst>
          </p:cNvPr>
          <p:cNvSpPr>
            <a:spLocks noGrp="1"/>
          </p:cNvSpPr>
          <p:nvPr>
            <p:ph type="sldNum" sz="quarter" idx="12"/>
          </p:nvPr>
        </p:nvSpPr>
        <p:spPr/>
        <p:txBody>
          <a:bodyPr/>
          <a:lstStyle/>
          <a:p>
            <a:fld id="{2CD4D09B-DD26-45E4-AAFA-F327E2EFA62E}" type="slidenum">
              <a:rPr lang="en-GB" smtClean="0"/>
              <a:t>‹#›</a:t>
            </a:fld>
            <a:endParaRPr lang="en-GB"/>
          </a:p>
        </p:txBody>
      </p:sp>
    </p:spTree>
    <p:extLst>
      <p:ext uri="{BB962C8B-B14F-4D97-AF65-F5344CB8AC3E}">
        <p14:creationId xmlns:p14="http://schemas.microsoft.com/office/powerpoint/2010/main" val="3374572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2DC1CDB-0114-4CCB-8CCF-3E195E255C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FEAFD2F4-F658-4164-AF05-E415E64361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29C2770B-2B2F-4D1C-8B5C-7134C44144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FA67-370D-476B-ACC4-3530999739DC}" type="datetimeFigureOut">
              <a:rPr lang="en-GB" smtClean="0"/>
              <a:t>21/05/2019</a:t>
            </a:fld>
            <a:endParaRPr lang="en-GB"/>
          </a:p>
        </p:txBody>
      </p:sp>
      <p:sp>
        <p:nvSpPr>
          <p:cNvPr id="5" name="Footer Placeholder 4">
            <a:extLst>
              <a:ext uri="{FF2B5EF4-FFF2-40B4-BE49-F238E27FC236}">
                <a16:creationId xmlns="" xmlns:a16="http://schemas.microsoft.com/office/drawing/2014/main" id="{76A016E3-973D-4336-8C31-9974B0AFC5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AFAA3F35-1F95-4893-AD7F-1CAF97865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4D09B-DD26-45E4-AAFA-F327E2EFA62E}" type="slidenum">
              <a:rPr lang="en-GB" smtClean="0"/>
              <a:t>‹#›</a:t>
            </a:fld>
            <a:endParaRPr lang="en-GB"/>
          </a:p>
        </p:txBody>
      </p:sp>
    </p:spTree>
    <p:extLst>
      <p:ext uri="{BB962C8B-B14F-4D97-AF65-F5344CB8AC3E}">
        <p14:creationId xmlns:p14="http://schemas.microsoft.com/office/powerpoint/2010/main" val="604536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1606D22-0339-45BC-A8C5-E1745955301A}"/>
              </a:ext>
            </a:extLst>
          </p:cNvPr>
          <p:cNvSpPr>
            <a:spLocks noGrp="1"/>
          </p:cNvSpPr>
          <p:nvPr>
            <p:ph type="ctrTitle"/>
          </p:nvPr>
        </p:nvSpPr>
        <p:spPr/>
        <p:txBody>
          <a:bodyPr/>
          <a:lstStyle/>
          <a:p>
            <a:r>
              <a:rPr lang="en-GB" dirty="0"/>
              <a:t>Capacity Market Code Modifications</a:t>
            </a:r>
          </a:p>
        </p:txBody>
      </p:sp>
      <p:sp>
        <p:nvSpPr>
          <p:cNvPr id="3" name="Subtitle 2">
            <a:extLst>
              <a:ext uri="{FF2B5EF4-FFF2-40B4-BE49-F238E27FC236}">
                <a16:creationId xmlns="" xmlns:a16="http://schemas.microsoft.com/office/drawing/2014/main" id="{0A4FC44F-0DAE-48AF-865B-6D53DC6F879A}"/>
              </a:ext>
            </a:extLst>
          </p:cNvPr>
          <p:cNvSpPr>
            <a:spLocks noGrp="1"/>
          </p:cNvSpPr>
          <p:nvPr>
            <p:ph type="subTitle" idx="1"/>
          </p:nvPr>
        </p:nvSpPr>
        <p:spPr/>
        <p:txBody>
          <a:bodyPr/>
          <a:lstStyle/>
          <a:p>
            <a:r>
              <a:rPr lang="en-GB" dirty="0"/>
              <a:t>Working Group </a:t>
            </a:r>
            <a:r>
              <a:rPr lang="en-GB" dirty="0" smtClean="0"/>
              <a:t>6</a:t>
            </a:r>
            <a:endParaRPr lang="en-GB" dirty="0"/>
          </a:p>
          <a:p>
            <a:r>
              <a:rPr lang="en-GB" dirty="0"/>
              <a:t>23 May 2019</a:t>
            </a:r>
          </a:p>
        </p:txBody>
      </p:sp>
      <p:pic>
        <p:nvPicPr>
          <p:cNvPr id="9" name="Picture 8" descr="https://drive.google.com/uc?id=0B1jvYvmExzw_bjhPbFRxNkpKQVk"/>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49875"/>
            <a:ext cx="2494547" cy="1074988"/>
          </a:xfrm>
          <a:prstGeom prst="rect">
            <a:avLst/>
          </a:prstGeom>
          <a:noFill/>
          <a:ln>
            <a:noFill/>
          </a:ln>
        </p:spPr>
      </p:pic>
      <p:pic>
        <p:nvPicPr>
          <p:cNvPr id="10" name="Picture 9" descr="UtilityRegulator"/>
          <p:cNvPicPr/>
          <p:nvPr/>
        </p:nvPicPr>
        <p:blipFill>
          <a:blip r:embed="rId4"/>
          <a:srcRect/>
          <a:stretch>
            <a:fillRect/>
          </a:stretch>
        </p:blipFill>
        <p:spPr bwMode="auto">
          <a:xfrm>
            <a:off x="8013032" y="5349875"/>
            <a:ext cx="2654968" cy="906546"/>
          </a:xfrm>
          <a:prstGeom prst="rect">
            <a:avLst/>
          </a:prstGeom>
          <a:noFill/>
          <a:ln w="9525">
            <a:noFill/>
            <a:miter lim="800000"/>
            <a:headEnd/>
            <a:tailEnd/>
          </a:ln>
        </p:spPr>
      </p:pic>
    </p:spTree>
    <p:extLst>
      <p:ext uri="{BB962C8B-B14F-4D97-AF65-F5344CB8AC3E}">
        <p14:creationId xmlns:p14="http://schemas.microsoft.com/office/powerpoint/2010/main" val="2336187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BF7C770E-2E79-4FCE-A619-2279F4301710}"/>
              </a:ext>
            </a:extLst>
          </p:cNvPr>
          <p:cNvSpPr/>
          <p:nvPr/>
        </p:nvSpPr>
        <p:spPr>
          <a:xfrm>
            <a:off x="783765" y="2677886"/>
            <a:ext cx="9459193" cy="257524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 xmlns:a16="http://schemas.microsoft.com/office/drawing/2014/main" id="{7A619711-4B8C-4BC2-9FC7-52900EDD2872}"/>
              </a:ext>
            </a:extLst>
          </p:cNvPr>
          <p:cNvSpPr>
            <a:spLocks noGrp="1"/>
          </p:cNvSpPr>
          <p:nvPr>
            <p:ph type="title"/>
          </p:nvPr>
        </p:nvSpPr>
        <p:spPr/>
        <p:txBody>
          <a:bodyPr>
            <a:normAutofit/>
          </a:bodyPr>
          <a:lstStyle/>
          <a:p>
            <a:pPr defTabSz="457200">
              <a:lnSpc>
                <a:spcPct val="70000"/>
              </a:lnSpc>
              <a:spcBef>
                <a:spcPts val="1000"/>
              </a:spcBef>
              <a:buSzPct val="100000"/>
            </a:pPr>
            <a:r>
              <a:rPr lang="en-GB" sz="2800" b="1" dirty="0">
                <a:solidFill>
                  <a:srgbClr val="00A1B1"/>
                </a:solidFill>
                <a:cs typeface="Arial"/>
              </a:rPr>
              <a:t>CMC_05_19 – Housekeeping Changes</a:t>
            </a:r>
          </a:p>
        </p:txBody>
      </p:sp>
      <p:sp>
        <p:nvSpPr>
          <p:cNvPr id="3" name="Content Placeholder 2">
            <a:extLst>
              <a:ext uri="{FF2B5EF4-FFF2-40B4-BE49-F238E27FC236}">
                <a16:creationId xmlns="" xmlns:a16="http://schemas.microsoft.com/office/drawing/2014/main" id="{2CD0D526-680A-46B0-8127-32F492FA69D5}"/>
              </a:ext>
            </a:extLst>
          </p:cNvPr>
          <p:cNvSpPr>
            <a:spLocks noGrp="1"/>
          </p:cNvSpPr>
          <p:nvPr>
            <p:ph idx="1"/>
          </p:nvPr>
        </p:nvSpPr>
        <p:spPr>
          <a:xfrm>
            <a:off x="793098" y="1464906"/>
            <a:ext cx="9459193" cy="5141167"/>
          </a:xfrm>
        </p:spPr>
        <p:txBody>
          <a:bodyPr>
            <a:normAutofit/>
          </a:bodyPr>
          <a:lstStyle/>
          <a:p>
            <a:pPr>
              <a:buFont typeface="Wingdings" panose="05000000000000000000" pitchFamily="2" charset="2"/>
              <a:buChar char="Ø"/>
            </a:pPr>
            <a:r>
              <a:rPr lang="en-GB" sz="1800" dirty="0"/>
              <a:t>Trivial removal of cross-reference duplications, except for change to F.5.1.2(b)</a:t>
            </a:r>
          </a:p>
          <a:p>
            <a:pPr>
              <a:buFont typeface="Wingdings" panose="05000000000000000000" pitchFamily="2" charset="2"/>
              <a:buChar char="Ø"/>
            </a:pPr>
            <a:r>
              <a:rPr lang="en-GB" sz="1800" dirty="0"/>
              <a:t>Lack of clarity between setting of exchange rates for FAIP between F.5.1.1 and F.5.1.2(b) raised by Monitor</a:t>
            </a:r>
          </a:p>
          <a:p>
            <a:pPr marL="0" indent="0">
              <a:buNone/>
            </a:pPr>
            <a:endParaRPr lang="en-GB" sz="1800" dirty="0"/>
          </a:p>
          <a:p>
            <a:pPr marL="0" indent="0">
              <a:buNone/>
            </a:pPr>
            <a:r>
              <a:rPr lang="en-GB" sz="1600" dirty="0"/>
              <a:t>F.5.1.1 The System Operators shall calculate the final Annual Capacity Payment Exchange Rate […] to be included</a:t>
            </a:r>
          </a:p>
          <a:p>
            <a:pPr marL="0" indent="0">
              <a:buNone/>
            </a:pPr>
            <a:r>
              <a:rPr lang="en-GB" sz="1600" dirty="0"/>
              <a:t>             in the Final Auction Information Pack. </a:t>
            </a:r>
          </a:p>
          <a:p>
            <a:pPr marL="0" indent="0">
              <a:buNone/>
            </a:pPr>
            <a:r>
              <a:rPr lang="en-GB" sz="1600" dirty="0"/>
              <a:t>F.5.1.2 The System Operators shall use reasonable endeavours to publish the Final Auction Information Pack for</a:t>
            </a:r>
          </a:p>
          <a:p>
            <a:pPr marL="0" indent="0">
              <a:buNone/>
            </a:pPr>
            <a:r>
              <a:rPr lang="en-GB" sz="1600" dirty="0"/>
              <a:t>             a Capacity Auction by the later of:</a:t>
            </a:r>
          </a:p>
          <a:p>
            <a:pPr marL="0" indent="0">
              <a:buNone/>
            </a:pPr>
            <a:r>
              <a:rPr lang="en-GB" sz="1600" dirty="0"/>
              <a:t>	a)  […]; and </a:t>
            </a:r>
          </a:p>
          <a:p>
            <a:pPr marL="0" indent="0">
              <a:buNone/>
            </a:pPr>
            <a:r>
              <a:rPr lang="en-GB" sz="1600" dirty="0"/>
              <a:t>	b)  two Working Days after the last of the date the Regulatory Authorities provide the Demand Curve</a:t>
            </a:r>
          </a:p>
          <a:p>
            <a:pPr marL="0" indent="0">
              <a:buNone/>
            </a:pPr>
            <a:r>
              <a:rPr lang="en-GB" sz="1600" dirty="0"/>
              <a:t>                          </a:t>
            </a:r>
            <a:r>
              <a:rPr lang="en-GB" sz="1600" dirty="0">
                <a:solidFill>
                  <a:srgbClr val="FF0000"/>
                </a:solidFill>
              </a:rPr>
              <a:t>and approval</a:t>
            </a:r>
            <a:r>
              <a:rPr lang="en-GB" sz="1600" dirty="0"/>
              <a:t> of the final Annual Capacity Payment Exchange Rate […]. </a:t>
            </a:r>
          </a:p>
          <a:p>
            <a:pPr marL="0" indent="0">
              <a:buNone/>
            </a:pPr>
            <a:endParaRPr lang="en-GB" sz="1600" dirty="0"/>
          </a:p>
          <a:p>
            <a:pPr>
              <a:buFont typeface="Wingdings" panose="05000000000000000000" pitchFamily="2" charset="2"/>
              <a:buChar char="Ø"/>
            </a:pPr>
            <a:r>
              <a:rPr lang="en-GB" sz="1800" dirty="0"/>
              <a:t>Addition to the text (in red) clarifies that while SOs determine the Exchange Rate, it is approved by the RAs and this approval forms one of the triggers to publish the FAIP.</a:t>
            </a:r>
          </a:p>
          <a:p>
            <a:pPr>
              <a:buFont typeface="Wingdings" panose="05000000000000000000" pitchFamily="2" charset="2"/>
              <a:buChar char="Ø"/>
            </a:pPr>
            <a:endParaRPr lang="en-GB" sz="2000" dirty="0"/>
          </a:p>
          <a:p>
            <a:pPr>
              <a:buFont typeface="Wingdings" panose="05000000000000000000" pitchFamily="2" charset="2"/>
              <a:buChar char="Ø"/>
            </a:pPr>
            <a:endParaRPr lang="en-GB" sz="600" dirty="0"/>
          </a:p>
          <a:p>
            <a:pPr marL="457200" lvl="1" indent="0">
              <a:buNone/>
            </a:pPr>
            <a:endParaRPr lang="en-GB" sz="600" dirty="0"/>
          </a:p>
        </p:txBody>
      </p:sp>
    </p:spTree>
    <p:extLst>
      <p:ext uri="{BB962C8B-B14F-4D97-AF65-F5344CB8AC3E}">
        <p14:creationId xmlns:p14="http://schemas.microsoft.com/office/powerpoint/2010/main" val="4250702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619711-4B8C-4BC2-9FC7-52900EDD2872}"/>
              </a:ext>
            </a:extLst>
          </p:cNvPr>
          <p:cNvSpPr>
            <a:spLocks noGrp="1"/>
          </p:cNvSpPr>
          <p:nvPr>
            <p:ph type="title"/>
          </p:nvPr>
        </p:nvSpPr>
        <p:spPr/>
        <p:txBody>
          <a:bodyPr>
            <a:normAutofit/>
          </a:bodyPr>
          <a:lstStyle/>
          <a:p>
            <a:pPr defTabSz="457200">
              <a:lnSpc>
                <a:spcPct val="70000"/>
              </a:lnSpc>
              <a:spcBef>
                <a:spcPts val="1000"/>
              </a:spcBef>
              <a:buSzPct val="100000"/>
            </a:pPr>
            <a:r>
              <a:rPr lang="en-GB" sz="2800" b="1" dirty="0">
                <a:solidFill>
                  <a:srgbClr val="00A1B1"/>
                </a:solidFill>
                <a:cs typeface="Arial"/>
              </a:rPr>
              <a:t>Modification Timetables</a:t>
            </a:r>
          </a:p>
        </p:txBody>
      </p:sp>
      <p:graphicFrame>
        <p:nvGraphicFramePr>
          <p:cNvPr id="6" name="Content Placeholder 5">
            <a:extLst>
              <a:ext uri="{FF2B5EF4-FFF2-40B4-BE49-F238E27FC236}">
                <a16:creationId xmlns="" xmlns:a16="http://schemas.microsoft.com/office/drawing/2014/main" id="{92A4DC62-49CD-42BC-B35F-23F838E0520C}"/>
              </a:ext>
            </a:extLst>
          </p:cNvPr>
          <p:cNvGraphicFramePr>
            <a:graphicFrameLocks noGrp="1"/>
          </p:cNvGraphicFramePr>
          <p:nvPr>
            <p:ph idx="1"/>
            <p:extLst>
              <p:ext uri="{D42A27DB-BD31-4B8C-83A1-F6EECF244321}">
                <p14:modId xmlns:p14="http://schemas.microsoft.com/office/powerpoint/2010/main" val="2396054665"/>
              </p:ext>
            </p:extLst>
          </p:nvPr>
        </p:nvGraphicFramePr>
        <p:xfrm>
          <a:off x="838200" y="1990012"/>
          <a:ext cx="10515600" cy="3307080"/>
        </p:xfrm>
        <a:graphic>
          <a:graphicData uri="http://schemas.openxmlformats.org/drawingml/2006/table">
            <a:tbl>
              <a:tblPr firstRow="1" bandRow="1">
                <a:tableStyleId>{5C22544A-7EE6-4342-B048-85BDC9FD1C3A}</a:tableStyleId>
              </a:tblPr>
              <a:tblGrid>
                <a:gridCol w="466618">
                  <a:extLst>
                    <a:ext uri="{9D8B030D-6E8A-4147-A177-3AD203B41FA5}">
                      <a16:colId xmlns="" xmlns:a16="http://schemas.microsoft.com/office/drawing/2014/main" val="2600662951"/>
                    </a:ext>
                  </a:extLst>
                </a:gridCol>
                <a:gridCol w="7089169">
                  <a:extLst>
                    <a:ext uri="{9D8B030D-6E8A-4147-A177-3AD203B41FA5}">
                      <a16:colId xmlns="" xmlns:a16="http://schemas.microsoft.com/office/drawing/2014/main" val="2329763054"/>
                    </a:ext>
                  </a:extLst>
                </a:gridCol>
                <a:gridCol w="2959813">
                  <a:extLst>
                    <a:ext uri="{9D8B030D-6E8A-4147-A177-3AD203B41FA5}">
                      <a16:colId xmlns="" xmlns:a16="http://schemas.microsoft.com/office/drawing/2014/main" val="265929718"/>
                    </a:ext>
                  </a:extLst>
                </a:gridCol>
              </a:tblGrid>
              <a:tr h="370840">
                <a:tc>
                  <a:txBody>
                    <a:bodyPr/>
                    <a:lstStyle/>
                    <a:p>
                      <a:pPr algn="ctr"/>
                      <a:endParaRPr lang="en-GB" b="1"/>
                    </a:p>
                  </a:txBody>
                  <a:tcPr/>
                </a:tc>
                <a:tc>
                  <a:txBody>
                    <a:bodyPr/>
                    <a:lstStyle/>
                    <a:p>
                      <a:r>
                        <a:rPr lang="en-GB" dirty="0" smtClean="0"/>
                        <a:t>Event</a:t>
                      </a:r>
                      <a:endParaRPr lang="en-GB" dirty="0"/>
                    </a:p>
                  </a:txBody>
                  <a:tcPr/>
                </a:tc>
                <a:tc>
                  <a:txBody>
                    <a:bodyPr/>
                    <a:lstStyle/>
                    <a:p>
                      <a:pPr algn="ctr"/>
                      <a:r>
                        <a:rPr lang="en-GB" dirty="0" smtClean="0"/>
                        <a:t>Date</a:t>
                      </a:r>
                      <a:endParaRPr lang="en-GB" dirty="0"/>
                    </a:p>
                  </a:txBody>
                  <a:tcPr/>
                </a:tc>
                <a:extLst>
                  <a:ext uri="{0D108BD9-81ED-4DB2-BD59-A6C34878D82A}">
                    <a16:rowId xmlns="" xmlns:a16="http://schemas.microsoft.com/office/drawing/2014/main" val="3142401722"/>
                  </a:ext>
                </a:extLst>
              </a:tr>
              <a:tr h="370840">
                <a:tc>
                  <a:txBody>
                    <a:bodyPr/>
                    <a:lstStyle/>
                    <a:p>
                      <a:pPr algn="ctr"/>
                      <a:r>
                        <a:rPr lang="en-GB" b="1" dirty="0" smtClean="0"/>
                        <a:t>1</a:t>
                      </a:r>
                      <a:endParaRPr lang="en-GB" b="1" dirty="0"/>
                    </a:p>
                  </a:txBody>
                  <a:tcPr/>
                </a:tc>
                <a:tc>
                  <a:txBody>
                    <a:bodyPr/>
                    <a:lstStyle/>
                    <a:p>
                      <a:pPr algn="just"/>
                      <a:r>
                        <a:rPr lang="en-GB" dirty="0" smtClean="0"/>
                        <a:t>Modifications Proposal Submission Deadline</a:t>
                      </a:r>
                      <a:endParaRPr lang="en-GB" dirty="0"/>
                    </a:p>
                  </a:txBody>
                  <a:tcPr/>
                </a:tc>
                <a:tc>
                  <a:txBody>
                    <a:bodyPr/>
                    <a:lstStyle/>
                    <a:p>
                      <a:pPr algn="ctr"/>
                      <a:r>
                        <a:rPr lang="en-GB" dirty="0" smtClean="0"/>
                        <a:t>09/05/2019</a:t>
                      </a:r>
                      <a:endParaRPr lang="en-GB" dirty="0"/>
                    </a:p>
                  </a:txBody>
                  <a:tcPr/>
                </a:tc>
                <a:extLst>
                  <a:ext uri="{0D108BD9-81ED-4DB2-BD59-A6C34878D82A}">
                    <a16:rowId xmlns="" xmlns:a16="http://schemas.microsoft.com/office/drawing/2014/main" val="738759981"/>
                  </a:ext>
                </a:extLst>
              </a:tr>
              <a:tr h="370840">
                <a:tc>
                  <a:txBody>
                    <a:bodyPr/>
                    <a:lstStyle/>
                    <a:p>
                      <a:pPr algn="ctr"/>
                      <a:r>
                        <a:rPr lang="en-GB" b="1" dirty="0" smtClean="0"/>
                        <a:t>2</a:t>
                      </a:r>
                      <a:endParaRPr lang="en-GB" b="1" dirty="0"/>
                    </a:p>
                  </a:txBody>
                  <a:tcPr/>
                </a:tc>
                <a:tc>
                  <a:txBody>
                    <a:bodyPr/>
                    <a:lstStyle/>
                    <a:p>
                      <a:pPr algn="just"/>
                      <a:r>
                        <a:rPr lang="en-GB" dirty="0" smtClean="0"/>
                        <a:t>Deadline for RA Rejection of Modification Proposals on the grounds of being Spurious.</a:t>
                      </a:r>
                      <a:endParaRPr lang="en-GB" dirty="0"/>
                    </a:p>
                  </a:txBody>
                  <a:tcPr/>
                </a:tc>
                <a:tc>
                  <a:txBody>
                    <a:bodyPr/>
                    <a:lstStyle/>
                    <a:p>
                      <a:pPr algn="ctr"/>
                      <a:r>
                        <a:rPr lang="en-GB" dirty="0" smtClean="0"/>
                        <a:t>16/05/2019</a:t>
                      </a:r>
                      <a:endParaRPr lang="en-GB" dirty="0"/>
                    </a:p>
                  </a:txBody>
                  <a:tcPr/>
                </a:tc>
                <a:extLst>
                  <a:ext uri="{0D108BD9-81ED-4DB2-BD59-A6C34878D82A}">
                    <a16:rowId xmlns="" xmlns:a16="http://schemas.microsoft.com/office/drawing/2014/main" val="393050257"/>
                  </a:ext>
                </a:extLst>
              </a:tr>
              <a:tr h="370840">
                <a:tc>
                  <a:txBody>
                    <a:bodyPr/>
                    <a:lstStyle/>
                    <a:p>
                      <a:pPr algn="ctr"/>
                      <a:r>
                        <a:rPr lang="en-GB" b="1" dirty="0" smtClean="0"/>
                        <a:t>3</a:t>
                      </a:r>
                      <a:endParaRPr lang="en-GB" b="1" dirty="0"/>
                    </a:p>
                  </a:txBody>
                  <a:tcPr/>
                </a:tc>
                <a:tc>
                  <a:txBody>
                    <a:bodyPr/>
                    <a:lstStyle/>
                    <a:p>
                      <a:pPr algn="just"/>
                      <a:r>
                        <a:rPr lang="en-GB" dirty="0" smtClean="0"/>
                        <a:t>CMC Modifications Working Group 6</a:t>
                      </a:r>
                      <a:endParaRPr lang="en-GB" dirty="0"/>
                    </a:p>
                  </a:txBody>
                  <a:tcPr/>
                </a:tc>
                <a:tc>
                  <a:txBody>
                    <a:bodyPr/>
                    <a:lstStyle/>
                    <a:p>
                      <a:pPr algn="ctr"/>
                      <a:r>
                        <a:rPr lang="en-GB" dirty="0" smtClean="0"/>
                        <a:t>23/05/2019</a:t>
                      </a:r>
                      <a:endParaRPr lang="en-GB" dirty="0"/>
                    </a:p>
                  </a:txBody>
                  <a:tcPr/>
                </a:tc>
                <a:extLst>
                  <a:ext uri="{0D108BD9-81ED-4DB2-BD59-A6C34878D82A}">
                    <a16:rowId xmlns="" xmlns:a16="http://schemas.microsoft.com/office/drawing/2014/main" val="2254770637"/>
                  </a:ext>
                </a:extLst>
              </a:tr>
              <a:tr h="370840">
                <a:tc>
                  <a:txBody>
                    <a:bodyPr/>
                    <a:lstStyle/>
                    <a:p>
                      <a:pPr algn="ctr"/>
                      <a:r>
                        <a:rPr lang="en-GB" b="1" dirty="0" smtClean="0"/>
                        <a:t>4</a:t>
                      </a:r>
                      <a:endParaRPr lang="en-GB" b="1" dirty="0"/>
                    </a:p>
                  </a:txBody>
                  <a:tcPr/>
                </a:tc>
                <a:tc>
                  <a:txBody>
                    <a:bodyPr/>
                    <a:lstStyle/>
                    <a:p>
                      <a:pPr algn="just"/>
                      <a:r>
                        <a:rPr lang="en-GB" dirty="0" smtClean="0"/>
                        <a:t>As per the CMC (B.12.7.1 (j)) the System Operators shall prepare a report of the discussions which took place at the Workshop, provide it to the Regulatory Authorities and publish it on the Modifications Website.</a:t>
                      </a:r>
                      <a:endParaRPr lang="en-GB" dirty="0"/>
                    </a:p>
                  </a:txBody>
                  <a:tcPr/>
                </a:tc>
                <a:tc>
                  <a:txBody>
                    <a:bodyPr/>
                    <a:lstStyle/>
                    <a:p>
                      <a:pPr algn="ctr"/>
                      <a:r>
                        <a:rPr lang="en-GB" dirty="0" smtClean="0"/>
                        <a:t>31/05/2019</a:t>
                      </a:r>
                      <a:endParaRPr lang="en-GB" dirty="0"/>
                    </a:p>
                  </a:txBody>
                  <a:tcPr/>
                </a:tc>
              </a:tr>
              <a:tr h="370840">
                <a:tc>
                  <a:txBody>
                    <a:bodyPr/>
                    <a:lstStyle/>
                    <a:p>
                      <a:pPr algn="ctr"/>
                      <a:r>
                        <a:rPr lang="en-GB" b="1" dirty="0" smtClean="0"/>
                        <a:t>5</a:t>
                      </a:r>
                      <a:endParaRPr lang="en-GB" b="1" dirty="0"/>
                    </a:p>
                  </a:txBody>
                  <a:tcPr/>
                </a:tc>
                <a:tc>
                  <a:txBody>
                    <a:bodyPr/>
                    <a:lstStyle/>
                    <a:p>
                      <a:pPr algn="just"/>
                      <a:r>
                        <a:rPr lang="en-GB" dirty="0" smtClean="0"/>
                        <a:t>Publication of Timetable for RA consideration, consultation and decision relating to Modification Proposal(s). </a:t>
                      </a:r>
                      <a:endParaRPr lang="en-GB" dirty="0"/>
                    </a:p>
                  </a:txBody>
                  <a:tcPr/>
                </a:tc>
                <a:tc>
                  <a:txBody>
                    <a:bodyPr/>
                    <a:lstStyle/>
                    <a:p>
                      <a:pPr algn="ctr"/>
                      <a:r>
                        <a:rPr lang="en-GB" dirty="0" smtClean="0"/>
                        <a:t>06/06/2019</a:t>
                      </a:r>
                      <a:endParaRPr lang="en-GB" dirty="0"/>
                    </a:p>
                  </a:txBody>
                  <a:tcPr/>
                </a:tc>
              </a:tr>
            </a:tbl>
          </a:graphicData>
        </a:graphic>
      </p:graphicFrame>
    </p:spTree>
    <p:extLst>
      <p:ext uri="{BB962C8B-B14F-4D97-AF65-F5344CB8AC3E}">
        <p14:creationId xmlns:p14="http://schemas.microsoft.com/office/powerpoint/2010/main" val="3977761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6010</TotalTime>
  <Words>189</Words>
  <Application>Microsoft Office PowerPoint</Application>
  <PresentationFormat>Custom</PresentationFormat>
  <Paragraphs>38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Capacity Market Code Modifications</vt:lpstr>
      <vt:lpstr>CMC_05_19 – Housekeeping Changes</vt:lpstr>
      <vt:lpstr>Modification Timetables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 Modifications Workshop I</dc:title>
  <dc:creator>Stuart Ffoulkes</dc:creator>
  <cp:lastModifiedBy>Linnane, Sandra</cp:lastModifiedBy>
  <cp:revision>23</cp:revision>
  <cp:lastPrinted>2018-05-08T09:38:52Z</cp:lastPrinted>
  <dcterms:created xsi:type="dcterms:W3CDTF">2018-05-04T08:35:26Z</dcterms:created>
  <dcterms:modified xsi:type="dcterms:W3CDTF">2019-05-21T13:40:57Z</dcterms:modified>
</cp:coreProperties>
</file>