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60" r:id="rId5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026EEE-1EF1-4BBC-81BF-A50DB05FF91A}" v="4" dt="2019-08-26T08:29:37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05" autoAdjust="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3FB4C2EB-D76A-45F4-A9B1-42D7156D6A5A}"/>
    <pc:docChg chg="undo custSel addSld modSld">
      <pc:chgData name="Stuart Ffoulkes" userId="cd75f028d7d0c689" providerId="LiveId" clId="{3FB4C2EB-D76A-45F4-A9B1-42D7156D6A5A}" dt="2019-08-26T08:36:48.826" v="2262" actId="6549"/>
      <pc:docMkLst>
        <pc:docMk/>
      </pc:docMkLst>
      <pc:sldChg chg="modSp">
        <pc:chgData name="Stuart Ffoulkes" userId="cd75f028d7d0c689" providerId="LiveId" clId="{3FB4C2EB-D76A-45F4-A9B1-42D7156D6A5A}" dt="2019-08-26T08:22:02.312" v="14" actId="20577"/>
        <pc:sldMkLst>
          <pc:docMk/>
          <pc:sldMk cId="2336187811" sldId="256"/>
        </pc:sldMkLst>
        <pc:spChg chg="mod">
          <ac:chgData name="Stuart Ffoulkes" userId="cd75f028d7d0c689" providerId="LiveId" clId="{3FB4C2EB-D76A-45F4-A9B1-42D7156D6A5A}" dt="2019-08-26T08:22:02.312" v="14" actId="20577"/>
          <ac:spMkLst>
            <pc:docMk/>
            <pc:sldMk cId="2336187811" sldId="256"/>
            <ac:spMk id="3" creationId="{0A4FC44F-0DAE-48AF-865B-6D53DC6F879A}"/>
          </ac:spMkLst>
        </pc:spChg>
      </pc:sldChg>
      <pc:sldChg chg="delSp modSp">
        <pc:chgData name="Stuart Ffoulkes" userId="cd75f028d7d0c689" providerId="LiveId" clId="{3FB4C2EB-D76A-45F4-A9B1-42D7156D6A5A}" dt="2019-08-26T08:36:48.826" v="2262" actId="6549"/>
        <pc:sldMkLst>
          <pc:docMk/>
          <pc:sldMk cId="4250702055" sldId="257"/>
        </pc:sldMkLst>
        <pc:spChg chg="mod">
          <ac:chgData name="Stuart Ffoulkes" userId="cd75f028d7d0c689" providerId="LiveId" clId="{3FB4C2EB-D76A-45F4-A9B1-42D7156D6A5A}" dt="2019-08-26T08:22:37.238" v="22" actId="20577"/>
          <ac:spMkLst>
            <pc:docMk/>
            <pc:sldMk cId="4250702055" sldId="257"/>
            <ac:spMk id="2" creationId="{7A619711-4B8C-4BC2-9FC7-52900EDD2872}"/>
          </ac:spMkLst>
        </pc:spChg>
        <pc:spChg chg="mod">
          <ac:chgData name="Stuart Ffoulkes" userId="cd75f028d7d0c689" providerId="LiveId" clId="{3FB4C2EB-D76A-45F4-A9B1-42D7156D6A5A}" dt="2019-08-26T08:36:48.826" v="2262" actId="6549"/>
          <ac:spMkLst>
            <pc:docMk/>
            <pc:sldMk cId="4250702055" sldId="257"/>
            <ac:spMk id="3" creationId="{2CD0D526-680A-46B0-8127-32F492FA69D5}"/>
          </ac:spMkLst>
        </pc:spChg>
        <pc:spChg chg="del">
          <ac:chgData name="Stuart Ffoulkes" userId="cd75f028d7d0c689" providerId="LiveId" clId="{3FB4C2EB-D76A-45F4-A9B1-42D7156D6A5A}" dt="2019-08-26T08:24:10.586" v="212" actId="478"/>
          <ac:spMkLst>
            <pc:docMk/>
            <pc:sldMk cId="4250702055" sldId="257"/>
            <ac:spMk id="5" creationId="{BF7C770E-2E79-4FCE-A619-2279F4301710}"/>
          </ac:spMkLst>
        </pc:spChg>
      </pc:sldChg>
      <pc:sldChg chg="modSp add">
        <pc:chgData name="Stuart Ffoulkes" userId="cd75f028d7d0c689" providerId="LiveId" clId="{3FB4C2EB-D76A-45F4-A9B1-42D7156D6A5A}" dt="2019-08-26T08:34:01.282" v="1973" actId="114"/>
        <pc:sldMkLst>
          <pc:docMk/>
          <pc:sldMk cId="2256735373" sldId="260"/>
        </pc:sldMkLst>
        <pc:spChg chg="mod">
          <ac:chgData name="Stuart Ffoulkes" userId="cd75f028d7d0c689" providerId="LiveId" clId="{3FB4C2EB-D76A-45F4-A9B1-42D7156D6A5A}" dt="2019-08-26T08:34:01.282" v="1973" actId="114"/>
          <ac:spMkLst>
            <pc:docMk/>
            <pc:sldMk cId="2256735373" sldId="260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00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73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5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Capacity Market Code Modifications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Working Group 8</a:t>
            </a:r>
          </a:p>
          <a:p>
            <a:r>
              <a:rPr lang="en-GB" dirty="0"/>
              <a:t>29 August 2019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2800" b="1" dirty="0">
                <a:solidFill>
                  <a:srgbClr val="00A1B1"/>
                </a:solidFill>
                <a:cs typeface="Arial"/>
              </a:rPr>
              <a:t>Modification Timetables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92A4DC62-49CD-42BC-B35F-23F838E052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720234"/>
              </p:ext>
            </p:extLst>
          </p:nvPr>
        </p:nvGraphicFramePr>
        <p:xfrm>
          <a:off x="818508" y="1773433"/>
          <a:ext cx="1053529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1360">
                  <a:extLst>
                    <a:ext uri="{9D8B030D-6E8A-4147-A177-3AD203B41FA5}">
                      <a16:colId xmlns="" xmlns:a16="http://schemas.microsoft.com/office/drawing/2014/main" val="2600662951"/>
                    </a:ext>
                  </a:extLst>
                </a:gridCol>
                <a:gridCol w="5393932">
                  <a:extLst>
                    <a:ext uri="{9D8B030D-6E8A-4147-A177-3AD203B41FA5}">
                      <a16:colId xmlns="" xmlns:a16="http://schemas.microsoft.com/office/drawing/2014/main" val="23297630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4240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Working Group 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29/08/2019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38759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Consultation Period Opens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09/09/2019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3050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Consultation Period</a:t>
                      </a:r>
                      <a:r>
                        <a:rPr lang="en-GB" baseline="0" dirty="0" smtClean="0"/>
                        <a:t> Closes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27/09/2019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Decision Expected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08/10/2019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Publication of Decision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14/10/2019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54770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Implementation</a:t>
                      </a:r>
                      <a:r>
                        <a:rPr lang="en-GB" baseline="0" dirty="0" smtClean="0"/>
                        <a:t> within the CMC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14/10/2019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4857135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RAs intend to publish a complete timetable for processing the modification following the completion of the Working Group.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76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2800" b="1" dirty="0">
                <a:solidFill>
                  <a:srgbClr val="00A1B1"/>
                </a:solidFill>
                <a:cs typeface="Arial"/>
              </a:rPr>
              <a:t>CMC_07_19: Treatment of Multiyear Contracts in the Event of Simultaneous Capacity Auctions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65" y="1456197"/>
            <a:ext cx="9459193" cy="514116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When two Capacity Auctions are timetabled to be run close together, Qualification for the second auction may occur before the results of the first are known.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If the first auction results in a multi-year capacity award, the current drafting of the CMC does not allow re-determination of the Net-</a:t>
            </a:r>
            <a:r>
              <a:rPr lang="en-GB" sz="1800" dirty="0" err="1"/>
              <a:t>Derated</a:t>
            </a:r>
            <a:r>
              <a:rPr lang="en-GB" sz="1800" dirty="0"/>
              <a:t> Capacity after the Final Qualification Results are published.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This could result in a CMU being awarded an RO on the </a:t>
            </a:r>
            <a:r>
              <a:rPr lang="en-GB" sz="1800" i="1" dirty="0"/>
              <a:t>same</a:t>
            </a:r>
            <a:r>
              <a:rPr lang="en-GB" sz="1800" dirty="0"/>
              <a:t> capacity in </a:t>
            </a:r>
            <a:r>
              <a:rPr lang="en-GB" sz="1800" i="1" dirty="0"/>
              <a:t>both</a:t>
            </a:r>
            <a:r>
              <a:rPr lang="en-GB" sz="1800" dirty="0"/>
              <a:t> auctions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This is clearly undesirable both for the CMU and for consumers and is not consistent with the Code Objectives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The proposed modification is intended to manage this situation to prevent the same capacity being awarded twice, while maintaining the planned Capacity Auction Timetable as much as possible.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The modification is needed for the forthcoming T-1 and T-2 (CY2020/21 and CY2021/22) Capacity Auctions given their vey close timetabling.  However, the Modification is drafted to cover the general situation of which the forthcoming auctions are an example.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The modification seeks to avoid the need for the SOs or RAs to adjust an offer made by a Participant in respect of any </a:t>
            </a:r>
            <a:r>
              <a:rPr lang="en-GB" sz="1800"/>
              <a:t>affected capacity.</a:t>
            </a: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endParaRPr lang="en-GB" sz="600" dirty="0"/>
          </a:p>
          <a:p>
            <a:pPr marL="457200" lvl="1" indent="0">
              <a:buNone/>
            </a:pP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425070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2800" b="1" dirty="0">
                <a:solidFill>
                  <a:srgbClr val="00A1B1"/>
                </a:solidFill>
                <a:cs typeface="Arial"/>
              </a:rPr>
              <a:t>CMC_07_19: Treatment of Multiyear Contracts in the Event of Simultaneous Capacity Auctions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65" y="1456197"/>
            <a:ext cx="9459193" cy="5141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/>
              <a:t>The Modification in summary: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E.9.6 allows the Final Qualification Results to be amended after they have been published, to take account of the results of the earlier auction.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F.3 recognises the potential impact of a change in Qualified Capacity on the Demand Curve and allows the RAs to amend the demand curve, if required.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F.7 manages the situation where Net De-Rated Capacity is modified </a:t>
            </a:r>
            <a:r>
              <a:rPr lang="en-GB" sz="1800" i="1" dirty="0"/>
              <a:t>after</a:t>
            </a:r>
            <a:r>
              <a:rPr lang="en-GB" sz="1800" dirty="0"/>
              <a:t> the Participant has submitted their offer into the second auction.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F.9.3 considers the situation where the results of the first auction are not available, or change, </a:t>
            </a:r>
            <a:r>
              <a:rPr lang="en-GB" sz="1800" i="1" dirty="0"/>
              <a:t>after</a:t>
            </a:r>
            <a:r>
              <a:rPr lang="en-GB" sz="1800" dirty="0"/>
              <a:t> the second auction has already taken place.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600" dirty="0"/>
          </a:p>
          <a:p>
            <a:pPr marL="457200" lvl="1" indent="0">
              <a:buNone/>
            </a:pP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256735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6117</TotalTime>
  <Words>393</Words>
  <Application>Microsoft Office PowerPoint</Application>
  <PresentationFormat>Custom</PresentationFormat>
  <Paragraphs>37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Capacity Market Code Modifications</vt:lpstr>
      <vt:lpstr>Modification Timetables</vt:lpstr>
      <vt:lpstr>CMC_07_19: Treatment of Multiyear Contracts in the Event of Simultaneous Capacity Auctions</vt:lpstr>
      <vt:lpstr>CMC_07_19: Treatment of Multiyear Contracts in the Event of Simultaneous Capacity Auctions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Modifications Workshop I</dc:title>
  <dc:creator>Stuart Ffoulkes</dc:creator>
  <cp:lastModifiedBy>Linnane, Sandra</cp:lastModifiedBy>
  <cp:revision>26</cp:revision>
  <cp:lastPrinted>2018-05-08T09:38:52Z</cp:lastPrinted>
  <dcterms:created xsi:type="dcterms:W3CDTF">2018-05-04T08:35:26Z</dcterms:created>
  <dcterms:modified xsi:type="dcterms:W3CDTF">2019-08-30T11:35:38Z</dcterms:modified>
</cp:coreProperties>
</file>