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446" r:id="rId3"/>
    <p:sldId id="453" r:id="rId4"/>
    <p:sldId id="451" r:id="rId5"/>
    <p:sldId id="447" r:id="rId6"/>
    <p:sldId id="454" r:id="rId7"/>
    <p:sldId id="455" r:id="rId8"/>
    <p:sldId id="456" r:id="rId9"/>
    <p:sldId id="457" r:id="rId10"/>
    <p:sldId id="458" r:id="rId1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mac Daly" initials="CD"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CCFF"/>
    <a:srgbClr val="FFCC66"/>
    <a:srgbClr val="000000"/>
    <a:srgbClr val="947CB0"/>
    <a:srgbClr val="A38FBB"/>
    <a:srgbClr val="FFFF66"/>
    <a:srgbClr val="FF9999"/>
    <a:srgbClr val="CCEC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535" autoAdjust="0"/>
  </p:normalViewPr>
  <p:slideViewPr>
    <p:cSldViewPr>
      <p:cViewPr>
        <p:scale>
          <a:sx n="107" d="100"/>
          <a:sy n="107" d="100"/>
        </p:scale>
        <p:origin x="-173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4" d="100"/>
          <a:sy n="64" d="100"/>
        </p:scale>
        <p:origin x="-290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B465026C-79C5-4048-95D6-6BE81267E360}" type="datetimeFigureOut">
              <a:rPr lang="en-IE" smtClean="0"/>
              <a:t>21/11/2019</a:t>
            </a:fld>
            <a:endParaRPr lang="en-IE"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666FFB74-116C-457C-83DA-67466D8B7EA8}" type="slidenum">
              <a:rPr lang="en-IE" smtClean="0"/>
              <a:t>‹#›</a:t>
            </a:fld>
            <a:endParaRPr lang="en-IE" dirty="0"/>
          </a:p>
        </p:txBody>
      </p:sp>
    </p:spTree>
    <p:extLst>
      <p:ext uri="{BB962C8B-B14F-4D97-AF65-F5344CB8AC3E}">
        <p14:creationId xmlns:p14="http://schemas.microsoft.com/office/powerpoint/2010/main" val="3034677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3177" tIns="46589" rIns="93177" bIns="46589" rtlCol="0"/>
          <a:lstStyle>
            <a:lvl1pPr algn="l">
              <a:defRPr sz="1200">
                <a:latin typeface="Arial" charset="0"/>
                <a:cs typeface="+mn-cs"/>
              </a:defRPr>
            </a:lvl1pPr>
          </a:lstStyle>
          <a:p>
            <a:pPr>
              <a:defRPr/>
            </a:pPr>
            <a:endParaRPr lang="en-IE" dirty="0"/>
          </a:p>
        </p:txBody>
      </p:sp>
      <p:sp>
        <p:nvSpPr>
          <p:cNvPr id="3" name="Date Placeholder 2"/>
          <p:cNvSpPr>
            <a:spLocks noGrp="1"/>
          </p:cNvSpPr>
          <p:nvPr>
            <p:ph type="dt" idx="1"/>
          </p:nvPr>
        </p:nvSpPr>
        <p:spPr>
          <a:xfrm>
            <a:off x="3850444" y="0"/>
            <a:ext cx="2945659" cy="496332"/>
          </a:xfrm>
          <a:prstGeom prst="rect">
            <a:avLst/>
          </a:prstGeom>
        </p:spPr>
        <p:txBody>
          <a:bodyPr vert="horz" lIns="93177" tIns="46589" rIns="93177" bIns="46589" rtlCol="0"/>
          <a:lstStyle>
            <a:lvl1pPr algn="r">
              <a:defRPr sz="1200">
                <a:latin typeface="Arial" charset="0"/>
                <a:cs typeface="+mn-cs"/>
              </a:defRPr>
            </a:lvl1pPr>
          </a:lstStyle>
          <a:p>
            <a:pPr>
              <a:defRPr/>
            </a:pPr>
            <a:fld id="{EC7CB296-8E7E-49FF-8D8C-282C35632506}" type="datetimeFigureOut">
              <a:rPr lang="en-IE"/>
              <a:pPr>
                <a:defRPr/>
              </a:pPr>
              <a:t>21/11/2019</a:t>
            </a:fld>
            <a:endParaRPr lang="en-IE"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IE" noProof="0"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p:cNvSpPr>
            <a:spLocks noGrp="1"/>
          </p:cNvSpPr>
          <p:nvPr>
            <p:ph type="ftr" sz="quarter" idx="4"/>
          </p:nvPr>
        </p:nvSpPr>
        <p:spPr>
          <a:xfrm>
            <a:off x="1" y="9428584"/>
            <a:ext cx="2945659" cy="496332"/>
          </a:xfrm>
          <a:prstGeom prst="rect">
            <a:avLst/>
          </a:prstGeom>
        </p:spPr>
        <p:txBody>
          <a:bodyPr vert="horz" lIns="93177" tIns="46589" rIns="93177" bIns="46589" rtlCol="0" anchor="b"/>
          <a:lstStyle>
            <a:lvl1pPr algn="l">
              <a:defRPr sz="1200">
                <a:latin typeface="Arial" charset="0"/>
                <a:cs typeface="+mn-cs"/>
              </a:defRPr>
            </a:lvl1pPr>
          </a:lstStyle>
          <a:p>
            <a:pPr>
              <a:defRPr/>
            </a:pPr>
            <a:endParaRPr lang="en-IE"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3177" tIns="46589" rIns="93177" bIns="46589" rtlCol="0" anchor="b"/>
          <a:lstStyle>
            <a:lvl1pPr algn="r">
              <a:defRPr sz="1200">
                <a:latin typeface="Arial" charset="0"/>
                <a:cs typeface="+mn-cs"/>
              </a:defRPr>
            </a:lvl1pPr>
          </a:lstStyle>
          <a:p>
            <a:pPr>
              <a:defRPr/>
            </a:pPr>
            <a:fld id="{E6031FDF-9FFF-4875-9E19-9416371636D2}" type="slidenum">
              <a:rPr lang="en-IE"/>
              <a:pPr>
                <a:defRPr/>
              </a:pPr>
              <a:t>‹#›</a:t>
            </a:fld>
            <a:endParaRPr lang="en-IE" dirty="0"/>
          </a:p>
        </p:txBody>
      </p:sp>
    </p:spTree>
    <p:extLst>
      <p:ext uri="{BB962C8B-B14F-4D97-AF65-F5344CB8AC3E}">
        <p14:creationId xmlns:p14="http://schemas.microsoft.com/office/powerpoint/2010/main" val="286521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031FDF-9FFF-4875-9E19-9416371636D2}" type="slidenum">
              <a:rPr lang="en-IE" smtClean="0"/>
              <a:pPr>
                <a:defRPr/>
              </a:pPr>
              <a:t>1</a:t>
            </a:fld>
            <a:endParaRPr lang="en-IE" dirty="0"/>
          </a:p>
        </p:txBody>
      </p:sp>
    </p:spTree>
    <p:extLst>
      <p:ext uri="{BB962C8B-B14F-4D97-AF65-F5344CB8AC3E}">
        <p14:creationId xmlns:p14="http://schemas.microsoft.com/office/powerpoint/2010/main" val="428621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031FDF-9FFF-4875-9E19-9416371636D2}" type="slidenum">
              <a:rPr lang="en-IE" smtClean="0"/>
              <a:pPr>
                <a:defRPr/>
              </a:pPr>
              <a:t>10</a:t>
            </a:fld>
            <a:endParaRPr lang="en-IE" dirty="0"/>
          </a:p>
        </p:txBody>
      </p:sp>
    </p:spTree>
    <p:extLst>
      <p:ext uri="{BB962C8B-B14F-4D97-AF65-F5344CB8AC3E}">
        <p14:creationId xmlns:p14="http://schemas.microsoft.com/office/powerpoint/2010/main" val="131682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031FDF-9FFF-4875-9E19-9416371636D2}" type="slidenum">
              <a:rPr lang="en-IE" smtClean="0"/>
              <a:pPr>
                <a:defRPr/>
              </a:pPr>
              <a:t>2</a:t>
            </a:fld>
            <a:endParaRPr lang="en-IE" dirty="0"/>
          </a:p>
        </p:txBody>
      </p:sp>
    </p:spTree>
    <p:extLst>
      <p:ext uri="{BB962C8B-B14F-4D97-AF65-F5344CB8AC3E}">
        <p14:creationId xmlns:p14="http://schemas.microsoft.com/office/powerpoint/2010/main" val="12096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031FDF-9FFF-4875-9E19-9416371636D2}" type="slidenum">
              <a:rPr lang="en-IE" smtClean="0"/>
              <a:pPr>
                <a:defRPr/>
              </a:pPr>
              <a:t>3</a:t>
            </a:fld>
            <a:endParaRPr lang="en-IE" dirty="0"/>
          </a:p>
        </p:txBody>
      </p:sp>
    </p:spTree>
    <p:extLst>
      <p:ext uri="{BB962C8B-B14F-4D97-AF65-F5344CB8AC3E}">
        <p14:creationId xmlns:p14="http://schemas.microsoft.com/office/powerpoint/2010/main" val="376711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031FDF-9FFF-4875-9E19-9416371636D2}" type="slidenum">
              <a:rPr lang="en-IE" smtClean="0"/>
              <a:pPr>
                <a:defRPr/>
              </a:pPr>
              <a:t>4</a:t>
            </a:fld>
            <a:endParaRPr lang="en-IE" dirty="0"/>
          </a:p>
        </p:txBody>
      </p:sp>
    </p:spTree>
    <p:extLst>
      <p:ext uri="{BB962C8B-B14F-4D97-AF65-F5344CB8AC3E}">
        <p14:creationId xmlns:p14="http://schemas.microsoft.com/office/powerpoint/2010/main" val="24216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031FDF-9FFF-4875-9E19-9416371636D2}" type="slidenum">
              <a:rPr lang="en-IE" smtClean="0"/>
              <a:pPr>
                <a:defRPr/>
              </a:pPr>
              <a:t>5</a:t>
            </a:fld>
            <a:endParaRPr lang="en-IE" dirty="0"/>
          </a:p>
        </p:txBody>
      </p:sp>
    </p:spTree>
    <p:extLst>
      <p:ext uri="{BB962C8B-B14F-4D97-AF65-F5344CB8AC3E}">
        <p14:creationId xmlns:p14="http://schemas.microsoft.com/office/powerpoint/2010/main" val="93642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031FDF-9FFF-4875-9E19-9416371636D2}" type="slidenum">
              <a:rPr lang="en-IE" smtClean="0"/>
              <a:pPr>
                <a:defRPr/>
              </a:pPr>
              <a:t>6</a:t>
            </a:fld>
            <a:endParaRPr lang="en-IE" dirty="0"/>
          </a:p>
        </p:txBody>
      </p:sp>
    </p:spTree>
    <p:extLst>
      <p:ext uri="{BB962C8B-B14F-4D97-AF65-F5344CB8AC3E}">
        <p14:creationId xmlns:p14="http://schemas.microsoft.com/office/powerpoint/2010/main" val="323574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031FDF-9FFF-4875-9E19-9416371636D2}" type="slidenum">
              <a:rPr lang="en-IE" smtClean="0"/>
              <a:pPr>
                <a:defRPr/>
              </a:pPr>
              <a:t>7</a:t>
            </a:fld>
            <a:endParaRPr lang="en-IE" dirty="0"/>
          </a:p>
        </p:txBody>
      </p:sp>
    </p:spTree>
    <p:extLst>
      <p:ext uri="{BB962C8B-B14F-4D97-AF65-F5344CB8AC3E}">
        <p14:creationId xmlns:p14="http://schemas.microsoft.com/office/powerpoint/2010/main" val="425753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dirty="0" err="1"/>
              <a:t>EirGrid’s</a:t>
            </a:r>
            <a:r>
              <a:rPr lang="en-US"/>
              <a:t> relevant Forecasted </a:t>
            </a:r>
            <a:r>
              <a:rPr lang="en-US" dirty="0"/>
              <a:t>System Demand + Capacity Reserve from the Capacity Auction)/Cleared volume in the auction</a:t>
            </a:r>
          </a:p>
        </p:txBody>
      </p:sp>
      <p:sp>
        <p:nvSpPr>
          <p:cNvPr id="4" name="Slide Number Placeholder 3"/>
          <p:cNvSpPr>
            <a:spLocks noGrp="1"/>
          </p:cNvSpPr>
          <p:nvPr>
            <p:ph type="sldNum" sz="quarter" idx="10"/>
          </p:nvPr>
        </p:nvSpPr>
        <p:spPr/>
        <p:txBody>
          <a:bodyPr/>
          <a:lstStyle/>
          <a:p>
            <a:pPr>
              <a:defRPr/>
            </a:pPr>
            <a:fld id="{E6031FDF-9FFF-4875-9E19-9416371636D2}" type="slidenum">
              <a:rPr lang="en-IE" smtClean="0"/>
              <a:pPr>
                <a:defRPr/>
              </a:pPr>
              <a:t>8</a:t>
            </a:fld>
            <a:endParaRPr lang="en-IE" dirty="0"/>
          </a:p>
        </p:txBody>
      </p:sp>
    </p:spTree>
    <p:extLst>
      <p:ext uri="{BB962C8B-B14F-4D97-AF65-F5344CB8AC3E}">
        <p14:creationId xmlns:p14="http://schemas.microsoft.com/office/powerpoint/2010/main" val="127449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031FDF-9FFF-4875-9E19-9416371636D2}" type="slidenum">
              <a:rPr lang="en-IE" smtClean="0"/>
              <a:pPr>
                <a:defRPr/>
              </a:pPr>
              <a:t>9</a:t>
            </a:fld>
            <a:endParaRPr lang="en-IE" dirty="0"/>
          </a:p>
        </p:txBody>
      </p:sp>
    </p:spTree>
    <p:extLst>
      <p:ext uri="{BB962C8B-B14F-4D97-AF65-F5344CB8AC3E}">
        <p14:creationId xmlns:p14="http://schemas.microsoft.com/office/powerpoint/2010/main" val="201720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D7C8495-DA16-48BE-91B0-0B38ABAEC772}" type="datetime1">
              <a:rPr lang="en-US" smtClean="0"/>
              <a:t>11/21/2019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886542F-BB9E-4F90-AE0D-7DD2070713C4}" type="slidenum">
              <a:rPr lang="en-GB"/>
              <a:pPr>
                <a:defRPr/>
              </a:pPr>
              <a:t>‹#›</a:t>
            </a:fld>
            <a:endParaRPr lang="en-GB" dirty="0"/>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F2AEC58-9F74-48BB-85E9-B2C8187EF9F9}" type="datetime1">
              <a:rPr lang="en-US" smtClean="0"/>
              <a:t>11/21/2019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366D77B-3A42-4040-A2AD-FBA8C0BFFB05}" type="slidenum">
              <a:rPr lang="en-GB"/>
              <a:pPr>
                <a:defRPr/>
              </a:pPr>
              <a:t>‹#›</a:t>
            </a:fld>
            <a:endParaRPr lang="en-GB"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4B67688-2CBF-4CE6-88DC-1CC08D46BADC}" type="datetime1">
              <a:rPr lang="en-US" smtClean="0"/>
              <a:t>11/21/2019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5864E3D-D1DE-41F9-A875-EE482C923951}" type="slidenum">
              <a:rPr lang="en-GB"/>
              <a:pPr>
                <a:defRPr/>
              </a:pPr>
              <a:t>‹#›</a:t>
            </a:fld>
            <a:endParaRPr lang="en-GB"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B842849-90E0-4E49-9E27-A291A506BB84}" type="datetime1">
              <a:rPr lang="en-US" smtClean="0"/>
              <a:t>11/21/2019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BD0DCB15-A2D4-4B6A-9B0A-443F08A9EACA}" type="slidenum">
              <a:rPr lang="en-GB"/>
              <a:pPr>
                <a:defRPr/>
              </a:pPr>
              <a:t>‹#›</a:t>
            </a:fld>
            <a:endParaRPr lang="en-GB"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B755B1A-CC50-477D-99F6-8F98F34F88D1}" type="datetime1">
              <a:rPr lang="en-US" smtClean="0"/>
              <a:t>11/21/2019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4146258-F12A-41E2-808C-EE130C0DD137}" type="slidenum">
              <a:rPr lang="en-GB"/>
              <a:pPr>
                <a:defRPr/>
              </a:pPr>
              <a:t>‹#›</a:t>
            </a:fld>
            <a:endParaRPr lang="en-GB" dirty="0"/>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B74F923-20C2-45F9-BE0B-AA3358146CA0}" type="datetime1">
              <a:rPr lang="en-US" smtClean="0"/>
              <a:t>11/21/2019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9594616-79E7-423C-80B3-93F936FBFF10}" type="slidenum">
              <a:rPr lang="en-GB"/>
              <a:pPr>
                <a:defRPr/>
              </a:pPr>
              <a:t>‹#›</a:t>
            </a:fld>
            <a:endParaRPr lang="en-GB" dirty="0"/>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99427C63-3A98-451F-8A6D-81AF99043056}" type="datetime1">
              <a:rPr lang="en-US" smtClean="0"/>
              <a:t>11/21/2019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E066161B-E809-4FD8-BAB9-A3C7F900C7EC}" type="slidenum">
              <a:rPr lang="en-GB"/>
              <a:pPr>
                <a:defRPr/>
              </a:pPr>
              <a:t>‹#›</a:t>
            </a:fld>
            <a:endParaRPr lang="en-GB"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0659B15-28C3-4FCC-8063-C602A92A91D2}" type="datetime1">
              <a:rPr lang="en-US" smtClean="0"/>
              <a:t>11/21/2019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2A760ADB-8F82-40F7-9FDB-B712EF9974F2}" type="slidenum">
              <a:rPr lang="en-GB"/>
              <a:pPr>
                <a:defRPr/>
              </a:pPr>
              <a:t>‹#›</a:t>
            </a:fld>
            <a:endParaRPr lang="en-GB" dirty="0"/>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E10A3-74A9-4D24-ADB5-ECD8904A3C61}" type="datetime1">
              <a:rPr lang="en-US" smtClean="0"/>
              <a:t>11/21/2019</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C5D66A94-C54A-49B8-953A-C6B7F6461DA3}" type="slidenum">
              <a:rPr lang="en-GB"/>
              <a:pPr>
                <a:defRPr/>
              </a:pPr>
              <a:t>‹#›</a:t>
            </a:fld>
            <a:endParaRPr lang="en-GB" dirty="0"/>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27A52E2-34F8-44A3-80B3-CFD0CA315416}" type="datetime1">
              <a:rPr lang="en-US" smtClean="0"/>
              <a:t>11/21/2019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A35B942-88A2-4320-ACD6-05E05D4037B0}" type="slidenum">
              <a:rPr lang="en-GB"/>
              <a:pPr>
                <a:defRPr/>
              </a:pPr>
              <a:t>‹#›</a:t>
            </a:fld>
            <a:endParaRPr lang="en-GB"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4C706F2-E493-4CF8-AB37-31B962B7AA8D}" type="datetime1">
              <a:rPr lang="en-US" smtClean="0"/>
              <a:t>11/21/2019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E2948647-C3BE-4DB6-A62E-807BC7E8B824}" type="slidenum">
              <a:rPr lang="en-GB"/>
              <a:pPr>
                <a:defRPr/>
              </a:pPr>
              <a:t>‹#›</a:t>
            </a:fld>
            <a:endParaRPr lang="en-GB" dirty="0"/>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711BCE-1588-47C4-8F08-BCCD9B69688E}" type="datetime1">
              <a:rPr lang="en-US" smtClean="0"/>
              <a:t>11/21/2019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43101E9-4440-4456-9034-BFC599EACE04}"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slow">
    <p:cover/>
  </p:transition>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4"/>
            <a:ext cx="9144000" cy="6858000"/>
          </a:xfrm>
          <a:prstGeom prst="rect">
            <a:avLst/>
          </a:prstGeom>
          <a:blipFill>
            <a:blip r:embed="rId3" cstate="print">
              <a:alphaModFix amt="30000"/>
              <a:lum brigh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14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dirty="0">
              <a:latin typeface="Calibri" pitchFamily="34" charset="0"/>
            </a:endParaRPr>
          </a:p>
        </p:txBody>
      </p:sp>
      <p:sp>
        <p:nvSpPr>
          <p:cNvPr id="6149" name="Rectangle 6"/>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r>
              <a:rPr lang="en-GB" dirty="0"/>
              <a:t/>
            </a:r>
            <a:br>
              <a:rPr lang="en-GB" dirty="0"/>
            </a:br>
            <a:endParaRPr lang="en-GB" dirty="0"/>
          </a:p>
          <a:p>
            <a:pPr eaLnBrk="0" hangingPunct="0"/>
            <a:endParaRPr lang="en-GB" dirty="0"/>
          </a:p>
        </p:txBody>
      </p:sp>
      <p:pic>
        <p:nvPicPr>
          <p:cNvPr id="6150" name="Picture 7"/>
          <p:cNvPicPr>
            <a:picLocks noChangeAspect="1" noChangeArrowheads="1"/>
          </p:cNvPicPr>
          <p:nvPr/>
        </p:nvPicPr>
        <p:blipFill>
          <a:blip r:embed="rId4" cstate="print"/>
          <a:srcRect/>
          <a:stretch>
            <a:fillRect/>
          </a:stretch>
        </p:blipFill>
        <p:spPr bwMode="auto">
          <a:xfrm>
            <a:off x="3995936" y="476672"/>
            <a:ext cx="1436170" cy="1436170"/>
          </a:xfrm>
          <a:prstGeom prst="rect">
            <a:avLst/>
          </a:prstGeom>
          <a:noFill/>
          <a:ln w="9525">
            <a:noFill/>
            <a:miter lim="800000"/>
            <a:headEnd/>
            <a:tailEnd/>
          </a:ln>
        </p:spPr>
      </p:pic>
      <p:graphicFrame>
        <p:nvGraphicFramePr>
          <p:cNvPr id="12" name="Table 11"/>
          <p:cNvGraphicFramePr>
            <a:graphicFrameLocks noGrp="1"/>
          </p:cNvGraphicFramePr>
          <p:nvPr/>
        </p:nvGraphicFramePr>
        <p:xfrm>
          <a:off x="2915816" y="1916832"/>
          <a:ext cx="3528392" cy="1008112"/>
        </p:xfrm>
        <a:graphic>
          <a:graphicData uri="http://schemas.openxmlformats.org/drawingml/2006/table">
            <a:tbl>
              <a:tblPr/>
              <a:tblGrid>
                <a:gridCol w="3528392">
                  <a:extLst>
                    <a:ext uri="{9D8B030D-6E8A-4147-A177-3AD203B41FA5}">
                      <a16:colId xmlns:a16="http://schemas.microsoft.com/office/drawing/2014/main" xmlns="" val="20000"/>
                    </a:ext>
                  </a:extLst>
                </a:gridCol>
              </a:tblGrid>
              <a:tr h="504056">
                <a:tc>
                  <a:txBody>
                    <a:bodyPr/>
                    <a:lstStyle/>
                    <a:p>
                      <a:pPr algn="ctr">
                        <a:spcAft>
                          <a:spcPts val="0"/>
                        </a:spcAft>
                      </a:pPr>
                      <a:r>
                        <a:rPr lang="en-IE" sz="2400" b="1" spc="100" dirty="0">
                          <a:latin typeface="Times New Roman"/>
                          <a:ea typeface="Times New Roman"/>
                          <a:cs typeface="Times New Roman"/>
                        </a:rPr>
                        <a:t>TYNAGH ENERGY</a:t>
                      </a:r>
                      <a:endParaRPr lang="en-GB" sz="2400" b="1" spc="1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04056">
                <a:tc>
                  <a:txBody>
                    <a:bodyPr/>
                    <a:lstStyle/>
                    <a:p>
                      <a:pPr algn="ctr">
                        <a:spcAft>
                          <a:spcPts val="0"/>
                        </a:spcAft>
                      </a:pPr>
                      <a:r>
                        <a:rPr lang="en-IE" sz="2400" b="1" cap="small" spc="100" dirty="0">
                          <a:solidFill>
                            <a:srgbClr val="FFFFFF"/>
                          </a:solidFill>
                          <a:latin typeface="Times New Roman"/>
                          <a:ea typeface="Times New Roman"/>
                          <a:cs typeface="Times New Roman"/>
                        </a:rPr>
                        <a:t>L   I   M   I   T   E   D</a:t>
                      </a:r>
                      <a:endParaRPr lang="en-GB" sz="24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1"/>
                  </a:ext>
                </a:extLst>
              </a:tr>
            </a:tbl>
          </a:graphicData>
        </a:graphic>
      </p:graphicFrame>
      <p:sp>
        <p:nvSpPr>
          <p:cNvPr id="14" name="Subtitle 2"/>
          <p:cNvSpPr txBox="1">
            <a:spLocks/>
          </p:cNvSpPr>
          <p:nvPr/>
        </p:nvSpPr>
        <p:spPr>
          <a:xfrm>
            <a:off x="631522" y="5338001"/>
            <a:ext cx="7704856" cy="1008112"/>
          </a:xfrm>
          <a:prstGeom prst="rect">
            <a:avLst/>
          </a:prstGeom>
          <a:noFill/>
          <a:ln w="3175">
            <a:no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en-IE" sz="3200" dirty="0"/>
              <a:t>21 November 2019</a:t>
            </a:r>
          </a:p>
        </p:txBody>
      </p:sp>
      <p:sp>
        <p:nvSpPr>
          <p:cNvPr id="15" name="Footer Placeholder 2"/>
          <p:cNvSpPr>
            <a:spLocks noGrp="1"/>
          </p:cNvSpPr>
          <p:nvPr>
            <p:ph type="ftr" sz="quarter" idx="11"/>
          </p:nvPr>
        </p:nvSpPr>
        <p:spPr>
          <a:xfrm>
            <a:off x="1157344" y="6439657"/>
            <a:ext cx="7128792" cy="365125"/>
          </a:xfrm>
        </p:spPr>
        <p:txBody>
          <a:bodyPr/>
          <a:lstStyle/>
          <a:p>
            <a:pPr>
              <a:defRPr/>
            </a:pPr>
            <a:r>
              <a:rPr lang="en-GB" b="1" i="1" dirty="0">
                <a:solidFill>
                  <a:srgbClr val="FF0000"/>
                </a:solidFill>
              </a:rPr>
              <a:t>CMC Modification</a:t>
            </a:r>
          </a:p>
        </p:txBody>
      </p:sp>
      <p:sp>
        <p:nvSpPr>
          <p:cNvPr id="16" name="Title 1"/>
          <p:cNvSpPr>
            <a:spLocks noGrp="1"/>
          </p:cNvSpPr>
          <p:nvPr>
            <p:ph type="title"/>
          </p:nvPr>
        </p:nvSpPr>
        <p:spPr>
          <a:xfrm>
            <a:off x="269776" y="3861048"/>
            <a:ext cx="8604448" cy="1224136"/>
          </a:xfrm>
        </p:spPr>
        <p:txBody>
          <a:bodyPr rtlCol="0">
            <a:noAutofit/>
          </a:bodyPr>
          <a:lstStyle/>
          <a:p>
            <a:pPr algn="ctr" fontAlgn="auto">
              <a:lnSpc>
                <a:spcPct val="150000"/>
              </a:lnSpc>
              <a:spcAft>
                <a:spcPts val="0"/>
              </a:spcAft>
              <a:defRPr/>
            </a:pPr>
            <a:r>
              <a:rPr lang="en-IE" sz="4000" dirty="0"/>
              <a:t>Supplementary Interim Secondary Trading</a:t>
            </a:r>
            <a:endParaRPr lang="en-GB" sz="4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982589" y="44624"/>
            <a:ext cx="5139070" cy="6783572"/>
          </a:xfrm>
          <a:custGeom>
            <a:avLst/>
            <a:gdLst>
              <a:gd name="connsiteX0" fmla="*/ 5135526 w 5139070"/>
              <a:gd name="connsiteY0" fmla="*/ 0 h 6783572"/>
              <a:gd name="connsiteX1" fmla="*/ 5135526 w 5139070"/>
              <a:gd name="connsiteY1" fmla="*/ 0 h 6783572"/>
              <a:gd name="connsiteX2" fmla="*/ 4890977 w 5139070"/>
              <a:gd name="connsiteY2" fmla="*/ 31898 h 6783572"/>
              <a:gd name="connsiteX3" fmla="*/ 4837814 w 5139070"/>
              <a:gd name="connsiteY3" fmla="*/ 42530 h 6783572"/>
              <a:gd name="connsiteX4" fmla="*/ 4805917 w 5139070"/>
              <a:gd name="connsiteY4" fmla="*/ 53163 h 6783572"/>
              <a:gd name="connsiteX5" fmla="*/ 4529470 w 5139070"/>
              <a:gd name="connsiteY5" fmla="*/ 63796 h 6783572"/>
              <a:gd name="connsiteX6" fmla="*/ 4486940 w 5139070"/>
              <a:gd name="connsiteY6" fmla="*/ 74428 h 6783572"/>
              <a:gd name="connsiteX7" fmla="*/ 4391247 w 5139070"/>
              <a:gd name="connsiteY7" fmla="*/ 95693 h 6783572"/>
              <a:gd name="connsiteX8" fmla="*/ 4327452 w 5139070"/>
              <a:gd name="connsiteY8" fmla="*/ 116958 h 6783572"/>
              <a:gd name="connsiteX9" fmla="*/ 4295554 w 5139070"/>
              <a:gd name="connsiteY9" fmla="*/ 127591 h 6783572"/>
              <a:gd name="connsiteX10" fmla="*/ 4189228 w 5139070"/>
              <a:gd name="connsiteY10" fmla="*/ 138223 h 6783572"/>
              <a:gd name="connsiteX11" fmla="*/ 4146698 w 5139070"/>
              <a:gd name="connsiteY11" fmla="*/ 148856 h 6783572"/>
              <a:gd name="connsiteX12" fmla="*/ 4114800 w 5139070"/>
              <a:gd name="connsiteY12" fmla="*/ 159489 h 6783572"/>
              <a:gd name="connsiteX13" fmla="*/ 3997842 w 5139070"/>
              <a:gd name="connsiteY13" fmla="*/ 148856 h 6783572"/>
              <a:gd name="connsiteX14" fmla="*/ 3944679 w 5139070"/>
              <a:gd name="connsiteY14" fmla="*/ 138223 h 6783572"/>
              <a:gd name="connsiteX15" fmla="*/ 3944679 w 5139070"/>
              <a:gd name="connsiteY15" fmla="*/ 138223 h 6783572"/>
              <a:gd name="connsiteX16" fmla="*/ 3838354 w 5139070"/>
              <a:gd name="connsiteY16" fmla="*/ 148856 h 6783572"/>
              <a:gd name="connsiteX17" fmla="*/ 3795824 w 5139070"/>
              <a:gd name="connsiteY17" fmla="*/ 170121 h 6783572"/>
              <a:gd name="connsiteX18" fmla="*/ 3678866 w 5139070"/>
              <a:gd name="connsiteY18" fmla="*/ 202019 h 6783572"/>
              <a:gd name="connsiteX19" fmla="*/ 3646968 w 5139070"/>
              <a:gd name="connsiteY19" fmla="*/ 223284 h 6783572"/>
              <a:gd name="connsiteX20" fmla="*/ 3551275 w 5139070"/>
              <a:gd name="connsiteY20" fmla="*/ 255182 h 6783572"/>
              <a:gd name="connsiteX21" fmla="*/ 3466214 w 5139070"/>
              <a:gd name="connsiteY21" fmla="*/ 297712 h 6783572"/>
              <a:gd name="connsiteX22" fmla="*/ 3391786 w 5139070"/>
              <a:gd name="connsiteY22" fmla="*/ 350875 h 6783572"/>
              <a:gd name="connsiteX23" fmla="*/ 3349256 w 5139070"/>
              <a:gd name="connsiteY23" fmla="*/ 372140 h 6783572"/>
              <a:gd name="connsiteX24" fmla="*/ 3306726 w 5139070"/>
              <a:gd name="connsiteY24" fmla="*/ 404037 h 6783572"/>
              <a:gd name="connsiteX25" fmla="*/ 3232298 w 5139070"/>
              <a:gd name="connsiteY25" fmla="*/ 435935 h 6783572"/>
              <a:gd name="connsiteX26" fmla="*/ 3200400 w 5139070"/>
              <a:gd name="connsiteY26" fmla="*/ 457200 h 6783572"/>
              <a:gd name="connsiteX27" fmla="*/ 3136605 w 5139070"/>
              <a:gd name="connsiteY27" fmla="*/ 520996 h 6783572"/>
              <a:gd name="connsiteX28" fmla="*/ 3040912 w 5139070"/>
              <a:gd name="connsiteY28" fmla="*/ 574158 h 6783572"/>
              <a:gd name="connsiteX29" fmla="*/ 2977117 w 5139070"/>
              <a:gd name="connsiteY29" fmla="*/ 616689 h 6783572"/>
              <a:gd name="connsiteX30" fmla="*/ 2945219 w 5139070"/>
              <a:gd name="connsiteY30" fmla="*/ 637954 h 6783572"/>
              <a:gd name="connsiteX31" fmla="*/ 2892056 w 5139070"/>
              <a:gd name="connsiteY31" fmla="*/ 669851 h 6783572"/>
              <a:gd name="connsiteX32" fmla="*/ 2860159 w 5139070"/>
              <a:gd name="connsiteY32" fmla="*/ 701749 h 6783572"/>
              <a:gd name="connsiteX33" fmla="*/ 2806996 w 5139070"/>
              <a:gd name="connsiteY33" fmla="*/ 712382 h 6783572"/>
              <a:gd name="connsiteX34" fmla="*/ 2764466 w 5139070"/>
              <a:gd name="connsiteY34" fmla="*/ 744279 h 6783572"/>
              <a:gd name="connsiteX35" fmla="*/ 2711303 w 5139070"/>
              <a:gd name="connsiteY35" fmla="*/ 786810 h 6783572"/>
              <a:gd name="connsiteX36" fmla="*/ 2679405 w 5139070"/>
              <a:gd name="connsiteY36" fmla="*/ 818707 h 6783572"/>
              <a:gd name="connsiteX37" fmla="*/ 2647507 w 5139070"/>
              <a:gd name="connsiteY37" fmla="*/ 871870 h 6783572"/>
              <a:gd name="connsiteX38" fmla="*/ 2636875 w 5139070"/>
              <a:gd name="connsiteY38" fmla="*/ 925033 h 6783572"/>
              <a:gd name="connsiteX39" fmla="*/ 2615610 w 5139070"/>
              <a:gd name="connsiteY39" fmla="*/ 1052623 h 6783572"/>
              <a:gd name="connsiteX40" fmla="*/ 2594345 w 5139070"/>
              <a:gd name="connsiteY40" fmla="*/ 1116419 h 6783572"/>
              <a:gd name="connsiteX41" fmla="*/ 2562447 w 5139070"/>
              <a:gd name="connsiteY41" fmla="*/ 1148317 h 6783572"/>
              <a:gd name="connsiteX42" fmla="*/ 2541182 w 5139070"/>
              <a:gd name="connsiteY42" fmla="*/ 1180214 h 6783572"/>
              <a:gd name="connsiteX43" fmla="*/ 2509284 w 5139070"/>
              <a:gd name="connsiteY43" fmla="*/ 1201479 h 6783572"/>
              <a:gd name="connsiteX44" fmla="*/ 2477386 w 5139070"/>
              <a:gd name="connsiteY44" fmla="*/ 1233377 h 6783572"/>
              <a:gd name="connsiteX45" fmla="*/ 2413591 w 5139070"/>
              <a:gd name="connsiteY45" fmla="*/ 1275907 h 6783572"/>
              <a:gd name="connsiteX46" fmla="*/ 2360428 w 5139070"/>
              <a:gd name="connsiteY46" fmla="*/ 1318437 h 6783572"/>
              <a:gd name="connsiteX47" fmla="*/ 2339163 w 5139070"/>
              <a:gd name="connsiteY47" fmla="*/ 1350335 h 6783572"/>
              <a:gd name="connsiteX48" fmla="*/ 2275368 w 5139070"/>
              <a:gd name="connsiteY48" fmla="*/ 1392865 h 6783572"/>
              <a:gd name="connsiteX49" fmla="*/ 2243470 w 5139070"/>
              <a:gd name="connsiteY49" fmla="*/ 1424763 h 6783572"/>
              <a:gd name="connsiteX50" fmla="*/ 2222205 w 5139070"/>
              <a:gd name="connsiteY50" fmla="*/ 1456661 h 6783572"/>
              <a:gd name="connsiteX51" fmla="*/ 2190307 w 5139070"/>
              <a:gd name="connsiteY51" fmla="*/ 1467293 h 6783572"/>
              <a:gd name="connsiteX52" fmla="*/ 2158410 w 5139070"/>
              <a:gd name="connsiteY52" fmla="*/ 1499191 h 6783572"/>
              <a:gd name="connsiteX53" fmla="*/ 2094614 w 5139070"/>
              <a:gd name="connsiteY53" fmla="*/ 1552354 h 6783572"/>
              <a:gd name="connsiteX54" fmla="*/ 2073349 w 5139070"/>
              <a:gd name="connsiteY54" fmla="*/ 1584251 h 6783572"/>
              <a:gd name="connsiteX55" fmla="*/ 2009554 w 5139070"/>
              <a:gd name="connsiteY55" fmla="*/ 1626782 h 6783572"/>
              <a:gd name="connsiteX56" fmla="*/ 1977656 w 5139070"/>
              <a:gd name="connsiteY56" fmla="*/ 1658679 h 6783572"/>
              <a:gd name="connsiteX57" fmla="*/ 1935126 w 5139070"/>
              <a:gd name="connsiteY57" fmla="*/ 1711842 h 6783572"/>
              <a:gd name="connsiteX58" fmla="*/ 1924493 w 5139070"/>
              <a:gd name="connsiteY58" fmla="*/ 1743740 h 6783572"/>
              <a:gd name="connsiteX59" fmla="*/ 1903228 w 5139070"/>
              <a:gd name="connsiteY59" fmla="*/ 1775637 h 6783572"/>
              <a:gd name="connsiteX60" fmla="*/ 1860698 w 5139070"/>
              <a:gd name="connsiteY60" fmla="*/ 1903228 h 6783572"/>
              <a:gd name="connsiteX61" fmla="*/ 1839433 w 5139070"/>
              <a:gd name="connsiteY61" fmla="*/ 1967023 h 6783572"/>
              <a:gd name="connsiteX62" fmla="*/ 1828800 w 5139070"/>
              <a:gd name="connsiteY62" fmla="*/ 1998921 h 6783572"/>
              <a:gd name="connsiteX63" fmla="*/ 1818168 w 5139070"/>
              <a:gd name="connsiteY63" fmla="*/ 2052084 h 6783572"/>
              <a:gd name="connsiteX64" fmla="*/ 1796903 w 5139070"/>
              <a:gd name="connsiteY64" fmla="*/ 2190307 h 6783572"/>
              <a:gd name="connsiteX65" fmla="*/ 1786270 w 5139070"/>
              <a:gd name="connsiteY65" fmla="*/ 2243470 h 6783572"/>
              <a:gd name="connsiteX66" fmla="*/ 1743740 w 5139070"/>
              <a:gd name="connsiteY66" fmla="*/ 2424223 h 6783572"/>
              <a:gd name="connsiteX67" fmla="*/ 1733107 w 5139070"/>
              <a:gd name="connsiteY67" fmla="*/ 2488019 h 6783572"/>
              <a:gd name="connsiteX68" fmla="*/ 1711842 w 5139070"/>
              <a:gd name="connsiteY68" fmla="*/ 2551814 h 6783572"/>
              <a:gd name="connsiteX69" fmla="*/ 1701210 w 5139070"/>
              <a:gd name="connsiteY69" fmla="*/ 2583712 h 6783572"/>
              <a:gd name="connsiteX70" fmla="*/ 1690577 w 5139070"/>
              <a:gd name="connsiteY70" fmla="*/ 2626242 h 6783572"/>
              <a:gd name="connsiteX71" fmla="*/ 1605517 w 5139070"/>
              <a:gd name="connsiteY71" fmla="*/ 2721935 h 6783572"/>
              <a:gd name="connsiteX72" fmla="*/ 1573619 w 5139070"/>
              <a:gd name="connsiteY72" fmla="*/ 2764465 h 6783572"/>
              <a:gd name="connsiteX73" fmla="*/ 1531089 w 5139070"/>
              <a:gd name="connsiteY73" fmla="*/ 2838893 h 6783572"/>
              <a:gd name="connsiteX74" fmla="*/ 1520456 w 5139070"/>
              <a:gd name="connsiteY74" fmla="*/ 2881423 h 6783572"/>
              <a:gd name="connsiteX75" fmla="*/ 1467293 w 5139070"/>
              <a:gd name="connsiteY75" fmla="*/ 2923954 h 6783572"/>
              <a:gd name="connsiteX76" fmla="*/ 1424763 w 5139070"/>
              <a:gd name="connsiteY76" fmla="*/ 2987749 h 6783572"/>
              <a:gd name="connsiteX77" fmla="*/ 1392866 w 5139070"/>
              <a:gd name="connsiteY77" fmla="*/ 3062177 h 6783572"/>
              <a:gd name="connsiteX78" fmla="*/ 1371600 w 5139070"/>
              <a:gd name="connsiteY78" fmla="*/ 3083442 h 6783572"/>
              <a:gd name="connsiteX79" fmla="*/ 1360968 w 5139070"/>
              <a:gd name="connsiteY79" fmla="*/ 3115340 h 6783572"/>
              <a:gd name="connsiteX80" fmla="*/ 1350335 w 5139070"/>
              <a:gd name="connsiteY80" fmla="*/ 3157870 h 6783572"/>
              <a:gd name="connsiteX81" fmla="*/ 1329070 w 5139070"/>
              <a:gd name="connsiteY81" fmla="*/ 3189768 h 6783572"/>
              <a:gd name="connsiteX82" fmla="*/ 1307805 w 5139070"/>
              <a:gd name="connsiteY82" fmla="*/ 3721396 h 6783572"/>
              <a:gd name="connsiteX83" fmla="*/ 1286540 w 5139070"/>
              <a:gd name="connsiteY83" fmla="*/ 3817089 h 6783572"/>
              <a:gd name="connsiteX84" fmla="*/ 1275907 w 5139070"/>
              <a:gd name="connsiteY84" fmla="*/ 3859619 h 6783572"/>
              <a:gd name="connsiteX85" fmla="*/ 1254642 w 5139070"/>
              <a:gd name="connsiteY85" fmla="*/ 3891517 h 6783572"/>
              <a:gd name="connsiteX86" fmla="*/ 1212112 w 5139070"/>
              <a:gd name="connsiteY86" fmla="*/ 4040372 h 6783572"/>
              <a:gd name="connsiteX87" fmla="*/ 1169582 w 5139070"/>
              <a:gd name="connsiteY87" fmla="*/ 4104168 h 6783572"/>
              <a:gd name="connsiteX88" fmla="*/ 1158949 w 5139070"/>
              <a:gd name="connsiteY88" fmla="*/ 4136065 h 6783572"/>
              <a:gd name="connsiteX89" fmla="*/ 1095154 w 5139070"/>
              <a:gd name="connsiteY89" fmla="*/ 4210493 h 6783572"/>
              <a:gd name="connsiteX90" fmla="*/ 1073889 w 5139070"/>
              <a:gd name="connsiteY90" fmla="*/ 4295554 h 6783572"/>
              <a:gd name="connsiteX91" fmla="*/ 1052624 w 5139070"/>
              <a:gd name="connsiteY91" fmla="*/ 4338084 h 6783572"/>
              <a:gd name="connsiteX92" fmla="*/ 1010093 w 5139070"/>
              <a:gd name="connsiteY92" fmla="*/ 4401879 h 6783572"/>
              <a:gd name="connsiteX93" fmla="*/ 988828 w 5139070"/>
              <a:gd name="connsiteY93" fmla="*/ 4433777 h 6783572"/>
              <a:gd name="connsiteX94" fmla="*/ 967563 w 5139070"/>
              <a:gd name="connsiteY94" fmla="*/ 4465675 h 6783572"/>
              <a:gd name="connsiteX95" fmla="*/ 935666 w 5139070"/>
              <a:gd name="connsiteY95" fmla="*/ 4508205 h 6783572"/>
              <a:gd name="connsiteX96" fmla="*/ 903768 w 5139070"/>
              <a:gd name="connsiteY96" fmla="*/ 4582633 h 6783572"/>
              <a:gd name="connsiteX97" fmla="*/ 850605 w 5139070"/>
              <a:gd name="connsiteY97" fmla="*/ 4635796 h 6783572"/>
              <a:gd name="connsiteX98" fmla="*/ 839973 w 5139070"/>
              <a:gd name="connsiteY98" fmla="*/ 4667693 h 6783572"/>
              <a:gd name="connsiteX99" fmla="*/ 797442 w 5139070"/>
              <a:gd name="connsiteY99" fmla="*/ 4731489 h 6783572"/>
              <a:gd name="connsiteX100" fmla="*/ 776177 w 5139070"/>
              <a:gd name="connsiteY100" fmla="*/ 4795284 h 6783572"/>
              <a:gd name="connsiteX101" fmla="*/ 765545 w 5139070"/>
              <a:gd name="connsiteY101" fmla="*/ 4827182 h 6783572"/>
              <a:gd name="connsiteX102" fmla="*/ 744279 w 5139070"/>
              <a:gd name="connsiteY102" fmla="*/ 4965405 h 6783572"/>
              <a:gd name="connsiteX103" fmla="*/ 733647 w 5139070"/>
              <a:gd name="connsiteY103" fmla="*/ 5007935 h 6783572"/>
              <a:gd name="connsiteX104" fmla="*/ 712382 w 5139070"/>
              <a:gd name="connsiteY104" fmla="*/ 5039833 h 6783572"/>
              <a:gd name="connsiteX105" fmla="*/ 691117 w 5139070"/>
              <a:gd name="connsiteY105" fmla="*/ 5082363 h 6783572"/>
              <a:gd name="connsiteX106" fmla="*/ 669852 w 5139070"/>
              <a:gd name="connsiteY106" fmla="*/ 5146158 h 6783572"/>
              <a:gd name="connsiteX107" fmla="*/ 627321 w 5139070"/>
              <a:gd name="connsiteY107" fmla="*/ 5199321 h 6783572"/>
              <a:gd name="connsiteX108" fmla="*/ 574159 w 5139070"/>
              <a:gd name="connsiteY108" fmla="*/ 5337544 h 6783572"/>
              <a:gd name="connsiteX109" fmla="*/ 563526 w 5139070"/>
              <a:gd name="connsiteY109" fmla="*/ 5433237 h 6783572"/>
              <a:gd name="connsiteX110" fmla="*/ 542261 w 5139070"/>
              <a:gd name="connsiteY110" fmla="*/ 5465135 h 6783572"/>
              <a:gd name="connsiteX111" fmla="*/ 499731 w 5139070"/>
              <a:gd name="connsiteY111" fmla="*/ 5528930 h 6783572"/>
              <a:gd name="connsiteX112" fmla="*/ 478466 w 5139070"/>
              <a:gd name="connsiteY112" fmla="*/ 5592726 h 6783572"/>
              <a:gd name="connsiteX113" fmla="*/ 467833 w 5139070"/>
              <a:gd name="connsiteY113" fmla="*/ 5624623 h 6783572"/>
              <a:gd name="connsiteX114" fmla="*/ 457200 w 5139070"/>
              <a:gd name="connsiteY114" fmla="*/ 5720317 h 6783572"/>
              <a:gd name="connsiteX115" fmla="*/ 446568 w 5139070"/>
              <a:gd name="connsiteY115" fmla="*/ 5762847 h 6783572"/>
              <a:gd name="connsiteX116" fmla="*/ 425303 w 5139070"/>
              <a:gd name="connsiteY116" fmla="*/ 5911703 h 6783572"/>
              <a:gd name="connsiteX117" fmla="*/ 404038 w 5139070"/>
              <a:gd name="connsiteY117" fmla="*/ 5975498 h 6783572"/>
              <a:gd name="connsiteX118" fmla="*/ 361507 w 5139070"/>
              <a:gd name="connsiteY118" fmla="*/ 6028661 h 6783572"/>
              <a:gd name="connsiteX119" fmla="*/ 318977 w 5139070"/>
              <a:gd name="connsiteY119" fmla="*/ 6124354 h 6783572"/>
              <a:gd name="connsiteX120" fmla="*/ 287079 w 5139070"/>
              <a:gd name="connsiteY120" fmla="*/ 6134986 h 6783572"/>
              <a:gd name="connsiteX121" fmla="*/ 233917 w 5139070"/>
              <a:gd name="connsiteY121" fmla="*/ 6241312 h 6783572"/>
              <a:gd name="connsiteX122" fmla="*/ 233917 w 5139070"/>
              <a:gd name="connsiteY122" fmla="*/ 6241312 h 6783572"/>
              <a:gd name="connsiteX123" fmla="*/ 202019 w 5139070"/>
              <a:gd name="connsiteY123" fmla="*/ 6305107 h 6783572"/>
              <a:gd name="connsiteX124" fmla="*/ 170121 w 5139070"/>
              <a:gd name="connsiteY124" fmla="*/ 6390168 h 6783572"/>
              <a:gd name="connsiteX125" fmla="*/ 148856 w 5139070"/>
              <a:gd name="connsiteY125" fmla="*/ 6464596 h 6783572"/>
              <a:gd name="connsiteX126" fmla="*/ 138224 w 5139070"/>
              <a:gd name="connsiteY126" fmla="*/ 6496493 h 6783572"/>
              <a:gd name="connsiteX127" fmla="*/ 116959 w 5139070"/>
              <a:gd name="connsiteY127" fmla="*/ 6528391 h 6783572"/>
              <a:gd name="connsiteX128" fmla="*/ 95693 w 5139070"/>
              <a:gd name="connsiteY128" fmla="*/ 6602819 h 6783572"/>
              <a:gd name="connsiteX129" fmla="*/ 85061 w 5139070"/>
              <a:gd name="connsiteY129" fmla="*/ 6634717 h 6783572"/>
              <a:gd name="connsiteX130" fmla="*/ 31898 w 5139070"/>
              <a:gd name="connsiteY130" fmla="*/ 6698512 h 6783572"/>
              <a:gd name="connsiteX131" fmla="*/ 0 w 5139070"/>
              <a:gd name="connsiteY131" fmla="*/ 6783572 h 6783572"/>
              <a:gd name="connsiteX132" fmla="*/ 5135526 w 5139070"/>
              <a:gd name="connsiteY132" fmla="*/ 6783572 h 6783572"/>
              <a:gd name="connsiteX133" fmla="*/ 5135526 w 5139070"/>
              <a:gd name="connsiteY133" fmla="*/ 0 h 678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139070" h="6783572">
                <a:moveTo>
                  <a:pt x="5135526" y="0"/>
                </a:moveTo>
                <a:lnTo>
                  <a:pt x="5135526" y="0"/>
                </a:lnTo>
                <a:cubicBezTo>
                  <a:pt x="5064369" y="7907"/>
                  <a:pt x="4955487" y="18997"/>
                  <a:pt x="4890977" y="31898"/>
                </a:cubicBezTo>
                <a:cubicBezTo>
                  <a:pt x="4873256" y="35442"/>
                  <a:pt x="4855346" y="38147"/>
                  <a:pt x="4837814" y="42530"/>
                </a:cubicBezTo>
                <a:cubicBezTo>
                  <a:pt x="4826941" y="45248"/>
                  <a:pt x="4817098" y="52392"/>
                  <a:pt x="4805917" y="53163"/>
                </a:cubicBezTo>
                <a:cubicBezTo>
                  <a:pt x="4713918" y="59508"/>
                  <a:pt x="4621619" y="60252"/>
                  <a:pt x="4529470" y="63796"/>
                </a:cubicBezTo>
                <a:cubicBezTo>
                  <a:pt x="4515293" y="67340"/>
                  <a:pt x="4501205" y="71258"/>
                  <a:pt x="4486940" y="74428"/>
                </a:cubicBezTo>
                <a:cubicBezTo>
                  <a:pt x="4447931" y="83097"/>
                  <a:pt x="4428278" y="84584"/>
                  <a:pt x="4391247" y="95693"/>
                </a:cubicBezTo>
                <a:cubicBezTo>
                  <a:pt x="4369777" y="102134"/>
                  <a:pt x="4348717" y="109870"/>
                  <a:pt x="4327452" y="116958"/>
                </a:cubicBezTo>
                <a:cubicBezTo>
                  <a:pt x="4316819" y="120502"/>
                  <a:pt x="4306706" y="126476"/>
                  <a:pt x="4295554" y="127591"/>
                </a:cubicBezTo>
                <a:lnTo>
                  <a:pt x="4189228" y="138223"/>
                </a:lnTo>
                <a:cubicBezTo>
                  <a:pt x="4175051" y="141767"/>
                  <a:pt x="4160749" y="144841"/>
                  <a:pt x="4146698" y="148856"/>
                </a:cubicBezTo>
                <a:cubicBezTo>
                  <a:pt x="4135921" y="151935"/>
                  <a:pt x="4126008" y="159489"/>
                  <a:pt x="4114800" y="159489"/>
                </a:cubicBezTo>
                <a:cubicBezTo>
                  <a:pt x="4075653" y="159489"/>
                  <a:pt x="4036828" y="152400"/>
                  <a:pt x="3997842" y="148856"/>
                </a:cubicBezTo>
                <a:lnTo>
                  <a:pt x="3944679" y="138223"/>
                </a:lnTo>
                <a:lnTo>
                  <a:pt x="3944679" y="138223"/>
                </a:lnTo>
                <a:cubicBezTo>
                  <a:pt x="3909237" y="141767"/>
                  <a:pt x="3873182" y="141393"/>
                  <a:pt x="3838354" y="148856"/>
                </a:cubicBezTo>
                <a:cubicBezTo>
                  <a:pt x="3822856" y="152177"/>
                  <a:pt x="3810861" y="165109"/>
                  <a:pt x="3795824" y="170121"/>
                </a:cubicBezTo>
                <a:cubicBezTo>
                  <a:pt x="3755880" y="183436"/>
                  <a:pt x="3716147" y="177166"/>
                  <a:pt x="3678866" y="202019"/>
                </a:cubicBezTo>
                <a:cubicBezTo>
                  <a:pt x="3668233" y="209107"/>
                  <a:pt x="3658398" y="217569"/>
                  <a:pt x="3646968" y="223284"/>
                </a:cubicBezTo>
                <a:cubicBezTo>
                  <a:pt x="3606931" y="243302"/>
                  <a:pt x="3591883" y="245029"/>
                  <a:pt x="3551275" y="255182"/>
                </a:cubicBezTo>
                <a:cubicBezTo>
                  <a:pt x="3456818" y="326023"/>
                  <a:pt x="3559117" y="257896"/>
                  <a:pt x="3466214" y="297712"/>
                </a:cubicBezTo>
                <a:cubicBezTo>
                  <a:pt x="3451904" y="303845"/>
                  <a:pt x="3399703" y="345927"/>
                  <a:pt x="3391786" y="350875"/>
                </a:cubicBezTo>
                <a:cubicBezTo>
                  <a:pt x="3378345" y="359275"/>
                  <a:pt x="3362697" y="363740"/>
                  <a:pt x="3349256" y="372140"/>
                </a:cubicBezTo>
                <a:cubicBezTo>
                  <a:pt x="3334229" y="381532"/>
                  <a:pt x="3321753" y="394645"/>
                  <a:pt x="3306726" y="404037"/>
                </a:cubicBezTo>
                <a:cubicBezTo>
                  <a:pt x="3276690" y="422810"/>
                  <a:pt x="3263310" y="425598"/>
                  <a:pt x="3232298" y="435935"/>
                </a:cubicBezTo>
                <a:cubicBezTo>
                  <a:pt x="3221665" y="443023"/>
                  <a:pt x="3209951" y="448710"/>
                  <a:pt x="3200400" y="457200"/>
                </a:cubicBezTo>
                <a:cubicBezTo>
                  <a:pt x="3177923" y="477180"/>
                  <a:pt x="3161628" y="504314"/>
                  <a:pt x="3136605" y="520996"/>
                </a:cubicBezTo>
                <a:cubicBezTo>
                  <a:pt x="3063485" y="569743"/>
                  <a:pt x="3097056" y="555445"/>
                  <a:pt x="3040912" y="574158"/>
                </a:cubicBezTo>
                <a:lnTo>
                  <a:pt x="2977117" y="616689"/>
                </a:lnTo>
                <a:cubicBezTo>
                  <a:pt x="2966484" y="623777"/>
                  <a:pt x="2956177" y="631379"/>
                  <a:pt x="2945219" y="637954"/>
                </a:cubicBezTo>
                <a:cubicBezTo>
                  <a:pt x="2927498" y="648586"/>
                  <a:pt x="2908589" y="657451"/>
                  <a:pt x="2892056" y="669851"/>
                </a:cubicBezTo>
                <a:cubicBezTo>
                  <a:pt x="2880027" y="678873"/>
                  <a:pt x="2873608" y="695024"/>
                  <a:pt x="2860159" y="701749"/>
                </a:cubicBezTo>
                <a:cubicBezTo>
                  <a:pt x="2843995" y="709831"/>
                  <a:pt x="2824717" y="708838"/>
                  <a:pt x="2806996" y="712382"/>
                </a:cubicBezTo>
                <a:cubicBezTo>
                  <a:pt x="2792819" y="723014"/>
                  <a:pt x="2776997" y="731749"/>
                  <a:pt x="2764466" y="744279"/>
                </a:cubicBezTo>
                <a:cubicBezTo>
                  <a:pt x="2716371" y="792373"/>
                  <a:pt x="2773400" y="766110"/>
                  <a:pt x="2711303" y="786810"/>
                </a:cubicBezTo>
                <a:cubicBezTo>
                  <a:pt x="2700670" y="797442"/>
                  <a:pt x="2687746" y="806196"/>
                  <a:pt x="2679405" y="818707"/>
                </a:cubicBezTo>
                <a:cubicBezTo>
                  <a:pt x="2624196" y="901520"/>
                  <a:pt x="2713734" y="805646"/>
                  <a:pt x="2647507" y="871870"/>
                </a:cubicBezTo>
                <a:cubicBezTo>
                  <a:pt x="2643963" y="889591"/>
                  <a:pt x="2639846" y="907207"/>
                  <a:pt x="2636875" y="925033"/>
                </a:cubicBezTo>
                <a:cubicBezTo>
                  <a:pt x="2630357" y="964143"/>
                  <a:pt x="2626347" y="1013255"/>
                  <a:pt x="2615610" y="1052623"/>
                </a:cubicBezTo>
                <a:cubicBezTo>
                  <a:pt x="2609712" y="1074249"/>
                  <a:pt x="2610195" y="1100569"/>
                  <a:pt x="2594345" y="1116419"/>
                </a:cubicBezTo>
                <a:cubicBezTo>
                  <a:pt x="2583712" y="1127052"/>
                  <a:pt x="2572073" y="1136765"/>
                  <a:pt x="2562447" y="1148317"/>
                </a:cubicBezTo>
                <a:cubicBezTo>
                  <a:pt x="2554266" y="1158134"/>
                  <a:pt x="2550218" y="1171178"/>
                  <a:pt x="2541182" y="1180214"/>
                </a:cubicBezTo>
                <a:cubicBezTo>
                  <a:pt x="2532146" y="1189250"/>
                  <a:pt x="2519101" y="1193298"/>
                  <a:pt x="2509284" y="1201479"/>
                </a:cubicBezTo>
                <a:cubicBezTo>
                  <a:pt x="2497732" y="1211105"/>
                  <a:pt x="2489255" y="1224145"/>
                  <a:pt x="2477386" y="1233377"/>
                </a:cubicBezTo>
                <a:cubicBezTo>
                  <a:pt x="2457212" y="1249068"/>
                  <a:pt x="2413591" y="1275907"/>
                  <a:pt x="2413591" y="1275907"/>
                </a:cubicBezTo>
                <a:cubicBezTo>
                  <a:pt x="2352648" y="1367322"/>
                  <a:pt x="2433796" y="1259743"/>
                  <a:pt x="2360428" y="1318437"/>
                </a:cubicBezTo>
                <a:cubicBezTo>
                  <a:pt x="2350449" y="1326420"/>
                  <a:pt x="2347344" y="1340518"/>
                  <a:pt x="2339163" y="1350335"/>
                </a:cubicBezTo>
                <a:cubicBezTo>
                  <a:pt x="2308530" y="1387095"/>
                  <a:pt x="2314682" y="1379761"/>
                  <a:pt x="2275368" y="1392865"/>
                </a:cubicBezTo>
                <a:cubicBezTo>
                  <a:pt x="2264735" y="1403498"/>
                  <a:pt x="2253096" y="1413211"/>
                  <a:pt x="2243470" y="1424763"/>
                </a:cubicBezTo>
                <a:cubicBezTo>
                  <a:pt x="2235289" y="1434580"/>
                  <a:pt x="2232184" y="1448678"/>
                  <a:pt x="2222205" y="1456661"/>
                </a:cubicBezTo>
                <a:cubicBezTo>
                  <a:pt x="2213453" y="1463662"/>
                  <a:pt x="2200940" y="1463749"/>
                  <a:pt x="2190307" y="1467293"/>
                </a:cubicBezTo>
                <a:cubicBezTo>
                  <a:pt x="2179675" y="1477926"/>
                  <a:pt x="2169961" y="1489565"/>
                  <a:pt x="2158410" y="1499191"/>
                </a:cubicBezTo>
                <a:cubicBezTo>
                  <a:pt x="2112786" y="1537212"/>
                  <a:pt x="2136977" y="1501518"/>
                  <a:pt x="2094614" y="1552354"/>
                </a:cubicBezTo>
                <a:cubicBezTo>
                  <a:pt x="2086433" y="1562171"/>
                  <a:pt x="2082966" y="1575836"/>
                  <a:pt x="2073349" y="1584251"/>
                </a:cubicBezTo>
                <a:cubicBezTo>
                  <a:pt x="2054115" y="1601081"/>
                  <a:pt x="2027626" y="1608710"/>
                  <a:pt x="2009554" y="1626782"/>
                </a:cubicBezTo>
                <a:lnTo>
                  <a:pt x="1977656" y="1658679"/>
                </a:lnTo>
                <a:cubicBezTo>
                  <a:pt x="1950933" y="1738853"/>
                  <a:pt x="1990089" y="1643139"/>
                  <a:pt x="1935126" y="1711842"/>
                </a:cubicBezTo>
                <a:cubicBezTo>
                  <a:pt x="1928124" y="1720594"/>
                  <a:pt x="1929505" y="1733715"/>
                  <a:pt x="1924493" y="1743740"/>
                </a:cubicBezTo>
                <a:cubicBezTo>
                  <a:pt x="1918778" y="1755169"/>
                  <a:pt x="1910316" y="1765005"/>
                  <a:pt x="1903228" y="1775637"/>
                </a:cubicBezTo>
                <a:lnTo>
                  <a:pt x="1860698" y="1903228"/>
                </a:lnTo>
                <a:lnTo>
                  <a:pt x="1839433" y="1967023"/>
                </a:lnTo>
                <a:cubicBezTo>
                  <a:pt x="1835889" y="1977656"/>
                  <a:pt x="1830998" y="1987931"/>
                  <a:pt x="1828800" y="1998921"/>
                </a:cubicBezTo>
                <a:cubicBezTo>
                  <a:pt x="1825256" y="2016642"/>
                  <a:pt x="1821401" y="2034304"/>
                  <a:pt x="1818168" y="2052084"/>
                </a:cubicBezTo>
                <a:cubicBezTo>
                  <a:pt x="1794615" y="2181628"/>
                  <a:pt x="1820814" y="2046842"/>
                  <a:pt x="1796903" y="2190307"/>
                </a:cubicBezTo>
                <a:cubicBezTo>
                  <a:pt x="1793932" y="2208133"/>
                  <a:pt x="1789411" y="2225673"/>
                  <a:pt x="1786270" y="2243470"/>
                </a:cubicBezTo>
                <a:cubicBezTo>
                  <a:pt x="1759298" y="2396311"/>
                  <a:pt x="1782156" y="2328185"/>
                  <a:pt x="1743740" y="2424223"/>
                </a:cubicBezTo>
                <a:cubicBezTo>
                  <a:pt x="1740196" y="2445488"/>
                  <a:pt x="1738336" y="2467104"/>
                  <a:pt x="1733107" y="2488019"/>
                </a:cubicBezTo>
                <a:cubicBezTo>
                  <a:pt x="1727670" y="2509765"/>
                  <a:pt x="1718930" y="2530549"/>
                  <a:pt x="1711842" y="2551814"/>
                </a:cubicBezTo>
                <a:cubicBezTo>
                  <a:pt x="1708298" y="2562447"/>
                  <a:pt x="1703928" y="2572839"/>
                  <a:pt x="1701210" y="2583712"/>
                </a:cubicBezTo>
                <a:cubicBezTo>
                  <a:pt x="1697666" y="2597889"/>
                  <a:pt x="1696333" y="2612811"/>
                  <a:pt x="1690577" y="2626242"/>
                </a:cubicBezTo>
                <a:cubicBezTo>
                  <a:pt x="1673936" y="2665071"/>
                  <a:pt x="1628209" y="2691679"/>
                  <a:pt x="1605517" y="2721935"/>
                </a:cubicBezTo>
                <a:lnTo>
                  <a:pt x="1573619" y="2764465"/>
                </a:lnTo>
                <a:cubicBezTo>
                  <a:pt x="1545658" y="2876306"/>
                  <a:pt x="1587396" y="2740356"/>
                  <a:pt x="1531089" y="2838893"/>
                </a:cubicBezTo>
                <a:cubicBezTo>
                  <a:pt x="1523839" y="2851581"/>
                  <a:pt x="1526991" y="2868353"/>
                  <a:pt x="1520456" y="2881423"/>
                </a:cubicBezTo>
                <a:cubicBezTo>
                  <a:pt x="1512880" y="2896576"/>
                  <a:pt x="1478564" y="2916440"/>
                  <a:pt x="1467293" y="2923954"/>
                </a:cubicBezTo>
                <a:cubicBezTo>
                  <a:pt x="1444486" y="2992376"/>
                  <a:pt x="1474541" y="2918060"/>
                  <a:pt x="1424763" y="2987749"/>
                </a:cubicBezTo>
                <a:cubicBezTo>
                  <a:pt x="1346974" y="3096653"/>
                  <a:pt x="1444935" y="2975397"/>
                  <a:pt x="1392866" y="3062177"/>
                </a:cubicBezTo>
                <a:cubicBezTo>
                  <a:pt x="1387708" y="3070773"/>
                  <a:pt x="1378689" y="3076354"/>
                  <a:pt x="1371600" y="3083442"/>
                </a:cubicBezTo>
                <a:cubicBezTo>
                  <a:pt x="1368056" y="3094075"/>
                  <a:pt x="1364047" y="3104563"/>
                  <a:pt x="1360968" y="3115340"/>
                </a:cubicBezTo>
                <a:cubicBezTo>
                  <a:pt x="1356954" y="3129391"/>
                  <a:pt x="1356091" y="3144439"/>
                  <a:pt x="1350335" y="3157870"/>
                </a:cubicBezTo>
                <a:cubicBezTo>
                  <a:pt x="1345301" y="3169616"/>
                  <a:pt x="1336158" y="3179135"/>
                  <a:pt x="1329070" y="3189768"/>
                </a:cubicBezTo>
                <a:cubicBezTo>
                  <a:pt x="1294932" y="3428749"/>
                  <a:pt x="1330876" y="3156148"/>
                  <a:pt x="1307805" y="3721396"/>
                </a:cubicBezTo>
                <a:cubicBezTo>
                  <a:pt x="1305521" y="3777364"/>
                  <a:pt x="1298693" y="3774556"/>
                  <a:pt x="1286540" y="3817089"/>
                </a:cubicBezTo>
                <a:cubicBezTo>
                  <a:pt x="1282525" y="3831140"/>
                  <a:pt x="1281663" y="3846188"/>
                  <a:pt x="1275907" y="3859619"/>
                </a:cubicBezTo>
                <a:cubicBezTo>
                  <a:pt x="1270873" y="3871365"/>
                  <a:pt x="1261730" y="3880884"/>
                  <a:pt x="1254642" y="3891517"/>
                </a:cubicBezTo>
                <a:cubicBezTo>
                  <a:pt x="1251806" y="3902860"/>
                  <a:pt x="1224315" y="4022067"/>
                  <a:pt x="1212112" y="4040372"/>
                </a:cubicBezTo>
                <a:cubicBezTo>
                  <a:pt x="1197935" y="4061637"/>
                  <a:pt x="1177664" y="4079922"/>
                  <a:pt x="1169582" y="4104168"/>
                </a:cubicBezTo>
                <a:cubicBezTo>
                  <a:pt x="1166038" y="4114800"/>
                  <a:pt x="1164509" y="4126334"/>
                  <a:pt x="1158949" y="4136065"/>
                </a:cubicBezTo>
                <a:cubicBezTo>
                  <a:pt x="1140759" y="4167897"/>
                  <a:pt x="1120297" y="4185351"/>
                  <a:pt x="1095154" y="4210493"/>
                </a:cubicBezTo>
                <a:cubicBezTo>
                  <a:pt x="1088066" y="4238847"/>
                  <a:pt x="1086959" y="4269413"/>
                  <a:pt x="1073889" y="4295554"/>
                </a:cubicBezTo>
                <a:cubicBezTo>
                  <a:pt x="1066801" y="4309731"/>
                  <a:pt x="1060779" y="4324493"/>
                  <a:pt x="1052624" y="4338084"/>
                </a:cubicBezTo>
                <a:cubicBezTo>
                  <a:pt x="1039475" y="4359999"/>
                  <a:pt x="1024270" y="4380614"/>
                  <a:pt x="1010093" y="4401879"/>
                </a:cubicBezTo>
                <a:lnTo>
                  <a:pt x="988828" y="4433777"/>
                </a:lnTo>
                <a:cubicBezTo>
                  <a:pt x="981740" y="4444410"/>
                  <a:pt x="975230" y="4455452"/>
                  <a:pt x="967563" y="4465675"/>
                </a:cubicBezTo>
                <a:lnTo>
                  <a:pt x="935666" y="4508205"/>
                </a:lnTo>
                <a:cubicBezTo>
                  <a:pt x="927763" y="4531912"/>
                  <a:pt x="919096" y="4562926"/>
                  <a:pt x="903768" y="4582633"/>
                </a:cubicBezTo>
                <a:cubicBezTo>
                  <a:pt x="888382" y="4602415"/>
                  <a:pt x="850605" y="4635796"/>
                  <a:pt x="850605" y="4635796"/>
                </a:cubicBezTo>
                <a:cubicBezTo>
                  <a:pt x="847061" y="4646428"/>
                  <a:pt x="845416" y="4657896"/>
                  <a:pt x="839973" y="4667693"/>
                </a:cubicBezTo>
                <a:cubicBezTo>
                  <a:pt x="827561" y="4690035"/>
                  <a:pt x="797442" y="4731489"/>
                  <a:pt x="797442" y="4731489"/>
                </a:cubicBezTo>
                <a:lnTo>
                  <a:pt x="776177" y="4795284"/>
                </a:lnTo>
                <a:lnTo>
                  <a:pt x="765545" y="4827182"/>
                </a:lnTo>
                <a:cubicBezTo>
                  <a:pt x="748442" y="4998203"/>
                  <a:pt x="767861" y="4882868"/>
                  <a:pt x="744279" y="4965405"/>
                </a:cubicBezTo>
                <a:cubicBezTo>
                  <a:pt x="740265" y="4979456"/>
                  <a:pt x="739403" y="4994504"/>
                  <a:pt x="733647" y="5007935"/>
                </a:cubicBezTo>
                <a:cubicBezTo>
                  <a:pt x="728613" y="5019681"/>
                  <a:pt x="718722" y="5028738"/>
                  <a:pt x="712382" y="5039833"/>
                </a:cubicBezTo>
                <a:cubicBezTo>
                  <a:pt x="704518" y="5053595"/>
                  <a:pt x="697004" y="5067647"/>
                  <a:pt x="691117" y="5082363"/>
                </a:cubicBezTo>
                <a:cubicBezTo>
                  <a:pt x="682792" y="5103175"/>
                  <a:pt x="685702" y="5130308"/>
                  <a:pt x="669852" y="5146158"/>
                </a:cubicBezTo>
                <a:cubicBezTo>
                  <a:pt x="651574" y="5164435"/>
                  <a:pt x="638819" y="5174409"/>
                  <a:pt x="627321" y="5199321"/>
                </a:cubicBezTo>
                <a:cubicBezTo>
                  <a:pt x="599304" y="5260025"/>
                  <a:pt x="591379" y="5285883"/>
                  <a:pt x="574159" y="5337544"/>
                </a:cubicBezTo>
                <a:cubicBezTo>
                  <a:pt x="570615" y="5369442"/>
                  <a:pt x="571310" y="5402101"/>
                  <a:pt x="563526" y="5433237"/>
                </a:cubicBezTo>
                <a:cubicBezTo>
                  <a:pt x="560427" y="5445634"/>
                  <a:pt x="547976" y="5453705"/>
                  <a:pt x="542261" y="5465135"/>
                </a:cubicBezTo>
                <a:cubicBezTo>
                  <a:pt x="511486" y="5526684"/>
                  <a:pt x="560196" y="5468465"/>
                  <a:pt x="499731" y="5528930"/>
                </a:cubicBezTo>
                <a:lnTo>
                  <a:pt x="478466" y="5592726"/>
                </a:lnTo>
                <a:lnTo>
                  <a:pt x="467833" y="5624623"/>
                </a:lnTo>
                <a:cubicBezTo>
                  <a:pt x="464289" y="5656521"/>
                  <a:pt x="462080" y="5688596"/>
                  <a:pt x="457200" y="5720317"/>
                </a:cubicBezTo>
                <a:cubicBezTo>
                  <a:pt x="454978" y="5734760"/>
                  <a:pt x="448970" y="5748433"/>
                  <a:pt x="446568" y="5762847"/>
                </a:cubicBezTo>
                <a:cubicBezTo>
                  <a:pt x="440277" y="5800593"/>
                  <a:pt x="435339" y="5871559"/>
                  <a:pt x="425303" y="5911703"/>
                </a:cubicBezTo>
                <a:cubicBezTo>
                  <a:pt x="419867" y="5933449"/>
                  <a:pt x="416472" y="5956847"/>
                  <a:pt x="404038" y="5975498"/>
                </a:cubicBezTo>
                <a:cubicBezTo>
                  <a:pt x="377212" y="6015737"/>
                  <a:pt x="391809" y="5998360"/>
                  <a:pt x="361507" y="6028661"/>
                </a:cubicBezTo>
                <a:cubicBezTo>
                  <a:pt x="355010" y="6048153"/>
                  <a:pt x="341953" y="6105973"/>
                  <a:pt x="318977" y="6124354"/>
                </a:cubicBezTo>
                <a:cubicBezTo>
                  <a:pt x="310225" y="6131355"/>
                  <a:pt x="297712" y="6131442"/>
                  <a:pt x="287079" y="6134986"/>
                </a:cubicBezTo>
                <a:cubicBezTo>
                  <a:pt x="270249" y="6202311"/>
                  <a:pt x="284553" y="6165358"/>
                  <a:pt x="233917" y="6241312"/>
                </a:cubicBezTo>
                <a:lnTo>
                  <a:pt x="233917" y="6241312"/>
                </a:lnTo>
                <a:cubicBezTo>
                  <a:pt x="219243" y="6285333"/>
                  <a:pt x="229501" y="6263885"/>
                  <a:pt x="202019" y="6305107"/>
                </a:cubicBezTo>
                <a:cubicBezTo>
                  <a:pt x="182415" y="6383520"/>
                  <a:pt x="203482" y="6312324"/>
                  <a:pt x="170121" y="6390168"/>
                </a:cubicBezTo>
                <a:cubicBezTo>
                  <a:pt x="159197" y="6415657"/>
                  <a:pt x="156562" y="6437624"/>
                  <a:pt x="148856" y="6464596"/>
                </a:cubicBezTo>
                <a:cubicBezTo>
                  <a:pt x="145777" y="6475372"/>
                  <a:pt x="143236" y="6486469"/>
                  <a:pt x="138224" y="6496493"/>
                </a:cubicBezTo>
                <a:cubicBezTo>
                  <a:pt x="132509" y="6507923"/>
                  <a:pt x="122674" y="6516961"/>
                  <a:pt x="116959" y="6528391"/>
                </a:cubicBezTo>
                <a:cubicBezTo>
                  <a:pt x="108461" y="6545387"/>
                  <a:pt x="100235" y="6586921"/>
                  <a:pt x="95693" y="6602819"/>
                </a:cubicBezTo>
                <a:cubicBezTo>
                  <a:pt x="92614" y="6613596"/>
                  <a:pt x="90073" y="6624692"/>
                  <a:pt x="85061" y="6634717"/>
                </a:cubicBezTo>
                <a:cubicBezTo>
                  <a:pt x="70259" y="6664321"/>
                  <a:pt x="55411" y="6674999"/>
                  <a:pt x="31898" y="6698512"/>
                </a:cubicBezTo>
                <a:cubicBezTo>
                  <a:pt x="8127" y="6769825"/>
                  <a:pt x="20658" y="6742258"/>
                  <a:pt x="0" y="6783572"/>
                </a:cubicBezTo>
                <a:lnTo>
                  <a:pt x="5135526" y="6783572"/>
                </a:lnTo>
                <a:cubicBezTo>
                  <a:pt x="5139070" y="4522381"/>
                  <a:pt x="5135526" y="1130595"/>
                  <a:pt x="5135526" y="0"/>
                </a:cubicBezTo>
                <a:close/>
              </a:path>
            </a:pathLst>
          </a:custGeom>
          <a:blipFill dpi="0" rotWithShape="1">
            <a:blip r:embed="rId3"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itle 3"/>
          <p:cNvSpPr>
            <a:spLocks noGrp="1"/>
          </p:cNvSpPr>
          <p:nvPr>
            <p:ph type="title"/>
          </p:nvPr>
        </p:nvSpPr>
        <p:spPr/>
        <p:txBody>
          <a:bodyPr/>
          <a:lstStyle/>
          <a:p>
            <a:r>
              <a:rPr lang="en-IE" sz="3600" b="1" dirty="0"/>
              <a:t>Capacity and Trade Register (2)</a:t>
            </a:r>
          </a:p>
        </p:txBody>
      </p:sp>
      <p:sp>
        <p:nvSpPr>
          <p:cNvPr id="2" name="Slide Number Placeholder 1"/>
          <p:cNvSpPr>
            <a:spLocks noGrp="1"/>
          </p:cNvSpPr>
          <p:nvPr>
            <p:ph type="sldNum" sz="quarter" idx="12"/>
          </p:nvPr>
        </p:nvSpPr>
        <p:spPr>
          <a:xfrm>
            <a:off x="6974904" y="6448251"/>
            <a:ext cx="2133600" cy="365125"/>
          </a:xfrm>
        </p:spPr>
        <p:txBody>
          <a:bodyPr/>
          <a:lstStyle/>
          <a:p>
            <a:pPr>
              <a:defRPr/>
            </a:pPr>
            <a:fld id="{E2948647-C3BE-4DB6-A62E-807BC7E8B824}" type="slidenum">
              <a:rPr lang="en-GB" smtClean="0"/>
              <a:pPr>
                <a:defRPr/>
              </a:pPr>
              <a:t>10</a:t>
            </a:fld>
            <a:endParaRPr lang="en-GB" dirty="0"/>
          </a:p>
        </p:txBody>
      </p:sp>
      <p:sp>
        <p:nvSpPr>
          <p:cNvPr id="614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dirty="0">
              <a:latin typeface="Calibri" pitchFamily="34" charset="0"/>
            </a:endParaRPr>
          </a:p>
        </p:txBody>
      </p:sp>
      <p:sp>
        <p:nvSpPr>
          <p:cNvPr id="6149" name="Rectangle 6"/>
          <p:cNvSpPr>
            <a:spLocks noChangeArrowheads="1"/>
          </p:cNvSpPr>
          <p:nvPr/>
        </p:nvSpPr>
        <p:spPr bwMode="auto">
          <a:xfrm>
            <a:off x="0" y="500042"/>
            <a:ext cx="9144000" cy="457200"/>
          </a:xfrm>
          <a:prstGeom prst="rect">
            <a:avLst/>
          </a:prstGeom>
          <a:noFill/>
          <a:ln w="9525">
            <a:noFill/>
            <a:miter lim="800000"/>
            <a:headEnd/>
            <a:tailEnd/>
          </a:ln>
        </p:spPr>
        <p:txBody>
          <a:bodyPr wrap="none" anchor="ctr">
            <a:spAutoFit/>
          </a:bodyPr>
          <a:lstStyle/>
          <a:p>
            <a:r>
              <a:rPr lang="en-GB" dirty="0"/>
              <a:t/>
            </a:r>
            <a:br>
              <a:rPr lang="en-GB" dirty="0"/>
            </a:br>
            <a:endParaRPr lang="en-GB" dirty="0"/>
          </a:p>
          <a:p>
            <a:pPr eaLnBrk="0" hangingPunct="0"/>
            <a:endParaRPr lang="en-GB" dirty="0"/>
          </a:p>
        </p:txBody>
      </p:sp>
      <p:sp>
        <p:nvSpPr>
          <p:cNvPr id="11388" name="Rectangle 1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sp>
        <p:nvSpPr>
          <p:cNvPr id="11572" name="Rectangle 30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pic>
        <p:nvPicPr>
          <p:cNvPr id="39" name="Picture 7"/>
          <p:cNvPicPr>
            <a:picLocks noChangeAspect="1" noChangeArrowheads="1"/>
          </p:cNvPicPr>
          <p:nvPr/>
        </p:nvPicPr>
        <p:blipFill>
          <a:blip r:embed="rId4" cstate="print"/>
          <a:srcRect/>
          <a:stretch>
            <a:fillRect/>
          </a:stretch>
        </p:blipFill>
        <p:spPr bwMode="auto">
          <a:xfrm>
            <a:off x="8394124" y="44624"/>
            <a:ext cx="714380" cy="714380"/>
          </a:xfrm>
          <a:prstGeom prst="rect">
            <a:avLst/>
          </a:prstGeom>
          <a:noFill/>
          <a:ln w="9525">
            <a:noFill/>
            <a:miter lim="800000"/>
            <a:headEnd/>
            <a:tailEnd/>
          </a:ln>
        </p:spPr>
      </p:pic>
      <p:sp>
        <p:nvSpPr>
          <p:cNvPr id="21" name="Subtitle 2">
            <a:extLst>
              <a:ext uri="{FF2B5EF4-FFF2-40B4-BE49-F238E27FC236}">
                <a16:creationId xmlns:a16="http://schemas.microsoft.com/office/drawing/2014/main" xmlns="" id="{ADBBCDB7-8237-4422-B2D5-31C810F69CBE}"/>
              </a:ext>
            </a:extLst>
          </p:cNvPr>
          <p:cNvSpPr txBox="1">
            <a:spLocks/>
          </p:cNvSpPr>
          <p:nvPr/>
        </p:nvSpPr>
        <p:spPr bwMode="auto">
          <a:xfrm>
            <a:off x="2723361" y="1275644"/>
            <a:ext cx="6309131" cy="5213115"/>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a:t>Example</a:t>
            </a:r>
          </a:p>
          <a:p>
            <a:r>
              <a:rPr lang="en-GB" sz="1800" dirty="0"/>
              <a:t>Participant A takes on Participant B’s obligation for June 2019 for 50% RO revenue.</a:t>
            </a:r>
          </a:p>
          <a:p>
            <a:r>
              <a:rPr lang="en-GB" sz="1800" dirty="0"/>
              <a:t>Before the trade the expected obligations and payments are as follows:</a:t>
            </a:r>
          </a:p>
          <a:p>
            <a:endParaRPr lang="en-GB" sz="1800" dirty="0"/>
          </a:p>
          <a:p>
            <a:endParaRPr lang="en-GB" sz="1800" dirty="0"/>
          </a:p>
          <a:p>
            <a:endParaRPr lang="en-GB" sz="1800" dirty="0"/>
          </a:p>
          <a:p>
            <a:endParaRPr lang="en-GB" sz="1800" dirty="0"/>
          </a:p>
          <a:p>
            <a:endParaRPr lang="en-GB" sz="1800" dirty="0"/>
          </a:p>
          <a:p>
            <a:r>
              <a:rPr lang="en-GB" sz="1800" dirty="0"/>
              <a:t>After the trade the table looks as follows:</a:t>
            </a:r>
          </a:p>
          <a:p>
            <a:pPr marL="0" indent="0">
              <a:buNone/>
            </a:pPr>
            <a:endParaRPr lang="en-IE" sz="1800" dirty="0"/>
          </a:p>
        </p:txBody>
      </p:sp>
      <p:sp>
        <p:nvSpPr>
          <p:cNvPr id="12" name="Subtitle 2">
            <a:extLst>
              <a:ext uri="{FF2B5EF4-FFF2-40B4-BE49-F238E27FC236}">
                <a16:creationId xmlns:a16="http://schemas.microsoft.com/office/drawing/2014/main" xmlns="" id="{32C678A8-CD8A-45FA-A3B7-FC22B7F24914}"/>
              </a:ext>
            </a:extLst>
          </p:cNvPr>
          <p:cNvSpPr txBox="1">
            <a:spLocks/>
          </p:cNvSpPr>
          <p:nvPr/>
        </p:nvSpPr>
        <p:spPr bwMode="auto">
          <a:xfrm>
            <a:off x="107503" y="1268759"/>
            <a:ext cx="2487596" cy="5220000"/>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solidFill>
                  <a:schemeClr val="bg1">
                    <a:lumMod val="50000"/>
                  </a:schemeClr>
                </a:solidFill>
              </a:rPr>
              <a:t>Background</a:t>
            </a:r>
          </a:p>
          <a:p>
            <a:r>
              <a:rPr lang="en-GB" sz="2400" b="1" dirty="0">
                <a:solidFill>
                  <a:schemeClr val="bg1">
                    <a:lumMod val="50000"/>
                  </a:schemeClr>
                </a:solidFill>
              </a:rPr>
              <a:t>Requirements</a:t>
            </a:r>
          </a:p>
          <a:p>
            <a:r>
              <a:rPr lang="en-GB" sz="2400" b="1" dirty="0">
                <a:solidFill>
                  <a:schemeClr val="bg1">
                    <a:lumMod val="50000"/>
                  </a:schemeClr>
                </a:solidFill>
              </a:rPr>
              <a:t>Financial Trading</a:t>
            </a:r>
          </a:p>
          <a:p>
            <a:r>
              <a:rPr lang="en-GB" sz="2400" b="1" dirty="0">
                <a:solidFill>
                  <a:schemeClr val="bg1">
                    <a:lumMod val="50000"/>
                  </a:schemeClr>
                </a:solidFill>
              </a:rPr>
              <a:t>Registered Trades</a:t>
            </a:r>
          </a:p>
          <a:p>
            <a:r>
              <a:rPr lang="en-GB" sz="2400" b="1" dirty="0">
                <a:solidFill>
                  <a:schemeClr val="bg1">
                    <a:lumMod val="50000"/>
                  </a:schemeClr>
                </a:solidFill>
              </a:rPr>
              <a:t>Load Following</a:t>
            </a:r>
          </a:p>
          <a:p>
            <a:r>
              <a:rPr lang="en-GB" sz="2400" b="1" dirty="0">
                <a:solidFill>
                  <a:schemeClr val="bg1">
                    <a:lumMod val="50000"/>
                  </a:schemeClr>
                </a:solidFill>
              </a:rPr>
              <a:t>Master Trade Request</a:t>
            </a:r>
          </a:p>
          <a:p>
            <a:r>
              <a:rPr lang="en-GB" sz="2400" b="1" dirty="0">
                <a:solidFill>
                  <a:schemeClr val="bg1">
                    <a:lumMod val="50000"/>
                  </a:schemeClr>
                </a:solidFill>
              </a:rPr>
              <a:t>Trade Request</a:t>
            </a:r>
          </a:p>
          <a:p>
            <a:r>
              <a:rPr lang="en-GB" sz="2400" b="1" dirty="0"/>
              <a:t>Capacity and Trade Register</a:t>
            </a:r>
          </a:p>
          <a:p>
            <a:endParaRPr lang="en-IE" b="1" dirty="0">
              <a:solidFill>
                <a:schemeClr val="bg1"/>
              </a:solidFill>
            </a:endParaRPr>
          </a:p>
        </p:txBody>
      </p:sp>
      <p:pic>
        <p:nvPicPr>
          <p:cNvPr id="5" name="Picture 4">
            <a:extLst>
              <a:ext uri="{FF2B5EF4-FFF2-40B4-BE49-F238E27FC236}">
                <a16:creationId xmlns:a16="http://schemas.microsoft.com/office/drawing/2014/main" xmlns="" id="{597BE784-1F4B-4343-87F1-2D98541B8A47}"/>
              </a:ext>
            </a:extLst>
          </p:cNvPr>
          <p:cNvPicPr>
            <a:picLocks noChangeAspect="1"/>
          </p:cNvPicPr>
          <p:nvPr/>
        </p:nvPicPr>
        <p:blipFill>
          <a:blip r:embed="rId5"/>
          <a:stretch>
            <a:fillRect/>
          </a:stretch>
        </p:blipFill>
        <p:spPr>
          <a:xfrm>
            <a:off x="3347862" y="2805421"/>
            <a:ext cx="4220775" cy="1423828"/>
          </a:xfrm>
          <a:prstGeom prst="rect">
            <a:avLst/>
          </a:prstGeom>
        </p:spPr>
      </p:pic>
      <p:pic>
        <p:nvPicPr>
          <p:cNvPr id="7" name="Picture 6">
            <a:extLst>
              <a:ext uri="{FF2B5EF4-FFF2-40B4-BE49-F238E27FC236}">
                <a16:creationId xmlns:a16="http://schemas.microsoft.com/office/drawing/2014/main" xmlns="" id="{290A3F60-EEE7-43B5-A786-2EE5D7E444F9}"/>
              </a:ext>
            </a:extLst>
          </p:cNvPr>
          <p:cNvPicPr>
            <a:picLocks noChangeAspect="1"/>
          </p:cNvPicPr>
          <p:nvPr/>
        </p:nvPicPr>
        <p:blipFill>
          <a:blip r:embed="rId6"/>
          <a:stretch>
            <a:fillRect/>
          </a:stretch>
        </p:blipFill>
        <p:spPr>
          <a:xfrm>
            <a:off x="3347863" y="4934130"/>
            <a:ext cx="4220775" cy="1423828"/>
          </a:xfrm>
          <a:prstGeom prst="rect">
            <a:avLst/>
          </a:prstGeom>
        </p:spPr>
      </p:pic>
    </p:spTree>
    <p:extLst>
      <p:ext uri="{BB962C8B-B14F-4D97-AF65-F5344CB8AC3E}">
        <p14:creationId xmlns:p14="http://schemas.microsoft.com/office/powerpoint/2010/main" val="2758952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982589" y="44624"/>
            <a:ext cx="5139070" cy="6783572"/>
          </a:xfrm>
          <a:custGeom>
            <a:avLst/>
            <a:gdLst>
              <a:gd name="connsiteX0" fmla="*/ 5135526 w 5139070"/>
              <a:gd name="connsiteY0" fmla="*/ 0 h 6783572"/>
              <a:gd name="connsiteX1" fmla="*/ 5135526 w 5139070"/>
              <a:gd name="connsiteY1" fmla="*/ 0 h 6783572"/>
              <a:gd name="connsiteX2" fmla="*/ 4890977 w 5139070"/>
              <a:gd name="connsiteY2" fmla="*/ 31898 h 6783572"/>
              <a:gd name="connsiteX3" fmla="*/ 4837814 w 5139070"/>
              <a:gd name="connsiteY3" fmla="*/ 42530 h 6783572"/>
              <a:gd name="connsiteX4" fmla="*/ 4805917 w 5139070"/>
              <a:gd name="connsiteY4" fmla="*/ 53163 h 6783572"/>
              <a:gd name="connsiteX5" fmla="*/ 4529470 w 5139070"/>
              <a:gd name="connsiteY5" fmla="*/ 63796 h 6783572"/>
              <a:gd name="connsiteX6" fmla="*/ 4486940 w 5139070"/>
              <a:gd name="connsiteY6" fmla="*/ 74428 h 6783572"/>
              <a:gd name="connsiteX7" fmla="*/ 4391247 w 5139070"/>
              <a:gd name="connsiteY7" fmla="*/ 95693 h 6783572"/>
              <a:gd name="connsiteX8" fmla="*/ 4327452 w 5139070"/>
              <a:gd name="connsiteY8" fmla="*/ 116958 h 6783572"/>
              <a:gd name="connsiteX9" fmla="*/ 4295554 w 5139070"/>
              <a:gd name="connsiteY9" fmla="*/ 127591 h 6783572"/>
              <a:gd name="connsiteX10" fmla="*/ 4189228 w 5139070"/>
              <a:gd name="connsiteY10" fmla="*/ 138223 h 6783572"/>
              <a:gd name="connsiteX11" fmla="*/ 4146698 w 5139070"/>
              <a:gd name="connsiteY11" fmla="*/ 148856 h 6783572"/>
              <a:gd name="connsiteX12" fmla="*/ 4114800 w 5139070"/>
              <a:gd name="connsiteY12" fmla="*/ 159489 h 6783572"/>
              <a:gd name="connsiteX13" fmla="*/ 3997842 w 5139070"/>
              <a:gd name="connsiteY13" fmla="*/ 148856 h 6783572"/>
              <a:gd name="connsiteX14" fmla="*/ 3944679 w 5139070"/>
              <a:gd name="connsiteY14" fmla="*/ 138223 h 6783572"/>
              <a:gd name="connsiteX15" fmla="*/ 3944679 w 5139070"/>
              <a:gd name="connsiteY15" fmla="*/ 138223 h 6783572"/>
              <a:gd name="connsiteX16" fmla="*/ 3838354 w 5139070"/>
              <a:gd name="connsiteY16" fmla="*/ 148856 h 6783572"/>
              <a:gd name="connsiteX17" fmla="*/ 3795824 w 5139070"/>
              <a:gd name="connsiteY17" fmla="*/ 170121 h 6783572"/>
              <a:gd name="connsiteX18" fmla="*/ 3678866 w 5139070"/>
              <a:gd name="connsiteY18" fmla="*/ 202019 h 6783572"/>
              <a:gd name="connsiteX19" fmla="*/ 3646968 w 5139070"/>
              <a:gd name="connsiteY19" fmla="*/ 223284 h 6783572"/>
              <a:gd name="connsiteX20" fmla="*/ 3551275 w 5139070"/>
              <a:gd name="connsiteY20" fmla="*/ 255182 h 6783572"/>
              <a:gd name="connsiteX21" fmla="*/ 3466214 w 5139070"/>
              <a:gd name="connsiteY21" fmla="*/ 297712 h 6783572"/>
              <a:gd name="connsiteX22" fmla="*/ 3391786 w 5139070"/>
              <a:gd name="connsiteY22" fmla="*/ 350875 h 6783572"/>
              <a:gd name="connsiteX23" fmla="*/ 3349256 w 5139070"/>
              <a:gd name="connsiteY23" fmla="*/ 372140 h 6783572"/>
              <a:gd name="connsiteX24" fmla="*/ 3306726 w 5139070"/>
              <a:gd name="connsiteY24" fmla="*/ 404037 h 6783572"/>
              <a:gd name="connsiteX25" fmla="*/ 3232298 w 5139070"/>
              <a:gd name="connsiteY25" fmla="*/ 435935 h 6783572"/>
              <a:gd name="connsiteX26" fmla="*/ 3200400 w 5139070"/>
              <a:gd name="connsiteY26" fmla="*/ 457200 h 6783572"/>
              <a:gd name="connsiteX27" fmla="*/ 3136605 w 5139070"/>
              <a:gd name="connsiteY27" fmla="*/ 520996 h 6783572"/>
              <a:gd name="connsiteX28" fmla="*/ 3040912 w 5139070"/>
              <a:gd name="connsiteY28" fmla="*/ 574158 h 6783572"/>
              <a:gd name="connsiteX29" fmla="*/ 2977117 w 5139070"/>
              <a:gd name="connsiteY29" fmla="*/ 616689 h 6783572"/>
              <a:gd name="connsiteX30" fmla="*/ 2945219 w 5139070"/>
              <a:gd name="connsiteY30" fmla="*/ 637954 h 6783572"/>
              <a:gd name="connsiteX31" fmla="*/ 2892056 w 5139070"/>
              <a:gd name="connsiteY31" fmla="*/ 669851 h 6783572"/>
              <a:gd name="connsiteX32" fmla="*/ 2860159 w 5139070"/>
              <a:gd name="connsiteY32" fmla="*/ 701749 h 6783572"/>
              <a:gd name="connsiteX33" fmla="*/ 2806996 w 5139070"/>
              <a:gd name="connsiteY33" fmla="*/ 712382 h 6783572"/>
              <a:gd name="connsiteX34" fmla="*/ 2764466 w 5139070"/>
              <a:gd name="connsiteY34" fmla="*/ 744279 h 6783572"/>
              <a:gd name="connsiteX35" fmla="*/ 2711303 w 5139070"/>
              <a:gd name="connsiteY35" fmla="*/ 786810 h 6783572"/>
              <a:gd name="connsiteX36" fmla="*/ 2679405 w 5139070"/>
              <a:gd name="connsiteY36" fmla="*/ 818707 h 6783572"/>
              <a:gd name="connsiteX37" fmla="*/ 2647507 w 5139070"/>
              <a:gd name="connsiteY37" fmla="*/ 871870 h 6783572"/>
              <a:gd name="connsiteX38" fmla="*/ 2636875 w 5139070"/>
              <a:gd name="connsiteY38" fmla="*/ 925033 h 6783572"/>
              <a:gd name="connsiteX39" fmla="*/ 2615610 w 5139070"/>
              <a:gd name="connsiteY39" fmla="*/ 1052623 h 6783572"/>
              <a:gd name="connsiteX40" fmla="*/ 2594345 w 5139070"/>
              <a:gd name="connsiteY40" fmla="*/ 1116419 h 6783572"/>
              <a:gd name="connsiteX41" fmla="*/ 2562447 w 5139070"/>
              <a:gd name="connsiteY41" fmla="*/ 1148317 h 6783572"/>
              <a:gd name="connsiteX42" fmla="*/ 2541182 w 5139070"/>
              <a:gd name="connsiteY42" fmla="*/ 1180214 h 6783572"/>
              <a:gd name="connsiteX43" fmla="*/ 2509284 w 5139070"/>
              <a:gd name="connsiteY43" fmla="*/ 1201479 h 6783572"/>
              <a:gd name="connsiteX44" fmla="*/ 2477386 w 5139070"/>
              <a:gd name="connsiteY44" fmla="*/ 1233377 h 6783572"/>
              <a:gd name="connsiteX45" fmla="*/ 2413591 w 5139070"/>
              <a:gd name="connsiteY45" fmla="*/ 1275907 h 6783572"/>
              <a:gd name="connsiteX46" fmla="*/ 2360428 w 5139070"/>
              <a:gd name="connsiteY46" fmla="*/ 1318437 h 6783572"/>
              <a:gd name="connsiteX47" fmla="*/ 2339163 w 5139070"/>
              <a:gd name="connsiteY47" fmla="*/ 1350335 h 6783572"/>
              <a:gd name="connsiteX48" fmla="*/ 2275368 w 5139070"/>
              <a:gd name="connsiteY48" fmla="*/ 1392865 h 6783572"/>
              <a:gd name="connsiteX49" fmla="*/ 2243470 w 5139070"/>
              <a:gd name="connsiteY49" fmla="*/ 1424763 h 6783572"/>
              <a:gd name="connsiteX50" fmla="*/ 2222205 w 5139070"/>
              <a:gd name="connsiteY50" fmla="*/ 1456661 h 6783572"/>
              <a:gd name="connsiteX51" fmla="*/ 2190307 w 5139070"/>
              <a:gd name="connsiteY51" fmla="*/ 1467293 h 6783572"/>
              <a:gd name="connsiteX52" fmla="*/ 2158410 w 5139070"/>
              <a:gd name="connsiteY52" fmla="*/ 1499191 h 6783572"/>
              <a:gd name="connsiteX53" fmla="*/ 2094614 w 5139070"/>
              <a:gd name="connsiteY53" fmla="*/ 1552354 h 6783572"/>
              <a:gd name="connsiteX54" fmla="*/ 2073349 w 5139070"/>
              <a:gd name="connsiteY54" fmla="*/ 1584251 h 6783572"/>
              <a:gd name="connsiteX55" fmla="*/ 2009554 w 5139070"/>
              <a:gd name="connsiteY55" fmla="*/ 1626782 h 6783572"/>
              <a:gd name="connsiteX56" fmla="*/ 1977656 w 5139070"/>
              <a:gd name="connsiteY56" fmla="*/ 1658679 h 6783572"/>
              <a:gd name="connsiteX57" fmla="*/ 1935126 w 5139070"/>
              <a:gd name="connsiteY57" fmla="*/ 1711842 h 6783572"/>
              <a:gd name="connsiteX58" fmla="*/ 1924493 w 5139070"/>
              <a:gd name="connsiteY58" fmla="*/ 1743740 h 6783572"/>
              <a:gd name="connsiteX59" fmla="*/ 1903228 w 5139070"/>
              <a:gd name="connsiteY59" fmla="*/ 1775637 h 6783572"/>
              <a:gd name="connsiteX60" fmla="*/ 1860698 w 5139070"/>
              <a:gd name="connsiteY60" fmla="*/ 1903228 h 6783572"/>
              <a:gd name="connsiteX61" fmla="*/ 1839433 w 5139070"/>
              <a:gd name="connsiteY61" fmla="*/ 1967023 h 6783572"/>
              <a:gd name="connsiteX62" fmla="*/ 1828800 w 5139070"/>
              <a:gd name="connsiteY62" fmla="*/ 1998921 h 6783572"/>
              <a:gd name="connsiteX63" fmla="*/ 1818168 w 5139070"/>
              <a:gd name="connsiteY63" fmla="*/ 2052084 h 6783572"/>
              <a:gd name="connsiteX64" fmla="*/ 1796903 w 5139070"/>
              <a:gd name="connsiteY64" fmla="*/ 2190307 h 6783572"/>
              <a:gd name="connsiteX65" fmla="*/ 1786270 w 5139070"/>
              <a:gd name="connsiteY65" fmla="*/ 2243470 h 6783572"/>
              <a:gd name="connsiteX66" fmla="*/ 1743740 w 5139070"/>
              <a:gd name="connsiteY66" fmla="*/ 2424223 h 6783572"/>
              <a:gd name="connsiteX67" fmla="*/ 1733107 w 5139070"/>
              <a:gd name="connsiteY67" fmla="*/ 2488019 h 6783572"/>
              <a:gd name="connsiteX68" fmla="*/ 1711842 w 5139070"/>
              <a:gd name="connsiteY68" fmla="*/ 2551814 h 6783572"/>
              <a:gd name="connsiteX69" fmla="*/ 1701210 w 5139070"/>
              <a:gd name="connsiteY69" fmla="*/ 2583712 h 6783572"/>
              <a:gd name="connsiteX70" fmla="*/ 1690577 w 5139070"/>
              <a:gd name="connsiteY70" fmla="*/ 2626242 h 6783572"/>
              <a:gd name="connsiteX71" fmla="*/ 1605517 w 5139070"/>
              <a:gd name="connsiteY71" fmla="*/ 2721935 h 6783572"/>
              <a:gd name="connsiteX72" fmla="*/ 1573619 w 5139070"/>
              <a:gd name="connsiteY72" fmla="*/ 2764465 h 6783572"/>
              <a:gd name="connsiteX73" fmla="*/ 1531089 w 5139070"/>
              <a:gd name="connsiteY73" fmla="*/ 2838893 h 6783572"/>
              <a:gd name="connsiteX74" fmla="*/ 1520456 w 5139070"/>
              <a:gd name="connsiteY74" fmla="*/ 2881423 h 6783572"/>
              <a:gd name="connsiteX75" fmla="*/ 1467293 w 5139070"/>
              <a:gd name="connsiteY75" fmla="*/ 2923954 h 6783572"/>
              <a:gd name="connsiteX76" fmla="*/ 1424763 w 5139070"/>
              <a:gd name="connsiteY76" fmla="*/ 2987749 h 6783572"/>
              <a:gd name="connsiteX77" fmla="*/ 1392866 w 5139070"/>
              <a:gd name="connsiteY77" fmla="*/ 3062177 h 6783572"/>
              <a:gd name="connsiteX78" fmla="*/ 1371600 w 5139070"/>
              <a:gd name="connsiteY78" fmla="*/ 3083442 h 6783572"/>
              <a:gd name="connsiteX79" fmla="*/ 1360968 w 5139070"/>
              <a:gd name="connsiteY79" fmla="*/ 3115340 h 6783572"/>
              <a:gd name="connsiteX80" fmla="*/ 1350335 w 5139070"/>
              <a:gd name="connsiteY80" fmla="*/ 3157870 h 6783572"/>
              <a:gd name="connsiteX81" fmla="*/ 1329070 w 5139070"/>
              <a:gd name="connsiteY81" fmla="*/ 3189768 h 6783572"/>
              <a:gd name="connsiteX82" fmla="*/ 1307805 w 5139070"/>
              <a:gd name="connsiteY82" fmla="*/ 3721396 h 6783572"/>
              <a:gd name="connsiteX83" fmla="*/ 1286540 w 5139070"/>
              <a:gd name="connsiteY83" fmla="*/ 3817089 h 6783572"/>
              <a:gd name="connsiteX84" fmla="*/ 1275907 w 5139070"/>
              <a:gd name="connsiteY84" fmla="*/ 3859619 h 6783572"/>
              <a:gd name="connsiteX85" fmla="*/ 1254642 w 5139070"/>
              <a:gd name="connsiteY85" fmla="*/ 3891517 h 6783572"/>
              <a:gd name="connsiteX86" fmla="*/ 1212112 w 5139070"/>
              <a:gd name="connsiteY86" fmla="*/ 4040372 h 6783572"/>
              <a:gd name="connsiteX87" fmla="*/ 1169582 w 5139070"/>
              <a:gd name="connsiteY87" fmla="*/ 4104168 h 6783572"/>
              <a:gd name="connsiteX88" fmla="*/ 1158949 w 5139070"/>
              <a:gd name="connsiteY88" fmla="*/ 4136065 h 6783572"/>
              <a:gd name="connsiteX89" fmla="*/ 1095154 w 5139070"/>
              <a:gd name="connsiteY89" fmla="*/ 4210493 h 6783572"/>
              <a:gd name="connsiteX90" fmla="*/ 1073889 w 5139070"/>
              <a:gd name="connsiteY90" fmla="*/ 4295554 h 6783572"/>
              <a:gd name="connsiteX91" fmla="*/ 1052624 w 5139070"/>
              <a:gd name="connsiteY91" fmla="*/ 4338084 h 6783572"/>
              <a:gd name="connsiteX92" fmla="*/ 1010093 w 5139070"/>
              <a:gd name="connsiteY92" fmla="*/ 4401879 h 6783572"/>
              <a:gd name="connsiteX93" fmla="*/ 988828 w 5139070"/>
              <a:gd name="connsiteY93" fmla="*/ 4433777 h 6783572"/>
              <a:gd name="connsiteX94" fmla="*/ 967563 w 5139070"/>
              <a:gd name="connsiteY94" fmla="*/ 4465675 h 6783572"/>
              <a:gd name="connsiteX95" fmla="*/ 935666 w 5139070"/>
              <a:gd name="connsiteY95" fmla="*/ 4508205 h 6783572"/>
              <a:gd name="connsiteX96" fmla="*/ 903768 w 5139070"/>
              <a:gd name="connsiteY96" fmla="*/ 4582633 h 6783572"/>
              <a:gd name="connsiteX97" fmla="*/ 850605 w 5139070"/>
              <a:gd name="connsiteY97" fmla="*/ 4635796 h 6783572"/>
              <a:gd name="connsiteX98" fmla="*/ 839973 w 5139070"/>
              <a:gd name="connsiteY98" fmla="*/ 4667693 h 6783572"/>
              <a:gd name="connsiteX99" fmla="*/ 797442 w 5139070"/>
              <a:gd name="connsiteY99" fmla="*/ 4731489 h 6783572"/>
              <a:gd name="connsiteX100" fmla="*/ 776177 w 5139070"/>
              <a:gd name="connsiteY100" fmla="*/ 4795284 h 6783572"/>
              <a:gd name="connsiteX101" fmla="*/ 765545 w 5139070"/>
              <a:gd name="connsiteY101" fmla="*/ 4827182 h 6783572"/>
              <a:gd name="connsiteX102" fmla="*/ 744279 w 5139070"/>
              <a:gd name="connsiteY102" fmla="*/ 4965405 h 6783572"/>
              <a:gd name="connsiteX103" fmla="*/ 733647 w 5139070"/>
              <a:gd name="connsiteY103" fmla="*/ 5007935 h 6783572"/>
              <a:gd name="connsiteX104" fmla="*/ 712382 w 5139070"/>
              <a:gd name="connsiteY104" fmla="*/ 5039833 h 6783572"/>
              <a:gd name="connsiteX105" fmla="*/ 691117 w 5139070"/>
              <a:gd name="connsiteY105" fmla="*/ 5082363 h 6783572"/>
              <a:gd name="connsiteX106" fmla="*/ 669852 w 5139070"/>
              <a:gd name="connsiteY106" fmla="*/ 5146158 h 6783572"/>
              <a:gd name="connsiteX107" fmla="*/ 627321 w 5139070"/>
              <a:gd name="connsiteY107" fmla="*/ 5199321 h 6783572"/>
              <a:gd name="connsiteX108" fmla="*/ 574159 w 5139070"/>
              <a:gd name="connsiteY108" fmla="*/ 5337544 h 6783572"/>
              <a:gd name="connsiteX109" fmla="*/ 563526 w 5139070"/>
              <a:gd name="connsiteY109" fmla="*/ 5433237 h 6783572"/>
              <a:gd name="connsiteX110" fmla="*/ 542261 w 5139070"/>
              <a:gd name="connsiteY110" fmla="*/ 5465135 h 6783572"/>
              <a:gd name="connsiteX111" fmla="*/ 499731 w 5139070"/>
              <a:gd name="connsiteY111" fmla="*/ 5528930 h 6783572"/>
              <a:gd name="connsiteX112" fmla="*/ 478466 w 5139070"/>
              <a:gd name="connsiteY112" fmla="*/ 5592726 h 6783572"/>
              <a:gd name="connsiteX113" fmla="*/ 467833 w 5139070"/>
              <a:gd name="connsiteY113" fmla="*/ 5624623 h 6783572"/>
              <a:gd name="connsiteX114" fmla="*/ 457200 w 5139070"/>
              <a:gd name="connsiteY114" fmla="*/ 5720317 h 6783572"/>
              <a:gd name="connsiteX115" fmla="*/ 446568 w 5139070"/>
              <a:gd name="connsiteY115" fmla="*/ 5762847 h 6783572"/>
              <a:gd name="connsiteX116" fmla="*/ 425303 w 5139070"/>
              <a:gd name="connsiteY116" fmla="*/ 5911703 h 6783572"/>
              <a:gd name="connsiteX117" fmla="*/ 404038 w 5139070"/>
              <a:gd name="connsiteY117" fmla="*/ 5975498 h 6783572"/>
              <a:gd name="connsiteX118" fmla="*/ 361507 w 5139070"/>
              <a:gd name="connsiteY118" fmla="*/ 6028661 h 6783572"/>
              <a:gd name="connsiteX119" fmla="*/ 318977 w 5139070"/>
              <a:gd name="connsiteY119" fmla="*/ 6124354 h 6783572"/>
              <a:gd name="connsiteX120" fmla="*/ 287079 w 5139070"/>
              <a:gd name="connsiteY120" fmla="*/ 6134986 h 6783572"/>
              <a:gd name="connsiteX121" fmla="*/ 233917 w 5139070"/>
              <a:gd name="connsiteY121" fmla="*/ 6241312 h 6783572"/>
              <a:gd name="connsiteX122" fmla="*/ 233917 w 5139070"/>
              <a:gd name="connsiteY122" fmla="*/ 6241312 h 6783572"/>
              <a:gd name="connsiteX123" fmla="*/ 202019 w 5139070"/>
              <a:gd name="connsiteY123" fmla="*/ 6305107 h 6783572"/>
              <a:gd name="connsiteX124" fmla="*/ 170121 w 5139070"/>
              <a:gd name="connsiteY124" fmla="*/ 6390168 h 6783572"/>
              <a:gd name="connsiteX125" fmla="*/ 148856 w 5139070"/>
              <a:gd name="connsiteY125" fmla="*/ 6464596 h 6783572"/>
              <a:gd name="connsiteX126" fmla="*/ 138224 w 5139070"/>
              <a:gd name="connsiteY126" fmla="*/ 6496493 h 6783572"/>
              <a:gd name="connsiteX127" fmla="*/ 116959 w 5139070"/>
              <a:gd name="connsiteY127" fmla="*/ 6528391 h 6783572"/>
              <a:gd name="connsiteX128" fmla="*/ 95693 w 5139070"/>
              <a:gd name="connsiteY128" fmla="*/ 6602819 h 6783572"/>
              <a:gd name="connsiteX129" fmla="*/ 85061 w 5139070"/>
              <a:gd name="connsiteY129" fmla="*/ 6634717 h 6783572"/>
              <a:gd name="connsiteX130" fmla="*/ 31898 w 5139070"/>
              <a:gd name="connsiteY130" fmla="*/ 6698512 h 6783572"/>
              <a:gd name="connsiteX131" fmla="*/ 0 w 5139070"/>
              <a:gd name="connsiteY131" fmla="*/ 6783572 h 6783572"/>
              <a:gd name="connsiteX132" fmla="*/ 5135526 w 5139070"/>
              <a:gd name="connsiteY132" fmla="*/ 6783572 h 6783572"/>
              <a:gd name="connsiteX133" fmla="*/ 5135526 w 5139070"/>
              <a:gd name="connsiteY133" fmla="*/ 0 h 678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139070" h="6783572">
                <a:moveTo>
                  <a:pt x="5135526" y="0"/>
                </a:moveTo>
                <a:lnTo>
                  <a:pt x="5135526" y="0"/>
                </a:lnTo>
                <a:cubicBezTo>
                  <a:pt x="5064369" y="7907"/>
                  <a:pt x="4955487" y="18997"/>
                  <a:pt x="4890977" y="31898"/>
                </a:cubicBezTo>
                <a:cubicBezTo>
                  <a:pt x="4873256" y="35442"/>
                  <a:pt x="4855346" y="38147"/>
                  <a:pt x="4837814" y="42530"/>
                </a:cubicBezTo>
                <a:cubicBezTo>
                  <a:pt x="4826941" y="45248"/>
                  <a:pt x="4817098" y="52392"/>
                  <a:pt x="4805917" y="53163"/>
                </a:cubicBezTo>
                <a:cubicBezTo>
                  <a:pt x="4713918" y="59508"/>
                  <a:pt x="4621619" y="60252"/>
                  <a:pt x="4529470" y="63796"/>
                </a:cubicBezTo>
                <a:cubicBezTo>
                  <a:pt x="4515293" y="67340"/>
                  <a:pt x="4501205" y="71258"/>
                  <a:pt x="4486940" y="74428"/>
                </a:cubicBezTo>
                <a:cubicBezTo>
                  <a:pt x="4447931" y="83097"/>
                  <a:pt x="4428278" y="84584"/>
                  <a:pt x="4391247" y="95693"/>
                </a:cubicBezTo>
                <a:cubicBezTo>
                  <a:pt x="4369777" y="102134"/>
                  <a:pt x="4348717" y="109870"/>
                  <a:pt x="4327452" y="116958"/>
                </a:cubicBezTo>
                <a:cubicBezTo>
                  <a:pt x="4316819" y="120502"/>
                  <a:pt x="4306706" y="126476"/>
                  <a:pt x="4295554" y="127591"/>
                </a:cubicBezTo>
                <a:lnTo>
                  <a:pt x="4189228" y="138223"/>
                </a:lnTo>
                <a:cubicBezTo>
                  <a:pt x="4175051" y="141767"/>
                  <a:pt x="4160749" y="144841"/>
                  <a:pt x="4146698" y="148856"/>
                </a:cubicBezTo>
                <a:cubicBezTo>
                  <a:pt x="4135921" y="151935"/>
                  <a:pt x="4126008" y="159489"/>
                  <a:pt x="4114800" y="159489"/>
                </a:cubicBezTo>
                <a:cubicBezTo>
                  <a:pt x="4075653" y="159489"/>
                  <a:pt x="4036828" y="152400"/>
                  <a:pt x="3997842" y="148856"/>
                </a:cubicBezTo>
                <a:lnTo>
                  <a:pt x="3944679" y="138223"/>
                </a:lnTo>
                <a:lnTo>
                  <a:pt x="3944679" y="138223"/>
                </a:lnTo>
                <a:cubicBezTo>
                  <a:pt x="3909237" y="141767"/>
                  <a:pt x="3873182" y="141393"/>
                  <a:pt x="3838354" y="148856"/>
                </a:cubicBezTo>
                <a:cubicBezTo>
                  <a:pt x="3822856" y="152177"/>
                  <a:pt x="3810861" y="165109"/>
                  <a:pt x="3795824" y="170121"/>
                </a:cubicBezTo>
                <a:cubicBezTo>
                  <a:pt x="3755880" y="183436"/>
                  <a:pt x="3716147" y="177166"/>
                  <a:pt x="3678866" y="202019"/>
                </a:cubicBezTo>
                <a:cubicBezTo>
                  <a:pt x="3668233" y="209107"/>
                  <a:pt x="3658398" y="217569"/>
                  <a:pt x="3646968" y="223284"/>
                </a:cubicBezTo>
                <a:cubicBezTo>
                  <a:pt x="3606931" y="243302"/>
                  <a:pt x="3591883" y="245029"/>
                  <a:pt x="3551275" y="255182"/>
                </a:cubicBezTo>
                <a:cubicBezTo>
                  <a:pt x="3456818" y="326023"/>
                  <a:pt x="3559117" y="257896"/>
                  <a:pt x="3466214" y="297712"/>
                </a:cubicBezTo>
                <a:cubicBezTo>
                  <a:pt x="3451904" y="303845"/>
                  <a:pt x="3399703" y="345927"/>
                  <a:pt x="3391786" y="350875"/>
                </a:cubicBezTo>
                <a:cubicBezTo>
                  <a:pt x="3378345" y="359275"/>
                  <a:pt x="3362697" y="363740"/>
                  <a:pt x="3349256" y="372140"/>
                </a:cubicBezTo>
                <a:cubicBezTo>
                  <a:pt x="3334229" y="381532"/>
                  <a:pt x="3321753" y="394645"/>
                  <a:pt x="3306726" y="404037"/>
                </a:cubicBezTo>
                <a:cubicBezTo>
                  <a:pt x="3276690" y="422810"/>
                  <a:pt x="3263310" y="425598"/>
                  <a:pt x="3232298" y="435935"/>
                </a:cubicBezTo>
                <a:cubicBezTo>
                  <a:pt x="3221665" y="443023"/>
                  <a:pt x="3209951" y="448710"/>
                  <a:pt x="3200400" y="457200"/>
                </a:cubicBezTo>
                <a:cubicBezTo>
                  <a:pt x="3177923" y="477180"/>
                  <a:pt x="3161628" y="504314"/>
                  <a:pt x="3136605" y="520996"/>
                </a:cubicBezTo>
                <a:cubicBezTo>
                  <a:pt x="3063485" y="569743"/>
                  <a:pt x="3097056" y="555445"/>
                  <a:pt x="3040912" y="574158"/>
                </a:cubicBezTo>
                <a:lnTo>
                  <a:pt x="2977117" y="616689"/>
                </a:lnTo>
                <a:cubicBezTo>
                  <a:pt x="2966484" y="623777"/>
                  <a:pt x="2956177" y="631379"/>
                  <a:pt x="2945219" y="637954"/>
                </a:cubicBezTo>
                <a:cubicBezTo>
                  <a:pt x="2927498" y="648586"/>
                  <a:pt x="2908589" y="657451"/>
                  <a:pt x="2892056" y="669851"/>
                </a:cubicBezTo>
                <a:cubicBezTo>
                  <a:pt x="2880027" y="678873"/>
                  <a:pt x="2873608" y="695024"/>
                  <a:pt x="2860159" y="701749"/>
                </a:cubicBezTo>
                <a:cubicBezTo>
                  <a:pt x="2843995" y="709831"/>
                  <a:pt x="2824717" y="708838"/>
                  <a:pt x="2806996" y="712382"/>
                </a:cubicBezTo>
                <a:cubicBezTo>
                  <a:pt x="2792819" y="723014"/>
                  <a:pt x="2776997" y="731749"/>
                  <a:pt x="2764466" y="744279"/>
                </a:cubicBezTo>
                <a:cubicBezTo>
                  <a:pt x="2716371" y="792373"/>
                  <a:pt x="2773400" y="766110"/>
                  <a:pt x="2711303" y="786810"/>
                </a:cubicBezTo>
                <a:cubicBezTo>
                  <a:pt x="2700670" y="797442"/>
                  <a:pt x="2687746" y="806196"/>
                  <a:pt x="2679405" y="818707"/>
                </a:cubicBezTo>
                <a:cubicBezTo>
                  <a:pt x="2624196" y="901520"/>
                  <a:pt x="2713734" y="805646"/>
                  <a:pt x="2647507" y="871870"/>
                </a:cubicBezTo>
                <a:cubicBezTo>
                  <a:pt x="2643963" y="889591"/>
                  <a:pt x="2639846" y="907207"/>
                  <a:pt x="2636875" y="925033"/>
                </a:cubicBezTo>
                <a:cubicBezTo>
                  <a:pt x="2630357" y="964143"/>
                  <a:pt x="2626347" y="1013255"/>
                  <a:pt x="2615610" y="1052623"/>
                </a:cubicBezTo>
                <a:cubicBezTo>
                  <a:pt x="2609712" y="1074249"/>
                  <a:pt x="2610195" y="1100569"/>
                  <a:pt x="2594345" y="1116419"/>
                </a:cubicBezTo>
                <a:cubicBezTo>
                  <a:pt x="2583712" y="1127052"/>
                  <a:pt x="2572073" y="1136765"/>
                  <a:pt x="2562447" y="1148317"/>
                </a:cubicBezTo>
                <a:cubicBezTo>
                  <a:pt x="2554266" y="1158134"/>
                  <a:pt x="2550218" y="1171178"/>
                  <a:pt x="2541182" y="1180214"/>
                </a:cubicBezTo>
                <a:cubicBezTo>
                  <a:pt x="2532146" y="1189250"/>
                  <a:pt x="2519101" y="1193298"/>
                  <a:pt x="2509284" y="1201479"/>
                </a:cubicBezTo>
                <a:cubicBezTo>
                  <a:pt x="2497732" y="1211105"/>
                  <a:pt x="2489255" y="1224145"/>
                  <a:pt x="2477386" y="1233377"/>
                </a:cubicBezTo>
                <a:cubicBezTo>
                  <a:pt x="2457212" y="1249068"/>
                  <a:pt x="2413591" y="1275907"/>
                  <a:pt x="2413591" y="1275907"/>
                </a:cubicBezTo>
                <a:cubicBezTo>
                  <a:pt x="2352648" y="1367322"/>
                  <a:pt x="2433796" y="1259743"/>
                  <a:pt x="2360428" y="1318437"/>
                </a:cubicBezTo>
                <a:cubicBezTo>
                  <a:pt x="2350449" y="1326420"/>
                  <a:pt x="2347344" y="1340518"/>
                  <a:pt x="2339163" y="1350335"/>
                </a:cubicBezTo>
                <a:cubicBezTo>
                  <a:pt x="2308530" y="1387095"/>
                  <a:pt x="2314682" y="1379761"/>
                  <a:pt x="2275368" y="1392865"/>
                </a:cubicBezTo>
                <a:cubicBezTo>
                  <a:pt x="2264735" y="1403498"/>
                  <a:pt x="2253096" y="1413211"/>
                  <a:pt x="2243470" y="1424763"/>
                </a:cubicBezTo>
                <a:cubicBezTo>
                  <a:pt x="2235289" y="1434580"/>
                  <a:pt x="2232184" y="1448678"/>
                  <a:pt x="2222205" y="1456661"/>
                </a:cubicBezTo>
                <a:cubicBezTo>
                  <a:pt x="2213453" y="1463662"/>
                  <a:pt x="2200940" y="1463749"/>
                  <a:pt x="2190307" y="1467293"/>
                </a:cubicBezTo>
                <a:cubicBezTo>
                  <a:pt x="2179675" y="1477926"/>
                  <a:pt x="2169961" y="1489565"/>
                  <a:pt x="2158410" y="1499191"/>
                </a:cubicBezTo>
                <a:cubicBezTo>
                  <a:pt x="2112786" y="1537212"/>
                  <a:pt x="2136977" y="1501518"/>
                  <a:pt x="2094614" y="1552354"/>
                </a:cubicBezTo>
                <a:cubicBezTo>
                  <a:pt x="2086433" y="1562171"/>
                  <a:pt x="2082966" y="1575836"/>
                  <a:pt x="2073349" y="1584251"/>
                </a:cubicBezTo>
                <a:cubicBezTo>
                  <a:pt x="2054115" y="1601081"/>
                  <a:pt x="2027626" y="1608710"/>
                  <a:pt x="2009554" y="1626782"/>
                </a:cubicBezTo>
                <a:lnTo>
                  <a:pt x="1977656" y="1658679"/>
                </a:lnTo>
                <a:cubicBezTo>
                  <a:pt x="1950933" y="1738853"/>
                  <a:pt x="1990089" y="1643139"/>
                  <a:pt x="1935126" y="1711842"/>
                </a:cubicBezTo>
                <a:cubicBezTo>
                  <a:pt x="1928124" y="1720594"/>
                  <a:pt x="1929505" y="1733715"/>
                  <a:pt x="1924493" y="1743740"/>
                </a:cubicBezTo>
                <a:cubicBezTo>
                  <a:pt x="1918778" y="1755169"/>
                  <a:pt x="1910316" y="1765005"/>
                  <a:pt x="1903228" y="1775637"/>
                </a:cubicBezTo>
                <a:lnTo>
                  <a:pt x="1860698" y="1903228"/>
                </a:lnTo>
                <a:lnTo>
                  <a:pt x="1839433" y="1967023"/>
                </a:lnTo>
                <a:cubicBezTo>
                  <a:pt x="1835889" y="1977656"/>
                  <a:pt x="1830998" y="1987931"/>
                  <a:pt x="1828800" y="1998921"/>
                </a:cubicBezTo>
                <a:cubicBezTo>
                  <a:pt x="1825256" y="2016642"/>
                  <a:pt x="1821401" y="2034304"/>
                  <a:pt x="1818168" y="2052084"/>
                </a:cubicBezTo>
                <a:cubicBezTo>
                  <a:pt x="1794615" y="2181628"/>
                  <a:pt x="1820814" y="2046842"/>
                  <a:pt x="1796903" y="2190307"/>
                </a:cubicBezTo>
                <a:cubicBezTo>
                  <a:pt x="1793932" y="2208133"/>
                  <a:pt x="1789411" y="2225673"/>
                  <a:pt x="1786270" y="2243470"/>
                </a:cubicBezTo>
                <a:cubicBezTo>
                  <a:pt x="1759298" y="2396311"/>
                  <a:pt x="1782156" y="2328185"/>
                  <a:pt x="1743740" y="2424223"/>
                </a:cubicBezTo>
                <a:cubicBezTo>
                  <a:pt x="1740196" y="2445488"/>
                  <a:pt x="1738336" y="2467104"/>
                  <a:pt x="1733107" y="2488019"/>
                </a:cubicBezTo>
                <a:cubicBezTo>
                  <a:pt x="1727670" y="2509765"/>
                  <a:pt x="1718930" y="2530549"/>
                  <a:pt x="1711842" y="2551814"/>
                </a:cubicBezTo>
                <a:cubicBezTo>
                  <a:pt x="1708298" y="2562447"/>
                  <a:pt x="1703928" y="2572839"/>
                  <a:pt x="1701210" y="2583712"/>
                </a:cubicBezTo>
                <a:cubicBezTo>
                  <a:pt x="1697666" y="2597889"/>
                  <a:pt x="1696333" y="2612811"/>
                  <a:pt x="1690577" y="2626242"/>
                </a:cubicBezTo>
                <a:cubicBezTo>
                  <a:pt x="1673936" y="2665071"/>
                  <a:pt x="1628209" y="2691679"/>
                  <a:pt x="1605517" y="2721935"/>
                </a:cubicBezTo>
                <a:lnTo>
                  <a:pt x="1573619" y="2764465"/>
                </a:lnTo>
                <a:cubicBezTo>
                  <a:pt x="1545658" y="2876306"/>
                  <a:pt x="1587396" y="2740356"/>
                  <a:pt x="1531089" y="2838893"/>
                </a:cubicBezTo>
                <a:cubicBezTo>
                  <a:pt x="1523839" y="2851581"/>
                  <a:pt x="1526991" y="2868353"/>
                  <a:pt x="1520456" y="2881423"/>
                </a:cubicBezTo>
                <a:cubicBezTo>
                  <a:pt x="1512880" y="2896576"/>
                  <a:pt x="1478564" y="2916440"/>
                  <a:pt x="1467293" y="2923954"/>
                </a:cubicBezTo>
                <a:cubicBezTo>
                  <a:pt x="1444486" y="2992376"/>
                  <a:pt x="1474541" y="2918060"/>
                  <a:pt x="1424763" y="2987749"/>
                </a:cubicBezTo>
                <a:cubicBezTo>
                  <a:pt x="1346974" y="3096653"/>
                  <a:pt x="1444935" y="2975397"/>
                  <a:pt x="1392866" y="3062177"/>
                </a:cubicBezTo>
                <a:cubicBezTo>
                  <a:pt x="1387708" y="3070773"/>
                  <a:pt x="1378689" y="3076354"/>
                  <a:pt x="1371600" y="3083442"/>
                </a:cubicBezTo>
                <a:cubicBezTo>
                  <a:pt x="1368056" y="3094075"/>
                  <a:pt x="1364047" y="3104563"/>
                  <a:pt x="1360968" y="3115340"/>
                </a:cubicBezTo>
                <a:cubicBezTo>
                  <a:pt x="1356954" y="3129391"/>
                  <a:pt x="1356091" y="3144439"/>
                  <a:pt x="1350335" y="3157870"/>
                </a:cubicBezTo>
                <a:cubicBezTo>
                  <a:pt x="1345301" y="3169616"/>
                  <a:pt x="1336158" y="3179135"/>
                  <a:pt x="1329070" y="3189768"/>
                </a:cubicBezTo>
                <a:cubicBezTo>
                  <a:pt x="1294932" y="3428749"/>
                  <a:pt x="1330876" y="3156148"/>
                  <a:pt x="1307805" y="3721396"/>
                </a:cubicBezTo>
                <a:cubicBezTo>
                  <a:pt x="1305521" y="3777364"/>
                  <a:pt x="1298693" y="3774556"/>
                  <a:pt x="1286540" y="3817089"/>
                </a:cubicBezTo>
                <a:cubicBezTo>
                  <a:pt x="1282525" y="3831140"/>
                  <a:pt x="1281663" y="3846188"/>
                  <a:pt x="1275907" y="3859619"/>
                </a:cubicBezTo>
                <a:cubicBezTo>
                  <a:pt x="1270873" y="3871365"/>
                  <a:pt x="1261730" y="3880884"/>
                  <a:pt x="1254642" y="3891517"/>
                </a:cubicBezTo>
                <a:cubicBezTo>
                  <a:pt x="1251806" y="3902860"/>
                  <a:pt x="1224315" y="4022067"/>
                  <a:pt x="1212112" y="4040372"/>
                </a:cubicBezTo>
                <a:cubicBezTo>
                  <a:pt x="1197935" y="4061637"/>
                  <a:pt x="1177664" y="4079922"/>
                  <a:pt x="1169582" y="4104168"/>
                </a:cubicBezTo>
                <a:cubicBezTo>
                  <a:pt x="1166038" y="4114800"/>
                  <a:pt x="1164509" y="4126334"/>
                  <a:pt x="1158949" y="4136065"/>
                </a:cubicBezTo>
                <a:cubicBezTo>
                  <a:pt x="1140759" y="4167897"/>
                  <a:pt x="1120297" y="4185351"/>
                  <a:pt x="1095154" y="4210493"/>
                </a:cubicBezTo>
                <a:cubicBezTo>
                  <a:pt x="1088066" y="4238847"/>
                  <a:pt x="1086959" y="4269413"/>
                  <a:pt x="1073889" y="4295554"/>
                </a:cubicBezTo>
                <a:cubicBezTo>
                  <a:pt x="1066801" y="4309731"/>
                  <a:pt x="1060779" y="4324493"/>
                  <a:pt x="1052624" y="4338084"/>
                </a:cubicBezTo>
                <a:cubicBezTo>
                  <a:pt x="1039475" y="4359999"/>
                  <a:pt x="1024270" y="4380614"/>
                  <a:pt x="1010093" y="4401879"/>
                </a:cubicBezTo>
                <a:lnTo>
                  <a:pt x="988828" y="4433777"/>
                </a:lnTo>
                <a:cubicBezTo>
                  <a:pt x="981740" y="4444410"/>
                  <a:pt x="975230" y="4455452"/>
                  <a:pt x="967563" y="4465675"/>
                </a:cubicBezTo>
                <a:lnTo>
                  <a:pt x="935666" y="4508205"/>
                </a:lnTo>
                <a:cubicBezTo>
                  <a:pt x="927763" y="4531912"/>
                  <a:pt x="919096" y="4562926"/>
                  <a:pt x="903768" y="4582633"/>
                </a:cubicBezTo>
                <a:cubicBezTo>
                  <a:pt x="888382" y="4602415"/>
                  <a:pt x="850605" y="4635796"/>
                  <a:pt x="850605" y="4635796"/>
                </a:cubicBezTo>
                <a:cubicBezTo>
                  <a:pt x="847061" y="4646428"/>
                  <a:pt x="845416" y="4657896"/>
                  <a:pt x="839973" y="4667693"/>
                </a:cubicBezTo>
                <a:cubicBezTo>
                  <a:pt x="827561" y="4690035"/>
                  <a:pt x="797442" y="4731489"/>
                  <a:pt x="797442" y="4731489"/>
                </a:cubicBezTo>
                <a:lnTo>
                  <a:pt x="776177" y="4795284"/>
                </a:lnTo>
                <a:lnTo>
                  <a:pt x="765545" y="4827182"/>
                </a:lnTo>
                <a:cubicBezTo>
                  <a:pt x="748442" y="4998203"/>
                  <a:pt x="767861" y="4882868"/>
                  <a:pt x="744279" y="4965405"/>
                </a:cubicBezTo>
                <a:cubicBezTo>
                  <a:pt x="740265" y="4979456"/>
                  <a:pt x="739403" y="4994504"/>
                  <a:pt x="733647" y="5007935"/>
                </a:cubicBezTo>
                <a:cubicBezTo>
                  <a:pt x="728613" y="5019681"/>
                  <a:pt x="718722" y="5028738"/>
                  <a:pt x="712382" y="5039833"/>
                </a:cubicBezTo>
                <a:cubicBezTo>
                  <a:pt x="704518" y="5053595"/>
                  <a:pt x="697004" y="5067647"/>
                  <a:pt x="691117" y="5082363"/>
                </a:cubicBezTo>
                <a:cubicBezTo>
                  <a:pt x="682792" y="5103175"/>
                  <a:pt x="685702" y="5130308"/>
                  <a:pt x="669852" y="5146158"/>
                </a:cubicBezTo>
                <a:cubicBezTo>
                  <a:pt x="651574" y="5164435"/>
                  <a:pt x="638819" y="5174409"/>
                  <a:pt x="627321" y="5199321"/>
                </a:cubicBezTo>
                <a:cubicBezTo>
                  <a:pt x="599304" y="5260025"/>
                  <a:pt x="591379" y="5285883"/>
                  <a:pt x="574159" y="5337544"/>
                </a:cubicBezTo>
                <a:cubicBezTo>
                  <a:pt x="570615" y="5369442"/>
                  <a:pt x="571310" y="5402101"/>
                  <a:pt x="563526" y="5433237"/>
                </a:cubicBezTo>
                <a:cubicBezTo>
                  <a:pt x="560427" y="5445634"/>
                  <a:pt x="547976" y="5453705"/>
                  <a:pt x="542261" y="5465135"/>
                </a:cubicBezTo>
                <a:cubicBezTo>
                  <a:pt x="511486" y="5526684"/>
                  <a:pt x="560196" y="5468465"/>
                  <a:pt x="499731" y="5528930"/>
                </a:cubicBezTo>
                <a:lnTo>
                  <a:pt x="478466" y="5592726"/>
                </a:lnTo>
                <a:lnTo>
                  <a:pt x="467833" y="5624623"/>
                </a:lnTo>
                <a:cubicBezTo>
                  <a:pt x="464289" y="5656521"/>
                  <a:pt x="462080" y="5688596"/>
                  <a:pt x="457200" y="5720317"/>
                </a:cubicBezTo>
                <a:cubicBezTo>
                  <a:pt x="454978" y="5734760"/>
                  <a:pt x="448970" y="5748433"/>
                  <a:pt x="446568" y="5762847"/>
                </a:cubicBezTo>
                <a:cubicBezTo>
                  <a:pt x="440277" y="5800593"/>
                  <a:pt x="435339" y="5871559"/>
                  <a:pt x="425303" y="5911703"/>
                </a:cubicBezTo>
                <a:cubicBezTo>
                  <a:pt x="419867" y="5933449"/>
                  <a:pt x="416472" y="5956847"/>
                  <a:pt x="404038" y="5975498"/>
                </a:cubicBezTo>
                <a:cubicBezTo>
                  <a:pt x="377212" y="6015737"/>
                  <a:pt x="391809" y="5998360"/>
                  <a:pt x="361507" y="6028661"/>
                </a:cubicBezTo>
                <a:cubicBezTo>
                  <a:pt x="355010" y="6048153"/>
                  <a:pt x="341953" y="6105973"/>
                  <a:pt x="318977" y="6124354"/>
                </a:cubicBezTo>
                <a:cubicBezTo>
                  <a:pt x="310225" y="6131355"/>
                  <a:pt x="297712" y="6131442"/>
                  <a:pt x="287079" y="6134986"/>
                </a:cubicBezTo>
                <a:cubicBezTo>
                  <a:pt x="270249" y="6202311"/>
                  <a:pt x="284553" y="6165358"/>
                  <a:pt x="233917" y="6241312"/>
                </a:cubicBezTo>
                <a:lnTo>
                  <a:pt x="233917" y="6241312"/>
                </a:lnTo>
                <a:cubicBezTo>
                  <a:pt x="219243" y="6285333"/>
                  <a:pt x="229501" y="6263885"/>
                  <a:pt x="202019" y="6305107"/>
                </a:cubicBezTo>
                <a:cubicBezTo>
                  <a:pt x="182415" y="6383520"/>
                  <a:pt x="203482" y="6312324"/>
                  <a:pt x="170121" y="6390168"/>
                </a:cubicBezTo>
                <a:cubicBezTo>
                  <a:pt x="159197" y="6415657"/>
                  <a:pt x="156562" y="6437624"/>
                  <a:pt x="148856" y="6464596"/>
                </a:cubicBezTo>
                <a:cubicBezTo>
                  <a:pt x="145777" y="6475372"/>
                  <a:pt x="143236" y="6486469"/>
                  <a:pt x="138224" y="6496493"/>
                </a:cubicBezTo>
                <a:cubicBezTo>
                  <a:pt x="132509" y="6507923"/>
                  <a:pt x="122674" y="6516961"/>
                  <a:pt x="116959" y="6528391"/>
                </a:cubicBezTo>
                <a:cubicBezTo>
                  <a:pt x="108461" y="6545387"/>
                  <a:pt x="100235" y="6586921"/>
                  <a:pt x="95693" y="6602819"/>
                </a:cubicBezTo>
                <a:cubicBezTo>
                  <a:pt x="92614" y="6613596"/>
                  <a:pt x="90073" y="6624692"/>
                  <a:pt x="85061" y="6634717"/>
                </a:cubicBezTo>
                <a:cubicBezTo>
                  <a:pt x="70259" y="6664321"/>
                  <a:pt x="55411" y="6674999"/>
                  <a:pt x="31898" y="6698512"/>
                </a:cubicBezTo>
                <a:cubicBezTo>
                  <a:pt x="8127" y="6769825"/>
                  <a:pt x="20658" y="6742258"/>
                  <a:pt x="0" y="6783572"/>
                </a:cubicBezTo>
                <a:lnTo>
                  <a:pt x="5135526" y="6783572"/>
                </a:lnTo>
                <a:cubicBezTo>
                  <a:pt x="5139070" y="4522381"/>
                  <a:pt x="5135526" y="1130595"/>
                  <a:pt x="5135526" y="0"/>
                </a:cubicBezTo>
                <a:close/>
              </a:path>
            </a:pathLst>
          </a:custGeom>
          <a:blipFill dpi="0" rotWithShape="1">
            <a:blip r:embed="rId3"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itle 3"/>
          <p:cNvSpPr>
            <a:spLocks noGrp="1"/>
          </p:cNvSpPr>
          <p:nvPr>
            <p:ph type="title"/>
          </p:nvPr>
        </p:nvSpPr>
        <p:spPr/>
        <p:txBody>
          <a:bodyPr/>
          <a:lstStyle/>
          <a:p>
            <a:r>
              <a:rPr lang="en-IE" sz="3600" b="1" dirty="0"/>
              <a:t>Background</a:t>
            </a:r>
          </a:p>
        </p:txBody>
      </p:sp>
      <p:sp>
        <p:nvSpPr>
          <p:cNvPr id="2" name="Slide Number Placeholder 1"/>
          <p:cNvSpPr>
            <a:spLocks noGrp="1"/>
          </p:cNvSpPr>
          <p:nvPr>
            <p:ph type="sldNum" sz="quarter" idx="12"/>
          </p:nvPr>
        </p:nvSpPr>
        <p:spPr>
          <a:xfrm>
            <a:off x="6974904" y="6448251"/>
            <a:ext cx="2133600" cy="365125"/>
          </a:xfrm>
        </p:spPr>
        <p:txBody>
          <a:bodyPr/>
          <a:lstStyle/>
          <a:p>
            <a:pPr>
              <a:defRPr/>
            </a:pPr>
            <a:fld id="{E2948647-C3BE-4DB6-A62E-807BC7E8B824}" type="slidenum">
              <a:rPr lang="en-GB" smtClean="0"/>
              <a:pPr>
                <a:defRPr/>
              </a:pPr>
              <a:t>2</a:t>
            </a:fld>
            <a:endParaRPr lang="en-GB" dirty="0"/>
          </a:p>
        </p:txBody>
      </p:sp>
      <p:sp>
        <p:nvSpPr>
          <p:cNvPr id="614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dirty="0">
              <a:latin typeface="Calibri" pitchFamily="34" charset="0"/>
            </a:endParaRPr>
          </a:p>
        </p:txBody>
      </p:sp>
      <p:sp>
        <p:nvSpPr>
          <p:cNvPr id="6149" name="Rectangle 6"/>
          <p:cNvSpPr>
            <a:spLocks noChangeArrowheads="1"/>
          </p:cNvSpPr>
          <p:nvPr/>
        </p:nvSpPr>
        <p:spPr bwMode="auto">
          <a:xfrm>
            <a:off x="0" y="500042"/>
            <a:ext cx="9144000" cy="457200"/>
          </a:xfrm>
          <a:prstGeom prst="rect">
            <a:avLst/>
          </a:prstGeom>
          <a:noFill/>
          <a:ln w="9525">
            <a:noFill/>
            <a:miter lim="800000"/>
            <a:headEnd/>
            <a:tailEnd/>
          </a:ln>
        </p:spPr>
        <p:txBody>
          <a:bodyPr wrap="none" anchor="ctr">
            <a:spAutoFit/>
          </a:bodyPr>
          <a:lstStyle/>
          <a:p>
            <a:r>
              <a:rPr lang="en-GB" dirty="0"/>
              <a:t/>
            </a:r>
            <a:br>
              <a:rPr lang="en-GB" dirty="0"/>
            </a:br>
            <a:endParaRPr lang="en-GB" dirty="0"/>
          </a:p>
          <a:p>
            <a:pPr eaLnBrk="0" hangingPunct="0"/>
            <a:endParaRPr lang="en-GB" dirty="0"/>
          </a:p>
        </p:txBody>
      </p:sp>
      <p:sp>
        <p:nvSpPr>
          <p:cNvPr id="11388" name="Rectangle 1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sp>
        <p:nvSpPr>
          <p:cNvPr id="11572" name="Rectangle 30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pic>
        <p:nvPicPr>
          <p:cNvPr id="39" name="Picture 7"/>
          <p:cNvPicPr>
            <a:picLocks noChangeAspect="1" noChangeArrowheads="1"/>
          </p:cNvPicPr>
          <p:nvPr/>
        </p:nvPicPr>
        <p:blipFill>
          <a:blip r:embed="rId4" cstate="print"/>
          <a:srcRect/>
          <a:stretch>
            <a:fillRect/>
          </a:stretch>
        </p:blipFill>
        <p:spPr bwMode="auto">
          <a:xfrm>
            <a:off x="8394124" y="44624"/>
            <a:ext cx="714380" cy="714380"/>
          </a:xfrm>
          <a:prstGeom prst="rect">
            <a:avLst/>
          </a:prstGeom>
          <a:noFill/>
          <a:ln w="9525">
            <a:noFill/>
            <a:miter lim="800000"/>
            <a:headEnd/>
            <a:tailEnd/>
          </a:ln>
        </p:spPr>
      </p:pic>
      <p:sp>
        <p:nvSpPr>
          <p:cNvPr id="20" name="Subtitle 2">
            <a:extLst>
              <a:ext uri="{FF2B5EF4-FFF2-40B4-BE49-F238E27FC236}">
                <a16:creationId xmlns:a16="http://schemas.microsoft.com/office/drawing/2014/main" xmlns="" id="{5C5B87A5-3A29-40BE-BC5A-BFD8329E28E9}"/>
              </a:ext>
            </a:extLst>
          </p:cNvPr>
          <p:cNvSpPr txBox="1">
            <a:spLocks/>
          </p:cNvSpPr>
          <p:nvPr/>
        </p:nvSpPr>
        <p:spPr bwMode="auto">
          <a:xfrm>
            <a:off x="107503" y="1268759"/>
            <a:ext cx="2487596" cy="5220000"/>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t>Background</a:t>
            </a:r>
          </a:p>
          <a:p>
            <a:r>
              <a:rPr lang="en-GB" sz="2400" b="1" dirty="0">
                <a:solidFill>
                  <a:schemeClr val="bg1">
                    <a:lumMod val="50000"/>
                  </a:schemeClr>
                </a:solidFill>
              </a:rPr>
              <a:t>Requirements</a:t>
            </a:r>
          </a:p>
          <a:p>
            <a:r>
              <a:rPr lang="en-GB" sz="2400" b="1" dirty="0">
                <a:solidFill>
                  <a:schemeClr val="bg1">
                    <a:lumMod val="50000"/>
                  </a:schemeClr>
                </a:solidFill>
              </a:rPr>
              <a:t>Financial Trading</a:t>
            </a:r>
          </a:p>
          <a:p>
            <a:r>
              <a:rPr lang="en-GB" sz="2400" b="1" dirty="0">
                <a:solidFill>
                  <a:schemeClr val="bg1">
                    <a:lumMod val="50000"/>
                  </a:schemeClr>
                </a:solidFill>
              </a:rPr>
              <a:t>Registered Trades</a:t>
            </a:r>
          </a:p>
          <a:p>
            <a:r>
              <a:rPr lang="en-GB" sz="2400" b="1" dirty="0">
                <a:solidFill>
                  <a:schemeClr val="bg1">
                    <a:lumMod val="50000"/>
                  </a:schemeClr>
                </a:solidFill>
              </a:rPr>
              <a:t>Load Following</a:t>
            </a:r>
          </a:p>
          <a:p>
            <a:r>
              <a:rPr lang="en-GB" sz="2400" b="1" dirty="0">
                <a:solidFill>
                  <a:schemeClr val="bg1">
                    <a:lumMod val="50000"/>
                  </a:schemeClr>
                </a:solidFill>
              </a:rPr>
              <a:t>Master Trade Request</a:t>
            </a:r>
          </a:p>
          <a:p>
            <a:r>
              <a:rPr lang="en-GB" sz="2400" b="1" dirty="0">
                <a:solidFill>
                  <a:schemeClr val="bg1">
                    <a:lumMod val="50000"/>
                  </a:schemeClr>
                </a:solidFill>
              </a:rPr>
              <a:t>Trade Request</a:t>
            </a:r>
          </a:p>
          <a:p>
            <a:r>
              <a:rPr lang="en-GB" sz="2400" b="1" dirty="0">
                <a:solidFill>
                  <a:schemeClr val="bg1">
                    <a:lumMod val="50000"/>
                  </a:schemeClr>
                </a:solidFill>
              </a:rPr>
              <a:t>Capacity and Trade Register</a:t>
            </a:r>
          </a:p>
          <a:p>
            <a:endParaRPr lang="en-IE" b="1" dirty="0">
              <a:solidFill>
                <a:schemeClr val="bg1"/>
              </a:solidFill>
            </a:endParaRPr>
          </a:p>
        </p:txBody>
      </p:sp>
      <p:sp>
        <p:nvSpPr>
          <p:cNvPr id="21" name="Subtitle 2">
            <a:extLst>
              <a:ext uri="{FF2B5EF4-FFF2-40B4-BE49-F238E27FC236}">
                <a16:creationId xmlns:a16="http://schemas.microsoft.com/office/drawing/2014/main" xmlns="" id="{ADBBCDB7-8237-4422-B2D5-31C810F69CBE}"/>
              </a:ext>
            </a:extLst>
          </p:cNvPr>
          <p:cNvSpPr txBox="1">
            <a:spLocks/>
          </p:cNvSpPr>
          <p:nvPr/>
        </p:nvSpPr>
        <p:spPr bwMode="auto">
          <a:xfrm>
            <a:off x="2723361" y="1275644"/>
            <a:ext cx="6309131" cy="5213115"/>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fontAlgn="auto">
              <a:buNone/>
            </a:pPr>
            <a:r>
              <a:rPr lang="en-AU" sz="2000" b="1" dirty="0"/>
              <a:t>Original Code</a:t>
            </a:r>
          </a:p>
          <a:p>
            <a:pPr hangingPunct="0"/>
            <a:r>
              <a:rPr lang="en-AU" sz="1800" dirty="0"/>
              <a:t>Two ways to transfer RO Obligations:</a:t>
            </a:r>
            <a:endParaRPr lang="en-IE" sz="1800" dirty="0"/>
          </a:p>
          <a:p>
            <a:pPr lvl="1" fontAlgn="auto"/>
            <a:r>
              <a:rPr lang="en-AU" sz="1400" dirty="0"/>
              <a:t>Secondary Auctions (section H)</a:t>
            </a:r>
            <a:endParaRPr lang="en-IE" sz="1400" dirty="0"/>
          </a:p>
          <a:p>
            <a:pPr lvl="1" fontAlgn="auto"/>
            <a:r>
              <a:rPr lang="en-AU" sz="1400" dirty="0"/>
              <a:t>Assignment (B.21)</a:t>
            </a:r>
          </a:p>
          <a:p>
            <a:pPr lvl="1" fontAlgn="auto"/>
            <a:endParaRPr lang="en-AU" sz="1400" dirty="0"/>
          </a:p>
          <a:p>
            <a:pPr fontAlgn="auto"/>
            <a:r>
              <a:rPr lang="en-AU" sz="1800" dirty="0"/>
              <a:t>Secondary auctions not available for go-live - RA’s introduced an interim solution - M.7</a:t>
            </a:r>
          </a:p>
          <a:p>
            <a:pPr marL="0" lvl="0" indent="0" fontAlgn="auto">
              <a:buNone/>
            </a:pPr>
            <a:endParaRPr lang="en-IE" sz="1400" dirty="0"/>
          </a:p>
          <a:p>
            <a:pPr marL="0" lvl="0" indent="0" fontAlgn="auto">
              <a:buNone/>
            </a:pPr>
            <a:r>
              <a:rPr lang="en-AU" sz="2000" b="1" dirty="0"/>
              <a:t>Interim Secondary Trading Arrangements</a:t>
            </a:r>
          </a:p>
          <a:p>
            <a:pPr fontAlgn="auto"/>
            <a:r>
              <a:rPr lang="en-AU" sz="1800" dirty="0" err="1"/>
              <a:t>Opt</a:t>
            </a:r>
            <a:r>
              <a:rPr lang="en-AU" sz="1800" dirty="0"/>
              <a:t> out for units who were undergoing a planned outage</a:t>
            </a:r>
            <a:endParaRPr lang="en-IE" sz="1800" dirty="0"/>
          </a:p>
          <a:p>
            <a:pPr marL="0" indent="0">
              <a:buNone/>
            </a:pPr>
            <a:endParaRPr lang="en-AU" sz="1800" dirty="0"/>
          </a:p>
          <a:p>
            <a:r>
              <a:rPr lang="en-AU" sz="1800" dirty="0"/>
              <a:t>Participant can notify </a:t>
            </a:r>
            <a:r>
              <a:rPr lang="en-AU" sz="1800" dirty="0" err="1"/>
              <a:t>EirGrid</a:t>
            </a:r>
            <a:r>
              <a:rPr lang="en-AU" sz="1800" dirty="0"/>
              <a:t> nine days prior to the month that they are going on scheduled outage. They are then allowed opt out of their obligation and will not carry the risk, but equally will not get paid the RO payment.</a:t>
            </a:r>
            <a:r>
              <a:rPr lang="en-IE" sz="1800" b="1" dirty="0"/>
              <a:t> </a:t>
            </a:r>
          </a:p>
          <a:p>
            <a:endParaRPr lang="en-IE" sz="1400" b="1" dirty="0"/>
          </a:p>
          <a:p>
            <a:endParaRPr lang="en-IE" sz="2800" b="1" dirty="0"/>
          </a:p>
        </p:txBody>
      </p:sp>
    </p:spTree>
    <p:extLst>
      <p:ext uri="{BB962C8B-B14F-4D97-AF65-F5344CB8AC3E}">
        <p14:creationId xmlns:p14="http://schemas.microsoft.com/office/powerpoint/2010/main" val="3290067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982589" y="44624"/>
            <a:ext cx="5139070" cy="6783572"/>
          </a:xfrm>
          <a:custGeom>
            <a:avLst/>
            <a:gdLst>
              <a:gd name="connsiteX0" fmla="*/ 5135526 w 5139070"/>
              <a:gd name="connsiteY0" fmla="*/ 0 h 6783572"/>
              <a:gd name="connsiteX1" fmla="*/ 5135526 w 5139070"/>
              <a:gd name="connsiteY1" fmla="*/ 0 h 6783572"/>
              <a:gd name="connsiteX2" fmla="*/ 4890977 w 5139070"/>
              <a:gd name="connsiteY2" fmla="*/ 31898 h 6783572"/>
              <a:gd name="connsiteX3" fmla="*/ 4837814 w 5139070"/>
              <a:gd name="connsiteY3" fmla="*/ 42530 h 6783572"/>
              <a:gd name="connsiteX4" fmla="*/ 4805917 w 5139070"/>
              <a:gd name="connsiteY4" fmla="*/ 53163 h 6783572"/>
              <a:gd name="connsiteX5" fmla="*/ 4529470 w 5139070"/>
              <a:gd name="connsiteY5" fmla="*/ 63796 h 6783572"/>
              <a:gd name="connsiteX6" fmla="*/ 4486940 w 5139070"/>
              <a:gd name="connsiteY6" fmla="*/ 74428 h 6783572"/>
              <a:gd name="connsiteX7" fmla="*/ 4391247 w 5139070"/>
              <a:gd name="connsiteY7" fmla="*/ 95693 h 6783572"/>
              <a:gd name="connsiteX8" fmla="*/ 4327452 w 5139070"/>
              <a:gd name="connsiteY8" fmla="*/ 116958 h 6783572"/>
              <a:gd name="connsiteX9" fmla="*/ 4295554 w 5139070"/>
              <a:gd name="connsiteY9" fmla="*/ 127591 h 6783572"/>
              <a:gd name="connsiteX10" fmla="*/ 4189228 w 5139070"/>
              <a:gd name="connsiteY10" fmla="*/ 138223 h 6783572"/>
              <a:gd name="connsiteX11" fmla="*/ 4146698 w 5139070"/>
              <a:gd name="connsiteY11" fmla="*/ 148856 h 6783572"/>
              <a:gd name="connsiteX12" fmla="*/ 4114800 w 5139070"/>
              <a:gd name="connsiteY12" fmla="*/ 159489 h 6783572"/>
              <a:gd name="connsiteX13" fmla="*/ 3997842 w 5139070"/>
              <a:gd name="connsiteY13" fmla="*/ 148856 h 6783572"/>
              <a:gd name="connsiteX14" fmla="*/ 3944679 w 5139070"/>
              <a:gd name="connsiteY14" fmla="*/ 138223 h 6783572"/>
              <a:gd name="connsiteX15" fmla="*/ 3944679 w 5139070"/>
              <a:gd name="connsiteY15" fmla="*/ 138223 h 6783572"/>
              <a:gd name="connsiteX16" fmla="*/ 3838354 w 5139070"/>
              <a:gd name="connsiteY16" fmla="*/ 148856 h 6783572"/>
              <a:gd name="connsiteX17" fmla="*/ 3795824 w 5139070"/>
              <a:gd name="connsiteY17" fmla="*/ 170121 h 6783572"/>
              <a:gd name="connsiteX18" fmla="*/ 3678866 w 5139070"/>
              <a:gd name="connsiteY18" fmla="*/ 202019 h 6783572"/>
              <a:gd name="connsiteX19" fmla="*/ 3646968 w 5139070"/>
              <a:gd name="connsiteY19" fmla="*/ 223284 h 6783572"/>
              <a:gd name="connsiteX20" fmla="*/ 3551275 w 5139070"/>
              <a:gd name="connsiteY20" fmla="*/ 255182 h 6783572"/>
              <a:gd name="connsiteX21" fmla="*/ 3466214 w 5139070"/>
              <a:gd name="connsiteY21" fmla="*/ 297712 h 6783572"/>
              <a:gd name="connsiteX22" fmla="*/ 3391786 w 5139070"/>
              <a:gd name="connsiteY22" fmla="*/ 350875 h 6783572"/>
              <a:gd name="connsiteX23" fmla="*/ 3349256 w 5139070"/>
              <a:gd name="connsiteY23" fmla="*/ 372140 h 6783572"/>
              <a:gd name="connsiteX24" fmla="*/ 3306726 w 5139070"/>
              <a:gd name="connsiteY24" fmla="*/ 404037 h 6783572"/>
              <a:gd name="connsiteX25" fmla="*/ 3232298 w 5139070"/>
              <a:gd name="connsiteY25" fmla="*/ 435935 h 6783572"/>
              <a:gd name="connsiteX26" fmla="*/ 3200400 w 5139070"/>
              <a:gd name="connsiteY26" fmla="*/ 457200 h 6783572"/>
              <a:gd name="connsiteX27" fmla="*/ 3136605 w 5139070"/>
              <a:gd name="connsiteY27" fmla="*/ 520996 h 6783572"/>
              <a:gd name="connsiteX28" fmla="*/ 3040912 w 5139070"/>
              <a:gd name="connsiteY28" fmla="*/ 574158 h 6783572"/>
              <a:gd name="connsiteX29" fmla="*/ 2977117 w 5139070"/>
              <a:gd name="connsiteY29" fmla="*/ 616689 h 6783572"/>
              <a:gd name="connsiteX30" fmla="*/ 2945219 w 5139070"/>
              <a:gd name="connsiteY30" fmla="*/ 637954 h 6783572"/>
              <a:gd name="connsiteX31" fmla="*/ 2892056 w 5139070"/>
              <a:gd name="connsiteY31" fmla="*/ 669851 h 6783572"/>
              <a:gd name="connsiteX32" fmla="*/ 2860159 w 5139070"/>
              <a:gd name="connsiteY32" fmla="*/ 701749 h 6783572"/>
              <a:gd name="connsiteX33" fmla="*/ 2806996 w 5139070"/>
              <a:gd name="connsiteY33" fmla="*/ 712382 h 6783572"/>
              <a:gd name="connsiteX34" fmla="*/ 2764466 w 5139070"/>
              <a:gd name="connsiteY34" fmla="*/ 744279 h 6783572"/>
              <a:gd name="connsiteX35" fmla="*/ 2711303 w 5139070"/>
              <a:gd name="connsiteY35" fmla="*/ 786810 h 6783572"/>
              <a:gd name="connsiteX36" fmla="*/ 2679405 w 5139070"/>
              <a:gd name="connsiteY36" fmla="*/ 818707 h 6783572"/>
              <a:gd name="connsiteX37" fmla="*/ 2647507 w 5139070"/>
              <a:gd name="connsiteY37" fmla="*/ 871870 h 6783572"/>
              <a:gd name="connsiteX38" fmla="*/ 2636875 w 5139070"/>
              <a:gd name="connsiteY38" fmla="*/ 925033 h 6783572"/>
              <a:gd name="connsiteX39" fmla="*/ 2615610 w 5139070"/>
              <a:gd name="connsiteY39" fmla="*/ 1052623 h 6783572"/>
              <a:gd name="connsiteX40" fmla="*/ 2594345 w 5139070"/>
              <a:gd name="connsiteY40" fmla="*/ 1116419 h 6783572"/>
              <a:gd name="connsiteX41" fmla="*/ 2562447 w 5139070"/>
              <a:gd name="connsiteY41" fmla="*/ 1148317 h 6783572"/>
              <a:gd name="connsiteX42" fmla="*/ 2541182 w 5139070"/>
              <a:gd name="connsiteY42" fmla="*/ 1180214 h 6783572"/>
              <a:gd name="connsiteX43" fmla="*/ 2509284 w 5139070"/>
              <a:gd name="connsiteY43" fmla="*/ 1201479 h 6783572"/>
              <a:gd name="connsiteX44" fmla="*/ 2477386 w 5139070"/>
              <a:gd name="connsiteY44" fmla="*/ 1233377 h 6783572"/>
              <a:gd name="connsiteX45" fmla="*/ 2413591 w 5139070"/>
              <a:gd name="connsiteY45" fmla="*/ 1275907 h 6783572"/>
              <a:gd name="connsiteX46" fmla="*/ 2360428 w 5139070"/>
              <a:gd name="connsiteY46" fmla="*/ 1318437 h 6783572"/>
              <a:gd name="connsiteX47" fmla="*/ 2339163 w 5139070"/>
              <a:gd name="connsiteY47" fmla="*/ 1350335 h 6783572"/>
              <a:gd name="connsiteX48" fmla="*/ 2275368 w 5139070"/>
              <a:gd name="connsiteY48" fmla="*/ 1392865 h 6783572"/>
              <a:gd name="connsiteX49" fmla="*/ 2243470 w 5139070"/>
              <a:gd name="connsiteY49" fmla="*/ 1424763 h 6783572"/>
              <a:gd name="connsiteX50" fmla="*/ 2222205 w 5139070"/>
              <a:gd name="connsiteY50" fmla="*/ 1456661 h 6783572"/>
              <a:gd name="connsiteX51" fmla="*/ 2190307 w 5139070"/>
              <a:gd name="connsiteY51" fmla="*/ 1467293 h 6783572"/>
              <a:gd name="connsiteX52" fmla="*/ 2158410 w 5139070"/>
              <a:gd name="connsiteY52" fmla="*/ 1499191 h 6783572"/>
              <a:gd name="connsiteX53" fmla="*/ 2094614 w 5139070"/>
              <a:gd name="connsiteY53" fmla="*/ 1552354 h 6783572"/>
              <a:gd name="connsiteX54" fmla="*/ 2073349 w 5139070"/>
              <a:gd name="connsiteY54" fmla="*/ 1584251 h 6783572"/>
              <a:gd name="connsiteX55" fmla="*/ 2009554 w 5139070"/>
              <a:gd name="connsiteY55" fmla="*/ 1626782 h 6783572"/>
              <a:gd name="connsiteX56" fmla="*/ 1977656 w 5139070"/>
              <a:gd name="connsiteY56" fmla="*/ 1658679 h 6783572"/>
              <a:gd name="connsiteX57" fmla="*/ 1935126 w 5139070"/>
              <a:gd name="connsiteY57" fmla="*/ 1711842 h 6783572"/>
              <a:gd name="connsiteX58" fmla="*/ 1924493 w 5139070"/>
              <a:gd name="connsiteY58" fmla="*/ 1743740 h 6783572"/>
              <a:gd name="connsiteX59" fmla="*/ 1903228 w 5139070"/>
              <a:gd name="connsiteY59" fmla="*/ 1775637 h 6783572"/>
              <a:gd name="connsiteX60" fmla="*/ 1860698 w 5139070"/>
              <a:gd name="connsiteY60" fmla="*/ 1903228 h 6783572"/>
              <a:gd name="connsiteX61" fmla="*/ 1839433 w 5139070"/>
              <a:gd name="connsiteY61" fmla="*/ 1967023 h 6783572"/>
              <a:gd name="connsiteX62" fmla="*/ 1828800 w 5139070"/>
              <a:gd name="connsiteY62" fmla="*/ 1998921 h 6783572"/>
              <a:gd name="connsiteX63" fmla="*/ 1818168 w 5139070"/>
              <a:gd name="connsiteY63" fmla="*/ 2052084 h 6783572"/>
              <a:gd name="connsiteX64" fmla="*/ 1796903 w 5139070"/>
              <a:gd name="connsiteY64" fmla="*/ 2190307 h 6783572"/>
              <a:gd name="connsiteX65" fmla="*/ 1786270 w 5139070"/>
              <a:gd name="connsiteY65" fmla="*/ 2243470 h 6783572"/>
              <a:gd name="connsiteX66" fmla="*/ 1743740 w 5139070"/>
              <a:gd name="connsiteY66" fmla="*/ 2424223 h 6783572"/>
              <a:gd name="connsiteX67" fmla="*/ 1733107 w 5139070"/>
              <a:gd name="connsiteY67" fmla="*/ 2488019 h 6783572"/>
              <a:gd name="connsiteX68" fmla="*/ 1711842 w 5139070"/>
              <a:gd name="connsiteY68" fmla="*/ 2551814 h 6783572"/>
              <a:gd name="connsiteX69" fmla="*/ 1701210 w 5139070"/>
              <a:gd name="connsiteY69" fmla="*/ 2583712 h 6783572"/>
              <a:gd name="connsiteX70" fmla="*/ 1690577 w 5139070"/>
              <a:gd name="connsiteY70" fmla="*/ 2626242 h 6783572"/>
              <a:gd name="connsiteX71" fmla="*/ 1605517 w 5139070"/>
              <a:gd name="connsiteY71" fmla="*/ 2721935 h 6783572"/>
              <a:gd name="connsiteX72" fmla="*/ 1573619 w 5139070"/>
              <a:gd name="connsiteY72" fmla="*/ 2764465 h 6783572"/>
              <a:gd name="connsiteX73" fmla="*/ 1531089 w 5139070"/>
              <a:gd name="connsiteY73" fmla="*/ 2838893 h 6783572"/>
              <a:gd name="connsiteX74" fmla="*/ 1520456 w 5139070"/>
              <a:gd name="connsiteY74" fmla="*/ 2881423 h 6783572"/>
              <a:gd name="connsiteX75" fmla="*/ 1467293 w 5139070"/>
              <a:gd name="connsiteY75" fmla="*/ 2923954 h 6783572"/>
              <a:gd name="connsiteX76" fmla="*/ 1424763 w 5139070"/>
              <a:gd name="connsiteY76" fmla="*/ 2987749 h 6783572"/>
              <a:gd name="connsiteX77" fmla="*/ 1392866 w 5139070"/>
              <a:gd name="connsiteY77" fmla="*/ 3062177 h 6783572"/>
              <a:gd name="connsiteX78" fmla="*/ 1371600 w 5139070"/>
              <a:gd name="connsiteY78" fmla="*/ 3083442 h 6783572"/>
              <a:gd name="connsiteX79" fmla="*/ 1360968 w 5139070"/>
              <a:gd name="connsiteY79" fmla="*/ 3115340 h 6783572"/>
              <a:gd name="connsiteX80" fmla="*/ 1350335 w 5139070"/>
              <a:gd name="connsiteY80" fmla="*/ 3157870 h 6783572"/>
              <a:gd name="connsiteX81" fmla="*/ 1329070 w 5139070"/>
              <a:gd name="connsiteY81" fmla="*/ 3189768 h 6783572"/>
              <a:gd name="connsiteX82" fmla="*/ 1307805 w 5139070"/>
              <a:gd name="connsiteY82" fmla="*/ 3721396 h 6783572"/>
              <a:gd name="connsiteX83" fmla="*/ 1286540 w 5139070"/>
              <a:gd name="connsiteY83" fmla="*/ 3817089 h 6783572"/>
              <a:gd name="connsiteX84" fmla="*/ 1275907 w 5139070"/>
              <a:gd name="connsiteY84" fmla="*/ 3859619 h 6783572"/>
              <a:gd name="connsiteX85" fmla="*/ 1254642 w 5139070"/>
              <a:gd name="connsiteY85" fmla="*/ 3891517 h 6783572"/>
              <a:gd name="connsiteX86" fmla="*/ 1212112 w 5139070"/>
              <a:gd name="connsiteY86" fmla="*/ 4040372 h 6783572"/>
              <a:gd name="connsiteX87" fmla="*/ 1169582 w 5139070"/>
              <a:gd name="connsiteY87" fmla="*/ 4104168 h 6783572"/>
              <a:gd name="connsiteX88" fmla="*/ 1158949 w 5139070"/>
              <a:gd name="connsiteY88" fmla="*/ 4136065 h 6783572"/>
              <a:gd name="connsiteX89" fmla="*/ 1095154 w 5139070"/>
              <a:gd name="connsiteY89" fmla="*/ 4210493 h 6783572"/>
              <a:gd name="connsiteX90" fmla="*/ 1073889 w 5139070"/>
              <a:gd name="connsiteY90" fmla="*/ 4295554 h 6783572"/>
              <a:gd name="connsiteX91" fmla="*/ 1052624 w 5139070"/>
              <a:gd name="connsiteY91" fmla="*/ 4338084 h 6783572"/>
              <a:gd name="connsiteX92" fmla="*/ 1010093 w 5139070"/>
              <a:gd name="connsiteY92" fmla="*/ 4401879 h 6783572"/>
              <a:gd name="connsiteX93" fmla="*/ 988828 w 5139070"/>
              <a:gd name="connsiteY93" fmla="*/ 4433777 h 6783572"/>
              <a:gd name="connsiteX94" fmla="*/ 967563 w 5139070"/>
              <a:gd name="connsiteY94" fmla="*/ 4465675 h 6783572"/>
              <a:gd name="connsiteX95" fmla="*/ 935666 w 5139070"/>
              <a:gd name="connsiteY95" fmla="*/ 4508205 h 6783572"/>
              <a:gd name="connsiteX96" fmla="*/ 903768 w 5139070"/>
              <a:gd name="connsiteY96" fmla="*/ 4582633 h 6783572"/>
              <a:gd name="connsiteX97" fmla="*/ 850605 w 5139070"/>
              <a:gd name="connsiteY97" fmla="*/ 4635796 h 6783572"/>
              <a:gd name="connsiteX98" fmla="*/ 839973 w 5139070"/>
              <a:gd name="connsiteY98" fmla="*/ 4667693 h 6783572"/>
              <a:gd name="connsiteX99" fmla="*/ 797442 w 5139070"/>
              <a:gd name="connsiteY99" fmla="*/ 4731489 h 6783572"/>
              <a:gd name="connsiteX100" fmla="*/ 776177 w 5139070"/>
              <a:gd name="connsiteY100" fmla="*/ 4795284 h 6783572"/>
              <a:gd name="connsiteX101" fmla="*/ 765545 w 5139070"/>
              <a:gd name="connsiteY101" fmla="*/ 4827182 h 6783572"/>
              <a:gd name="connsiteX102" fmla="*/ 744279 w 5139070"/>
              <a:gd name="connsiteY102" fmla="*/ 4965405 h 6783572"/>
              <a:gd name="connsiteX103" fmla="*/ 733647 w 5139070"/>
              <a:gd name="connsiteY103" fmla="*/ 5007935 h 6783572"/>
              <a:gd name="connsiteX104" fmla="*/ 712382 w 5139070"/>
              <a:gd name="connsiteY104" fmla="*/ 5039833 h 6783572"/>
              <a:gd name="connsiteX105" fmla="*/ 691117 w 5139070"/>
              <a:gd name="connsiteY105" fmla="*/ 5082363 h 6783572"/>
              <a:gd name="connsiteX106" fmla="*/ 669852 w 5139070"/>
              <a:gd name="connsiteY106" fmla="*/ 5146158 h 6783572"/>
              <a:gd name="connsiteX107" fmla="*/ 627321 w 5139070"/>
              <a:gd name="connsiteY107" fmla="*/ 5199321 h 6783572"/>
              <a:gd name="connsiteX108" fmla="*/ 574159 w 5139070"/>
              <a:gd name="connsiteY108" fmla="*/ 5337544 h 6783572"/>
              <a:gd name="connsiteX109" fmla="*/ 563526 w 5139070"/>
              <a:gd name="connsiteY109" fmla="*/ 5433237 h 6783572"/>
              <a:gd name="connsiteX110" fmla="*/ 542261 w 5139070"/>
              <a:gd name="connsiteY110" fmla="*/ 5465135 h 6783572"/>
              <a:gd name="connsiteX111" fmla="*/ 499731 w 5139070"/>
              <a:gd name="connsiteY111" fmla="*/ 5528930 h 6783572"/>
              <a:gd name="connsiteX112" fmla="*/ 478466 w 5139070"/>
              <a:gd name="connsiteY112" fmla="*/ 5592726 h 6783572"/>
              <a:gd name="connsiteX113" fmla="*/ 467833 w 5139070"/>
              <a:gd name="connsiteY113" fmla="*/ 5624623 h 6783572"/>
              <a:gd name="connsiteX114" fmla="*/ 457200 w 5139070"/>
              <a:gd name="connsiteY114" fmla="*/ 5720317 h 6783572"/>
              <a:gd name="connsiteX115" fmla="*/ 446568 w 5139070"/>
              <a:gd name="connsiteY115" fmla="*/ 5762847 h 6783572"/>
              <a:gd name="connsiteX116" fmla="*/ 425303 w 5139070"/>
              <a:gd name="connsiteY116" fmla="*/ 5911703 h 6783572"/>
              <a:gd name="connsiteX117" fmla="*/ 404038 w 5139070"/>
              <a:gd name="connsiteY117" fmla="*/ 5975498 h 6783572"/>
              <a:gd name="connsiteX118" fmla="*/ 361507 w 5139070"/>
              <a:gd name="connsiteY118" fmla="*/ 6028661 h 6783572"/>
              <a:gd name="connsiteX119" fmla="*/ 318977 w 5139070"/>
              <a:gd name="connsiteY119" fmla="*/ 6124354 h 6783572"/>
              <a:gd name="connsiteX120" fmla="*/ 287079 w 5139070"/>
              <a:gd name="connsiteY120" fmla="*/ 6134986 h 6783572"/>
              <a:gd name="connsiteX121" fmla="*/ 233917 w 5139070"/>
              <a:gd name="connsiteY121" fmla="*/ 6241312 h 6783572"/>
              <a:gd name="connsiteX122" fmla="*/ 233917 w 5139070"/>
              <a:gd name="connsiteY122" fmla="*/ 6241312 h 6783572"/>
              <a:gd name="connsiteX123" fmla="*/ 202019 w 5139070"/>
              <a:gd name="connsiteY123" fmla="*/ 6305107 h 6783572"/>
              <a:gd name="connsiteX124" fmla="*/ 170121 w 5139070"/>
              <a:gd name="connsiteY124" fmla="*/ 6390168 h 6783572"/>
              <a:gd name="connsiteX125" fmla="*/ 148856 w 5139070"/>
              <a:gd name="connsiteY125" fmla="*/ 6464596 h 6783572"/>
              <a:gd name="connsiteX126" fmla="*/ 138224 w 5139070"/>
              <a:gd name="connsiteY126" fmla="*/ 6496493 h 6783572"/>
              <a:gd name="connsiteX127" fmla="*/ 116959 w 5139070"/>
              <a:gd name="connsiteY127" fmla="*/ 6528391 h 6783572"/>
              <a:gd name="connsiteX128" fmla="*/ 95693 w 5139070"/>
              <a:gd name="connsiteY128" fmla="*/ 6602819 h 6783572"/>
              <a:gd name="connsiteX129" fmla="*/ 85061 w 5139070"/>
              <a:gd name="connsiteY129" fmla="*/ 6634717 h 6783572"/>
              <a:gd name="connsiteX130" fmla="*/ 31898 w 5139070"/>
              <a:gd name="connsiteY130" fmla="*/ 6698512 h 6783572"/>
              <a:gd name="connsiteX131" fmla="*/ 0 w 5139070"/>
              <a:gd name="connsiteY131" fmla="*/ 6783572 h 6783572"/>
              <a:gd name="connsiteX132" fmla="*/ 5135526 w 5139070"/>
              <a:gd name="connsiteY132" fmla="*/ 6783572 h 6783572"/>
              <a:gd name="connsiteX133" fmla="*/ 5135526 w 5139070"/>
              <a:gd name="connsiteY133" fmla="*/ 0 h 678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139070" h="6783572">
                <a:moveTo>
                  <a:pt x="5135526" y="0"/>
                </a:moveTo>
                <a:lnTo>
                  <a:pt x="5135526" y="0"/>
                </a:lnTo>
                <a:cubicBezTo>
                  <a:pt x="5064369" y="7907"/>
                  <a:pt x="4955487" y="18997"/>
                  <a:pt x="4890977" y="31898"/>
                </a:cubicBezTo>
                <a:cubicBezTo>
                  <a:pt x="4873256" y="35442"/>
                  <a:pt x="4855346" y="38147"/>
                  <a:pt x="4837814" y="42530"/>
                </a:cubicBezTo>
                <a:cubicBezTo>
                  <a:pt x="4826941" y="45248"/>
                  <a:pt x="4817098" y="52392"/>
                  <a:pt x="4805917" y="53163"/>
                </a:cubicBezTo>
                <a:cubicBezTo>
                  <a:pt x="4713918" y="59508"/>
                  <a:pt x="4621619" y="60252"/>
                  <a:pt x="4529470" y="63796"/>
                </a:cubicBezTo>
                <a:cubicBezTo>
                  <a:pt x="4515293" y="67340"/>
                  <a:pt x="4501205" y="71258"/>
                  <a:pt x="4486940" y="74428"/>
                </a:cubicBezTo>
                <a:cubicBezTo>
                  <a:pt x="4447931" y="83097"/>
                  <a:pt x="4428278" y="84584"/>
                  <a:pt x="4391247" y="95693"/>
                </a:cubicBezTo>
                <a:cubicBezTo>
                  <a:pt x="4369777" y="102134"/>
                  <a:pt x="4348717" y="109870"/>
                  <a:pt x="4327452" y="116958"/>
                </a:cubicBezTo>
                <a:cubicBezTo>
                  <a:pt x="4316819" y="120502"/>
                  <a:pt x="4306706" y="126476"/>
                  <a:pt x="4295554" y="127591"/>
                </a:cubicBezTo>
                <a:lnTo>
                  <a:pt x="4189228" y="138223"/>
                </a:lnTo>
                <a:cubicBezTo>
                  <a:pt x="4175051" y="141767"/>
                  <a:pt x="4160749" y="144841"/>
                  <a:pt x="4146698" y="148856"/>
                </a:cubicBezTo>
                <a:cubicBezTo>
                  <a:pt x="4135921" y="151935"/>
                  <a:pt x="4126008" y="159489"/>
                  <a:pt x="4114800" y="159489"/>
                </a:cubicBezTo>
                <a:cubicBezTo>
                  <a:pt x="4075653" y="159489"/>
                  <a:pt x="4036828" y="152400"/>
                  <a:pt x="3997842" y="148856"/>
                </a:cubicBezTo>
                <a:lnTo>
                  <a:pt x="3944679" y="138223"/>
                </a:lnTo>
                <a:lnTo>
                  <a:pt x="3944679" y="138223"/>
                </a:lnTo>
                <a:cubicBezTo>
                  <a:pt x="3909237" y="141767"/>
                  <a:pt x="3873182" y="141393"/>
                  <a:pt x="3838354" y="148856"/>
                </a:cubicBezTo>
                <a:cubicBezTo>
                  <a:pt x="3822856" y="152177"/>
                  <a:pt x="3810861" y="165109"/>
                  <a:pt x="3795824" y="170121"/>
                </a:cubicBezTo>
                <a:cubicBezTo>
                  <a:pt x="3755880" y="183436"/>
                  <a:pt x="3716147" y="177166"/>
                  <a:pt x="3678866" y="202019"/>
                </a:cubicBezTo>
                <a:cubicBezTo>
                  <a:pt x="3668233" y="209107"/>
                  <a:pt x="3658398" y="217569"/>
                  <a:pt x="3646968" y="223284"/>
                </a:cubicBezTo>
                <a:cubicBezTo>
                  <a:pt x="3606931" y="243302"/>
                  <a:pt x="3591883" y="245029"/>
                  <a:pt x="3551275" y="255182"/>
                </a:cubicBezTo>
                <a:cubicBezTo>
                  <a:pt x="3456818" y="326023"/>
                  <a:pt x="3559117" y="257896"/>
                  <a:pt x="3466214" y="297712"/>
                </a:cubicBezTo>
                <a:cubicBezTo>
                  <a:pt x="3451904" y="303845"/>
                  <a:pt x="3399703" y="345927"/>
                  <a:pt x="3391786" y="350875"/>
                </a:cubicBezTo>
                <a:cubicBezTo>
                  <a:pt x="3378345" y="359275"/>
                  <a:pt x="3362697" y="363740"/>
                  <a:pt x="3349256" y="372140"/>
                </a:cubicBezTo>
                <a:cubicBezTo>
                  <a:pt x="3334229" y="381532"/>
                  <a:pt x="3321753" y="394645"/>
                  <a:pt x="3306726" y="404037"/>
                </a:cubicBezTo>
                <a:cubicBezTo>
                  <a:pt x="3276690" y="422810"/>
                  <a:pt x="3263310" y="425598"/>
                  <a:pt x="3232298" y="435935"/>
                </a:cubicBezTo>
                <a:cubicBezTo>
                  <a:pt x="3221665" y="443023"/>
                  <a:pt x="3209951" y="448710"/>
                  <a:pt x="3200400" y="457200"/>
                </a:cubicBezTo>
                <a:cubicBezTo>
                  <a:pt x="3177923" y="477180"/>
                  <a:pt x="3161628" y="504314"/>
                  <a:pt x="3136605" y="520996"/>
                </a:cubicBezTo>
                <a:cubicBezTo>
                  <a:pt x="3063485" y="569743"/>
                  <a:pt x="3097056" y="555445"/>
                  <a:pt x="3040912" y="574158"/>
                </a:cubicBezTo>
                <a:lnTo>
                  <a:pt x="2977117" y="616689"/>
                </a:lnTo>
                <a:cubicBezTo>
                  <a:pt x="2966484" y="623777"/>
                  <a:pt x="2956177" y="631379"/>
                  <a:pt x="2945219" y="637954"/>
                </a:cubicBezTo>
                <a:cubicBezTo>
                  <a:pt x="2927498" y="648586"/>
                  <a:pt x="2908589" y="657451"/>
                  <a:pt x="2892056" y="669851"/>
                </a:cubicBezTo>
                <a:cubicBezTo>
                  <a:pt x="2880027" y="678873"/>
                  <a:pt x="2873608" y="695024"/>
                  <a:pt x="2860159" y="701749"/>
                </a:cubicBezTo>
                <a:cubicBezTo>
                  <a:pt x="2843995" y="709831"/>
                  <a:pt x="2824717" y="708838"/>
                  <a:pt x="2806996" y="712382"/>
                </a:cubicBezTo>
                <a:cubicBezTo>
                  <a:pt x="2792819" y="723014"/>
                  <a:pt x="2776997" y="731749"/>
                  <a:pt x="2764466" y="744279"/>
                </a:cubicBezTo>
                <a:cubicBezTo>
                  <a:pt x="2716371" y="792373"/>
                  <a:pt x="2773400" y="766110"/>
                  <a:pt x="2711303" y="786810"/>
                </a:cubicBezTo>
                <a:cubicBezTo>
                  <a:pt x="2700670" y="797442"/>
                  <a:pt x="2687746" y="806196"/>
                  <a:pt x="2679405" y="818707"/>
                </a:cubicBezTo>
                <a:cubicBezTo>
                  <a:pt x="2624196" y="901520"/>
                  <a:pt x="2713734" y="805646"/>
                  <a:pt x="2647507" y="871870"/>
                </a:cubicBezTo>
                <a:cubicBezTo>
                  <a:pt x="2643963" y="889591"/>
                  <a:pt x="2639846" y="907207"/>
                  <a:pt x="2636875" y="925033"/>
                </a:cubicBezTo>
                <a:cubicBezTo>
                  <a:pt x="2630357" y="964143"/>
                  <a:pt x="2626347" y="1013255"/>
                  <a:pt x="2615610" y="1052623"/>
                </a:cubicBezTo>
                <a:cubicBezTo>
                  <a:pt x="2609712" y="1074249"/>
                  <a:pt x="2610195" y="1100569"/>
                  <a:pt x="2594345" y="1116419"/>
                </a:cubicBezTo>
                <a:cubicBezTo>
                  <a:pt x="2583712" y="1127052"/>
                  <a:pt x="2572073" y="1136765"/>
                  <a:pt x="2562447" y="1148317"/>
                </a:cubicBezTo>
                <a:cubicBezTo>
                  <a:pt x="2554266" y="1158134"/>
                  <a:pt x="2550218" y="1171178"/>
                  <a:pt x="2541182" y="1180214"/>
                </a:cubicBezTo>
                <a:cubicBezTo>
                  <a:pt x="2532146" y="1189250"/>
                  <a:pt x="2519101" y="1193298"/>
                  <a:pt x="2509284" y="1201479"/>
                </a:cubicBezTo>
                <a:cubicBezTo>
                  <a:pt x="2497732" y="1211105"/>
                  <a:pt x="2489255" y="1224145"/>
                  <a:pt x="2477386" y="1233377"/>
                </a:cubicBezTo>
                <a:cubicBezTo>
                  <a:pt x="2457212" y="1249068"/>
                  <a:pt x="2413591" y="1275907"/>
                  <a:pt x="2413591" y="1275907"/>
                </a:cubicBezTo>
                <a:cubicBezTo>
                  <a:pt x="2352648" y="1367322"/>
                  <a:pt x="2433796" y="1259743"/>
                  <a:pt x="2360428" y="1318437"/>
                </a:cubicBezTo>
                <a:cubicBezTo>
                  <a:pt x="2350449" y="1326420"/>
                  <a:pt x="2347344" y="1340518"/>
                  <a:pt x="2339163" y="1350335"/>
                </a:cubicBezTo>
                <a:cubicBezTo>
                  <a:pt x="2308530" y="1387095"/>
                  <a:pt x="2314682" y="1379761"/>
                  <a:pt x="2275368" y="1392865"/>
                </a:cubicBezTo>
                <a:cubicBezTo>
                  <a:pt x="2264735" y="1403498"/>
                  <a:pt x="2253096" y="1413211"/>
                  <a:pt x="2243470" y="1424763"/>
                </a:cubicBezTo>
                <a:cubicBezTo>
                  <a:pt x="2235289" y="1434580"/>
                  <a:pt x="2232184" y="1448678"/>
                  <a:pt x="2222205" y="1456661"/>
                </a:cubicBezTo>
                <a:cubicBezTo>
                  <a:pt x="2213453" y="1463662"/>
                  <a:pt x="2200940" y="1463749"/>
                  <a:pt x="2190307" y="1467293"/>
                </a:cubicBezTo>
                <a:cubicBezTo>
                  <a:pt x="2179675" y="1477926"/>
                  <a:pt x="2169961" y="1489565"/>
                  <a:pt x="2158410" y="1499191"/>
                </a:cubicBezTo>
                <a:cubicBezTo>
                  <a:pt x="2112786" y="1537212"/>
                  <a:pt x="2136977" y="1501518"/>
                  <a:pt x="2094614" y="1552354"/>
                </a:cubicBezTo>
                <a:cubicBezTo>
                  <a:pt x="2086433" y="1562171"/>
                  <a:pt x="2082966" y="1575836"/>
                  <a:pt x="2073349" y="1584251"/>
                </a:cubicBezTo>
                <a:cubicBezTo>
                  <a:pt x="2054115" y="1601081"/>
                  <a:pt x="2027626" y="1608710"/>
                  <a:pt x="2009554" y="1626782"/>
                </a:cubicBezTo>
                <a:lnTo>
                  <a:pt x="1977656" y="1658679"/>
                </a:lnTo>
                <a:cubicBezTo>
                  <a:pt x="1950933" y="1738853"/>
                  <a:pt x="1990089" y="1643139"/>
                  <a:pt x="1935126" y="1711842"/>
                </a:cubicBezTo>
                <a:cubicBezTo>
                  <a:pt x="1928124" y="1720594"/>
                  <a:pt x="1929505" y="1733715"/>
                  <a:pt x="1924493" y="1743740"/>
                </a:cubicBezTo>
                <a:cubicBezTo>
                  <a:pt x="1918778" y="1755169"/>
                  <a:pt x="1910316" y="1765005"/>
                  <a:pt x="1903228" y="1775637"/>
                </a:cubicBezTo>
                <a:lnTo>
                  <a:pt x="1860698" y="1903228"/>
                </a:lnTo>
                <a:lnTo>
                  <a:pt x="1839433" y="1967023"/>
                </a:lnTo>
                <a:cubicBezTo>
                  <a:pt x="1835889" y="1977656"/>
                  <a:pt x="1830998" y="1987931"/>
                  <a:pt x="1828800" y="1998921"/>
                </a:cubicBezTo>
                <a:cubicBezTo>
                  <a:pt x="1825256" y="2016642"/>
                  <a:pt x="1821401" y="2034304"/>
                  <a:pt x="1818168" y="2052084"/>
                </a:cubicBezTo>
                <a:cubicBezTo>
                  <a:pt x="1794615" y="2181628"/>
                  <a:pt x="1820814" y="2046842"/>
                  <a:pt x="1796903" y="2190307"/>
                </a:cubicBezTo>
                <a:cubicBezTo>
                  <a:pt x="1793932" y="2208133"/>
                  <a:pt x="1789411" y="2225673"/>
                  <a:pt x="1786270" y="2243470"/>
                </a:cubicBezTo>
                <a:cubicBezTo>
                  <a:pt x="1759298" y="2396311"/>
                  <a:pt x="1782156" y="2328185"/>
                  <a:pt x="1743740" y="2424223"/>
                </a:cubicBezTo>
                <a:cubicBezTo>
                  <a:pt x="1740196" y="2445488"/>
                  <a:pt x="1738336" y="2467104"/>
                  <a:pt x="1733107" y="2488019"/>
                </a:cubicBezTo>
                <a:cubicBezTo>
                  <a:pt x="1727670" y="2509765"/>
                  <a:pt x="1718930" y="2530549"/>
                  <a:pt x="1711842" y="2551814"/>
                </a:cubicBezTo>
                <a:cubicBezTo>
                  <a:pt x="1708298" y="2562447"/>
                  <a:pt x="1703928" y="2572839"/>
                  <a:pt x="1701210" y="2583712"/>
                </a:cubicBezTo>
                <a:cubicBezTo>
                  <a:pt x="1697666" y="2597889"/>
                  <a:pt x="1696333" y="2612811"/>
                  <a:pt x="1690577" y="2626242"/>
                </a:cubicBezTo>
                <a:cubicBezTo>
                  <a:pt x="1673936" y="2665071"/>
                  <a:pt x="1628209" y="2691679"/>
                  <a:pt x="1605517" y="2721935"/>
                </a:cubicBezTo>
                <a:lnTo>
                  <a:pt x="1573619" y="2764465"/>
                </a:lnTo>
                <a:cubicBezTo>
                  <a:pt x="1545658" y="2876306"/>
                  <a:pt x="1587396" y="2740356"/>
                  <a:pt x="1531089" y="2838893"/>
                </a:cubicBezTo>
                <a:cubicBezTo>
                  <a:pt x="1523839" y="2851581"/>
                  <a:pt x="1526991" y="2868353"/>
                  <a:pt x="1520456" y="2881423"/>
                </a:cubicBezTo>
                <a:cubicBezTo>
                  <a:pt x="1512880" y="2896576"/>
                  <a:pt x="1478564" y="2916440"/>
                  <a:pt x="1467293" y="2923954"/>
                </a:cubicBezTo>
                <a:cubicBezTo>
                  <a:pt x="1444486" y="2992376"/>
                  <a:pt x="1474541" y="2918060"/>
                  <a:pt x="1424763" y="2987749"/>
                </a:cubicBezTo>
                <a:cubicBezTo>
                  <a:pt x="1346974" y="3096653"/>
                  <a:pt x="1444935" y="2975397"/>
                  <a:pt x="1392866" y="3062177"/>
                </a:cubicBezTo>
                <a:cubicBezTo>
                  <a:pt x="1387708" y="3070773"/>
                  <a:pt x="1378689" y="3076354"/>
                  <a:pt x="1371600" y="3083442"/>
                </a:cubicBezTo>
                <a:cubicBezTo>
                  <a:pt x="1368056" y="3094075"/>
                  <a:pt x="1364047" y="3104563"/>
                  <a:pt x="1360968" y="3115340"/>
                </a:cubicBezTo>
                <a:cubicBezTo>
                  <a:pt x="1356954" y="3129391"/>
                  <a:pt x="1356091" y="3144439"/>
                  <a:pt x="1350335" y="3157870"/>
                </a:cubicBezTo>
                <a:cubicBezTo>
                  <a:pt x="1345301" y="3169616"/>
                  <a:pt x="1336158" y="3179135"/>
                  <a:pt x="1329070" y="3189768"/>
                </a:cubicBezTo>
                <a:cubicBezTo>
                  <a:pt x="1294932" y="3428749"/>
                  <a:pt x="1330876" y="3156148"/>
                  <a:pt x="1307805" y="3721396"/>
                </a:cubicBezTo>
                <a:cubicBezTo>
                  <a:pt x="1305521" y="3777364"/>
                  <a:pt x="1298693" y="3774556"/>
                  <a:pt x="1286540" y="3817089"/>
                </a:cubicBezTo>
                <a:cubicBezTo>
                  <a:pt x="1282525" y="3831140"/>
                  <a:pt x="1281663" y="3846188"/>
                  <a:pt x="1275907" y="3859619"/>
                </a:cubicBezTo>
                <a:cubicBezTo>
                  <a:pt x="1270873" y="3871365"/>
                  <a:pt x="1261730" y="3880884"/>
                  <a:pt x="1254642" y="3891517"/>
                </a:cubicBezTo>
                <a:cubicBezTo>
                  <a:pt x="1251806" y="3902860"/>
                  <a:pt x="1224315" y="4022067"/>
                  <a:pt x="1212112" y="4040372"/>
                </a:cubicBezTo>
                <a:cubicBezTo>
                  <a:pt x="1197935" y="4061637"/>
                  <a:pt x="1177664" y="4079922"/>
                  <a:pt x="1169582" y="4104168"/>
                </a:cubicBezTo>
                <a:cubicBezTo>
                  <a:pt x="1166038" y="4114800"/>
                  <a:pt x="1164509" y="4126334"/>
                  <a:pt x="1158949" y="4136065"/>
                </a:cubicBezTo>
                <a:cubicBezTo>
                  <a:pt x="1140759" y="4167897"/>
                  <a:pt x="1120297" y="4185351"/>
                  <a:pt x="1095154" y="4210493"/>
                </a:cubicBezTo>
                <a:cubicBezTo>
                  <a:pt x="1088066" y="4238847"/>
                  <a:pt x="1086959" y="4269413"/>
                  <a:pt x="1073889" y="4295554"/>
                </a:cubicBezTo>
                <a:cubicBezTo>
                  <a:pt x="1066801" y="4309731"/>
                  <a:pt x="1060779" y="4324493"/>
                  <a:pt x="1052624" y="4338084"/>
                </a:cubicBezTo>
                <a:cubicBezTo>
                  <a:pt x="1039475" y="4359999"/>
                  <a:pt x="1024270" y="4380614"/>
                  <a:pt x="1010093" y="4401879"/>
                </a:cubicBezTo>
                <a:lnTo>
                  <a:pt x="988828" y="4433777"/>
                </a:lnTo>
                <a:cubicBezTo>
                  <a:pt x="981740" y="4444410"/>
                  <a:pt x="975230" y="4455452"/>
                  <a:pt x="967563" y="4465675"/>
                </a:cubicBezTo>
                <a:lnTo>
                  <a:pt x="935666" y="4508205"/>
                </a:lnTo>
                <a:cubicBezTo>
                  <a:pt x="927763" y="4531912"/>
                  <a:pt x="919096" y="4562926"/>
                  <a:pt x="903768" y="4582633"/>
                </a:cubicBezTo>
                <a:cubicBezTo>
                  <a:pt x="888382" y="4602415"/>
                  <a:pt x="850605" y="4635796"/>
                  <a:pt x="850605" y="4635796"/>
                </a:cubicBezTo>
                <a:cubicBezTo>
                  <a:pt x="847061" y="4646428"/>
                  <a:pt x="845416" y="4657896"/>
                  <a:pt x="839973" y="4667693"/>
                </a:cubicBezTo>
                <a:cubicBezTo>
                  <a:pt x="827561" y="4690035"/>
                  <a:pt x="797442" y="4731489"/>
                  <a:pt x="797442" y="4731489"/>
                </a:cubicBezTo>
                <a:lnTo>
                  <a:pt x="776177" y="4795284"/>
                </a:lnTo>
                <a:lnTo>
                  <a:pt x="765545" y="4827182"/>
                </a:lnTo>
                <a:cubicBezTo>
                  <a:pt x="748442" y="4998203"/>
                  <a:pt x="767861" y="4882868"/>
                  <a:pt x="744279" y="4965405"/>
                </a:cubicBezTo>
                <a:cubicBezTo>
                  <a:pt x="740265" y="4979456"/>
                  <a:pt x="739403" y="4994504"/>
                  <a:pt x="733647" y="5007935"/>
                </a:cubicBezTo>
                <a:cubicBezTo>
                  <a:pt x="728613" y="5019681"/>
                  <a:pt x="718722" y="5028738"/>
                  <a:pt x="712382" y="5039833"/>
                </a:cubicBezTo>
                <a:cubicBezTo>
                  <a:pt x="704518" y="5053595"/>
                  <a:pt x="697004" y="5067647"/>
                  <a:pt x="691117" y="5082363"/>
                </a:cubicBezTo>
                <a:cubicBezTo>
                  <a:pt x="682792" y="5103175"/>
                  <a:pt x="685702" y="5130308"/>
                  <a:pt x="669852" y="5146158"/>
                </a:cubicBezTo>
                <a:cubicBezTo>
                  <a:pt x="651574" y="5164435"/>
                  <a:pt x="638819" y="5174409"/>
                  <a:pt x="627321" y="5199321"/>
                </a:cubicBezTo>
                <a:cubicBezTo>
                  <a:pt x="599304" y="5260025"/>
                  <a:pt x="591379" y="5285883"/>
                  <a:pt x="574159" y="5337544"/>
                </a:cubicBezTo>
                <a:cubicBezTo>
                  <a:pt x="570615" y="5369442"/>
                  <a:pt x="571310" y="5402101"/>
                  <a:pt x="563526" y="5433237"/>
                </a:cubicBezTo>
                <a:cubicBezTo>
                  <a:pt x="560427" y="5445634"/>
                  <a:pt x="547976" y="5453705"/>
                  <a:pt x="542261" y="5465135"/>
                </a:cubicBezTo>
                <a:cubicBezTo>
                  <a:pt x="511486" y="5526684"/>
                  <a:pt x="560196" y="5468465"/>
                  <a:pt x="499731" y="5528930"/>
                </a:cubicBezTo>
                <a:lnTo>
                  <a:pt x="478466" y="5592726"/>
                </a:lnTo>
                <a:lnTo>
                  <a:pt x="467833" y="5624623"/>
                </a:lnTo>
                <a:cubicBezTo>
                  <a:pt x="464289" y="5656521"/>
                  <a:pt x="462080" y="5688596"/>
                  <a:pt x="457200" y="5720317"/>
                </a:cubicBezTo>
                <a:cubicBezTo>
                  <a:pt x="454978" y="5734760"/>
                  <a:pt x="448970" y="5748433"/>
                  <a:pt x="446568" y="5762847"/>
                </a:cubicBezTo>
                <a:cubicBezTo>
                  <a:pt x="440277" y="5800593"/>
                  <a:pt x="435339" y="5871559"/>
                  <a:pt x="425303" y="5911703"/>
                </a:cubicBezTo>
                <a:cubicBezTo>
                  <a:pt x="419867" y="5933449"/>
                  <a:pt x="416472" y="5956847"/>
                  <a:pt x="404038" y="5975498"/>
                </a:cubicBezTo>
                <a:cubicBezTo>
                  <a:pt x="377212" y="6015737"/>
                  <a:pt x="391809" y="5998360"/>
                  <a:pt x="361507" y="6028661"/>
                </a:cubicBezTo>
                <a:cubicBezTo>
                  <a:pt x="355010" y="6048153"/>
                  <a:pt x="341953" y="6105973"/>
                  <a:pt x="318977" y="6124354"/>
                </a:cubicBezTo>
                <a:cubicBezTo>
                  <a:pt x="310225" y="6131355"/>
                  <a:pt x="297712" y="6131442"/>
                  <a:pt x="287079" y="6134986"/>
                </a:cubicBezTo>
                <a:cubicBezTo>
                  <a:pt x="270249" y="6202311"/>
                  <a:pt x="284553" y="6165358"/>
                  <a:pt x="233917" y="6241312"/>
                </a:cubicBezTo>
                <a:lnTo>
                  <a:pt x="233917" y="6241312"/>
                </a:lnTo>
                <a:cubicBezTo>
                  <a:pt x="219243" y="6285333"/>
                  <a:pt x="229501" y="6263885"/>
                  <a:pt x="202019" y="6305107"/>
                </a:cubicBezTo>
                <a:cubicBezTo>
                  <a:pt x="182415" y="6383520"/>
                  <a:pt x="203482" y="6312324"/>
                  <a:pt x="170121" y="6390168"/>
                </a:cubicBezTo>
                <a:cubicBezTo>
                  <a:pt x="159197" y="6415657"/>
                  <a:pt x="156562" y="6437624"/>
                  <a:pt x="148856" y="6464596"/>
                </a:cubicBezTo>
                <a:cubicBezTo>
                  <a:pt x="145777" y="6475372"/>
                  <a:pt x="143236" y="6486469"/>
                  <a:pt x="138224" y="6496493"/>
                </a:cubicBezTo>
                <a:cubicBezTo>
                  <a:pt x="132509" y="6507923"/>
                  <a:pt x="122674" y="6516961"/>
                  <a:pt x="116959" y="6528391"/>
                </a:cubicBezTo>
                <a:cubicBezTo>
                  <a:pt x="108461" y="6545387"/>
                  <a:pt x="100235" y="6586921"/>
                  <a:pt x="95693" y="6602819"/>
                </a:cubicBezTo>
                <a:cubicBezTo>
                  <a:pt x="92614" y="6613596"/>
                  <a:pt x="90073" y="6624692"/>
                  <a:pt x="85061" y="6634717"/>
                </a:cubicBezTo>
                <a:cubicBezTo>
                  <a:pt x="70259" y="6664321"/>
                  <a:pt x="55411" y="6674999"/>
                  <a:pt x="31898" y="6698512"/>
                </a:cubicBezTo>
                <a:cubicBezTo>
                  <a:pt x="8127" y="6769825"/>
                  <a:pt x="20658" y="6742258"/>
                  <a:pt x="0" y="6783572"/>
                </a:cubicBezTo>
                <a:lnTo>
                  <a:pt x="5135526" y="6783572"/>
                </a:lnTo>
                <a:cubicBezTo>
                  <a:pt x="5139070" y="4522381"/>
                  <a:pt x="5135526" y="1130595"/>
                  <a:pt x="5135526" y="0"/>
                </a:cubicBezTo>
                <a:close/>
              </a:path>
            </a:pathLst>
          </a:custGeom>
          <a:blipFill dpi="0" rotWithShape="1">
            <a:blip r:embed="rId3"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itle 3"/>
          <p:cNvSpPr>
            <a:spLocks noGrp="1"/>
          </p:cNvSpPr>
          <p:nvPr>
            <p:ph type="title"/>
          </p:nvPr>
        </p:nvSpPr>
        <p:spPr/>
        <p:txBody>
          <a:bodyPr/>
          <a:lstStyle/>
          <a:p>
            <a:r>
              <a:rPr lang="en-IE" sz="3600" b="1" dirty="0"/>
              <a:t>Requirements</a:t>
            </a:r>
          </a:p>
        </p:txBody>
      </p:sp>
      <p:sp>
        <p:nvSpPr>
          <p:cNvPr id="2" name="Slide Number Placeholder 1"/>
          <p:cNvSpPr>
            <a:spLocks noGrp="1"/>
          </p:cNvSpPr>
          <p:nvPr>
            <p:ph type="sldNum" sz="quarter" idx="12"/>
          </p:nvPr>
        </p:nvSpPr>
        <p:spPr>
          <a:xfrm>
            <a:off x="6974904" y="6448251"/>
            <a:ext cx="2133600" cy="365125"/>
          </a:xfrm>
        </p:spPr>
        <p:txBody>
          <a:bodyPr/>
          <a:lstStyle/>
          <a:p>
            <a:pPr>
              <a:defRPr/>
            </a:pPr>
            <a:fld id="{E2948647-C3BE-4DB6-A62E-807BC7E8B824}" type="slidenum">
              <a:rPr lang="en-GB" smtClean="0"/>
              <a:pPr>
                <a:defRPr/>
              </a:pPr>
              <a:t>3</a:t>
            </a:fld>
            <a:endParaRPr lang="en-GB" dirty="0"/>
          </a:p>
        </p:txBody>
      </p:sp>
      <p:sp>
        <p:nvSpPr>
          <p:cNvPr id="614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dirty="0">
              <a:latin typeface="Calibri" pitchFamily="34" charset="0"/>
            </a:endParaRPr>
          </a:p>
        </p:txBody>
      </p:sp>
      <p:sp>
        <p:nvSpPr>
          <p:cNvPr id="6149" name="Rectangle 6"/>
          <p:cNvSpPr>
            <a:spLocks noChangeArrowheads="1"/>
          </p:cNvSpPr>
          <p:nvPr/>
        </p:nvSpPr>
        <p:spPr bwMode="auto">
          <a:xfrm>
            <a:off x="0" y="500042"/>
            <a:ext cx="9144000" cy="457200"/>
          </a:xfrm>
          <a:prstGeom prst="rect">
            <a:avLst/>
          </a:prstGeom>
          <a:noFill/>
          <a:ln w="9525">
            <a:noFill/>
            <a:miter lim="800000"/>
            <a:headEnd/>
            <a:tailEnd/>
          </a:ln>
        </p:spPr>
        <p:txBody>
          <a:bodyPr wrap="none" anchor="ctr">
            <a:spAutoFit/>
          </a:bodyPr>
          <a:lstStyle/>
          <a:p>
            <a:r>
              <a:rPr lang="en-GB" dirty="0"/>
              <a:t/>
            </a:r>
            <a:br>
              <a:rPr lang="en-GB" dirty="0"/>
            </a:br>
            <a:endParaRPr lang="en-GB" dirty="0"/>
          </a:p>
          <a:p>
            <a:pPr eaLnBrk="0" hangingPunct="0"/>
            <a:endParaRPr lang="en-GB" dirty="0"/>
          </a:p>
        </p:txBody>
      </p:sp>
      <p:sp>
        <p:nvSpPr>
          <p:cNvPr id="11388" name="Rectangle 1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sp>
        <p:nvSpPr>
          <p:cNvPr id="11572" name="Rectangle 30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pic>
        <p:nvPicPr>
          <p:cNvPr id="39" name="Picture 7"/>
          <p:cNvPicPr>
            <a:picLocks noChangeAspect="1" noChangeArrowheads="1"/>
          </p:cNvPicPr>
          <p:nvPr/>
        </p:nvPicPr>
        <p:blipFill>
          <a:blip r:embed="rId4" cstate="print"/>
          <a:srcRect/>
          <a:stretch>
            <a:fillRect/>
          </a:stretch>
        </p:blipFill>
        <p:spPr bwMode="auto">
          <a:xfrm>
            <a:off x="8394124" y="44624"/>
            <a:ext cx="714380" cy="714380"/>
          </a:xfrm>
          <a:prstGeom prst="rect">
            <a:avLst/>
          </a:prstGeom>
          <a:noFill/>
          <a:ln w="9525">
            <a:noFill/>
            <a:miter lim="800000"/>
            <a:headEnd/>
            <a:tailEnd/>
          </a:ln>
        </p:spPr>
      </p:pic>
      <p:sp>
        <p:nvSpPr>
          <p:cNvPr id="21" name="Subtitle 2">
            <a:extLst>
              <a:ext uri="{FF2B5EF4-FFF2-40B4-BE49-F238E27FC236}">
                <a16:creationId xmlns:a16="http://schemas.microsoft.com/office/drawing/2014/main" xmlns="" id="{ADBBCDB7-8237-4422-B2D5-31C810F69CBE}"/>
              </a:ext>
            </a:extLst>
          </p:cNvPr>
          <p:cNvSpPr txBox="1">
            <a:spLocks/>
          </p:cNvSpPr>
          <p:nvPr/>
        </p:nvSpPr>
        <p:spPr bwMode="auto">
          <a:xfrm>
            <a:off x="2723361" y="1275644"/>
            <a:ext cx="6309131" cy="5213115"/>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buNone/>
            </a:pPr>
            <a:r>
              <a:rPr lang="en-AU" sz="2000" b="1" dirty="0"/>
              <a:t>State aid Decision</a:t>
            </a:r>
          </a:p>
          <a:p>
            <a:pPr marL="0" indent="0" fontAlgn="auto">
              <a:buNone/>
            </a:pPr>
            <a:endParaRPr lang="en-AU" sz="1200" dirty="0"/>
          </a:p>
          <a:p>
            <a:pPr fontAlgn="auto"/>
            <a:r>
              <a:rPr lang="en-AU" sz="1800" dirty="0"/>
              <a:t>Paragraph 51 of the State aid Decision states:</a:t>
            </a:r>
          </a:p>
          <a:p>
            <a:pPr marL="0" indent="0">
              <a:buNone/>
            </a:pPr>
            <a:r>
              <a:rPr lang="en-GB" sz="1800" i="1" dirty="0"/>
              <a:t>Reliability options will be tradable on the secondary market…it is not expected to be operational </a:t>
            </a:r>
            <a:r>
              <a:rPr lang="en-IE" sz="1800" i="1" dirty="0"/>
              <a:t>until Q4 2018...</a:t>
            </a:r>
            <a:endParaRPr lang="en-AU" sz="1800" i="1" dirty="0"/>
          </a:p>
          <a:p>
            <a:pPr marL="0" indent="0">
              <a:buNone/>
            </a:pPr>
            <a:endParaRPr lang="en-IE" sz="2800" b="1" dirty="0"/>
          </a:p>
          <a:p>
            <a:pPr marL="0" indent="0">
              <a:buNone/>
            </a:pPr>
            <a:endParaRPr lang="en-IE" sz="2800" b="1" dirty="0"/>
          </a:p>
          <a:p>
            <a:pPr marL="0" indent="0">
              <a:buNone/>
            </a:pPr>
            <a:r>
              <a:rPr lang="en-IE" sz="2000" b="1" dirty="0"/>
              <a:t>Security of Supply</a:t>
            </a:r>
          </a:p>
          <a:p>
            <a:pPr marL="0" indent="0">
              <a:buNone/>
            </a:pPr>
            <a:endParaRPr lang="en-AU" sz="1200" dirty="0"/>
          </a:p>
          <a:p>
            <a:r>
              <a:rPr lang="en-AU" sz="1800" dirty="0"/>
              <a:t>The modification will contribute to Security of Supply, </a:t>
            </a:r>
            <a:r>
              <a:rPr lang="en-GB" sz="1800" dirty="0"/>
              <a:t>as participants will trade to the original cleared capacity.</a:t>
            </a:r>
            <a:endParaRPr lang="en-IE" sz="1800" b="1" dirty="0"/>
          </a:p>
          <a:p>
            <a:endParaRPr lang="en-IE" sz="2800" b="1" dirty="0"/>
          </a:p>
        </p:txBody>
      </p:sp>
      <p:sp>
        <p:nvSpPr>
          <p:cNvPr id="14" name="Subtitle 2">
            <a:extLst>
              <a:ext uri="{FF2B5EF4-FFF2-40B4-BE49-F238E27FC236}">
                <a16:creationId xmlns:a16="http://schemas.microsoft.com/office/drawing/2014/main" xmlns="" id="{CF462658-8AED-4978-8F10-E40F975E4ACF}"/>
              </a:ext>
            </a:extLst>
          </p:cNvPr>
          <p:cNvSpPr txBox="1">
            <a:spLocks/>
          </p:cNvSpPr>
          <p:nvPr/>
        </p:nvSpPr>
        <p:spPr bwMode="auto">
          <a:xfrm>
            <a:off x="107503" y="1268759"/>
            <a:ext cx="2487596" cy="5220000"/>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solidFill>
                  <a:schemeClr val="bg1">
                    <a:lumMod val="50000"/>
                  </a:schemeClr>
                </a:solidFill>
              </a:rPr>
              <a:t>Background</a:t>
            </a:r>
          </a:p>
          <a:p>
            <a:r>
              <a:rPr lang="en-GB" sz="2400" b="1" dirty="0"/>
              <a:t>Requirements</a:t>
            </a:r>
          </a:p>
          <a:p>
            <a:r>
              <a:rPr lang="en-GB" sz="2400" b="1" dirty="0">
                <a:solidFill>
                  <a:schemeClr val="bg1">
                    <a:lumMod val="50000"/>
                  </a:schemeClr>
                </a:solidFill>
              </a:rPr>
              <a:t>Financial Trading</a:t>
            </a:r>
          </a:p>
          <a:p>
            <a:r>
              <a:rPr lang="en-GB" sz="2400" b="1" dirty="0">
                <a:solidFill>
                  <a:schemeClr val="bg1">
                    <a:lumMod val="50000"/>
                  </a:schemeClr>
                </a:solidFill>
              </a:rPr>
              <a:t>Registered Trades</a:t>
            </a:r>
          </a:p>
          <a:p>
            <a:r>
              <a:rPr lang="en-GB" sz="2400" b="1" dirty="0">
                <a:solidFill>
                  <a:schemeClr val="bg1">
                    <a:lumMod val="50000"/>
                  </a:schemeClr>
                </a:solidFill>
              </a:rPr>
              <a:t>Load Following</a:t>
            </a:r>
          </a:p>
          <a:p>
            <a:r>
              <a:rPr lang="en-GB" sz="2400" b="1" dirty="0">
                <a:solidFill>
                  <a:schemeClr val="bg1">
                    <a:lumMod val="50000"/>
                  </a:schemeClr>
                </a:solidFill>
              </a:rPr>
              <a:t>Master Trade Request</a:t>
            </a:r>
          </a:p>
          <a:p>
            <a:r>
              <a:rPr lang="en-GB" sz="2400" b="1" dirty="0">
                <a:solidFill>
                  <a:schemeClr val="bg1">
                    <a:lumMod val="50000"/>
                  </a:schemeClr>
                </a:solidFill>
              </a:rPr>
              <a:t>Trade Request</a:t>
            </a:r>
          </a:p>
          <a:p>
            <a:r>
              <a:rPr lang="en-GB" sz="2400" b="1" dirty="0">
                <a:solidFill>
                  <a:schemeClr val="bg1">
                    <a:lumMod val="50000"/>
                  </a:schemeClr>
                </a:solidFill>
              </a:rPr>
              <a:t>Capacity and Trade Register</a:t>
            </a:r>
          </a:p>
          <a:p>
            <a:endParaRPr lang="en-IE" b="1" dirty="0">
              <a:solidFill>
                <a:schemeClr val="bg1"/>
              </a:solidFill>
            </a:endParaRPr>
          </a:p>
        </p:txBody>
      </p:sp>
    </p:spTree>
    <p:extLst>
      <p:ext uri="{BB962C8B-B14F-4D97-AF65-F5344CB8AC3E}">
        <p14:creationId xmlns:p14="http://schemas.microsoft.com/office/powerpoint/2010/main" val="1611941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982589" y="44624"/>
            <a:ext cx="5139070" cy="6783572"/>
          </a:xfrm>
          <a:custGeom>
            <a:avLst/>
            <a:gdLst>
              <a:gd name="connsiteX0" fmla="*/ 5135526 w 5139070"/>
              <a:gd name="connsiteY0" fmla="*/ 0 h 6783572"/>
              <a:gd name="connsiteX1" fmla="*/ 5135526 w 5139070"/>
              <a:gd name="connsiteY1" fmla="*/ 0 h 6783572"/>
              <a:gd name="connsiteX2" fmla="*/ 4890977 w 5139070"/>
              <a:gd name="connsiteY2" fmla="*/ 31898 h 6783572"/>
              <a:gd name="connsiteX3" fmla="*/ 4837814 w 5139070"/>
              <a:gd name="connsiteY3" fmla="*/ 42530 h 6783572"/>
              <a:gd name="connsiteX4" fmla="*/ 4805917 w 5139070"/>
              <a:gd name="connsiteY4" fmla="*/ 53163 h 6783572"/>
              <a:gd name="connsiteX5" fmla="*/ 4529470 w 5139070"/>
              <a:gd name="connsiteY5" fmla="*/ 63796 h 6783572"/>
              <a:gd name="connsiteX6" fmla="*/ 4486940 w 5139070"/>
              <a:gd name="connsiteY6" fmla="*/ 74428 h 6783572"/>
              <a:gd name="connsiteX7" fmla="*/ 4391247 w 5139070"/>
              <a:gd name="connsiteY7" fmla="*/ 95693 h 6783572"/>
              <a:gd name="connsiteX8" fmla="*/ 4327452 w 5139070"/>
              <a:gd name="connsiteY8" fmla="*/ 116958 h 6783572"/>
              <a:gd name="connsiteX9" fmla="*/ 4295554 w 5139070"/>
              <a:gd name="connsiteY9" fmla="*/ 127591 h 6783572"/>
              <a:gd name="connsiteX10" fmla="*/ 4189228 w 5139070"/>
              <a:gd name="connsiteY10" fmla="*/ 138223 h 6783572"/>
              <a:gd name="connsiteX11" fmla="*/ 4146698 w 5139070"/>
              <a:gd name="connsiteY11" fmla="*/ 148856 h 6783572"/>
              <a:gd name="connsiteX12" fmla="*/ 4114800 w 5139070"/>
              <a:gd name="connsiteY12" fmla="*/ 159489 h 6783572"/>
              <a:gd name="connsiteX13" fmla="*/ 3997842 w 5139070"/>
              <a:gd name="connsiteY13" fmla="*/ 148856 h 6783572"/>
              <a:gd name="connsiteX14" fmla="*/ 3944679 w 5139070"/>
              <a:gd name="connsiteY14" fmla="*/ 138223 h 6783572"/>
              <a:gd name="connsiteX15" fmla="*/ 3944679 w 5139070"/>
              <a:gd name="connsiteY15" fmla="*/ 138223 h 6783572"/>
              <a:gd name="connsiteX16" fmla="*/ 3838354 w 5139070"/>
              <a:gd name="connsiteY16" fmla="*/ 148856 h 6783572"/>
              <a:gd name="connsiteX17" fmla="*/ 3795824 w 5139070"/>
              <a:gd name="connsiteY17" fmla="*/ 170121 h 6783572"/>
              <a:gd name="connsiteX18" fmla="*/ 3678866 w 5139070"/>
              <a:gd name="connsiteY18" fmla="*/ 202019 h 6783572"/>
              <a:gd name="connsiteX19" fmla="*/ 3646968 w 5139070"/>
              <a:gd name="connsiteY19" fmla="*/ 223284 h 6783572"/>
              <a:gd name="connsiteX20" fmla="*/ 3551275 w 5139070"/>
              <a:gd name="connsiteY20" fmla="*/ 255182 h 6783572"/>
              <a:gd name="connsiteX21" fmla="*/ 3466214 w 5139070"/>
              <a:gd name="connsiteY21" fmla="*/ 297712 h 6783572"/>
              <a:gd name="connsiteX22" fmla="*/ 3391786 w 5139070"/>
              <a:gd name="connsiteY22" fmla="*/ 350875 h 6783572"/>
              <a:gd name="connsiteX23" fmla="*/ 3349256 w 5139070"/>
              <a:gd name="connsiteY23" fmla="*/ 372140 h 6783572"/>
              <a:gd name="connsiteX24" fmla="*/ 3306726 w 5139070"/>
              <a:gd name="connsiteY24" fmla="*/ 404037 h 6783572"/>
              <a:gd name="connsiteX25" fmla="*/ 3232298 w 5139070"/>
              <a:gd name="connsiteY25" fmla="*/ 435935 h 6783572"/>
              <a:gd name="connsiteX26" fmla="*/ 3200400 w 5139070"/>
              <a:gd name="connsiteY26" fmla="*/ 457200 h 6783572"/>
              <a:gd name="connsiteX27" fmla="*/ 3136605 w 5139070"/>
              <a:gd name="connsiteY27" fmla="*/ 520996 h 6783572"/>
              <a:gd name="connsiteX28" fmla="*/ 3040912 w 5139070"/>
              <a:gd name="connsiteY28" fmla="*/ 574158 h 6783572"/>
              <a:gd name="connsiteX29" fmla="*/ 2977117 w 5139070"/>
              <a:gd name="connsiteY29" fmla="*/ 616689 h 6783572"/>
              <a:gd name="connsiteX30" fmla="*/ 2945219 w 5139070"/>
              <a:gd name="connsiteY30" fmla="*/ 637954 h 6783572"/>
              <a:gd name="connsiteX31" fmla="*/ 2892056 w 5139070"/>
              <a:gd name="connsiteY31" fmla="*/ 669851 h 6783572"/>
              <a:gd name="connsiteX32" fmla="*/ 2860159 w 5139070"/>
              <a:gd name="connsiteY32" fmla="*/ 701749 h 6783572"/>
              <a:gd name="connsiteX33" fmla="*/ 2806996 w 5139070"/>
              <a:gd name="connsiteY33" fmla="*/ 712382 h 6783572"/>
              <a:gd name="connsiteX34" fmla="*/ 2764466 w 5139070"/>
              <a:gd name="connsiteY34" fmla="*/ 744279 h 6783572"/>
              <a:gd name="connsiteX35" fmla="*/ 2711303 w 5139070"/>
              <a:gd name="connsiteY35" fmla="*/ 786810 h 6783572"/>
              <a:gd name="connsiteX36" fmla="*/ 2679405 w 5139070"/>
              <a:gd name="connsiteY36" fmla="*/ 818707 h 6783572"/>
              <a:gd name="connsiteX37" fmla="*/ 2647507 w 5139070"/>
              <a:gd name="connsiteY37" fmla="*/ 871870 h 6783572"/>
              <a:gd name="connsiteX38" fmla="*/ 2636875 w 5139070"/>
              <a:gd name="connsiteY38" fmla="*/ 925033 h 6783572"/>
              <a:gd name="connsiteX39" fmla="*/ 2615610 w 5139070"/>
              <a:gd name="connsiteY39" fmla="*/ 1052623 h 6783572"/>
              <a:gd name="connsiteX40" fmla="*/ 2594345 w 5139070"/>
              <a:gd name="connsiteY40" fmla="*/ 1116419 h 6783572"/>
              <a:gd name="connsiteX41" fmla="*/ 2562447 w 5139070"/>
              <a:gd name="connsiteY41" fmla="*/ 1148317 h 6783572"/>
              <a:gd name="connsiteX42" fmla="*/ 2541182 w 5139070"/>
              <a:gd name="connsiteY42" fmla="*/ 1180214 h 6783572"/>
              <a:gd name="connsiteX43" fmla="*/ 2509284 w 5139070"/>
              <a:gd name="connsiteY43" fmla="*/ 1201479 h 6783572"/>
              <a:gd name="connsiteX44" fmla="*/ 2477386 w 5139070"/>
              <a:gd name="connsiteY44" fmla="*/ 1233377 h 6783572"/>
              <a:gd name="connsiteX45" fmla="*/ 2413591 w 5139070"/>
              <a:gd name="connsiteY45" fmla="*/ 1275907 h 6783572"/>
              <a:gd name="connsiteX46" fmla="*/ 2360428 w 5139070"/>
              <a:gd name="connsiteY46" fmla="*/ 1318437 h 6783572"/>
              <a:gd name="connsiteX47" fmla="*/ 2339163 w 5139070"/>
              <a:gd name="connsiteY47" fmla="*/ 1350335 h 6783572"/>
              <a:gd name="connsiteX48" fmla="*/ 2275368 w 5139070"/>
              <a:gd name="connsiteY48" fmla="*/ 1392865 h 6783572"/>
              <a:gd name="connsiteX49" fmla="*/ 2243470 w 5139070"/>
              <a:gd name="connsiteY49" fmla="*/ 1424763 h 6783572"/>
              <a:gd name="connsiteX50" fmla="*/ 2222205 w 5139070"/>
              <a:gd name="connsiteY50" fmla="*/ 1456661 h 6783572"/>
              <a:gd name="connsiteX51" fmla="*/ 2190307 w 5139070"/>
              <a:gd name="connsiteY51" fmla="*/ 1467293 h 6783572"/>
              <a:gd name="connsiteX52" fmla="*/ 2158410 w 5139070"/>
              <a:gd name="connsiteY52" fmla="*/ 1499191 h 6783572"/>
              <a:gd name="connsiteX53" fmla="*/ 2094614 w 5139070"/>
              <a:gd name="connsiteY53" fmla="*/ 1552354 h 6783572"/>
              <a:gd name="connsiteX54" fmla="*/ 2073349 w 5139070"/>
              <a:gd name="connsiteY54" fmla="*/ 1584251 h 6783572"/>
              <a:gd name="connsiteX55" fmla="*/ 2009554 w 5139070"/>
              <a:gd name="connsiteY55" fmla="*/ 1626782 h 6783572"/>
              <a:gd name="connsiteX56" fmla="*/ 1977656 w 5139070"/>
              <a:gd name="connsiteY56" fmla="*/ 1658679 h 6783572"/>
              <a:gd name="connsiteX57" fmla="*/ 1935126 w 5139070"/>
              <a:gd name="connsiteY57" fmla="*/ 1711842 h 6783572"/>
              <a:gd name="connsiteX58" fmla="*/ 1924493 w 5139070"/>
              <a:gd name="connsiteY58" fmla="*/ 1743740 h 6783572"/>
              <a:gd name="connsiteX59" fmla="*/ 1903228 w 5139070"/>
              <a:gd name="connsiteY59" fmla="*/ 1775637 h 6783572"/>
              <a:gd name="connsiteX60" fmla="*/ 1860698 w 5139070"/>
              <a:gd name="connsiteY60" fmla="*/ 1903228 h 6783572"/>
              <a:gd name="connsiteX61" fmla="*/ 1839433 w 5139070"/>
              <a:gd name="connsiteY61" fmla="*/ 1967023 h 6783572"/>
              <a:gd name="connsiteX62" fmla="*/ 1828800 w 5139070"/>
              <a:gd name="connsiteY62" fmla="*/ 1998921 h 6783572"/>
              <a:gd name="connsiteX63" fmla="*/ 1818168 w 5139070"/>
              <a:gd name="connsiteY63" fmla="*/ 2052084 h 6783572"/>
              <a:gd name="connsiteX64" fmla="*/ 1796903 w 5139070"/>
              <a:gd name="connsiteY64" fmla="*/ 2190307 h 6783572"/>
              <a:gd name="connsiteX65" fmla="*/ 1786270 w 5139070"/>
              <a:gd name="connsiteY65" fmla="*/ 2243470 h 6783572"/>
              <a:gd name="connsiteX66" fmla="*/ 1743740 w 5139070"/>
              <a:gd name="connsiteY66" fmla="*/ 2424223 h 6783572"/>
              <a:gd name="connsiteX67" fmla="*/ 1733107 w 5139070"/>
              <a:gd name="connsiteY67" fmla="*/ 2488019 h 6783572"/>
              <a:gd name="connsiteX68" fmla="*/ 1711842 w 5139070"/>
              <a:gd name="connsiteY68" fmla="*/ 2551814 h 6783572"/>
              <a:gd name="connsiteX69" fmla="*/ 1701210 w 5139070"/>
              <a:gd name="connsiteY69" fmla="*/ 2583712 h 6783572"/>
              <a:gd name="connsiteX70" fmla="*/ 1690577 w 5139070"/>
              <a:gd name="connsiteY70" fmla="*/ 2626242 h 6783572"/>
              <a:gd name="connsiteX71" fmla="*/ 1605517 w 5139070"/>
              <a:gd name="connsiteY71" fmla="*/ 2721935 h 6783572"/>
              <a:gd name="connsiteX72" fmla="*/ 1573619 w 5139070"/>
              <a:gd name="connsiteY72" fmla="*/ 2764465 h 6783572"/>
              <a:gd name="connsiteX73" fmla="*/ 1531089 w 5139070"/>
              <a:gd name="connsiteY73" fmla="*/ 2838893 h 6783572"/>
              <a:gd name="connsiteX74" fmla="*/ 1520456 w 5139070"/>
              <a:gd name="connsiteY74" fmla="*/ 2881423 h 6783572"/>
              <a:gd name="connsiteX75" fmla="*/ 1467293 w 5139070"/>
              <a:gd name="connsiteY75" fmla="*/ 2923954 h 6783572"/>
              <a:gd name="connsiteX76" fmla="*/ 1424763 w 5139070"/>
              <a:gd name="connsiteY76" fmla="*/ 2987749 h 6783572"/>
              <a:gd name="connsiteX77" fmla="*/ 1392866 w 5139070"/>
              <a:gd name="connsiteY77" fmla="*/ 3062177 h 6783572"/>
              <a:gd name="connsiteX78" fmla="*/ 1371600 w 5139070"/>
              <a:gd name="connsiteY78" fmla="*/ 3083442 h 6783572"/>
              <a:gd name="connsiteX79" fmla="*/ 1360968 w 5139070"/>
              <a:gd name="connsiteY79" fmla="*/ 3115340 h 6783572"/>
              <a:gd name="connsiteX80" fmla="*/ 1350335 w 5139070"/>
              <a:gd name="connsiteY80" fmla="*/ 3157870 h 6783572"/>
              <a:gd name="connsiteX81" fmla="*/ 1329070 w 5139070"/>
              <a:gd name="connsiteY81" fmla="*/ 3189768 h 6783572"/>
              <a:gd name="connsiteX82" fmla="*/ 1307805 w 5139070"/>
              <a:gd name="connsiteY82" fmla="*/ 3721396 h 6783572"/>
              <a:gd name="connsiteX83" fmla="*/ 1286540 w 5139070"/>
              <a:gd name="connsiteY83" fmla="*/ 3817089 h 6783572"/>
              <a:gd name="connsiteX84" fmla="*/ 1275907 w 5139070"/>
              <a:gd name="connsiteY84" fmla="*/ 3859619 h 6783572"/>
              <a:gd name="connsiteX85" fmla="*/ 1254642 w 5139070"/>
              <a:gd name="connsiteY85" fmla="*/ 3891517 h 6783572"/>
              <a:gd name="connsiteX86" fmla="*/ 1212112 w 5139070"/>
              <a:gd name="connsiteY86" fmla="*/ 4040372 h 6783572"/>
              <a:gd name="connsiteX87" fmla="*/ 1169582 w 5139070"/>
              <a:gd name="connsiteY87" fmla="*/ 4104168 h 6783572"/>
              <a:gd name="connsiteX88" fmla="*/ 1158949 w 5139070"/>
              <a:gd name="connsiteY88" fmla="*/ 4136065 h 6783572"/>
              <a:gd name="connsiteX89" fmla="*/ 1095154 w 5139070"/>
              <a:gd name="connsiteY89" fmla="*/ 4210493 h 6783572"/>
              <a:gd name="connsiteX90" fmla="*/ 1073889 w 5139070"/>
              <a:gd name="connsiteY90" fmla="*/ 4295554 h 6783572"/>
              <a:gd name="connsiteX91" fmla="*/ 1052624 w 5139070"/>
              <a:gd name="connsiteY91" fmla="*/ 4338084 h 6783572"/>
              <a:gd name="connsiteX92" fmla="*/ 1010093 w 5139070"/>
              <a:gd name="connsiteY92" fmla="*/ 4401879 h 6783572"/>
              <a:gd name="connsiteX93" fmla="*/ 988828 w 5139070"/>
              <a:gd name="connsiteY93" fmla="*/ 4433777 h 6783572"/>
              <a:gd name="connsiteX94" fmla="*/ 967563 w 5139070"/>
              <a:gd name="connsiteY94" fmla="*/ 4465675 h 6783572"/>
              <a:gd name="connsiteX95" fmla="*/ 935666 w 5139070"/>
              <a:gd name="connsiteY95" fmla="*/ 4508205 h 6783572"/>
              <a:gd name="connsiteX96" fmla="*/ 903768 w 5139070"/>
              <a:gd name="connsiteY96" fmla="*/ 4582633 h 6783572"/>
              <a:gd name="connsiteX97" fmla="*/ 850605 w 5139070"/>
              <a:gd name="connsiteY97" fmla="*/ 4635796 h 6783572"/>
              <a:gd name="connsiteX98" fmla="*/ 839973 w 5139070"/>
              <a:gd name="connsiteY98" fmla="*/ 4667693 h 6783572"/>
              <a:gd name="connsiteX99" fmla="*/ 797442 w 5139070"/>
              <a:gd name="connsiteY99" fmla="*/ 4731489 h 6783572"/>
              <a:gd name="connsiteX100" fmla="*/ 776177 w 5139070"/>
              <a:gd name="connsiteY100" fmla="*/ 4795284 h 6783572"/>
              <a:gd name="connsiteX101" fmla="*/ 765545 w 5139070"/>
              <a:gd name="connsiteY101" fmla="*/ 4827182 h 6783572"/>
              <a:gd name="connsiteX102" fmla="*/ 744279 w 5139070"/>
              <a:gd name="connsiteY102" fmla="*/ 4965405 h 6783572"/>
              <a:gd name="connsiteX103" fmla="*/ 733647 w 5139070"/>
              <a:gd name="connsiteY103" fmla="*/ 5007935 h 6783572"/>
              <a:gd name="connsiteX104" fmla="*/ 712382 w 5139070"/>
              <a:gd name="connsiteY104" fmla="*/ 5039833 h 6783572"/>
              <a:gd name="connsiteX105" fmla="*/ 691117 w 5139070"/>
              <a:gd name="connsiteY105" fmla="*/ 5082363 h 6783572"/>
              <a:gd name="connsiteX106" fmla="*/ 669852 w 5139070"/>
              <a:gd name="connsiteY106" fmla="*/ 5146158 h 6783572"/>
              <a:gd name="connsiteX107" fmla="*/ 627321 w 5139070"/>
              <a:gd name="connsiteY107" fmla="*/ 5199321 h 6783572"/>
              <a:gd name="connsiteX108" fmla="*/ 574159 w 5139070"/>
              <a:gd name="connsiteY108" fmla="*/ 5337544 h 6783572"/>
              <a:gd name="connsiteX109" fmla="*/ 563526 w 5139070"/>
              <a:gd name="connsiteY109" fmla="*/ 5433237 h 6783572"/>
              <a:gd name="connsiteX110" fmla="*/ 542261 w 5139070"/>
              <a:gd name="connsiteY110" fmla="*/ 5465135 h 6783572"/>
              <a:gd name="connsiteX111" fmla="*/ 499731 w 5139070"/>
              <a:gd name="connsiteY111" fmla="*/ 5528930 h 6783572"/>
              <a:gd name="connsiteX112" fmla="*/ 478466 w 5139070"/>
              <a:gd name="connsiteY112" fmla="*/ 5592726 h 6783572"/>
              <a:gd name="connsiteX113" fmla="*/ 467833 w 5139070"/>
              <a:gd name="connsiteY113" fmla="*/ 5624623 h 6783572"/>
              <a:gd name="connsiteX114" fmla="*/ 457200 w 5139070"/>
              <a:gd name="connsiteY114" fmla="*/ 5720317 h 6783572"/>
              <a:gd name="connsiteX115" fmla="*/ 446568 w 5139070"/>
              <a:gd name="connsiteY115" fmla="*/ 5762847 h 6783572"/>
              <a:gd name="connsiteX116" fmla="*/ 425303 w 5139070"/>
              <a:gd name="connsiteY116" fmla="*/ 5911703 h 6783572"/>
              <a:gd name="connsiteX117" fmla="*/ 404038 w 5139070"/>
              <a:gd name="connsiteY117" fmla="*/ 5975498 h 6783572"/>
              <a:gd name="connsiteX118" fmla="*/ 361507 w 5139070"/>
              <a:gd name="connsiteY118" fmla="*/ 6028661 h 6783572"/>
              <a:gd name="connsiteX119" fmla="*/ 318977 w 5139070"/>
              <a:gd name="connsiteY119" fmla="*/ 6124354 h 6783572"/>
              <a:gd name="connsiteX120" fmla="*/ 287079 w 5139070"/>
              <a:gd name="connsiteY120" fmla="*/ 6134986 h 6783572"/>
              <a:gd name="connsiteX121" fmla="*/ 233917 w 5139070"/>
              <a:gd name="connsiteY121" fmla="*/ 6241312 h 6783572"/>
              <a:gd name="connsiteX122" fmla="*/ 233917 w 5139070"/>
              <a:gd name="connsiteY122" fmla="*/ 6241312 h 6783572"/>
              <a:gd name="connsiteX123" fmla="*/ 202019 w 5139070"/>
              <a:gd name="connsiteY123" fmla="*/ 6305107 h 6783572"/>
              <a:gd name="connsiteX124" fmla="*/ 170121 w 5139070"/>
              <a:gd name="connsiteY124" fmla="*/ 6390168 h 6783572"/>
              <a:gd name="connsiteX125" fmla="*/ 148856 w 5139070"/>
              <a:gd name="connsiteY125" fmla="*/ 6464596 h 6783572"/>
              <a:gd name="connsiteX126" fmla="*/ 138224 w 5139070"/>
              <a:gd name="connsiteY126" fmla="*/ 6496493 h 6783572"/>
              <a:gd name="connsiteX127" fmla="*/ 116959 w 5139070"/>
              <a:gd name="connsiteY127" fmla="*/ 6528391 h 6783572"/>
              <a:gd name="connsiteX128" fmla="*/ 95693 w 5139070"/>
              <a:gd name="connsiteY128" fmla="*/ 6602819 h 6783572"/>
              <a:gd name="connsiteX129" fmla="*/ 85061 w 5139070"/>
              <a:gd name="connsiteY129" fmla="*/ 6634717 h 6783572"/>
              <a:gd name="connsiteX130" fmla="*/ 31898 w 5139070"/>
              <a:gd name="connsiteY130" fmla="*/ 6698512 h 6783572"/>
              <a:gd name="connsiteX131" fmla="*/ 0 w 5139070"/>
              <a:gd name="connsiteY131" fmla="*/ 6783572 h 6783572"/>
              <a:gd name="connsiteX132" fmla="*/ 5135526 w 5139070"/>
              <a:gd name="connsiteY132" fmla="*/ 6783572 h 6783572"/>
              <a:gd name="connsiteX133" fmla="*/ 5135526 w 5139070"/>
              <a:gd name="connsiteY133" fmla="*/ 0 h 678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139070" h="6783572">
                <a:moveTo>
                  <a:pt x="5135526" y="0"/>
                </a:moveTo>
                <a:lnTo>
                  <a:pt x="5135526" y="0"/>
                </a:lnTo>
                <a:cubicBezTo>
                  <a:pt x="5064369" y="7907"/>
                  <a:pt x="4955487" y="18997"/>
                  <a:pt x="4890977" y="31898"/>
                </a:cubicBezTo>
                <a:cubicBezTo>
                  <a:pt x="4873256" y="35442"/>
                  <a:pt x="4855346" y="38147"/>
                  <a:pt x="4837814" y="42530"/>
                </a:cubicBezTo>
                <a:cubicBezTo>
                  <a:pt x="4826941" y="45248"/>
                  <a:pt x="4817098" y="52392"/>
                  <a:pt x="4805917" y="53163"/>
                </a:cubicBezTo>
                <a:cubicBezTo>
                  <a:pt x="4713918" y="59508"/>
                  <a:pt x="4621619" y="60252"/>
                  <a:pt x="4529470" y="63796"/>
                </a:cubicBezTo>
                <a:cubicBezTo>
                  <a:pt x="4515293" y="67340"/>
                  <a:pt x="4501205" y="71258"/>
                  <a:pt x="4486940" y="74428"/>
                </a:cubicBezTo>
                <a:cubicBezTo>
                  <a:pt x="4447931" y="83097"/>
                  <a:pt x="4428278" y="84584"/>
                  <a:pt x="4391247" y="95693"/>
                </a:cubicBezTo>
                <a:cubicBezTo>
                  <a:pt x="4369777" y="102134"/>
                  <a:pt x="4348717" y="109870"/>
                  <a:pt x="4327452" y="116958"/>
                </a:cubicBezTo>
                <a:cubicBezTo>
                  <a:pt x="4316819" y="120502"/>
                  <a:pt x="4306706" y="126476"/>
                  <a:pt x="4295554" y="127591"/>
                </a:cubicBezTo>
                <a:lnTo>
                  <a:pt x="4189228" y="138223"/>
                </a:lnTo>
                <a:cubicBezTo>
                  <a:pt x="4175051" y="141767"/>
                  <a:pt x="4160749" y="144841"/>
                  <a:pt x="4146698" y="148856"/>
                </a:cubicBezTo>
                <a:cubicBezTo>
                  <a:pt x="4135921" y="151935"/>
                  <a:pt x="4126008" y="159489"/>
                  <a:pt x="4114800" y="159489"/>
                </a:cubicBezTo>
                <a:cubicBezTo>
                  <a:pt x="4075653" y="159489"/>
                  <a:pt x="4036828" y="152400"/>
                  <a:pt x="3997842" y="148856"/>
                </a:cubicBezTo>
                <a:lnTo>
                  <a:pt x="3944679" y="138223"/>
                </a:lnTo>
                <a:lnTo>
                  <a:pt x="3944679" y="138223"/>
                </a:lnTo>
                <a:cubicBezTo>
                  <a:pt x="3909237" y="141767"/>
                  <a:pt x="3873182" y="141393"/>
                  <a:pt x="3838354" y="148856"/>
                </a:cubicBezTo>
                <a:cubicBezTo>
                  <a:pt x="3822856" y="152177"/>
                  <a:pt x="3810861" y="165109"/>
                  <a:pt x="3795824" y="170121"/>
                </a:cubicBezTo>
                <a:cubicBezTo>
                  <a:pt x="3755880" y="183436"/>
                  <a:pt x="3716147" y="177166"/>
                  <a:pt x="3678866" y="202019"/>
                </a:cubicBezTo>
                <a:cubicBezTo>
                  <a:pt x="3668233" y="209107"/>
                  <a:pt x="3658398" y="217569"/>
                  <a:pt x="3646968" y="223284"/>
                </a:cubicBezTo>
                <a:cubicBezTo>
                  <a:pt x="3606931" y="243302"/>
                  <a:pt x="3591883" y="245029"/>
                  <a:pt x="3551275" y="255182"/>
                </a:cubicBezTo>
                <a:cubicBezTo>
                  <a:pt x="3456818" y="326023"/>
                  <a:pt x="3559117" y="257896"/>
                  <a:pt x="3466214" y="297712"/>
                </a:cubicBezTo>
                <a:cubicBezTo>
                  <a:pt x="3451904" y="303845"/>
                  <a:pt x="3399703" y="345927"/>
                  <a:pt x="3391786" y="350875"/>
                </a:cubicBezTo>
                <a:cubicBezTo>
                  <a:pt x="3378345" y="359275"/>
                  <a:pt x="3362697" y="363740"/>
                  <a:pt x="3349256" y="372140"/>
                </a:cubicBezTo>
                <a:cubicBezTo>
                  <a:pt x="3334229" y="381532"/>
                  <a:pt x="3321753" y="394645"/>
                  <a:pt x="3306726" y="404037"/>
                </a:cubicBezTo>
                <a:cubicBezTo>
                  <a:pt x="3276690" y="422810"/>
                  <a:pt x="3263310" y="425598"/>
                  <a:pt x="3232298" y="435935"/>
                </a:cubicBezTo>
                <a:cubicBezTo>
                  <a:pt x="3221665" y="443023"/>
                  <a:pt x="3209951" y="448710"/>
                  <a:pt x="3200400" y="457200"/>
                </a:cubicBezTo>
                <a:cubicBezTo>
                  <a:pt x="3177923" y="477180"/>
                  <a:pt x="3161628" y="504314"/>
                  <a:pt x="3136605" y="520996"/>
                </a:cubicBezTo>
                <a:cubicBezTo>
                  <a:pt x="3063485" y="569743"/>
                  <a:pt x="3097056" y="555445"/>
                  <a:pt x="3040912" y="574158"/>
                </a:cubicBezTo>
                <a:lnTo>
                  <a:pt x="2977117" y="616689"/>
                </a:lnTo>
                <a:cubicBezTo>
                  <a:pt x="2966484" y="623777"/>
                  <a:pt x="2956177" y="631379"/>
                  <a:pt x="2945219" y="637954"/>
                </a:cubicBezTo>
                <a:cubicBezTo>
                  <a:pt x="2927498" y="648586"/>
                  <a:pt x="2908589" y="657451"/>
                  <a:pt x="2892056" y="669851"/>
                </a:cubicBezTo>
                <a:cubicBezTo>
                  <a:pt x="2880027" y="678873"/>
                  <a:pt x="2873608" y="695024"/>
                  <a:pt x="2860159" y="701749"/>
                </a:cubicBezTo>
                <a:cubicBezTo>
                  <a:pt x="2843995" y="709831"/>
                  <a:pt x="2824717" y="708838"/>
                  <a:pt x="2806996" y="712382"/>
                </a:cubicBezTo>
                <a:cubicBezTo>
                  <a:pt x="2792819" y="723014"/>
                  <a:pt x="2776997" y="731749"/>
                  <a:pt x="2764466" y="744279"/>
                </a:cubicBezTo>
                <a:cubicBezTo>
                  <a:pt x="2716371" y="792373"/>
                  <a:pt x="2773400" y="766110"/>
                  <a:pt x="2711303" y="786810"/>
                </a:cubicBezTo>
                <a:cubicBezTo>
                  <a:pt x="2700670" y="797442"/>
                  <a:pt x="2687746" y="806196"/>
                  <a:pt x="2679405" y="818707"/>
                </a:cubicBezTo>
                <a:cubicBezTo>
                  <a:pt x="2624196" y="901520"/>
                  <a:pt x="2713734" y="805646"/>
                  <a:pt x="2647507" y="871870"/>
                </a:cubicBezTo>
                <a:cubicBezTo>
                  <a:pt x="2643963" y="889591"/>
                  <a:pt x="2639846" y="907207"/>
                  <a:pt x="2636875" y="925033"/>
                </a:cubicBezTo>
                <a:cubicBezTo>
                  <a:pt x="2630357" y="964143"/>
                  <a:pt x="2626347" y="1013255"/>
                  <a:pt x="2615610" y="1052623"/>
                </a:cubicBezTo>
                <a:cubicBezTo>
                  <a:pt x="2609712" y="1074249"/>
                  <a:pt x="2610195" y="1100569"/>
                  <a:pt x="2594345" y="1116419"/>
                </a:cubicBezTo>
                <a:cubicBezTo>
                  <a:pt x="2583712" y="1127052"/>
                  <a:pt x="2572073" y="1136765"/>
                  <a:pt x="2562447" y="1148317"/>
                </a:cubicBezTo>
                <a:cubicBezTo>
                  <a:pt x="2554266" y="1158134"/>
                  <a:pt x="2550218" y="1171178"/>
                  <a:pt x="2541182" y="1180214"/>
                </a:cubicBezTo>
                <a:cubicBezTo>
                  <a:pt x="2532146" y="1189250"/>
                  <a:pt x="2519101" y="1193298"/>
                  <a:pt x="2509284" y="1201479"/>
                </a:cubicBezTo>
                <a:cubicBezTo>
                  <a:pt x="2497732" y="1211105"/>
                  <a:pt x="2489255" y="1224145"/>
                  <a:pt x="2477386" y="1233377"/>
                </a:cubicBezTo>
                <a:cubicBezTo>
                  <a:pt x="2457212" y="1249068"/>
                  <a:pt x="2413591" y="1275907"/>
                  <a:pt x="2413591" y="1275907"/>
                </a:cubicBezTo>
                <a:cubicBezTo>
                  <a:pt x="2352648" y="1367322"/>
                  <a:pt x="2433796" y="1259743"/>
                  <a:pt x="2360428" y="1318437"/>
                </a:cubicBezTo>
                <a:cubicBezTo>
                  <a:pt x="2350449" y="1326420"/>
                  <a:pt x="2347344" y="1340518"/>
                  <a:pt x="2339163" y="1350335"/>
                </a:cubicBezTo>
                <a:cubicBezTo>
                  <a:pt x="2308530" y="1387095"/>
                  <a:pt x="2314682" y="1379761"/>
                  <a:pt x="2275368" y="1392865"/>
                </a:cubicBezTo>
                <a:cubicBezTo>
                  <a:pt x="2264735" y="1403498"/>
                  <a:pt x="2253096" y="1413211"/>
                  <a:pt x="2243470" y="1424763"/>
                </a:cubicBezTo>
                <a:cubicBezTo>
                  <a:pt x="2235289" y="1434580"/>
                  <a:pt x="2232184" y="1448678"/>
                  <a:pt x="2222205" y="1456661"/>
                </a:cubicBezTo>
                <a:cubicBezTo>
                  <a:pt x="2213453" y="1463662"/>
                  <a:pt x="2200940" y="1463749"/>
                  <a:pt x="2190307" y="1467293"/>
                </a:cubicBezTo>
                <a:cubicBezTo>
                  <a:pt x="2179675" y="1477926"/>
                  <a:pt x="2169961" y="1489565"/>
                  <a:pt x="2158410" y="1499191"/>
                </a:cubicBezTo>
                <a:cubicBezTo>
                  <a:pt x="2112786" y="1537212"/>
                  <a:pt x="2136977" y="1501518"/>
                  <a:pt x="2094614" y="1552354"/>
                </a:cubicBezTo>
                <a:cubicBezTo>
                  <a:pt x="2086433" y="1562171"/>
                  <a:pt x="2082966" y="1575836"/>
                  <a:pt x="2073349" y="1584251"/>
                </a:cubicBezTo>
                <a:cubicBezTo>
                  <a:pt x="2054115" y="1601081"/>
                  <a:pt x="2027626" y="1608710"/>
                  <a:pt x="2009554" y="1626782"/>
                </a:cubicBezTo>
                <a:lnTo>
                  <a:pt x="1977656" y="1658679"/>
                </a:lnTo>
                <a:cubicBezTo>
                  <a:pt x="1950933" y="1738853"/>
                  <a:pt x="1990089" y="1643139"/>
                  <a:pt x="1935126" y="1711842"/>
                </a:cubicBezTo>
                <a:cubicBezTo>
                  <a:pt x="1928124" y="1720594"/>
                  <a:pt x="1929505" y="1733715"/>
                  <a:pt x="1924493" y="1743740"/>
                </a:cubicBezTo>
                <a:cubicBezTo>
                  <a:pt x="1918778" y="1755169"/>
                  <a:pt x="1910316" y="1765005"/>
                  <a:pt x="1903228" y="1775637"/>
                </a:cubicBezTo>
                <a:lnTo>
                  <a:pt x="1860698" y="1903228"/>
                </a:lnTo>
                <a:lnTo>
                  <a:pt x="1839433" y="1967023"/>
                </a:lnTo>
                <a:cubicBezTo>
                  <a:pt x="1835889" y="1977656"/>
                  <a:pt x="1830998" y="1987931"/>
                  <a:pt x="1828800" y="1998921"/>
                </a:cubicBezTo>
                <a:cubicBezTo>
                  <a:pt x="1825256" y="2016642"/>
                  <a:pt x="1821401" y="2034304"/>
                  <a:pt x="1818168" y="2052084"/>
                </a:cubicBezTo>
                <a:cubicBezTo>
                  <a:pt x="1794615" y="2181628"/>
                  <a:pt x="1820814" y="2046842"/>
                  <a:pt x="1796903" y="2190307"/>
                </a:cubicBezTo>
                <a:cubicBezTo>
                  <a:pt x="1793932" y="2208133"/>
                  <a:pt x="1789411" y="2225673"/>
                  <a:pt x="1786270" y="2243470"/>
                </a:cubicBezTo>
                <a:cubicBezTo>
                  <a:pt x="1759298" y="2396311"/>
                  <a:pt x="1782156" y="2328185"/>
                  <a:pt x="1743740" y="2424223"/>
                </a:cubicBezTo>
                <a:cubicBezTo>
                  <a:pt x="1740196" y="2445488"/>
                  <a:pt x="1738336" y="2467104"/>
                  <a:pt x="1733107" y="2488019"/>
                </a:cubicBezTo>
                <a:cubicBezTo>
                  <a:pt x="1727670" y="2509765"/>
                  <a:pt x="1718930" y="2530549"/>
                  <a:pt x="1711842" y="2551814"/>
                </a:cubicBezTo>
                <a:cubicBezTo>
                  <a:pt x="1708298" y="2562447"/>
                  <a:pt x="1703928" y="2572839"/>
                  <a:pt x="1701210" y="2583712"/>
                </a:cubicBezTo>
                <a:cubicBezTo>
                  <a:pt x="1697666" y="2597889"/>
                  <a:pt x="1696333" y="2612811"/>
                  <a:pt x="1690577" y="2626242"/>
                </a:cubicBezTo>
                <a:cubicBezTo>
                  <a:pt x="1673936" y="2665071"/>
                  <a:pt x="1628209" y="2691679"/>
                  <a:pt x="1605517" y="2721935"/>
                </a:cubicBezTo>
                <a:lnTo>
                  <a:pt x="1573619" y="2764465"/>
                </a:lnTo>
                <a:cubicBezTo>
                  <a:pt x="1545658" y="2876306"/>
                  <a:pt x="1587396" y="2740356"/>
                  <a:pt x="1531089" y="2838893"/>
                </a:cubicBezTo>
                <a:cubicBezTo>
                  <a:pt x="1523839" y="2851581"/>
                  <a:pt x="1526991" y="2868353"/>
                  <a:pt x="1520456" y="2881423"/>
                </a:cubicBezTo>
                <a:cubicBezTo>
                  <a:pt x="1512880" y="2896576"/>
                  <a:pt x="1478564" y="2916440"/>
                  <a:pt x="1467293" y="2923954"/>
                </a:cubicBezTo>
                <a:cubicBezTo>
                  <a:pt x="1444486" y="2992376"/>
                  <a:pt x="1474541" y="2918060"/>
                  <a:pt x="1424763" y="2987749"/>
                </a:cubicBezTo>
                <a:cubicBezTo>
                  <a:pt x="1346974" y="3096653"/>
                  <a:pt x="1444935" y="2975397"/>
                  <a:pt x="1392866" y="3062177"/>
                </a:cubicBezTo>
                <a:cubicBezTo>
                  <a:pt x="1387708" y="3070773"/>
                  <a:pt x="1378689" y="3076354"/>
                  <a:pt x="1371600" y="3083442"/>
                </a:cubicBezTo>
                <a:cubicBezTo>
                  <a:pt x="1368056" y="3094075"/>
                  <a:pt x="1364047" y="3104563"/>
                  <a:pt x="1360968" y="3115340"/>
                </a:cubicBezTo>
                <a:cubicBezTo>
                  <a:pt x="1356954" y="3129391"/>
                  <a:pt x="1356091" y="3144439"/>
                  <a:pt x="1350335" y="3157870"/>
                </a:cubicBezTo>
                <a:cubicBezTo>
                  <a:pt x="1345301" y="3169616"/>
                  <a:pt x="1336158" y="3179135"/>
                  <a:pt x="1329070" y="3189768"/>
                </a:cubicBezTo>
                <a:cubicBezTo>
                  <a:pt x="1294932" y="3428749"/>
                  <a:pt x="1330876" y="3156148"/>
                  <a:pt x="1307805" y="3721396"/>
                </a:cubicBezTo>
                <a:cubicBezTo>
                  <a:pt x="1305521" y="3777364"/>
                  <a:pt x="1298693" y="3774556"/>
                  <a:pt x="1286540" y="3817089"/>
                </a:cubicBezTo>
                <a:cubicBezTo>
                  <a:pt x="1282525" y="3831140"/>
                  <a:pt x="1281663" y="3846188"/>
                  <a:pt x="1275907" y="3859619"/>
                </a:cubicBezTo>
                <a:cubicBezTo>
                  <a:pt x="1270873" y="3871365"/>
                  <a:pt x="1261730" y="3880884"/>
                  <a:pt x="1254642" y="3891517"/>
                </a:cubicBezTo>
                <a:cubicBezTo>
                  <a:pt x="1251806" y="3902860"/>
                  <a:pt x="1224315" y="4022067"/>
                  <a:pt x="1212112" y="4040372"/>
                </a:cubicBezTo>
                <a:cubicBezTo>
                  <a:pt x="1197935" y="4061637"/>
                  <a:pt x="1177664" y="4079922"/>
                  <a:pt x="1169582" y="4104168"/>
                </a:cubicBezTo>
                <a:cubicBezTo>
                  <a:pt x="1166038" y="4114800"/>
                  <a:pt x="1164509" y="4126334"/>
                  <a:pt x="1158949" y="4136065"/>
                </a:cubicBezTo>
                <a:cubicBezTo>
                  <a:pt x="1140759" y="4167897"/>
                  <a:pt x="1120297" y="4185351"/>
                  <a:pt x="1095154" y="4210493"/>
                </a:cubicBezTo>
                <a:cubicBezTo>
                  <a:pt x="1088066" y="4238847"/>
                  <a:pt x="1086959" y="4269413"/>
                  <a:pt x="1073889" y="4295554"/>
                </a:cubicBezTo>
                <a:cubicBezTo>
                  <a:pt x="1066801" y="4309731"/>
                  <a:pt x="1060779" y="4324493"/>
                  <a:pt x="1052624" y="4338084"/>
                </a:cubicBezTo>
                <a:cubicBezTo>
                  <a:pt x="1039475" y="4359999"/>
                  <a:pt x="1024270" y="4380614"/>
                  <a:pt x="1010093" y="4401879"/>
                </a:cubicBezTo>
                <a:lnTo>
                  <a:pt x="988828" y="4433777"/>
                </a:lnTo>
                <a:cubicBezTo>
                  <a:pt x="981740" y="4444410"/>
                  <a:pt x="975230" y="4455452"/>
                  <a:pt x="967563" y="4465675"/>
                </a:cubicBezTo>
                <a:lnTo>
                  <a:pt x="935666" y="4508205"/>
                </a:lnTo>
                <a:cubicBezTo>
                  <a:pt x="927763" y="4531912"/>
                  <a:pt x="919096" y="4562926"/>
                  <a:pt x="903768" y="4582633"/>
                </a:cubicBezTo>
                <a:cubicBezTo>
                  <a:pt x="888382" y="4602415"/>
                  <a:pt x="850605" y="4635796"/>
                  <a:pt x="850605" y="4635796"/>
                </a:cubicBezTo>
                <a:cubicBezTo>
                  <a:pt x="847061" y="4646428"/>
                  <a:pt x="845416" y="4657896"/>
                  <a:pt x="839973" y="4667693"/>
                </a:cubicBezTo>
                <a:cubicBezTo>
                  <a:pt x="827561" y="4690035"/>
                  <a:pt x="797442" y="4731489"/>
                  <a:pt x="797442" y="4731489"/>
                </a:cubicBezTo>
                <a:lnTo>
                  <a:pt x="776177" y="4795284"/>
                </a:lnTo>
                <a:lnTo>
                  <a:pt x="765545" y="4827182"/>
                </a:lnTo>
                <a:cubicBezTo>
                  <a:pt x="748442" y="4998203"/>
                  <a:pt x="767861" y="4882868"/>
                  <a:pt x="744279" y="4965405"/>
                </a:cubicBezTo>
                <a:cubicBezTo>
                  <a:pt x="740265" y="4979456"/>
                  <a:pt x="739403" y="4994504"/>
                  <a:pt x="733647" y="5007935"/>
                </a:cubicBezTo>
                <a:cubicBezTo>
                  <a:pt x="728613" y="5019681"/>
                  <a:pt x="718722" y="5028738"/>
                  <a:pt x="712382" y="5039833"/>
                </a:cubicBezTo>
                <a:cubicBezTo>
                  <a:pt x="704518" y="5053595"/>
                  <a:pt x="697004" y="5067647"/>
                  <a:pt x="691117" y="5082363"/>
                </a:cubicBezTo>
                <a:cubicBezTo>
                  <a:pt x="682792" y="5103175"/>
                  <a:pt x="685702" y="5130308"/>
                  <a:pt x="669852" y="5146158"/>
                </a:cubicBezTo>
                <a:cubicBezTo>
                  <a:pt x="651574" y="5164435"/>
                  <a:pt x="638819" y="5174409"/>
                  <a:pt x="627321" y="5199321"/>
                </a:cubicBezTo>
                <a:cubicBezTo>
                  <a:pt x="599304" y="5260025"/>
                  <a:pt x="591379" y="5285883"/>
                  <a:pt x="574159" y="5337544"/>
                </a:cubicBezTo>
                <a:cubicBezTo>
                  <a:pt x="570615" y="5369442"/>
                  <a:pt x="571310" y="5402101"/>
                  <a:pt x="563526" y="5433237"/>
                </a:cubicBezTo>
                <a:cubicBezTo>
                  <a:pt x="560427" y="5445634"/>
                  <a:pt x="547976" y="5453705"/>
                  <a:pt x="542261" y="5465135"/>
                </a:cubicBezTo>
                <a:cubicBezTo>
                  <a:pt x="511486" y="5526684"/>
                  <a:pt x="560196" y="5468465"/>
                  <a:pt x="499731" y="5528930"/>
                </a:cubicBezTo>
                <a:lnTo>
                  <a:pt x="478466" y="5592726"/>
                </a:lnTo>
                <a:lnTo>
                  <a:pt x="467833" y="5624623"/>
                </a:lnTo>
                <a:cubicBezTo>
                  <a:pt x="464289" y="5656521"/>
                  <a:pt x="462080" y="5688596"/>
                  <a:pt x="457200" y="5720317"/>
                </a:cubicBezTo>
                <a:cubicBezTo>
                  <a:pt x="454978" y="5734760"/>
                  <a:pt x="448970" y="5748433"/>
                  <a:pt x="446568" y="5762847"/>
                </a:cubicBezTo>
                <a:cubicBezTo>
                  <a:pt x="440277" y="5800593"/>
                  <a:pt x="435339" y="5871559"/>
                  <a:pt x="425303" y="5911703"/>
                </a:cubicBezTo>
                <a:cubicBezTo>
                  <a:pt x="419867" y="5933449"/>
                  <a:pt x="416472" y="5956847"/>
                  <a:pt x="404038" y="5975498"/>
                </a:cubicBezTo>
                <a:cubicBezTo>
                  <a:pt x="377212" y="6015737"/>
                  <a:pt x="391809" y="5998360"/>
                  <a:pt x="361507" y="6028661"/>
                </a:cubicBezTo>
                <a:cubicBezTo>
                  <a:pt x="355010" y="6048153"/>
                  <a:pt x="341953" y="6105973"/>
                  <a:pt x="318977" y="6124354"/>
                </a:cubicBezTo>
                <a:cubicBezTo>
                  <a:pt x="310225" y="6131355"/>
                  <a:pt x="297712" y="6131442"/>
                  <a:pt x="287079" y="6134986"/>
                </a:cubicBezTo>
                <a:cubicBezTo>
                  <a:pt x="270249" y="6202311"/>
                  <a:pt x="284553" y="6165358"/>
                  <a:pt x="233917" y="6241312"/>
                </a:cubicBezTo>
                <a:lnTo>
                  <a:pt x="233917" y="6241312"/>
                </a:lnTo>
                <a:cubicBezTo>
                  <a:pt x="219243" y="6285333"/>
                  <a:pt x="229501" y="6263885"/>
                  <a:pt x="202019" y="6305107"/>
                </a:cubicBezTo>
                <a:cubicBezTo>
                  <a:pt x="182415" y="6383520"/>
                  <a:pt x="203482" y="6312324"/>
                  <a:pt x="170121" y="6390168"/>
                </a:cubicBezTo>
                <a:cubicBezTo>
                  <a:pt x="159197" y="6415657"/>
                  <a:pt x="156562" y="6437624"/>
                  <a:pt x="148856" y="6464596"/>
                </a:cubicBezTo>
                <a:cubicBezTo>
                  <a:pt x="145777" y="6475372"/>
                  <a:pt x="143236" y="6486469"/>
                  <a:pt x="138224" y="6496493"/>
                </a:cubicBezTo>
                <a:cubicBezTo>
                  <a:pt x="132509" y="6507923"/>
                  <a:pt x="122674" y="6516961"/>
                  <a:pt x="116959" y="6528391"/>
                </a:cubicBezTo>
                <a:cubicBezTo>
                  <a:pt x="108461" y="6545387"/>
                  <a:pt x="100235" y="6586921"/>
                  <a:pt x="95693" y="6602819"/>
                </a:cubicBezTo>
                <a:cubicBezTo>
                  <a:pt x="92614" y="6613596"/>
                  <a:pt x="90073" y="6624692"/>
                  <a:pt x="85061" y="6634717"/>
                </a:cubicBezTo>
                <a:cubicBezTo>
                  <a:pt x="70259" y="6664321"/>
                  <a:pt x="55411" y="6674999"/>
                  <a:pt x="31898" y="6698512"/>
                </a:cubicBezTo>
                <a:cubicBezTo>
                  <a:pt x="8127" y="6769825"/>
                  <a:pt x="20658" y="6742258"/>
                  <a:pt x="0" y="6783572"/>
                </a:cubicBezTo>
                <a:lnTo>
                  <a:pt x="5135526" y="6783572"/>
                </a:lnTo>
                <a:cubicBezTo>
                  <a:pt x="5139070" y="4522381"/>
                  <a:pt x="5135526" y="1130595"/>
                  <a:pt x="5135526" y="0"/>
                </a:cubicBezTo>
                <a:close/>
              </a:path>
            </a:pathLst>
          </a:custGeom>
          <a:blipFill dpi="0" rotWithShape="1">
            <a:blip r:embed="rId3"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itle 3"/>
          <p:cNvSpPr>
            <a:spLocks noGrp="1"/>
          </p:cNvSpPr>
          <p:nvPr>
            <p:ph type="title"/>
          </p:nvPr>
        </p:nvSpPr>
        <p:spPr/>
        <p:txBody>
          <a:bodyPr/>
          <a:lstStyle/>
          <a:p>
            <a:r>
              <a:rPr lang="en-IE" sz="3600" b="1" dirty="0"/>
              <a:t>Financial Trading</a:t>
            </a:r>
          </a:p>
        </p:txBody>
      </p:sp>
      <p:sp>
        <p:nvSpPr>
          <p:cNvPr id="2" name="Slide Number Placeholder 1"/>
          <p:cNvSpPr>
            <a:spLocks noGrp="1"/>
          </p:cNvSpPr>
          <p:nvPr>
            <p:ph type="sldNum" sz="quarter" idx="12"/>
          </p:nvPr>
        </p:nvSpPr>
        <p:spPr>
          <a:xfrm>
            <a:off x="6974904" y="6448251"/>
            <a:ext cx="2133600" cy="365125"/>
          </a:xfrm>
        </p:spPr>
        <p:txBody>
          <a:bodyPr/>
          <a:lstStyle/>
          <a:p>
            <a:pPr>
              <a:defRPr/>
            </a:pPr>
            <a:fld id="{E2948647-C3BE-4DB6-A62E-807BC7E8B824}" type="slidenum">
              <a:rPr lang="en-GB" smtClean="0"/>
              <a:pPr>
                <a:defRPr/>
              </a:pPr>
              <a:t>4</a:t>
            </a:fld>
            <a:endParaRPr lang="en-GB" dirty="0"/>
          </a:p>
        </p:txBody>
      </p:sp>
      <p:sp>
        <p:nvSpPr>
          <p:cNvPr id="614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dirty="0">
              <a:latin typeface="Calibri" pitchFamily="34" charset="0"/>
            </a:endParaRPr>
          </a:p>
        </p:txBody>
      </p:sp>
      <p:sp>
        <p:nvSpPr>
          <p:cNvPr id="6149" name="Rectangle 6"/>
          <p:cNvSpPr>
            <a:spLocks noChangeArrowheads="1"/>
          </p:cNvSpPr>
          <p:nvPr/>
        </p:nvSpPr>
        <p:spPr bwMode="auto">
          <a:xfrm>
            <a:off x="0" y="500042"/>
            <a:ext cx="9144000" cy="457200"/>
          </a:xfrm>
          <a:prstGeom prst="rect">
            <a:avLst/>
          </a:prstGeom>
          <a:noFill/>
          <a:ln w="9525">
            <a:noFill/>
            <a:miter lim="800000"/>
            <a:headEnd/>
            <a:tailEnd/>
          </a:ln>
        </p:spPr>
        <p:txBody>
          <a:bodyPr wrap="none" anchor="ctr">
            <a:spAutoFit/>
          </a:bodyPr>
          <a:lstStyle/>
          <a:p>
            <a:r>
              <a:rPr lang="en-GB" dirty="0"/>
              <a:t/>
            </a:r>
            <a:br>
              <a:rPr lang="en-GB" dirty="0"/>
            </a:br>
            <a:endParaRPr lang="en-GB" dirty="0"/>
          </a:p>
          <a:p>
            <a:pPr eaLnBrk="0" hangingPunct="0"/>
            <a:endParaRPr lang="en-GB" dirty="0"/>
          </a:p>
        </p:txBody>
      </p:sp>
      <p:sp>
        <p:nvSpPr>
          <p:cNvPr id="11388" name="Rectangle 1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sp>
        <p:nvSpPr>
          <p:cNvPr id="11572" name="Rectangle 30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pic>
        <p:nvPicPr>
          <p:cNvPr id="39" name="Picture 7"/>
          <p:cNvPicPr>
            <a:picLocks noChangeAspect="1" noChangeArrowheads="1"/>
          </p:cNvPicPr>
          <p:nvPr/>
        </p:nvPicPr>
        <p:blipFill>
          <a:blip r:embed="rId4" cstate="print"/>
          <a:srcRect/>
          <a:stretch>
            <a:fillRect/>
          </a:stretch>
        </p:blipFill>
        <p:spPr bwMode="auto">
          <a:xfrm>
            <a:off x="8394124" y="44624"/>
            <a:ext cx="714380" cy="714380"/>
          </a:xfrm>
          <a:prstGeom prst="rect">
            <a:avLst/>
          </a:prstGeom>
          <a:noFill/>
          <a:ln w="9525">
            <a:noFill/>
            <a:miter lim="800000"/>
            <a:headEnd/>
            <a:tailEnd/>
          </a:ln>
        </p:spPr>
      </p:pic>
      <p:sp>
        <p:nvSpPr>
          <p:cNvPr id="21" name="Subtitle 2">
            <a:extLst>
              <a:ext uri="{FF2B5EF4-FFF2-40B4-BE49-F238E27FC236}">
                <a16:creationId xmlns:a16="http://schemas.microsoft.com/office/drawing/2014/main" xmlns="" id="{ADBBCDB7-8237-4422-B2D5-31C810F69CBE}"/>
              </a:ext>
            </a:extLst>
          </p:cNvPr>
          <p:cNvSpPr txBox="1">
            <a:spLocks/>
          </p:cNvSpPr>
          <p:nvPr/>
        </p:nvSpPr>
        <p:spPr bwMode="auto">
          <a:xfrm>
            <a:off x="2723361" y="1275644"/>
            <a:ext cx="6309131" cy="5213115"/>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000" b="1" dirty="0"/>
              <a:t>Financial Trading does not provide a hedge</a:t>
            </a:r>
          </a:p>
          <a:p>
            <a:endParaRPr lang="en-IE" sz="1800" dirty="0"/>
          </a:p>
          <a:p>
            <a:r>
              <a:rPr lang="en-IE" sz="1800" dirty="0"/>
              <a:t>If A acquires B’s obligation, and A sells baseload in the DAM and an event occurs in the BM. Then:</a:t>
            </a:r>
          </a:p>
          <a:p>
            <a:r>
              <a:rPr lang="en-IE" sz="1800" dirty="0"/>
              <a:t>In a high price event, B’s Obligation will still be exposed in the BM but A will not have been paid the high market price to cover the exposure of B’s obligation</a:t>
            </a:r>
          </a:p>
        </p:txBody>
      </p:sp>
      <p:pic>
        <p:nvPicPr>
          <p:cNvPr id="12" name="Picture 11">
            <a:extLst>
              <a:ext uri="{FF2B5EF4-FFF2-40B4-BE49-F238E27FC236}">
                <a16:creationId xmlns:a16="http://schemas.microsoft.com/office/drawing/2014/main" xmlns="" id="{06190948-E0F3-4371-9E37-C597A9862AC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347864" y="3492838"/>
            <a:ext cx="4559935" cy="2865120"/>
          </a:xfrm>
          <a:prstGeom prst="rect">
            <a:avLst/>
          </a:prstGeom>
          <a:noFill/>
        </p:spPr>
      </p:pic>
      <p:sp>
        <p:nvSpPr>
          <p:cNvPr id="15" name="Subtitle 2">
            <a:extLst>
              <a:ext uri="{FF2B5EF4-FFF2-40B4-BE49-F238E27FC236}">
                <a16:creationId xmlns:a16="http://schemas.microsoft.com/office/drawing/2014/main" xmlns="" id="{1959ADA9-92E8-420D-B3F2-B06D54760896}"/>
              </a:ext>
            </a:extLst>
          </p:cNvPr>
          <p:cNvSpPr txBox="1">
            <a:spLocks/>
          </p:cNvSpPr>
          <p:nvPr/>
        </p:nvSpPr>
        <p:spPr bwMode="auto">
          <a:xfrm>
            <a:off x="107503" y="1268759"/>
            <a:ext cx="2487596" cy="5220000"/>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solidFill>
                  <a:schemeClr val="bg1">
                    <a:lumMod val="50000"/>
                  </a:schemeClr>
                </a:solidFill>
              </a:rPr>
              <a:t>Background</a:t>
            </a:r>
          </a:p>
          <a:p>
            <a:r>
              <a:rPr lang="en-GB" sz="2400" b="1" dirty="0">
                <a:solidFill>
                  <a:schemeClr val="bg1">
                    <a:lumMod val="50000"/>
                  </a:schemeClr>
                </a:solidFill>
              </a:rPr>
              <a:t>Requirements</a:t>
            </a:r>
          </a:p>
          <a:p>
            <a:r>
              <a:rPr lang="en-GB" sz="2400" b="1" dirty="0"/>
              <a:t>Financial Trading</a:t>
            </a:r>
          </a:p>
          <a:p>
            <a:r>
              <a:rPr lang="en-GB" sz="2400" b="1" dirty="0">
                <a:solidFill>
                  <a:schemeClr val="bg1">
                    <a:lumMod val="50000"/>
                  </a:schemeClr>
                </a:solidFill>
              </a:rPr>
              <a:t>Registered Trades</a:t>
            </a:r>
          </a:p>
          <a:p>
            <a:r>
              <a:rPr lang="en-GB" sz="2400" b="1" dirty="0">
                <a:solidFill>
                  <a:schemeClr val="bg1">
                    <a:lumMod val="50000"/>
                  </a:schemeClr>
                </a:solidFill>
              </a:rPr>
              <a:t>Load Following</a:t>
            </a:r>
          </a:p>
          <a:p>
            <a:r>
              <a:rPr lang="en-GB" sz="2400" b="1" dirty="0">
                <a:solidFill>
                  <a:schemeClr val="bg1">
                    <a:lumMod val="50000"/>
                  </a:schemeClr>
                </a:solidFill>
              </a:rPr>
              <a:t>Master Trade Request</a:t>
            </a:r>
          </a:p>
          <a:p>
            <a:r>
              <a:rPr lang="en-GB" sz="2400" b="1" dirty="0">
                <a:solidFill>
                  <a:schemeClr val="bg1">
                    <a:lumMod val="50000"/>
                  </a:schemeClr>
                </a:solidFill>
              </a:rPr>
              <a:t>Trade Request</a:t>
            </a:r>
          </a:p>
          <a:p>
            <a:r>
              <a:rPr lang="en-GB" sz="2400" b="1" dirty="0">
                <a:solidFill>
                  <a:schemeClr val="bg1">
                    <a:lumMod val="50000"/>
                  </a:schemeClr>
                </a:solidFill>
              </a:rPr>
              <a:t>Capacity and Trade Register</a:t>
            </a:r>
          </a:p>
          <a:p>
            <a:endParaRPr lang="en-IE" b="1" dirty="0">
              <a:solidFill>
                <a:schemeClr val="bg1"/>
              </a:solidFill>
            </a:endParaRPr>
          </a:p>
        </p:txBody>
      </p:sp>
    </p:spTree>
    <p:extLst>
      <p:ext uri="{BB962C8B-B14F-4D97-AF65-F5344CB8AC3E}">
        <p14:creationId xmlns:p14="http://schemas.microsoft.com/office/powerpoint/2010/main" val="1040040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982589" y="44624"/>
            <a:ext cx="5139070" cy="6783572"/>
          </a:xfrm>
          <a:custGeom>
            <a:avLst/>
            <a:gdLst>
              <a:gd name="connsiteX0" fmla="*/ 5135526 w 5139070"/>
              <a:gd name="connsiteY0" fmla="*/ 0 h 6783572"/>
              <a:gd name="connsiteX1" fmla="*/ 5135526 w 5139070"/>
              <a:gd name="connsiteY1" fmla="*/ 0 h 6783572"/>
              <a:gd name="connsiteX2" fmla="*/ 4890977 w 5139070"/>
              <a:gd name="connsiteY2" fmla="*/ 31898 h 6783572"/>
              <a:gd name="connsiteX3" fmla="*/ 4837814 w 5139070"/>
              <a:gd name="connsiteY3" fmla="*/ 42530 h 6783572"/>
              <a:gd name="connsiteX4" fmla="*/ 4805917 w 5139070"/>
              <a:gd name="connsiteY4" fmla="*/ 53163 h 6783572"/>
              <a:gd name="connsiteX5" fmla="*/ 4529470 w 5139070"/>
              <a:gd name="connsiteY5" fmla="*/ 63796 h 6783572"/>
              <a:gd name="connsiteX6" fmla="*/ 4486940 w 5139070"/>
              <a:gd name="connsiteY6" fmla="*/ 74428 h 6783572"/>
              <a:gd name="connsiteX7" fmla="*/ 4391247 w 5139070"/>
              <a:gd name="connsiteY7" fmla="*/ 95693 h 6783572"/>
              <a:gd name="connsiteX8" fmla="*/ 4327452 w 5139070"/>
              <a:gd name="connsiteY8" fmla="*/ 116958 h 6783572"/>
              <a:gd name="connsiteX9" fmla="*/ 4295554 w 5139070"/>
              <a:gd name="connsiteY9" fmla="*/ 127591 h 6783572"/>
              <a:gd name="connsiteX10" fmla="*/ 4189228 w 5139070"/>
              <a:gd name="connsiteY10" fmla="*/ 138223 h 6783572"/>
              <a:gd name="connsiteX11" fmla="*/ 4146698 w 5139070"/>
              <a:gd name="connsiteY11" fmla="*/ 148856 h 6783572"/>
              <a:gd name="connsiteX12" fmla="*/ 4114800 w 5139070"/>
              <a:gd name="connsiteY12" fmla="*/ 159489 h 6783572"/>
              <a:gd name="connsiteX13" fmla="*/ 3997842 w 5139070"/>
              <a:gd name="connsiteY13" fmla="*/ 148856 h 6783572"/>
              <a:gd name="connsiteX14" fmla="*/ 3944679 w 5139070"/>
              <a:gd name="connsiteY14" fmla="*/ 138223 h 6783572"/>
              <a:gd name="connsiteX15" fmla="*/ 3944679 w 5139070"/>
              <a:gd name="connsiteY15" fmla="*/ 138223 h 6783572"/>
              <a:gd name="connsiteX16" fmla="*/ 3838354 w 5139070"/>
              <a:gd name="connsiteY16" fmla="*/ 148856 h 6783572"/>
              <a:gd name="connsiteX17" fmla="*/ 3795824 w 5139070"/>
              <a:gd name="connsiteY17" fmla="*/ 170121 h 6783572"/>
              <a:gd name="connsiteX18" fmla="*/ 3678866 w 5139070"/>
              <a:gd name="connsiteY18" fmla="*/ 202019 h 6783572"/>
              <a:gd name="connsiteX19" fmla="*/ 3646968 w 5139070"/>
              <a:gd name="connsiteY19" fmla="*/ 223284 h 6783572"/>
              <a:gd name="connsiteX20" fmla="*/ 3551275 w 5139070"/>
              <a:gd name="connsiteY20" fmla="*/ 255182 h 6783572"/>
              <a:gd name="connsiteX21" fmla="*/ 3466214 w 5139070"/>
              <a:gd name="connsiteY21" fmla="*/ 297712 h 6783572"/>
              <a:gd name="connsiteX22" fmla="*/ 3391786 w 5139070"/>
              <a:gd name="connsiteY22" fmla="*/ 350875 h 6783572"/>
              <a:gd name="connsiteX23" fmla="*/ 3349256 w 5139070"/>
              <a:gd name="connsiteY23" fmla="*/ 372140 h 6783572"/>
              <a:gd name="connsiteX24" fmla="*/ 3306726 w 5139070"/>
              <a:gd name="connsiteY24" fmla="*/ 404037 h 6783572"/>
              <a:gd name="connsiteX25" fmla="*/ 3232298 w 5139070"/>
              <a:gd name="connsiteY25" fmla="*/ 435935 h 6783572"/>
              <a:gd name="connsiteX26" fmla="*/ 3200400 w 5139070"/>
              <a:gd name="connsiteY26" fmla="*/ 457200 h 6783572"/>
              <a:gd name="connsiteX27" fmla="*/ 3136605 w 5139070"/>
              <a:gd name="connsiteY27" fmla="*/ 520996 h 6783572"/>
              <a:gd name="connsiteX28" fmla="*/ 3040912 w 5139070"/>
              <a:gd name="connsiteY28" fmla="*/ 574158 h 6783572"/>
              <a:gd name="connsiteX29" fmla="*/ 2977117 w 5139070"/>
              <a:gd name="connsiteY29" fmla="*/ 616689 h 6783572"/>
              <a:gd name="connsiteX30" fmla="*/ 2945219 w 5139070"/>
              <a:gd name="connsiteY30" fmla="*/ 637954 h 6783572"/>
              <a:gd name="connsiteX31" fmla="*/ 2892056 w 5139070"/>
              <a:gd name="connsiteY31" fmla="*/ 669851 h 6783572"/>
              <a:gd name="connsiteX32" fmla="*/ 2860159 w 5139070"/>
              <a:gd name="connsiteY32" fmla="*/ 701749 h 6783572"/>
              <a:gd name="connsiteX33" fmla="*/ 2806996 w 5139070"/>
              <a:gd name="connsiteY33" fmla="*/ 712382 h 6783572"/>
              <a:gd name="connsiteX34" fmla="*/ 2764466 w 5139070"/>
              <a:gd name="connsiteY34" fmla="*/ 744279 h 6783572"/>
              <a:gd name="connsiteX35" fmla="*/ 2711303 w 5139070"/>
              <a:gd name="connsiteY35" fmla="*/ 786810 h 6783572"/>
              <a:gd name="connsiteX36" fmla="*/ 2679405 w 5139070"/>
              <a:gd name="connsiteY36" fmla="*/ 818707 h 6783572"/>
              <a:gd name="connsiteX37" fmla="*/ 2647507 w 5139070"/>
              <a:gd name="connsiteY37" fmla="*/ 871870 h 6783572"/>
              <a:gd name="connsiteX38" fmla="*/ 2636875 w 5139070"/>
              <a:gd name="connsiteY38" fmla="*/ 925033 h 6783572"/>
              <a:gd name="connsiteX39" fmla="*/ 2615610 w 5139070"/>
              <a:gd name="connsiteY39" fmla="*/ 1052623 h 6783572"/>
              <a:gd name="connsiteX40" fmla="*/ 2594345 w 5139070"/>
              <a:gd name="connsiteY40" fmla="*/ 1116419 h 6783572"/>
              <a:gd name="connsiteX41" fmla="*/ 2562447 w 5139070"/>
              <a:gd name="connsiteY41" fmla="*/ 1148317 h 6783572"/>
              <a:gd name="connsiteX42" fmla="*/ 2541182 w 5139070"/>
              <a:gd name="connsiteY42" fmla="*/ 1180214 h 6783572"/>
              <a:gd name="connsiteX43" fmla="*/ 2509284 w 5139070"/>
              <a:gd name="connsiteY43" fmla="*/ 1201479 h 6783572"/>
              <a:gd name="connsiteX44" fmla="*/ 2477386 w 5139070"/>
              <a:gd name="connsiteY44" fmla="*/ 1233377 h 6783572"/>
              <a:gd name="connsiteX45" fmla="*/ 2413591 w 5139070"/>
              <a:gd name="connsiteY45" fmla="*/ 1275907 h 6783572"/>
              <a:gd name="connsiteX46" fmla="*/ 2360428 w 5139070"/>
              <a:gd name="connsiteY46" fmla="*/ 1318437 h 6783572"/>
              <a:gd name="connsiteX47" fmla="*/ 2339163 w 5139070"/>
              <a:gd name="connsiteY47" fmla="*/ 1350335 h 6783572"/>
              <a:gd name="connsiteX48" fmla="*/ 2275368 w 5139070"/>
              <a:gd name="connsiteY48" fmla="*/ 1392865 h 6783572"/>
              <a:gd name="connsiteX49" fmla="*/ 2243470 w 5139070"/>
              <a:gd name="connsiteY49" fmla="*/ 1424763 h 6783572"/>
              <a:gd name="connsiteX50" fmla="*/ 2222205 w 5139070"/>
              <a:gd name="connsiteY50" fmla="*/ 1456661 h 6783572"/>
              <a:gd name="connsiteX51" fmla="*/ 2190307 w 5139070"/>
              <a:gd name="connsiteY51" fmla="*/ 1467293 h 6783572"/>
              <a:gd name="connsiteX52" fmla="*/ 2158410 w 5139070"/>
              <a:gd name="connsiteY52" fmla="*/ 1499191 h 6783572"/>
              <a:gd name="connsiteX53" fmla="*/ 2094614 w 5139070"/>
              <a:gd name="connsiteY53" fmla="*/ 1552354 h 6783572"/>
              <a:gd name="connsiteX54" fmla="*/ 2073349 w 5139070"/>
              <a:gd name="connsiteY54" fmla="*/ 1584251 h 6783572"/>
              <a:gd name="connsiteX55" fmla="*/ 2009554 w 5139070"/>
              <a:gd name="connsiteY55" fmla="*/ 1626782 h 6783572"/>
              <a:gd name="connsiteX56" fmla="*/ 1977656 w 5139070"/>
              <a:gd name="connsiteY56" fmla="*/ 1658679 h 6783572"/>
              <a:gd name="connsiteX57" fmla="*/ 1935126 w 5139070"/>
              <a:gd name="connsiteY57" fmla="*/ 1711842 h 6783572"/>
              <a:gd name="connsiteX58" fmla="*/ 1924493 w 5139070"/>
              <a:gd name="connsiteY58" fmla="*/ 1743740 h 6783572"/>
              <a:gd name="connsiteX59" fmla="*/ 1903228 w 5139070"/>
              <a:gd name="connsiteY59" fmla="*/ 1775637 h 6783572"/>
              <a:gd name="connsiteX60" fmla="*/ 1860698 w 5139070"/>
              <a:gd name="connsiteY60" fmla="*/ 1903228 h 6783572"/>
              <a:gd name="connsiteX61" fmla="*/ 1839433 w 5139070"/>
              <a:gd name="connsiteY61" fmla="*/ 1967023 h 6783572"/>
              <a:gd name="connsiteX62" fmla="*/ 1828800 w 5139070"/>
              <a:gd name="connsiteY62" fmla="*/ 1998921 h 6783572"/>
              <a:gd name="connsiteX63" fmla="*/ 1818168 w 5139070"/>
              <a:gd name="connsiteY63" fmla="*/ 2052084 h 6783572"/>
              <a:gd name="connsiteX64" fmla="*/ 1796903 w 5139070"/>
              <a:gd name="connsiteY64" fmla="*/ 2190307 h 6783572"/>
              <a:gd name="connsiteX65" fmla="*/ 1786270 w 5139070"/>
              <a:gd name="connsiteY65" fmla="*/ 2243470 h 6783572"/>
              <a:gd name="connsiteX66" fmla="*/ 1743740 w 5139070"/>
              <a:gd name="connsiteY66" fmla="*/ 2424223 h 6783572"/>
              <a:gd name="connsiteX67" fmla="*/ 1733107 w 5139070"/>
              <a:gd name="connsiteY67" fmla="*/ 2488019 h 6783572"/>
              <a:gd name="connsiteX68" fmla="*/ 1711842 w 5139070"/>
              <a:gd name="connsiteY68" fmla="*/ 2551814 h 6783572"/>
              <a:gd name="connsiteX69" fmla="*/ 1701210 w 5139070"/>
              <a:gd name="connsiteY69" fmla="*/ 2583712 h 6783572"/>
              <a:gd name="connsiteX70" fmla="*/ 1690577 w 5139070"/>
              <a:gd name="connsiteY70" fmla="*/ 2626242 h 6783572"/>
              <a:gd name="connsiteX71" fmla="*/ 1605517 w 5139070"/>
              <a:gd name="connsiteY71" fmla="*/ 2721935 h 6783572"/>
              <a:gd name="connsiteX72" fmla="*/ 1573619 w 5139070"/>
              <a:gd name="connsiteY72" fmla="*/ 2764465 h 6783572"/>
              <a:gd name="connsiteX73" fmla="*/ 1531089 w 5139070"/>
              <a:gd name="connsiteY73" fmla="*/ 2838893 h 6783572"/>
              <a:gd name="connsiteX74" fmla="*/ 1520456 w 5139070"/>
              <a:gd name="connsiteY74" fmla="*/ 2881423 h 6783572"/>
              <a:gd name="connsiteX75" fmla="*/ 1467293 w 5139070"/>
              <a:gd name="connsiteY75" fmla="*/ 2923954 h 6783572"/>
              <a:gd name="connsiteX76" fmla="*/ 1424763 w 5139070"/>
              <a:gd name="connsiteY76" fmla="*/ 2987749 h 6783572"/>
              <a:gd name="connsiteX77" fmla="*/ 1392866 w 5139070"/>
              <a:gd name="connsiteY77" fmla="*/ 3062177 h 6783572"/>
              <a:gd name="connsiteX78" fmla="*/ 1371600 w 5139070"/>
              <a:gd name="connsiteY78" fmla="*/ 3083442 h 6783572"/>
              <a:gd name="connsiteX79" fmla="*/ 1360968 w 5139070"/>
              <a:gd name="connsiteY79" fmla="*/ 3115340 h 6783572"/>
              <a:gd name="connsiteX80" fmla="*/ 1350335 w 5139070"/>
              <a:gd name="connsiteY80" fmla="*/ 3157870 h 6783572"/>
              <a:gd name="connsiteX81" fmla="*/ 1329070 w 5139070"/>
              <a:gd name="connsiteY81" fmla="*/ 3189768 h 6783572"/>
              <a:gd name="connsiteX82" fmla="*/ 1307805 w 5139070"/>
              <a:gd name="connsiteY82" fmla="*/ 3721396 h 6783572"/>
              <a:gd name="connsiteX83" fmla="*/ 1286540 w 5139070"/>
              <a:gd name="connsiteY83" fmla="*/ 3817089 h 6783572"/>
              <a:gd name="connsiteX84" fmla="*/ 1275907 w 5139070"/>
              <a:gd name="connsiteY84" fmla="*/ 3859619 h 6783572"/>
              <a:gd name="connsiteX85" fmla="*/ 1254642 w 5139070"/>
              <a:gd name="connsiteY85" fmla="*/ 3891517 h 6783572"/>
              <a:gd name="connsiteX86" fmla="*/ 1212112 w 5139070"/>
              <a:gd name="connsiteY86" fmla="*/ 4040372 h 6783572"/>
              <a:gd name="connsiteX87" fmla="*/ 1169582 w 5139070"/>
              <a:gd name="connsiteY87" fmla="*/ 4104168 h 6783572"/>
              <a:gd name="connsiteX88" fmla="*/ 1158949 w 5139070"/>
              <a:gd name="connsiteY88" fmla="*/ 4136065 h 6783572"/>
              <a:gd name="connsiteX89" fmla="*/ 1095154 w 5139070"/>
              <a:gd name="connsiteY89" fmla="*/ 4210493 h 6783572"/>
              <a:gd name="connsiteX90" fmla="*/ 1073889 w 5139070"/>
              <a:gd name="connsiteY90" fmla="*/ 4295554 h 6783572"/>
              <a:gd name="connsiteX91" fmla="*/ 1052624 w 5139070"/>
              <a:gd name="connsiteY91" fmla="*/ 4338084 h 6783572"/>
              <a:gd name="connsiteX92" fmla="*/ 1010093 w 5139070"/>
              <a:gd name="connsiteY92" fmla="*/ 4401879 h 6783572"/>
              <a:gd name="connsiteX93" fmla="*/ 988828 w 5139070"/>
              <a:gd name="connsiteY93" fmla="*/ 4433777 h 6783572"/>
              <a:gd name="connsiteX94" fmla="*/ 967563 w 5139070"/>
              <a:gd name="connsiteY94" fmla="*/ 4465675 h 6783572"/>
              <a:gd name="connsiteX95" fmla="*/ 935666 w 5139070"/>
              <a:gd name="connsiteY95" fmla="*/ 4508205 h 6783572"/>
              <a:gd name="connsiteX96" fmla="*/ 903768 w 5139070"/>
              <a:gd name="connsiteY96" fmla="*/ 4582633 h 6783572"/>
              <a:gd name="connsiteX97" fmla="*/ 850605 w 5139070"/>
              <a:gd name="connsiteY97" fmla="*/ 4635796 h 6783572"/>
              <a:gd name="connsiteX98" fmla="*/ 839973 w 5139070"/>
              <a:gd name="connsiteY98" fmla="*/ 4667693 h 6783572"/>
              <a:gd name="connsiteX99" fmla="*/ 797442 w 5139070"/>
              <a:gd name="connsiteY99" fmla="*/ 4731489 h 6783572"/>
              <a:gd name="connsiteX100" fmla="*/ 776177 w 5139070"/>
              <a:gd name="connsiteY100" fmla="*/ 4795284 h 6783572"/>
              <a:gd name="connsiteX101" fmla="*/ 765545 w 5139070"/>
              <a:gd name="connsiteY101" fmla="*/ 4827182 h 6783572"/>
              <a:gd name="connsiteX102" fmla="*/ 744279 w 5139070"/>
              <a:gd name="connsiteY102" fmla="*/ 4965405 h 6783572"/>
              <a:gd name="connsiteX103" fmla="*/ 733647 w 5139070"/>
              <a:gd name="connsiteY103" fmla="*/ 5007935 h 6783572"/>
              <a:gd name="connsiteX104" fmla="*/ 712382 w 5139070"/>
              <a:gd name="connsiteY104" fmla="*/ 5039833 h 6783572"/>
              <a:gd name="connsiteX105" fmla="*/ 691117 w 5139070"/>
              <a:gd name="connsiteY105" fmla="*/ 5082363 h 6783572"/>
              <a:gd name="connsiteX106" fmla="*/ 669852 w 5139070"/>
              <a:gd name="connsiteY106" fmla="*/ 5146158 h 6783572"/>
              <a:gd name="connsiteX107" fmla="*/ 627321 w 5139070"/>
              <a:gd name="connsiteY107" fmla="*/ 5199321 h 6783572"/>
              <a:gd name="connsiteX108" fmla="*/ 574159 w 5139070"/>
              <a:gd name="connsiteY108" fmla="*/ 5337544 h 6783572"/>
              <a:gd name="connsiteX109" fmla="*/ 563526 w 5139070"/>
              <a:gd name="connsiteY109" fmla="*/ 5433237 h 6783572"/>
              <a:gd name="connsiteX110" fmla="*/ 542261 w 5139070"/>
              <a:gd name="connsiteY110" fmla="*/ 5465135 h 6783572"/>
              <a:gd name="connsiteX111" fmla="*/ 499731 w 5139070"/>
              <a:gd name="connsiteY111" fmla="*/ 5528930 h 6783572"/>
              <a:gd name="connsiteX112" fmla="*/ 478466 w 5139070"/>
              <a:gd name="connsiteY112" fmla="*/ 5592726 h 6783572"/>
              <a:gd name="connsiteX113" fmla="*/ 467833 w 5139070"/>
              <a:gd name="connsiteY113" fmla="*/ 5624623 h 6783572"/>
              <a:gd name="connsiteX114" fmla="*/ 457200 w 5139070"/>
              <a:gd name="connsiteY114" fmla="*/ 5720317 h 6783572"/>
              <a:gd name="connsiteX115" fmla="*/ 446568 w 5139070"/>
              <a:gd name="connsiteY115" fmla="*/ 5762847 h 6783572"/>
              <a:gd name="connsiteX116" fmla="*/ 425303 w 5139070"/>
              <a:gd name="connsiteY116" fmla="*/ 5911703 h 6783572"/>
              <a:gd name="connsiteX117" fmla="*/ 404038 w 5139070"/>
              <a:gd name="connsiteY117" fmla="*/ 5975498 h 6783572"/>
              <a:gd name="connsiteX118" fmla="*/ 361507 w 5139070"/>
              <a:gd name="connsiteY118" fmla="*/ 6028661 h 6783572"/>
              <a:gd name="connsiteX119" fmla="*/ 318977 w 5139070"/>
              <a:gd name="connsiteY119" fmla="*/ 6124354 h 6783572"/>
              <a:gd name="connsiteX120" fmla="*/ 287079 w 5139070"/>
              <a:gd name="connsiteY120" fmla="*/ 6134986 h 6783572"/>
              <a:gd name="connsiteX121" fmla="*/ 233917 w 5139070"/>
              <a:gd name="connsiteY121" fmla="*/ 6241312 h 6783572"/>
              <a:gd name="connsiteX122" fmla="*/ 233917 w 5139070"/>
              <a:gd name="connsiteY122" fmla="*/ 6241312 h 6783572"/>
              <a:gd name="connsiteX123" fmla="*/ 202019 w 5139070"/>
              <a:gd name="connsiteY123" fmla="*/ 6305107 h 6783572"/>
              <a:gd name="connsiteX124" fmla="*/ 170121 w 5139070"/>
              <a:gd name="connsiteY124" fmla="*/ 6390168 h 6783572"/>
              <a:gd name="connsiteX125" fmla="*/ 148856 w 5139070"/>
              <a:gd name="connsiteY125" fmla="*/ 6464596 h 6783572"/>
              <a:gd name="connsiteX126" fmla="*/ 138224 w 5139070"/>
              <a:gd name="connsiteY126" fmla="*/ 6496493 h 6783572"/>
              <a:gd name="connsiteX127" fmla="*/ 116959 w 5139070"/>
              <a:gd name="connsiteY127" fmla="*/ 6528391 h 6783572"/>
              <a:gd name="connsiteX128" fmla="*/ 95693 w 5139070"/>
              <a:gd name="connsiteY128" fmla="*/ 6602819 h 6783572"/>
              <a:gd name="connsiteX129" fmla="*/ 85061 w 5139070"/>
              <a:gd name="connsiteY129" fmla="*/ 6634717 h 6783572"/>
              <a:gd name="connsiteX130" fmla="*/ 31898 w 5139070"/>
              <a:gd name="connsiteY130" fmla="*/ 6698512 h 6783572"/>
              <a:gd name="connsiteX131" fmla="*/ 0 w 5139070"/>
              <a:gd name="connsiteY131" fmla="*/ 6783572 h 6783572"/>
              <a:gd name="connsiteX132" fmla="*/ 5135526 w 5139070"/>
              <a:gd name="connsiteY132" fmla="*/ 6783572 h 6783572"/>
              <a:gd name="connsiteX133" fmla="*/ 5135526 w 5139070"/>
              <a:gd name="connsiteY133" fmla="*/ 0 h 678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139070" h="6783572">
                <a:moveTo>
                  <a:pt x="5135526" y="0"/>
                </a:moveTo>
                <a:lnTo>
                  <a:pt x="5135526" y="0"/>
                </a:lnTo>
                <a:cubicBezTo>
                  <a:pt x="5064369" y="7907"/>
                  <a:pt x="4955487" y="18997"/>
                  <a:pt x="4890977" y="31898"/>
                </a:cubicBezTo>
                <a:cubicBezTo>
                  <a:pt x="4873256" y="35442"/>
                  <a:pt x="4855346" y="38147"/>
                  <a:pt x="4837814" y="42530"/>
                </a:cubicBezTo>
                <a:cubicBezTo>
                  <a:pt x="4826941" y="45248"/>
                  <a:pt x="4817098" y="52392"/>
                  <a:pt x="4805917" y="53163"/>
                </a:cubicBezTo>
                <a:cubicBezTo>
                  <a:pt x="4713918" y="59508"/>
                  <a:pt x="4621619" y="60252"/>
                  <a:pt x="4529470" y="63796"/>
                </a:cubicBezTo>
                <a:cubicBezTo>
                  <a:pt x="4515293" y="67340"/>
                  <a:pt x="4501205" y="71258"/>
                  <a:pt x="4486940" y="74428"/>
                </a:cubicBezTo>
                <a:cubicBezTo>
                  <a:pt x="4447931" y="83097"/>
                  <a:pt x="4428278" y="84584"/>
                  <a:pt x="4391247" y="95693"/>
                </a:cubicBezTo>
                <a:cubicBezTo>
                  <a:pt x="4369777" y="102134"/>
                  <a:pt x="4348717" y="109870"/>
                  <a:pt x="4327452" y="116958"/>
                </a:cubicBezTo>
                <a:cubicBezTo>
                  <a:pt x="4316819" y="120502"/>
                  <a:pt x="4306706" y="126476"/>
                  <a:pt x="4295554" y="127591"/>
                </a:cubicBezTo>
                <a:lnTo>
                  <a:pt x="4189228" y="138223"/>
                </a:lnTo>
                <a:cubicBezTo>
                  <a:pt x="4175051" y="141767"/>
                  <a:pt x="4160749" y="144841"/>
                  <a:pt x="4146698" y="148856"/>
                </a:cubicBezTo>
                <a:cubicBezTo>
                  <a:pt x="4135921" y="151935"/>
                  <a:pt x="4126008" y="159489"/>
                  <a:pt x="4114800" y="159489"/>
                </a:cubicBezTo>
                <a:cubicBezTo>
                  <a:pt x="4075653" y="159489"/>
                  <a:pt x="4036828" y="152400"/>
                  <a:pt x="3997842" y="148856"/>
                </a:cubicBezTo>
                <a:lnTo>
                  <a:pt x="3944679" y="138223"/>
                </a:lnTo>
                <a:lnTo>
                  <a:pt x="3944679" y="138223"/>
                </a:lnTo>
                <a:cubicBezTo>
                  <a:pt x="3909237" y="141767"/>
                  <a:pt x="3873182" y="141393"/>
                  <a:pt x="3838354" y="148856"/>
                </a:cubicBezTo>
                <a:cubicBezTo>
                  <a:pt x="3822856" y="152177"/>
                  <a:pt x="3810861" y="165109"/>
                  <a:pt x="3795824" y="170121"/>
                </a:cubicBezTo>
                <a:cubicBezTo>
                  <a:pt x="3755880" y="183436"/>
                  <a:pt x="3716147" y="177166"/>
                  <a:pt x="3678866" y="202019"/>
                </a:cubicBezTo>
                <a:cubicBezTo>
                  <a:pt x="3668233" y="209107"/>
                  <a:pt x="3658398" y="217569"/>
                  <a:pt x="3646968" y="223284"/>
                </a:cubicBezTo>
                <a:cubicBezTo>
                  <a:pt x="3606931" y="243302"/>
                  <a:pt x="3591883" y="245029"/>
                  <a:pt x="3551275" y="255182"/>
                </a:cubicBezTo>
                <a:cubicBezTo>
                  <a:pt x="3456818" y="326023"/>
                  <a:pt x="3559117" y="257896"/>
                  <a:pt x="3466214" y="297712"/>
                </a:cubicBezTo>
                <a:cubicBezTo>
                  <a:pt x="3451904" y="303845"/>
                  <a:pt x="3399703" y="345927"/>
                  <a:pt x="3391786" y="350875"/>
                </a:cubicBezTo>
                <a:cubicBezTo>
                  <a:pt x="3378345" y="359275"/>
                  <a:pt x="3362697" y="363740"/>
                  <a:pt x="3349256" y="372140"/>
                </a:cubicBezTo>
                <a:cubicBezTo>
                  <a:pt x="3334229" y="381532"/>
                  <a:pt x="3321753" y="394645"/>
                  <a:pt x="3306726" y="404037"/>
                </a:cubicBezTo>
                <a:cubicBezTo>
                  <a:pt x="3276690" y="422810"/>
                  <a:pt x="3263310" y="425598"/>
                  <a:pt x="3232298" y="435935"/>
                </a:cubicBezTo>
                <a:cubicBezTo>
                  <a:pt x="3221665" y="443023"/>
                  <a:pt x="3209951" y="448710"/>
                  <a:pt x="3200400" y="457200"/>
                </a:cubicBezTo>
                <a:cubicBezTo>
                  <a:pt x="3177923" y="477180"/>
                  <a:pt x="3161628" y="504314"/>
                  <a:pt x="3136605" y="520996"/>
                </a:cubicBezTo>
                <a:cubicBezTo>
                  <a:pt x="3063485" y="569743"/>
                  <a:pt x="3097056" y="555445"/>
                  <a:pt x="3040912" y="574158"/>
                </a:cubicBezTo>
                <a:lnTo>
                  <a:pt x="2977117" y="616689"/>
                </a:lnTo>
                <a:cubicBezTo>
                  <a:pt x="2966484" y="623777"/>
                  <a:pt x="2956177" y="631379"/>
                  <a:pt x="2945219" y="637954"/>
                </a:cubicBezTo>
                <a:cubicBezTo>
                  <a:pt x="2927498" y="648586"/>
                  <a:pt x="2908589" y="657451"/>
                  <a:pt x="2892056" y="669851"/>
                </a:cubicBezTo>
                <a:cubicBezTo>
                  <a:pt x="2880027" y="678873"/>
                  <a:pt x="2873608" y="695024"/>
                  <a:pt x="2860159" y="701749"/>
                </a:cubicBezTo>
                <a:cubicBezTo>
                  <a:pt x="2843995" y="709831"/>
                  <a:pt x="2824717" y="708838"/>
                  <a:pt x="2806996" y="712382"/>
                </a:cubicBezTo>
                <a:cubicBezTo>
                  <a:pt x="2792819" y="723014"/>
                  <a:pt x="2776997" y="731749"/>
                  <a:pt x="2764466" y="744279"/>
                </a:cubicBezTo>
                <a:cubicBezTo>
                  <a:pt x="2716371" y="792373"/>
                  <a:pt x="2773400" y="766110"/>
                  <a:pt x="2711303" y="786810"/>
                </a:cubicBezTo>
                <a:cubicBezTo>
                  <a:pt x="2700670" y="797442"/>
                  <a:pt x="2687746" y="806196"/>
                  <a:pt x="2679405" y="818707"/>
                </a:cubicBezTo>
                <a:cubicBezTo>
                  <a:pt x="2624196" y="901520"/>
                  <a:pt x="2713734" y="805646"/>
                  <a:pt x="2647507" y="871870"/>
                </a:cubicBezTo>
                <a:cubicBezTo>
                  <a:pt x="2643963" y="889591"/>
                  <a:pt x="2639846" y="907207"/>
                  <a:pt x="2636875" y="925033"/>
                </a:cubicBezTo>
                <a:cubicBezTo>
                  <a:pt x="2630357" y="964143"/>
                  <a:pt x="2626347" y="1013255"/>
                  <a:pt x="2615610" y="1052623"/>
                </a:cubicBezTo>
                <a:cubicBezTo>
                  <a:pt x="2609712" y="1074249"/>
                  <a:pt x="2610195" y="1100569"/>
                  <a:pt x="2594345" y="1116419"/>
                </a:cubicBezTo>
                <a:cubicBezTo>
                  <a:pt x="2583712" y="1127052"/>
                  <a:pt x="2572073" y="1136765"/>
                  <a:pt x="2562447" y="1148317"/>
                </a:cubicBezTo>
                <a:cubicBezTo>
                  <a:pt x="2554266" y="1158134"/>
                  <a:pt x="2550218" y="1171178"/>
                  <a:pt x="2541182" y="1180214"/>
                </a:cubicBezTo>
                <a:cubicBezTo>
                  <a:pt x="2532146" y="1189250"/>
                  <a:pt x="2519101" y="1193298"/>
                  <a:pt x="2509284" y="1201479"/>
                </a:cubicBezTo>
                <a:cubicBezTo>
                  <a:pt x="2497732" y="1211105"/>
                  <a:pt x="2489255" y="1224145"/>
                  <a:pt x="2477386" y="1233377"/>
                </a:cubicBezTo>
                <a:cubicBezTo>
                  <a:pt x="2457212" y="1249068"/>
                  <a:pt x="2413591" y="1275907"/>
                  <a:pt x="2413591" y="1275907"/>
                </a:cubicBezTo>
                <a:cubicBezTo>
                  <a:pt x="2352648" y="1367322"/>
                  <a:pt x="2433796" y="1259743"/>
                  <a:pt x="2360428" y="1318437"/>
                </a:cubicBezTo>
                <a:cubicBezTo>
                  <a:pt x="2350449" y="1326420"/>
                  <a:pt x="2347344" y="1340518"/>
                  <a:pt x="2339163" y="1350335"/>
                </a:cubicBezTo>
                <a:cubicBezTo>
                  <a:pt x="2308530" y="1387095"/>
                  <a:pt x="2314682" y="1379761"/>
                  <a:pt x="2275368" y="1392865"/>
                </a:cubicBezTo>
                <a:cubicBezTo>
                  <a:pt x="2264735" y="1403498"/>
                  <a:pt x="2253096" y="1413211"/>
                  <a:pt x="2243470" y="1424763"/>
                </a:cubicBezTo>
                <a:cubicBezTo>
                  <a:pt x="2235289" y="1434580"/>
                  <a:pt x="2232184" y="1448678"/>
                  <a:pt x="2222205" y="1456661"/>
                </a:cubicBezTo>
                <a:cubicBezTo>
                  <a:pt x="2213453" y="1463662"/>
                  <a:pt x="2200940" y="1463749"/>
                  <a:pt x="2190307" y="1467293"/>
                </a:cubicBezTo>
                <a:cubicBezTo>
                  <a:pt x="2179675" y="1477926"/>
                  <a:pt x="2169961" y="1489565"/>
                  <a:pt x="2158410" y="1499191"/>
                </a:cubicBezTo>
                <a:cubicBezTo>
                  <a:pt x="2112786" y="1537212"/>
                  <a:pt x="2136977" y="1501518"/>
                  <a:pt x="2094614" y="1552354"/>
                </a:cubicBezTo>
                <a:cubicBezTo>
                  <a:pt x="2086433" y="1562171"/>
                  <a:pt x="2082966" y="1575836"/>
                  <a:pt x="2073349" y="1584251"/>
                </a:cubicBezTo>
                <a:cubicBezTo>
                  <a:pt x="2054115" y="1601081"/>
                  <a:pt x="2027626" y="1608710"/>
                  <a:pt x="2009554" y="1626782"/>
                </a:cubicBezTo>
                <a:lnTo>
                  <a:pt x="1977656" y="1658679"/>
                </a:lnTo>
                <a:cubicBezTo>
                  <a:pt x="1950933" y="1738853"/>
                  <a:pt x="1990089" y="1643139"/>
                  <a:pt x="1935126" y="1711842"/>
                </a:cubicBezTo>
                <a:cubicBezTo>
                  <a:pt x="1928124" y="1720594"/>
                  <a:pt x="1929505" y="1733715"/>
                  <a:pt x="1924493" y="1743740"/>
                </a:cubicBezTo>
                <a:cubicBezTo>
                  <a:pt x="1918778" y="1755169"/>
                  <a:pt x="1910316" y="1765005"/>
                  <a:pt x="1903228" y="1775637"/>
                </a:cubicBezTo>
                <a:lnTo>
                  <a:pt x="1860698" y="1903228"/>
                </a:lnTo>
                <a:lnTo>
                  <a:pt x="1839433" y="1967023"/>
                </a:lnTo>
                <a:cubicBezTo>
                  <a:pt x="1835889" y="1977656"/>
                  <a:pt x="1830998" y="1987931"/>
                  <a:pt x="1828800" y="1998921"/>
                </a:cubicBezTo>
                <a:cubicBezTo>
                  <a:pt x="1825256" y="2016642"/>
                  <a:pt x="1821401" y="2034304"/>
                  <a:pt x="1818168" y="2052084"/>
                </a:cubicBezTo>
                <a:cubicBezTo>
                  <a:pt x="1794615" y="2181628"/>
                  <a:pt x="1820814" y="2046842"/>
                  <a:pt x="1796903" y="2190307"/>
                </a:cubicBezTo>
                <a:cubicBezTo>
                  <a:pt x="1793932" y="2208133"/>
                  <a:pt x="1789411" y="2225673"/>
                  <a:pt x="1786270" y="2243470"/>
                </a:cubicBezTo>
                <a:cubicBezTo>
                  <a:pt x="1759298" y="2396311"/>
                  <a:pt x="1782156" y="2328185"/>
                  <a:pt x="1743740" y="2424223"/>
                </a:cubicBezTo>
                <a:cubicBezTo>
                  <a:pt x="1740196" y="2445488"/>
                  <a:pt x="1738336" y="2467104"/>
                  <a:pt x="1733107" y="2488019"/>
                </a:cubicBezTo>
                <a:cubicBezTo>
                  <a:pt x="1727670" y="2509765"/>
                  <a:pt x="1718930" y="2530549"/>
                  <a:pt x="1711842" y="2551814"/>
                </a:cubicBezTo>
                <a:cubicBezTo>
                  <a:pt x="1708298" y="2562447"/>
                  <a:pt x="1703928" y="2572839"/>
                  <a:pt x="1701210" y="2583712"/>
                </a:cubicBezTo>
                <a:cubicBezTo>
                  <a:pt x="1697666" y="2597889"/>
                  <a:pt x="1696333" y="2612811"/>
                  <a:pt x="1690577" y="2626242"/>
                </a:cubicBezTo>
                <a:cubicBezTo>
                  <a:pt x="1673936" y="2665071"/>
                  <a:pt x="1628209" y="2691679"/>
                  <a:pt x="1605517" y="2721935"/>
                </a:cubicBezTo>
                <a:lnTo>
                  <a:pt x="1573619" y="2764465"/>
                </a:lnTo>
                <a:cubicBezTo>
                  <a:pt x="1545658" y="2876306"/>
                  <a:pt x="1587396" y="2740356"/>
                  <a:pt x="1531089" y="2838893"/>
                </a:cubicBezTo>
                <a:cubicBezTo>
                  <a:pt x="1523839" y="2851581"/>
                  <a:pt x="1526991" y="2868353"/>
                  <a:pt x="1520456" y="2881423"/>
                </a:cubicBezTo>
                <a:cubicBezTo>
                  <a:pt x="1512880" y="2896576"/>
                  <a:pt x="1478564" y="2916440"/>
                  <a:pt x="1467293" y="2923954"/>
                </a:cubicBezTo>
                <a:cubicBezTo>
                  <a:pt x="1444486" y="2992376"/>
                  <a:pt x="1474541" y="2918060"/>
                  <a:pt x="1424763" y="2987749"/>
                </a:cubicBezTo>
                <a:cubicBezTo>
                  <a:pt x="1346974" y="3096653"/>
                  <a:pt x="1444935" y="2975397"/>
                  <a:pt x="1392866" y="3062177"/>
                </a:cubicBezTo>
                <a:cubicBezTo>
                  <a:pt x="1387708" y="3070773"/>
                  <a:pt x="1378689" y="3076354"/>
                  <a:pt x="1371600" y="3083442"/>
                </a:cubicBezTo>
                <a:cubicBezTo>
                  <a:pt x="1368056" y="3094075"/>
                  <a:pt x="1364047" y="3104563"/>
                  <a:pt x="1360968" y="3115340"/>
                </a:cubicBezTo>
                <a:cubicBezTo>
                  <a:pt x="1356954" y="3129391"/>
                  <a:pt x="1356091" y="3144439"/>
                  <a:pt x="1350335" y="3157870"/>
                </a:cubicBezTo>
                <a:cubicBezTo>
                  <a:pt x="1345301" y="3169616"/>
                  <a:pt x="1336158" y="3179135"/>
                  <a:pt x="1329070" y="3189768"/>
                </a:cubicBezTo>
                <a:cubicBezTo>
                  <a:pt x="1294932" y="3428749"/>
                  <a:pt x="1330876" y="3156148"/>
                  <a:pt x="1307805" y="3721396"/>
                </a:cubicBezTo>
                <a:cubicBezTo>
                  <a:pt x="1305521" y="3777364"/>
                  <a:pt x="1298693" y="3774556"/>
                  <a:pt x="1286540" y="3817089"/>
                </a:cubicBezTo>
                <a:cubicBezTo>
                  <a:pt x="1282525" y="3831140"/>
                  <a:pt x="1281663" y="3846188"/>
                  <a:pt x="1275907" y="3859619"/>
                </a:cubicBezTo>
                <a:cubicBezTo>
                  <a:pt x="1270873" y="3871365"/>
                  <a:pt x="1261730" y="3880884"/>
                  <a:pt x="1254642" y="3891517"/>
                </a:cubicBezTo>
                <a:cubicBezTo>
                  <a:pt x="1251806" y="3902860"/>
                  <a:pt x="1224315" y="4022067"/>
                  <a:pt x="1212112" y="4040372"/>
                </a:cubicBezTo>
                <a:cubicBezTo>
                  <a:pt x="1197935" y="4061637"/>
                  <a:pt x="1177664" y="4079922"/>
                  <a:pt x="1169582" y="4104168"/>
                </a:cubicBezTo>
                <a:cubicBezTo>
                  <a:pt x="1166038" y="4114800"/>
                  <a:pt x="1164509" y="4126334"/>
                  <a:pt x="1158949" y="4136065"/>
                </a:cubicBezTo>
                <a:cubicBezTo>
                  <a:pt x="1140759" y="4167897"/>
                  <a:pt x="1120297" y="4185351"/>
                  <a:pt x="1095154" y="4210493"/>
                </a:cubicBezTo>
                <a:cubicBezTo>
                  <a:pt x="1088066" y="4238847"/>
                  <a:pt x="1086959" y="4269413"/>
                  <a:pt x="1073889" y="4295554"/>
                </a:cubicBezTo>
                <a:cubicBezTo>
                  <a:pt x="1066801" y="4309731"/>
                  <a:pt x="1060779" y="4324493"/>
                  <a:pt x="1052624" y="4338084"/>
                </a:cubicBezTo>
                <a:cubicBezTo>
                  <a:pt x="1039475" y="4359999"/>
                  <a:pt x="1024270" y="4380614"/>
                  <a:pt x="1010093" y="4401879"/>
                </a:cubicBezTo>
                <a:lnTo>
                  <a:pt x="988828" y="4433777"/>
                </a:lnTo>
                <a:cubicBezTo>
                  <a:pt x="981740" y="4444410"/>
                  <a:pt x="975230" y="4455452"/>
                  <a:pt x="967563" y="4465675"/>
                </a:cubicBezTo>
                <a:lnTo>
                  <a:pt x="935666" y="4508205"/>
                </a:lnTo>
                <a:cubicBezTo>
                  <a:pt x="927763" y="4531912"/>
                  <a:pt x="919096" y="4562926"/>
                  <a:pt x="903768" y="4582633"/>
                </a:cubicBezTo>
                <a:cubicBezTo>
                  <a:pt x="888382" y="4602415"/>
                  <a:pt x="850605" y="4635796"/>
                  <a:pt x="850605" y="4635796"/>
                </a:cubicBezTo>
                <a:cubicBezTo>
                  <a:pt x="847061" y="4646428"/>
                  <a:pt x="845416" y="4657896"/>
                  <a:pt x="839973" y="4667693"/>
                </a:cubicBezTo>
                <a:cubicBezTo>
                  <a:pt x="827561" y="4690035"/>
                  <a:pt x="797442" y="4731489"/>
                  <a:pt x="797442" y="4731489"/>
                </a:cubicBezTo>
                <a:lnTo>
                  <a:pt x="776177" y="4795284"/>
                </a:lnTo>
                <a:lnTo>
                  <a:pt x="765545" y="4827182"/>
                </a:lnTo>
                <a:cubicBezTo>
                  <a:pt x="748442" y="4998203"/>
                  <a:pt x="767861" y="4882868"/>
                  <a:pt x="744279" y="4965405"/>
                </a:cubicBezTo>
                <a:cubicBezTo>
                  <a:pt x="740265" y="4979456"/>
                  <a:pt x="739403" y="4994504"/>
                  <a:pt x="733647" y="5007935"/>
                </a:cubicBezTo>
                <a:cubicBezTo>
                  <a:pt x="728613" y="5019681"/>
                  <a:pt x="718722" y="5028738"/>
                  <a:pt x="712382" y="5039833"/>
                </a:cubicBezTo>
                <a:cubicBezTo>
                  <a:pt x="704518" y="5053595"/>
                  <a:pt x="697004" y="5067647"/>
                  <a:pt x="691117" y="5082363"/>
                </a:cubicBezTo>
                <a:cubicBezTo>
                  <a:pt x="682792" y="5103175"/>
                  <a:pt x="685702" y="5130308"/>
                  <a:pt x="669852" y="5146158"/>
                </a:cubicBezTo>
                <a:cubicBezTo>
                  <a:pt x="651574" y="5164435"/>
                  <a:pt x="638819" y="5174409"/>
                  <a:pt x="627321" y="5199321"/>
                </a:cubicBezTo>
                <a:cubicBezTo>
                  <a:pt x="599304" y="5260025"/>
                  <a:pt x="591379" y="5285883"/>
                  <a:pt x="574159" y="5337544"/>
                </a:cubicBezTo>
                <a:cubicBezTo>
                  <a:pt x="570615" y="5369442"/>
                  <a:pt x="571310" y="5402101"/>
                  <a:pt x="563526" y="5433237"/>
                </a:cubicBezTo>
                <a:cubicBezTo>
                  <a:pt x="560427" y="5445634"/>
                  <a:pt x="547976" y="5453705"/>
                  <a:pt x="542261" y="5465135"/>
                </a:cubicBezTo>
                <a:cubicBezTo>
                  <a:pt x="511486" y="5526684"/>
                  <a:pt x="560196" y="5468465"/>
                  <a:pt x="499731" y="5528930"/>
                </a:cubicBezTo>
                <a:lnTo>
                  <a:pt x="478466" y="5592726"/>
                </a:lnTo>
                <a:lnTo>
                  <a:pt x="467833" y="5624623"/>
                </a:lnTo>
                <a:cubicBezTo>
                  <a:pt x="464289" y="5656521"/>
                  <a:pt x="462080" y="5688596"/>
                  <a:pt x="457200" y="5720317"/>
                </a:cubicBezTo>
                <a:cubicBezTo>
                  <a:pt x="454978" y="5734760"/>
                  <a:pt x="448970" y="5748433"/>
                  <a:pt x="446568" y="5762847"/>
                </a:cubicBezTo>
                <a:cubicBezTo>
                  <a:pt x="440277" y="5800593"/>
                  <a:pt x="435339" y="5871559"/>
                  <a:pt x="425303" y="5911703"/>
                </a:cubicBezTo>
                <a:cubicBezTo>
                  <a:pt x="419867" y="5933449"/>
                  <a:pt x="416472" y="5956847"/>
                  <a:pt x="404038" y="5975498"/>
                </a:cubicBezTo>
                <a:cubicBezTo>
                  <a:pt x="377212" y="6015737"/>
                  <a:pt x="391809" y="5998360"/>
                  <a:pt x="361507" y="6028661"/>
                </a:cubicBezTo>
                <a:cubicBezTo>
                  <a:pt x="355010" y="6048153"/>
                  <a:pt x="341953" y="6105973"/>
                  <a:pt x="318977" y="6124354"/>
                </a:cubicBezTo>
                <a:cubicBezTo>
                  <a:pt x="310225" y="6131355"/>
                  <a:pt x="297712" y="6131442"/>
                  <a:pt x="287079" y="6134986"/>
                </a:cubicBezTo>
                <a:cubicBezTo>
                  <a:pt x="270249" y="6202311"/>
                  <a:pt x="284553" y="6165358"/>
                  <a:pt x="233917" y="6241312"/>
                </a:cubicBezTo>
                <a:lnTo>
                  <a:pt x="233917" y="6241312"/>
                </a:lnTo>
                <a:cubicBezTo>
                  <a:pt x="219243" y="6285333"/>
                  <a:pt x="229501" y="6263885"/>
                  <a:pt x="202019" y="6305107"/>
                </a:cubicBezTo>
                <a:cubicBezTo>
                  <a:pt x="182415" y="6383520"/>
                  <a:pt x="203482" y="6312324"/>
                  <a:pt x="170121" y="6390168"/>
                </a:cubicBezTo>
                <a:cubicBezTo>
                  <a:pt x="159197" y="6415657"/>
                  <a:pt x="156562" y="6437624"/>
                  <a:pt x="148856" y="6464596"/>
                </a:cubicBezTo>
                <a:cubicBezTo>
                  <a:pt x="145777" y="6475372"/>
                  <a:pt x="143236" y="6486469"/>
                  <a:pt x="138224" y="6496493"/>
                </a:cubicBezTo>
                <a:cubicBezTo>
                  <a:pt x="132509" y="6507923"/>
                  <a:pt x="122674" y="6516961"/>
                  <a:pt x="116959" y="6528391"/>
                </a:cubicBezTo>
                <a:cubicBezTo>
                  <a:pt x="108461" y="6545387"/>
                  <a:pt x="100235" y="6586921"/>
                  <a:pt x="95693" y="6602819"/>
                </a:cubicBezTo>
                <a:cubicBezTo>
                  <a:pt x="92614" y="6613596"/>
                  <a:pt x="90073" y="6624692"/>
                  <a:pt x="85061" y="6634717"/>
                </a:cubicBezTo>
                <a:cubicBezTo>
                  <a:pt x="70259" y="6664321"/>
                  <a:pt x="55411" y="6674999"/>
                  <a:pt x="31898" y="6698512"/>
                </a:cubicBezTo>
                <a:cubicBezTo>
                  <a:pt x="8127" y="6769825"/>
                  <a:pt x="20658" y="6742258"/>
                  <a:pt x="0" y="6783572"/>
                </a:cubicBezTo>
                <a:lnTo>
                  <a:pt x="5135526" y="6783572"/>
                </a:lnTo>
                <a:cubicBezTo>
                  <a:pt x="5139070" y="4522381"/>
                  <a:pt x="5135526" y="1130595"/>
                  <a:pt x="5135526" y="0"/>
                </a:cubicBezTo>
                <a:close/>
              </a:path>
            </a:pathLst>
          </a:custGeom>
          <a:blipFill dpi="0" rotWithShape="1">
            <a:blip r:embed="rId3"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itle 3"/>
          <p:cNvSpPr>
            <a:spLocks noGrp="1"/>
          </p:cNvSpPr>
          <p:nvPr>
            <p:ph type="title"/>
          </p:nvPr>
        </p:nvSpPr>
        <p:spPr/>
        <p:txBody>
          <a:bodyPr/>
          <a:lstStyle/>
          <a:p>
            <a:r>
              <a:rPr lang="en-IE" sz="3600" b="1" dirty="0"/>
              <a:t>Registered Trading</a:t>
            </a:r>
          </a:p>
        </p:txBody>
      </p:sp>
      <p:sp>
        <p:nvSpPr>
          <p:cNvPr id="2" name="Slide Number Placeholder 1"/>
          <p:cNvSpPr>
            <a:spLocks noGrp="1"/>
          </p:cNvSpPr>
          <p:nvPr>
            <p:ph type="sldNum" sz="quarter" idx="12"/>
          </p:nvPr>
        </p:nvSpPr>
        <p:spPr>
          <a:xfrm>
            <a:off x="6974904" y="6448251"/>
            <a:ext cx="2133600" cy="365125"/>
          </a:xfrm>
        </p:spPr>
        <p:txBody>
          <a:bodyPr/>
          <a:lstStyle/>
          <a:p>
            <a:pPr>
              <a:defRPr/>
            </a:pPr>
            <a:fld id="{E2948647-C3BE-4DB6-A62E-807BC7E8B824}" type="slidenum">
              <a:rPr lang="en-GB" smtClean="0"/>
              <a:pPr>
                <a:defRPr/>
              </a:pPr>
              <a:t>5</a:t>
            </a:fld>
            <a:endParaRPr lang="en-GB" dirty="0"/>
          </a:p>
        </p:txBody>
      </p:sp>
      <p:sp>
        <p:nvSpPr>
          <p:cNvPr id="614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dirty="0">
              <a:latin typeface="Calibri" pitchFamily="34" charset="0"/>
            </a:endParaRPr>
          </a:p>
        </p:txBody>
      </p:sp>
      <p:sp>
        <p:nvSpPr>
          <p:cNvPr id="6149" name="Rectangle 6"/>
          <p:cNvSpPr>
            <a:spLocks noChangeArrowheads="1"/>
          </p:cNvSpPr>
          <p:nvPr/>
        </p:nvSpPr>
        <p:spPr bwMode="auto">
          <a:xfrm>
            <a:off x="0" y="500042"/>
            <a:ext cx="9144000" cy="457200"/>
          </a:xfrm>
          <a:prstGeom prst="rect">
            <a:avLst/>
          </a:prstGeom>
          <a:noFill/>
          <a:ln w="9525">
            <a:noFill/>
            <a:miter lim="800000"/>
            <a:headEnd/>
            <a:tailEnd/>
          </a:ln>
        </p:spPr>
        <p:txBody>
          <a:bodyPr wrap="none" anchor="ctr">
            <a:spAutoFit/>
          </a:bodyPr>
          <a:lstStyle/>
          <a:p>
            <a:r>
              <a:rPr lang="en-GB" dirty="0"/>
              <a:t/>
            </a:r>
            <a:br>
              <a:rPr lang="en-GB" dirty="0"/>
            </a:br>
            <a:endParaRPr lang="en-GB" dirty="0"/>
          </a:p>
          <a:p>
            <a:pPr eaLnBrk="0" hangingPunct="0"/>
            <a:endParaRPr lang="en-GB" dirty="0"/>
          </a:p>
        </p:txBody>
      </p:sp>
      <p:sp>
        <p:nvSpPr>
          <p:cNvPr id="11388" name="Rectangle 1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sp>
        <p:nvSpPr>
          <p:cNvPr id="11572" name="Rectangle 30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pic>
        <p:nvPicPr>
          <p:cNvPr id="39" name="Picture 7"/>
          <p:cNvPicPr>
            <a:picLocks noChangeAspect="1" noChangeArrowheads="1"/>
          </p:cNvPicPr>
          <p:nvPr/>
        </p:nvPicPr>
        <p:blipFill>
          <a:blip r:embed="rId4" cstate="print"/>
          <a:srcRect/>
          <a:stretch>
            <a:fillRect/>
          </a:stretch>
        </p:blipFill>
        <p:spPr bwMode="auto">
          <a:xfrm>
            <a:off x="8394124" y="44624"/>
            <a:ext cx="714380" cy="714380"/>
          </a:xfrm>
          <a:prstGeom prst="rect">
            <a:avLst/>
          </a:prstGeom>
          <a:noFill/>
          <a:ln w="9525">
            <a:noFill/>
            <a:miter lim="800000"/>
            <a:headEnd/>
            <a:tailEnd/>
          </a:ln>
        </p:spPr>
      </p:pic>
      <p:sp>
        <p:nvSpPr>
          <p:cNvPr id="21" name="Subtitle 2">
            <a:extLst>
              <a:ext uri="{FF2B5EF4-FFF2-40B4-BE49-F238E27FC236}">
                <a16:creationId xmlns:a16="http://schemas.microsoft.com/office/drawing/2014/main" xmlns="" id="{ADBBCDB7-8237-4422-B2D5-31C810F69CBE}"/>
              </a:ext>
            </a:extLst>
          </p:cNvPr>
          <p:cNvSpPr txBox="1">
            <a:spLocks/>
          </p:cNvSpPr>
          <p:nvPr/>
        </p:nvSpPr>
        <p:spPr bwMode="auto">
          <a:xfrm>
            <a:off x="2723361" y="1275644"/>
            <a:ext cx="6309131" cy="5213115"/>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a:t>Registered Trades allow the obligation to be covered</a:t>
            </a:r>
          </a:p>
          <a:p>
            <a:endParaRPr lang="en-IE" sz="1800" dirty="0"/>
          </a:p>
          <a:p>
            <a:r>
              <a:rPr lang="en-IE" sz="1800" dirty="0"/>
              <a:t>If A acquires B’s obligation and registers it. Then A sells baseload in the DAM and a high price event occurs in the BM. Then:</a:t>
            </a:r>
          </a:p>
          <a:p>
            <a:r>
              <a:rPr lang="en-IE" sz="1800" dirty="0"/>
              <a:t>A’s DAM position will cover the exposure from both A and B’s Obligation.</a:t>
            </a:r>
          </a:p>
          <a:p>
            <a:endParaRPr lang="en-GB" sz="1800" dirty="0"/>
          </a:p>
          <a:p>
            <a:endParaRPr lang="en-IE" sz="1800" dirty="0"/>
          </a:p>
        </p:txBody>
      </p:sp>
      <p:pic>
        <p:nvPicPr>
          <p:cNvPr id="12" name="Picture 11">
            <a:extLst>
              <a:ext uri="{FF2B5EF4-FFF2-40B4-BE49-F238E27FC236}">
                <a16:creationId xmlns:a16="http://schemas.microsoft.com/office/drawing/2014/main" xmlns="" id="{4AADC7AD-EFAF-4C8F-AB1A-F7CA319631E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275856" y="3492838"/>
            <a:ext cx="4559935" cy="2865120"/>
          </a:xfrm>
          <a:prstGeom prst="rect">
            <a:avLst/>
          </a:prstGeom>
          <a:noFill/>
        </p:spPr>
      </p:pic>
      <p:sp>
        <p:nvSpPr>
          <p:cNvPr id="15" name="Subtitle 2">
            <a:extLst>
              <a:ext uri="{FF2B5EF4-FFF2-40B4-BE49-F238E27FC236}">
                <a16:creationId xmlns:a16="http://schemas.microsoft.com/office/drawing/2014/main" xmlns="" id="{CA3546B0-65F9-4C21-8CEE-1CF1952B5DDD}"/>
              </a:ext>
            </a:extLst>
          </p:cNvPr>
          <p:cNvSpPr txBox="1">
            <a:spLocks/>
          </p:cNvSpPr>
          <p:nvPr/>
        </p:nvSpPr>
        <p:spPr bwMode="auto">
          <a:xfrm>
            <a:off x="107503" y="1268759"/>
            <a:ext cx="2487596" cy="5220000"/>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solidFill>
                  <a:schemeClr val="bg1">
                    <a:lumMod val="50000"/>
                  </a:schemeClr>
                </a:solidFill>
              </a:rPr>
              <a:t>Background</a:t>
            </a:r>
          </a:p>
          <a:p>
            <a:r>
              <a:rPr lang="en-GB" sz="2400" b="1" dirty="0">
                <a:solidFill>
                  <a:schemeClr val="bg1">
                    <a:lumMod val="50000"/>
                  </a:schemeClr>
                </a:solidFill>
              </a:rPr>
              <a:t>Requirements</a:t>
            </a:r>
          </a:p>
          <a:p>
            <a:r>
              <a:rPr lang="en-GB" sz="2400" b="1" dirty="0">
                <a:solidFill>
                  <a:schemeClr val="bg1">
                    <a:lumMod val="50000"/>
                  </a:schemeClr>
                </a:solidFill>
              </a:rPr>
              <a:t>Financial Trading</a:t>
            </a:r>
          </a:p>
          <a:p>
            <a:r>
              <a:rPr lang="en-GB" sz="2400" b="1" dirty="0"/>
              <a:t>Registered Trades</a:t>
            </a:r>
          </a:p>
          <a:p>
            <a:r>
              <a:rPr lang="en-GB" sz="2400" b="1" dirty="0">
                <a:solidFill>
                  <a:schemeClr val="bg1">
                    <a:lumMod val="50000"/>
                  </a:schemeClr>
                </a:solidFill>
              </a:rPr>
              <a:t>Load Following</a:t>
            </a:r>
          </a:p>
          <a:p>
            <a:r>
              <a:rPr lang="en-GB" sz="2400" b="1" dirty="0">
                <a:solidFill>
                  <a:schemeClr val="bg1">
                    <a:lumMod val="50000"/>
                  </a:schemeClr>
                </a:solidFill>
              </a:rPr>
              <a:t>Master Trade Request</a:t>
            </a:r>
          </a:p>
          <a:p>
            <a:r>
              <a:rPr lang="en-GB" sz="2400" b="1" dirty="0">
                <a:solidFill>
                  <a:schemeClr val="bg1">
                    <a:lumMod val="50000"/>
                  </a:schemeClr>
                </a:solidFill>
              </a:rPr>
              <a:t>Trade Request</a:t>
            </a:r>
          </a:p>
          <a:p>
            <a:r>
              <a:rPr lang="en-GB" sz="2400" b="1" dirty="0">
                <a:solidFill>
                  <a:schemeClr val="bg1">
                    <a:lumMod val="50000"/>
                  </a:schemeClr>
                </a:solidFill>
              </a:rPr>
              <a:t>Capacity and Trade Register</a:t>
            </a:r>
          </a:p>
          <a:p>
            <a:endParaRPr lang="en-IE" b="1" dirty="0">
              <a:solidFill>
                <a:schemeClr val="bg1"/>
              </a:solidFill>
            </a:endParaRPr>
          </a:p>
        </p:txBody>
      </p:sp>
    </p:spTree>
    <p:extLst>
      <p:ext uri="{BB962C8B-B14F-4D97-AF65-F5344CB8AC3E}">
        <p14:creationId xmlns:p14="http://schemas.microsoft.com/office/powerpoint/2010/main" val="768548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982589" y="44624"/>
            <a:ext cx="5139070" cy="6783572"/>
          </a:xfrm>
          <a:custGeom>
            <a:avLst/>
            <a:gdLst>
              <a:gd name="connsiteX0" fmla="*/ 5135526 w 5139070"/>
              <a:gd name="connsiteY0" fmla="*/ 0 h 6783572"/>
              <a:gd name="connsiteX1" fmla="*/ 5135526 w 5139070"/>
              <a:gd name="connsiteY1" fmla="*/ 0 h 6783572"/>
              <a:gd name="connsiteX2" fmla="*/ 4890977 w 5139070"/>
              <a:gd name="connsiteY2" fmla="*/ 31898 h 6783572"/>
              <a:gd name="connsiteX3" fmla="*/ 4837814 w 5139070"/>
              <a:gd name="connsiteY3" fmla="*/ 42530 h 6783572"/>
              <a:gd name="connsiteX4" fmla="*/ 4805917 w 5139070"/>
              <a:gd name="connsiteY4" fmla="*/ 53163 h 6783572"/>
              <a:gd name="connsiteX5" fmla="*/ 4529470 w 5139070"/>
              <a:gd name="connsiteY5" fmla="*/ 63796 h 6783572"/>
              <a:gd name="connsiteX6" fmla="*/ 4486940 w 5139070"/>
              <a:gd name="connsiteY6" fmla="*/ 74428 h 6783572"/>
              <a:gd name="connsiteX7" fmla="*/ 4391247 w 5139070"/>
              <a:gd name="connsiteY7" fmla="*/ 95693 h 6783572"/>
              <a:gd name="connsiteX8" fmla="*/ 4327452 w 5139070"/>
              <a:gd name="connsiteY8" fmla="*/ 116958 h 6783572"/>
              <a:gd name="connsiteX9" fmla="*/ 4295554 w 5139070"/>
              <a:gd name="connsiteY9" fmla="*/ 127591 h 6783572"/>
              <a:gd name="connsiteX10" fmla="*/ 4189228 w 5139070"/>
              <a:gd name="connsiteY10" fmla="*/ 138223 h 6783572"/>
              <a:gd name="connsiteX11" fmla="*/ 4146698 w 5139070"/>
              <a:gd name="connsiteY11" fmla="*/ 148856 h 6783572"/>
              <a:gd name="connsiteX12" fmla="*/ 4114800 w 5139070"/>
              <a:gd name="connsiteY12" fmla="*/ 159489 h 6783572"/>
              <a:gd name="connsiteX13" fmla="*/ 3997842 w 5139070"/>
              <a:gd name="connsiteY13" fmla="*/ 148856 h 6783572"/>
              <a:gd name="connsiteX14" fmla="*/ 3944679 w 5139070"/>
              <a:gd name="connsiteY14" fmla="*/ 138223 h 6783572"/>
              <a:gd name="connsiteX15" fmla="*/ 3944679 w 5139070"/>
              <a:gd name="connsiteY15" fmla="*/ 138223 h 6783572"/>
              <a:gd name="connsiteX16" fmla="*/ 3838354 w 5139070"/>
              <a:gd name="connsiteY16" fmla="*/ 148856 h 6783572"/>
              <a:gd name="connsiteX17" fmla="*/ 3795824 w 5139070"/>
              <a:gd name="connsiteY17" fmla="*/ 170121 h 6783572"/>
              <a:gd name="connsiteX18" fmla="*/ 3678866 w 5139070"/>
              <a:gd name="connsiteY18" fmla="*/ 202019 h 6783572"/>
              <a:gd name="connsiteX19" fmla="*/ 3646968 w 5139070"/>
              <a:gd name="connsiteY19" fmla="*/ 223284 h 6783572"/>
              <a:gd name="connsiteX20" fmla="*/ 3551275 w 5139070"/>
              <a:gd name="connsiteY20" fmla="*/ 255182 h 6783572"/>
              <a:gd name="connsiteX21" fmla="*/ 3466214 w 5139070"/>
              <a:gd name="connsiteY21" fmla="*/ 297712 h 6783572"/>
              <a:gd name="connsiteX22" fmla="*/ 3391786 w 5139070"/>
              <a:gd name="connsiteY22" fmla="*/ 350875 h 6783572"/>
              <a:gd name="connsiteX23" fmla="*/ 3349256 w 5139070"/>
              <a:gd name="connsiteY23" fmla="*/ 372140 h 6783572"/>
              <a:gd name="connsiteX24" fmla="*/ 3306726 w 5139070"/>
              <a:gd name="connsiteY24" fmla="*/ 404037 h 6783572"/>
              <a:gd name="connsiteX25" fmla="*/ 3232298 w 5139070"/>
              <a:gd name="connsiteY25" fmla="*/ 435935 h 6783572"/>
              <a:gd name="connsiteX26" fmla="*/ 3200400 w 5139070"/>
              <a:gd name="connsiteY26" fmla="*/ 457200 h 6783572"/>
              <a:gd name="connsiteX27" fmla="*/ 3136605 w 5139070"/>
              <a:gd name="connsiteY27" fmla="*/ 520996 h 6783572"/>
              <a:gd name="connsiteX28" fmla="*/ 3040912 w 5139070"/>
              <a:gd name="connsiteY28" fmla="*/ 574158 h 6783572"/>
              <a:gd name="connsiteX29" fmla="*/ 2977117 w 5139070"/>
              <a:gd name="connsiteY29" fmla="*/ 616689 h 6783572"/>
              <a:gd name="connsiteX30" fmla="*/ 2945219 w 5139070"/>
              <a:gd name="connsiteY30" fmla="*/ 637954 h 6783572"/>
              <a:gd name="connsiteX31" fmla="*/ 2892056 w 5139070"/>
              <a:gd name="connsiteY31" fmla="*/ 669851 h 6783572"/>
              <a:gd name="connsiteX32" fmla="*/ 2860159 w 5139070"/>
              <a:gd name="connsiteY32" fmla="*/ 701749 h 6783572"/>
              <a:gd name="connsiteX33" fmla="*/ 2806996 w 5139070"/>
              <a:gd name="connsiteY33" fmla="*/ 712382 h 6783572"/>
              <a:gd name="connsiteX34" fmla="*/ 2764466 w 5139070"/>
              <a:gd name="connsiteY34" fmla="*/ 744279 h 6783572"/>
              <a:gd name="connsiteX35" fmla="*/ 2711303 w 5139070"/>
              <a:gd name="connsiteY35" fmla="*/ 786810 h 6783572"/>
              <a:gd name="connsiteX36" fmla="*/ 2679405 w 5139070"/>
              <a:gd name="connsiteY36" fmla="*/ 818707 h 6783572"/>
              <a:gd name="connsiteX37" fmla="*/ 2647507 w 5139070"/>
              <a:gd name="connsiteY37" fmla="*/ 871870 h 6783572"/>
              <a:gd name="connsiteX38" fmla="*/ 2636875 w 5139070"/>
              <a:gd name="connsiteY38" fmla="*/ 925033 h 6783572"/>
              <a:gd name="connsiteX39" fmla="*/ 2615610 w 5139070"/>
              <a:gd name="connsiteY39" fmla="*/ 1052623 h 6783572"/>
              <a:gd name="connsiteX40" fmla="*/ 2594345 w 5139070"/>
              <a:gd name="connsiteY40" fmla="*/ 1116419 h 6783572"/>
              <a:gd name="connsiteX41" fmla="*/ 2562447 w 5139070"/>
              <a:gd name="connsiteY41" fmla="*/ 1148317 h 6783572"/>
              <a:gd name="connsiteX42" fmla="*/ 2541182 w 5139070"/>
              <a:gd name="connsiteY42" fmla="*/ 1180214 h 6783572"/>
              <a:gd name="connsiteX43" fmla="*/ 2509284 w 5139070"/>
              <a:gd name="connsiteY43" fmla="*/ 1201479 h 6783572"/>
              <a:gd name="connsiteX44" fmla="*/ 2477386 w 5139070"/>
              <a:gd name="connsiteY44" fmla="*/ 1233377 h 6783572"/>
              <a:gd name="connsiteX45" fmla="*/ 2413591 w 5139070"/>
              <a:gd name="connsiteY45" fmla="*/ 1275907 h 6783572"/>
              <a:gd name="connsiteX46" fmla="*/ 2360428 w 5139070"/>
              <a:gd name="connsiteY46" fmla="*/ 1318437 h 6783572"/>
              <a:gd name="connsiteX47" fmla="*/ 2339163 w 5139070"/>
              <a:gd name="connsiteY47" fmla="*/ 1350335 h 6783572"/>
              <a:gd name="connsiteX48" fmla="*/ 2275368 w 5139070"/>
              <a:gd name="connsiteY48" fmla="*/ 1392865 h 6783572"/>
              <a:gd name="connsiteX49" fmla="*/ 2243470 w 5139070"/>
              <a:gd name="connsiteY49" fmla="*/ 1424763 h 6783572"/>
              <a:gd name="connsiteX50" fmla="*/ 2222205 w 5139070"/>
              <a:gd name="connsiteY50" fmla="*/ 1456661 h 6783572"/>
              <a:gd name="connsiteX51" fmla="*/ 2190307 w 5139070"/>
              <a:gd name="connsiteY51" fmla="*/ 1467293 h 6783572"/>
              <a:gd name="connsiteX52" fmla="*/ 2158410 w 5139070"/>
              <a:gd name="connsiteY52" fmla="*/ 1499191 h 6783572"/>
              <a:gd name="connsiteX53" fmla="*/ 2094614 w 5139070"/>
              <a:gd name="connsiteY53" fmla="*/ 1552354 h 6783572"/>
              <a:gd name="connsiteX54" fmla="*/ 2073349 w 5139070"/>
              <a:gd name="connsiteY54" fmla="*/ 1584251 h 6783572"/>
              <a:gd name="connsiteX55" fmla="*/ 2009554 w 5139070"/>
              <a:gd name="connsiteY55" fmla="*/ 1626782 h 6783572"/>
              <a:gd name="connsiteX56" fmla="*/ 1977656 w 5139070"/>
              <a:gd name="connsiteY56" fmla="*/ 1658679 h 6783572"/>
              <a:gd name="connsiteX57" fmla="*/ 1935126 w 5139070"/>
              <a:gd name="connsiteY57" fmla="*/ 1711842 h 6783572"/>
              <a:gd name="connsiteX58" fmla="*/ 1924493 w 5139070"/>
              <a:gd name="connsiteY58" fmla="*/ 1743740 h 6783572"/>
              <a:gd name="connsiteX59" fmla="*/ 1903228 w 5139070"/>
              <a:gd name="connsiteY59" fmla="*/ 1775637 h 6783572"/>
              <a:gd name="connsiteX60" fmla="*/ 1860698 w 5139070"/>
              <a:gd name="connsiteY60" fmla="*/ 1903228 h 6783572"/>
              <a:gd name="connsiteX61" fmla="*/ 1839433 w 5139070"/>
              <a:gd name="connsiteY61" fmla="*/ 1967023 h 6783572"/>
              <a:gd name="connsiteX62" fmla="*/ 1828800 w 5139070"/>
              <a:gd name="connsiteY62" fmla="*/ 1998921 h 6783572"/>
              <a:gd name="connsiteX63" fmla="*/ 1818168 w 5139070"/>
              <a:gd name="connsiteY63" fmla="*/ 2052084 h 6783572"/>
              <a:gd name="connsiteX64" fmla="*/ 1796903 w 5139070"/>
              <a:gd name="connsiteY64" fmla="*/ 2190307 h 6783572"/>
              <a:gd name="connsiteX65" fmla="*/ 1786270 w 5139070"/>
              <a:gd name="connsiteY65" fmla="*/ 2243470 h 6783572"/>
              <a:gd name="connsiteX66" fmla="*/ 1743740 w 5139070"/>
              <a:gd name="connsiteY66" fmla="*/ 2424223 h 6783572"/>
              <a:gd name="connsiteX67" fmla="*/ 1733107 w 5139070"/>
              <a:gd name="connsiteY67" fmla="*/ 2488019 h 6783572"/>
              <a:gd name="connsiteX68" fmla="*/ 1711842 w 5139070"/>
              <a:gd name="connsiteY68" fmla="*/ 2551814 h 6783572"/>
              <a:gd name="connsiteX69" fmla="*/ 1701210 w 5139070"/>
              <a:gd name="connsiteY69" fmla="*/ 2583712 h 6783572"/>
              <a:gd name="connsiteX70" fmla="*/ 1690577 w 5139070"/>
              <a:gd name="connsiteY70" fmla="*/ 2626242 h 6783572"/>
              <a:gd name="connsiteX71" fmla="*/ 1605517 w 5139070"/>
              <a:gd name="connsiteY71" fmla="*/ 2721935 h 6783572"/>
              <a:gd name="connsiteX72" fmla="*/ 1573619 w 5139070"/>
              <a:gd name="connsiteY72" fmla="*/ 2764465 h 6783572"/>
              <a:gd name="connsiteX73" fmla="*/ 1531089 w 5139070"/>
              <a:gd name="connsiteY73" fmla="*/ 2838893 h 6783572"/>
              <a:gd name="connsiteX74" fmla="*/ 1520456 w 5139070"/>
              <a:gd name="connsiteY74" fmla="*/ 2881423 h 6783572"/>
              <a:gd name="connsiteX75" fmla="*/ 1467293 w 5139070"/>
              <a:gd name="connsiteY75" fmla="*/ 2923954 h 6783572"/>
              <a:gd name="connsiteX76" fmla="*/ 1424763 w 5139070"/>
              <a:gd name="connsiteY76" fmla="*/ 2987749 h 6783572"/>
              <a:gd name="connsiteX77" fmla="*/ 1392866 w 5139070"/>
              <a:gd name="connsiteY77" fmla="*/ 3062177 h 6783572"/>
              <a:gd name="connsiteX78" fmla="*/ 1371600 w 5139070"/>
              <a:gd name="connsiteY78" fmla="*/ 3083442 h 6783572"/>
              <a:gd name="connsiteX79" fmla="*/ 1360968 w 5139070"/>
              <a:gd name="connsiteY79" fmla="*/ 3115340 h 6783572"/>
              <a:gd name="connsiteX80" fmla="*/ 1350335 w 5139070"/>
              <a:gd name="connsiteY80" fmla="*/ 3157870 h 6783572"/>
              <a:gd name="connsiteX81" fmla="*/ 1329070 w 5139070"/>
              <a:gd name="connsiteY81" fmla="*/ 3189768 h 6783572"/>
              <a:gd name="connsiteX82" fmla="*/ 1307805 w 5139070"/>
              <a:gd name="connsiteY82" fmla="*/ 3721396 h 6783572"/>
              <a:gd name="connsiteX83" fmla="*/ 1286540 w 5139070"/>
              <a:gd name="connsiteY83" fmla="*/ 3817089 h 6783572"/>
              <a:gd name="connsiteX84" fmla="*/ 1275907 w 5139070"/>
              <a:gd name="connsiteY84" fmla="*/ 3859619 h 6783572"/>
              <a:gd name="connsiteX85" fmla="*/ 1254642 w 5139070"/>
              <a:gd name="connsiteY85" fmla="*/ 3891517 h 6783572"/>
              <a:gd name="connsiteX86" fmla="*/ 1212112 w 5139070"/>
              <a:gd name="connsiteY86" fmla="*/ 4040372 h 6783572"/>
              <a:gd name="connsiteX87" fmla="*/ 1169582 w 5139070"/>
              <a:gd name="connsiteY87" fmla="*/ 4104168 h 6783572"/>
              <a:gd name="connsiteX88" fmla="*/ 1158949 w 5139070"/>
              <a:gd name="connsiteY88" fmla="*/ 4136065 h 6783572"/>
              <a:gd name="connsiteX89" fmla="*/ 1095154 w 5139070"/>
              <a:gd name="connsiteY89" fmla="*/ 4210493 h 6783572"/>
              <a:gd name="connsiteX90" fmla="*/ 1073889 w 5139070"/>
              <a:gd name="connsiteY90" fmla="*/ 4295554 h 6783572"/>
              <a:gd name="connsiteX91" fmla="*/ 1052624 w 5139070"/>
              <a:gd name="connsiteY91" fmla="*/ 4338084 h 6783572"/>
              <a:gd name="connsiteX92" fmla="*/ 1010093 w 5139070"/>
              <a:gd name="connsiteY92" fmla="*/ 4401879 h 6783572"/>
              <a:gd name="connsiteX93" fmla="*/ 988828 w 5139070"/>
              <a:gd name="connsiteY93" fmla="*/ 4433777 h 6783572"/>
              <a:gd name="connsiteX94" fmla="*/ 967563 w 5139070"/>
              <a:gd name="connsiteY94" fmla="*/ 4465675 h 6783572"/>
              <a:gd name="connsiteX95" fmla="*/ 935666 w 5139070"/>
              <a:gd name="connsiteY95" fmla="*/ 4508205 h 6783572"/>
              <a:gd name="connsiteX96" fmla="*/ 903768 w 5139070"/>
              <a:gd name="connsiteY96" fmla="*/ 4582633 h 6783572"/>
              <a:gd name="connsiteX97" fmla="*/ 850605 w 5139070"/>
              <a:gd name="connsiteY97" fmla="*/ 4635796 h 6783572"/>
              <a:gd name="connsiteX98" fmla="*/ 839973 w 5139070"/>
              <a:gd name="connsiteY98" fmla="*/ 4667693 h 6783572"/>
              <a:gd name="connsiteX99" fmla="*/ 797442 w 5139070"/>
              <a:gd name="connsiteY99" fmla="*/ 4731489 h 6783572"/>
              <a:gd name="connsiteX100" fmla="*/ 776177 w 5139070"/>
              <a:gd name="connsiteY100" fmla="*/ 4795284 h 6783572"/>
              <a:gd name="connsiteX101" fmla="*/ 765545 w 5139070"/>
              <a:gd name="connsiteY101" fmla="*/ 4827182 h 6783572"/>
              <a:gd name="connsiteX102" fmla="*/ 744279 w 5139070"/>
              <a:gd name="connsiteY102" fmla="*/ 4965405 h 6783572"/>
              <a:gd name="connsiteX103" fmla="*/ 733647 w 5139070"/>
              <a:gd name="connsiteY103" fmla="*/ 5007935 h 6783572"/>
              <a:gd name="connsiteX104" fmla="*/ 712382 w 5139070"/>
              <a:gd name="connsiteY104" fmla="*/ 5039833 h 6783572"/>
              <a:gd name="connsiteX105" fmla="*/ 691117 w 5139070"/>
              <a:gd name="connsiteY105" fmla="*/ 5082363 h 6783572"/>
              <a:gd name="connsiteX106" fmla="*/ 669852 w 5139070"/>
              <a:gd name="connsiteY106" fmla="*/ 5146158 h 6783572"/>
              <a:gd name="connsiteX107" fmla="*/ 627321 w 5139070"/>
              <a:gd name="connsiteY107" fmla="*/ 5199321 h 6783572"/>
              <a:gd name="connsiteX108" fmla="*/ 574159 w 5139070"/>
              <a:gd name="connsiteY108" fmla="*/ 5337544 h 6783572"/>
              <a:gd name="connsiteX109" fmla="*/ 563526 w 5139070"/>
              <a:gd name="connsiteY109" fmla="*/ 5433237 h 6783572"/>
              <a:gd name="connsiteX110" fmla="*/ 542261 w 5139070"/>
              <a:gd name="connsiteY110" fmla="*/ 5465135 h 6783572"/>
              <a:gd name="connsiteX111" fmla="*/ 499731 w 5139070"/>
              <a:gd name="connsiteY111" fmla="*/ 5528930 h 6783572"/>
              <a:gd name="connsiteX112" fmla="*/ 478466 w 5139070"/>
              <a:gd name="connsiteY112" fmla="*/ 5592726 h 6783572"/>
              <a:gd name="connsiteX113" fmla="*/ 467833 w 5139070"/>
              <a:gd name="connsiteY113" fmla="*/ 5624623 h 6783572"/>
              <a:gd name="connsiteX114" fmla="*/ 457200 w 5139070"/>
              <a:gd name="connsiteY114" fmla="*/ 5720317 h 6783572"/>
              <a:gd name="connsiteX115" fmla="*/ 446568 w 5139070"/>
              <a:gd name="connsiteY115" fmla="*/ 5762847 h 6783572"/>
              <a:gd name="connsiteX116" fmla="*/ 425303 w 5139070"/>
              <a:gd name="connsiteY116" fmla="*/ 5911703 h 6783572"/>
              <a:gd name="connsiteX117" fmla="*/ 404038 w 5139070"/>
              <a:gd name="connsiteY117" fmla="*/ 5975498 h 6783572"/>
              <a:gd name="connsiteX118" fmla="*/ 361507 w 5139070"/>
              <a:gd name="connsiteY118" fmla="*/ 6028661 h 6783572"/>
              <a:gd name="connsiteX119" fmla="*/ 318977 w 5139070"/>
              <a:gd name="connsiteY119" fmla="*/ 6124354 h 6783572"/>
              <a:gd name="connsiteX120" fmla="*/ 287079 w 5139070"/>
              <a:gd name="connsiteY120" fmla="*/ 6134986 h 6783572"/>
              <a:gd name="connsiteX121" fmla="*/ 233917 w 5139070"/>
              <a:gd name="connsiteY121" fmla="*/ 6241312 h 6783572"/>
              <a:gd name="connsiteX122" fmla="*/ 233917 w 5139070"/>
              <a:gd name="connsiteY122" fmla="*/ 6241312 h 6783572"/>
              <a:gd name="connsiteX123" fmla="*/ 202019 w 5139070"/>
              <a:gd name="connsiteY123" fmla="*/ 6305107 h 6783572"/>
              <a:gd name="connsiteX124" fmla="*/ 170121 w 5139070"/>
              <a:gd name="connsiteY124" fmla="*/ 6390168 h 6783572"/>
              <a:gd name="connsiteX125" fmla="*/ 148856 w 5139070"/>
              <a:gd name="connsiteY125" fmla="*/ 6464596 h 6783572"/>
              <a:gd name="connsiteX126" fmla="*/ 138224 w 5139070"/>
              <a:gd name="connsiteY126" fmla="*/ 6496493 h 6783572"/>
              <a:gd name="connsiteX127" fmla="*/ 116959 w 5139070"/>
              <a:gd name="connsiteY127" fmla="*/ 6528391 h 6783572"/>
              <a:gd name="connsiteX128" fmla="*/ 95693 w 5139070"/>
              <a:gd name="connsiteY128" fmla="*/ 6602819 h 6783572"/>
              <a:gd name="connsiteX129" fmla="*/ 85061 w 5139070"/>
              <a:gd name="connsiteY129" fmla="*/ 6634717 h 6783572"/>
              <a:gd name="connsiteX130" fmla="*/ 31898 w 5139070"/>
              <a:gd name="connsiteY130" fmla="*/ 6698512 h 6783572"/>
              <a:gd name="connsiteX131" fmla="*/ 0 w 5139070"/>
              <a:gd name="connsiteY131" fmla="*/ 6783572 h 6783572"/>
              <a:gd name="connsiteX132" fmla="*/ 5135526 w 5139070"/>
              <a:gd name="connsiteY132" fmla="*/ 6783572 h 6783572"/>
              <a:gd name="connsiteX133" fmla="*/ 5135526 w 5139070"/>
              <a:gd name="connsiteY133" fmla="*/ 0 h 678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139070" h="6783572">
                <a:moveTo>
                  <a:pt x="5135526" y="0"/>
                </a:moveTo>
                <a:lnTo>
                  <a:pt x="5135526" y="0"/>
                </a:lnTo>
                <a:cubicBezTo>
                  <a:pt x="5064369" y="7907"/>
                  <a:pt x="4955487" y="18997"/>
                  <a:pt x="4890977" y="31898"/>
                </a:cubicBezTo>
                <a:cubicBezTo>
                  <a:pt x="4873256" y="35442"/>
                  <a:pt x="4855346" y="38147"/>
                  <a:pt x="4837814" y="42530"/>
                </a:cubicBezTo>
                <a:cubicBezTo>
                  <a:pt x="4826941" y="45248"/>
                  <a:pt x="4817098" y="52392"/>
                  <a:pt x="4805917" y="53163"/>
                </a:cubicBezTo>
                <a:cubicBezTo>
                  <a:pt x="4713918" y="59508"/>
                  <a:pt x="4621619" y="60252"/>
                  <a:pt x="4529470" y="63796"/>
                </a:cubicBezTo>
                <a:cubicBezTo>
                  <a:pt x="4515293" y="67340"/>
                  <a:pt x="4501205" y="71258"/>
                  <a:pt x="4486940" y="74428"/>
                </a:cubicBezTo>
                <a:cubicBezTo>
                  <a:pt x="4447931" y="83097"/>
                  <a:pt x="4428278" y="84584"/>
                  <a:pt x="4391247" y="95693"/>
                </a:cubicBezTo>
                <a:cubicBezTo>
                  <a:pt x="4369777" y="102134"/>
                  <a:pt x="4348717" y="109870"/>
                  <a:pt x="4327452" y="116958"/>
                </a:cubicBezTo>
                <a:cubicBezTo>
                  <a:pt x="4316819" y="120502"/>
                  <a:pt x="4306706" y="126476"/>
                  <a:pt x="4295554" y="127591"/>
                </a:cubicBezTo>
                <a:lnTo>
                  <a:pt x="4189228" y="138223"/>
                </a:lnTo>
                <a:cubicBezTo>
                  <a:pt x="4175051" y="141767"/>
                  <a:pt x="4160749" y="144841"/>
                  <a:pt x="4146698" y="148856"/>
                </a:cubicBezTo>
                <a:cubicBezTo>
                  <a:pt x="4135921" y="151935"/>
                  <a:pt x="4126008" y="159489"/>
                  <a:pt x="4114800" y="159489"/>
                </a:cubicBezTo>
                <a:cubicBezTo>
                  <a:pt x="4075653" y="159489"/>
                  <a:pt x="4036828" y="152400"/>
                  <a:pt x="3997842" y="148856"/>
                </a:cubicBezTo>
                <a:lnTo>
                  <a:pt x="3944679" y="138223"/>
                </a:lnTo>
                <a:lnTo>
                  <a:pt x="3944679" y="138223"/>
                </a:lnTo>
                <a:cubicBezTo>
                  <a:pt x="3909237" y="141767"/>
                  <a:pt x="3873182" y="141393"/>
                  <a:pt x="3838354" y="148856"/>
                </a:cubicBezTo>
                <a:cubicBezTo>
                  <a:pt x="3822856" y="152177"/>
                  <a:pt x="3810861" y="165109"/>
                  <a:pt x="3795824" y="170121"/>
                </a:cubicBezTo>
                <a:cubicBezTo>
                  <a:pt x="3755880" y="183436"/>
                  <a:pt x="3716147" y="177166"/>
                  <a:pt x="3678866" y="202019"/>
                </a:cubicBezTo>
                <a:cubicBezTo>
                  <a:pt x="3668233" y="209107"/>
                  <a:pt x="3658398" y="217569"/>
                  <a:pt x="3646968" y="223284"/>
                </a:cubicBezTo>
                <a:cubicBezTo>
                  <a:pt x="3606931" y="243302"/>
                  <a:pt x="3591883" y="245029"/>
                  <a:pt x="3551275" y="255182"/>
                </a:cubicBezTo>
                <a:cubicBezTo>
                  <a:pt x="3456818" y="326023"/>
                  <a:pt x="3559117" y="257896"/>
                  <a:pt x="3466214" y="297712"/>
                </a:cubicBezTo>
                <a:cubicBezTo>
                  <a:pt x="3451904" y="303845"/>
                  <a:pt x="3399703" y="345927"/>
                  <a:pt x="3391786" y="350875"/>
                </a:cubicBezTo>
                <a:cubicBezTo>
                  <a:pt x="3378345" y="359275"/>
                  <a:pt x="3362697" y="363740"/>
                  <a:pt x="3349256" y="372140"/>
                </a:cubicBezTo>
                <a:cubicBezTo>
                  <a:pt x="3334229" y="381532"/>
                  <a:pt x="3321753" y="394645"/>
                  <a:pt x="3306726" y="404037"/>
                </a:cubicBezTo>
                <a:cubicBezTo>
                  <a:pt x="3276690" y="422810"/>
                  <a:pt x="3263310" y="425598"/>
                  <a:pt x="3232298" y="435935"/>
                </a:cubicBezTo>
                <a:cubicBezTo>
                  <a:pt x="3221665" y="443023"/>
                  <a:pt x="3209951" y="448710"/>
                  <a:pt x="3200400" y="457200"/>
                </a:cubicBezTo>
                <a:cubicBezTo>
                  <a:pt x="3177923" y="477180"/>
                  <a:pt x="3161628" y="504314"/>
                  <a:pt x="3136605" y="520996"/>
                </a:cubicBezTo>
                <a:cubicBezTo>
                  <a:pt x="3063485" y="569743"/>
                  <a:pt x="3097056" y="555445"/>
                  <a:pt x="3040912" y="574158"/>
                </a:cubicBezTo>
                <a:lnTo>
                  <a:pt x="2977117" y="616689"/>
                </a:lnTo>
                <a:cubicBezTo>
                  <a:pt x="2966484" y="623777"/>
                  <a:pt x="2956177" y="631379"/>
                  <a:pt x="2945219" y="637954"/>
                </a:cubicBezTo>
                <a:cubicBezTo>
                  <a:pt x="2927498" y="648586"/>
                  <a:pt x="2908589" y="657451"/>
                  <a:pt x="2892056" y="669851"/>
                </a:cubicBezTo>
                <a:cubicBezTo>
                  <a:pt x="2880027" y="678873"/>
                  <a:pt x="2873608" y="695024"/>
                  <a:pt x="2860159" y="701749"/>
                </a:cubicBezTo>
                <a:cubicBezTo>
                  <a:pt x="2843995" y="709831"/>
                  <a:pt x="2824717" y="708838"/>
                  <a:pt x="2806996" y="712382"/>
                </a:cubicBezTo>
                <a:cubicBezTo>
                  <a:pt x="2792819" y="723014"/>
                  <a:pt x="2776997" y="731749"/>
                  <a:pt x="2764466" y="744279"/>
                </a:cubicBezTo>
                <a:cubicBezTo>
                  <a:pt x="2716371" y="792373"/>
                  <a:pt x="2773400" y="766110"/>
                  <a:pt x="2711303" y="786810"/>
                </a:cubicBezTo>
                <a:cubicBezTo>
                  <a:pt x="2700670" y="797442"/>
                  <a:pt x="2687746" y="806196"/>
                  <a:pt x="2679405" y="818707"/>
                </a:cubicBezTo>
                <a:cubicBezTo>
                  <a:pt x="2624196" y="901520"/>
                  <a:pt x="2713734" y="805646"/>
                  <a:pt x="2647507" y="871870"/>
                </a:cubicBezTo>
                <a:cubicBezTo>
                  <a:pt x="2643963" y="889591"/>
                  <a:pt x="2639846" y="907207"/>
                  <a:pt x="2636875" y="925033"/>
                </a:cubicBezTo>
                <a:cubicBezTo>
                  <a:pt x="2630357" y="964143"/>
                  <a:pt x="2626347" y="1013255"/>
                  <a:pt x="2615610" y="1052623"/>
                </a:cubicBezTo>
                <a:cubicBezTo>
                  <a:pt x="2609712" y="1074249"/>
                  <a:pt x="2610195" y="1100569"/>
                  <a:pt x="2594345" y="1116419"/>
                </a:cubicBezTo>
                <a:cubicBezTo>
                  <a:pt x="2583712" y="1127052"/>
                  <a:pt x="2572073" y="1136765"/>
                  <a:pt x="2562447" y="1148317"/>
                </a:cubicBezTo>
                <a:cubicBezTo>
                  <a:pt x="2554266" y="1158134"/>
                  <a:pt x="2550218" y="1171178"/>
                  <a:pt x="2541182" y="1180214"/>
                </a:cubicBezTo>
                <a:cubicBezTo>
                  <a:pt x="2532146" y="1189250"/>
                  <a:pt x="2519101" y="1193298"/>
                  <a:pt x="2509284" y="1201479"/>
                </a:cubicBezTo>
                <a:cubicBezTo>
                  <a:pt x="2497732" y="1211105"/>
                  <a:pt x="2489255" y="1224145"/>
                  <a:pt x="2477386" y="1233377"/>
                </a:cubicBezTo>
                <a:cubicBezTo>
                  <a:pt x="2457212" y="1249068"/>
                  <a:pt x="2413591" y="1275907"/>
                  <a:pt x="2413591" y="1275907"/>
                </a:cubicBezTo>
                <a:cubicBezTo>
                  <a:pt x="2352648" y="1367322"/>
                  <a:pt x="2433796" y="1259743"/>
                  <a:pt x="2360428" y="1318437"/>
                </a:cubicBezTo>
                <a:cubicBezTo>
                  <a:pt x="2350449" y="1326420"/>
                  <a:pt x="2347344" y="1340518"/>
                  <a:pt x="2339163" y="1350335"/>
                </a:cubicBezTo>
                <a:cubicBezTo>
                  <a:pt x="2308530" y="1387095"/>
                  <a:pt x="2314682" y="1379761"/>
                  <a:pt x="2275368" y="1392865"/>
                </a:cubicBezTo>
                <a:cubicBezTo>
                  <a:pt x="2264735" y="1403498"/>
                  <a:pt x="2253096" y="1413211"/>
                  <a:pt x="2243470" y="1424763"/>
                </a:cubicBezTo>
                <a:cubicBezTo>
                  <a:pt x="2235289" y="1434580"/>
                  <a:pt x="2232184" y="1448678"/>
                  <a:pt x="2222205" y="1456661"/>
                </a:cubicBezTo>
                <a:cubicBezTo>
                  <a:pt x="2213453" y="1463662"/>
                  <a:pt x="2200940" y="1463749"/>
                  <a:pt x="2190307" y="1467293"/>
                </a:cubicBezTo>
                <a:cubicBezTo>
                  <a:pt x="2179675" y="1477926"/>
                  <a:pt x="2169961" y="1489565"/>
                  <a:pt x="2158410" y="1499191"/>
                </a:cubicBezTo>
                <a:cubicBezTo>
                  <a:pt x="2112786" y="1537212"/>
                  <a:pt x="2136977" y="1501518"/>
                  <a:pt x="2094614" y="1552354"/>
                </a:cubicBezTo>
                <a:cubicBezTo>
                  <a:pt x="2086433" y="1562171"/>
                  <a:pt x="2082966" y="1575836"/>
                  <a:pt x="2073349" y="1584251"/>
                </a:cubicBezTo>
                <a:cubicBezTo>
                  <a:pt x="2054115" y="1601081"/>
                  <a:pt x="2027626" y="1608710"/>
                  <a:pt x="2009554" y="1626782"/>
                </a:cubicBezTo>
                <a:lnTo>
                  <a:pt x="1977656" y="1658679"/>
                </a:lnTo>
                <a:cubicBezTo>
                  <a:pt x="1950933" y="1738853"/>
                  <a:pt x="1990089" y="1643139"/>
                  <a:pt x="1935126" y="1711842"/>
                </a:cubicBezTo>
                <a:cubicBezTo>
                  <a:pt x="1928124" y="1720594"/>
                  <a:pt x="1929505" y="1733715"/>
                  <a:pt x="1924493" y="1743740"/>
                </a:cubicBezTo>
                <a:cubicBezTo>
                  <a:pt x="1918778" y="1755169"/>
                  <a:pt x="1910316" y="1765005"/>
                  <a:pt x="1903228" y="1775637"/>
                </a:cubicBezTo>
                <a:lnTo>
                  <a:pt x="1860698" y="1903228"/>
                </a:lnTo>
                <a:lnTo>
                  <a:pt x="1839433" y="1967023"/>
                </a:lnTo>
                <a:cubicBezTo>
                  <a:pt x="1835889" y="1977656"/>
                  <a:pt x="1830998" y="1987931"/>
                  <a:pt x="1828800" y="1998921"/>
                </a:cubicBezTo>
                <a:cubicBezTo>
                  <a:pt x="1825256" y="2016642"/>
                  <a:pt x="1821401" y="2034304"/>
                  <a:pt x="1818168" y="2052084"/>
                </a:cubicBezTo>
                <a:cubicBezTo>
                  <a:pt x="1794615" y="2181628"/>
                  <a:pt x="1820814" y="2046842"/>
                  <a:pt x="1796903" y="2190307"/>
                </a:cubicBezTo>
                <a:cubicBezTo>
                  <a:pt x="1793932" y="2208133"/>
                  <a:pt x="1789411" y="2225673"/>
                  <a:pt x="1786270" y="2243470"/>
                </a:cubicBezTo>
                <a:cubicBezTo>
                  <a:pt x="1759298" y="2396311"/>
                  <a:pt x="1782156" y="2328185"/>
                  <a:pt x="1743740" y="2424223"/>
                </a:cubicBezTo>
                <a:cubicBezTo>
                  <a:pt x="1740196" y="2445488"/>
                  <a:pt x="1738336" y="2467104"/>
                  <a:pt x="1733107" y="2488019"/>
                </a:cubicBezTo>
                <a:cubicBezTo>
                  <a:pt x="1727670" y="2509765"/>
                  <a:pt x="1718930" y="2530549"/>
                  <a:pt x="1711842" y="2551814"/>
                </a:cubicBezTo>
                <a:cubicBezTo>
                  <a:pt x="1708298" y="2562447"/>
                  <a:pt x="1703928" y="2572839"/>
                  <a:pt x="1701210" y="2583712"/>
                </a:cubicBezTo>
                <a:cubicBezTo>
                  <a:pt x="1697666" y="2597889"/>
                  <a:pt x="1696333" y="2612811"/>
                  <a:pt x="1690577" y="2626242"/>
                </a:cubicBezTo>
                <a:cubicBezTo>
                  <a:pt x="1673936" y="2665071"/>
                  <a:pt x="1628209" y="2691679"/>
                  <a:pt x="1605517" y="2721935"/>
                </a:cubicBezTo>
                <a:lnTo>
                  <a:pt x="1573619" y="2764465"/>
                </a:lnTo>
                <a:cubicBezTo>
                  <a:pt x="1545658" y="2876306"/>
                  <a:pt x="1587396" y="2740356"/>
                  <a:pt x="1531089" y="2838893"/>
                </a:cubicBezTo>
                <a:cubicBezTo>
                  <a:pt x="1523839" y="2851581"/>
                  <a:pt x="1526991" y="2868353"/>
                  <a:pt x="1520456" y="2881423"/>
                </a:cubicBezTo>
                <a:cubicBezTo>
                  <a:pt x="1512880" y="2896576"/>
                  <a:pt x="1478564" y="2916440"/>
                  <a:pt x="1467293" y="2923954"/>
                </a:cubicBezTo>
                <a:cubicBezTo>
                  <a:pt x="1444486" y="2992376"/>
                  <a:pt x="1474541" y="2918060"/>
                  <a:pt x="1424763" y="2987749"/>
                </a:cubicBezTo>
                <a:cubicBezTo>
                  <a:pt x="1346974" y="3096653"/>
                  <a:pt x="1444935" y="2975397"/>
                  <a:pt x="1392866" y="3062177"/>
                </a:cubicBezTo>
                <a:cubicBezTo>
                  <a:pt x="1387708" y="3070773"/>
                  <a:pt x="1378689" y="3076354"/>
                  <a:pt x="1371600" y="3083442"/>
                </a:cubicBezTo>
                <a:cubicBezTo>
                  <a:pt x="1368056" y="3094075"/>
                  <a:pt x="1364047" y="3104563"/>
                  <a:pt x="1360968" y="3115340"/>
                </a:cubicBezTo>
                <a:cubicBezTo>
                  <a:pt x="1356954" y="3129391"/>
                  <a:pt x="1356091" y="3144439"/>
                  <a:pt x="1350335" y="3157870"/>
                </a:cubicBezTo>
                <a:cubicBezTo>
                  <a:pt x="1345301" y="3169616"/>
                  <a:pt x="1336158" y="3179135"/>
                  <a:pt x="1329070" y="3189768"/>
                </a:cubicBezTo>
                <a:cubicBezTo>
                  <a:pt x="1294932" y="3428749"/>
                  <a:pt x="1330876" y="3156148"/>
                  <a:pt x="1307805" y="3721396"/>
                </a:cubicBezTo>
                <a:cubicBezTo>
                  <a:pt x="1305521" y="3777364"/>
                  <a:pt x="1298693" y="3774556"/>
                  <a:pt x="1286540" y="3817089"/>
                </a:cubicBezTo>
                <a:cubicBezTo>
                  <a:pt x="1282525" y="3831140"/>
                  <a:pt x="1281663" y="3846188"/>
                  <a:pt x="1275907" y="3859619"/>
                </a:cubicBezTo>
                <a:cubicBezTo>
                  <a:pt x="1270873" y="3871365"/>
                  <a:pt x="1261730" y="3880884"/>
                  <a:pt x="1254642" y="3891517"/>
                </a:cubicBezTo>
                <a:cubicBezTo>
                  <a:pt x="1251806" y="3902860"/>
                  <a:pt x="1224315" y="4022067"/>
                  <a:pt x="1212112" y="4040372"/>
                </a:cubicBezTo>
                <a:cubicBezTo>
                  <a:pt x="1197935" y="4061637"/>
                  <a:pt x="1177664" y="4079922"/>
                  <a:pt x="1169582" y="4104168"/>
                </a:cubicBezTo>
                <a:cubicBezTo>
                  <a:pt x="1166038" y="4114800"/>
                  <a:pt x="1164509" y="4126334"/>
                  <a:pt x="1158949" y="4136065"/>
                </a:cubicBezTo>
                <a:cubicBezTo>
                  <a:pt x="1140759" y="4167897"/>
                  <a:pt x="1120297" y="4185351"/>
                  <a:pt x="1095154" y="4210493"/>
                </a:cubicBezTo>
                <a:cubicBezTo>
                  <a:pt x="1088066" y="4238847"/>
                  <a:pt x="1086959" y="4269413"/>
                  <a:pt x="1073889" y="4295554"/>
                </a:cubicBezTo>
                <a:cubicBezTo>
                  <a:pt x="1066801" y="4309731"/>
                  <a:pt x="1060779" y="4324493"/>
                  <a:pt x="1052624" y="4338084"/>
                </a:cubicBezTo>
                <a:cubicBezTo>
                  <a:pt x="1039475" y="4359999"/>
                  <a:pt x="1024270" y="4380614"/>
                  <a:pt x="1010093" y="4401879"/>
                </a:cubicBezTo>
                <a:lnTo>
                  <a:pt x="988828" y="4433777"/>
                </a:lnTo>
                <a:cubicBezTo>
                  <a:pt x="981740" y="4444410"/>
                  <a:pt x="975230" y="4455452"/>
                  <a:pt x="967563" y="4465675"/>
                </a:cubicBezTo>
                <a:lnTo>
                  <a:pt x="935666" y="4508205"/>
                </a:lnTo>
                <a:cubicBezTo>
                  <a:pt x="927763" y="4531912"/>
                  <a:pt x="919096" y="4562926"/>
                  <a:pt x="903768" y="4582633"/>
                </a:cubicBezTo>
                <a:cubicBezTo>
                  <a:pt x="888382" y="4602415"/>
                  <a:pt x="850605" y="4635796"/>
                  <a:pt x="850605" y="4635796"/>
                </a:cubicBezTo>
                <a:cubicBezTo>
                  <a:pt x="847061" y="4646428"/>
                  <a:pt x="845416" y="4657896"/>
                  <a:pt x="839973" y="4667693"/>
                </a:cubicBezTo>
                <a:cubicBezTo>
                  <a:pt x="827561" y="4690035"/>
                  <a:pt x="797442" y="4731489"/>
                  <a:pt x="797442" y="4731489"/>
                </a:cubicBezTo>
                <a:lnTo>
                  <a:pt x="776177" y="4795284"/>
                </a:lnTo>
                <a:lnTo>
                  <a:pt x="765545" y="4827182"/>
                </a:lnTo>
                <a:cubicBezTo>
                  <a:pt x="748442" y="4998203"/>
                  <a:pt x="767861" y="4882868"/>
                  <a:pt x="744279" y="4965405"/>
                </a:cubicBezTo>
                <a:cubicBezTo>
                  <a:pt x="740265" y="4979456"/>
                  <a:pt x="739403" y="4994504"/>
                  <a:pt x="733647" y="5007935"/>
                </a:cubicBezTo>
                <a:cubicBezTo>
                  <a:pt x="728613" y="5019681"/>
                  <a:pt x="718722" y="5028738"/>
                  <a:pt x="712382" y="5039833"/>
                </a:cubicBezTo>
                <a:cubicBezTo>
                  <a:pt x="704518" y="5053595"/>
                  <a:pt x="697004" y="5067647"/>
                  <a:pt x="691117" y="5082363"/>
                </a:cubicBezTo>
                <a:cubicBezTo>
                  <a:pt x="682792" y="5103175"/>
                  <a:pt x="685702" y="5130308"/>
                  <a:pt x="669852" y="5146158"/>
                </a:cubicBezTo>
                <a:cubicBezTo>
                  <a:pt x="651574" y="5164435"/>
                  <a:pt x="638819" y="5174409"/>
                  <a:pt x="627321" y="5199321"/>
                </a:cubicBezTo>
                <a:cubicBezTo>
                  <a:pt x="599304" y="5260025"/>
                  <a:pt x="591379" y="5285883"/>
                  <a:pt x="574159" y="5337544"/>
                </a:cubicBezTo>
                <a:cubicBezTo>
                  <a:pt x="570615" y="5369442"/>
                  <a:pt x="571310" y="5402101"/>
                  <a:pt x="563526" y="5433237"/>
                </a:cubicBezTo>
                <a:cubicBezTo>
                  <a:pt x="560427" y="5445634"/>
                  <a:pt x="547976" y="5453705"/>
                  <a:pt x="542261" y="5465135"/>
                </a:cubicBezTo>
                <a:cubicBezTo>
                  <a:pt x="511486" y="5526684"/>
                  <a:pt x="560196" y="5468465"/>
                  <a:pt x="499731" y="5528930"/>
                </a:cubicBezTo>
                <a:lnTo>
                  <a:pt x="478466" y="5592726"/>
                </a:lnTo>
                <a:lnTo>
                  <a:pt x="467833" y="5624623"/>
                </a:lnTo>
                <a:cubicBezTo>
                  <a:pt x="464289" y="5656521"/>
                  <a:pt x="462080" y="5688596"/>
                  <a:pt x="457200" y="5720317"/>
                </a:cubicBezTo>
                <a:cubicBezTo>
                  <a:pt x="454978" y="5734760"/>
                  <a:pt x="448970" y="5748433"/>
                  <a:pt x="446568" y="5762847"/>
                </a:cubicBezTo>
                <a:cubicBezTo>
                  <a:pt x="440277" y="5800593"/>
                  <a:pt x="435339" y="5871559"/>
                  <a:pt x="425303" y="5911703"/>
                </a:cubicBezTo>
                <a:cubicBezTo>
                  <a:pt x="419867" y="5933449"/>
                  <a:pt x="416472" y="5956847"/>
                  <a:pt x="404038" y="5975498"/>
                </a:cubicBezTo>
                <a:cubicBezTo>
                  <a:pt x="377212" y="6015737"/>
                  <a:pt x="391809" y="5998360"/>
                  <a:pt x="361507" y="6028661"/>
                </a:cubicBezTo>
                <a:cubicBezTo>
                  <a:pt x="355010" y="6048153"/>
                  <a:pt x="341953" y="6105973"/>
                  <a:pt x="318977" y="6124354"/>
                </a:cubicBezTo>
                <a:cubicBezTo>
                  <a:pt x="310225" y="6131355"/>
                  <a:pt x="297712" y="6131442"/>
                  <a:pt x="287079" y="6134986"/>
                </a:cubicBezTo>
                <a:cubicBezTo>
                  <a:pt x="270249" y="6202311"/>
                  <a:pt x="284553" y="6165358"/>
                  <a:pt x="233917" y="6241312"/>
                </a:cubicBezTo>
                <a:lnTo>
                  <a:pt x="233917" y="6241312"/>
                </a:lnTo>
                <a:cubicBezTo>
                  <a:pt x="219243" y="6285333"/>
                  <a:pt x="229501" y="6263885"/>
                  <a:pt x="202019" y="6305107"/>
                </a:cubicBezTo>
                <a:cubicBezTo>
                  <a:pt x="182415" y="6383520"/>
                  <a:pt x="203482" y="6312324"/>
                  <a:pt x="170121" y="6390168"/>
                </a:cubicBezTo>
                <a:cubicBezTo>
                  <a:pt x="159197" y="6415657"/>
                  <a:pt x="156562" y="6437624"/>
                  <a:pt x="148856" y="6464596"/>
                </a:cubicBezTo>
                <a:cubicBezTo>
                  <a:pt x="145777" y="6475372"/>
                  <a:pt x="143236" y="6486469"/>
                  <a:pt x="138224" y="6496493"/>
                </a:cubicBezTo>
                <a:cubicBezTo>
                  <a:pt x="132509" y="6507923"/>
                  <a:pt x="122674" y="6516961"/>
                  <a:pt x="116959" y="6528391"/>
                </a:cubicBezTo>
                <a:cubicBezTo>
                  <a:pt x="108461" y="6545387"/>
                  <a:pt x="100235" y="6586921"/>
                  <a:pt x="95693" y="6602819"/>
                </a:cubicBezTo>
                <a:cubicBezTo>
                  <a:pt x="92614" y="6613596"/>
                  <a:pt x="90073" y="6624692"/>
                  <a:pt x="85061" y="6634717"/>
                </a:cubicBezTo>
                <a:cubicBezTo>
                  <a:pt x="70259" y="6664321"/>
                  <a:pt x="55411" y="6674999"/>
                  <a:pt x="31898" y="6698512"/>
                </a:cubicBezTo>
                <a:cubicBezTo>
                  <a:pt x="8127" y="6769825"/>
                  <a:pt x="20658" y="6742258"/>
                  <a:pt x="0" y="6783572"/>
                </a:cubicBezTo>
                <a:lnTo>
                  <a:pt x="5135526" y="6783572"/>
                </a:lnTo>
                <a:cubicBezTo>
                  <a:pt x="5139070" y="4522381"/>
                  <a:pt x="5135526" y="1130595"/>
                  <a:pt x="5135526" y="0"/>
                </a:cubicBezTo>
                <a:close/>
              </a:path>
            </a:pathLst>
          </a:custGeom>
          <a:blipFill dpi="0" rotWithShape="1">
            <a:blip r:embed="rId3"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itle 3"/>
          <p:cNvSpPr>
            <a:spLocks noGrp="1"/>
          </p:cNvSpPr>
          <p:nvPr>
            <p:ph type="title"/>
          </p:nvPr>
        </p:nvSpPr>
        <p:spPr/>
        <p:txBody>
          <a:bodyPr/>
          <a:lstStyle/>
          <a:p>
            <a:r>
              <a:rPr lang="en-IE" sz="3600" b="1" dirty="0"/>
              <a:t>Load Following</a:t>
            </a:r>
          </a:p>
        </p:txBody>
      </p:sp>
      <p:sp>
        <p:nvSpPr>
          <p:cNvPr id="2" name="Slide Number Placeholder 1"/>
          <p:cNvSpPr>
            <a:spLocks noGrp="1"/>
          </p:cNvSpPr>
          <p:nvPr>
            <p:ph type="sldNum" sz="quarter" idx="12"/>
          </p:nvPr>
        </p:nvSpPr>
        <p:spPr>
          <a:xfrm>
            <a:off x="6974904" y="6448251"/>
            <a:ext cx="2133600" cy="365125"/>
          </a:xfrm>
        </p:spPr>
        <p:txBody>
          <a:bodyPr/>
          <a:lstStyle/>
          <a:p>
            <a:pPr>
              <a:defRPr/>
            </a:pPr>
            <a:fld id="{E2948647-C3BE-4DB6-A62E-807BC7E8B824}" type="slidenum">
              <a:rPr lang="en-GB" smtClean="0"/>
              <a:pPr>
                <a:defRPr/>
              </a:pPr>
              <a:t>6</a:t>
            </a:fld>
            <a:endParaRPr lang="en-GB" dirty="0"/>
          </a:p>
        </p:txBody>
      </p:sp>
      <p:sp>
        <p:nvSpPr>
          <p:cNvPr id="614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dirty="0">
              <a:latin typeface="Calibri" pitchFamily="34" charset="0"/>
            </a:endParaRPr>
          </a:p>
        </p:txBody>
      </p:sp>
      <p:sp>
        <p:nvSpPr>
          <p:cNvPr id="6149" name="Rectangle 6"/>
          <p:cNvSpPr>
            <a:spLocks noChangeArrowheads="1"/>
          </p:cNvSpPr>
          <p:nvPr/>
        </p:nvSpPr>
        <p:spPr bwMode="auto">
          <a:xfrm>
            <a:off x="0" y="500042"/>
            <a:ext cx="9144000" cy="457200"/>
          </a:xfrm>
          <a:prstGeom prst="rect">
            <a:avLst/>
          </a:prstGeom>
          <a:noFill/>
          <a:ln w="9525">
            <a:noFill/>
            <a:miter lim="800000"/>
            <a:headEnd/>
            <a:tailEnd/>
          </a:ln>
        </p:spPr>
        <p:txBody>
          <a:bodyPr wrap="none" anchor="ctr">
            <a:spAutoFit/>
          </a:bodyPr>
          <a:lstStyle/>
          <a:p>
            <a:r>
              <a:rPr lang="en-GB" dirty="0"/>
              <a:t/>
            </a:r>
            <a:br>
              <a:rPr lang="en-GB" dirty="0"/>
            </a:br>
            <a:endParaRPr lang="en-GB" dirty="0"/>
          </a:p>
          <a:p>
            <a:pPr eaLnBrk="0" hangingPunct="0"/>
            <a:endParaRPr lang="en-GB" dirty="0"/>
          </a:p>
        </p:txBody>
      </p:sp>
      <p:sp>
        <p:nvSpPr>
          <p:cNvPr id="11388" name="Rectangle 1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sp>
        <p:nvSpPr>
          <p:cNvPr id="11572" name="Rectangle 30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pic>
        <p:nvPicPr>
          <p:cNvPr id="39" name="Picture 7"/>
          <p:cNvPicPr>
            <a:picLocks noChangeAspect="1" noChangeArrowheads="1"/>
          </p:cNvPicPr>
          <p:nvPr/>
        </p:nvPicPr>
        <p:blipFill>
          <a:blip r:embed="rId4" cstate="print"/>
          <a:srcRect/>
          <a:stretch>
            <a:fillRect/>
          </a:stretch>
        </p:blipFill>
        <p:spPr bwMode="auto">
          <a:xfrm>
            <a:off x="8394124" y="44624"/>
            <a:ext cx="714380" cy="71438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1" name="Subtitle 2">
                <a:extLst>
                  <a:ext uri="{FF2B5EF4-FFF2-40B4-BE49-F238E27FC236}">
                    <a16:creationId xmlns:a16="http://schemas.microsoft.com/office/drawing/2014/main" xmlns="" id="{ADBBCDB7-8237-4422-B2D5-31C810F69CBE}"/>
                  </a:ext>
                </a:extLst>
              </p:cNvPr>
              <p:cNvSpPr txBox="1">
                <a:spLocks/>
              </p:cNvSpPr>
              <p:nvPr/>
            </p:nvSpPr>
            <p:spPr bwMode="auto">
              <a:xfrm>
                <a:off x="2723361" y="1275644"/>
                <a:ext cx="6309131" cy="5213115"/>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t>The nature of the Load Following Obligation or FSQC is a key factor in this proposal</a:t>
                </a:r>
              </a:p>
              <a:p>
                <a:endParaRPr lang="en-GB" sz="2000" dirty="0"/>
              </a:p>
              <a:p>
                <a:r>
                  <a:rPr lang="en-GB" sz="1800" dirty="0"/>
                  <a:t>The FSQC is calculated for every 30 minute period. </a:t>
                </a:r>
              </a:p>
              <a:p>
                <a:endParaRPr lang="en-GB" sz="2000" dirty="0"/>
              </a:p>
              <a:p>
                <a:r>
                  <a:rPr lang="en-GB" sz="1800" dirty="0"/>
                  <a:t>FSQC approximates to:</a:t>
                </a:r>
              </a:p>
              <a:p>
                <a:pPr marL="0" indent="0">
                  <a:buNone/>
                </a:pPr>
                <a:r>
                  <a:rPr lang="en-IE" sz="2400" dirty="0"/>
                  <a:t>	FSQC ≈ </a:t>
                </a:r>
                <a14:m>
                  <m:oMath xmlns:m="http://schemas.openxmlformats.org/officeDocument/2006/math">
                    <m:f>
                      <m:fPr>
                        <m:ctrlPr>
                          <a:rPr lang="en-IE" sz="2400" i="1">
                            <a:latin typeface="Cambria Math"/>
                          </a:rPr>
                        </m:ctrlPr>
                      </m:fPr>
                      <m:num>
                        <m:r>
                          <a:rPr lang="en-IE" sz="2400" i="1">
                            <a:latin typeface="Cambria Math" panose="02040503050406030204" pitchFamily="18" charset="0"/>
                          </a:rPr>
                          <m:t>𝑆𝑦𝑠𝑡𝑒𝑚</m:t>
                        </m:r>
                        <m:r>
                          <a:rPr lang="en-IE" sz="2400" i="1">
                            <a:latin typeface="Cambria Math" panose="02040503050406030204" pitchFamily="18" charset="0"/>
                          </a:rPr>
                          <m:t> </m:t>
                        </m:r>
                        <m:r>
                          <a:rPr lang="en-IE" sz="2400" i="1">
                            <a:latin typeface="Cambria Math" panose="02040503050406030204" pitchFamily="18" charset="0"/>
                          </a:rPr>
                          <m:t>𝐷𝑒𝑚𝑎𝑛𝑑</m:t>
                        </m:r>
                        <m:r>
                          <a:rPr lang="en-IE" sz="2400" i="1">
                            <a:latin typeface="Cambria Math" panose="02040503050406030204" pitchFamily="18" charset="0"/>
                          </a:rPr>
                          <m:t>+</m:t>
                        </m:r>
                        <m:r>
                          <a:rPr lang="en-IE" sz="2400" i="1">
                            <a:latin typeface="Cambria Math" panose="02040503050406030204" pitchFamily="18" charset="0"/>
                          </a:rPr>
                          <m:t>𝐶𝑎𝑝𝑎𝑐𝑖𝑡𝑦</m:t>
                        </m:r>
                        <m:r>
                          <a:rPr lang="en-IE" sz="2400" i="1">
                            <a:latin typeface="Cambria Math" panose="02040503050406030204" pitchFamily="18" charset="0"/>
                          </a:rPr>
                          <m:t> </m:t>
                        </m:r>
                        <m:r>
                          <a:rPr lang="en-IE" sz="2400" i="1">
                            <a:latin typeface="Cambria Math" panose="02040503050406030204" pitchFamily="18" charset="0"/>
                          </a:rPr>
                          <m:t>𝑅𝑒𝑠𝑒𝑟𝑣𝑒</m:t>
                        </m:r>
                      </m:num>
                      <m:den>
                        <m:r>
                          <a:rPr lang="en-IE" sz="2400" i="1">
                            <a:latin typeface="Cambria Math" panose="02040503050406030204" pitchFamily="18" charset="0"/>
                          </a:rPr>
                          <m:t>𝐶𝑎𝑝𝑎𝑐𝑖𝑡𝑦</m:t>
                        </m:r>
                        <m:r>
                          <a:rPr lang="en-IE" sz="2400" i="1">
                            <a:latin typeface="Cambria Math" panose="02040503050406030204" pitchFamily="18" charset="0"/>
                          </a:rPr>
                          <m:t> </m:t>
                        </m:r>
                        <m:r>
                          <a:rPr lang="en-IE" sz="2400" i="1">
                            <a:latin typeface="Cambria Math" panose="02040503050406030204" pitchFamily="18" charset="0"/>
                          </a:rPr>
                          <m:t>𝐶𝑙𝑒𝑎𝑟𝑒𝑑</m:t>
                        </m:r>
                        <m:r>
                          <a:rPr lang="en-IE" sz="2400" i="1">
                            <a:latin typeface="Cambria Math" panose="02040503050406030204" pitchFamily="18" charset="0"/>
                          </a:rPr>
                          <m:t> </m:t>
                        </m:r>
                        <m:r>
                          <a:rPr lang="en-IE" sz="2400" i="1">
                            <a:latin typeface="Cambria Math" panose="02040503050406030204" pitchFamily="18" charset="0"/>
                          </a:rPr>
                          <m:t>𝑖𝑛</m:t>
                        </m:r>
                        <m:r>
                          <a:rPr lang="en-IE" sz="2400" i="1">
                            <a:latin typeface="Cambria Math" panose="02040503050406030204" pitchFamily="18" charset="0"/>
                          </a:rPr>
                          <m:t> </m:t>
                        </m:r>
                        <m:r>
                          <a:rPr lang="en-IE" sz="2400" i="1">
                            <a:latin typeface="Cambria Math" panose="02040503050406030204" pitchFamily="18" charset="0"/>
                          </a:rPr>
                          <m:t>𝐴𝑢𝑐𝑡𝑖𝑜𝑛</m:t>
                        </m:r>
                      </m:den>
                    </m:f>
                  </m:oMath>
                </a14:m>
                <a:endParaRPr lang="en-IE" sz="2400" dirty="0"/>
              </a:p>
              <a:p>
                <a:pPr lvl="1"/>
                <a:endParaRPr lang="en-GB" sz="1600" dirty="0"/>
              </a:p>
              <a:p>
                <a:r>
                  <a:rPr lang="en-GB" sz="1800" dirty="0"/>
                  <a:t>In first 8 months of I-SEM it varied between a min of 32% and a max of 82.4%</a:t>
                </a:r>
              </a:p>
              <a:p>
                <a:endParaRPr lang="en-GB" sz="1800" dirty="0"/>
              </a:p>
              <a:p>
                <a:r>
                  <a:rPr lang="en-GB" sz="1800" dirty="0"/>
                  <a:t>Monthly max of 82.4% in December</a:t>
                </a:r>
              </a:p>
              <a:p>
                <a:endParaRPr lang="en-GB" sz="1800" dirty="0"/>
              </a:p>
              <a:p>
                <a:r>
                  <a:rPr lang="en-GB" sz="1800" dirty="0"/>
                  <a:t>Monthly max of 51% in May</a:t>
                </a:r>
              </a:p>
              <a:p>
                <a:endParaRPr lang="en-IE" sz="1800" dirty="0"/>
              </a:p>
              <a:p>
                <a:endParaRPr lang="en-GB" sz="1800" dirty="0"/>
              </a:p>
              <a:p>
                <a:endParaRPr lang="en-IE" sz="1800" dirty="0"/>
              </a:p>
            </p:txBody>
          </p:sp>
        </mc:Choice>
        <mc:Fallback xmlns="">
          <p:sp>
            <p:nvSpPr>
              <p:cNvPr id="21" name="Subtitle 2">
                <a:extLst>
                  <a:ext uri="{FF2B5EF4-FFF2-40B4-BE49-F238E27FC236}">
                    <a16:creationId xmlns:a16="http://schemas.microsoft.com/office/drawing/2014/main" id="{ADBBCDB7-8237-4422-B2D5-31C810F69CBE}"/>
                  </a:ext>
                </a:extLst>
              </p:cNvPr>
              <p:cNvSpPr txBox="1">
                <a:spLocks noRot="1" noChangeAspect="1" noMove="1" noResize="1" noEditPoints="1" noAdjustHandles="1" noChangeArrowheads="1" noChangeShapeType="1" noTextEdit="1"/>
              </p:cNvSpPr>
              <p:nvPr/>
            </p:nvSpPr>
            <p:spPr bwMode="auto">
              <a:xfrm>
                <a:off x="2723361" y="1275644"/>
                <a:ext cx="6309131" cy="5213115"/>
              </a:xfrm>
              <a:prstGeom prst="rect">
                <a:avLst/>
              </a:prstGeom>
              <a:blipFill>
                <a:blip r:embed="rId5"/>
                <a:stretch>
                  <a:fillRect l="-1062" t="-584" r="-97"/>
                </a:stretch>
              </a:blipFill>
              <a:ln w="3175">
                <a:solidFill>
                  <a:schemeClr val="tx1"/>
                </a:solidFill>
                <a:miter lim="800000"/>
                <a:headEnd/>
                <a:tailEnd/>
              </a:ln>
            </p:spPr>
            <p:txBody>
              <a:bodyPr/>
              <a:lstStyle/>
              <a:p>
                <a:r>
                  <a:rPr lang="en-IE">
                    <a:noFill/>
                  </a:rPr>
                  <a:t> </a:t>
                </a:r>
              </a:p>
            </p:txBody>
          </p:sp>
        </mc:Fallback>
      </mc:AlternateContent>
      <p:sp>
        <p:nvSpPr>
          <p:cNvPr id="15" name="Subtitle 2">
            <a:extLst>
              <a:ext uri="{FF2B5EF4-FFF2-40B4-BE49-F238E27FC236}">
                <a16:creationId xmlns:a16="http://schemas.microsoft.com/office/drawing/2014/main" xmlns="" id="{4907B6F2-BF2B-4988-B5DA-CAD567A3D05D}"/>
              </a:ext>
            </a:extLst>
          </p:cNvPr>
          <p:cNvSpPr txBox="1">
            <a:spLocks/>
          </p:cNvSpPr>
          <p:nvPr/>
        </p:nvSpPr>
        <p:spPr bwMode="auto">
          <a:xfrm>
            <a:off x="107503" y="1268759"/>
            <a:ext cx="2487596" cy="5220000"/>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solidFill>
                  <a:schemeClr val="bg1">
                    <a:lumMod val="50000"/>
                  </a:schemeClr>
                </a:solidFill>
              </a:rPr>
              <a:t>Background</a:t>
            </a:r>
          </a:p>
          <a:p>
            <a:r>
              <a:rPr lang="en-GB" sz="2400" b="1" dirty="0">
                <a:solidFill>
                  <a:schemeClr val="bg1">
                    <a:lumMod val="50000"/>
                  </a:schemeClr>
                </a:solidFill>
              </a:rPr>
              <a:t>Requirements</a:t>
            </a:r>
          </a:p>
          <a:p>
            <a:r>
              <a:rPr lang="en-GB" sz="2400" b="1" dirty="0">
                <a:solidFill>
                  <a:schemeClr val="bg1">
                    <a:lumMod val="50000"/>
                  </a:schemeClr>
                </a:solidFill>
              </a:rPr>
              <a:t>Financial Trading</a:t>
            </a:r>
          </a:p>
          <a:p>
            <a:r>
              <a:rPr lang="en-GB" sz="2400" b="1" dirty="0">
                <a:solidFill>
                  <a:schemeClr val="bg1">
                    <a:lumMod val="50000"/>
                  </a:schemeClr>
                </a:solidFill>
              </a:rPr>
              <a:t>Registered Trades</a:t>
            </a:r>
          </a:p>
          <a:p>
            <a:r>
              <a:rPr lang="en-GB" sz="2400" b="1" dirty="0"/>
              <a:t>Load Following</a:t>
            </a:r>
          </a:p>
          <a:p>
            <a:r>
              <a:rPr lang="en-GB" sz="2400" b="1" dirty="0">
                <a:solidFill>
                  <a:schemeClr val="bg1">
                    <a:lumMod val="50000"/>
                  </a:schemeClr>
                </a:solidFill>
              </a:rPr>
              <a:t>Master Trade Request</a:t>
            </a:r>
          </a:p>
          <a:p>
            <a:r>
              <a:rPr lang="en-GB" sz="2400" b="1" dirty="0">
                <a:solidFill>
                  <a:schemeClr val="bg1">
                    <a:lumMod val="50000"/>
                  </a:schemeClr>
                </a:solidFill>
              </a:rPr>
              <a:t>Trade Request</a:t>
            </a:r>
          </a:p>
          <a:p>
            <a:r>
              <a:rPr lang="en-GB" sz="2400" b="1" dirty="0">
                <a:solidFill>
                  <a:schemeClr val="bg1">
                    <a:lumMod val="50000"/>
                  </a:schemeClr>
                </a:solidFill>
              </a:rPr>
              <a:t>Capacity and Trade Register</a:t>
            </a:r>
          </a:p>
          <a:p>
            <a:endParaRPr lang="en-IE" b="1" dirty="0">
              <a:solidFill>
                <a:schemeClr val="bg1"/>
              </a:solidFill>
            </a:endParaRPr>
          </a:p>
        </p:txBody>
      </p:sp>
    </p:spTree>
    <p:extLst>
      <p:ext uri="{BB962C8B-B14F-4D97-AF65-F5344CB8AC3E}">
        <p14:creationId xmlns:p14="http://schemas.microsoft.com/office/powerpoint/2010/main" val="2296476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982589" y="44624"/>
            <a:ext cx="5139070" cy="6783572"/>
          </a:xfrm>
          <a:custGeom>
            <a:avLst/>
            <a:gdLst>
              <a:gd name="connsiteX0" fmla="*/ 5135526 w 5139070"/>
              <a:gd name="connsiteY0" fmla="*/ 0 h 6783572"/>
              <a:gd name="connsiteX1" fmla="*/ 5135526 w 5139070"/>
              <a:gd name="connsiteY1" fmla="*/ 0 h 6783572"/>
              <a:gd name="connsiteX2" fmla="*/ 4890977 w 5139070"/>
              <a:gd name="connsiteY2" fmla="*/ 31898 h 6783572"/>
              <a:gd name="connsiteX3" fmla="*/ 4837814 w 5139070"/>
              <a:gd name="connsiteY3" fmla="*/ 42530 h 6783572"/>
              <a:gd name="connsiteX4" fmla="*/ 4805917 w 5139070"/>
              <a:gd name="connsiteY4" fmla="*/ 53163 h 6783572"/>
              <a:gd name="connsiteX5" fmla="*/ 4529470 w 5139070"/>
              <a:gd name="connsiteY5" fmla="*/ 63796 h 6783572"/>
              <a:gd name="connsiteX6" fmla="*/ 4486940 w 5139070"/>
              <a:gd name="connsiteY6" fmla="*/ 74428 h 6783572"/>
              <a:gd name="connsiteX7" fmla="*/ 4391247 w 5139070"/>
              <a:gd name="connsiteY7" fmla="*/ 95693 h 6783572"/>
              <a:gd name="connsiteX8" fmla="*/ 4327452 w 5139070"/>
              <a:gd name="connsiteY8" fmla="*/ 116958 h 6783572"/>
              <a:gd name="connsiteX9" fmla="*/ 4295554 w 5139070"/>
              <a:gd name="connsiteY9" fmla="*/ 127591 h 6783572"/>
              <a:gd name="connsiteX10" fmla="*/ 4189228 w 5139070"/>
              <a:gd name="connsiteY10" fmla="*/ 138223 h 6783572"/>
              <a:gd name="connsiteX11" fmla="*/ 4146698 w 5139070"/>
              <a:gd name="connsiteY11" fmla="*/ 148856 h 6783572"/>
              <a:gd name="connsiteX12" fmla="*/ 4114800 w 5139070"/>
              <a:gd name="connsiteY12" fmla="*/ 159489 h 6783572"/>
              <a:gd name="connsiteX13" fmla="*/ 3997842 w 5139070"/>
              <a:gd name="connsiteY13" fmla="*/ 148856 h 6783572"/>
              <a:gd name="connsiteX14" fmla="*/ 3944679 w 5139070"/>
              <a:gd name="connsiteY14" fmla="*/ 138223 h 6783572"/>
              <a:gd name="connsiteX15" fmla="*/ 3944679 w 5139070"/>
              <a:gd name="connsiteY15" fmla="*/ 138223 h 6783572"/>
              <a:gd name="connsiteX16" fmla="*/ 3838354 w 5139070"/>
              <a:gd name="connsiteY16" fmla="*/ 148856 h 6783572"/>
              <a:gd name="connsiteX17" fmla="*/ 3795824 w 5139070"/>
              <a:gd name="connsiteY17" fmla="*/ 170121 h 6783572"/>
              <a:gd name="connsiteX18" fmla="*/ 3678866 w 5139070"/>
              <a:gd name="connsiteY18" fmla="*/ 202019 h 6783572"/>
              <a:gd name="connsiteX19" fmla="*/ 3646968 w 5139070"/>
              <a:gd name="connsiteY19" fmla="*/ 223284 h 6783572"/>
              <a:gd name="connsiteX20" fmla="*/ 3551275 w 5139070"/>
              <a:gd name="connsiteY20" fmla="*/ 255182 h 6783572"/>
              <a:gd name="connsiteX21" fmla="*/ 3466214 w 5139070"/>
              <a:gd name="connsiteY21" fmla="*/ 297712 h 6783572"/>
              <a:gd name="connsiteX22" fmla="*/ 3391786 w 5139070"/>
              <a:gd name="connsiteY22" fmla="*/ 350875 h 6783572"/>
              <a:gd name="connsiteX23" fmla="*/ 3349256 w 5139070"/>
              <a:gd name="connsiteY23" fmla="*/ 372140 h 6783572"/>
              <a:gd name="connsiteX24" fmla="*/ 3306726 w 5139070"/>
              <a:gd name="connsiteY24" fmla="*/ 404037 h 6783572"/>
              <a:gd name="connsiteX25" fmla="*/ 3232298 w 5139070"/>
              <a:gd name="connsiteY25" fmla="*/ 435935 h 6783572"/>
              <a:gd name="connsiteX26" fmla="*/ 3200400 w 5139070"/>
              <a:gd name="connsiteY26" fmla="*/ 457200 h 6783572"/>
              <a:gd name="connsiteX27" fmla="*/ 3136605 w 5139070"/>
              <a:gd name="connsiteY27" fmla="*/ 520996 h 6783572"/>
              <a:gd name="connsiteX28" fmla="*/ 3040912 w 5139070"/>
              <a:gd name="connsiteY28" fmla="*/ 574158 h 6783572"/>
              <a:gd name="connsiteX29" fmla="*/ 2977117 w 5139070"/>
              <a:gd name="connsiteY29" fmla="*/ 616689 h 6783572"/>
              <a:gd name="connsiteX30" fmla="*/ 2945219 w 5139070"/>
              <a:gd name="connsiteY30" fmla="*/ 637954 h 6783572"/>
              <a:gd name="connsiteX31" fmla="*/ 2892056 w 5139070"/>
              <a:gd name="connsiteY31" fmla="*/ 669851 h 6783572"/>
              <a:gd name="connsiteX32" fmla="*/ 2860159 w 5139070"/>
              <a:gd name="connsiteY32" fmla="*/ 701749 h 6783572"/>
              <a:gd name="connsiteX33" fmla="*/ 2806996 w 5139070"/>
              <a:gd name="connsiteY33" fmla="*/ 712382 h 6783572"/>
              <a:gd name="connsiteX34" fmla="*/ 2764466 w 5139070"/>
              <a:gd name="connsiteY34" fmla="*/ 744279 h 6783572"/>
              <a:gd name="connsiteX35" fmla="*/ 2711303 w 5139070"/>
              <a:gd name="connsiteY35" fmla="*/ 786810 h 6783572"/>
              <a:gd name="connsiteX36" fmla="*/ 2679405 w 5139070"/>
              <a:gd name="connsiteY36" fmla="*/ 818707 h 6783572"/>
              <a:gd name="connsiteX37" fmla="*/ 2647507 w 5139070"/>
              <a:gd name="connsiteY37" fmla="*/ 871870 h 6783572"/>
              <a:gd name="connsiteX38" fmla="*/ 2636875 w 5139070"/>
              <a:gd name="connsiteY38" fmla="*/ 925033 h 6783572"/>
              <a:gd name="connsiteX39" fmla="*/ 2615610 w 5139070"/>
              <a:gd name="connsiteY39" fmla="*/ 1052623 h 6783572"/>
              <a:gd name="connsiteX40" fmla="*/ 2594345 w 5139070"/>
              <a:gd name="connsiteY40" fmla="*/ 1116419 h 6783572"/>
              <a:gd name="connsiteX41" fmla="*/ 2562447 w 5139070"/>
              <a:gd name="connsiteY41" fmla="*/ 1148317 h 6783572"/>
              <a:gd name="connsiteX42" fmla="*/ 2541182 w 5139070"/>
              <a:gd name="connsiteY42" fmla="*/ 1180214 h 6783572"/>
              <a:gd name="connsiteX43" fmla="*/ 2509284 w 5139070"/>
              <a:gd name="connsiteY43" fmla="*/ 1201479 h 6783572"/>
              <a:gd name="connsiteX44" fmla="*/ 2477386 w 5139070"/>
              <a:gd name="connsiteY44" fmla="*/ 1233377 h 6783572"/>
              <a:gd name="connsiteX45" fmla="*/ 2413591 w 5139070"/>
              <a:gd name="connsiteY45" fmla="*/ 1275907 h 6783572"/>
              <a:gd name="connsiteX46" fmla="*/ 2360428 w 5139070"/>
              <a:gd name="connsiteY46" fmla="*/ 1318437 h 6783572"/>
              <a:gd name="connsiteX47" fmla="*/ 2339163 w 5139070"/>
              <a:gd name="connsiteY47" fmla="*/ 1350335 h 6783572"/>
              <a:gd name="connsiteX48" fmla="*/ 2275368 w 5139070"/>
              <a:gd name="connsiteY48" fmla="*/ 1392865 h 6783572"/>
              <a:gd name="connsiteX49" fmla="*/ 2243470 w 5139070"/>
              <a:gd name="connsiteY49" fmla="*/ 1424763 h 6783572"/>
              <a:gd name="connsiteX50" fmla="*/ 2222205 w 5139070"/>
              <a:gd name="connsiteY50" fmla="*/ 1456661 h 6783572"/>
              <a:gd name="connsiteX51" fmla="*/ 2190307 w 5139070"/>
              <a:gd name="connsiteY51" fmla="*/ 1467293 h 6783572"/>
              <a:gd name="connsiteX52" fmla="*/ 2158410 w 5139070"/>
              <a:gd name="connsiteY52" fmla="*/ 1499191 h 6783572"/>
              <a:gd name="connsiteX53" fmla="*/ 2094614 w 5139070"/>
              <a:gd name="connsiteY53" fmla="*/ 1552354 h 6783572"/>
              <a:gd name="connsiteX54" fmla="*/ 2073349 w 5139070"/>
              <a:gd name="connsiteY54" fmla="*/ 1584251 h 6783572"/>
              <a:gd name="connsiteX55" fmla="*/ 2009554 w 5139070"/>
              <a:gd name="connsiteY55" fmla="*/ 1626782 h 6783572"/>
              <a:gd name="connsiteX56" fmla="*/ 1977656 w 5139070"/>
              <a:gd name="connsiteY56" fmla="*/ 1658679 h 6783572"/>
              <a:gd name="connsiteX57" fmla="*/ 1935126 w 5139070"/>
              <a:gd name="connsiteY57" fmla="*/ 1711842 h 6783572"/>
              <a:gd name="connsiteX58" fmla="*/ 1924493 w 5139070"/>
              <a:gd name="connsiteY58" fmla="*/ 1743740 h 6783572"/>
              <a:gd name="connsiteX59" fmla="*/ 1903228 w 5139070"/>
              <a:gd name="connsiteY59" fmla="*/ 1775637 h 6783572"/>
              <a:gd name="connsiteX60" fmla="*/ 1860698 w 5139070"/>
              <a:gd name="connsiteY60" fmla="*/ 1903228 h 6783572"/>
              <a:gd name="connsiteX61" fmla="*/ 1839433 w 5139070"/>
              <a:gd name="connsiteY61" fmla="*/ 1967023 h 6783572"/>
              <a:gd name="connsiteX62" fmla="*/ 1828800 w 5139070"/>
              <a:gd name="connsiteY62" fmla="*/ 1998921 h 6783572"/>
              <a:gd name="connsiteX63" fmla="*/ 1818168 w 5139070"/>
              <a:gd name="connsiteY63" fmla="*/ 2052084 h 6783572"/>
              <a:gd name="connsiteX64" fmla="*/ 1796903 w 5139070"/>
              <a:gd name="connsiteY64" fmla="*/ 2190307 h 6783572"/>
              <a:gd name="connsiteX65" fmla="*/ 1786270 w 5139070"/>
              <a:gd name="connsiteY65" fmla="*/ 2243470 h 6783572"/>
              <a:gd name="connsiteX66" fmla="*/ 1743740 w 5139070"/>
              <a:gd name="connsiteY66" fmla="*/ 2424223 h 6783572"/>
              <a:gd name="connsiteX67" fmla="*/ 1733107 w 5139070"/>
              <a:gd name="connsiteY67" fmla="*/ 2488019 h 6783572"/>
              <a:gd name="connsiteX68" fmla="*/ 1711842 w 5139070"/>
              <a:gd name="connsiteY68" fmla="*/ 2551814 h 6783572"/>
              <a:gd name="connsiteX69" fmla="*/ 1701210 w 5139070"/>
              <a:gd name="connsiteY69" fmla="*/ 2583712 h 6783572"/>
              <a:gd name="connsiteX70" fmla="*/ 1690577 w 5139070"/>
              <a:gd name="connsiteY70" fmla="*/ 2626242 h 6783572"/>
              <a:gd name="connsiteX71" fmla="*/ 1605517 w 5139070"/>
              <a:gd name="connsiteY71" fmla="*/ 2721935 h 6783572"/>
              <a:gd name="connsiteX72" fmla="*/ 1573619 w 5139070"/>
              <a:gd name="connsiteY72" fmla="*/ 2764465 h 6783572"/>
              <a:gd name="connsiteX73" fmla="*/ 1531089 w 5139070"/>
              <a:gd name="connsiteY73" fmla="*/ 2838893 h 6783572"/>
              <a:gd name="connsiteX74" fmla="*/ 1520456 w 5139070"/>
              <a:gd name="connsiteY74" fmla="*/ 2881423 h 6783572"/>
              <a:gd name="connsiteX75" fmla="*/ 1467293 w 5139070"/>
              <a:gd name="connsiteY75" fmla="*/ 2923954 h 6783572"/>
              <a:gd name="connsiteX76" fmla="*/ 1424763 w 5139070"/>
              <a:gd name="connsiteY76" fmla="*/ 2987749 h 6783572"/>
              <a:gd name="connsiteX77" fmla="*/ 1392866 w 5139070"/>
              <a:gd name="connsiteY77" fmla="*/ 3062177 h 6783572"/>
              <a:gd name="connsiteX78" fmla="*/ 1371600 w 5139070"/>
              <a:gd name="connsiteY78" fmla="*/ 3083442 h 6783572"/>
              <a:gd name="connsiteX79" fmla="*/ 1360968 w 5139070"/>
              <a:gd name="connsiteY79" fmla="*/ 3115340 h 6783572"/>
              <a:gd name="connsiteX80" fmla="*/ 1350335 w 5139070"/>
              <a:gd name="connsiteY80" fmla="*/ 3157870 h 6783572"/>
              <a:gd name="connsiteX81" fmla="*/ 1329070 w 5139070"/>
              <a:gd name="connsiteY81" fmla="*/ 3189768 h 6783572"/>
              <a:gd name="connsiteX82" fmla="*/ 1307805 w 5139070"/>
              <a:gd name="connsiteY82" fmla="*/ 3721396 h 6783572"/>
              <a:gd name="connsiteX83" fmla="*/ 1286540 w 5139070"/>
              <a:gd name="connsiteY83" fmla="*/ 3817089 h 6783572"/>
              <a:gd name="connsiteX84" fmla="*/ 1275907 w 5139070"/>
              <a:gd name="connsiteY84" fmla="*/ 3859619 h 6783572"/>
              <a:gd name="connsiteX85" fmla="*/ 1254642 w 5139070"/>
              <a:gd name="connsiteY85" fmla="*/ 3891517 h 6783572"/>
              <a:gd name="connsiteX86" fmla="*/ 1212112 w 5139070"/>
              <a:gd name="connsiteY86" fmla="*/ 4040372 h 6783572"/>
              <a:gd name="connsiteX87" fmla="*/ 1169582 w 5139070"/>
              <a:gd name="connsiteY87" fmla="*/ 4104168 h 6783572"/>
              <a:gd name="connsiteX88" fmla="*/ 1158949 w 5139070"/>
              <a:gd name="connsiteY88" fmla="*/ 4136065 h 6783572"/>
              <a:gd name="connsiteX89" fmla="*/ 1095154 w 5139070"/>
              <a:gd name="connsiteY89" fmla="*/ 4210493 h 6783572"/>
              <a:gd name="connsiteX90" fmla="*/ 1073889 w 5139070"/>
              <a:gd name="connsiteY90" fmla="*/ 4295554 h 6783572"/>
              <a:gd name="connsiteX91" fmla="*/ 1052624 w 5139070"/>
              <a:gd name="connsiteY91" fmla="*/ 4338084 h 6783572"/>
              <a:gd name="connsiteX92" fmla="*/ 1010093 w 5139070"/>
              <a:gd name="connsiteY92" fmla="*/ 4401879 h 6783572"/>
              <a:gd name="connsiteX93" fmla="*/ 988828 w 5139070"/>
              <a:gd name="connsiteY93" fmla="*/ 4433777 h 6783572"/>
              <a:gd name="connsiteX94" fmla="*/ 967563 w 5139070"/>
              <a:gd name="connsiteY94" fmla="*/ 4465675 h 6783572"/>
              <a:gd name="connsiteX95" fmla="*/ 935666 w 5139070"/>
              <a:gd name="connsiteY95" fmla="*/ 4508205 h 6783572"/>
              <a:gd name="connsiteX96" fmla="*/ 903768 w 5139070"/>
              <a:gd name="connsiteY96" fmla="*/ 4582633 h 6783572"/>
              <a:gd name="connsiteX97" fmla="*/ 850605 w 5139070"/>
              <a:gd name="connsiteY97" fmla="*/ 4635796 h 6783572"/>
              <a:gd name="connsiteX98" fmla="*/ 839973 w 5139070"/>
              <a:gd name="connsiteY98" fmla="*/ 4667693 h 6783572"/>
              <a:gd name="connsiteX99" fmla="*/ 797442 w 5139070"/>
              <a:gd name="connsiteY99" fmla="*/ 4731489 h 6783572"/>
              <a:gd name="connsiteX100" fmla="*/ 776177 w 5139070"/>
              <a:gd name="connsiteY100" fmla="*/ 4795284 h 6783572"/>
              <a:gd name="connsiteX101" fmla="*/ 765545 w 5139070"/>
              <a:gd name="connsiteY101" fmla="*/ 4827182 h 6783572"/>
              <a:gd name="connsiteX102" fmla="*/ 744279 w 5139070"/>
              <a:gd name="connsiteY102" fmla="*/ 4965405 h 6783572"/>
              <a:gd name="connsiteX103" fmla="*/ 733647 w 5139070"/>
              <a:gd name="connsiteY103" fmla="*/ 5007935 h 6783572"/>
              <a:gd name="connsiteX104" fmla="*/ 712382 w 5139070"/>
              <a:gd name="connsiteY104" fmla="*/ 5039833 h 6783572"/>
              <a:gd name="connsiteX105" fmla="*/ 691117 w 5139070"/>
              <a:gd name="connsiteY105" fmla="*/ 5082363 h 6783572"/>
              <a:gd name="connsiteX106" fmla="*/ 669852 w 5139070"/>
              <a:gd name="connsiteY106" fmla="*/ 5146158 h 6783572"/>
              <a:gd name="connsiteX107" fmla="*/ 627321 w 5139070"/>
              <a:gd name="connsiteY107" fmla="*/ 5199321 h 6783572"/>
              <a:gd name="connsiteX108" fmla="*/ 574159 w 5139070"/>
              <a:gd name="connsiteY108" fmla="*/ 5337544 h 6783572"/>
              <a:gd name="connsiteX109" fmla="*/ 563526 w 5139070"/>
              <a:gd name="connsiteY109" fmla="*/ 5433237 h 6783572"/>
              <a:gd name="connsiteX110" fmla="*/ 542261 w 5139070"/>
              <a:gd name="connsiteY110" fmla="*/ 5465135 h 6783572"/>
              <a:gd name="connsiteX111" fmla="*/ 499731 w 5139070"/>
              <a:gd name="connsiteY111" fmla="*/ 5528930 h 6783572"/>
              <a:gd name="connsiteX112" fmla="*/ 478466 w 5139070"/>
              <a:gd name="connsiteY112" fmla="*/ 5592726 h 6783572"/>
              <a:gd name="connsiteX113" fmla="*/ 467833 w 5139070"/>
              <a:gd name="connsiteY113" fmla="*/ 5624623 h 6783572"/>
              <a:gd name="connsiteX114" fmla="*/ 457200 w 5139070"/>
              <a:gd name="connsiteY114" fmla="*/ 5720317 h 6783572"/>
              <a:gd name="connsiteX115" fmla="*/ 446568 w 5139070"/>
              <a:gd name="connsiteY115" fmla="*/ 5762847 h 6783572"/>
              <a:gd name="connsiteX116" fmla="*/ 425303 w 5139070"/>
              <a:gd name="connsiteY116" fmla="*/ 5911703 h 6783572"/>
              <a:gd name="connsiteX117" fmla="*/ 404038 w 5139070"/>
              <a:gd name="connsiteY117" fmla="*/ 5975498 h 6783572"/>
              <a:gd name="connsiteX118" fmla="*/ 361507 w 5139070"/>
              <a:gd name="connsiteY118" fmla="*/ 6028661 h 6783572"/>
              <a:gd name="connsiteX119" fmla="*/ 318977 w 5139070"/>
              <a:gd name="connsiteY119" fmla="*/ 6124354 h 6783572"/>
              <a:gd name="connsiteX120" fmla="*/ 287079 w 5139070"/>
              <a:gd name="connsiteY120" fmla="*/ 6134986 h 6783572"/>
              <a:gd name="connsiteX121" fmla="*/ 233917 w 5139070"/>
              <a:gd name="connsiteY121" fmla="*/ 6241312 h 6783572"/>
              <a:gd name="connsiteX122" fmla="*/ 233917 w 5139070"/>
              <a:gd name="connsiteY122" fmla="*/ 6241312 h 6783572"/>
              <a:gd name="connsiteX123" fmla="*/ 202019 w 5139070"/>
              <a:gd name="connsiteY123" fmla="*/ 6305107 h 6783572"/>
              <a:gd name="connsiteX124" fmla="*/ 170121 w 5139070"/>
              <a:gd name="connsiteY124" fmla="*/ 6390168 h 6783572"/>
              <a:gd name="connsiteX125" fmla="*/ 148856 w 5139070"/>
              <a:gd name="connsiteY125" fmla="*/ 6464596 h 6783572"/>
              <a:gd name="connsiteX126" fmla="*/ 138224 w 5139070"/>
              <a:gd name="connsiteY126" fmla="*/ 6496493 h 6783572"/>
              <a:gd name="connsiteX127" fmla="*/ 116959 w 5139070"/>
              <a:gd name="connsiteY127" fmla="*/ 6528391 h 6783572"/>
              <a:gd name="connsiteX128" fmla="*/ 95693 w 5139070"/>
              <a:gd name="connsiteY128" fmla="*/ 6602819 h 6783572"/>
              <a:gd name="connsiteX129" fmla="*/ 85061 w 5139070"/>
              <a:gd name="connsiteY129" fmla="*/ 6634717 h 6783572"/>
              <a:gd name="connsiteX130" fmla="*/ 31898 w 5139070"/>
              <a:gd name="connsiteY130" fmla="*/ 6698512 h 6783572"/>
              <a:gd name="connsiteX131" fmla="*/ 0 w 5139070"/>
              <a:gd name="connsiteY131" fmla="*/ 6783572 h 6783572"/>
              <a:gd name="connsiteX132" fmla="*/ 5135526 w 5139070"/>
              <a:gd name="connsiteY132" fmla="*/ 6783572 h 6783572"/>
              <a:gd name="connsiteX133" fmla="*/ 5135526 w 5139070"/>
              <a:gd name="connsiteY133" fmla="*/ 0 h 678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139070" h="6783572">
                <a:moveTo>
                  <a:pt x="5135526" y="0"/>
                </a:moveTo>
                <a:lnTo>
                  <a:pt x="5135526" y="0"/>
                </a:lnTo>
                <a:cubicBezTo>
                  <a:pt x="5064369" y="7907"/>
                  <a:pt x="4955487" y="18997"/>
                  <a:pt x="4890977" y="31898"/>
                </a:cubicBezTo>
                <a:cubicBezTo>
                  <a:pt x="4873256" y="35442"/>
                  <a:pt x="4855346" y="38147"/>
                  <a:pt x="4837814" y="42530"/>
                </a:cubicBezTo>
                <a:cubicBezTo>
                  <a:pt x="4826941" y="45248"/>
                  <a:pt x="4817098" y="52392"/>
                  <a:pt x="4805917" y="53163"/>
                </a:cubicBezTo>
                <a:cubicBezTo>
                  <a:pt x="4713918" y="59508"/>
                  <a:pt x="4621619" y="60252"/>
                  <a:pt x="4529470" y="63796"/>
                </a:cubicBezTo>
                <a:cubicBezTo>
                  <a:pt x="4515293" y="67340"/>
                  <a:pt x="4501205" y="71258"/>
                  <a:pt x="4486940" y="74428"/>
                </a:cubicBezTo>
                <a:cubicBezTo>
                  <a:pt x="4447931" y="83097"/>
                  <a:pt x="4428278" y="84584"/>
                  <a:pt x="4391247" y="95693"/>
                </a:cubicBezTo>
                <a:cubicBezTo>
                  <a:pt x="4369777" y="102134"/>
                  <a:pt x="4348717" y="109870"/>
                  <a:pt x="4327452" y="116958"/>
                </a:cubicBezTo>
                <a:cubicBezTo>
                  <a:pt x="4316819" y="120502"/>
                  <a:pt x="4306706" y="126476"/>
                  <a:pt x="4295554" y="127591"/>
                </a:cubicBezTo>
                <a:lnTo>
                  <a:pt x="4189228" y="138223"/>
                </a:lnTo>
                <a:cubicBezTo>
                  <a:pt x="4175051" y="141767"/>
                  <a:pt x="4160749" y="144841"/>
                  <a:pt x="4146698" y="148856"/>
                </a:cubicBezTo>
                <a:cubicBezTo>
                  <a:pt x="4135921" y="151935"/>
                  <a:pt x="4126008" y="159489"/>
                  <a:pt x="4114800" y="159489"/>
                </a:cubicBezTo>
                <a:cubicBezTo>
                  <a:pt x="4075653" y="159489"/>
                  <a:pt x="4036828" y="152400"/>
                  <a:pt x="3997842" y="148856"/>
                </a:cubicBezTo>
                <a:lnTo>
                  <a:pt x="3944679" y="138223"/>
                </a:lnTo>
                <a:lnTo>
                  <a:pt x="3944679" y="138223"/>
                </a:lnTo>
                <a:cubicBezTo>
                  <a:pt x="3909237" y="141767"/>
                  <a:pt x="3873182" y="141393"/>
                  <a:pt x="3838354" y="148856"/>
                </a:cubicBezTo>
                <a:cubicBezTo>
                  <a:pt x="3822856" y="152177"/>
                  <a:pt x="3810861" y="165109"/>
                  <a:pt x="3795824" y="170121"/>
                </a:cubicBezTo>
                <a:cubicBezTo>
                  <a:pt x="3755880" y="183436"/>
                  <a:pt x="3716147" y="177166"/>
                  <a:pt x="3678866" y="202019"/>
                </a:cubicBezTo>
                <a:cubicBezTo>
                  <a:pt x="3668233" y="209107"/>
                  <a:pt x="3658398" y="217569"/>
                  <a:pt x="3646968" y="223284"/>
                </a:cubicBezTo>
                <a:cubicBezTo>
                  <a:pt x="3606931" y="243302"/>
                  <a:pt x="3591883" y="245029"/>
                  <a:pt x="3551275" y="255182"/>
                </a:cubicBezTo>
                <a:cubicBezTo>
                  <a:pt x="3456818" y="326023"/>
                  <a:pt x="3559117" y="257896"/>
                  <a:pt x="3466214" y="297712"/>
                </a:cubicBezTo>
                <a:cubicBezTo>
                  <a:pt x="3451904" y="303845"/>
                  <a:pt x="3399703" y="345927"/>
                  <a:pt x="3391786" y="350875"/>
                </a:cubicBezTo>
                <a:cubicBezTo>
                  <a:pt x="3378345" y="359275"/>
                  <a:pt x="3362697" y="363740"/>
                  <a:pt x="3349256" y="372140"/>
                </a:cubicBezTo>
                <a:cubicBezTo>
                  <a:pt x="3334229" y="381532"/>
                  <a:pt x="3321753" y="394645"/>
                  <a:pt x="3306726" y="404037"/>
                </a:cubicBezTo>
                <a:cubicBezTo>
                  <a:pt x="3276690" y="422810"/>
                  <a:pt x="3263310" y="425598"/>
                  <a:pt x="3232298" y="435935"/>
                </a:cubicBezTo>
                <a:cubicBezTo>
                  <a:pt x="3221665" y="443023"/>
                  <a:pt x="3209951" y="448710"/>
                  <a:pt x="3200400" y="457200"/>
                </a:cubicBezTo>
                <a:cubicBezTo>
                  <a:pt x="3177923" y="477180"/>
                  <a:pt x="3161628" y="504314"/>
                  <a:pt x="3136605" y="520996"/>
                </a:cubicBezTo>
                <a:cubicBezTo>
                  <a:pt x="3063485" y="569743"/>
                  <a:pt x="3097056" y="555445"/>
                  <a:pt x="3040912" y="574158"/>
                </a:cubicBezTo>
                <a:lnTo>
                  <a:pt x="2977117" y="616689"/>
                </a:lnTo>
                <a:cubicBezTo>
                  <a:pt x="2966484" y="623777"/>
                  <a:pt x="2956177" y="631379"/>
                  <a:pt x="2945219" y="637954"/>
                </a:cubicBezTo>
                <a:cubicBezTo>
                  <a:pt x="2927498" y="648586"/>
                  <a:pt x="2908589" y="657451"/>
                  <a:pt x="2892056" y="669851"/>
                </a:cubicBezTo>
                <a:cubicBezTo>
                  <a:pt x="2880027" y="678873"/>
                  <a:pt x="2873608" y="695024"/>
                  <a:pt x="2860159" y="701749"/>
                </a:cubicBezTo>
                <a:cubicBezTo>
                  <a:pt x="2843995" y="709831"/>
                  <a:pt x="2824717" y="708838"/>
                  <a:pt x="2806996" y="712382"/>
                </a:cubicBezTo>
                <a:cubicBezTo>
                  <a:pt x="2792819" y="723014"/>
                  <a:pt x="2776997" y="731749"/>
                  <a:pt x="2764466" y="744279"/>
                </a:cubicBezTo>
                <a:cubicBezTo>
                  <a:pt x="2716371" y="792373"/>
                  <a:pt x="2773400" y="766110"/>
                  <a:pt x="2711303" y="786810"/>
                </a:cubicBezTo>
                <a:cubicBezTo>
                  <a:pt x="2700670" y="797442"/>
                  <a:pt x="2687746" y="806196"/>
                  <a:pt x="2679405" y="818707"/>
                </a:cubicBezTo>
                <a:cubicBezTo>
                  <a:pt x="2624196" y="901520"/>
                  <a:pt x="2713734" y="805646"/>
                  <a:pt x="2647507" y="871870"/>
                </a:cubicBezTo>
                <a:cubicBezTo>
                  <a:pt x="2643963" y="889591"/>
                  <a:pt x="2639846" y="907207"/>
                  <a:pt x="2636875" y="925033"/>
                </a:cubicBezTo>
                <a:cubicBezTo>
                  <a:pt x="2630357" y="964143"/>
                  <a:pt x="2626347" y="1013255"/>
                  <a:pt x="2615610" y="1052623"/>
                </a:cubicBezTo>
                <a:cubicBezTo>
                  <a:pt x="2609712" y="1074249"/>
                  <a:pt x="2610195" y="1100569"/>
                  <a:pt x="2594345" y="1116419"/>
                </a:cubicBezTo>
                <a:cubicBezTo>
                  <a:pt x="2583712" y="1127052"/>
                  <a:pt x="2572073" y="1136765"/>
                  <a:pt x="2562447" y="1148317"/>
                </a:cubicBezTo>
                <a:cubicBezTo>
                  <a:pt x="2554266" y="1158134"/>
                  <a:pt x="2550218" y="1171178"/>
                  <a:pt x="2541182" y="1180214"/>
                </a:cubicBezTo>
                <a:cubicBezTo>
                  <a:pt x="2532146" y="1189250"/>
                  <a:pt x="2519101" y="1193298"/>
                  <a:pt x="2509284" y="1201479"/>
                </a:cubicBezTo>
                <a:cubicBezTo>
                  <a:pt x="2497732" y="1211105"/>
                  <a:pt x="2489255" y="1224145"/>
                  <a:pt x="2477386" y="1233377"/>
                </a:cubicBezTo>
                <a:cubicBezTo>
                  <a:pt x="2457212" y="1249068"/>
                  <a:pt x="2413591" y="1275907"/>
                  <a:pt x="2413591" y="1275907"/>
                </a:cubicBezTo>
                <a:cubicBezTo>
                  <a:pt x="2352648" y="1367322"/>
                  <a:pt x="2433796" y="1259743"/>
                  <a:pt x="2360428" y="1318437"/>
                </a:cubicBezTo>
                <a:cubicBezTo>
                  <a:pt x="2350449" y="1326420"/>
                  <a:pt x="2347344" y="1340518"/>
                  <a:pt x="2339163" y="1350335"/>
                </a:cubicBezTo>
                <a:cubicBezTo>
                  <a:pt x="2308530" y="1387095"/>
                  <a:pt x="2314682" y="1379761"/>
                  <a:pt x="2275368" y="1392865"/>
                </a:cubicBezTo>
                <a:cubicBezTo>
                  <a:pt x="2264735" y="1403498"/>
                  <a:pt x="2253096" y="1413211"/>
                  <a:pt x="2243470" y="1424763"/>
                </a:cubicBezTo>
                <a:cubicBezTo>
                  <a:pt x="2235289" y="1434580"/>
                  <a:pt x="2232184" y="1448678"/>
                  <a:pt x="2222205" y="1456661"/>
                </a:cubicBezTo>
                <a:cubicBezTo>
                  <a:pt x="2213453" y="1463662"/>
                  <a:pt x="2200940" y="1463749"/>
                  <a:pt x="2190307" y="1467293"/>
                </a:cubicBezTo>
                <a:cubicBezTo>
                  <a:pt x="2179675" y="1477926"/>
                  <a:pt x="2169961" y="1489565"/>
                  <a:pt x="2158410" y="1499191"/>
                </a:cubicBezTo>
                <a:cubicBezTo>
                  <a:pt x="2112786" y="1537212"/>
                  <a:pt x="2136977" y="1501518"/>
                  <a:pt x="2094614" y="1552354"/>
                </a:cubicBezTo>
                <a:cubicBezTo>
                  <a:pt x="2086433" y="1562171"/>
                  <a:pt x="2082966" y="1575836"/>
                  <a:pt x="2073349" y="1584251"/>
                </a:cubicBezTo>
                <a:cubicBezTo>
                  <a:pt x="2054115" y="1601081"/>
                  <a:pt x="2027626" y="1608710"/>
                  <a:pt x="2009554" y="1626782"/>
                </a:cubicBezTo>
                <a:lnTo>
                  <a:pt x="1977656" y="1658679"/>
                </a:lnTo>
                <a:cubicBezTo>
                  <a:pt x="1950933" y="1738853"/>
                  <a:pt x="1990089" y="1643139"/>
                  <a:pt x="1935126" y="1711842"/>
                </a:cubicBezTo>
                <a:cubicBezTo>
                  <a:pt x="1928124" y="1720594"/>
                  <a:pt x="1929505" y="1733715"/>
                  <a:pt x="1924493" y="1743740"/>
                </a:cubicBezTo>
                <a:cubicBezTo>
                  <a:pt x="1918778" y="1755169"/>
                  <a:pt x="1910316" y="1765005"/>
                  <a:pt x="1903228" y="1775637"/>
                </a:cubicBezTo>
                <a:lnTo>
                  <a:pt x="1860698" y="1903228"/>
                </a:lnTo>
                <a:lnTo>
                  <a:pt x="1839433" y="1967023"/>
                </a:lnTo>
                <a:cubicBezTo>
                  <a:pt x="1835889" y="1977656"/>
                  <a:pt x="1830998" y="1987931"/>
                  <a:pt x="1828800" y="1998921"/>
                </a:cubicBezTo>
                <a:cubicBezTo>
                  <a:pt x="1825256" y="2016642"/>
                  <a:pt x="1821401" y="2034304"/>
                  <a:pt x="1818168" y="2052084"/>
                </a:cubicBezTo>
                <a:cubicBezTo>
                  <a:pt x="1794615" y="2181628"/>
                  <a:pt x="1820814" y="2046842"/>
                  <a:pt x="1796903" y="2190307"/>
                </a:cubicBezTo>
                <a:cubicBezTo>
                  <a:pt x="1793932" y="2208133"/>
                  <a:pt x="1789411" y="2225673"/>
                  <a:pt x="1786270" y="2243470"/>
                </a:cubicBezTo>
                <a:cubicBezTo>
                  <a:pt x="1759298" y="2396311"/>
                  <a:pt x="1782156" y="2328185"/>
                  <a:pt x="1743740" y="2424223"/>
                </a:cubicBezTo>
                <a:cubicBezTo>
                  <a:pt x="1740196" y="2445488"/>
                  <a:pt x="1738336" y="2467104"/>
                  <a:pt x="1733107" y="2488019"/>
                </a:cubicBezTo>
                <a:cubicBezTo>
                  <a:pt x="1727670" y="2509765"/>
                  <a:pt x="1718930" y="2530549"/>
                  <a:pt x="1711842" y="2551814"/>
                </a:cubicBezTo>
                <a:cubicBezTo>
                  <a:pt x="1708298" y="2562447"/>
                  <a:pt x="1703928" y="2572839"/>
                  <a:pt x="1701210" y="2583712"/>
                </a:cubicBezTo>
                <a:cubicBezTo>
                  <a:pt x="1697666" y="2597889"/>
                  <a:pt x="1696333" y="2612811"/>
                  <a:pt x="1690577" y="2626242"/>
                </a:cubicBezTo>
                <a:cubicBezTo>
                  <a:pt x="1673936" y="2665071"/>
                  <a:pt x="1628209" y="2691679"/>
                  <a:pt x="1605517" y="2721935"/>
                </a:cubicBezTo>
                <a:lnTo>
                  <a:pt x="1573619" y="2764465"/>
                </a:lnTo>
                <a:cubicBezTo>
                  <a:pt x="1545658" y="2876306"/>
                  <a:pt x="1587396" y="2740356"/>
                  <a:pt x="1531089" y="2838893"/>
                </a:cubicBezTo>
                <a:cubicBezTo>
                  <a:pt x="1523839" y="2851581"/>
                  <a:pt x="1526991" y="2868353"/>
                  <a:pt x="1520456" y="2881423"/>
                </a:cubicBezTo>
                <a:cubicBezTo>
                  <a:pt x="1512880" y="2896576"/>
                  <a:pt x="1478564" y="2916440"/>
                  <a:pt x="1467293" y="2923954"/>
                </a:cubicBezTo>
                <a:cubicBezTo>
                  <a:pt x="1444486" y="2992376"/>
                  <a:pt x="1474541" y="2918060"/>
                  <a:pt x="1424763" y="2987749"/>
                </a:cubicBezTo>
                <a:cubicBezTo>
                  <a:pt x="1346974" y="3096653"/>
                  <a:pt x="1444935" y="2975397"/>
                  <a:pt x="1392866" y="3062177"/>
                </a:cubicBezTo>
                <a:cubicBezTo>
                  <a:pt x="1387708" y="3070773"/>
                  <a:pt x="1378689" y="3076354"/>
                  <a:pt x="1371600" y="3083442"/>
                </a:cubicBezTo>
                <a:cubicBezTo>
                  <a:pt x="1368056" y="3094075"/>
                  <a:pt x="1364047" y="3104563"/>
                  <a:pt x="1360968" y="3115340"/>
                </a:cubicBezTo>
                <a:cubicBezTo>
                  <a:pt x="1356954" y="3129391"/>
                  <a:pt x="1356091" y="3144439"/>
                  <a:pt x="1350335" y="3157870"/>
                </a:cubicBezTo>
                <a:cubicBezTo>
                  <a:pt x="1345301" y="3169616"/>
                  <a:pt x="1336158" y="3179135"/>
                  <a:pt x="1329070" y="3189768"/>
                </a:cubicBezTo>
                <a:cubicBezTo>
                  <a:pt x="1294932" y="3428749"/>
                  <a:pt x="1330876" y="3156148"/>
                  <a:pt x="1307805" y="3721396"/>
                </a:cubicBezTo>
                <a:cubicBezTo>
                  <a:pt x="1305521" y="3777364"/>
                  <a:pt x="1298693" y="3774556"/>
                  <a:pt x="1286540" y="3817089"/>
                </a:cubicBezTo>
                <a:cubicBezTo>
                  <a:pt x="1282525" y="3831140"/>
                  <a:pt x="1281663" y="3846188"/>
                  <a:pt x="1275907" y="3859619"/>
                </a:cubicBezTo>
                <a:cubicBezTo>
                  <a:pt x="1270873" y="3871365"/>
                  <a:pt x="1261730" y="3880884"/>
                  <a:pt x="1254642" y="3891517"/>
                </a:cubicBezTo>
                <a:cubicBezTo>
                  <a:pt x="1251806" y="3902860"/>
                  <a:pt x="1224315" y="4022067"/>
                  <a:pt x="1212112" y="4040372"/>
                </a:cubicBezTo>
                <a:cubicBezTo>
                  <a:pt x="1197935" y="4061637"/>
                  <a:pt x="1177664" y="4079922"/>
                  <a:pt x="1169582" y="4104168"/>
                </a:cubicBezTo>
                <a:cubicBezTo>
                  <a:pt x="1166038" y="4114800"/>
                  <a:pt x="1164509" y="4126334"/>
                  <a:pt x="1158949" y="4136065"/>
                </a:cubicBezTo>
                <a:cubicBezTo>
                  <a:pt x="1140759" y="4167897"/>
                  <a:pt x="1120297" y="4185351"/>
                  <a:pt x="1095154" y="4210493"/>
                </a:cubicBezTo>
                <a:cubicBezTo>
                  <a:pt x="1088066" y="4238847"/>
                  <a:pt x="1086959" y="4269413"/>
                  <a:pt x="1073889" y="4295554"/>
                </a:cubicBezTo>
                <a:cubicBezTo>
                  <a:pt x="1066801" y="4309731"/>
                  <a:pt x="1060779" y="4324493"/>
                  <a:pt x="1052624" y="4338084"/>
                </a:cubicBezTo>
                <a:cubicBezTo>
                  <a:pt x="1039475" y="4359999"/>
                  <a:pt x="1024270" y="4380614"/>
                  <a:pt x="1010093" y="4401879"/>
                </a:cubicBezTo>
                <a:lnTo>
                  <a:pt x="988828" y="4433777"/>
                </a:lnTo>
                <a:cubicBezTo>
                  <a:pt x="981740" y="4444410"/>
                  <a:pt x="975230" y="4455452"/>
                  <a:pt x="967563" y="4465675"/>
                </a:cubicBezTo>
                <a:lnTo>
                  <a:pt x="935666" y="4508205"/>
                </a:lnTo>
                <a:cubicBezTo>
                  <a:pt x="927763" y="4531912"/>
                  <a:pt x="919096" y="4562926"/>
                  <a:pt x="903768" y="4582633"/>
                </a:cubicBezTo>
                <a:cubicBezTo>
                  <a:pt x="888382" y="4602415"/>
                  <a:pt x="850605" y="4635796"/>
                  <a:pt x="850605" y="4635796"/>
                </a:cubicBezTo>
                <a:cubicBezTo>
                  <a:pt x="847061" y="4646428"/>
                  <a:pt x="845416" y="4657896"/>
                  <a:pt x="839973" y="4667693"/>
                </a:cubicBezTo>
                <a:cubicBezTo>
                  <a:pt x="827561" y="4690035"/>
                  <a:pt x="797442" y="4731489"/>
                  <a:pt x="797442" y="4731489"/>
                </a:cubicBezTo>
                <a:lnTo>
                  <a:pt x="776177" y="4795284"/>
                </a:lnTo>
                <a:lnTo>
                  <a:pt x="765545" y="4827182"/>
                </a:lnTo>
                <a:cubicBezTo>
                  <a:pt x="748442" y="4998203"/>
                  <a:pt x="767861" y="4882868"/>
                  <a:pt x="744279" y="4965405"/>
                </a:cubicBezTo>
                <a:cubicBezTo>
                  <a:pt x="740265" y="4979456"/>
                  <a:pt x="739403" y="4994504"/>
                  <a:pt x="733647" y="5007935"/>
                </a:cubicBezTo>
                <a:cubicBezTo>
                  <a:pt x="728613" y="5019681"/>
                  <a:pt x="718722" y="5028738"/>
                  <a:pt x="712382" y="5039833"/>
                </a:cubicBezTo>
                <a:cubicBezTo>
                  <a:pt x="704518" y="5053595"/>
                  <a:pt x="697004" y="5067647"/>
                  <a:pt x="691117" y="5082363"/>
                </a:cubicBezTo>
                <a:cubicBezTo>
                  <a:pt x="682792" y="5103175"/>
                  <a:pt x="685702" y="5130308"/>
                  <a:pt x="669852" y="5146158"/>
                </a:cubicBezTo>
                <a:cubicBezTo>
                  <a:pt x="651574" y="5164435"/>
                  <a:pt x="638819" y="5174409"/>
                  <a:pt x="627321" y="5199321"/>
                </a:cubicBezTo>
                <a:cubicBezTo>
                  <a:pt x="599304" y="5260025"/>
                  <a:pt x="591379" y="5285883"/>
                  <a:pt x="574159" y="5337544"/>
                </a:cubicBezTo>
                <a:cubicBezTo>
                  <a:pt x="570615" y="5369442"/>
                  <a:pt x="571310" y="5402101"/>
                  <a:pt x="563526" y="5433237"/>
                </a:cubicBezTo>
                <a:cubicBezTo>
                  <a:pt x="560427" y="5445634"/>
                  <a:pt x="547976" y="5453705"/>
                  <a:pt x="542261" y="5465135"/>
                </a:cubicBezTo>
                <a:cubicBezTo>
                  <a:pt x="511486" y="5526684"/>
                  <a:pt x="560196" y="5468465"/>
                  <a:pt x="499731" y="5528930"/>
                </a:cubicBezTo>
                <a:lnTo>
                  <a:pt x="478466" y="5592726"/>
                </a:lnTo>
                <a:lnTo>
                  <a:pt x="467833" y="5624623"/>
                </a:lnTo>
                <a:cubicBezTo>
                  <a:pt x="464289" y="5656521"/>
                  <a:pt x="462080" y="5688596"/>
                  <a:pt x="457200" y="5720317"/>
                </a:cubicBezTo>
                <a:cubicBezTo>
                  <a:pt x="454978" y="5734760"/>
                  <a:pt x="448970" y="5748433"/>
                  <a:pt x="446568" y="5762847"/>
                </a:cubicBezTo>
                <a:cubicBezTo>
                  <a:pt x="440277" y="5800593"/>
                  <a:pt x="435339" y="5871559"/>
                  <a:pt x="425303" y="5911703"/>
                </a:cubicBezTo>
                <a:cubicBezTo>
                  <a:pt x="419867" y="5933449"/>
                  <a:pt x="416472" y="5956847"/>
                  <a:pt x="404038" y="5975498"/>
                </a:cubicBezTo>
                <a:cubicBezTo>
                  <a:pt x="377212" y="6015737"/>
                  <a:pt x="391809" y="5998360"/>
                  <a:pt x="361507" y="6028661"/>
                </a:cubicBezTo>
                <a:cubicBezTo>
                  <a:pt x="355010" y="6048153"/>
                  <a:pt x="341953" y="6105973"/>
                  <a:pt x="318977" y="6124354"/>
                </a:cubicBezTo>
                <a:cubicBezTo>
                  <a:pt x="310225" y="6131355"/>
                  <a:pt x="297712" y="6131442"/>
                  <a:pt x="287079" y="6134986"/>
                </a:cubicBezTo>
                <a:cubicBezTo>
                  <a:pt x="270249" y="6202311"/>
                  <a:pt x="284553" y="6165358"/>
                  <a:pt x="233917" y="6241312"/>
                </a:cubicBezTo>
                <a:lnTo>
                  <a:pt x="233917" y="6241312"/>
                </a:lnTo>
                <a:cubicBezTo>
                  <a:pt x="219243" y="6285333"/>
                  <a:pt x="229501" y="6263885"/>
                  <a:pt x="202019" y="6305107"/>
                </a:cubicBezTo>
                <a:cubicBezTo>
                  <a:pt x="182415" y="6383520"/>
                  <a:pt x="203482" y="6312324"/>
                  <a:pt x="170121" y="6390168"/>
                </a:cubicBezTo>
                <a:cubicBezTo>
                  <a:pt x="159197" y="6415657"/>
                  <a:pt x="156562" y="6437624"/>
                  <a:pt x="148856" y="6464596"/>
                </a:cubicBezTo>
                <a:cubicBezTo>
                  <a:pt x="145777" y="6475372"/>
                  <a:pt x="143236" y="6486469"/>
                  <a:pt x="138224" y="6496493"/>
                </a:cubicBezTo>
                <a:cubicBezTo>
                  <a:pt x="132509" y="6507923"/>
                  <a:pt x="122674" y="6516961"/>
                  <a:pt x="116959" y="6528391"/>
                </a:cubicBezTo>
                <a:cubicBezTo>
                  <a:pt x="108461" y="6545387"/>
                  <a:pt x="100235" y="6586921"/>
                  <a:pt x="95693" y="6602819"/>
                </a:cubicBezTo>
                <a:cubicBezTo>
                  <a:pt x="92614" y="6613596"/>
                  <a:pt x="90073" y="6624692"/>
                  <a:pt x="85061" y="6634717"/>
                </a:cubicBezTo>
                <a:cubicBezTo>
                  <a:pt x="70259" y="6664321"/>
                  <a:pt x="55411" y="6674999"/>
                  <a:pt x="31898" y="6698512"/>
                </a:cubicBezTo>
                <a:cubicBezTo>
                  <a:pt x="8127" y="6769825"/>
                  <a:pt x="20658" y="6742258"/>
                  <a:pt x="0" y="6783572"/>
                </a:cubicBezTo>
                <a:lnTo>
                  <a:pt x="5135526" y="6783572"/>
                </a:lnTo>
                <a:cubicBezTo>
                  <a:pt x="5139070" y="4522381"/>
                  <a:pt x="5135526" y="1130595"/>
                  <a:pt x="5135526" y="0"/>
                </a:cubicBezTo>
                <a:close/>
              </a:path>
            </a:pathLst>
          </a:custGeom>
          <a:blipFill dpi="0" rotWithShape="1">
            <a:blip r:embed="rId3"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itle 3"/>
          <p:cNvSpPr>
            <a:spLocks noGrp="1"/>
          </p:cNvSpPr>
          <p:nvPr>
            <p:ph type="title"/>
          </p:nvPr>
        </p:nvSpPr>
        <p:spPr/>
        <p:txBody>
          <a:bodyPr/>
          <a:lstStyle/>
          <a:p>
            <a:r>
              <a:rPr lang="en-IE" sz="3600" b="1" dirty="0"/>
              <a:t>Master Trade Request</a:t>
            </a:r>
          </a:p>
        </p:txBody>
      </p:sp>
      <p:sp>
        <p:nvSpPr>
          <p:cNvPr id="2" name="Slide Number Placeholder 1"/>
          <p:cNvSpPr>
            <a:spLocks noGrp="1"/>
          </p:cNvSpPr>
          <p:nvPr>
            <p:ph type="sldNum" sz="quarter" idx="12"/>
          </p:nvPr>
        </p:nvSpPr>
        <p:spPr>
          <a:xfrm>
            <a:off x="6974904" y="6448251"/>
            <a:ext cx="2133600" cy="365125"/>
          </a:xfrm>
        </p:spPr>
        <p:txBody>
          <a:bodyPr/>
          <a:lstStyle/>
          <a:p>
            <a:pPr>
              <a:defRPr/>
            </a:pPr>
            <a:fld id="{E2948647-C3BE-4DB6-A62E-807BC7E8B824}" type="slidenum">
              <a:rPr lang="en-GB" smtClean="0"/>
              <a:pPr>
                <a:defRPr/>
              </a:pPr>
              <a:t>7</a:t>
            </a:fld>
            <a:endParaRPr lang="en-GB" dirty="0"/>
          </a:p>
        </p:txBody>
      </p:sp>
      <p:sp>
        <p:nvSpPr>
          <p:cNvPr id="614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dirty="0">
              <a:latin typeface="Calibri" pitchFamily="34" charset="0"/>
            </a:endParaRPr>
          </a:p>
        </p:txBody>
      </p:sp>
      <p:sp>
        <p:nvSpPr>
          <p:cNvPr id="6149" name="Rectangle 6"/>
          <p:cNvSpPr>
            <a:spLocks noChangeArrowheads="1"/>
          </p:cNvSpPr>
          <p:nvPr/>
        </p:nvSpPr>
        <p:spPr bwMode="auto">
          <a:xfrm>
            <a:off x="0" y="500042"/>
            <a:ext cx="9144000" cy="457200"/>
          </a:xfrm>
          <a:prstGeom prst="rect">
            <a:avLst/>
          </a:prstGeom>
          <a:noFill/>
          <a:ln w="9525">
            <a:noFill/>
            <a:miter lim="800000"/>
            <a:headEnd/>
            <a:tailEnd/>
          </a:ln>
        </p:spPr>
        <p:txBody>
          <a:bodyPr wrap="none" anchor="ctr">
            <a:spAutoFit/>
          </a:bodyPr>
          <a:lstStyle/>
          <a:p>
            <a:r>
              <a:rPr lang="en-GB" dirty="0"/>
              <a:t/>
            </a:r>
            <a:br>
              <a:rPr lang="en-GB" dirty="0"/>
            </a:br>
            <a:endParaRPr lang="en-GB" dirty="0"/>
          </a:p>
          <a:p>
            <a:pPr eaLnBrk="0" hangingPunct="0"/>
            <a:endParaRPr lang="en-GB" dirty="0"/>
          </a:p>
        </p:txBody>
      </p:sp>
      <p:sp>
        <p:nvSpPr>
          <p:cNvPr id="11388" name="Rectangle 1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sp>
        <p:nvSpPr>
          <p:cNvPr id="11572" name="Rectangle 30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pic>
        <p:nvPicPr>
          <p:cNvPr id="39" name="Picture 7"/>
          <p:cNvPicPr>
            <a:picLocks noChangeAspect="1" noChangeArrowheads="1"/>
          </p:cNvPicPr>
          <p:nvPr/>
        </p:nvPicPr>
        <p:blipFill>
          <a:blip r:embed="rId4" cstate="print"/>
          <a:srcRect/>
          <a:stretch>
            <a:fillRect/>
          </a:stretch>
        </p:blipFill>
        <p:spPr bwMode="auto">
          <a:xfrm>
            <a:off x="8394124" y="44624"/>
            <a:ext cx="714380" cy="714380"/>
          </a:xfrm>
          <a:prstGeom prst="rect">
            <a:avLst/>
          </a:prstGeom>
          <a:noFill/>
          <a:ln w="9525">
            <a:noFill/>
            <a:miter lim="800000"/>
            <a:headEnd/>
            <a:tailEnd/>
          </a:ln>
        </p:spPr>
      </p:pic>
      <p:sp>
        <p:nvSpPr>
          <p:cNvPr id="21" name="Subtitle 2">
            <a:extLst>
              <a:ext uri="{FF2B5EF4-FFF2-40B4-BE49-F238E27FC236}">
                <a16:creationId xmlns:a16="http://schemas.microsoft.com/office/drawing/2014/main" xmlns="" id="{ADBBCDB7-8237-4422-B2D5-31C810F69CBE}"/>
              </a:ext>
            </a:extLst>
          </p:cNvPr>
          <p:cNvSpPr txBox="1">
            <a:spLocks/>
          </p:cNvSpPr>
          <p:nvPr/>
        </p:nvSpPr>
        <p:spPr bwMode="auto">
          <a:xfrm>
            <a:off x="2723361" y="1275644"/>
            <a:ext cx="6309131" cy="5213115"/>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a:t>Master Trade Request Process</a:t>
            </a:r>
          </a:p>
          <a:p>
            <a:endParaRPr lang="en-GB" sz="2000" dirty="0"/>
          </a:p>
          <a:p>
            <a:r>
              <a:rPr lang="en-GB" sz="1800" dirty="0"/>
              <a:t>Both parties submit a Master Trade Request to the RA’s for approval</a:t>
            </a:r>
          </a:p>
          <a:p>
            <a:endParaRPr lang="en-GB" sz="1800" dirty="0"/>
          </a:p>
          <a:p>
            <a:r>
              <a:rPr lang="en-GB" sz="1800" dirty="0"/>
              <a:t>RA’s approve the request</a:t>
            </a:r>
          </a:p>
          <a:p>
            <a:endParaRPr lang="en-GB" sz="1800" dirty="0"/>
          </a:p>
          <a:p>
            <a:r>
              <a:rPr lang="en-GB" sz="1800" dirty="0"/>
              <a:t>Inform the System Operators of the approved Master Trade Request</a:t>
            </a:r>
          </a:p>
          <a:p>
            <a:endParaRPr lang="en-GB" sz="1800" dirty="0"/>
          </a:p>
          <a:p>
            <a:endParaRPr lang="en-IE" sz="1800" dirty="0"/>
          </a:p>
          <a:p>
            <a:endParaRPr lang="en-GB" sz="1800" dirty="0"/>
          </a:p>
          <a:p>
            <a:endParaRPr lang="en-IE" sz="1800" dirty="0"/>
          </a:p>
        </p:txBody>
      </p:sp>
      <p:sp>
        <p:nvSpPr>
          <p:cNvPr id="12" name="Subtitle 2">
            <a:extLst>
              <a:ext uri="{FF2B5EF4-FFF2-40B4-BE49-F238E27FC236}">
                <a16:creationId xmlns:a16="http://schemas.microsoft.com/office/drawing/2014/main" xmlns="" id="{A342BC20-E722-4D7D-8CEF-FA4D788CF16D}"/>
              </a:ext>
            </a:extLst>
          </p:cNvPr>
          <p:cNvSpPr txBox="1">
            <a:spLocks/>
          </p:cNvSpPr>
          <p:nvPr/>
        </p:nvSpPr>
        <p:spPr bwMode="auto">
          <a:xfrm>
            <a:off x="107503" y="1268759"/>
            <a:ext cx="2487596" cy="5220000"/>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solidFill>
                  <a:schemeClr val="bg1">
                    <a:lumMod val="50000"/>
                  </a:schemeClr>
                </a:solidFill>
              </a:rPr>
              <a:t>Background</a:t>
            </a:r>
          </a:p>
          <a:p>
            <a:r>
              <a:rPr lang="en-GB" sz="2400" b="1" dirty="0">
                <a:solidFill>
                  <a:schemeClr val="bg1">
                    <a:lumMod val="50000"/>
                  </a:schemeClr>
                </a:solidFill>
              </a:rPr>
              <a:t>Requirements</a:t>
            </a:r>
          </a:p>
          <a:p>
            <a:r>
              <a:rPr lang="en-GB" sz="2400" b="1" dirty="0">
                <a:solidFill>
                  <a:schemeClr val="bg1">
                    <a:lumMod val="50000"/>
                  </a:schemeClr>
                </a:solidFill>
              </a:rPr>
              <a:t>Financial Trading</a:t>
            </a:r>
          </a:p>
          <a:p>
            <a:r>
              <a:rPr lang="en-GB" sz="2400" b="1" dirty="0">
                <a:solidFill>
                  <a:schemeClr val="bg1">
                    <a:lumMod val="50000"/>
                  </a:schemeClr>
                </a:solidFill>
              </a:rPr>
              <a:t>Registered Trades</a:t>
            </a:r>
          </a:p>
          <a:p>
            <a:r>
              <a:rPr lang="en-GB" sz="2400" b="1" dirty="0">
                <a:solidFill>
                  <a:schemeClr val="bg1">
                    <a:lumMod val="50000"/>
                  </a:schemeClr>
                </a:solidFill>
              </a:rPr>
              <a:t>Load Following</a:t>
            </a:r>
          </a:p>
          <a:p>
            <a:r>
              <a:rPr lang="en-GB" sz="2400" b="1" dirty="0"/>
              <a:t>Master Trade Request</a:t>
            </a:r>
          </a:p>
          <a:p>
            <a:r>
              <a:rPr lang="en-GB" sz="2400" b="1" dirty="0">
                <a:solidFill>
                  <a:schemeClr val="bg1">
                    <a:lumMod val="50000"/>
                  </a:schemeClr>
                </a:solidFill>
              </a:rPr>
              <a:t>Trade Request</a:t>
            </a:r>
          </a:p>
          <a:p>
            <a:r>
              <a:rPr lang="en-GB" sz="2400" b="1" dirty="0">
                <a:solidFill>
                  <a:schemeClr val="bg1">
                    <a:lumMod val="50000"/>
                  </a:schemeClr>
                </a:solidFill>
              </a:rPr>
              <a:t>Capacity and Trade Register</a:t>
            </a:r>
          </a:p>
          <a:p>
            <a:endParaRPr lang="en-IE" b="1" dirty="0">
              <a:solidFill>
                <a:schemeClr val="bg1"/>
              </a:solidFill>
            </a:endParaRPr>
          </a:p>
        </p:txBody>
      </p:sp>
    </p:spTree>
    <p:extLst>
      <p:ext uri="{BB962C8B-B14F-4D97-AF65-F5344CB8AC3E}">
        <p14:creationId xmlns:p14="http://schemas.microsoft.com/office/powerpoint/2010/main" val="194677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982589" y="44624"/>
            <a:ext cx="5139070" cy="6783572"/>
          </a:xfrm>
          <a:custGeom>
            <a:avLst/>
            <a:gdLst>
              <a:gd name="connsiteX0" fmla="*/ 5135526 w 5139070"/>
              <a:gd name="connsiteY0" fmla="*/ 0 h 6783572"/>
              <a:gd name="connsiteX1" fmla="*/ 5135526 w 5139070"/>
              <a:gd name="connsiteY1" fmla="*/ 0 h 6783572"/>
              <a:gd name="connsiteX2" fmla="*/ 4890977 w 5139070"/>
              <a:gd name="connsiteY2" fmla="*/ 31898 h 6783572"/>
              <a:gd name="connsiteX3" fmla="*/ 4837814 w 5139070"/>
              <a:gd name="connsiteY3" fmla="*/ 42530 h 6783572"/>
              <a:gd name="connsiteX4" fmla="*/ 4805917 w 5139070"/>
              <a:gd name="connsiteY4" fmla="*/ 53163 h 6783572"/>
              <a:gd name="connsiteX5" fmla="*/ 4529470 w 5139070"/>
              <a:gd name="connsiteY5" fmla="*/ 63796 h 6783572"/>
              <a:gd name="connsiteX6" fmla="*/ 4486940 w 5139070"/>
              <a:gd name="connsiteY6" fmla="*/ 74428 h 6783572"/>
              <a:gd name="connsiteX7" fmla="*/ 4391247 w 5139070"/>
              <a:gd name="connsiteY7" fmla="*/ 95693 h 6783572"/>
              <a:gd name="connsiteX8" fmla="*/ 4327452 w 5139070"/>
              <a:gd name="connsiteY8" fmla="*/ 116958 h 6783572"/>
              <a:gd name="connsiteX9" fmla="*/ 4295554 w 5139070"/>
              <a:gd name="connsiteY9" fmla="*/ 127591 h 6783572"/>
              <a:gd name="connsiteX10" fmla="*/ 4189228 w 5139070"/>
              <a:gd name="connsiteY10" fmla="*/ 138223 h 6783572"/>
              <a:gd name="connsiteX11" fmla="*/ 4146698 w 5139070"/>
              <a:gd name="connsiteY11" fmla="*/ 148856 h 6783572"/>
              <a:gd name="connsiteX12" fmla="*/ 4114800 w 5139070"/>
              <a:gd name="connsiteY12" fmla="*/ 159489 h 6783572"/>
              <a:gd name="connsiteX13" fmla="*/ 3997842 w 5139070"/>
              <a:gd name="connsiteY13" fmla="*/ 148856 h 6783572"/>
              <a:gd name="connsiteX14" fmla="*/ 3944679 w 5139070"/>
              <a:gd name="connsiteY14" fmla="*/ 138223 h 6783572"/>
              <a:gd name="connsiteX15" fmla="*/ 3944679 w 5139070"/>
              <a:gd name="connsiteY15" fmla="*/ 138223 h 6783572"/>
              <a:gd name="connsiteX16" fmla="*/ 3838354 w 5139070"/>
              <a:gd name="connsiteY16" fmla="*/ 148856 h 6783572"/>
              <a:gd name="connsiteX17" fmla="*/ 3795824 w 5139070"/>
              <a:gd name="connsiteY17" fmla="*/ 170121 h 6783572"/>
              <a:gd name="connsiteX18" fmla="*/ 3678866 w 5139070"/>
              <a:gd name="connsiteY18" fmla="*/ 202019 h 6783572"/>
              <a:gd name="connsiteX19" fmla="*/ 3646968 w 5139070"/>
              <a:gd name="connsiteY19" fmla="*/ 223284 h 6783572"/>
              <a:gd name="connsiteX20" fmla="*/ 3551275 w 5139070"/>
              <a:gd name="connsiteY20" fmla="*/ 255182 h 6783572"/>
              <a:gd name="connsiteX21" fmla="*/ 3466214 w 5139070"/>
              <a:gd name="connsiteY21" fmla="*/ 297712 h 6783572"/>
              <a:gd name="connsiteX22" fmla="*/ 3391786 w 5139070"/>
              <a:gd name="connsiteY22" fmla="*/ 350875 h 6783572"/>
              <a:gd name="connsiteX23" fmla="*/ 3349256 w 5139070"/>
              <a:gd name="connsiteY23" fmla="*/ 372140 h 6783572"/>
              <a:gd name="connsiteX24" fmla="*/ 3306726 w 5139070"/>
              <a:gd name="connsiteY24" fmla="*/ 404037 h 6783572"/>
              <a:gd name="connsiteX25" fmla="*/ 3232298 w 5139070"/>
              <a:gd name="connsiteY25" fmla="*/ 435935 h 6783572"/>
              <a:gd name="connsiteX26" fmla="*/ 3200400 w 5139070"/>
              <a:gd name="connsiteY26" fmla="*/ 457200 h 6783572"/>
              <a:gd name="connsiteX27" fmla="*/ 3136605 w 5139070"/>
              <a:gd name="connsiteY27" fmla="*/ 520996 h 6783572"/>
              <a:gd name="connsiteX28" fmla="*/ 3040912 w 5139070"/>
              <a:gd name="connsiteY28" fmla="*/ 574158 h 6783572"/>
              <a:gd name="connsiteX29" fmla="*/ 2977117 w 5139070"/>
              <a:gd name="connsiteY29" fmla="*/ 616689 h 6783572"/>
              <a:gd name="connsiteX30" fmla="*/ 2945219 w 5139070"/>
              <a:gd name="connsiteY30" fmla="*/ 637954 h 6783572"/>
              <a:gd name="connsiteX31" fmla="*/ 2892056 w 5139070"/>
              <a:gd name="connsiteY31" fmla="*/ 669851 h 6783572"/>
              <a:gd name="connsiteX32" fmla="*/ 2860159 w 5139070"/>
              <a:gd name="connsiteY32" fmla="*/ 701749 h 6783572"/>
              <a:gd name="connsiteX33" fmla="*/ 2806996 w 5139070"/>
              <a:gd name="connsiteY33" fmla="*/ 712382 h 6783572"/>
              <a:gd name="connsiteX34" fmla="*/ 2764466 w 5139070"/>
              <a:gd name="connsiteY34" fmla="*/ 744279 h 6783572"/>
              <a:gd name="connsiteX35" fmla="*/ 2711303 w 5139070"/>
              <a:gd name="connsiteY35" fmla="*/ 786810 h 6783572"/>
              <a:gd name="connsiteX36" fmla="*/ 2679405 w 5139070"/>
              <a:gd name="connsiteY36" fmla="*/ 818707 h 6783572"/>
              <a:gd name="connsiteX37" fmla="*/ 2647507 w 5139070"/>
              <a:gd name="connsiteY37" fmla="*/ 871870 h 6783572"/>
              <a:gd name="connsiteX38" fmla="*/ 2636875 w 5139070"/>
              <a:gd name="connsiteY38" fmla="*/ 925033 h 6783572"/>
              <a:gd name="connsiteX39" fmla="*/ 2615610 w 5139070"/>
              <a:gd name="connsiteY39" fmla="*/ 1052623 h 6783572"/>
              <a:gd name="connsiteX40" fmla="*/ 2594345 w 5139070"/>
              <a:gd name="connsiteY40" fmla="*/ 1116419 h 6783572"/>
              <a:gd name="connsiteX41" fmla="*/ 2562447 w 5139070"/>
              <a:gd name="connsiteY41" fmla="*/ 1148317 h 6783572"/>
              <a:gd name="connsiteX42" fmla="*/ 2541182 w 5139070"/>
              <a:gd name="connsiteY42" fmla="*/ 1180214 h 6783572"/>
              <a:gd name="connsiteX43" fmla="*/ 2509284 w 5139070"/>
              <a:gd name="connsiteY43" fmla="*/ 1201479 h 6783572"/>
              <a:gd name="connsiteX44" fmla="*/ 2477386 w 5139070"/>
              <a:gd name="connsiteY44" fmla="*/ 1233377 h 6783572"/>
              <a:gd name="connsiteX45" fmla="*/ 2413591 w 5139070"/>
              <a:gd name="connsiteY45" fmla="*/ 1275907 h 6783572"/>
              <a:gd name="connsiteX46" fmla="*/ 2360428 w 5139070"/>
              <a:gd name="connsiteY46" fmla="*/ 1318437 h 6783572"/>
              <a:gd name="connsiteX47" fmla="*/ 2339163 w 5139070"/>
              <a:gd name="connsiteY47" fmla="*/ 1350335 h 6783572"/>
              <a:gd name="connsiteX48" fmla="*/ 2275368 w 5139070"/>
              <a:gd name="connsiteY48" fmla="*/ 1392865 h 6783572"/>
              <a:gd name="connsiteX49" fmla="*/ 2243470 w 5139070"/>
              <a:gd name="connsiteY49" fmla="*/ 1424763 h 6783572"/>
              <a:gd name="connsiteX50" fmla="*/ 2222205 w 5139070"/>
              <a:gd name="connsiteY50" fmla="*/ 1456661 h 6783572"/>
              <a:gd name="connsiteX51" fmla="*/ 2190307 w 5139070"/>
              <a:gd name="connsiteY51" fmla="*/ 1467293 h 6783572"/>
              <a:gd name="connsiteX52" fmla="*/ 2158410 w 5139070"/>
              <a:gd name="connsiteY52" fmla="*/ 1499191 h 6783572"/>
              <a:gd name="connsiteX53" fmla="*/ 2094614 w 5139070"/>
              <a:gd name="connsiteY53" fmla="*/ 1552354 h 6783572"/>
              <a:gd name="connsiteX54" fmla="*/ 2073349 w 5139070"/>
              <a:gd name="connsiteY54" fmla="*/ 1584251 h 6783572"/>
              <a:gd name="connsiteX55" fmla="*/ 2009554 w 5139070"/>
              <a:gd name="connsiteY55" fmla="*/ 1626782 h 6783572"/>
              <a:gd name="connsiteX56" fmla="*/ 1977656 w 5139070"/>
              <a:gd name="connsiteY56" fmla="*/ 1658679 h 6783572"/>
              <a:gd name="connsiteX57" fmla="*/ 1935126 w 5139070"/>
              <a:gd name="connsiteY57" fmla="*/ 1711842 h 6783572"/>
              <a:gd name="connsiteX58" fmla="*/ 1924493 w 5139070"/>
              <a:gd name="connsiteY58" fmla="*/ 1743740 h 6783572"/>
              <a:gd name="connsiteX59" fmla="*/ 1903228 w 5139070"/>
              <a:gd name="connsiteY59" fmla="*/ 1775637 h 6783572"/>
              <a:gd name="connsiteX60" fmla="*/ 1860698 w 5139070"/>
              <a:gd name="connsiteY60" fmla="*/ 1903228 h 6783572"/>
              <a:gd name="connsiteX61" fmla="*/ 1839433 w 5139070"/>
              <a:gd name="connsiteY61" fmla="*/ 1967023 h 6783572"/>
              <a:gd name="connsiteX62" fmla="*/ 1828800 w 5139070"/>
              <a:gd name="connsiteY62" fmla="*/ 1998921 h 6783572"/>
              <a:gd name="connsiteX63" fmla="*/ 1818168 w 5139070"/>
              <a:gd name="connsiteY63" fmla="*/ 2052084 h 6783572"/>
              <a:gd name="connsiteX64" fmla="*/ 1796903 w 5139070"/>
              <a:gd name="connsiteY64" fmla="*/ 2190307 h 6783572"/>
              <a:gd name="connsiteX65" fmla="*/ 1786270 w 5139070"/>
              <a:gd name="connsiteY65" fmla="*/ 2243470 h 6783572"/>
              <a:gd name="connsiteX66" fmla="*/ 1743740 w 5139070"/>
              <a:gd name="connsiteY66" fmla="*/ 2424223 h 6783572"/>
              <a:gd name="connsiteX67" fmla="*/ 1733107 w 5139070"/>
              <a:gd name="connsiteY67" fmla="*/ 2488019 h 6783572"/>
              <a:gd name="connsiteX68" fmla="*/ 1711842 w 5139070"/>
              <a:gd name="connsiteY68" fmla="*/ 2551814 h 6783572"/>
              <a:gd name="connsiteX69" fmla="*/ 1701210 w 5139070"/>
              <a:gd name="connsiteY69" fmla="*/ 2583712 h 6783572"/>
              <a:gd name="connsiteX70" fmla="*/ 1690577 w 5139070"/>
              <a:gd name="connsiteY70" fmla="*/ 2626242 h 6783572"/>
              <a:gd name="connsiteX71" fmla="*/ 1605517 w 5139070"/>
              <a:gd name="connsiteY71" fmla="*/ 2721935 h 6783572"/>
              <a:gd name="connsiteX72" fmla="*/ 1573619 w 5139070"/>
              <a:gd name="connsiteY72" fmla="*/ 2764465 h 6783572"/>
              <a:gd name="connsiteX73" fmla="*/ 1531089 w 5139070"/>
              <a:gd name="connsiteY73" fmla="*/ 2838893 h 6783572"/>
              <a:gd name="connsiteX74" fmla="*/ 1520456 w 5139070"/>
              <a:gd name="connsiteY74" fmla="*/ 2881423 h 6783572"/>
              <a:gd name="connsiteX75" fmla="*/ 1467293 w 5139070"/>
              <a:gd name="connsiteY75" fmla="*/ 2923954 h 6783572"/>
              <a:gd name="connsiteX76" fmla="*/ 1424763 w 5139070"/>
              <a:gd name="connsiteY76" fmla="*/ 2987749 h 6783572"/>
              <a:gd name="connsiteX77" fmla="*/ 1392866 w 5139070"/>
              <a:gd name="connsiteY77" fmla="*/ 3062177 h 6783572"/>
              <a:gd name="connsiteX78" fmla="*/ 1371600 w 5139070"/>
              <a:gd name="connsiteY78" fmla="*/ 3083442 h 6783572"/>
              <a:gd name="connsiteX79" fmla="*/ 1360968 w 5139070"/>
              <a:gd name="connsiteY79" fmla="*/ 3115340 h 6783572"/>
              <a:gd name="connsiteX80" fmla="*/ 1350335 w 5139070"/>
              <a:gd name="connsiteY80" fmla="*/ 3157870 h 6783572"/>
              <a:gd name="connsiteX81" fmla="*/ 1329070 w 5139070"/>
              <a:gd name="connsiteY81" fmla="*/ 3189768 h 6783572"/>
              <a:gd name="connsiteX82" fmla="*/ 1307805 w 5139070"/>
              <a:gd name="connsiteY82" fmla="*/ 3721396 h 6783572"/>
              <a:gd name="connsiteX83" fmla="*/ 1286540 w 5139070"/>
              <a:gd name="connsiteY83" fmla="*/ 3817089 h 6783572"/>
              <a:gd name="connsiteX84" fmla="*/ 1275907 w 5139070"/>
              <a:gd name="connsiteY84" fmla="*/ 3859619 h 6783572"/>
              <a:gd name="connsiteX85" fmla="*/ 1254642 w 5139070"/>
              <a:gd name="connsiteY85" fmla="*/ 3891517 h 6783572"/>
              <a:gd name="connsiteX86" fmla="*/ 1212112 w 5139070"/>
              <a:gd name="connsiteY86" fmla="*/ 4040372 h 6783572"/>
              <a:gd name="connsiteX87" fmla="*/ 1169582 w 5139070"/>
              <a:gd name="connsiteY87" fmla="*/ 4104168 h 6783572"/>
              <a:gd name="connsiteX88" fmla="*/ 1158949 w 5139070"/>
              <a:gd name="connsiteY88" fmla="*/ 4136065 h 6783572"/>
              <a:gd name="connsiteX89" fmla="*/ 1095154 w 5139070"/>
              <a:gd name="connsiteY89" fmla="*/ 4210493 h 6783572"/>
              <a:gd name="connsiteX90" fmla="*/ 1073889 w 5139070"/>
              <a:gd name="connsiteY90" fmla="*/ 4295554 h 6783572"/>
              <a:gd name="connsiteX91" fmla="*/ 1052624 w 5139070"/>
              <a:gd name="connsiteY91" fmla="*/ 4338084 h 6783572"/>
              <a:gd name="connsiteX92" fmla="*/ 1010093 w 5139070"/>
              <a:gd name="connsiteY92" fmla="*/ 4401879 h 6783572"/>
              <a:gd name="connsiteX93" fmla="*/ 988828 w 5139070"/>
              <a:gd name="connsiteY93" fmla="*/ 4433777 h 6783572"/>
              <a:gd name="connsiteX94" fmla="*/ 967563 w 5139070"/>
              <a:gd name="connsiteY94" fmla="*/ 4465675 h 6783572"/>
              <a:gd name="connsiteX95" fmla="*/ 935666 w 5139070"/>
              <a:gd name="connsiteY95" fmla="*/ 4508205 h 6783572"/>
              <a:gd name="connsiteX96" fmla="*/ 903768 w 5139070"/>
              <a:gd name="connsiteY96" fmla="*/ 4582633 h 6783572"/>
              <a:gd name="connsiteX97" fmla="*/ 850605 w 5139070"/>
              <a:gd name="connsiteY97" fmla="*/ 4635796 h 6783572"/>
              <a:gd name="connsiteX98" fmla="*/ 839973 w 5139070"/>
              <a:gd name="connsiteY98" fmla="*/ 4667693 h 6783572"/>
              <a:gd name="connsiteX99" fmla="*/ 797442 w 5139070"/>
              <a:gd name="connsiteY99" fmla="*/ 4731489 h 6783572"/>
              <a:gd name="connsiteX100" fmla="*/ 776177 w 5139070"/>
              <a:gd name="connsiteY100" fmla="*/ 4795284 h 6783572"/>
              <a:gd name="connsiteX101" fmla="*/ 765545 w 5139070"/>
              <a:gd name="connsiteY101" fmla="*/ 4827182 h 6783572"/>
              <a:gd name="connsiteX102" fmla="*/ 744279 w 5139070"/>
              <a:gd name="connsiteY102" fmla="*/ 4965405 h 6783572"/>
              <a:gd name="connsiteX103" fmla="*/ 733647 w 5139070"/>
              <a:gd name="connsiteY103" fmla="*/ 5007935 h 6783572"/>
              <a:gd name="connsiteX104" fmla="*/ 712382 w 5139070"/>
              <a:gd name="connsiteY104" fmla="*/ 5039833 h 6783572"/>
              <a:gd name="connsiteX105" fmla="*/ 691117 w 5139070"/>
              <a:gd name="connsiteY105" fmla="*/ 5082363 h 6783572"/>
              <a:gd name="connsiteX106" fmla="*/ 669852 w 5139070"/>
              <a:gd name="connsiteY106" fmla="*/ 5146158 h 6783572"/>
              <a:gd name="connsiteX107" fmla="*/ 627321 w 5139070"/>
              <a:gd name="connsiteY107" fmla="*/ 5199321 h 6783572"/>
              <a:gd name="connsiteX108" fmla="*/ 574159 w 5139070"/>
              <a:gd name="connsiteY108" fmla="*/ 5337544 h 6783572"/>
              <a:gd name="connsiteX109" fmla="*/ 563526 w 5139070"/>
              <a:gd name="connsiteY109" fmla="*/ 5433237 h 6783572"/>
              <a:gd name="connsiteX110" fmla="*/ 542261 w 5139070"/>
              <a:gd name="connsiteY110" fmla="*/ 5465135 h 6783572"/>
              <a:gd name="connsiteX111" fmla="*/ 499731 w 5139070"/>
              <a:gd name="connsiteY111" fmla="*/ 5528930 h 6783572"/>
              <a:gd name="connsiteX112" fmla="*/ 478466 w 5139070"/>
              <a:gd name="connsiteY112" fmla="*/ 5592726 h 6783572"/>
              <a:gd name="connsiteX113" fmla="*/ 467833 w 5139070"/>
              <a:gd name="connsiteY113" fmla="*/ 5624623 h 6783572"/>
              <a:gd name="connsiteX114" fmla="*/ 457200 w 5139070"/>
              <a:gd name="connsiteY114" fmla="*/ 5720317 h 6783572"/>
              <a:gd name="connsiteX115" fmla="*/ 446568 w 5139070"/>
              <a:gd name="connsiteY115" fmla="*/ 5762847 h 6783572"/>
              <a:gd name="connsiteX116" fmla="*/ 425303 w 5139070"/>
              <a:gd name="connsiteY116" fmla="*/ 5911703 h 6783572"/>
              <a:gd name="connsiteX117" fmla="*/ 404038 w 5139070"/>
              <a:gd name="connsiteY117" fmla="*/ 5975498 h 6783572"/>
              <a:gd name="connsiteX118" fmla="*/ 361507 w 5139070"/>
              <a:gd name="connsiteY118" fmla="*/ 6028661 h 6783572"/>
              <a:gd name="connsiteX119" fmla="*/ 318977 w 5139070"/>
              <a:gd name="connsiteY119" fmla="*/ 6124354 h 6783572"/>
              <a:gd name="connsiteX120" fmla="*/ 287079 w 5139070"/>
              <a:gd name="connsiteY120" fmla="*/ 6134986 h 6783572"/>
              <a:gd name="connsiteX121" fmla="*/ 233917 w 5139070"/>
              <a:gd name="connsiteY121" fmla="*/ 6241312 h 6783572"/>
              <a:gd name="connsiteX122" fmla="*/ 233917 w 5139070"/>
              <a:gd name="connsiteY122" fmla="*/ 6241312 h 6783572"/>
              <a:gd name="connsiteX123" fmla="*/ 202019 w 5139070"/>
              <a:gd name="connsiteY123" fmla="*/ 6305107 h 6783572"/>
              <a:gd name="connsiteX124" fmla="*/ 170121 w 5139070"/>
              <a:gd name="connsiteY124" fmla="*/ 6390168 h 6783572"/>
              <a:gd name="connsiteX125" fmla="*/ 148856 w 5139070"/>
              <a:gd name="connsiteY125" fmla="*/ 6464596 h 6783572"/>
              <a:gd name="connsiteX126" fmla="*/ 138224 w 5139070"/>
              <a:gd name="connsiteY126" fmla="*/ 6496493 h 6783572"/>
              <a:gd name="connsiteX127" fmla="*/ 116959 w 5139070"/>
              <a:gd name="connsiteY127" fmla="*/ 6528391 h 6783572"/>
              <a:gd name="connsiteX128" fmla="*/ 95693 w 5139070"/>
              <a:gd name="connsiteY128" fmla="*/ 6602819 h 6783572"/>
              <a:gd name="connsiteX129" fmla="*/ 85061 w 5139070"/>
              <a:gd name="connsiteY129" fmla="*/ 6634717 h 6783572"/>
              <a:gd name="connsiteX130" fmla="*/ 31898 w 5139070"/>
              <a:gd name="connsiteY130" fmla="*/ 6698512 h 6783572"/>
              <a:gd name="connsiteX131" fmla="*/ 0 w 5139070"/>
              <a:gd name="connsiteY131" fmla="*/ 6783572 h 6783572"/>
              <a:gd name="connsiteX132" fmla="*/ 5135526 w 5139070"/>
              <a:gd name="connsiteY132" fmla="*/ 6783572 h 6783572"/>
              <a:gd name="connsiteX133" fmla="*/ 5135526 w 5139070"/>
              <a:gd name="connsiteY133" fmla="*/ 0 h 678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139070" h="6783572">
                <a:moveTo>
                  <a:pt x="5135526" y="0"/>
                </a:moveTo>
                <a:lnTo>
                  <a:pt x="5135526" y="0"/>
                </a:lnTo>
                <a:cubicBezTo>
                  <a:pt x="5064369" y="7907"/>
                  <a:pt x="4955487" y="18997"/>
                  <a:pt x="4890977" y="31898"/>
                </a:cubicBezTo>
                <a:cubicBezTo>
                  <a:pt x="4873256" y="35442"/>
                  <a:pt x="4855346" y="38147"/>
                  <a:pt x="4837814" y="42530"/>
                </a:cubicBezTo>
                <a:cubicBezTo>
                  <a:pt x="4826941" y="45248"/>
                  <a:pt x="4817098" y="52392"/>
                  <a:pt x="4805917" y="53163"/>
                </a:cubicBezTo>
                <a:cubicBezTo>
                  <a:pt x="4713918" y="59508"/>
                  <a:pt x="4621619" y="60252"/>
                  <a:pt x="4529470" y="63796"/>
                </a:cubicBezTo>
                <a:cubicBezTo>
                  <a:pt x="4515293" y="67340"/>
                  <a:pt x="4501205" y="71258"/>
                  <a:pt x="4486940" y="74428"/>
                </a:cubicBezTo>
                <a:cubicBezTo>
                  <a:pt x="4447931" y="83097"/>
                  <a:pt x="4428278" y="84584"/>
                  <a:pt x="4391247" y="95693"/>
                </a:cubicBezTo>
                <a:cubicBezTo>
                  <a:pt x="4369777" y="102134"/>
                  <a:pt x="4348717" y="109870"/>
                  <a:pt x="4327452" y="116958"/>
                </a:cubicBezTo>
                <a:cubicBezTo>
                  <a:pt x="4316819" y="120502"/>
                  <a:pt x="4306706" y="126476"/>
                  <a:pt x="4295554" y="127591"/>
                </a:cubicBezTo>
                <a:lnTo>
                  <a:pt x="4189228" y="138223"/>
                </a:lnTo>
                <a:cubicBezTo>
                  <a:pt x="4175051" y="141767"/>
                  <a:pt x="4160749" y="144841"/>
                  <a:pt x="4146698" y="148856"/>
                </a:cubicBezTo>
                <a:cubicBezTo>
                  <a:pt x="4135921" y="151935"/>
                  <a:pt x="4126008" y="159489"/>
                  <a:pt x="4114800" y="159489"/>
                </a:cubicBezTo>
                <a:cubicBezTo>
                  <a:pt x="4075653" y="159489"/>
                  <a:pt x="4036828" y="152400"/>
                  <a:pt x="3997842" y="148856"/>
                </a:cubicBezTo>
                <a:lnTo>
                  <a:pt x="3944679" y="138223"/>
                </a:lnTo>
                <a:lnTo>
                  <a:pt x="3944679" y="138223"/>
                </a:lnTo>
                <a:cubicBezTo>
                  <a:pt x="3909237" y="141767"/>
                  <a:pt x="3873182" y="141393"/>
                  <a:pt x="3838354" y="148856"/>
                </a:cubicBezTo>
                <a:cubicBezTo>
                  <a:pt x="3822856" y="152177"/>
                  <a:pt x="3810861" y="165109"/>
                  <a:pt x="3795824" y="170121"/>
                </a:cubicBezTo>
                <a:cubicBezTo>
                  <a:pt x="3755880" y="183436"/>
                  <a:pt x="3716147" y="177166"/>
                  <a:pt x="3678866" y="202019"/>
                </a:cubicBezTo>
                <a:cubicBezTo>
                  <a:pt x="3668233" y="209107"/>
                  <a:pt x="3658398" y="217569"/>
                  <a:pt x="3646968" y="223284"/>
                </a:cubicBezTo>
                <a:cubicBezTo>
                  <a:pt x="3606931" y="243302"/>
                  <a:pt x="3591883" y="245029"/>
                  <a:pt x="3551275" y="255182"/>
                </a:cubicBezTo>
                <a:cubicBezTo>
                  <a:pt x="3456818" y="326023"/>
                  <a:pt x="3559117" y="257896"/>
                  <a:pt x="3466214" y="297712"/>
                </a:cubicBezTo>
                <a:cubicBezTo>
                  <a:pt x="3451904" y="303845"/>
                  <a:pt x="3399703" y="345927"/>
                  <a:pt x="3391786" y="350875"/>
                </a:cubicBezTo>
                <a:cubicBezTo>
                  <a:pt x="3378345" y="359275"/>
                  <a:pt x="3362697" y="363740"/>
                  <a:pt x="3349256" y="372140"/>
                </a:cubicBezTo>
                <a:cubicBezTo>
                  <a:pt x="3334229" y="381532"/>
                  <a:pt x="3321753" y="394645"/>
                  <a:pt x="3306726" y="404037"/>
                </a:cubicBezTo>
                <a:cubicBezTo>
                  <a:pt x="3276690" y="422810"/>
                  <a:pt x="3263310" y="425598"/>
                  <a:pt x="3232298" y="435935"/>
                </a:cubicBezTo>
                <a:cubicBezTo>
                  <a:pt x="3221665" y="443023"/>
                  <a:pt x="3209951" y="448710"/>
                  <a:pt x="3200400" y="457200"/>
                </a:cubicBezTo>
                <a:cubicBezTo>
                  <a:pt x="3177923" y="477180"/>
                  <a:pt x="3161628" y="504314"/>
                  <a:pt x="3136605" y="520996"/>
                </a:cubicBezTo>
                <a:cubicBezTo>
                  <a:pt x="3063485" y="569743"/>
                  <a:pt x="3097056" y="555445"/>
                  <a:pt x="3040912" y="574158"/>
                </a:cubicBezTo>
                <a:lnTo>
                  <a:pt x="2977117" y="616689"/>
                </a:lnTo>
                <a:cubicBezTo>
                  <a:pt x="2966484" y="623777"/>
                  <a:pt x="2956177" y="631379"/>
                  <a:pt x="2945219" y="637954"/>
                </a:cubicBezTo>
                <a:cubicBezTo>
                  <a:pt x="2927498" y="648586"/>
                  <a:pt x="2908589" y="657451"/>
                  <a:pt x="2892056" y="669851"/>
                </a:cubicBezTo>
                <a:cubicBezTo>
                  <a:pt x="2880027" y="678873"/>
                  <a:pt x="2873608" y="695024"/>
                  <a:pt x="2860159" y="701749"/>
                </a:cubicBezTo>
                <a:cubicBezTo>
                  <a:pt x="2843995" y="709831"/>
                  <a:pt x="2824717" y="708838"/>
                  <a:pt x="2806996" y="712382"/>
                </a:cubicBezTo>
                <a:cubicBezTo>
                  <a:pt x="2792819" y="723014"/>
                  <a:pt x="2776997" y="731749"/>
                  <a:pt x="2764466" y="744279"/>
                </a:cubicBezTo>
                <a:cubicBezTo>
                  <a:pt x="2716371" y="792373"/>
                  <a:pt x="2773400" y="766110"/>
                  <a:pt x="2711303" y="786810"/>
                </a:cubicBezTo>
                <a:cubicBezTo>
                  <a:pt x="2700670" y="797442"/>
                  <a:pt x="2687746" y="806196"/>
                  <a:pt x="2679405" y="818707"/>
                </a:cubicBezTo>
                <a:cubicBezTo>
                  <a:pt x="2624196" y="901520"/>
                  <a:pt x="2713734" y="805646"/>
                  <a:pt x="2647507" y="871870"/>
                </a:cubicBezTo>
                <a:cubicBezTo>
                  <a:pt x="2643963" y="889591"/>
                  <a:pt x="2639846" y="907207"/>
                  <a:pt x="2636875" y="925033"/>
                </a:cubicBezTo>
                <a:cubicBezTo>
                  <a:pt x="2630357" y="964143"/>
                  <a:pt x="2626347" y="1013255"/>
                  <a:pt x="2615610" y="1052623"/>
                </a:cubicBezTo>
                <a:cubicBezTo>
                  <a:pt x="2609712" y="1074249"/>
                  <a:pt x="2610195" y="1100569"/>
                  <a:pt x="2594345" y="1116419"/>
                </a:cubicBezTo>
                <a:cubicBezTo>
                  <a:pt x="2583712" y="1127052"/>
                  <a:pt x="2572073" y="1136765"/>
                  <a:pt x="2562447" y="1148317"/>
                </a:cubicBezTo>
                <a:cubicBezTo>
                  <a:pt x="2554266" y="1158134"/>
                  <a:pt x="2550218" y="1171178"/>
                  <a:pt x="2541182" y="1180214"/>
                </a:cubicBezTo>
                <a:cubicBezTo>
                  <a:pt x="2532146" y="1189250"/>
                  <a:pt x="2519101" y="1193298"/>
                  <a:pt x="2509284" y="1201479"/>
                </a:cubicBezTo>
                <a:cubicBezTo>
                  <a:pt x="2497732" y="1211105"/>
                  <a:pt x="2489255" y="1224145"/>
                  <a:pt x="2477386" y="1233377"/>
                </a:cubicBezTo>
                <a:cubicBezTo>
                  <a:pt x="2457212" y="1249068"/>
                  <a:pt x="2413591" y="1275907"/>
                  <a:pt x="2413591" y="1275907"/>
                </a:cubicBezTo>
                <a:cubicBezTo>
                  <a:pt x="2352648" y="1367322"/>
                  <a:pt x="2433796" y="1259743"/>
                  <a:pt x="2360428" y="1318437"/>
                </a:cubicBezTo>
                <a:cubicBezTo>
                  <a:pt x="2350449" y="1326420"/>
                  <a:pt x="2347344" y="1340518"/>
                  <a:pt x="2339163" y="1350335"/>
                </a:cubicBezTo>
                <a:cubicBezTo>
                  <a:pt x="2308530" y="1387095"/>
                  <a:pt x="2314682" y="1379761"/>
                  <a:pt x="2275368" y="1392865"/>
                </a:cubicBezTo>
                <a:cubicBezTo>
                  <a:pt x="2264735" y="1403498"/>
                  <a:pt x="2253096" y="1413211"/>
                  <a:pt x="2243470" y="1424763"/>
                </a:cubicBezTo>
                <a:cubicBezTo>
                  <a:pt x="2235289" y="1434580"/>
                  <a:pt x="2232184" y="1448678"/>
                  <a:pt x="2222205" y="1456661"/>
                </a:cubicBezTo>
                <a:cubicBezTo>
                  <a:pt x="2213453" y="1463662"/>
                  <a:pt x="2200940" y="1463749"/>
                  <a:pt x="2190307" y="1467293"/>
                </a:cubicBezTo>
                <a:cubicBezTo>
                  <a:pt x="2179675" y="1477926"/>
                  <a:pt x="2169961" y="1489565"/>
                  <a:pt x="2158410" y="1499191"/>
                </a:cubicBezTo>
                <a:cubicBezTo>
                  <a:pt x="2112786" y="1537212"/>
                  <a:pt x="2136977" y="1501518"/>
                  <a:pt x="2094614" y="1552354"/>
                </a:cubicBezTo>
                <a:cubicBezTo>
                  <a:pt x="2086433" y="1562171"/>
                  <a:pt x="2082966" y="1575836"/>
                  <a:pt x="2073349" y="1584251"/>
                </a:cubicBezTo>
                <a:cubicBezTo>
                  <a:pt x="2054115" y="1601081"/>
                  <a:pt x="2027626" y="1608710"/>
                  <a:pt x="2009554" y="1626782"/>
                </a:cubicBezTo>
                <a:lnTo>
                  <a:pt x="1977656" y="1658679"/>
                </a:lnTo>
                <a:cubicBezTo>
                  <a:pt x="1950933" y="1738853"/>
                  <a:pt x="1990089" y="1643139"/>
                  <a:pt x="1935126" y="1711842"/>
                </a:cubicBezTo>
                <a:cubicBezTo>
                  <a:pt x="1928124" y="1720594"/>
                  <a:pt x="1929505" y="1733715"/>
                  <a:pt x="1924493" y="1743740"/>
                </a:cubicBezTo>
                <a:cubicBezTo>
                  <a:pt x="1918778" y="1755169"/>
                  <a:pt x="1910316" y="1765005"/>
                  <a:pt x="1903228" y="1775637"/>
                </a:cubicBezTo>
                <a:lnTo>
                  <a:pt x="1860698" y="1903228"/>
                </a:lnTo>
                <a:lnTo>
                  <a:pt x="1839433" y="1967023"/>
                </a:lnTo>
                <a:cubicBezTo>
                  <a:pt x="1835889" y="1977656"/>
                  <a:pt x="1830998" y="1987931"/>
                  <a:pt x="1828800" y="1998921"/>
                </a:cubicBezTo>
                <a:cubicBezTo>
                  <a:pt x="1825256" y="2016642"/>
                  <a:pt x="1821401" y="2034304"/>
                  <a:pt x="1818168" y="2052084"/>
                </a:cubicBezTo>
                <a:cubicBezTo>
                  <a:pt x="1794615" y="2181628"/>
                  <a:pt x="1820814" y="2046842"/>
                  <a:pt x="1796903" y="2190307"/>
                </a:cubicBezTo>
                <a:cubicBezTo>
                  <a:pt x="1793932" y="2208133"/>
                  <a:pt x="1789411" y="2225673"/>
                  <a:pt x="1786270" y="2243470"/>
                </a:cubicBezTo>
                <a:cubicBezTo>
                  <a:pt x="1759298" y="2396311"/>
                  <a:pt x="1782156" y="2328185"/>
                  <a:pt x="1743740" y="2424223"/>
                </a:cubicBezTo>
                <a:cubicBezTo>
                  <a:pt x="1740196" y="2445488"/>
                  <a:pt x="1738336" y="2467104"/>
                  <a:pt x="1733107" y="2488019"/>
                </a:cubicBezTo>
                <a:cubicBezTo>
                  <a:pt x="1727670" y="2509765"/>
                  <a:pt x="1718930" y="2530549"/>
                  <a:pt x="1711842" y="2551814"/>
                </a:cubicBezTo>
                <a:cubicBezTo>
                  <a:pt x="1708298" y="2562447"/>
                  <a:pt x="1703928" y="2572839"/>
                  <a:pt x="1701210" y="2583712"/>
                </a:cubicBezTo>
                <a:cubicBezTo>
                  <a:pt x="1697666" y="2597889"/>
                  <a:pt x="1696333" y="2612811"/>
                  <a:pt x="1690577" y="2626242"/>
                </a:cubicBezTo>
                <a:cubicBezTo>
                  <a:pt x="1673936" y="2665071"/>
                  <a:pt x="1628209" y="2691679"/>
                  <a:pt x="1605517" y="2721935"/>
                </a:cubicBezTo>
                <a:lnTo>
                  <a:pt x="1573619" y="2764465"/>
                </a:lnTo>
                <a:cubicBezTo>
                  <a:pt x="1545658" y="2876306"/>
                  <a:pt x="1587396" y="2740356"/>
                  <a:pt x="1531089" y="2838893"/>
                </a:cubicBezTo>
                <a:cubicBezTo>
                  <a:pt x="1523839" y="2851581"/>
                  <a:pt x="1526991" y="2868353"/>
                  <a:pt x="1520456" y="2881423"/>
                </a:cubicBezTo>
                <a:cubicBezTo>
                  <a:pt x="1512880" y="2896576"/>
                  <a:pt x="1478564" y="2916440"/>
                  <a:pt x="1467293" y="2923954"/>
                </a:cubicBezTo>
                <a:cubicBezTo>
                  <a:pt x="1444486" y="2992376"/>
                  <a:pt x="1474541" y="2918060"/>
                  <a:pt x="1424763" y="2987749"/>
                </a:cubicBezTo>
                <a:cubicBezTo>
                  <a:pt x="1346974" y="3096653"/>
                  <a:pt x="1444935" y="2975397"/>
                  <a:pt x="1392866" y="3062177"/>
                </a:cubicBezTo>
                <a:cubicBezTo>
                  <a:pt x="1387708" y="3070773"/>
                  <a:pt x="1378689" y="3076354"/>
                  <a:pt x="1371600" y="3083442"/>
                </a:cubicBezTo>
                <a:cubicBezTo>
                  <a:pt x="1368056" y="3094075"/>
                  <a:pt x="1364047" y="3104563"/>
                  <a:pt x="1360968" y="3115340"/>
                </a:cubicBezTo>
                <a:cubicBezTo>
                  <a:pt x="1356954" y="3129391"/>
                  <a:pt x="1356091" y="3144439"/>
                  <a:pt x="1350335" y="3157870"/>
                </a:cubicBezTo>
                <a:cubicBezTo>
                  <a:pt x="1345301" y="3169616"/>
                  <a:pt x="1336158" y="3179135"/>
                  <a:pt x="1329070" y="3189768"/>
                </a:cubicBezTo>
                <a:cubicBezTo>
                  <a:pt x="1294932" y="3428749"/>
                  <a:pt x="1330876" y="3156148"/>
                  <a:pt x="1307805" y="3721396"/>
                </a:cubicBezTo>
                <a:cubicBezTo>
                  <a:pt x="1305521" y="3777364"/>
                  <a:pt x="1298693" y="3774556"/>
                  <a:pt x="1286540" y="3817089"/>
                </a:cubicBezTo>
                <a:cubicBezTo>
                  <a:pt x="1282525" y="3831140"/>
                  <a:pt x="1281663" y="3846188"/>
                  <a:pt x="1275907" y="3859619"/>
                </a:cubicBezTo>
                <a:cubicBezTo>
                  <a:pt x="1270873" y="3871365"/>
                  <a:pt x="1261730" y="3880884"/>
                  <a:pt x="1254642" y="3891517"/>
                </a:cubicBezTo>
                <a:cubicBezTo>
                  <a:pt x="1251806" y="3902860"/>
                  <a:pt x="1224315" y="4022067"/>
                  <a:pt x="1212112" y="4040372"/>
                </a:cubicBezTo>
                <a:cubicBezTo>
                  <a:pt x="1197935" y="4061637"/>
                  <a:pt x="1177664" y="4079922"/>
                  <a:pt x="1169582" y="4104168"/>
                </a:cubicBezTo>
                <a:cubicBezTo>
                  <a:pt x="1166038" y="4114800"/>
                  <a:pt x="1164509" y="4126334"/>
                  <a:pt x="1158949" y="4136065"/>
                </a:cubicBezTo>
                <a:cubicBezTo>
                  <a:pt x="1140759" y="4167897"/>
                  <a:pt x="1120297" y="4185351"/>
                  <a:pt x="1095154" y="4210493"/>
                </a:cubicBezTo>
                <a:cubicBezTo>
                  <a:pt x="1088066" y="4238847"/>
                  <a:pt x="1086959" y="4269413"/>
                  <a:pt x="1073889" y="4295554"/>
                </a:cubicBezTo>
                <a:cubicBezTo>
                  <a:pt x="1066801" y="4309731"/>
                  <a:pt x="1060779" y="4324493"/>
                  <a:pt x="1052624" y="4338084"/>
                </a:cubicBezTo>
                <a:cubicBezTo>
                  <a:pt x="1039475" y="4359999"/>
                  <a:pt x="1024270" y="4380614"/>
                  <a:pt x="1010093" y="4401879"/>
                </a:cubicBezTo>
                <a:lnTo>
                  <a:pt x="988828" y="4433777"/>
                </a:lnTo>
                <a:cubicBezTo>
                  <a:pt x="981740" y="4444410"/>
                  <a:pt x="975230" y="4455452"/>
                  <a:pt x="967563" y="4465675"/>
                </a:cubicBezTo>
                <a:lnTo>
                  <a:pt x="935666" y="4508205"/>
                </a:lnTo>
                <a:cubicBezTo>
                  <a:pt x="927763" y="4531912"/>
                  <a:pt x="919096" y="4562926"/>
                  <a:pt x="903768" y="4582633"/>
                </a:cubicBezTo>
                <a:cubicBezTo>
                  <a:pt x="888382" y="4602415"/>
                  <a:pt x="850605" y="4635796"/>
                  <a:pt x="850605" y="4635796"/>
                </a:cubicBezTo>
                <a:cubicBezTo>
                  <a:pt x="847061" y="4646428"/>
                  <a:pt x="845416" y="4657896"/>
                  <a:pt x="839973" y="4667693"/>
                </a:cubicBezTo>
                <a:cubicBezTo>
                  <a:pt x="827561" y="4690035"/>
                  <a:pt x="797442" y="4731489"/>
                  <a:pt x="797442" y="4731489"/>
                </a:cubicBezTo>
                <a:lnTo>
                  <a:pt x="776177" y="4795284"/>
                </a:lnTo>
                <a:lnTo>
                  <a:pt x="765545" y="4827182"/>
                </a:lnTo>
                <a:cubicBezTo>
                  <a:pt x="748442" y="4998203"/>
                  <a:pt x="767861" y="4882868"/>
                  <a:pt x="744279" y="4965405"/>
                </a:cubicBezTo>
                <a:cubicBezTo>
                  <a:pt x="740265" y="4979456"/>
                  <a:pt x="739403" y="4994504"/>
                  <a:pt x="733647" y="5007935"/>
                </a:cubicBezTo>
                <a:cubicBezTo>
                  <a:pt x="728613" y="5019681"/>
                  <a:pt x="718722" y="5028738"/>
                  <a:pt x="712382" y="5039833"/>
                </a:cubicBezTo>
                <a:cubicBezTo>
                  <a:pt x="704518" y="5053595"/>
                  <a:pt x="697004" y="5067647"/>
                  <a:pt x="691117" y="5082363"/>
                </a:cubicBezTo>
                <a:cubicBezTo>
                  <a:pt x="682792" y="5103175"/>
                  <a:pt x="685702" y="5130308"/>
                  <a:pt x="669852" y="5146158"/>
                </a:cubicBezTo>
                <a:cubicBezTo>
                  <a:pt x="651574" y="5164435"/>
                  <a:pt x="638819" y="5174409"/>
                  <a:pt x="627321" y="5199321"/>
                </a:cubicBezTo>
                <a:cubicBezTo>
                  <a:pt x="599304" y="5260025"/>
                  <a:pt x="591379" y="5285883"/>
                  <a:pt x="574159" y="5337544"/>
                </a:cubicBezTo>
                <a:cubicBezTo>
                  <a:pt x="570615" y="5369442"/>
                  <a:pt x="571310" y="5402101"/>
                  <a:pt x="563526" y="5433237"/>
                </a:cubicBezTo>
                <a:cubicBezTo>
                  <a:pt x="560427" y="5445634"/>
                  <a:pt x="547976" y="5453705"/>
                  <a:pt x="542261" y="5465135"/>
                </a:cubicBezTo>
                <a:cubicBezTo>
                  <a:pt x="511486" y="5526684"/>
                  <a:pt x="560196" y="5468465"/>
                  <a:pt x="499731" y="5528930"/>
                </a:cubicBezTo>
                <a:lnTo>
                  <a:pt x="478466" y="5592726"/>
                </a:lnTo>
                <a:lnTo>
                  <a:pt x="467833" y="5624623"/>
                </a:lnTo>
                <a:cubicBezTo>
                  <a:pt x="464289" y="5656521"/>
                  <a:pt x="462080" y="5688596"/>
                  <a:pt x="457200" y="5720317"/>
                </a:cubicBezTo>
                <a:cubicBezTo>
                  <a:pt x="454978" y="5734760"/>
                  <a:pt x="448970" y="5748433"/>
                  <a:pt x="446568" y="5762847"/>
                </a:cubicBezTo>
                <a:cubicBezTo>
                  <a:pt x="440277" y="5800593"/>
                  <a:pt x="435339" y="5871559"/>
                  <a:pt x="425303" y="5911703"/>
                </a:cubicBezTo>
                <a:cubicBezTo>
                  <a:pt x="419867" y="5933449"/>
                  <a:pt x="416472" y="5956847"/>
                  <a:pt x="404038" y="5975498"/>
                </a:cubicBezTo>
                <a:cubicBezTo>
                  <a:pt x="377212" y="6015737"/>
                  <a:pt x="391809" y="5998360"/>
                  <a:pt x="361507" y="6028661"/>
                </a:cubicBezTo>
                <a:cubicBezTo>
                  <a:pt x="355010" y="6048153"/>
                  <a:pt x="341953" y="6105973"/>
                  <a:pt x="318977" y="6124354"/>
                </a:cubicBezTo>
                <a:cubicBezTo>
                  <a:pt x="310225" y="6131355"/>
                  <a:pt x="297712" y="6131442"/>
                  <a:pt x="287079" y="6134986"/>
                </a:cubicBezTo>
                <a:cubicBezTo>
                  <a:pt x="270249" y="6202311"/>
                  <a:pt x="284553" y="6165358"/>
                  <a:pt x="233917" y="6241312"/>
                </a:cubicBezTo>
                <a:lnTo>
                  <a:pt x="233917" y="6241312"/>
                </a:lnTo>
                <a:cubicBezTo>
                  <a:pt x="219243" y="6285333"/>
                  <a:pt x="229501" y="6263885"/>
                  <a:pt x="202019" y="6305107"/>
                </a:cubicBezTo>
                <a:cubicBezTo>
                  <a:pt x="182415" y="6383520"/>
                  <a:pt x="203482" y="6312324"/>
                  <a:pt x="170121" y="6390168"/>
                </a:cubicBezTo>
                <a:cubicBezTo>
                  <a:pt x="159197" y="6415657"/>
                  <a:pt x="156562" y="6437624"/>
                  <a:pt x="148856" y="6464596"/>
                </a:cubicBezTo>
                <a:cubicBezTo>
                  <a:pt x="145777" y="6475372"/>
                  <a:pt x="143236" y="6486469"/>
                  <a:pt x="138224" y="6496493"/>
                </a:cubicBezTo>
                <a:cubicBezTo>
                  <a:pt x="132509" y="6507923"/>
                  <a:pt x="122674" y="6516961"/>
                  <a:pt x="116959" y="6528391"/>
                </a:cubicBezTo>
                <a:cubicBezTo>
                  <a:pt x="108461" y="6545387"/>
                  <a:pt x="100235" y="6586921"/>
                  <a:pt x="95693" y="6602819"/>
                </a:cubicBezTo>
                <a:cubicBezTo>
                  <a:pt x="92614" y="6613596"/>
                  <a:pt x="90073" y="6624692"/>
                  <a:pt x="85061" y="6634717"/>
                </a:cubicBezTo>
                <a:cubicBezTo>
                  <a:pt x="70259" y="6664321"/>
                  <a:pt x="55411" y="6674999"/>
                  <a:pt x="31898" y="6698512"/>
                </a:cubicBezTo>
                <a:cubicBezTo>
                  <a:pt x="8127" y="6769825"/>
                  <a:pt x="20658" y="6742258"/>
                  <a:pt x="0" y="6783572"/>
                </a:cubicBezTo>
                <a:lnTo>
                  <a:pt x="5135526" y="6783572"/>
                </a:lnTo>
                <a:cubicBezTo>
                  <a:pt x="5139070" y="4522381"/>
                  <a:pt x="5135526" y="1130595"/>
                  <a:pt x="5135526" y="0"/>
                </a:cubicBezTo>
                <a:close/>
              </a:path>
            </a:pathLst>
          </a:custGeom>
          <a:blipFill dpi="0" rotWithShape="1">
            <a:blip r:embed="rId3"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itle 3"/>
          <p:cNvSpPr>
            <a:spLocks noGrp="1"/>
          </p:cNvSpPr>
          <p:nvPr>
            <p:ph type="title"/>
          </p:nvPr>
        </p:nvSpPr>
        <p:spPr/>
        <p:txBody>
          <a:bodyPr/>
          <a:lstStyle/>
          <a:p>
            <a:r>
              <a:rPr lang="en-IE" sz="3600" b="1" dirty="0"/>
              <a:t>Trade Request</a:t>
            </a:r>
          </a:p>
        </p:txBody>
      </p:sp>
      <p:sp>
        <p:nvSpPr>
          <p:cNvPr id="2" name="Slide Number Placeholder 1"/>
          <p:cNvSpPr>
            <a:spLocks noGrp="1"/>
          </p:cNvSpPr>
          <p:nvPr>
            <p:ph type="sldNum" sz="quarter" idx="12"/>
          </p:nvPr>
        </p:nvSpPr>
        <p:spPr>
          <a:xfrm>
            <a:off x="6974904" y="6448251"/>
            <a:ext cx="2133600" cy="365125"/>
          </a:xfrm>
        </p:spPr>
        <p:txBody>
          <a:bodyPr/>
          <a:lstStyle/>
          <a:p>
            <a:pPr>
              <a:defRPr/>
            </a:pPr>
            <a:fld id="{E2948647-C3BE-4DB6-A62E-807BC7E8B824}" type="slidenum">
              <a:rPr lang="en-GB" smtClean="0"/>
              <a:pPr>
                <a:defRPr/>
              </a:pPr>
              <a:t>8</a:t>
            </a:fld>
            <a:endParaRPr lang="en-GB" dirty="0"/>
          </a:p>
        </p:txBody>
      </p:sp>
      <p:sp>
        <p:nvSpPr>
          <p:cNvPr id="614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dirty="0">
              <a:latin typeface="Calibri" pitchFamily="34" charset="0"/>
            </a:endParaRPr>
          </a:p>
        </p:txBody>
      </p:sp>
      <p:sp>
        <p:nvSpPr>
          <p:cNvPr id="6149" name="Rectangle 6"/>
          <p:cNvSpPr>
            <a:spLocks noChangeArrowheads="1"/>
          </p:cNvSpPr>
          <p:nvPr/>
        </p:nvSpPr>
        <p:spPr bwMode="auto">
          <a:xfrm>
            <a:off x="0" y="500042"/>
            <a:ext cx="9144000" cy="457200"/>
          </a:xfrm>
          <a:prstGeom prst="rect">
            <a:avLst/>
          </a:prstGeom>
          <a:noFill/>
          <a:ln w="9525">
            <a:noFill/>
            <a:miter lim="800000"/>
            <a:headEnd/>
            <a:tailEnd/>
          </a:ln>
        </p:spPr>
        <p:txBody>
          <a:bodyPr wrap="none" anchor="ctr">
            <a:spAutoFit/>
          </a:bodyPr>
          <a:lstStyle/>
          <a:p>
            <a:r>
              <a:rPr lang="en-GB" dirty="0"/>
              <a:t/>
            </a:r>
            <a:br>
              <a:rPr lang="en-GB" dirty="0"/>
            </a:br>
            <a:endParaRPr lang="en-GB" dirty="0"/>
          </a:p>
          <a:p>
            <a:pPr eaLnBrk="0" hangingPunct="0"/>
            <a:endParaRPr lang="en-GB" dirty="0"/>
          </a:p>
        </p:txBody>
      </p:sp>
      <p:sp>
        <p:nvSpPr>
          <p:cNvPr id="11388" name="Rectangle 1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sp>
        <p:nvSpPr>
          <p:cNvPr id="11572" name="Rectangle 30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pic>
        <p:nvPicPr>
          <p:cNvPr id="39" name="Picture 7"/>
          <p:cNvPicPr>
            <a:picLocks noChangeAspect="1" noChangeArrowheads="1"/>
          </p:cNvPicPr>
          <p:nvPr/>
        </p:nvPicPr>
        <p:blipFill>
          <a:blip r:embed="rId4" cstate="print"/>
          <a:srcRect/>
          <a:stretch>
            <a:fillRect/>
          </a:stretch>
        </p:blipFill>
        <p:spPr bwMode="auto">
          <a:xfrm>
            <a:off x="8394124" y="44624"/>
            <a:ext cx="714380" cy="714380"/>
          </a:xfrm>
          <a:prstGeom prst="rect">
            <a:avLst/>
          </a:prstGeom>
          <a:noFill/>
          <a:ln w="9525">
            <a:noFill/>
            <a:miter lim="800000"/>
            <a:headEnd/>
            <a:tailEnd/>
          </a:ln>
        </p:spPr>
      </p:pic>
      <p:sp>
        <p:nvSpPr>
          <p:cNvPr id="21" name="Subtitle 2">
            <a:extLst>
              <a:ext uri="{FF2B5EF4-FFF2-40B4-BE49-F238E27FC236}">
                <a16:creationId xmlns:a16="http://schemas.microsoft.com/office/drawing/2014/main" xmlns="" id="{ADBBCDB7-8237-4422-B2D5-31C810F69CBE}"/>
              </a:ext>
            </a:extLst>
          </p:cNvPr>
          <p:cNvSpPr txBox="1">
            <a:spLocks/>
          </p:cNvSpPr>
          <p:nvPr/>
        </p:nvSpPr>
        <p:spPr bwMode="auto">
          <a:xfrm>
            <a:off x="2723361" y="1275644"/>
            <a:ext cx="6309131" cy="5213115"/>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a:t>Trade Request Process</a:t>
            </a:r>
          </a:p>
          <a:p>
            <a:endParaRPr lang="en-GB" sz="2000" dirty="0"/>
          </a:p>
          <a:p>
            <a:r>
              <a:rPr lang="en-GB" sz="1800" dirty="0"/>
              <a:t>Both parties submit a Trade Request to the System Operators for approval</a:t>
            </a:r>
          </a:p>
          <a:p>
            <a:endParaRPr lang="en-GB" sz="1800" dirty="0"/>
          </a:p>
          <a:p>
            <a:r>
              <a:rPr lang="en-GB" sz="1800" dirty="0"/>
              <a:t>The request details :</a:t>
            </a:r>
          </a:p>
          <a:p>
            <a:pPr lvl="1"/>
            <a:r>
              <a:rPr lang="en-GB" sz="1600" dirty="0"/>
              <a:t>Buyer</a:t>
            </a:r>
          </a:p>
          <a:p>
            <a:pPr lvl="1"/>
            <a:r>
              <a:rPr lang="en-GB" sz="1600" dirty="0"/>
              <a:t>Seller </a:t>
            </a:r>
          </a:p>
          <a:p>
            <a:pPr lvl="1"/>
            <a:r>
              <a:rPr lang="en-GB" sz="1600" dirty="0"/>
              <a:t>Quantity</a:t>
            </a:r>
          </a:p>
          <a:p>
            <a:pPr lvl="1"/>
            <a:r>
              <a:rPr lang="en-GB" sz="1600" dirty="0"/>
              <a:t>Price</a:t>
            </a:r>
          </a:p>
          <a:p>
            <a:pPr lvl="1"/>
            <a:r>
              <a:rPr lang="en-GB" sz="1600" dirty="0"/>
              <a:t>Exact Period Covered</a:t>
            </a:r>
          </a:p>
          <a:p>
            <a:pPr lvl="1"/>
            <a:r>
              <a:rPr lang="en-GB" sz="1600" dirty="0"/>
              <a:t>Maximum Forecast FSQC*</a:t>
            </a:r>
          </a:p>
          <a:p>
            <a:pPr lvl="1"/>
            <a:endParaRPr lang="en-GB" sz="1600" dirty="0"/>
          </a:p>
          <a:p>
            <a:r>
              <a:rPr lang="en-GB" sz="1800" dirty="0"/>
              <a:t>System Operator verifies the trade does not exceed stated limits, and enters the trade in the Capacity and Trade Register</a:t>
            </a:r>
          </a:p>
          <a:p>
            <a:endParaRPr lang="en-IE" sz="1800" dirty="0"/>
          </a:p>
          <a:p>
            <a:endParaRPr lang="en-GB" sz="1800" dirty="0"/>
          </a:p>
          <a:p>
            <a:endParaRPr lang="en-IE" sz="1800" dirty="0"/>
          </a:p>
        </p:txBody>
      </p:sp>
      <p:sp>
        <p:nvSpPr>
          <p:cNvPr id="12" name="Subtitle 2">
            <a:extLst>
              <a:ext uri="{FF2B5EF4-FFF2-40B4-BE49-F238E27FC236}">
                <a16:creationId xmlns:a16="http://schemas.microsoft.com/office/drawing/2014/main" xmlns="" id="{D45A51CC-E167-4F8F-9EE7-DAE43C2264D9}"/>
              </a:ext>
            </a:extLst>
          </p:cNvPr>
          <p:cNvSpPr txBox="1">
            <a:spLocks/>
          </p:cNvSpPr>
          <p:nvPr/>
        </p:nvSpPr>
        <p:spPr bwMode="auto">
          <a:xfrm>
            <a:off x="107503" y="1268759"/>
            <a:ext cx="2487596" cy="5220000"/>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solidFill>
                  <a:schemeClr val="bg1">
                    <a:lumMod val="50000"/>
                  </a:schemeClr>
                </a:solidFill>
              </a:rPr>
              <a:t>Background</a:t>
            </a:r>
          </a:p>
          <a:p>
            <a:r>
              <a:rPr lang="en-GB" sz="2400" b="1" dirty="0">
                <a:solidFill>
                  <a:schemeClr val="bg1">
                    <a:lumMod val="50000"/>
                  </a:schemeClr>
                </a:solidFill>
              </a:rPr>
              <a:t>Requirements</a:t>
            </a:r>
          </a:p>
          <a:p>
            <a:r>
              <a:rPr lang="en-GB" sz="2400" b="1" dirty="0">
                <a:solidFill>
                  <a:schemeClr val="bg1">
                    <a:lumMod val="50000"/>
                  </a:schemeClr>
                </a:solidFill>
              </a:rPr>
              <a:t>Financial Trading</a:t>
            </a:r>
          </a:p>
          <a:p>
            <a:r>
              <a:rPr lang="en-GB" sz="2400" b="1" dirty="0">
                <a:solidFill>
                  <a:schemeClr val="bg1">
                    <a:lumMod val="50000"/>
                  </a:schemeClr>
                </a:solidFill>
              </a:rPr>
              <a:t>Registered Trades</a:t>
            </a:r>
          </a:p>
          <a:p>
            <a:r>
              <a:rPr lang="en-GB" sz="2400" b="1" dirty="0">
                <a:solidFill>
                  <a:schemeClr val="bg1">
                    <a:lumMod val="50000"/>
                  </a:schemeClr>
                </a:solidFill>
              </a:rPr>
              <a:t>Load Following</a:t>
            </a:r>
          </a:p>
          <a:p>
            <a:r>
              <a:rPr lang="en-GB" sz="2400" b="1" dirty="0">
                <a:solidFill>
                  <a:schemeClr val="bg1">
                    <a:lumMod val="50000"/>
                  </a:schemeClr>
                </a:solidFill>
              </a:rPr>
              <a:t>Master Trade Request</a:t>
            </a:r>
          </a:p>
          <a:p>
            <a:r>
              <a:rPr lang="en-GB" sz="2400" b="1" dirty="0"/>
              <a:t>Trade Request</a:t>
            </a:r>
          </a:p>
          <a:p>
            <a:r>
              <a:rPr lang="en-GB" sz="2400" b="1" dirty="0">
                <a:solidFill>
                  <a:schemeClr val="bg1">
                    <a:lumMod val="50000"/>
                  </a:schemeClr>
                </a:solidFill>
              </a:rPr>
              <a:t>Capacity and Trade Register</a:t>
            </a:r>
          </a:p>
          <a:p>
            <a:endParaRPr lang="en-IE" b="1" dirty="0">
              <a:solidFill>
                <a:schemeClr val="bg1"/>
              </a:solidFill>
            </a:endParaRPr>
          </a:p>
        </p:txBody>
      </p:sp>
    </p:spTree>
    <p:extLst>
      <p:ext uri="{BB962C8B-B14F-4D97-AF65-F5344CB8AC3E}">
        <p14:creationId xmlns:p14="http://schemas.microsoft.com/office/powerpoint/2010/main" val="1856092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982589" y="44624"/>
            <a:ext cx="5139070" cy="6783572"/>
          </a:xfrm>
          <a:custGeom>
            <a:avLst/>
            <a:gdLst>
              <a:gd name="connsiteX0" fmla="*/ 5135526 w 5139070"/>
              <a:gd name="connsiteY0" fmla="*/ 0 h 6783572"/>
              <a:gd name="connsiteX1" fmla="*/ 5135526 w 5139070"/>
              <a:gd name="connsiteY1" fmla="*/ 0 h 6783572"/>
              <a:gd name="connsiteX2" fmla="*/ 4890977 w 5139070"/>
              <a:gd name="connsiteY2" fmla="*/ 31898 h 6783572"/>
              <a:gd name="connsiteX3" fmla="*/ 4837814 w 5139070"/>
              <a:gd name="connsiteY3" fmla="*/ 42530 h 6783572"/>
              <a:gd name="connsiteX4" fmla="*/ 4805917 w 5139070"/>
              <a:gd name="connsiteY4" fmla="*/ 53163 h 6783572"/>
              <a:gd name="connsiteX5" fmla="*/ 4529470 w 5139070"/>
              <a:gd name="connsiteY5" fmla="*/ 63796 h 6783572"/>
              <a:gd name="connsiteX6" fmla="*/ 4486940 w 5139070"/>
              <a:gd name="connsiteY6" fmla="*/ 74428 h 6783572"/>
              <a:gd name="connsiteX7" fmla="*/ 4391247 w 5139070"/>
              <a:gd name="connsiteY7" fmla="*/ 95693 h 6783572"/>
              <a:gd name="connsiteX8" fmla="*/ 4327452 w 5139070"/>
              <a:gd name="connsiteY8" fmla="*/ 116958 h 6783572"/>
              <a:gd name="connsiteX9" fmla="*/ 4295554 w 5139070"/>
              <a:gd name="connsiteY9" fmla="*/ 127591 h 6783572"/>
              <a:gd name="connsiteX10" fmla="*/ 4189228 w 5139070"/>
              <a:gd name="connsiteY10" fmla="*/ 138223 h 6783572"/>
              <a:gd name="connsiteX11" fmla="*/ 4146698 w 5139070"/>
              <a:gd name="connsiteY11" fmla="*/ 148856 h 6783572"/>
              <a:gd name="connsiteX12" fmla="*/ 4114800 w 5139070"/>
              <a:gd name="connsiteY12" fmla="*/ 159489 h 6783572"/>
              <a:gd name="connsiteX13" fmla="*/ 3997842 w 5139070"/>
              <a:gd name="connsiteY13" fmla="*/ 148856 h 6783572"/>
              <a:gd name="connsiteX14" fmla="*/ 3944679 w 5139070"/>
              <a:gd name="connsiteY14" fmla="*/ 138223 h 6783572"/>
              <a:gd name="connsiteX15" fmla="*/ 3944679 w 5139070"/>
              <a:gd name="connsiteY15" fmla="*/ 138223 h 6783572"/>
              <a:gd name="connsiteX16" fmla="*/ 3838354 w 5139070"/>
              <a:gd name="connsiteY16" fmla="*/ 148856 h 6783572"/>
              <a:gd name="connsiteX17" fmla="*/ 3795824 w 5139070"/>
              <a:gd name="connsiteY17" fmla="*/ 170121 h 6783572"/>
              <a:gd name="connsiteX18" fmla="*/ 3678866 w 5139070"/>
              <a:gd name="connsiteY18" fmla="*/ 202019 h 6783572"/>
              <a:gd name="connsiteX19" fmla="*/ 3646968 w 5139070"/>
              <a:gd name="connsiteY19" fmla="*/ 223284 h 6783572"/>
              <a:gd name="connsiteX20" fmla="*/ 3551275 w 5139070"/>
              <a:gd name="connsiteY20" fmla="*/ 255182 h 6783572"/>
              <a:gd name="connsiteX21" fmla="*/ 3466214 w 5139070"/>
              <a:gd name="connsiteY21" fmla="*/ 297712 h 6783572"/>
              <a:gd name="connsiteX22" fmla="*/ 3391786 w 5139070"/>
              <a:gd name="connsiteY22" fmla="*/ 350875 h 6783572"/>
              <a:gd name="connsiteX23" fmla="*/ 3349256 w 5139070"/>
              <a:gd name="connsiteY23" fmla="*/ 372140 h 6783572"/>
              <a:gd name="connsiteX24" fmla="*/ 3306726 w 5139070"/>
              <a:gd name="connsiteY24" fmla="*/ 404037 h 6783572"/>
              <a:gd name="connsiteX25" fmla="*/ 3232298 w 5139070"/>
              <a:gd name="connsiteY25" fmla="*/ 435935 h 6783572"/>
              <a:gd name="connsiteX26" fmla="*/ 3200400 w 5139070"/>
              <a:gd name="connsiteY26" fmla="*/ 457200 h 6783572"/>
              <a:gd name="connsiteX27" fmla="*/ 3136605 w 5139070"/>
              <a:gd name="connsiteY27" fmla="*/ 520996 h 6783572"/>
              <a:gd name="connsiteX28" fmla="*/ 3040912 w 5139070"/>
              <a:gd name="connsiteY28" fmla="*/ 574158 h 6783572"/>
              <a:gd name="connsiteX29" fmla="*/ 2977117 w 5139070"/>
              <a:gd name="connsiteY29" fmla="*/ 616689 h 6783572"/>
              <a:gd name="connsiteX30" fmla="*/ 2945219 w 5139070"/>
              <a:gd name="connsiteY30" fmla="*/ 637954 h 6783572"/>
              <a:gd name="connsiteX31" fmla="*/ 2892056 w 5139070"/>
              <a:gd name="connsiteY31" fmla="*/ 669851 h 6783572"/>
              <a:gd name="connsiteX32" fmla="*/ 2860159 w 5139070"/>
              <a:gd name="connsiteY32" fmla="*/ 701749 h 6783572"/>
              <a:gd name="connsiteX33" fmla="*/ 2806996 w 5139070"/>
              <a:gd name="connsiteY33" fmla="*/ 712382 h 6783572"/>
              <a:gd name="connsiteX34" fmla="*/ 2764466 w 5139070"/>
              <a:gd name="connsiteY34" fmla="*/ 744279 h 6783572"/>
              <a:gd name="connsiteX35" fmla="*/ 2711303 w 5139070"/>
              <a:gd name="connsiteY35" fmla="*/ 786810 h 6783572"/>
              <a:gd name="connsiteX36" fmla="*/ 2679405 w 5139070"/>
              <a:gd name="connsiteY36" fmla="*/ 818707 h 6783572"/>
              <a:gd name="connsiteX37" fmla="*/ 2647507 w 5139070"/>
              <a:gd name="connsiteY37" fmla="*/ 871870 h 6783572"/>
              <a:gd name="connsiteX38" fmla="*/ 2636875 w 5139070"/>
              <a:gd name="connsiteY38" fmla="*/ 925033 h 6783572"/>
              <a:gd name="connsiteX39" fmla="*/ 2615610 w 5139070"/>
              <a:gd name="connsiteY39" fmla="*/ 1052623 h 6783572"/>
              <a:gd name="connsiteX40" fmla="*/ 2594345 w 5139070"/>
              <a:gd name="connsiteY40" fmla="*/ 1116419 h 6783572"/>
              <a:gd name="connsiteX41" fmla="*/ 2562447 w 5139070"/>
              <a:gd name="connsiteY41" fmla="*/ 1148317 h 6783572"/>
              <a:gd name="connsiteX42" fmla="*/ 2541182 w 5139070"/>
              <a:gd name="connsiteY42" fmla="*/ 1180214 h 6783572"/>
              <a:gd name="connsiteX43" fmla="*/ 2509284 w 5139070"/>
              <a:gd name="connsiteY43" fmla="*/ 1201479 h 6783572"/>
              <a:gd name="connsiteX44" fmla="*/ 2477386 w 5139070"/>
              <a:gd name="connsiteY44" fmla="*/ 1233377 h 6783572"/>
              <a:gd name="connsiteX45" fmla="*/ 2413591 w 5139070"/>
              <a:gd name="connsiteY45" fmla="*/ 1275907 h 6783572"/>
              <a:gd name="connsiteX46" fmla="*/ 2360428 w 5139070"/>
              <a:gd name="connsiteY46" fmla="*/ 1318437 h 6783572"/>
              <a:gd name="connsiteX47" fmla="*/ 2339163 w 5139070"/>
              <a:gd name="connsiteY47" fmla="*/ 1350335 h 6783572"/>
              <a:gd name="connsiteX48" fmla="*/ 2275368 w 5139070"/>
              <a:gd name="connsiteY48" fmla="*/ 1392865 h 6783572"/>
              <a:gd name="connsiteX49" fmla="*/ 2243470 w 5139070"/>
              <a:gd name="connsiteY49" fmla="*/ 1424763 h 6783572"/>
              <a:gd name="connsiteX50" fmla="*/ 2222205 w 5139070"/>
              <a:gd name="connsiteY50" fmla="*/ 1456661 h 6783572"/>
              <a:gd name="connsiteX51" fmla="*/ 2190307 w 5139070"/>
              <a:gd name="connsiteY51" fmla="*/ 1467293 h 6783572"/>
              <a:gd name="connsiteX52" fmla="*/ 2158410 w 5139070"/>
              <a:gd name="connsiteY52" fmla="*/ 1499191 h 6783572"/>
              <a:gd name="connsiteX53" fmla="*/ 2094614 w 5139070"/>
              <a:gd name="connsiteY53" fmla="*/ 1552354 h 6783572"/>
              <a:gd name="connsiteX54" fmla="*/ 2073349 w 5139070"/>
              <a:gd name="connsiteY54" fmla="*/ 1584251 h 6783572"/>
              <a:gd name="connsiteX55" fmla="*/ 2009554 w 5139070"/>
              <a:gd name="connsiteY55" fmla="*/ 1626782 h 6783572"/>
              <a:gd name="connsiteX56" fmla="*/ 1977656 w 5139070"/>
              <a:gd name="connsiteY56" fmla="*/ 1658679 h 6783572"/>
              <a:gd name="connsiteX57" fmla="*/ 1935126 w 5139070"/>
              <a:gd name="connsiteY57" fmla="*/ 1711842 h 6783572"/>
              <a:gd name="connsiteX58" fmla="*/ 1924493 w 5139070"/>
              <a:gd name="connsiteY58" fmla="*/ 1743740 h 6783572"/>
              <a:gd name="connsiteX59" fmla="*/ 1903228 w 5139070"/>
              <a:gd name="connsiteY59" fmla="*/ 1775637 h 6783572"/>
              <a:gd name="connsiteX60" fmla="*/ 1860698 w 5139070"/>
              <a:gd name="connsiteY60" fmla="*/ 1903228 h 6783572"/>
              <a:gd name="connsiteX61" fmla="*/ 1839433 w 5139070"/>
              <a:gd name="connsiteY61" fmla="*/ 1967023 h 6783572"/>
              <a:gd name="connsiteX62" fmla="*/ 1828800 w 5139070"/>
              <a:gd name="connsiteY62" fmla="*/ 1998921 h 6783572"/>
              <a:gd name="connsiteX63" fmla="*/ 1818168 w 5139070"/>
              <a:gd name="connsiteY63" fmla="*/ 2052084 h 6783572"/>
              <a:gd name="connsiteX64" fmla="*/ 1796903 w 5139070"/>
              <a:gd name="connsiteY64" fmla="*/ 2190307 h 6783572"/>
              <a:gd name="connsiteX65" fmla="*/ 1786270 w 5139070"/>
              <a:gd name="connsiteY65" fmla="*/ 2243470 h 6783572"/>
              <a:gd name="connsiteX66" fmla="*/ 1743740 w 5139070"/>
              <a:gd name="connsiteY66" fmla="*/ 2424223 h 6783572"/>
              <a:gd name="connsiteX67" fmla="*/ 1733107 w 5139070"/>
              <a:gd name="connsiteY67" fmla="*/ 2488019 h 6783572"/>
              <a:gd name="connsiteX68" fmla="*/ 1711842 w 5139070"/>
              <a:gd name="connsiteY68" fmla="*/ 2551814 h 6783572"/>
              <a:gd name="connsiteX69" fmla="*/ 1701210 w 5139070"/>
              <a:gd name="connsiteY69" fmla="*/ 2583712 h 6783572"/>
              <a:gd name="connsiteX70" fmla="*/ 1690577 w 5139070"/>
              <a:gd name="connsiteY70" fmla="*/ 2626242 h 6783572"/>
              <a:gd name="connsiteX71" fmla="*/ 1605517 w 5139070"/>
              <a:gd name="connsiteY71" fmla="*/ 2721935 h 6783572"/>
              <a:gd name="connsiteX72" fmla="*/ 1573619 w 5139070"/>
              <a:gd name="connsiteY72" fmla="*/ 2764465 h 6783572"/>
              <a:gd name="connsiteX73" fmla="*/ 1531089 w 5139070"/>
              <a:gd name="connsiteY73" fmla="*/ 2838893 h 6783572"/>
              <a:gd name="connsiteX74" fmla="*/ 1520456 w 5139070"/>
              <a:gd name="connsiteY74" fmla="*/ 2881423 h 6783572"/>
              <a:gd name="connsiteX75" fmla="*/ 1467293 w 5139070"/>
              <a:gd name="connsiteY75" fmla="*/ 2923954 h 6783572"/>
              <a:gd name="connsiteX76" fmla="*/ 1424763 w 5139070"/>
              <a:gd name="connsiteY76" fmla="*/ 2987749 h 6783572"/>
              <a:gd name="connsiteX77" fmla="*/ 1392866 w 5139070"/>
              <a:gd name="connsiteY77" fmla="*/ 3062177 h 6783572"/>
              <a:gd name="connsiteX78" fmla="*/ 1371600 w 5139070"/>
              <a:gd name="connsiteY78" fmla="*/ 3083442 h 6783572"/>
              <a:gd name="connsiteX79" fmla="*/ 1360968 w 5139070"/>
              <a:gd name="connsiteY79" fmla="*/ 3115340 h 6783572"/>
              <a:gd name="connsiteX80" fmla="*/ 1350335 w 5139070"/>
              <a:gd name="connsiteY80" fmla="*/ 3157870 h 6783572"/>
              <a:gd name="connsiteX81" fmla="*/ 1329070 w 5139070"/>
              <a:gd name="connsiteY81" fmla="*/ 3189768 h 6783572"/>
              <a:gd name="connsiteX82" fmla="*/ 1307805 w 5139070"/>
              <a:gd name="connsiteY82" fmla="*/ 3721396 h 6783572"/>
              <a:gd name="connsiteX83" fmla="*/ 1286540 w 5139070"/>
              <a:gd name="connsiteY83" fmla="*/ 3817089 h 6783572"/>
              <a:gd name="connsiteX84" fmla="*/ 1275907 w 5139070"/>
              <a:gd name="connsiteY84" fmla="*/ 3859619 h 6783572"/>
              <a:gd name="connsiteX85" fmla="*/ 1254642 w 5139070"/>
              <a:gd name="connsiteY85" fmla="*/ 3891517 h 6783572"/>
              <a:gd name="connsiteX86" fmla="*/ 1212112 w 5139070"/>
              <a:gd name="connsiteY86" fmla="*/ 4040372 h 6783572"/>
              <a:gd name="connsiteX87" fmla="*/ 1169582 w 5139070"/>
              <a:gd name="connsiteY87" fmla="*/ 4104168 h 6783572"/>
              <a:gd name="connsiteX88" fmla="*/ 1158949 w 5139070"/>
              <a:gd name="connsiteY88" fmla="*/ 4136065 h 6783572"/>
              <a:gd name="connsiteX89" fmla="*/ 1095154 w 5139070"/>
              <a:gd name="connsiteY89" fmla="*/ 4210493 h 6783572"/>
              <a:gd name="connsiteX90" fmla="*/ 1073889 w 5139070"/>
              <a:gd name="connsiteY90" fmla="*/ 4295554 h 6783572"/>
              <a:gd name="connsiteX91" fmla="*/ 1052624 w 5139070"/>
              <a:gd name="connsiteY91" fmla="*/ 4338084 h 6783572"/>
              <a:gd name="connsiteX92" fmla="*/ 1010093 w 5139070"/>
              <a:gd name="connsiteY92" fmla="*/ 4401879 h 6783572"/>
              <a:gd name="connsiteX93" fmla="*/ 988828 w 5139070"/>
              <a:gd name="connsiteY93" fmla="*/ 4433777 h 6783572"/>
              <a:gd name="connsiteX94" fmla="*/ 967563 w 5139070"/>
              <a:gd name="connsiteY94" fmla="*/ 4465675 h 6783572"/>
              <a:gd name="connsiteX95" fmla="*/ 935666 w 5139070"/>
              <a:gd name="connsiteY95" fmla="*/ 4508205 h 6783572"/>
              <a:gd name="connsiteX96" fmla="*/ 903768 w 5139070"/>
              <a:gd name="connsiteY96" fmla="*/ 4582633 h 6783572"/>
              <a:gd name="connsiteX97" fmla="*/ 850605 w 5139070"/>
              <a:gd name="connsiteY97" fmla="*/ 4635796 h 6783572"/>
              <a:gd name="connsiteX98" fmla="*/ 839973 w 5139070"/>
              <a:gd name="connsiteY98" fmla="*/ 4667693 h 6783572"/>
              <a:gd name="connsiteX99" fmla="*/ 797442 w 5139070"/>
              <a:gd name="connsiteY99" fmla="*/ 4731489 h 6783572"/>
              <a:gd name="connsiteX100" fmla="*/ 776177 w 5139070"/>
              <a:gd name="connsiteY100" fmla="*/ 4795284 h 6783572"/>
              <a:gd name="connsiteX101" fmla="*/ 765545 w 5139070"/>
              <a:gd name="connsiteY101" fmla="*/ 4827182 h 6783572"/>
              <a:gd name="connsiteX102" fmla="*/ 744279 w 5139070"/>
              <a:gd name="connsiteY102" fmla="*/ 4965405 h 6783572"/>
              <a:gd name="connsiteX103" fmla="*/ 733647 w 5139070"/>
              <a:gd name="connsiteY103" fmla="*/ 5007935 h 6783572"/>
              <a:gd name="connsiteX104" fmla="*/ 712382 w 5139070"/>
              <a:gd name="connsiteY104" fmla="*/ 5039833 h 6783572"/>
              <a:gd name="connsiteX105" fmla="*/ 691117 w 5139070"/>
              <a:gd name="connsiteY105" fmla="*/ 5082363 h 6783572"/>
              <a:gd name="connsiteX106" fmla="*/ 669852 w 5139070"/>
              <a:gd name="connsiteY106" fmla="*/ 5146158 h 6783572"/>
              <a:gd name="connsiteX107" fmla="*/ 627321 w 5139070"/>
              <a:gd name="connsiteY107" fmla="*/ 5199321 h 6783572"/>
              <a:gd name="connsiteX108" fmla="*/ 574159 w 5139070"/>
              <a:gd name="connsiteY108" fmla="*/ 5337544 h 6783572"/>
              <a:gd name="connsiteX109" fmla="*/ 563526 w 5139070"/>
              <a:gd name="connsiteY109" fmla="*/ 5433237 h 6783572"/>
              <a:gd name="connsiteX110" fmla="*/ 542261 w 5139070"/>
              <a:gd name="connsiteY110" fmla="*/ 5465135 h 6783572"/>
              <a:gd name="connsiteX111" fmla="*/ 499731 w 5139070"/>
              <a:gd name="connsiteY111" fmla="*/ 5528930 h 6783572"/>
              <a:gd name="connsiteX112" fmla="*/ 478466 w 5139070"/>
              <a:gd name="connsiteY112" fmla="*/ 5592726 h 6783572"/>
              <a:gd name="connsiteX113" fmla="*/ 467833 w 5139070"/>
              <a:gd name="connsiteY113" fmla="*/ 5624623 h 6783572"/>
              <a:gd name="connsiteX114" fmla="*/ 457200 w 5139070"/>
              <a:gd name="connsiteY114" fmla="*/ 5720317 h 6783572"/>
              <a:gd name="connsiteX115" fmla="*/ 446568 w 5139070"/>
              <a:gd name="connsiteY115" fmla="*/ 5762847 h 6783572"/>
              <a:gd name="connsiteX116" fmla="*/ 425303 w 5139070"/>
              <a:gd name="connsiteY116" fmla="*/ 5911703 h 6783572"/>
              <a:gd name="connsiteX117" fmla="*/ 404038 w 5139070"/>
              <a:gd name="connsiteY117" fmla="*/ 5975498 h 6783572"/>
              <a:gd name="connsiteX118" fmla="*/ 361507 w 5139070"/>
              <a:gd name="connsiteY118" fmla="*/ 6028661 h 6783572"/>
              <a:gd name="connsiteX119" fmla="*/ 318977 w 5139070"/>
              <a:gd name="connsiteY119" fmla="*/ 6124354 h 6783572"/>
              <a:gd name="connsiteX120" fmla="*/ 287079 w 5139070"/>
              <a:gd name="connsiteY120" fmla="*/ 6134986 h 6783572"/>
              <a:gd name="connsiteX121" fmla="*/ 233917 w 5139070"/>
              <a:gd name="connsiteY121" fmla="*/ 6241312 h 6783572"/>
              <a:gd name="connsiteX122" fmla="*/ 233917 w 5139070"/>
              <a:gd name="connsiteY122" fmla="*/ 6241312 h 6783572"/>
              <a:gd name="connsiteX123" fmla="*/ 202019 w 5139070"/>
              <a:gd name="connsiteY123" fmla="*/ 6305107 h 6783572"/>
              <a:gd name="connsiteX124" fmla="*/ 170121 w 5139070"/>
              <a:gd name="connsiteY124" fmla="*/ 6390168 h 6783572"/>
              <a:gd name="connsiteX125" fmla="*/ 148856 w 5139070"/>
              <a:gd name="connsiteY125" fmla="*/ 6464596 h 6783572"/>
              <a:gd name="connsiteX126" fmla="*/ 138224 w 5139070"/>
              <a:gd name="connsiteY126" fmla="*/ 6496493 h 6783572"/>
              <a:gd name="connsiteX127" fmla="*/ 116959 w 5139070"/>
              <a:gd name="connsiteY127" fmla="*/ 6528391 h 6783572"/>
              <a:gd name="connsiteX128" fmla="*/ 95693 w 5139070"/>
              <a:gd name="connsiteY128" fmla="*/ 6602819 h 6783572"/>
              <a:gd name="connsiteX129" fmla="*/ 85061 w 5139070"/>
              <a:gd name="connsiteY129" fmla="*/ 6634717 h 6783572"/>
              <a:gd name="connsiteX130" fmla="*/ 31898 w 5139070"/>
              <a:gd name="connsiteY130" fmla="*/ 6698512 h 6783572"/>
              <a:gd name="connsiteX131" fmla="*/ 0 w 5139070"/>
              <a:gd name="connsiteY131" fmla="*/ 6783572 h 6783572"/>
              <a:gd name="connsiteX132" fmla="*/ 5135526 w 5139070"/>
              <a:gd name="connsiteY132" fmla="*/ 6783572 h 6783572"/>
              <a:gd name="connsiteX133" fmla="*/ 5135526 w 5139070"/>
              <a:gd name="connsiteY133" fmla="*/ 0 h 678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139070" h="6783572">
                <a:moveTo>
                  <a:pt x="5135526" y="0"/>
                </a:moveTo>
                <a:lnTo>
                  <a:pt x="5135526" y="0"/>
                </a:lnTo>
                <a:cubicBezTo>
                  <a:pt x="5064369" y="7907"/>
                  <a:pt x="4955487" y="18997"/>
                  <a:pt x="4890977" y="31898"/>
                </a:cubicBezTo>
                <a:cubicBezTo>
                  <a:pt x="4873256" y="35442"/>
                  <a:pt x="4855346" y="38147"/>
                  <a:pt x="4837814" y="42530"/>
                </a:cubicBezTo>
                <a:cubicBezTo>
                  <a:pt x="4826941" y="45248"/>
                  <a:pt x="4817098" y="52392"/>
                  <a:pt x="4805917" y="53163"/>
                </a:cubicBezTo>
                <a:cubicBezTo>
                  <a:pt x="4713918" y="59508"/>
                  <a:pt x="4621619" y="60252"/>
                  <a:pt x="4529470" y="63796"/>
                </a:cubicBezTo>
                <a:cubicBezTo>
                  <a:pt x="4515293" y="67340"/>
                  <a:pt x="4501205" y="71258"/>
                  <a:pt x="4486940" y="74428"/>
                </a:cubicBezTo>
                <a:cubicBezTo>
                  <a:pt x="4447931" y="83097"/>
                  <a:pt x="4428278" y="84584"/>
                  <a:pt x="4391247" y="95693"/>
                </a:cubicBezTo>
                <a:cubicBezTo>
                  <a:pt x="4369777" y="102134"/>
                  <a:pt x="4348717" y="109870"/>
                  <a:pt x="4327452" y="116958"/>
                </a:cubicBezTo>
                <a:cubicBezTo>
                  <a:pt x="4316819" y="120502"/>
                  <a:pt x="4306706" y="126476"/>
                  <a:pt x="4295554" y="127591"/>
                </a:cubicBezTo>
                <a:lnTo>
                  <a:pt x="4189228" y="138223"/>
                </a:lnTo>
                <a:cubicBezTo>
                  <a:pt x="4175051" y="141767"/>
                  <a:pt x="4160749" y="144841"/>
                  <a:pt x="4146698" y="148856"/>
                </a:cubicBezTo>
                <a:cubicBezTo>
                  <a:pt x="4135921" y="151935"/>
                  <a:pt x="4126008" y="159489"/>
                  <a:pt x="4114800" y="159489"/>
                </a:cubicBezTo>
                <a:cubicBezTo>
                  <a:pt x="4075653" y="159489"/>
                  <a:pt x="4036828" y="152400"/>
                  <a:pt x="3997842" y="148856"/>
                </a:cubicBezTo>
                <a:lnTo>
                  <a:pt x="3944679" y="138223"/>
                </a:lnTo>
                <a:lnTo>
                  <a:pt x="3944679" y="138223"/>
                </a:lnTo>
                <a:cubicBezTo>
                  <a:pt x="3909237" y="141767"/>
                  <a:pt x="3873182" y="141393"/>
                  <a:pt x="3838354" y="148856"/>
                </a:cubicBezTo>
                <a:cubicBezTo>
                  <a:pt x="3822856" y="152177"/>
                  <a:pt x="3810861" y="165109"/>
                  <a:pt x="3795824" y="170121"/>
                </a:cubicBezTo>
                <a:cubicBezTo>
                  <a:pt x="3755880" y="183436"/>
                  <a:pt x="3716147" y="177166"/>
                  <a:pt x="3678866" y="202019"/>
                </a:cubicBezTo>
                <a:cubicBezTo>
                  <a:pt x="3668233" y="209107"/>
                  <a:pt x="3658398" y="217569"/>
                  <a:pt x="3646968" y="223284"/>
                </a:cubicBezTo>
                <a:cubicBezTo>
                  <a:pt x="3606931" y="243302"/>
                  <a:pt x="3591883" y="245029"/>
                  <a:pt x="3551275" y="255182"/>
                </a:cubicBezTo>
                <a:cubicBezTo>
                  <a:pt x="3456818" y="326023"/>
                  <a:pt x="3559117" y="257896"/>
                  <a:pt x="3466214" y="297712"/>
                </a:cubicBezTo>
                <a:cubicBezTo>
                  <a:pt x="3451904" y="303845"/>
                  <a:pt x="3399703" y="345927"/>
                  <a:pt x="3391786" y="350875"/>
                </a:cubicBezTo>
                <a:cubicBezTo>
                  <a:pt x="3378345" y="359275"/>
                  <a:pt x="3362697" y="363740"/>
                  <a:pt x="3349256" y="372140"/>
                </a:cubicBezTo>
                <a:cubicBezTo>
                  <a:pt x="3334229" y="381532"/>
                  <a:pt x="3321753" y="394645"/>
                  <a:pt x="3306726" y="404037"/>
                </a:cubicBezTo>
                <a:cubicBezTo>
                  <a:pt x="3276690" y="422810"/>
                  <a:pt x="3263310" y="425598"/>
                  <a:pt x="3232298" y="435935"/>
                </a:cubicBezTo>
                <a:cubicBezTo>
                  <a:pt x="3221665" y="443023"/>
                  <a:pt x="3209951" y="448710"/>
                  <a:pt x="3200400" y="457200"/>
                </a:cubicBezTo>
                <a:cubicBezTo>
                  <a:pt x="3177923" y="477180"/>
                  <a:pt x="3161628" y="504314"/>
                  <a:pt x="3136605" y="520996"/>
                </a:cubicBezTo>
                <a:cubicBezTo>
                  <a:pt x="3063485" y="569743"/>
                  <a:pt x="3097056" y="555445"/>
                  <a:pt x="3040912" y="574158"/>
                </a:cubicBezTo>
                <a:lnTo>
                  <a:pt x="2977117" y="616689"/>
                </a:lnTo>
                <a:cubicBezTo>
                  <a:pt x="2966484" y="623777"/>
                  <a:pt x="2956177" y="631379"/>
                  <a:pt x="2945219" y="637954"/>
                </a:cubicBezTo>
                <a:cubicBezTo>
                  <a:pt x="2927498" y="648586"/>
                  <a:pt x="2908589" y="657451"/>
                  <a:pt x="2892056" y="669851"/>
                </a:cubicBezTo>
                <a:cubicBezTo>
                  <a:pt x="2880027" y="678873"/>
                  <a:pt x="2873608" y="695024"/>
                  <a:pt x="2860159" y="701749"/>
                </a:cubicBezTo>
                <a:cubicBezTo>
                  <a:pt x="2843995" y="709831"/>
                  <a:pt x="2824717" y="708838"/>
                  <a:pt x="2806996" y="712382"/>
                </a:cubicBezTo>
                <a:cubicBezTo>
                  <a:pt x="2792819" y="723014"/>
                  <a:pt x="2776997" y="731749"/>
                  <a:pt x="2764466" y="744279"/>
                </a:cubicBezTo>
                <a:cubicBezTo>
                  <a:pt x="2716371" y="792373"/>
                  <a:pt x="2773400" y="766110"/>
                  <a:pt x="2711303" y="786810"/>
                </a:cubicBezTo>
                <a:cubicBezTo>
                  <a:pt x="2700670" y="797442"/>
                  <a:pt x="2687746" y="806196"/>
                  <a:pt x="2679405" y="818707"/>
                </a:cubicBezTo>
                <a:cubicBezTo>
                  <a:pt x="2624196" y="901520"/>
                  <a:pt x="2713734" y="805646"/>
                  <a:pt x="2647507" y="871870"/>
                </a:cubicBezTo>
                <a:cubicBezTo>
                  <a:pt x="2643963" y="889591"/>
                  <a:pt x="2639846" y="907207"/>
                  <a:pt x="2636875" y="925033"/>
                </a:cubicBezTo>
                <a:cubicBezTo>
                  <a:pt x="2630357" y="964143"/>
                  <a:pt x="2626347" y="1013255"/>
                  <a:pt x="2615610" y="1052623"/>
                </a:cubicBezTo>
                <a:cubicBezTo>
                  <a:pt x="2609712" y="1074249"/>
                  <a:pt x="2610195" y="1100569"/>
                  <a:pt x="2594345" y="1116419"/>
                </a:cubicBezTo>
                <a:cubicBezTo>
                  <a:pt x="2583712" y="1127052"/>
                  <a:pt x="2572073" y="1136765"/>
                  <a:pt x="2562447" y="1148317"/>
                </a:cubicBezTo>
                <a:cubicBezTo>
                  <a:pt x="2554266" y="1158134"/>
                  <a:pt x="2550218" y="1171178"/>
                  <a:pt x="2541182" y="1180214"/>
                </a:cubicBezTo>
                <a:cubicBezTo>
                  <a:pt x="2532146" y="1189250"/>
                  <a:pt x="2519101" y="1193298"/>
                  <a:pt x="2509284" y="1201479"/>
                </a:cubicBezTo>
                <a:cubicBezTo>
                  <a:pt x="2497732" y="1211105"/>
                  <a:pt x="2489255" y="1224145"/>
                  <a:pt x="2477386" y="1233377"/>
                </a:cubicBezTo>
                <a:cubicBezTo>
                  <a:pt x="2457212" y="1249068"/>
                  <a:pt x="2413591" y="1275907"/>
                  <a:pt x="2413591" y="1275907"/>
                </a:cubicBezTo>
                <a:cubicBezTo>
                  <a:pt x="2352648" y="1367322"/>
                  <a:pt x="2433796" y="1259743"/>
                  <a:pt x="2360428" y="1318437"/>
                </a:cubicBezTo>
                <a:cubicBezTo>
                  <a:pt x="2350449" y="1326420"/>
                  <a:pt x="2347344" y="1340518"/>
                  <a:pt x="2339163" y="1350335"/>
                </a:cubicBezTo>
                <a:cubicBezTo>
                  <a:pt x="2308530" y="1387095"/>
                  <a:pt x="2314682" y="1379761"/>
                  <a:pt x="2275368" y="1392865"/>
                </a:cubicBezTo>
                <a:cubicBezTo>
                  <a:pt x="2264735" y="1403498"/>
                  <a:pt x="2253096" y="1413211"/>
                  <a:pt x="2243470" y="1424763"/>
                </a:cubicBezTo>
                <a:cubicBezTo>
                  <a:pt x="2235289" y="1434580"/>
                  <a:pt x="2232184" y="1448678"/>
                  <a:pt x="2222205" y="1456661"/>
                </a:cubicBezTo>
                <a:cubicBezTo>
                  <a:pt x="2213453" y="1463662"/>
                  <a:pt x="2200940" y="1463749"/>
                  <a:pt x="2190307" y="1467293"/>
                </a:cubicBezTo>
                <a:cubicBezTo>
                  <a:pt x="2179675" y="1477926"/>
                  <a:pt x="2169961" y="1489565"/>
                  <a:pt x="2158410" y="1499191"/>
                </a:cubicBezTo>
                <a:cubicBezTo>
                  <a:pt x="2112786" y="1537212"/>
                  <a:pt x="2136977" y="1501518"/>
                  <a:pt x="2094614" y="1552354"/>
                </a:cubicBezTo>
                <a:cubicBezTo>
                  <a:pt x="2086433" y="1562171"/>
                  <a:pt x="2082966" y="1575836"/>
                  <a:pt x="2073349" y="1584251"/>
                </a:cubicBezTo>
                <a:cubicBezTo>
                  <a:pt x="2054115" y="1601081"/>
                  <a:pt x="2027626" y="1608710"/>
                  <a:pt x="2009554" y="1626782"/>
                </a:cubicBezTo>
                <a:lnTo>
                  <a:pt x="1977656" y="1658679"/>
                </a:lnTo>
                <a:cubicBezTo>
                  <a:pt x="1950933" y="1738853"/>
                  <a:pt x="1990089" y="1643139"/>
                  <a:pt x="1935126" y="1711842"/>
                </a:cubicBezTo>
                <a:cubicBezTo>
                  <a:pt x="1928124" y="1720594"/>
                  <a:pt x="1929505" y="1733715"/>
                  <a:pt x="1924493" y="1743740"/>
                </a:cubicBezTo>
                <a:cubicBezTo>
                  <a:pt x="1918778" y="1755169"/>
                  <a:pt x="1910316" y="1765005"/>
                  <a:pt x="1903228" y="1775637"/>
                </a:cubicBezTo>
                <a:lnTo>
                  <a:pt x="1860698" y="1903228"/>
                </a:lnTo>
                <a:lnTo>
                  <a:pt x="1839433" y="1967023"/>
                </a:lnTo>
                <a:cubicBezTo>
                  <a:pt x="1835889" y="1977656"/>
                  <a:pt x="1830998" y="1987931"/>
                  <a:pt x="1828800" y="1998921"/>
                </a:cubicBezTo>
                <a:cubicBezTo>
                  <a:pt x="1825256" y="2016642"/>
                  <a:pt x="1821401" y="2034304"/>
                  <a:pt x="1818168" y="2052084"/>
                </a:cubicBezTo>
                <a:cubicBezTo>
                  <a:pt x="1794615" y="2181628"/>
                  <a:pt x="1820814" y="2046842"/>
                  <a:pt x="1796903" y="2190307"/>
                </a:cubicBezTo>
                <a:cubicBezTo>
                  <a:pt x="1793932" y="2208133"/>
                  <a:pt x="1789411" y="2225673"/>
                  <a:pt x="1786270" y="2243470"/>
                </a:cubicBezTo>
                <a:cubicBezTo>
                  <a:pt x="1759298" y="2396311"/>
                  <a:pt x="1782156" y="2328185"/>
                  <a:pt x="1743740" y="2424223"/>
                </a:cubicBezTo>
                <a:cubicBezTo>
                  <a:pt x="1740196" y="2445488"/>
                  <a:pt x="1738336" y="2467104"/>
                  <a:pt x="1733107" y="2488019"/>
                </a:cubicBezTo>
                <a:cubicBezTo>
                  <a:pt x="1727670" y="2509765"/>
                  <a:pt x="1718930" y="2530549"/>
                  <a:pt x="1711842" y="2551814"/>
                </a:cubicBezTo>
                <a:cubicBezTo>
                  <a:pt x="1708298" y="2562447"/>
                  <a:pt x="1703928" y="2572839"/>
                  <a:pt x="1701210" y="2583712"/>
                </a:cubicBezTo>
                <a:cubicBezTo>
                  <a:pt x="1697666" y="2597889"/>
                  <a:pt x="1696333" y="2612811"/>
                  <a:pt x="1690577" y="2626242"/>
                </a:cubicBezTo>
                <a:cubicBezTo>
                  <a:pt x="1673936" y="2665071"/>
                  <a:pt x="1628209" y="2691679"/>
                  <a:pt x="1605517" y="2721935"/>
                </a:cubicBezTo>
                <a:lnTo>
                  <a:pt x="1573619" y="2764465"/>
                </a:lnTo>
                <a:cubicBezTo>
                  <a:pt x="1545658" y="2876306"/>
                  <a:pt x="1587396" y="2740356"/>
                  <a:pt x="1531089" y="2838893"/>
                </a:cubicBezTo>
                <a:cubicBezTo>
                  <a:pt x="1523839" y="2851581"/>
                  <a:pt x="1526991" y="2868353"/>
                  <a:pt x="1520456" y="2881423"/>
                </a:cubicBezTo>
                <a:cubicBezTo>
                  <a:pt x="1512880" y="2896576"/>
                  <a:pt x="1478564" y="2916440"/>
                  <a:pt x="1467293" y="2923954"/>
                </a:cubicBezTo>
                <a:cubicBezTo>
                  <a:pt x="1444486" y="2992376"/>
                  <a:pt x="1474541" y="2918060"/>
                  <a:pt x="1424763" y="2987749"/>
                </a:cubicBezTo>
                <a:cubicBezTo>
                  <a:pt x="1346974" y="3096653"/>
                  <a:pt x="1444935" y="2975397"/>
                  <a:pt x="1392866" y="3062177"/>
                </a:cubicBezTo>
                <a:cubicBezTo>
                  <a:pt x="1387708" y="3070773"/>
                  <a:pt x="1378689" y="3076354"/>
                  <a:pt x="1371600" y="3083442"/>
                </a:cubicBezTo>
                <a:cubicBezTo>
                  <a:pt x="1368056" y="3094075"/>
                  <a:pt x="1364047" y="3104563"/>
                  <a:pt x="1360968" y="3115340"/>
                </a:cubicBezTo>
                <a:cubicBezTo>
                  <a:pt x="1356954" y="3129391"/>
                  <a:pt x="1356091" y="3144439"/>
                  <a:pt x="1350335" y="3157870"/>
                </a:cubicBezTo>
                <a:cubicBezTo>
                  <a:pt x="1345301" y="3169616"/>
                  <a:pt x="1336158" y="3179135"/>
                  <a:pt x="1329070" y="3189768"/>
                </a:cubicBezTo>
                <a:cubicBezTo>
                  <a:pt x="1294932" y="3428749"/>
                  <a:pt x="1330876" y="3156148"/>
                  <a:pt x="1307805" y="3721396"/>
                </a:cubicBezTo>
                <a:cubicBezTo>
                  <a:pt x="1305521" y="3777364"/>
                  <a:pt x="1298693" y="3774556"/>
                  <a:pt x="1286540" y="3817089"/>
                </a:cubicBezTo>
                <a:cubicBezTo>
                  <a:pt x="1282525" y="3831140"/>
                  <a:pt x="1281663" y="3846188"/>
                  <a:pt x="1275907" y="3859619"/>
                </a:cubicBezTo>
                <a:cubicBezTo>
                  <a:pt x="1270873" y="3871365"/>
                  <a:pt x="1261730" y="3880884"/>
                  <a:pt x="1254642" y="3891517"/>
                </a:cubicBezTo>
                <a:cubicBezTo>
                  <a:pt x="1251806" y="3902860"/>
                  <a:pt x="1224315" y="4022067"/>
                  <a:pt x="1212112" y="4040372"/>
                </a:cubicBezTo>
                <a:cubicBezTo>
                  <a:pt x="1197935" y="4061637"/>
                  <a:pt x="1177664" y="4079922"/>
                  <a:pt x="1169582" y="4104168"/>
                </a:cubicBezTo>
                <a:cubicBezTo>
                  <a:pt x="1166038" y="4114800"/>
                  <a:pt x="1164509" y="4126334"/>
                  <a:pt x="1158949" y="4136065"/>
                </a:cubicBezTo>
                <a:cubicBezTo>
                  <a:pt x="1140759" y="4167897"/>
                  <a:pt x="1120297" y="4185351"/>
                  <a:pt x="1095154" y="4210493"/>
                </a:cubicBezTo>
                <a:cubicBezTo>
                  <a:pt x="1088066" y="4238847"/>
                  <a:pt x="1086959" y="4269413"/>
                  <a:pt x="1073889" y="4295554"/>
                </a:cubicBezTo>
                <a:cubicBezTo>
                  <a:pt x="1066801" y="4309731"/>
                  <a:pt x="1060779" y="4324493"/>
                  <a:pt x="1052624" y="4338084"/>
                </a:cubicBezTo>
                <a:cubicBezTo>
                  <a:pt x="1039475" y="4359999"/>
                  <a:pt x="1024270" y="4380614"/>
                  <a:pt x="1010093" y="4401879"/>
                </a:cubicBezTo>
                <a:lnTo>
                  <a:pt x="988828" y="4433777"/>
                </a:lnTo>
                <a:cubicBezTo>
                  <a:pt x="981740" y="4444410"/>
                  <a:pt x="975230" y="4455452"/>
                  <a:pt x="967563" y="4465675"/>
                </a:cubicBezTo>
                <a:lnTo>
                  <a:pt x="935666" y="4508205"/>
                </a:lnTo>
                <a:cubicBezTo>
                  <a:pt x="927763" y="4531912"/>
                  <a:pt x="919096" y="4562926"/>
                  <a:pt x="903768" y="4582633"/>
                </a:cubicBezTo>
                <a:cubicBezTo>
                  <a:pt x="888382" y="4602415"/>
                  <a:pt x="850605" y="4635796"/>
                  <a:pt x="850605" y="4635796"/>
                </a:cubicBezTo>
                <a:cubicBezTo>
                  <a:pt x="847061" y="4646428"/>
                  <a:pt x="845416" y="4657896"/>
                  <a:pt x="839973" y="4667693"/>
                </a:cubicBezTo>
                <a:cubicBezTo>
                  <a:pt x="827561" y="4690035"/>
                  <a:pt x="797442" y="4731489"/>
                  <a:pt x="797442" y="4731489"/>
                </a:cubicBezTo>
                <a:lnTo>
                  <a:pt x="776177" y="4795284"/>
                </a:lnTo>
                <a:lnTo>
                  <a:pt x="765545" y="4827182"/>
                </a:lnTo>
                <a:cubicBezTo>
                  <a:pt x="748442" y="4998203"/>
                  <a:pt x="767861" y="4882868"/>
                  <a:pt x="744279" y="4965405"/>
                </a:cubicBezTo>
                <a:cubicBezTo>
                  <a:pt x="740265" y="4979456"/>
                  <a:pt x="739403" y="4994504"/>
                  <a:pt x="733647" y="5007935"/>
                </a:cubicBezTo>
                <a:cubicBezTo>
                  <a:pt x="728613" y="5019681"/>
                  <a:pt x="718722" y="5028738"/>
                  <a:pt x="712382" y="5039833"/>
                </a:cubicBezTo>
                <a:cubicBezTo>
                  <a:pt x="704518" y="5053595"/>
                  <a:pt x="697004" y="5067647"/>
                  <a:pt x="691117" y="5082363"/>
                </a:cubicBezTo>
                <a:cubicBezTo>
                  <a:pt x="682792" y="5103175"/>
                  <a:pt x="685702" y="5130308"/>
                  <a:pt x="669852" y="5146158"/>
                </a:cubicBezTo>
                <a:cubicBezTo>
                  <a:pt x="651574" y="5164435"/>
                  <a:pt x="638819" y="5174409"/>
                  <a:pt x="627321" y="5199321"/>
                </a:cubicBezTo>
                <a:cubicBezTo>
                  <a:pt x="599304" y="5260025"/>
                  <a:pt x="591379" y="5285883"/>
                  <a:pt x="574159" y="5337544"/>
                </a:cubicBezTo>
                <a:cubicBezTo>
                  <a:pt x="570615" y="5369442"/>
                  <a:pt x="571310" y="5402101"/>
                  <a:pt x="563526" y="5433237"/>
                </a:cubicBezTo>
                <a:cubicBezTo>
                  <a:pt x="560427" y="5445634"/>
                  <a:pt x="547976" y="5453705"/>
                  <a:pt x="542261" y="5465135"/>
                </a:cubicBezTo>
                <a:cubicBezTo>
                  <a:pt x="511486" y="5526684"/>
                  <a:pt x="560196" y="5468465"/>
                  <a:pt x="499731" y="5528930"/>
                </a:cubicBezTo>
                <a:lnTo>
                  <a:pt x="478466" y="5592726"/>
                </a:lnTo>
                <a:lnTo>
                  <a:pt x="467833" y="5624623"/>
                </a:lnTo>
                <a:cubicBezTo>
                  <a:pt x="464289" y="5656521"/>
                  <a:pt x="462080" y="5688596"/>
                  <a:pt x="457200" y="5720317"/>
                </a:cubicBezTo>
                <a:cubicBezTo>
                  <a:pt x="454978" y="5734760"/>
                  <a:pt x="448970" y="5748433"/>
                  <a:pt x="446568" y="5762847"/>
                </a:cubicBezTo>
                <a:cubicBezTo>
                  <a:pt x="440277" y="5800593"/>
                  <a:pt x="435339" y="5871559"/>
                  <a:pt x="425303" y="5911703"/>
                </a:cubicBezTo>
                <a:cubicBezTo>
                  <a:pt x="419867" y="5933449"/>
                  <a:pt x="416472" y="5956847"/>
                  <a:pt x="404038" y="5975498"/>
                </a:cubicBezTo>
                <a:cubicBezTo>
                  <a:pt x="377212" y="6015737"/>
                  <a:pt x="391809" y="5998360"/>
                  <a:pt x="361507" y="6028661"/>
                </a:cubicBezTo>
                <a:cubicBezTo>
                  <a:pt x="355010" y="6048153"/>
                  <a:pt x="341953" y="6105973"/>
                  <a:pt x="318977" y="6124354"/>
                </a:cubicBezTo>
                <a:cubicBezTo>
                  <a:pt x="310225" y="6131355"/>
                  <a:pt x="297712" y="6131442"/>
                  <a:pt x="287079" y="6134986"/>
                </a:cubicBezTo>
                <a:cubicBezTo>
                  <a:pt x="270249" y="6202311"/>
                  <a:pt x="284553" y="6165358"/>
                  <a:pt x="233917" y="6241312"/>
                </a:cubicBezTo>
                <a:lnTo>
                  <a:pt x="233917" y="6241312"/>
                </a:lnTo>
                <a:cubicBezTo>
                  <a:pt x="219243" y="6285333"/>
                  <a:pt x="229501" y="6263885"/>
                  <a:pt x="202019" y="6305107"/>
                </a:cubicBezTo>
                <a:cubicBezTo>
                  <a:pt x="182415" y="6383520"/>
                  <a:pt x="203482" y="6312324"/>
                  <a:pt x="170121" y="6390168"/>
                </a:cubicBezTo>
                <a:cubicBezTo>
                  <a:pt x="159197" y="6415657"/>
                  <a:pt x="156562" y="6437624"/>
                  <a:pt x="148856" y="6464596"/>
                </a:cubicBezTo>
                <a:cubicBezTo>
                  <a:pt x="145777" y="6475372"/>
                  <a:pt x="143236" y="6486469"/>
                  <a:pt x="138224" y="6496493"/>
                </a:cubicBezTo>
                <a:cubicBezTo>
                  <a:pt x="132509" y="6507923"/>
                  <a:pt x="122674" y="6516961"/>
                  <a:pt x="116959" y="6528391"/>
                </a:cubicBezTo>
                <a:cubicBezTo>
                  <a:pt x="108461" y="6545387"/>
                  <a:pt x="100235" y="6586921"/>
                  <a:pt x="95693" y="6602819"/>
                </a:cubicBezTo>
                <a:cubicBezTo>
                  <a:pt x="92614" y="6613596"/>
                  <a:pt x="90073" y="6624692"/>
                  <a:pt x="85061" y="6634717"/>
                </a:cubicBezTo>
                <a:cubicBezTo>
                  <a:pt x="70259" y="6664321"/>
                  <a:pt x="55411" y="6674999"/>
                  <a:pt x="31898" y="6698512"/>
                </a:cubicBezTo>
                <a:cubicBezTo>
                  <a:pt x="8127" y="6769825"/>
                  <a:pt x="20658" y="6742258"/>
                  <a:pt x="0" y="6783572"/>
                </a:cubicBezTo>
                <a:lnTo>
                  <a:pt x="5135526" y="6783572"/>
                </a:lnTo>
                <a:cubicBezTo>
                  <a:pt x="5139070" y="4522381"/>
                  <a:pt x="5135526" y="1130595"/>
                  <a:pt x="5135526" y="0"/>
                </a:cubicBezTo>
                <a:close/>
              </a:path>
            </a:pathLst>
          </a:custGeom>
          <a:blipFill dpi="0" rotWithShape="1">
            <a:blip r:embed="rId3"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itle 3"/>
          <p:cNvSpPr>
            <a:spLocks noGrp="1"/>
          </p:cNvSpPr>
          <p:nvPr>
            <p:ph type="title"/>
          </p:nvPr>
        </p:nvSpPr>
        <p:spPr/>
        <p:txBody>
          <a:bodyPr/>
          <a:lstStyle/>
          <a:p>
            <a:r>
              <a:rPr lang="en-IE" sz="3600" b="1" dirty="0"/>
              <a:t>Capacity and Trade Register (1)</a:t>
            </a:r>
          </a:p>
        </p:txBody>
      </p:sp>
      <p:sp>
        <p:nvSpPr>
          <p:cNvPr id="2" name="Slide Number Placeholder 1"/>
          <p:cNvSpPr>
            <a:spLocks noGrp="1"/>
          </p:cNvSpPr>
          <p:nvPr>
            <p:ph type="sldNum" sz="quarter" idx="12"/>
          </p:nvPr>
        </p:nvSpPr>
        <p:spPr>
          <a:xfrm>
            <a:off x="6974904" y="6448251"/>
            <a:ext cx="2133600" cy="365125"/>
          </a:xfrm>
        </p:spPr>
        <p:txBody>
          <a:bodyPr/>
          <a:lstStyle/>
          <a:p>
            <a:pPr>
              <a:defRPr/>
            </a:pPr>
            <a:fld id="{E2948647-C3BE-4DB6-A62E-807BC7E8B824}" type="slidenum">
              <a:rPr lang="en-GB" smtClean="0"/>
              <a:pPr>
                <a:defRPr/>
              </a:pPr>
              <a:t>9</a:t>
            </a:fld>
            <a:endParaRPr lang="en-GB" dirty="0"/>
          </a:p>
        </p:txBody>
      </p:sp>
      <p:sp>
        <p:nvSpPr>
          <p:cNvPr id="614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dirty="0">
              <a:latin typeface="Calibri" pitchFamily="34" charset="0"/>
            </a:endParaRPr>
          </a:p>
        </p:txBody>
      </p:sp>
      <p:sp>
        <p:nvSpPr>
          <p:cNvPr id="6149" name="Rectangle 6"/>
          <p:cNvSpPr>
            <a:spLocks noChangeArrowheads="1"/>
          </p:cNvSpPr>
          <p:nvPr/>
        </p:nvSpPr>
        <p:spPr bwMode="auto">
          <a:xfrm>
            <a:off x="0" y="500042"/>
            <a:ext cx="9144000" cy="457200"/>
          </a:xfrm>
          <a:prstGeom prst="rect">
            <a:avLst/>
          </a:prstGeom>
          <a:noFill/>
          <a:ln w="9525">
            <a:noFill/>
            <a:miter lim="800000"/>
            <a:headEnd/>
            <a:tailEnd/>
          </a:ln>
        </p:spPr>
        <p:txBody>
          <a:bodyPr wrap="none" anchor="ctr">
            <a:spAutoFit/>
          </a:bodyPr>
          <a:lstStyle/>
          <a:p>
            <a:r>
              <a:rPr lang="en-GB" dirty="0"/>
              <a:t/>
            </a:r>
            <a:br>
              <a:rPr lang="en-GB" dirty="0"/>
            </a:br>
            <a:endParaRPr lang="en-GB" dirty="0"/>
          </a:p>
          <a:p>
            <a:pPr eaLnBrk="0" hangingPunct="0"/>
            <a:endParaRPr lang="en-GB" dirty="0"/>
          </a:p>
        </p:txBody>
      </p:sp>
      <p:sp>
        <p:nvSpPr>
          <p:cNvPr id="11388" name="Rectangle 1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sp>
        <p:nvSpPr>
          <p:cNvPr id="11572" name="Rectangle 30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pic>
        <p:nvPicPr>
          <p:cNvPr id="39" name="Picture 7"/>
          <p:cNvPicPr>
            <a:picLocks noChangeAspect="1" noChangeArrowheads="1"/>
          </p:cNvPicPr>
          <p:nvPr/>
        </p:nvPicPr>
        <p:blipFill>
          <a:blip r:embed="rId4" cstate="print"/>
          <a:srcRect/>
          <a:stretch>
            <a:fillRect/>
          </a:stretch>
        </p:blipFill>
        <p:spPr bwMode="auto">
          <a:xfrm>
            <a:off x="8394124" y="44624"/>
            <a:ext cx="714380" cy="714380"/>
          </a:xfrm>
          <a:prstGeom prst="rect">
            <a:avLst/>
          </a:prstGeom>
          <a:noFill/>
          <a:ln w="9525">
            <a:noFill/>
            <a:miter lim="800000"/>
            <a:headEnd/>
            <a:tailEnd/>
          </a:ln>
        </p:spPr>
      </p:pic>
      <p:sp>
        <p:nvSpPr>
          <p:cNvPr id="21" name="Subtitle 2">
            <a:extLst>
              <a:ext uri="{FF2B5EF4-FFF2-40B4-BE49-F238E27FC236}">
                <a16:creationId xmlns:a16="http://schemas.microsoft.com/office/drawing/2014/main" xmlns="" id="{ADBBCDB7-8237-4422-B2D5-31C810F69CBE}"/>
              </a:ext>
            </a:extLst>
          </p:cNvPr>
          <p:cNvSpPr txBox="1">
            <a:spLocks/>
          </p:cNvSpPr>
          <p:nvPr/>
        </p:nvSpPr>
        <p:spPr bwMode="auto">
          <a:xfrm>
            <a:off x="2723361" y="1275644"/>
            <a:ext cx="6309131" cy="5213115"/>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a:t>Record of all participants trades and obligations</a:t>
            </a:r>
          </a:p>
          <a:p>
            <a:pPr marL="0" indent="0">
              <a:buNone/>
            </a:pPr>
            <a:endParaRPr lang="en-GB" sz="2000" dirty="0"/>
          </a:p>
          <a:p>
            <a:r>
              <a:rPr lang="en-GB" sz="1800" dirty="0"/>
              <a:t>Participants obligation will be updated with the trade.</a:t>
            </a:r>
          </a:p>
          <a:p>
            <a:endParaRPr lang="en-GB" sz="1800" dirty="0"/>
          </a:p>
          <a:p>
            <a:r>
              <a:rPr lang="en-GB" sz="1800" dirty="0"/>
              <a:t>Each participant will be paid for the value of their holding over their agreed trades.</a:t>
            </a:r>
          </a:p>
          <a:p>
            <a:endParaRPr lang="en-GB" sz="1800" dirty="0"/>
          </a:p>
          <a:p>
            <a:r>
              <a:rPr lang="en-GB" sz="1800" dirty="0"/>
              <a:t>If a participant with a 100MW obligation is on an outage with a max FSQC of 60% they could trade out of their RO for possibly 50% of the market rate.</a:t>
            </a:r>
          </a:p>
          <a:p>
            <a:endParaRPr lang="en-GB" sz="1800" dirty="0"/>
          </a:p>
          <a:p>
            <a:r>
              <a:rPr lang="en-GB" sz="1800" dirty="0"/>
              <a:t>They will still be paid for the 50% of the auction cleared price</a:t>
            </a:r>
          </a:p>
          <a:p>
            <a:endParaRPr lang="en-GB" sz="1800" dirty="0"/>
          </a:p>
          <a:p>
            <a:r>
              <a:rPr lang="en-GB" sz="1800" dirty="0"/>
              <a:t>Once the trade period has expired the obligation returns in full to the original owner</a:t>
            </a:r>
          </a:p>
          <a:p>
            <a:endParaRPr lang="en-GB" sz="1800" dirty="0"/>
          </a:p>
          <a:p>
            <a:endParaRPr lang="en-IE" sz="1800" dirty="0"/>
          </a:p>
        </p:txBody>
      </p:sp>
      <p:sp>
        <p:nvSpPr>
          <p:cNvPr id="12" name="Subtitle 2">
            <a:extLst>
              <a:ext uri="{FF2B5EF4-FFF2-40B4-BE49-F238E27FC236}">
                <a16:creationId xmlns:a16="http://schemas.microsoft.com/office/drawing/2014/main" xmlns="" id="{32C678A8-CD8A-45FA-A3B7-FC22B7F24914}"/>
              </a:ext>
            </a:extLst>
          </p:cNvPr>
          <p:cNvSpPr txBox="1">
            <a:spLocks/>
          </p:cNvSpPr>
          <p:nvPr/>
        </p:nvSpPr>
        <p:spPr bwMode="auto">
          <a:xfrm>
            <a:off x="107503" y="1268759"/>
            <a:ext cx="2487596" cy="5220000"/>
          </a:xfrm>
          <a:prstGeom prst="rect">
            <a:avLst/>
          </a:prstGeom>
          <a:solidFill>
            <a:schemeClr val="bg1">
              <a:lumMod val="95000"/>
              <a:alpha val="7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solidFill>
                  <a:schemeClr val="bg1">
                    <a:lumMod val="50000"/>
                  </a:schemeClr>
                </a:solidFill>
              </a:rPr>
              <a:t>Background</a:t>
            </a:r>
          </a:p>
          <a:p>
            <a:r>
              <a:rPr lang="en-GB" sz="2400" b="1" dirty="0">
                <a:solidFill>
                  <a:schemeClr val="bg1">
                    <a:lumMod val="50000"/>
                  </a:schemeClr>
                </a:solidFill>
              </a:rPr>
              <a:t>Requirements</a:t>
            </a:r>
          </a:p>
          <a:p>
            <a:r>
              <a:rPr lang="en-GB" sz="2400" b="1" dirty="0">
                <a:solidFill>
                  <a:schemeClr val="bg1">
                    <a:lumMod val="50000"/>
                  </a:schemeClr>
                </a:solidFill>
              </a:rPr>
              <a:t>Financial Trading</a:t>
            </a:r>
          </a:p>
          <a:p>
            <a:r>
              <a:rPr lang="en-GB" sz="2400" b="1" dirty="0">
                <a:solidFill>
                  <a:schemeClr val="bg1">
                    <a:lumMod val="50000"/>
                  </a:schemeClr>
                </a:solidFill>
              </a:rPr>
              <a:t>Registered Trades</a:t>
            </a:r>
          </a:p>
          <a:p>
            <a:r>
              <a:rPr lang="en-GB" sz="2400" b="1" dirty="0">
                <a:solidFill>
                  <a:schemeClr val="bg1">
                    <a:lumMod val="50000"/>
                  </a:schemeClr>
                </a:solidFill>
              </a:rPr>
              <a:t>Load Following</a:t>
            </a:r>
          </a:p>
          <a:p>
            <a:r>
              <a:rPr lang="en-GB" sz="2400" b="1" dirty="0">
                <a:solidFill>
                  <a:schemeClr val="bg1">
                    <a:lumMod val="50000"/>
                  </a:schemeClr>
                </a:solidFill>
              </a:rPr>
              <a:t>Master Trade Request</a:t>
            </a:r>
          </a:p>
          <a:p>
            <a:r>
              <a:rPr lang="en-GB" sz="2400" b="1" dirty="0">
                <a:solidFill>
                  <a:schemeClr val="bg1">
                    <a:lumMod val="50000"/>
                  </a:schemeClr>
                </a:solidFill>
              </a:rPr>
              <a:t>Trade Request</a:t>
            </a:r>
          </a:p>
          <a:p>
            <a:r>
              <a:rPr lang="en-GB" sz="2400" b="1" dirty="0"/>
              <a:t>Capacity and Trade Register</a:t>
            </a:r>
          </a:p>
          <a:p>
            <a:endParaRPr lang="en-IE" b="1" dirty="0">
              <a:solidFill>
                <a:schemeClr val="bg1"/>
              </a:solidFill>
            </a:endParaRPr>
          </a:p>
        </p:txBody>
      </p:sp>
    </p:spTree>
    <p:extLst>
      <p:ext uri="{BB962C8B-B14F-4D97-AF65-F5344CB8AC3E}">
        <p14:creationId xmlns:p14="http://schemas.microsoft.com/office/powerpoint/2010/main" val="1491337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EL Powerpoint Template v1.0" id="{EC256A18-D684-4019-9682-F821835FC783}" vid="{E562941D-73F5-4F1B-BF2D-52F34EF232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I-SEM description</Template>
  <TotalTime>17343</TotalTime>
  <Words>737</Words>
  <Application>Microsoft Office PowerPoint</Application>
  <PresentationFormat>On-screen Show (4:3)</PresentationFormat>
  <Paragraphs>200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Supplementary Interim Secondary Trading</vt:lpstr>
      <vt:lpstr>Background</vt:lpstr>
      <vt:lpstr>Requirements</vt:lpstr>
      <vt:lpstr>Financial Trading</vt:lpstr>
      <vt:lpstr>Registered Trading</vt:lpstr>
      <vt:lpstr>Load Following</vt:lpstr>
      <vt:lpstr>Master Trade Request</vt:lpstr>
      <vt:lpstr>Trade Request</vt:lpstr>
      <vt:lpstr>Capacity and Trade Register (1)</vt:lpstr>
      <vt:lpstr>Capacity and Trade Register (2)</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Font Calibri 44, Centre Bold</dc:title>
  <dc:creator>Paraic Higgins</dc:creator>
  <cp:lastModifiedBy>Linnane, Sandra</cp:lastModifiedBy>
  <cp:revision>317</cp:revision>
  <cp:lastPrinted>2016-03-24T08:16:54Z</cp:lastPrinted>
  <dcterms:created xsi:type="dcterms:W3CDTF">2016-02-17T08:59:02Z</dcterms:created>
  <dcterms:modified xsi:type="dcterms:W3CDTF">2019-11-21T09:23:54Z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47e95ac-4c94-4f16-aab4-79ea41bdbc3d_Enabled">
    <vt:lpwstr>True</vt:lpwstr>
  </property>
  <property fmtid="{D5CDD505-2E9C-101B-9397-08002B2CF9AE}" pid="3" name="MSIP_Label_747e95ac-4c94-4f16-aab4-79ea41bdbc3d_SiteId">
    <vt:lpwstr>05afcc84-2ec9-4cd5-b117-5fadcd7b338a</vt:lpwstr>
  </property>
  <property fmtid="{D5CDD505-2E9C-101B-9397-08002B2CF9AE}" pid="4" name="MSIP_Label_747e95ac-4c94-4f16-aab4-79ea41bdbc3d_Owner">
    <vt:lpwstr>c.daly@tynaghenergy.ie</vt:lpwstr>
  </property>
  <property fmtid="{D5CDD505-2E9C-101B-9397-08002B2CF9AE}" pid="5" name="MSIP_Label_747e95ac-4c94-4f16-aab4-79ea41bdbc3d_SetDate">
    <vt:lpwstr>2018-10-23T07:48:01.8880000Z</vt:lpwstr>
  </property>
  <property fmtid="{D5CDD505-2E9C-101B-9397-08002B2CF9AE}" pid="6" name="MSIP_Label_747e95ac-4c94-4f16-aab4-79ea41bdbc3d_Name">
    <vt:lpwstr>Confidential</vt:lpwstr>
  </property>
  <property fmtid="{D5CDD505-2E9C-101B-9397-08002B2CF9AE}" pid="7" name="MSIP_Label_747e95ac-4c94-4f16-aab4-79ea41bdbc3d_Application">
    <vt:lpwstr>Microsoft Azure Information Protection</vt:lpwstr>
  </property>
  <property fmtid="{D5CDD505-2E9C-101B-9397-08002B2CF9AE}" pid="8" name="MSIP_Label_747e95ac-4c94-4f16-aab4-79ea41bdbc3d_Extended_MSFT_Method">
    <vt:lpwstr>Manual</vt:lpwstr>
  </property>
  <property fmtid="{D5CDD505-2E9C-101B-9397-08002B2CF9AE}" pid="9" name="Sensitivity">
    <vt:lpwstr>Confidential</vt:lpwstr>
  </property>
</Properties>
</file>