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9525B8-36FA-4D77-9A3D-6AF847ED90D6}" v="3079" dt="2018-07-24T08:24:45.7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305" autoAdjust="0"/>
  </p:normalViewPr>
  <p:slideViewPr>
    <p:cSldViewPr snapToGrid="0">
      <p:cViewPr varScale="1">
        <p:scale>
          <a:sx n="117" d="100"/>
          <a:sy n="117" d="100"/>
        </p:scale>
        <p:origin x="-30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uart Ffoulkes" userId="cd75f028d7d0c689" providerId="LiveId" clId="{259525B8-36FA-4D77-9A3D-6AF847ED90D6}"/>
    <pc:docChg chg="custSel delSld modSld">
      <pc:chgData name="Stuart Ffoulkes" userId="cd75f028d7d0c689" providerId="LiveId" clId="{259525B8-36FA-4D77-9A3D-6AF847ED90D6}" dt="2018-07-24T08:24:45.787" v="3078" actId="20577"/>
      <pc:docMkLst>
        <pc:docMk/>
      </pc:docMkLst>
      <pc:sldChg chg="modSp">
        <pc:chgData name="Stuart Ffoulkes" userId="cd75f028d7d0c689" providerId="LiveId" clId="{259525B8-36FA-4D77-9A3D-6AF847ED90D6}" dt="2018-07-19T14:38:24.282" v="25" actId="20577"/>
        <pc:sldMkLst>
          <pc:docMk/>
          <pc:sldMk cId="2336187811" sldId="256"/>
        </pc:sldMkLst>
        <pc:spChg chg="mod">
          <ac:chgData name="Stuart Ffoulkes" userId="cd75f028d7d0c689" providerId="LiveId" clId="{259525B8-36FA-4D77-9A3D-6AF847ED90D6}" dt="2018-07-19T14:38:24.282" v="25" actId="20577"/>
          <ac:spMkLst>
            <pc:docMk/>
            <pc:sldMk cId="2336187811" sldId="256"/>
            <ac:spMk id="3" creationId="{0A4FC44F-0DAE-48AF-865B-6D53DC6F879A}"/>
          </ac:spMkLst>
        </pc:spChg>
      </pc:sldChg>
      <pc:sldChg chg="modSp">
        <pc:chgData name="Stuart Ffoulkes" userId="cd75f028d7d0c689" providerId="LiveId" clId="{259525B8-36FA-4D77-9A3D-6AF847ED90D6}" dt="2018-07-24T08:15:58.363" v="2905" actId="20577"/>
        <pc:sldMkLst>
          <pc:docMk/>
          <pc:sldMk cId="4250702055" sldId="257"/>
        </pc:sldMkLst>
        <pc:spChg chg="mod">
          <ac:chgData name="Stuart Ffoulkes" userId="cd75f028d7d0c689" providerId="LiveId" clId="{259525B8-36FA-4D77-9A3D-6AF847ED90D6}" dt="2018-07-19T14:38:55.926" v="60" actId="20577"/>
          <ac:spMkLst>
            <pc:docMk/>
            <pc:sldMk cId="4250702055" sldId="257"/>
            <ac:spMk id="2" creationId="{7A619711-4B8C-4BC2-9FC7-52900EDD2872}"/>
          </ac:spMkLst>
        </pc:spChg>
        <pc:spChg chg="mod">
          <ac:chgData name="Stuart Ffoulkes" userId="cd75f028d7d0c689" providerId="LiveId" clId="{259525B8-36FA-4D77-9A3D-6AF847ED90D6}" dt="2018-07-24T08:15:58.363" v="2905" actId="20577"/>
          <ac:spMkLst>
            <pc:docMk/>
            <pc:sldMk cId="4250702055" sldId="257"/>
            <ac:spMk id="3" creationId="{2CD0D526-680A-46B0-8127-32F492FA69D5}"/>
          </ac:spMkLst>
        </pc:spChg>
      </pc:sldChg>
      <pc:sldChg chg="modSp">
        <pc:chgData name="Stuart Ffoulkes" userId="cd75f028d7d0c689" providerId="LiveId" clId="{259525B8-36FA-4D77-9A3D-6AF847ED90D6}" dt="2018-07-24T08:24:45.787" v="3078" actId="20577"/>
        <pc:sldMkLst>
          <pc:docMk/>
          <pc:sldMk cId="1282282477" sldId="258"/>
        </pc:sldMkLst>
        <pc:spChg chg="mod">
          <ac:chgData name="Stuart Ffoulkes" userId="cd75f028d7d0c689" providerId="LiveId" clId="{259525B8-36FA-4D77-9A3D-6AF847ED90D6}" dt="2018-07-19T15:01:04.709" v="1601" actId="20577"/>
          <ac:spMkLst>
            <pc:docMk/>
            <pc:sldMk cId="1282282477" sldId="258"/>
            <ac:spMk id="2" creationId="{7A619711-4B8C-4BC2-9FC7-52900EDD2872}"/>
          </ac:spMkLst>
        </pc:spChg>
        <pc:spChg chg="mod">
          <ac:chgData name="Stuart Ffoulkes" userId="cd75f028d7d0c689" providerId="LiveId" clId="{259525B8-36FA-4D77-9A3D-6AF847ED90D6}" dt="2018-07-24T08:24:45.787" v="3078" actId="20577"/>
          <ac:spMkLst>
            <pc:docMk/>
            <pc:sldMk cId="1282282477" sldId="258"/>
            <ac:spMk id="3" creationId="{2CD0D526-680A-46B0-8127-32F492FA69D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69AB70-E8A8-4E9B-8622-5DCFF9864F5D}" type="datetimeFigureOut">
              <a:rPr lang="en-GB" smtClean="0"/>
              <a:pPr/>
              <a:t>09/01/2019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DABC93-07FA-4FE8-877F-E58FF1D27C3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9376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ABC93-07FA-4FE8-877F-E58FF1D27C37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047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ABC93-07FA-4FE8-877F-E58FF1D27C37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0732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ABC93-07FA-4FE8-877F-E58FF1D27C37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4007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AD2B57-65A2-4450-8CEC-33909088A1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5057EDD-1542-44A2-A0D9-B82AB489C9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B0A6D88-892E-4C68-BD4A-A39AA33AF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09/01/2019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4672F9F-0828-4AF9-8033-76999E327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DAA9B77-800B-4BD0-BD49-ED62382A9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9388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DCB64B-BE83-492B-85AE-972DC114A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7DA2D47-3401-4D97-807C-2ED0F9579A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0E03CEE-6215-4537-B5C4-813C53675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09/01/2019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4FCE416-2C1A-40D2-914D-225E8DB9F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7839AE7-C721-41C2-97C8-5D9ED819C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561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E32C6CCC-76AC-4FEA-A798-EA1D72AB62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865F9A8-4414-448C-8302-B848DE2BE0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4115279-AD55-44F5-8C42-3079D18BD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09/01/2019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18476C3-3688-498D-A1D4-9BF62D5B6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83EEBF9-71F4-40F6-B984-A048D1783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29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8B21C54-2280-4117-94C6-A039AAC2C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359E158-3B3A-4BE0-9AA4-1DB706E694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F22FD6A-E23D-4E7F-88D3-45DC4A66F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09/01/2019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1B7D909-C4C3-42C8-9A37-317D735CB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B21624F-C377-4D6D-A2DD-901900317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957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C3EEF0D-90D2-47D5-9781-7FCA32BC3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DD77DB9-1838-4297-BC7E-6381B262F5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28CEAE3-E23F-40CD-8696-3A9A88AB5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09/01/2019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2C934E7-506D-419C-B53F-2C343FDB4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28B82B2-D9FD-4D08-9D40-3961AFE66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969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3413C6-1B6E-4EEA-B00A-186A2A3B5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B1C7902-1F5F-4949-8D7E-A40C1931D0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29D87C8-6A9F-43E3-885E-17F466841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C50DF62-198B-4FCC-AC40-F151E7EB2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09/01/2019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2592D80-DF46-46A6-A7EC-40797C0BE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033BCF1-67AD-474C-BBEC-ACBFB4752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5778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B3CA54-C282-4280-A212-41DBD63AD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97A8ECD-52D6-4E5C-8FE4-D74C81AAE9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E1039B5-CEEE-4AAD-880C-58915050DA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726A61C-E1F0-44F4-BFFA-9248CE8363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19644F8-DF6F-45F2-8CAE-F1ABF35F86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0A7361E-A87B-4B22-B903-9B94CA135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09/01/2019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3BF45DF3-1DCB-4515-98C2-34475BBDF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17C0A04-ACEA-4C98-A6D7-FEE25D486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3075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A5B8A78-57E0-40A3-B3F7-241B6ED7D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A195075-A90B-427C-958D-48059ED18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09/01/2019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AD81BCA-F354-47DB-A91A-A98A90740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B31648E-8517-4186-A1FC-728FBB85B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354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BA3F088-5E51-4F1A-8123-0A328B948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09/01/2019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0AEF755-3CF1-45C1-BD42-462DB74F7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C6A06C9-8BE5-4E87-BB30-47D7E89D3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484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ACB8CE-6C12-435B-B722-B79E4D6F5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26A07DB-B564-4AE6-9A31-78ACA23EF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7AEE322-D927-4D32-9F76-07540A2155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949EFE4-C459-4DBB-9D9E-3BBBF854F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09/01/2019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491F722-C915-4677-8490-507951148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93914D7-C75B-4DE1-913E-976267072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6697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674EB0-65EB-43FD-999E-BA64769FF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D1D8AA3-A553-41BA-9AEE-64C2472124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F27AF40-E791-4A91-BC2C-0711D79517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D53E8AB-DE0A-4874-8BDA-B53909B72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09/01/2019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AB592BA-D77A-4A38-9CAB-0468A53E8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31C4021-60D5-4C24-A131-BCB8EBB1A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572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42DC1CDB-0114-4CCB-8CCF-3E195E255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EAFD2F4-F658-4164-AF05-E415E6436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9C2770B-2B2F-4D1C-8B5C-7134C44144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6FA67-370D-476B-ACC4-3530999739DC}" type="datetimeFigureOut">
              <a:rPr lang="en-GB" smtClean="0"/>
              <a:pPr/>
              <a:t>09/01/2019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6A016E3-973D-4336-8C31-9974B0AFC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FAA3F35-1F95-4893-AD7F-1CAF97865B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4536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606D22-0339-45BC-A8C5-E174595530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Capacity Market Code Modifications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A4FC44F-0DAE-48AF-865B-6D53DC6F87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Working Group 2</a:t>
            </a:r>
          </a:p>
          <a:p>
            <a:r>
              <a:rPr lang="en-GB" dirty="0"/>
              <a:t>Belfast, 31</a:t>
            </a:r>
            <a:r>
              <a:rPr lang="en-GB" baseline="30000" dirty="0"/>
              <a:t>th</a:t>
            </a:r>
            <a:r>
              <a:rPr lang="en-GB" dirty="0"/>
              <a:t> July 2018</a:t>
            </a:r>
          </a:p>
        </p:txBody>
      </p:sp>
      <p:pic>
        <p:nvPicPr>
          <p:cNvPr id="9" name="Picture 8" descr="https://drive.google.com/uc?id=0B1jvYvmExzw_bjhPbFRxNkpKQVk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349875"/>
            <a:ext cx="2494547" cy="10749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UtilityRegulator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13032" y="5349875"/>
            <a:ext cx="2654968" cy="906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36187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619711-4B8C-4BC2-9FC7-52900EDD2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defTabSz="457200">
              <a:lnSpc>
                <a:spcPct val="70000"/>
              </a:lnSpc>
              <a:spcBef>
                <a:spcPts val="1000"/>
              </a:spcBef>
              <a:buSzPct val="100000"/>
            </a:pPr>
            <a:r>
              <a:rPr lang="en-GB" sz="3600" b="1" dirty="0">
                <a:solidFill>
                  <a:srgbClr val="00A1B1"/>
                </a:solidFill>
                <a:cs typeface="Arial"/>
              </a:rPr>
              <a:t>CMC_11_18 – Long Stop 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CD0D526-680A-46B0-8127-32F492FA6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2200" dirty="0"/>
              <a:t>The recent Parameters Decisions paper (SEM-18-033) set out a change to the Long State Date to be applied to New Capacity in future Auctions.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800" dirty="0"/>
              <a:t>For capacity with a single year contract award, the LSD would be one month after the start of the relevant Capacity Year.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800" dirty="0"/>
              <a:t>For capacity with a multi-year contract award, the LSD would remain at 18 months after the start of the relevant Capacity Year.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200" dirty="0"/>
              <a:t>The same Decision also allows the setting of a separate period for the achievement for Substantial Financial Completion for each Auction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800" dirty="0"/>
              <a:t>This will be set by the RAs at the same time as instructing the SOs to hold an auction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800" dirty="0"/>
              <a:t>This recognises the variability in auction timing permitted under the CMC for auctions</a:t>
            </a:r>
          </a:p>
          <a:p>
            <a:pPr marL="0" indent="0">
              <a:buNone/>
            </a:pPr>
            <a:endParaRPr lang="en-GB" sz="600" dirty="0"/>
          </a:p>
          <a:p>
            <a:pPr marL="457200" lvl="1" indent="0">
              <a:buNone/>
            </a:pPr>
            <a:endParaRPr lang="en-GB" sz="6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200" dirty="0"/>
              <a:t>Proposed changes made to implement this Decision:</a:t>
            </a:r>
            <a:endParaRPr lang="en-GB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800" dirty="0"/>
              <a:t>D.2.1.3A and Glossary: Addition of a new concept of Substantial Financial Close Period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800" dirty="0"/>
              <a:t>D.3.1.2(r): Addition to items included in the IAIP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800" dirty="0"/>
              <a:t>J.5.2.1: Updated to use the Substantial Financial Close Period rather than a fixed interval of 18 months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800" dirty="0"/>
              <a:t>J.6.1.1(b): Updated to reflect the decision on Long Stop Date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800" dirty="0"/>
              <a:t>J.6.1.2(a): Updated to reflect the change to use Substantial Financial Close Period</a:t>
            </a:r>
          </a:p>
        </p:txBody>
      </p:sp>
    </p:spTree>
    <p:extLst>
      <p:ext uri="{BB962C8B-B14F-4D97-AF65-F5344CB8AC3E}">
        <p14:creationId xmlns:p14="http://schemas.microsoft.com/office/powerpoint/2010/main" val="4250702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619711-4B8C-4BC2-9FC7-52900EDD2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>
                <a:solidFill>
                  <a:srgbClr val="00A1B1"/>
                </a:solidFill>
                <a:cs typeface="Arial"/>
              </a:rPr>
              <a:t>CMC_12_18 – Tolerance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CD0D526-680A-46B0-8127-32F492FA6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2000" dirty="0"/>
              <a:t>The recent Parameters Decisions paper (SEM-18-033) set out a change to the determination of De-Rated Capacity, to allow a Negative Decrease Tolerance (DECTOL) to be applied to units which are emission or run-hour limited: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2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600" dirty="0"/>
              <a:t>The lowest granularity for application of DECTOL in the current CMC is Technology Class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GB" sz="1500" dirty="0"/>
              <a:t>This is not sufficient to implement the Decision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600" dirty="0"/>
              <a:t>The Modification introduces the concept of </a:t>
            </a:r>
            <a:r>
              <a:rPr lang="en-GB" sz="1600" b="1" dirty="0"/>
              <a:t>Tolerance Class</a:t>
            </a:r>
            <a:r>
              <a:rPr lang="en-GB" sz="1600" dirty="0"/>
              <a:t> which replaces Technology Class in the application of Tolerances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600" dirty="0"/>
              <a:t>As with Technology Class, </a:t>
            </a:r>
            <a:r>
              <a:rPr lang="en-GB" sz="1600" b="1" dirty="0"/>
              <a:t>Tolerance Class</a:t>
            </a:r>
            <a:r>
              <a:rPr lang="en-GB" sz="1600" dirty="0"/>
              <a:t> will be defined by the RAs from time to time.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GB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/>
              <a:t>Changes to go live for the first auction </a:t>
            </a:r>
            <a:r>
              <a:rPr lang="en-GB" sz="2000" i="1" dirty="0"/>
              <a:t>following</a:t>
            </a:r>
            <a:r>
              <a:rPr lang="en-GB" sz="2000" dirty="0"/>
              <a:t> the T-1 CY2019/20 auction.</a:t>
            </a:r>
          </a:p>
          <a:p>
            <a:endParaRPr lang="en-GB" sz="600" dirty="0"/>
          </a:p>
          <a:p>
            <a:pPr marL="457200" lvl="1" indent="0">
              <a:buNone/>
            </a:pPr>
            <a:endParaRPr lang="en-GB" sz="6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/>
              <a:t>Proposed changes made to implement the Decision:</a:t>
            </a:r>
          </a:p>
          <a:p>
            <a:endParaRPr lang="en-GB" sz="6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800" dirty="0"/>
              <a:t>D.3.1.2(l) and D.3.1.3(j): modified to determine and report INCTOL and DECTOL, for the IAIP, on the basis of Tolerance Class, rather than Technology Class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800" dirty="0"/>
              <a:t>E.8.2.3, E.8.2.6, E.8.2.7 and E.8.2.8: modified to apply INCTOL and DECTOL on the basis of Tolerance Class, rather than Technology Class, in the determination of de-rated capacity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800" dirty="0"/>
              <a:t>Glossary modified to include the definition of Tolerance Class</a:t>
            </a:r>
          </a:p>
        </p:txBody>
      </p:sp>
    </p:spTree>
    <p:extLst>
      <p:ext uri="{BB962C8B-B14F-4D97-AF65-F5344CB8AC3E}">
        <p14:creationId xmlns:p14="http://schemas.microsoft.com/office/powerpoint/2010/main" val="1282282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414</Words>
  <Application>Microsoft Office PowerPoint</Application>
  <PresentationFormat>Custom</PresentationFormat>
  <Paragraphs>37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Capacity Market Code Modifications</vt:lpstr>
      <vt:lpstr>CMC_11_18 – Long Stop Date</vt:lpstr>
      <vt:lpstr>CMC_12_18 – Tolerance Class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CMC Modifications Workshop I</dc:title>
  <dc:creator>Stuart Ffoulkes</dc:creator>
  <cp:lastModifiedBy>Linnane, Sandra</cp:lastModifiedBy>
  <cp:revision>22</cp:revision>
  <cp:lastPrinted>2018-05-08T09:38:52Z</cp:lastPrinted>
  <dcterms:created xsi:type="dcterms:W3CDTF">2018-05-04T08:35:26Z</dcterms:created>
  <dcterms:modified xsi:type="dcterms:W3CDTF">2019-01-09T10:16:40Z</dcterms:modified>
</cp:coreProperties>
</file>