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0">
  <p:sldMasterIdLst>
    <p:sldMasterId id="2147483672" r:id="rId5"/>
  </p:sldMasterIdLst>
  <p:notesMasterIdLst>
    <p:notesMasterId r:id="rId10"/>
  </p:notesMasterIdLst>
  <p:handoutMasterIdLst>
    <p:handoutMasterId r:id="rId11"/>
  </p:handoutMasterIdLst>
  <p:sldIdLst>
    <p:sldId id="263" r:id="rId6"/>
    <p:sldId id="684" r:id="rId7"/>
    <p:sldId id="685" r:id="rId8"/>
    <p:sldId id="686" r:id="rId9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ter, Ray" initials="RP" lastIdx="24" clrIdx="0"/>
  <p:cmAuthor id="1" name="Haughton, Louise" initials="HL" lastIdx="1" clrIdx="1"/>
  <p:cmAuthor id="2" name="Plunkett, Laura" initials="PL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01" autoAdjust="0"/>
    <p:restoredTop sz="83459" autoAdjust="0"/>
  </p:normalViewPr>
  <p:slideViewPr>
    <p:cSldViewPr>
      <p:cViewPr>
        <p:scale>
          <a:sx n="66" d="100"/>
          <a:sy n="66" d="100"/>
        </p:scale>
        <p:origin x="-3036" y="-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5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2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4" Type="http://schemas.openxmlformats.org/officeDocument/2006/relationships/viewProps" Target="viewProps.xml"/><Relationship Id="rId9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F01BE1F1-B782-4916-98A8-7CC9E11A2DA2}" type="presOf" srcId="{B53502B7-CFD9-4D79-A7B6-A209BE8CBF2D}" destId="{BCBE42DD-E755-40FA-869D-120EE8F7268F}" srcOrd="0" destOrd="0" presId="urn:microsoft.com/office/officeart/2005/8/layout/vList2"/>
    <dgm:cxn modelId="{330ABF8E-F1A3-4D52-89B0-1D015124BACC}" type="presOf" srcId="{0892F4D6-8279-418A-8AE9-47AF4E299AA2}" destId="{E48EDA4C-8A74-43CF-ADF1-DB0F43C3695D}" srcOrd="0" destOrd="0" presId="urn:microsoft.com/office/officeart/2005/8/layout/vList2"/>
    <dgm:cxn modelId="{B5142195-89D3-4BBA-9E4A-0879ADF532CA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A99924AE-F3FD-4EB3-9734-5DE38C63B9B2}" type="presOf" srcId="{0892F4D6-8279-418A-8AE9-47AF4E299AA2}" destId="{E48EDA4C-8A74-43CF-ADF1-DB0F43C3695D}" srcOrd="0" destOrd="0" presId="urn:microsoft.com/office/officeart/2005/8/layout/vList2"/>
    <dgm:cxn modelId="{D8F2EF17-BE10-43AF-A4A7-216F72C23A2D}" type="presOf" srcId="{B53502B7-CFD9-4D79-A7B6-A209BE8CBF2D}" destId="{BCBE42DD-E755-40FA-869D-120EE8F7268F}" srcOrd="0" destOrd="0" presId="urn:microsoft.com/office/officeart/2005/8/layout/vList2"/>
    <dgm:cxn modelId="{B123CFA9-DCC3-4358-85ED-2689BD8B43CE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6C722276-0826-419B-813B-7E5591044082}" type="presOf" srcId="{B53502B7-CFD9-4D79-A7B6-A209BE8CBF2D}" destId="{BCBE42DD-E755-40FA-869D-120EE8F7268F}" srcOrd="0" destOrd="0" presId="urn:microsoft.com/office/officeart/2005/8/layout/vList2"/>
    <dgm:cxn modelId="{958C3194-4D03-4BA7-A924-454D7A864BF2}" type="presOf" srcId="{0892F4D6-8279-418A-8AE9-47AF4E299AA2}" destId="{E48EDA4C-8A74-43CF-ADF1-DB0F43C3695D}" srcOrd="0" destOrd="0" presId="urn:microsoft.com/office/officeart/2005/8/layout/vList2"/>
    <dgm:cxn modelId="{B1D8D622-A74B-487E-B85F-7CE9D6139D3B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39F812F7-F306-460A-B3AA-650086013B59}" type="presOf" srcId="{B53502B7-CFD9-4D79-A7B6-A209BE8CBF2D}" destId="{BCBE42DD-E755-40FA-869D-120EE8F7268F}" srcOrd="0" destOrd="0" presId="urn:microsoft.com/office/officeart/2005/8/layout/vList2"/>
    <dgm:cxn modelId="{A6F6DEE0-5538-402B-8E35-FA7791844244}" type="presOf" srcId="{0892F4D6-8279-418A-8AE9-47AF4E299AA2}" destId="{E48EDA4C-8A74-43CF-ADF1-DB0F43C3695D}" srcOrd="0" destOrd="0" presId="urn:microsoft.com/office/officeart/2005/8/layout/vList2"/>
    <dgm:cxn modelId="{B78E6FEB-155C-4221-8470-A707ABD8EBBA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2518"/>
          <a:ext cx="8229599" cy="636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 dirty="0"/>
        </a:p>
      </dsp:txBody>
      <dsp:txXfrm>
        <a:off x="31070" y="43588"/>
        <a:ext cx="8167459" cy="5743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796" cy="497756"/>
          </a:xfrm>
          <a:prstGeom prst="rect">
            <a:avLst/>
          </a:prstGeom>
        </p:spPr>
        <p:txBody>
          <a:bodyPr vert="horz" lIns="90590" tIns="45295" rIns="90590" bIns="45295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8009" y="0"/>
            <a:ext cx="2950796" cy="497756"/>
          </a:xfrm>
          <a:prstGeom prst="rect">
            <a:avLst/>
          </a:prstGeom>
        </p:spPr>
        <p:txBody>
          <a:bodyPr vert="horz" lIns="90590" tIns="45295" rIns="90590" bIns="45295" rtlCol="0"/>
          <a:lstStyle>
            <a:lvl1pPr algn="r">
              <a:defRPr sz="1200"/>
            </a:lvl1pPr>
          </a:lstStyle>
          <a:p>
            <a:fld id="{1AB6979B-D42D-460C-933B-8321234A1C80}" type="datetimeFigureOut">
              <a:rPr lang="en-IE" smtClean="0"/>
              <a:t>21/08/2018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182"/>
            <a:ext cx="2950796" cy="497756"/>
          </a:xfrm>
          <a:prstGeom prst="rect">
            <a:avLst/>
          </a:prstGeom>
        </p:spPr>
        <p:txBody>
          <a:bodyPr vert="horz" lIns="90590" tIns="45295" rIns="90590" bIns="45295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8009" y="9443182"/>
            <a:ext cx="2950796" cy="497756"/>
          </a:xfrm>
          <a:prstGeom prst="rect">
            <a:avLst/>
          </a:prstGeom>
        </p:spPr>
        <p:txBody>
          <a:bodyPr vert="horz" lIns="90590" tIns="45295" rIns="90590" bIns="45295" rtlCol="0" anchor="b"/>
          <a:lstStyle>
            <a:lvl1pPr algn="r">
              <a:defRPr sz="1200"/>
            </a:lvl1pPr>
          </a:lstStyle>
          <a:p>
            <a:fld id="{A4D79B44-2524-49DB-94E9-7B035303E5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14694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1163" cy="496888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26" y="0"/>
            <a:ext cx="2951163" cy="496888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2814D261-FA64-4D26-8BBF-6BB9E01F80B8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814"/>
            <a:ext cx="5448300" cy="4473575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4039"/>
            <a:ext cx="2951163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26" y="9444039"/>
            <a:ext cx="2951163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5AF91AE9-3CC6-478F-8DD5-CA4DB5EA6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02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91AE9-3CC6-478F-8DD5-CA4DB5EA672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570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2" y="6190490"/>
            <a:ext cx="2723675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6533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512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2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307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Diagram 6"/>
          <p:cNvGraphicFramePr/>
          <p:nvPr userDrawn="1">
            <p:extLst>
              <p:ext uri="{D42A27DB-BD31-4B8C-83A1-F6EECF244321}">
                <p14:modId xmlns:p14="http://schemas.microsoft.com/office/powerpoint/2010/main" val="3426919188"/>
              </p:ext>
            </p:extLst>
          </p:nvPr>
        </p:nvGraphicFramePr>
        <p:xfrm>
          <a:off x="457204" y="459358"/>
          <a:ext cx="8229599" cy="648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2" y="6190490"/>
            <a:ext cx="2723675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1367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410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 userDrawn="1">
            <p:extLst>
              <p:ext uri="{D42A27DB-BD31-4B8C-83A1-F6EECF244321}">
                <p14:modId xmlns:p14="http://schemas.microsoft.com/office/powerpoint/2010/main" val="2048444782"/>
              </p:ext>
            </p:extLst>
          </p:nvPr>
        </p:nvGraphicFramePr>
        <p:xfrm>
          <a:off x="457204" y="459358"/>
          <a:ext cx="8229599" cy="648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" name="Picture 12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2" y="6190490"/>
            <a:ext cx="2723675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575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 9"/>
          <p:cNvGraphicFramePr/>
          <p:nvPr userDrawn="1">
            <p:extLst>
              <p:ext uri="{D42A27DB-BD31-4B8C-83A1-F6EECF244321}">
                <p14:modId xmlns:p14="http://schemas.microsoft.com/office/powerpoint/2010/main" val="2004706342"/>
              </p:ext>
            </p:extLst>
          </p:nvPr>
        </p:nvGraphicFramePr>
        <p:xfrm>
          <a:off x="457204" y="459358"/>
          <a:ext cx="8229599" cy="648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326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 userDrawn="1">
            <p:extLst>
              <p:ext uri="{D42A27DB-BD31-4B8C-83A1-F6EECF244321}">
                <p14:modId xmlns:p14="http://schemas.microsoft.com/office/powerpoint/2010/main" val="3920593855"/>
              </p:ext>
            </p:extLst>
          </p:nvPr>
        </p:nvGraphicFramePr>
        <p:xfrm>
          <a:off x="457204" y="459358"/>
          <a:ext cx="8229599" cy="648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2" y="6190490"/>
            <a:ext cx="2723675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708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560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02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352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1524000" y="4419600"/>
            <a:ext cx="64008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en-GB" dirty="0">
                <a:solidFill>
                  <a:prstClr val="black">
                    <a:tint val="75000"/>
                  </a:prstClr>
                </a:solidFill>
                <a:cs typeface="Arial" charset="0"/>
              </a:rPr>
              <a:t>  </a:t>
            </a:r>
          </a:p>
          <a:p>
            <a:pPr>
              <a:lnSpc>
                <a:spcPts val="2900"/>
              </a:lnSpc>
            </a:pPr>
            <a:r>
              <a:rPr lang="en-GB" dirty="0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Belfast, 31/07/2018</a:t>
            </a:r>
            <a:endParaRPr lang="en-GB" dirty="0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762000" y="1524001"/>
            <a:ext cx="7772400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3800" b="1" kern="1200">
                <a:solidFill>
                  <a:srgbClr val="465176"/>
                </a:solidFill>
                <a:latin typeface="Arial"/>
                <a:ea typeface="+mj-ea"/>
                <a:cs typeface="Arial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495176"/>
                </a:solidFill>
                <a:latin typeface="Calibri"/>
              </a:rPr>
              <a:t>Capacity Market Code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495176"/>
                </a:solidFill>
                <a:latin typeface="Calibri"/>
              </a:rPr>
              <a:t>Committee Meeting</a:t>
            </a:r>
          </a:p>
          <a:p>
            <a:pPr algn="ctr" fontAlgn="auto">
              <a:spcAft>
                <a:spcPts val="0"/>
              </a:spcAft>
              <a:defRPr/>
            </a:pPr>
            <a:endParaRPr lang="en-US" dirty="0">
              <a:solidFill>
                <a:srgbClr val="495176"/>
              </a:solidFill>
              <a:latin typeface="Calibri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dirty="0" smtClean="0">
              <a:solidFill>
                <a:srgbClr val="495176"/>
              </a:solidFill>
              <a:latin typeface="Calibri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2400" dirty="0">
              <a:solidFill>
                <a:srgbClr val="495176"/>
              </a:solidFill>
              <a:latin typeface="Calibri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2"/>
            <a:ext cx="2133600" cy="365125"/>
          </a:xfrm>
        </p:spPr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76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MOD_13_18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382000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Minor amendment required to the template for the Letter of Credit template (appendix H) in the Capacity Market Code</a:t>
            </a:r>
          </a:p>
          <a:p>
            <a:r>
              <a:rPr lang="en-IE" dirty="0" smtClean="0"/>
              <a:t>Current Appendix H details two references to ‘SOs Bank’</a:t>
            </a:r>
          </a:p>
          <a:p>
            <a:r>
              <a:rPr lang="en-IE" dirty="0" smtClean="0"/>
              <a:t>SEM Bank meaning ‘the bank appointed as the SEM Bank by the Market Operator under the TSC</a:t>
            </a:r>
          </a:p>
          <a:p>
            <a:r>
              <a:rPr lang="en-IE" dirty="0" smtClean="0"/>
              <a:t>Appendix H should be modified to read ‘SEM Bank acting on behalf of the System Operators’</a:t>
            </a:r>
          </a:p>
          <a:p>
            <a:pPr marL="457200" lvl="1" indent="0">
              <a:buNone/>
            </a:pPr>
            <a:endParaRPr lang="en-IE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IE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I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I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I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I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en-I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I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IE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77000" y="6324600"/>
            <a:ext cx="2133600" cy="365125"/>
          </a:xfrm>
        </p:spPr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37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Existing text versus Amended text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47062"/>
              </p:ext>
            </p:extLst>
          </p:nvPr>
        </p:nvGraphicFramePr>
        <p:xfrm>
          <a:off x="381000" y="1524001"/>
          <a:ext cx="8305800" cy="3505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8828"/>
                <a:gridCol w="3306939"/>
                <a:gridCol w="3230033"/>
              </a:tblGrid>
              <a:tr h="545253">
                <a:tc>
                  <a:txBody>
                    <a:bodyPr/>
                    <a:lstStyle/>
                    <a:p>
                      <a:r>
                        <a:rPr lang="en-IE" dirty="0" smtClean="0"/>
                        <a:t>Reference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Existing</a:t>
                      </a:r>
                      <a:r>
                        <a:rPr lang="en-IE" baseline="0" dirty="0" smtClean="0"/>
                        <a:t> Appendix H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Modified Appendix H</a:t>
                      </a:r>
                      <a:endParaRPr lang="en-IE" dirty="0"/>
                    </a:p>
                  </a:txBody>
                  <a:tcPr/>
                </a:tc>
              </a:tr>
              <a:tr h="1012613">
                <a:tc>
                  <a:txBody>
                    <a:bodyPr/>
                    <a:lstStyle/>
                    <a:p>
                      <a:r>
                        <a:rPr lang="en-IE" dirty="0" smtClean="0"/>
                        <a:t>Available With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 smtClean="0"/>
                        <a:t>(ADVISING</a:t>
                      </a:r>
                      <a:r>
                        <a:rPr lang="en-IE" baseline="0" dirty="0" smtClean="0"/>
                        <a:t> BANK IE SO’s BANK BY PAYMENT)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(ADVISING</a:t>
                      </a:r>
                      <a:r>
                        <a:rPr lang="en-IE" baseline="0" dirty="0" smtClean="0"/>
                        <a:t> BANK IE SEM BANK ACTING ON BEHALF OF THE SYSTEM OPERATORS)</a:t>
                      </a:r>
                      <a:endParaRPr lang="en-IE" dirty="0"/>
                    </a:p>
                  </a:txBody>
                  <a:tcPr/>
                </a:tc>
              </a:tr>
              <a:tr h="1947333">
                <a:tc>
                  <a:txBody>
                    <a:bodyPr/>
                    <a:lstStyle/>
                    <a:p>
                      <a:r>
                        <a:rPr lang="en-IE" dirty="0" smtClean="0"/>
                        <a:t>Confirmation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(THIS INSTRUCTION IS TO SO’s BANK TO</a:t>
                      </a:r>
                      <a:r>
                        <a:rPr lang="en-IE" baseline="0" dirty="0" smtClean="0"/>
                        <a:t> ADD CONFIRMATION OR NOT)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(THIS STRUCTION</a:t>
                      </a:r>
                      <a:r>
                        <a:rPr lang="en-IE" baseline="0" dirty="0" smtClean="0"/>
                        <a:t> IS TO SEM BANK ACTING ON BEHALF OF THE SYSTEM OPERATORS TO ADD CONFIRMATION OR NOT)</a:t>
                      </a:r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5806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CMC specifies that Participants shall instruct the System Operators to establish and maintain a Reserve Account with the SEM Bank (J.3.3.2) </a:t>
            </a:r>
          </a:p>
          <a:p>
            <a:endParaRPr lang="en-IE" dirty="0" smtClean="0"/>
          </a:p>
          <a:p>
            <a:r>
              <a:rPr lang="en-IE" dirty="0" smtClean="0"/>
              <a:t>This Modification is a correction only, presenting no material changes to the Capacity Market Code</a:t>
            </a:r>
          </a:p>
          <a:p>
            <a:endParaRPr lang="en-IE" dirty="0"/>
          </a:p>
          <a:p>
            <a:r>
              <a:rPr lang="en-IE" dirty="0" smtClean="0"/>
              <a:t>The SEM Bank is referenced correctly elsewhere in the CMC</a:t>
            </a:r>
            <a:endParaRPr lang="en-I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Justification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24805776"/>
      </p:ext>
    </p:extLst>
  </p:cSld>
  <p:clrMapOvr>
    <a:masterClrMapping/>
  </p:clrMapOvr>
</p:sld>
</file>

<file path=ppt/theme/theme1.xml><?xml version="1.0" encoding="utf-8"?>
<a:theme xmlns:a="http://schemas.openxmlformats.org/drawingml/2006/main" name="1_I-SEM – Market Rules Working Grou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gulatory Affairs" ma:contentTypeID="0x010100265BBC7FA3C9DF40A8B33B7539D53B1D060074177663C135E743B0508DDEF5CD3ED8" ma:contentTypeVersion="441" ma:contentTypeDescription="" ma:contentTypeScope="" ma:versionID="e74de221bf3074b862680e46aa32f0de">
  <xsd:schema xmlns:xsd="http://www.w3.org/2001/XMLSchema" xmlns:p="http://schemas.microsoft.com/office/2006/metadata/properties" xmlns:ns3="555a66dc-fdf2-47ca-80f5-c077f14f4733" targetNamespace="http://schemas.microsoft.com/office/2006/metadata/properties" ma:root="true" ma:fieldsID="ca8d8b6bf269a0ce5b6ce5bb22bb9fbf" ns3:_="">
    <xsd:import namespace="555a66dc-fdf2-47ca-80f5-c077f14f4733"/>
    <xsd:element name="properties">
      <xsd:complexType>
        <xsd:sequence>
          <xsd:element name="documentManagement">
            <xsd:complexType>
              <xsd:all>
                <xsd:element ref="ns3:documentarchive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55a66dc-fdf2-47ca-80f5-c077f14f4733" elementFormDefault="qualified">
    <xsd:import namespace="http://schemas.microsoft.com/office/2006/documentManagement/types"/>
    <xsd:element name="documentarchivestatus" ma:index="11" nillable="true" ma:displayName="Archive Status" ma:default="Active" ma:format="Dropdown" ma:internalName="documentarchivestatus">
      <xsd:simpleType>
        <xsd:restriction base="dms:Choice">
          <xsd:enumeration value="Active"/>
          <xsd:enumeration value="Archiv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ocumentarchivestatus xmlns="555a66dc-fdf2-47ca-80f5-c077f14f4733">Active</documentarchivestatus>
  </documentManagement>
</p:properties>
</file>

<file path=customXml/item4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BF2A1476-EBCA-4BF6-A983-AFDBBEFA7762}"/>
</file>

<file path=customXml/itemProps2.xml><?xml version="1.0" encoding="utf-8"?>
<ds:datastoreItem xmlns:ds="http://schemas.openxmlformats.org/officeDocument/2006/customXml" ds:itemID="{73895034-ADD5-4FC3-B151-9195C055622C}"/>
</file>

<file path=customXml/itemProps3.xml><?xml version="1.0" encoding="utf-8"?>
<ds:datastoreItem xmlns:ds="http://schemas.openxmlformats.org/officeDocument/2006/customXml" ds:itemID="{CC419292-EECB-45C6-8B4A-32FC6D6B6613}"/>
</file>

<file path=customXml/itemProps4.xml><?xml version="1.0" encoding="utf-8"?>
<ds:datastoreItem xmlns:ds="http://schemas.openxmlformats.org/officeDocument/2006/customXml" ds:itemID="{8165561B-A9FB-4A14-8821-9634A3239376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11958</TotalTime>
  <Words>204</Words>
  <Application>Microsoft Office PowerPoint</Application>
  <PresentationFormat>On-screen Show (4:3)</PresentationFormat>
  <Paragraphs>38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1_I-SEM – Market Rules Working Group</vt:lpstr>
      <vt:lpstr>PowerPoint Presentation</vt:lpstr>
      <vt:lpstr>MOD_13_18</vt:lpstr>
      <vt:lpstr>Existing text versus Amended text</vt:lpstr>
      <vt:lpstr>Justification</vt:lpstr>
    </vt:vector>
  </TitlesOfParts>
  <Company>EirGrid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CM_Mod_13_18_Letter of Credit Amendment</dc:title>
  <dc:creator>Mark Needham</dc:creator>
  <dc:description/>
  <cp:lastModifiedBy>Touhey, Esther</cp:lastModifiedBy>
  <cp:revision>860</cp:revision>
  <cp:lastPrinted>2018-07-24T14:59:55Z</cp:lastPrinted>
  <dcterms:created xsi:type="dcterms:W3CDTF">2016-03-09T09:46:02Z</dcterms:created>
  <dcterms:modified xsi:type="dcterms:W3CDTF">2018-08-21T13:57:43Z</dcterms:modified>
  <cp:contentType>Regulatory Affairs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0x010100265BBC7FA3C9DF40A8B33B7539D53B1D060074177663C135E743B0508DDEF5CD3ED8</vt:lpwstr>
  </property>
  <property fmtid="{D5CDD505-2E9C-101B-9397-08002B2CF9AE}" pid="3" name="Doc Type">
    <vt:lpwstr>Market Trial Coordinators' Group</vt:lpwstr>
  </property>
  <property fmtid="{D5CDD505-2E9C-101B-9397-08002B2CF9AE}" pid="4" name="File Category">
    <vt:lpwstr>9;#Presentation|12756bda-ff4b-4d1a-bf18-0ce42192d00c</vt:lpwstr>
  </property>
  <property fmtid="{D5CDD505-2E9C-101B-9397-08002B2CF9AE}" pid="5" name="iab7cdb7554d4997ae876b11632fa575">
    <vt:lpwstr>Presentation12756bda-ff4b-4d1a-bf18-0ce42192d00c</vt:lpwstr>
  </property>
  <property fmtid="{D5CDD505-2E9C-101B-9397-08002B2CF9AE}" pid="6" name="Meeting Date">
    <vt:lpwstr>2018-07-24T23:00:00+00:00</vt:lpwstr>
  </property>
  <property fmtid="{D5CDD505-2E9C-101B-9397-08002B2CF9AE}" pid="7" name="TaxCatchAll">
    <vt:lpwstr>9</vt:lpwstr>
  </property>
</Properties>
</file>