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90648F-2668-4FC2-AB7D-11915635038A}" v="1675" dt="2018-10-09T14:52:16.1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05" autoAdjust="0"/>
  </p:normalViewPr>
  <p:slideViewPr>
    <p:cSldViewPr snapToGrid="0">
      <p:cViewPr>
        <p:scale>
          <a:sx n="122" d="100"/>
          <a:sy n="122" d="100"/>
        </p:scale>
        <p:origin x="-9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uart Ffoulkes" userId="cd75f028d7d0c689" providerId="LiveId" clId="{36D4544E-9DA3-45BC-AD9D-8411C1F1851D}"/>
    <pc:docChg chg="undo custSel modSld">
      <pc:chgData name="Stuart Ffoulkes" userId="cd75f028d7d0c689" providerId="LiveId" clId="{36D4544E-9DA3-45BC-AD9D-8411C1F1851D}" dt="2018-10-09T14:52:16.118" v="1674" actId="20577"/>
      <pc:docMkLst>
        <pc:docMk/>
      </pc:docMkLst>
      <pc:sldChg chg="modSp">
        <pc:chgData name="Stuart Ffoulkes" userId="cd75f028d7d0c689" providerId="LiveId" clId="{36D4544E-9DA3-45BC-AD9D-8411C1F1851D}" dt="2018-10-09T14:27:22.505" v="49" actId="20577"/>
        <pc:sldMkLst>
          <pc:docMk/>
          <pc:sldMk cId="2336187811" sldId="256"/>
        </pc:sldMkLst>
        <pc:spChg chg="mod">
          <ac:chgData name="Stuart Ffoulkes" userId="cd75f028d7d0c689" providerId="LiveId" clId="{36D4544E-9DA3-45BC-AD9D-8411C1F1851D}" dt="2018-10-09T14:27:22.505" v="49" actId="20577"/>
          <ac:spMkLst>
            <pc:docMk/>
            <pc:sldMk cId="2336187811" sldId="256"/>
            <ac:spMk id="3" creationId="{0A4FC44F-0DAE-48AF-865B-6D53DC6F879A}"/>
          </ac:spMkLst>
        </pc:spChg>
      </pc:sldChg>
      <pc:sldChg chg="modSp">
        <pc:chgData name="Stuart Ffoulkes" userId="cd75f028d7d0c689" providerId="LiveId" clId="{36D4544E-9DA3-45BC-AD9D-8411C1F1851D}" dt="2018-10-09T14:52:16.118" v="1674" actId="20577"/>
        <pc:sldMkLst>
          <pc:docMk/>
          <pc:sldMk cId="4250702055" sldId="257"/>
        </pc:sldMkLst>
        <pc:spChg chg="mod">
          <ac:chgData name="Stuart Ffoulkes" userId="cd75f028d7d0c689" providerId="LiveId" clId="{36D4544E-9DA3-45BC-AD9D-8411C1F1851D}" dt="2018-10-09T14:27:59.761" v="82" actId="20577"/>
          <ac:spMkLst>
            <pc:docMk/>
            <pc:sldMk cId="4250702055" sldId="257"/>
            <ac:spMk id="2" creationId="{7A619711-4B8C-4BC2-9FC7-52900EDD2872}"/>
          </ac:spMkLst>
        </pc:spChg>
        <pc:spChg chg="mod">
          <ac:chgData name="Stuart Ffoulkes" userId="cd75f028d7d0c689" providerId="LiveId" clId="{36D4544E-9DA3-45BC-AD9D-8411C1F1851D}" dt="2018-10-09T14:52:16.118" v="1674" actId="20577"/>
          <ac:spMkLst>
            <pc:docMk/>
            <pc:sldMk cId="4250702055" sldId="257"/>
            <ac:spMk id="3" creationId="{2CD0D526-680A-46B0-8127-32F492FA69D5}"/>
          </ac:spMkLst>
        </pc:spChg>
      </pc:sldChg>
      <pc:sldChg chg="modSp">
        <pc:chgData name="Stuart Ffoulkes" userId="cd75f028d7d0c689" providerId="LiveId" clId="{36D4544E-9DA3-45BC-AD9D-8411C1F1851D}" dt="2018-10-09T14:51:20.077" v="1672" actId="20577"/>
        <pc:sldMkLst>
          <pc:docMk/>
          <pc:sldMk cId="1282282477" sldId="258"/>
        </pc:sldMkLst>
        <pc:spChg chg="mod">
          <ac:chgData name="Stuart Ffoulkes" userId="cd75f028d7d0c689" providerId="LiveId" clId="{36D4544E-9DA3-45BC-AD9D-8411C1F1851D}" dt="2018-10-09T14:36:03.598" v="1058" actId="20577"/>
          <ac:spMkLst>
            <pc:docMk/>
            <pc:sldMk cId="1282282477" sldId="258"/>
            <ac:spMk id="2" creationId="{7A619711-4B8C-4BC2-9FC7-52900EDD2872}"/>
          </ac:spMkLst>
        </pc:spChg>
        <pc:spChg chg="mod">
          <ac:chgData name="Stuart Ffoulkes" userId="cd75f028d7d0c689" providerId="LiveId" clId="{36D4544E-9DA3-45BC-AD9D-8411C1F1851D}" dt="2018-10-09T14:51:20.077" v="1672" actId="20577"/>
          <ac:spMkLst>
            <pc:docMk/>
            <pc:sldMk cId="1282282477" sldId="258"/>
            <ac:spMk id="3" creationId="{2CD0D526-680A-46B0-8127-32F492FA69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200"/>
            </a:lvl1pPr>
          </a:lstStyle>
          <a:p>
            <a:fld id="{9C69AB70-E8A8-4E9B-8622-5DCFF9864F5D}" type="datetimeFigureOut">
              <a:rPr lang="en-GB" smtClean="0"/>
              <a:t>11/10/2018</a:t>
            </a:fld>
            <a:endParaRPr lang="en-GB"/>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200"/>
            </a:lvl1pPr>
          </a:lstStyle>
          <a:p>
            <a:fld id="{5FDABC93-07FA-4FE8-877F-E58FF1D27C37}" type="slidenum">
              <a:rPr lang="en-GB" smtClean="0"/>
              <a:t>‹#›</a:t>
            </a:fld>
            <a:endParaRPr lang="en-GB"/>
          </a:p>
        </p:txBody>
      </p:sp>
    </p:spTree>
    <p:extLst>
      <p:ext uri="{BB962C8B-B14F-4D97-AF65-F5344CB8AC3E}">
        <p14:creationId xmlns:p14="http://schemas.microsoft.com/office/powerpoint/2010/main" val="1029376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FDABC93-07FA-4FE8-877F-E58FF1D27C37}" type="slidenum">
              <a:rPr lang="en-GB" smtClean="0"/>
              <a:t>1</a:t>
            </a:fld>
            <a:endParaRPr lang="en-GB"/>
          </a:p>
        </p:txBody>
      </p:sp>
    </p:spTree>
    <p:extLst>
      <p:ext uri="{BB962C8B-B14F-4D97-AF65-F5344CB8AC3E}">
        <p14:creationId xmlns:p14="http://schemas.microsoft.com/office/powerpoint/2010/main" val="2257047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FDABC93-07FA-4FE8-877F-E58FF1D27C37}" type="slidenum">
              <a:rPr lang="en-GB" smtClean="0"/>
              <a:t>2</a:t>
            </a:fld>
            <a:endParaRPr lang="en-GB"/>
          </a:p>
        </p:txBody>
      </p:sp>
    </p:spTree>
    <p:extLst>
      <p:ext uri="{BB962C8B-B14F-4D97-AF65-F5344CB8AC3E}">
        <p14:creationId xmlns:p14="http://schemas.microsoft.com/office/powerpoint/2010/main" val="3669073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p:txBody>
      </p:sp>
      <p:sp>
        <p:nvSpPr>
          <p:cNvPr id="4" name="Slide Number Placeholder 3"/>
          <p:cNvSpPr>
            <a:spLocks noGrp="1"/>
          </p:cNvSpPr>
          <p:nvPr>
            <p:ph type="sldNum" sz="quarter" idx="10"/>
          </p:nvPr>
        </p:nvSpPr>
        <p:spPr/>
        <p:txBody>
          <a:bodyPr/>
          <a:lstStyle/>
          <a:p>
            <a:fld id="{5FDABC93-07FA-4FE8-877F-E58FF1D27C37}" type="slidenum">
              <a:rPr lang="en-GB" smtClean="0"/>
              <a:t>3</a:t>
            </a:fld>
            <a:endParaRPr lang="en-GB"/>
          </a:p>
        </p:txBody>
      </p:sp>
    </p:spTree>
    <p:extLst>
      <p:ext uri="{BB962C8B-B14F-4D97-AF65-F5344CB8AC3E}">
        <p14:creationId xmlns:p14="http://schemas.microsoft.com/office/powerpoint/2010/main" val="310400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AD2B57-65A2-4450-8CEC-33909088A1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35057EDD-1542-44A2-A0D9-B82AB489C9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5B0A6D88-892E-4C68-BD4A-A39AA33AFD4B}"/>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74672F9F-0828-4AF9-8033-76999E3271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DAA9B77-800B-4BD0-BD49-ED62382A9540}"/>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92938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CB64B-BE83-492B-85AE-972DC114AEE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7DA2D47-3401-4D97-807C-2ED0F9579A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0E03CEE-6215-4537-B5C4-813C53675A0C}"/>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E4FCE416-2C1A-40D2-914D-225E8DB9F4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7839AE7-C721-41C2-97C8-5D9ED819C7EB}"/>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989561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32C6CCC-76AC-4FEA-A798-EA1D72AB62C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B865F9A8-4414-448C-8302-B848DE2BE0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4115279-AD55-44F5-8C42-3079D18BDB0C}"/>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E18476C3-3688-498D-A1D4-9BF62D5B61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83EEBF9-71F4-40F6-B984-A048D178312D}"/>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23202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B21C54-2280-4117-94C6-A039AAC2CD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359E158-3B3A-4BE0-9AA4-1DB706E6947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F22FD6A-E23D-4E7F-88D3-45DC4A66F0EC}"/>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21B7D909-C4C3-42C8-9A37-317D735CB7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B21624F-C377-4D6D-A2DD-901900317F17}"/>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485957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EEF0D-90D2-47D5-9781-7FCA32BC38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DDD77DB9-1838-4297-BC7E-6381B262F5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28CEAE3-E23F-40CD-8696-3A9A88AB5A42}"/>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82C934E7-506D-419C-B53F-2C343FDB44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28B82B2-D9FD-4D08-9D40-3961AFE66673}"/>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490969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3413C6-1B6E-4EEA-B00A-186A2A3B5C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B1C7902-1F5F-4949-8D7E-A40C1931D03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F29D87C8-6A9F-43E3-885E-17F466841D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4C50DF62-198B-4FCC-AC40-F151E7EB2EA6}"/>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6" name="Footer Placeholder 5">
            <a:extLst>
              <a:ext uri="{FF2B5EF4-FFF2-40B4-BE49-F238E27FC236}">
                <a16:creationId xmlns:a16="http://schemas.microsoft.com/office/drawing/2014/main" xmlns="" id="{B2592D80-DF46-46A6-A7EC-40797C0BE8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033BCF1-67AD-474C-BBEC-ACBFB4752472}"/>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105778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B3CA54-C282-4280-A212-41DBD63ADEC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97A8ECD-52D6-4E5C-8FE4-D74C81AAE9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E1039B5-CEEE-4AAD-880C-58915050DA1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A726A61C-E1F0-44F4-BFFA-9248CE8363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19644F8-DF6F-45F2-8CAE-F1ABF35F86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D0A7361E-A87B-4B22-B903-9B94CA135A4D}"/>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8" name="Footer Placeholder 7">
            <a:extLst>
              <a:ext uri="{FF2B5EF4-FFF2-40B4-BE49-F238E27FC236}">
                <a16:creationId xmlns:a16="http://schemas.microsoft.com/office/drawing/2014/main" xmlns="" id="{3BF45DF3-1DCB-4515-98C2-34475BBDF5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617C0A04-ACEA-4C98-A6D7-FEE25D4865E9}"/>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1353075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5B8A78-57E0-40A3-B3F7-241B6ED7D21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7A195075-A90B-427C-958D-48059ED1826C}"/>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4" name="Footer Placeholder 3">
            <a:extLst>
              <a:ext uri="{FF2B5EF4-FFF2-40B4-BE49-F238E27FC236}">
                <a16:creationId xmlns:a16="http://schemas.microsoft.com/office/drawing/2014/main" xmlns="" id="{FAD81BCA-F354-47DB-A91A-A98A907409B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DB31648E-8517-4186-A1FC-728FBB85B491}"/>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591354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BA3F088-5E51-4F1A-8123-0A328B9485E2}"/>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3" name="Footer Placeholder 2">
            <a:extLst>
              <a:ext uri="{FF2B5EF4-FFF2-40B4-BE49-F238E27FC236}">
                <a16:creationId xmlns:a16="http://schemas.microsoft.com/office/drawing/2014/main" xmlns="" id="{40AEF755-3CF1-45C1-BD42-462DB74F7BB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5C6A06C9-8BE5-4E87-BB30-47D7E89D3A7A}"/>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680484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ACB8CE-6C12-435B-B722-B79E4D6F50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26A07DB-B564-4AE6-9A31-78ACA23EFE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97AEE322-D927-4D32-9F76-07540A215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1949EFE4-C459-4DBB-9D9E-3BBBF854FBEA}"/>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6" name="Footer Placeholder 5">
            <a:extLst>
              <a:ext uri="{FF2B5EF4-FFF2-40B4-BE49-F238E27FC236}">
                <a16:creationId xmlns:a16="http://schemas.microsoft.com/office/drawing/2014/main" xmlns="" id="{D491F722-C915-4677-8490-5079511483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93914D7-C75B-4DE1-913E-97626707261E}"/>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202669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74EB0-65EB-43FD-999E-BA64769FF2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D1D8AA3-A553-41BA-9AEE-64C247212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9F27AF40-E791-4A91-BC2C-0711D7951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D53E8AB-DE0A-4874-8BDA-B53909B72CB3}"/>
              </a:ext>
            </a:extLst>
          </p:cNvPr>
          <p:cNvSpPr>
            <a:spLocks noGrp="1"/>
          </p:cNvSpPr>
          <p:nvPr>
            <p:ph type="dt" sz="half" idx="10"/>
          </p:nvPr>
        </p:nvSpPr>
        <p:spPr/>
        <p:txBody>
          <a:bodyPr/>
          <a:lstStyle/>
          <a:p>
            <a:fld id="{5486FA67-370D-476B-ACC4-3530999739DC}" type="datetimeFigureOut">
              <a:rPr lang="en-GB" smtClean="0"/>
              <a:t>11/10/2018</a:t>
            </a:fld>
            <a:endParaRPr lang="en-GB"/>
          </a:p>
        </p:txBody>
      </p:sp>
      <p:sp>
        <p:nvSpPr>
          <p:cNvPr id="6" name="Footer Placeholder 5">
            <a:extLst>
              <a:ext uri="{FF2B5EF4-FFF2-40B4-BE49-F238E27FC236}">
                <a16:creationId xmlns:a16="http://schemas.microsoft.com/office/drawing/2014/main" xmlns="" id="{CAB592BA-D77A-4A38-9CAB-0468A53E854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31C4021-60D5-4C24-A131-BCB8EBB1AFF5}"/>
              </a:ext>
            </a:extLst>
          </p:cNvPr>
          <p:cNvSpPr>
            <a:spLocks noGrp="1"/>
          </p:cNvSpPr>
          <p:nvPr>
            <p:ph type="sldNum" sz="quarter" idx="12"/>
          </p:nvPr>
        </p:nvSpPr>
        <p:spPr/>
        <p:txBody>
          <a:bodyPr/>
          <a:lstStyle/>
          <a:p>
            <a:fld id="{2CD4D09B-DD26-45E4-AAFA-F327E2EFA62E}" type="slidenum">
              <a:rPr lang="en-GB" smtClean="0"/>
              <a:t>‹#›</a:t>
            </a:fld>
            <a:endParaRPr lang="en-GB"/>
          </a:p>
        </p:txBody>
      </p:sp>
    </p:spTree>
    <p:extLst>
      <p:ext uri="{BB962C8B-B14F-4D97-AF65-F5344CB8AC3E}">
        <p14:creationId xmlns:p14="http://schemas.microsoft.com/office/powerpoint/2010/main" val="3374572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2DC1CDB-0114-4CCB-8CCF-3E195E255C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EAFD2F4-F658-4164-AF05-E415E6436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29C2770B-2B2F-4D1C-8B5C-7134C44144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FA67-370D-476B-ACC4-3530999739DC}" type="datetimeFigureOut">
              <a:rPr lang="en-GB" smtClean="0"/>
              <a:t>11/10/2018</a:t>
            </a:fld>
            <a:endParaRPr lang="en-GB"/>
          </a:p>
        </p:txBody>
      </p:sp>
      <p:sp>
        <p:nvSpPr>
          <p:cNvPr id="5" name="Footer Placeholder 4">
            <a:extLst>
              <a:ext uri="{FF2B5EF4-FFF2-40B4-BE49-F238E27FC236}">
                <a16:creationId xmlns:a16="http://schemas.microsoft.com/office/drawing/2014/main" xmlns="" id="{76A016E3-973D-4336-8C31-9974B0AFC5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AFAA3F35-1F95-4893-AD7F-1CAF97865B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4D09B-DD26-45E4-AAFA-F327E2EFA62E}" type="slidenum">
              <a:rPr lang="en-GB" smtClean="0"/>
              <a:t>‹#›</a:t>
            </a:fld>
            <a:endParaRPr lang="en-GB"/>
          </a:p>
        </p:txBody>
      </p:sp>
    </p:spTree>
    <p:extLst>
      <p:ext uri="{BB962C8B-B14F-4D97-AF65-F5344CB8AC3E}">
        <p14:creationId xmlns:p14="http://schemas.microsoft.com/office/powerpoint/2010/main" val="604536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606D22-0339-45BC-A8C5-E1745955301A}"/>
              </a:ext>
            </a:extLst>
          </p:cNvPr>
          <p:cNvSpPr>
            <a:spLocks noGrp="1"/>
          </p:cNvSpPr>
          <p:nvPr>
            <p:ph type="ctrTitle"/>
          </p:nvPr>
        </p:nvSpPr>
        <p:spPr/>
        <p:txBody>
          <a:bodyPr/>
          <a:lstStyle/>
          <a:p>
            <a:r>
              <a:rPr lang="en-GB" dirty="0"/>
              <a:t>Capacity Market Code Modifications</a:t>
            </a:r>
          </a:p>
        </p:txBody>
      </p:sp>
      <p:sp>
        <p:nvSpPr>
          <p:cNvPr id="3" name="Subtitle 2">
            <a:extLst>
              <a:ext uri="{FF2B5EF4-FFF2-40B4-BE49-F238E27FC236}">
                <a16:creationId xmlns:a16="http://schemas.microsoft.com/office/drawing/2014/main" xmlns="" id="{0A4FC44F-0DAE-48AF-865B-6D53DC6F879A}"/>
              </a:ext>
            </a:extLst>
          </p:cNvPr>
          <p:cNvSpPr>
            <a:spLocks noGrp="1"/>
          </p:cNvSpPr>
          <p:nvPr>
            <p:ph type="subTitle" idx="1"/>
          </p:nvPr>
        </p:nvSpPr>
        <p:spPr/>
        <p:txBody>
          <a:bodyPr/>
          <a:lstStyle/>
          <a:p>
            <a:r>
              <a:rPr lang="en-GB" dirty="0"/>
              <a:t>Urgent Modification Working Group</a:t>
            </a:r>
          </a:p>
          <a:p>
            <a:r>
              <a:rPr lang="en-GB" dirty="0"/>
              <a:t>11 October 2018</a:t>
            </a:r>
          </a:p>
        </p:txBody>
      </p:sp>
      <p:pic>
        <p:nvPicPr>
          <p:cNvPr id="9" name="Picture 8" descr="https://drive.google.com/uc?id=0B1jvYvmExzw_bjhPbFRxNkpKQVk"/>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349875"/>
            <a:ext cx="2494547" cy="1074988"/>
          </a:xfrm>
          <a:prstGeom prst="rect">
            <a:avLst/>
          </a:prstGeom>
          <a:noFill/>
          <a:ln>
            <a:noFill/>
          </a:ln>
        </p:spPr>
      </p:pic>
      <p:pic>
        <p:nvPicPr>
          <p:cNvPr id="10" name="Picture 9" descr="UtilityRegulator"/>
          <p:cNvPicPr/>
          <p:nvPr/>
        </p:nvPicPr>
        <p:blipFill>
          <a:blip r:embed="rId4"/>
          <a:srcRect/>
          <a:stretch>
            <a:fillRect/>
          </a:stretch>
        </p:blipFill>
        <p:spPr bwMode="auto">
          <a:xfrm>
            <a:off x="8013032" y="5349875"/>
            <a:ext cx="2654968" cy="906546"/>
          </a:xfrm>
          <a:prstGeom prst="rect">
            <a:avLst/>
          </a:prstGeom>
          <a:noFill/>
          <a:ln w="9525">
            <a:noFill/>
            <a:miter lim="800000"/>
            <a:headEnd/>
            <a:tailEnd/>
          </a:ln>
        </p:spPr>
      </p:pic>
    </p:spTree>
    <p:extLst>
      <p:ext uri="{BB962C8B-B14F-4D97-AF65-F5344CB8AC3E}">
        <p14:creationId xmlns:p14="http://schemas.microsoft.com/office/powerpoint/2010/main" val="2336187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19711-4B8C-4BC2-9FC7-52900EDD2872}"/>
              </a:ext>
            </a:extLst>
          </p:cNvPr>
          <p:cNvSpPr>
            <a:spLocks noGrp="1"/>
          </p:cNvSpPr>
          <p:nvPr>
            <p:ph type="title"/>
          </p:nvPr>
        </p:nvSpPr>
        <p:spPr/>
        <p:txBody>
          <a:bodyPr>
            <a:normAutofit/>
          </a:bodyPr>
          <a:lstStyle/>
          <a:p>
            <a:pPr defTabSz="457200">
              <a:lnSpc>
                <a:spcPct val="70000"/>
              </a:lnSpc>
              <a:spcBef>
                <a:spcPts val="1000"/>
              </a:spcBef>
              <a:buSzPct val="100000"/>
            </a:pPr>
            <a:r>
              <a:rPr lang="en-GB" sz="3600" b="1" dirty="0">
                <a:solidFill>
                  <a:srgbClr val="00A1B1"/>
                </a:solidFill>
                <a:cs typeface="Arial"/>
              </a:rPr>
              <a:t>CMC_14_18 – LCC MW Limits</a:t>
            </a:r>
          </a:p>
        </p:txBody>
      </p:sp>
      <p:sp>
        <p:nvSpPr>
          <p:cNvPr id="3" name="Content Placeholder 2">
            <a:extLst>
              <a:ext uri="{FF2B5EF4-FFF2-40B4-BE49-F238E27FC236}">
                <a16:creationId xmlns:a16="http://schemas.microsoft.com/office/drawing/2014/main" xmlns="" id="{2CD0D526-680A-46B0-8127-32F492FA69D5}"/>
              </a:ext>
            </a:extLst>
          </p:cNvPr>
          <p:cNvSpPr>
            <a:spLocks noGrp="1"/>
          </p:cNvSpPr>
          <p:nvPr>
            <p:ph idx="1"/>
          </p:nvPr>
        </p:nvSpPr>
        <p:spPr>
          <a:xfrm>
            <a:off x="729018" y="1431854"/>
            <a:ext cx="10803340" cy="5214606"/>
          </a:xfrm>
        </p:spPr>
        <p:txBody>
          <a:bodyPr>
            <a:normAutofit/>
          </a:bodyPr>
          <a:lstStyle/>
          <a:p>
            <a:pPr>
              <a:buFont typeface="Wingdings" panose="05000000000000000000" pitchFamily="2" charset="2"/>
              <a:buChar char="Ø"/>
            </a:pPr>
            <a:r>
              <a:rPr lang="en-GB" sz="2000" dirty="0"/>
              <a:t>The CMC permits the RAs to modify the Demand Curve, from the base Capacity Requirement, under F.3.1.4, for a number of reasons.</a:t>
            </a:r>
          </a:p>
          <a:p>
            <a:pPr>
              <a:buFont typeface="Wingdings" panose="05000000000000000000" pitchFamily="2" charset="2"/>
              <a:buChar char="Ø"/>
            </a:pPr>
            <a:r>
              <a:rPr lang="en-GB" sz="2000" dirty="0"/>
              <a:t>There is no equivalent power to vary the MW Limit applied to an LCC, the RAs can only accept the SOs proposed value or set the limit to zero.</a:t>
            </a:r>
          </a:p>
          <a:p>
            <a:pPr>
              <a:buFont typeface="Wingdings" panose="05000000000000000000" pitchFamily="2" charset="2"/>
              <a:buChar char="Ø"/>
            </a:pPr>
            <a:r>
              <a:rPr lang="en-GB" sz="2000" dirty="0"/>
              <a:t>In some circumstances, such a modification to the Demand Curve should be reflected in one, or more, LCCs to avoid inconsistency in the capacity being procured for the market as a whole and in the LCCs.</a:t>
            </a:r>
          </a:p>
          <a:p>
            <a:pPr>
              <a:buFont typeface="Wingdings" panose="05000000000000000000" pitchFamily="2" charset="2"/>
              <a:buChar char="Ø"/>
            </a:pPr>
            <a:endParaRPr lang="en-GB" sz="2000" dirty="0"/>
          </a:p>
          <a:p>
            <a:pPr>
              <a:buFont typeface="Wingdings" panose="05000000000000000000" pitchFamily="2" charset="2"/>
              <a:buChar char="Ø"/>
            </a:pPr>
            <a:r>
              <a:rPr lang="en-GB" sz="2000" dirty="0"/>
              <a:t>The recent Parameters Decision (SEM-18-155) permits withholding of capacity (which can already be applied to the Demand Curve under F.3.1.4) to be applied to LCC Limits.</a:t>
            </a:r>
          </a:p>
          <a:p>
            <a:pPr lvl="1">
              <a:buFont typeface="Wingdings" panose="05000000000000000000" pitchFamily="2" charset="2"/>
              <a:buChar char="Ø"/>
            </a:pPr>
            <a:r>
              <a:rPr lang="en-GB" sz="1800" dirty="0"/>
              <a:t>This is not possible with the current drafting of the CMC.</a:t>
            </a:r>
          </a:p>
          <a:p>
            <a:pPr>
              <a:buFont typeface="Wingdings" panose="05000000000000000000" pitchFamily="2" charset="2"/>
              <a:buChar char="Ø"/>
            </a:pPr>
            <a:endParaRPr lang="en-GB" sz="2000" dirty="0"/>
          </a:p>
          <a:p>
            <a:pPr>
              <a:buFont typeface="Wingdings" panose="05000000000000000000" pitchFamily="2" charset="2"/>
              <a:buChar char="Ø"/>
            </a:pPr>
            <a:r>
              <a:rPr lang="en-GB" sz="2000" dirty="0"/>
              <a:t>The CRM Reserve Consultation (SEM-15-159) </a:t>
            </a:r>
            <a:r>
              <a:rPr lang="en-GB" sz="2000" i="1" dirty="0"/>
              <a:t>may</a:t>
            </a:r>
            <a:r>
              <a:rPr lang="en-GB" sz="2000" dirty="0"/>
              <a:t> require the RAs to modify one or more LCC </a:t>
            </a:r>
            <a:r>
              <a:rPr lang="en-GB" sz="2000"/>
              <a:t>MW Limits </a:t>
            </a:r>
            <a:r>
              <a:rPr lang="en-GB" sz="2000" dirty="0"/>
              <a:t>for reserves for the next CY2019/20 T-1 Auction. </a:t>
            </a:r>
          </a:p>
          <a:p>
            <a:pPr lvl="1">
              <a:buFont typeface="Wingdings" panose="05000000000000000000" pitchFamily="2" charset="2"/>
              <a:buChar char="Ø"/>
            </a:pPr>
            <a:r>
              <a:rPr lang="en-GB" sz="1800" dirty="0"/>
              <a:t>Were this to be required, it is not possible with the current drafting of the CMC.</a:t>
            </a:r>
          </a:p>
          <a:p>
            <a:pPr>
              <a:buFont typeface="Wingdings" panose="05000000000000000000" pitchFamily="2" charset="2"/>
              <a:buChar char="Ø"/>
            </a:pPr>
            <a:endParaRPr lang="en-GB" sz="2000" dirty="0"/>
          </a:p>
          <a:p>
            <a:pPr marL="0" indent="0">
              <a:buNone/>
            </a:pPr>
            <a:endParaRPr lang="en-GB" sz="600" dirty="0"/>
          </a:p>
          <a:p>
            <a:pPr marL="457200" lvl="1" indent="0">
              <a:buNone/>
            </a:pPr>
            <a:endParaRPr lang="en-GB" sz="600" dirty="0"/>
          </a:p>
        </p:txBody>
      </p:sp>
    </p:spTree>
    <p:extLst>
      <p:ext uri="{BB962C8B-B14F-4D97-AF65-F5344CB8AC3E}">
        <p14:creationId xmlns:p14="http://schemas.microsoft.com/office/powerpoint/2010/main" val="425070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19711-4B8C-4BC2-9FC7-52900EDD2872}"/>
              </a:ext>
            </a:extLst>
          </p:cNvPr>
          <p:cNvSpPr>
            <a:spLocks noGrp="1"/>
          </p:cNvSpPr>
          <p:nvPr>
            <p:ph type="title"/>
          </p:nvPr>
        </p:nvSpPr>
        <p:spPr/>
        <p:txBody>
          <a:bodyPr>
            <a:normAutofit/>
          </a:bodyPr>
          <a:lstStyle/>
          <a:p>
            <a:r>
              <a:rPr lang="en-GB" sz="3600" b="1" dirty="0">
                <a:solidFill>
                  <a:srgbClr val="00A1B1"/>
                </a:solidFill>
                <a:cs typeface="Arial"/>
              </a:rPr>
              <a:t>CMC_14_18 – LCC MW Limits (continued)</a:t>
            </a:r>
          </a:p>
        </p:txBody>
      </p:sp>
      <p:sp>
        <p:nvSpPr>
          <p:cNvPr id="3" name="Content Placeholder 2">
            <a:extLst>
              <a:ext uri="{FF2B5EF4-FFF2-40B4-BE49-F238E27FC236}">
                <a16:creationId xmlns:a16="http://schemas.microsoft.com/office/drawing/2014/main" xmlns="" id="{2CD0D526-680A-46B0-8127-32F492FA69D5}"/>
              </a:ext>
            </a:extLst>
          </p:cNvPr>
          <p:cNvSpPr>
            <a:spLocks noGrp="1"/>
          </p:cNvSpPr>
          <p:nvPr>
            <p:ph idx="1"/>
          </p:nvPr>
        </p:nvSpPr>
        <p:spPr/>
        <p:txBody>
          <a:bodyPr>
            <a:normAutofit/>
          </a:bodyPr>
          <a:lstStyle/>
          <a:p>
            <a:pPr>
              <a:buFont typeface="Wingdings" panose="05000000000000000000" pitchFamily="2" charset="2"/>
              <a:buChar char="Ø"/>
            </a:pPr>
            <a:r>
              <a:rPr lang="en-GB" sz="2000" dirty="0"/>
              <a:t>Proposed changes made to implement the Decision:</a:t>
            </a:r>
          </a:p>
          <a:p>
            <a:endParaRPr lang="en-GB" sz="600" dirty="0"/>
          </a:p>
          <a:p>
            <a:pPr lvl="1">
              <a:buFont typeface="Wingdings" panose="05000000000000000000" pitchFamily="2" charset="2"/>
              <a:buChar char="Ø"/>
            </a:pPr>
            <a:r>
              <a:rPr lang="en-GB" sz="1800" dirty="0"/>
              <a:t>New paragraph F.4.1.8A added to allow the RAs to modify, rather than only accept or zero, the SOs proposed LCC MW Limit.  If this power is used, the RAs are required to give reasons for the modification.</a:t>
            </a:r>
          </a:p>
          <a:p>
            <a:pPr lvl="1">
              <a:buFont typeface="Wingdings" panose="05000000000000000000" pitchFamily="2" charset="2"/>
              <a:buChar char="Ø"/>
            </a:pPr>
            <a:endParaRPr lang="en-GB" sz="1800" dirty="0"/>
          </a:p>
          <a:p>
            <a:pPr>
              <a:buFont typeface="Wingdings" panose="05000000000000000000" pitchFamily="2" charset="2"/>
              <a:buChar char="Ø"/>
            </a:pPr>
            <a:r>
              <a:rPr lang="en-GB" sz="2200" dirty="0"/>
              <a:t>Summary timetable for Modification</a:t>
            </a:r>
          </a:p>
          <a:p>
            <a:pPr lvl="1">
              <a:buFont typeface="Wingdings" panose="05000000000000000000" pitchFamily="2" charset="2"/>
              <a:buChar char="Ø"/>
            </a:pPr>
            <a:r>
              <a:rPr lang="en-GB" sz="1800" dirty="0"/>
              <a:t>Consultation closes:   2 November 2018</a:t>
            </a:r>
          </a:p>
          <a:p>
            <a:pPr lvl="1">
              <a:buFont typeface="Wingdings" panose="05000000000000000000" pitchFamily="2" charset="2"/>
              <a:buChar char="Ø"/>
            </a:pPr>
            <a:r>
              <a:rPr lang="en-GB" sz="1800" dirty="0"/>
              <a:t>Decision published:  30 November 2018</a:t>
            </a:r>
          </a:p>
        </p:txBody>
      </p:sp>
    </p:spTree>
    <p:extLst>
      <p:ext uri="{BB962C8B-B14F-4D97-AF65-F5344CB8AC3E}">
        <p14:creationId xmlns:p14="http://schemas.microsoft.com/office/powerpoint/2010/main" val="1282282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279</Words>
  <Application>Microsoft Office PowerPoint</Application>
  <PresentationFormat>Custom</PresentationFormat>
  <Paragraphs>25</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Capacity Market Code Modifications</vt:lpstr>
      <vt:lpstr>CMC_14_18 – LCC MW Limits</vt:lpstr>
      <vt:lpstr>CMC_14_18 – LCC MW Limits (continued)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CMC Modifications Workshop I</dc:title>
  <dc:creator>Stuart Ffoulkes</dc:creator>
  <cp:lastModifiedBy>Touhey, Esther</cp:lastModifiedBy>
  <cp:revision>22</cp:revision>
  <cp:lastPrinted>2018-05-08T09:38:52Z</cp:lastPrinted>
  <dcterms:created xsi:type="dcterms:W3CDTF">2018-05-04T08:35:26Z</dcterms:created>
  <dcterms:modified xsi:type="dcterms:W3CDTF">2018-10-11T09:49:07Z</dcterms:modified>
</cp:coreProperties>
</file>