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10"/>
  </p:notesMasterIdLst>
  <p:handoutMasterIdLst>
    <p:handoutMasterId r:id="rId11"/>
  </p:handoutMasterIdLst>
  <p:sldIdLst>
    <p:sldId id="409" r:id="rId2"/>
    <p:sldId id="437" r:id="rId3"/>
    <p:sldId id="420" r:id="rId4"/>
    <p:sldId id="442" r:id="rId5"/>
    <p:sldId id="443" r:id="rId6"/>
    <p:sldId id="435" r:id="rId7"/>
    <p:sldId id="433" r:id="rId8"/>
    <p:sldId id="432" r:id="rId9"/>
  </p:sldIdLst>
  <p:sldSz cx="9144000" cy="6858000" type="screen4x3"/>
  <p:notesSz cx="7099300" cy="10236200"/>
  <p:custDataLst>
    <p:tags r:id="rId12"/>
  </p:custDataLst>
  <p:defaultTextStyle>
    <a:defPPr>
      <a:defRPr lang="en-GB"/>
    </a:defPPr>
    <a:lvl1pPr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64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mac Daly" initials="CD" lastIdx="6" clrIdx="0">
    <p:extLst>
      <p:ext uri="{19B8F6BF-5375-455C-9EA6-DF929625EA0E}">
        <p15:presenceInfo xmlns:p15="http://schemas.microsoft.com/office/powerpoint/2012/main" userId="S::c.daly@tynaghenergy.ie::ecad2891-f950-4186-9dd4-961e7500bf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9999"/>
    <a:srgbClr val="FFFFCC"/>
    <a:srgbClr val="FFCC99"/>
    <a:srgbClr val="990033"/>
    <a:srgbClr val="FFE1E1"/>
    <a:srgbClr val="FFCCCC"/>
    <a:srgbClr val="FFE1FF"/>
    <a:srgbClr val="D5CABB"/>
    <a:srgbClr val="952D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01" autoAdjust="0"/>
    <p:restoredTop sz="94645"/>
  </p:normalViewPr>
  <p:slideViewPr>
    <p:cSldViewPr snapToGrid="0">
      <p:cViewPr varScale="1">
        <p:scale>
          <a:sx n="67" d="100"/>
          <a:sy n="67" d="100"/>
        </p:scale>
        <p:origin x="1064" y="44"/>
      </p:cViewPr>
      <p:guideLst>
        <p:guide orient="horz" pos="64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1B01DD5D-A711-4622-B78C-A04D124824CA}"/>
              </a:ext>
            </a:extLst>
          </p:cNvPr>
          <p:cNvSpPr>
            <a:spLocks noGrp="1" noChangeArrowheads="1"/>
          </p:cNvSpPr>
          <p:nvPr>
            <p:ph type="hdr" sz="quarter"/>
          </p:nvPr>
        </p:nvSpPr>
        <p:spPr bwMode="auto">
          <a:xfrm>
            <a:off x="0"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7" name="Rectangle 3">
            <a:extLst>
              <a:ext uri="{FF2B5EF4-FFF2-40B4-BE49-F238E27FC236}">
                <a16:creationId xmlns:a16="http://schemas.microsoft.com/office/drawing/2014/main" id="{87DA0520-2300-4B34-A836-52C416769D35}"/>
              </a:ext>
            </a:extLst>
          </p:cNvPr>
          <p:cNvSpPr>
            <a:spLocks noGrp="1" noChangeArrowheads="1"/>
          </p:cNvSpPr>
          <p:nvPr>
            <p:ph type="dt" sz="quarter" idx="1"/>
          </p:nvPr>
        </p:nvSpPr>
        <p:spPr bwMode="auto">
          <a:xfrm>
            <a:off x="4022725"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algn="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8" name="Rectangle 4">
            <a:extLst>
              <a:ext uri="{FF2B5EF4-FFF2-40B4-BE49-F238E27FC236}">
                <a16:creationId xmlns:a16="http://schemas.microsoft.com/office/drawing/2014/main" id="{C8DE376C-B365-4793-B52F-31F5A2DA2112}"/>
              </a:ext>
            </a:extLst>
          </p:cNvPr>
          <p:cNvSpPr>
            <a:spLocks noGrp="1" noChangeArrowheads="1"/>
          </p:cNvSpPr>
          <p:nvPr>
            <p:ph type="ftr" sz="quarter" idx="2"/>
          </p:nvPr>
        </p:nvSpPr>
        <p:spPr bwMode="auto">
          <a:xfrm>
            <a:off x="0"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9" name="Rectangle 5">
            <a:extLst>
              <a:ext uri="{FF2B5EF4-FFF2-40B4-BE49-F238E27FC236}">
                <a16:creationId xmlns:a16="http://schemas.microsoft.com/office/drawing/2014/main" id="{91407EBE-D0F2-4548-ACAD-D622460461F3}"/>
              </a:ext>
            </a:extLst>
          </p:cNvPr>
          <p:cNvSpPr>
            <a:spLocks noGrp="1" noChangeArrowheads="1"/>
          </p:cNvSpPr>
          <p:nvPr>
            <p:ph type="sldNum" sz="quarter" idx="3"/>
          </p:nvPr>
        </p:nvSpPr>
        <p:spPr bwMode="auto">
          <a:xfrm>
            <a:off x="4022725"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algn="r" defTabSz="984250" eaLnBrk="1" hangingPunct="1">
              <a:defRPr sz="1300" smtClean="0">
                <a:solidFill>
                  <a:schemeClr val="tx1"/>
                </a:solidFill>
              </a:defRPr>
            </a:lvl1pPr>
          </a:lstStyle>
          <a:p>
            <a:pPr>
              <a:defRPr/>
            </a:pPr>
            <a:fld id="{EEC856F0-E34D-4E00-91E3-8E39FF843125}"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198998E-628A-47ED-AE2C-30C2E0EC7384}"/>
              </a:ext>
            </a:extLst>
          </p:cNvPr>
          <p:cNvSpPr>
            <a:spLocks noGrp="1" noChangeArrowheads="1"/>
          </p:cNvSpPr>
          <p:nvPr>
            <p:ph type="hdr" sz="quarter"/>
          </p:nvPr>
        </p:nvSpPr>
        <p:spPr bwMode="auto">
          <a:xfrm>
            <a:off x="0"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2227" name="Rectangle 3">
            <a:extLst>
              <a:ext uri="{FF2B5EF4-FFF2-40B4-BE49-F238E27FC236}">
                <a16:creationId xmlns:a16="http://schemas.microsoft.com/office/drawing/2014/main" id="{0049B4EE-9674-4F50-9B75-4569D1B6307A}"/>
              </a:ext>
            </a:extLst>
          </p:cNvPr>
          <p:cNvSpPr>
            <a:spLocks noGrp="1" noChangeArrowheads="1"/>
          </p:cNvSpPr>
          <p:nvPr>
            <p:ph type="dt" idx="1"/>
          </p:nvPr>
        </p:nvSpPr>
        <p:spPr bwMode="auto">
          <a:xfrm>
            <a:off x="4022725"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algn="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124" name="Rectangle 4">
            <a:extLst>
              <a:ext uri="{FF2B5EF4-FFF2-40B4-BE49-F238E27FC236}">
                <a16:creationId xmlns:a16="http://schemas.microsoft.com/office/drawing/2014/main" id="{256388FE-106B-4273-9C79-8629E9D1242C}"/>
              </a:ext>
            </a:extLst>
          </p:cNvPr>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9" name="Rectangle 5">
            <a:extLst>
              <a:ext uri="{FF2B5EF4-FFF2-40B4-BE49-F238E27FC236}">
                <a16:creationId xmlns:a16="http://schemas.microsoft.com/office/drawing/2014/main" id="{AF874765-DBC3-4D03-9274-B1DF55950CAB}"/>
              </a:ext>
            </a:extLst>
          </p:cNvPr>
          <p:cNvSpPr>
            <a:spLocks noGrp="1" noChangeArrowheads="1"/>
          </p:cNvSpPr>
          <p:nvPr>
            <p:ph type="body" sz="quarter" idx="3"/>
          </p:nvPr>
        </p:nvSpPr>
        <p:spPr bwMode="auto">
          <a:xfrm>
            <a:off x="709613" y="4860925"/>
            <a:ext cx="5680075" cy="4606925"/>
          </a:xfrm>
          <a:prstGeom prst="rect">
            <a:avLst/>
          </a:prstGeom>
          <a:noFill/>
          <a:ln>
            <a:noFill/>
          </a:ln>
          <a:effectLst/>
        </p:spPr>
        <p:txBody>
          <a:bodyPr vert="horz" wrap="square" lIns="98404" tIns="49201" rIns="98404" bIns="49201"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30" name="Rectangle 6">
            <a:extLst>
              <a:ext uri="{FF2B5EF4-FFF2-40B4-BE49-F238E27FC236}">
                <a16:creationId xmlns:a16="http://schemas.microsoft.com/office/drawing/2014/main" id="{7DC5F45F-B776-43B8-8AAC-CB75F5145D0B}"/>
              </a:ext>
            </a:extLst>
          </p:cNvPr>
          <p:cNvSpPr>
            <a:spLocks noGrp="1" noChangeArrowheads="1"/>
          </p:cNvSpPr>
          <p:nvPr>
            <p:ph type="ftr" sz="quarter" idx="4"/>
          </p:nvPr>
        </p:nvSpPr>
        <p:spPr bwMode="auto">
          <a:xfrm>
            <a:off x="0"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2231" name="Rectangle 7">
            <a:extLst>
              <a:ext uri="{FF2B5EF4-FFF2-40B4-BE49-F238E27FC236}">
                <a16:creationId xmlns:a16="http://schemas.microsoft.com/office/drawing/2014/main" id="{95FB5492-AFD1-4A4A-8F18-93B0E1EF5EA5}"/>
              </a:ext>
            </a:extLst>
          </p:cNvPr>
          <p:cNvSpPr>
            <a:spLocks noGrp="1" noChangeArrowheads="1"/>
          </p:cNvSpPr>
          <p:nvPr>
            <p:ph type="sldNum" sz="quarter" idx="5"/>
          </p:nvPr>
        </p:nvSpPr>
        <p:spPr bwMode="auto">
          <a:xfrm>
            <a:off x="4022725"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algn="r" defTabSz="984250" eaLnBrk="1" hangingPunct="1">
              <a:defRPr sz="1300" smtClean="0">
                <a:solidFill>
                  <a:schemeClr val="tx1"/>
                </a:solidFill>
              </a:defRPr>
            </a:lvl1pPr>
          </a:lstStyle>
          <a:p>
            <a:pPr>
              <a:defRPr/>
            </a:pPr>
            <a:fld id="{CD78ABF5-2718-4DD6-B8A1-C83BE587B11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2</a:t>
            </a:fld>
            <a:endParaRPr lang="en-GB" altLang="en-US"/>
          </a:p>
        </p:txBody>
      </p:sp>
    </p:spTree>
    <p:extLst>
      <p:ext uri="{BB962C8B-B14F-4D97-AF65-F5344CB8AC3E}">
        <p14:creationId xmlns:p14="http://schemas.microsoft.com/office/powerpoint/2010/main" val="3403868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3</a:t>
            </a:fld>
            <a:endParaRPr lang="en-GB" altLang="en-US"/>
          </a:p>
        </p:txBody>
      </p:sp>
    </p:spTree>
    <p:extLst>
      <p:ext uri="{BB962C8B-B14F-4D97-AF65-F5344CB8AC3E}">
        <p14:creationId xmlns:p14="http://schemas.microsoft.com/office/powerpoint/2010/main" val="24640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4</a:t>
            </a:fld>
            <a:endParaRPr lang="en-GB" altLang="en-US"/>
          </a:p>
        </p:txBody>
      </p:sp>
    </p:spTree>
    <p:extLst>
      <p:ext uri="{BB962C8B-B14F-4D97-AF65-F5344CB8AC3E}">
        <p14:creationId xmlns:p14="http://schemas.microsoft.com/office/powerpoint/2010/main" val="3219001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5</a:t>
            </a:fld>
            <a:endParaRPr lang="en-GB" altLang="en-US"/>
          </a:p>
        </p:txBody>
      </p:sp>
    </p:spTree>
    <p:extLst>
      <p:ext uri="{BB962C8B-B14F-4D97-AF65-F5344CB8AC3E}">
        <p14:creationId xmlns:p14="http://schemas.microsoft.com/office/powerpoint/2010/main" val="4138861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6</a:t>
            </a:fld>
            <a:endParaRPr lang="en-GB" altLang="en-US"/>
          </a:p>
        </p:txBody>
      </p:sp>
    </p:spTree>
    <p:extLst>
      <p:ext uri="{BB962C8B-B14F-4D97-AF65-F5344CB8AC3E}">
        <p14:creationId xmlns:p14="http://schemas.microsoft.com/office/powerpoint/2010/main" val="1763921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7</a:t>
            </a:fld>
            <a:endParaRPr lang="en-GB" altLang="en-US"/>
          </a:p>
        </p:txBody>
      </p:sp>
    </p:spTree>
    <p:extLst>
      <p:ext uri="{BB962C8B-B14F-4D97-AF65-F5344CB8AC3E}">
        <p14:creationId xmlns:p14="http://schemas.microsoft.com/office/powerpoint/2010/main" val="845178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8</a:t>
            </a:fld>
            <a:endParaRPr lang="en-GB" altLang="en-US"/>
          </a:p>
        </p:txBody>
      </p:sp>
    </p:spTree>
    <p:extLst>
      <p:ext uri="{BB962C8B-B14F-4D97-AF65-F5344CB8AC3E}">
        <p14:creationId xmlns:p14="http://schemas.microsoft.com/office/powerpoint/2010/main" val="21435510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7CEB8378-FFFB-4898-808E-C869AB5A903B}"/>
              </a:ext>
            </a:extLst>
          </p:cNvPr>
          <p:cNvCxnSpPr/>
          <p:nvPr userDrawn="1"/>
        </p:nvCxnSpPr>
        <p:spPr>
          <a:xfrm flipV="1">
            <a:off x="1588" y="1776413"/>
            <a:ext cx="9142412" cy="476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5" name="TextBox 13">
            <a:extLst>
              <a:ext uri="{FF2B5EF4-FFF2-40B4-BE49-F238E27FC236}">
                <a16:creationId xmlns:a16="http://schemas.microsoft.com/office/drawing/2014/main" id="{3913031E-A701-4B8F-A3A3-562FDF88B43A}"/>
              </a:ext>
            </a:extLst>
          </p:cNvPr>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6" name="Picture 13">
            <a:extLst>
              <a:ext uri="{FF2B5EF4-FFF2-40B4-BE49-F238E27FC236}">
                <a16:creationId xmlns:a16="http://schemas.microsoft.com/office/drawing/2014/main" id="{29BB83B5-4EE8-49AF-8C82-32BD4F7227FD}"/>
              </a:ext>
            </a:extLst>
          </p:cNvPr>
          <p:cNvPicPr>
            <a:picLocks noChangeAspect="1"/>
          </p:cNvPicPr>
          <p:nvPr userDrawn="1"/>
        </p:nvPicPr>
        <p:blipFill>
          <a:blip r:embed="rId2">
            <a:extLst>
              <a:ext uri="{28A0092B-C50C-407E-A947-70E740481C1C}">
                <a14:useLocalDpi xmlns:a14="http://schemas.microsoft.com/office/drawing/2010/main" val="0"/>
              </a:ext>
            </a:extLst>
          </a:blip>
          <a:srcRect l="2541" t="-2" b="11363"/>
          <a:stretch>
            <a:fillRect/>
          </a:stretch>
        </p:blipFill>
        <p:spPr bwMode="auto">
          <a:xfrm>
            <a:off x="503238" y="846138"/>
            <a:ext cx="29225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a:extLst>
              <a:ext uri="{FF2B5EF4-FFF2-40B4-BE49-F238E27FC236}">
                <a16:creationId xmlns:a16="http://schemas.microsoft.com/office/drawing/2014/main" id="{DF79C6CD-1B57-4DA6-91F0-0ACAAFB3A2D7}"/>
              </a:ext>
            </a:extLst>
          </p:cNvPr>
          <p:cNvCxnSpPr/>
          <p:nvPr userDrawn="1"/>
        </p:nvCxnSpPr>
        <p:spPr>
          <a:xfrm flipV="1">
            <a:off x="6350" y="4516438"/>
            <a:ext cx="9142413" cy="476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pic>
        <p:nvPicPr>
          <p:cNvPr id="8" name="Picture 12" descr="A picture containing ship, large, man, table&#10;&#10;Description automatically generated">
            <a:extLst>
              <a:ext uri="{FF2B5EF4-FFF2-40B4-BE49-F238E27FC236}">
                <a16:creationId xmlns:a16="http://schemas.microsoft.com/office/drawing/2014/main" id="{17D9BCB7-44F5-4E92-8475-18DE55069AB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t="24380" b="14079"/>
          <a:stretch>
            <a:fillRect/>
          </a:stretch>
        </p:blipFill>
        <p:spPr bwMode="auto">
          <a:xfrm>
            <a:off x="0" y="1776413"/>
            <a:ext cx="9144000" cy="273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ctrTitle"/>
          </p:nvPr>
        </p:nvSpPr>
        <p:spPr>
          <a:xfrm>
            <a:off x="455613" y="4591960"/>
            <a:ext cx="8312150" cy="574675"/>
          </a:xfrm>
        </p:spPr>
        <p:txBody>
          <a:bodyPr anchor="b"/>
          <a:lstStyle>
            <a:lvl1pPr>
              <a:lnSpc>
                <a:spcPct val="85000"/>
              </a:lnSpc>
              <a:defRPr sz="300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5126948"/>
            <a:ext cx="5638800" cy="946150"/>
          </a:xfrm>
        </p:spPr>
        <p:txBody>
          <a:bodyPr/>
          <a:lstStyle>
            <a:lvl1pPr marL="0" indent="0">
              <a:spcBef>
                <a:spcPct val="0"/>
              </a:spcBef>
              <a:buFont typeface="Arial" charset="0"/>
              <a:buNone/>
              <a:defRPr sz="1600">
                <a:solidFill>
                  <a:schemeClr val="tx2"/>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3908484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cap="all" baseline="0">
                <a:solidFill>
                  <a:schemeClr val="tx1"/>
                </a:solidFill>
              </a:defRPr>
            </a:lvl1pPr>
          </a:lstStyle>
          <a:p>
            <a:r>
              <a:rPr lang="en-GB" dirty="0"/>
              <a:t>Click to edit Master title style</a:t>
            </a:r>
            <a:endParaRPr lang="en-US" dirty="0"/>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baseline="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5">
            <a:extLst>
              <a:ext uri="{FF2B5EF4-FFF2-40B4-BE49-F238E27FC236}">
                <a16:creationId xmlns:a16="http://schemas.microsoft.com/office/drawing/2014/main" id="{39907315-BE26-42AF-ABCD-D4FDED525A75}"/>
              </a:ext>
            </a:extLst>
          </p:cNvPr>
          <p:cNvSpPr>
            <a:spLocks noGrp="1" noChangeArrowheads="1"/>
          </p:cNvSpPr>
          <p:nvPr>
            <p:ph type="sldNum" sz="quarter" idx="10"/>
          </p:nvPr>
        </p:nvSpPr>
        <p:spPr>
          <a:ln/>
        </p:spPr>
        <p:txBody>
          <a:bodyPr/>
          <a:lstStyle>
            <a:lvl1pPr>
              <a:defRPr/>
            </a:lvl1pPr>
          </a:lstStyle>
          <a:p>
            <a:pPr>
              <a:defRPr/>
            </a:pPr>
            <a:fld id="{04669813-B585-46D1-AFC7-BA032F4D5F57}" type="slidenum">
              <a:rPr lang="en-GB" altLang="en-US"/>
              <a:pPr>
                <a:defRPr/>
              </a:pPr>
              <a:t>‹#›</a:t>
            </a:fld>
            <a:endParaRPr lang="en-GB" altLang="en-US" sz="700" b="0"/>
          </a:p>
        </p:txBody>
      </p:sp>
    </p:spTree>
    <p:extLst>
      <p:ext uri="{BB962C8B-B14F-4D97-AF65-F5344CB8AC3E}">
        <p14:creationId xmlns:p14="http://schemas.microsoft.com/office/powerpoint/2010/main" val="240708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28675"/>
          </a:xfrm>
        </p:spPr>
        <p:txBody>
          <a:bodyPr/>
          <a:lstStyle/>
          <a:p>
            <a:r>
              <a:rPr lang="en-GB" dirty="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705E46C2-F079-4AFB-838F-463A5BEE45F4}"/>
              </a:ext>
            </a:extLst>
          </p:cNvPr>
          <p:cNvSpPr>
            <a:spLocks noGrp="1" noChangeArrowheads="1"/>
          </p:cNvSpPr>
          <p:nvPr>
            <p:ph type="sldNum" sz="quarter" idx="10"/>
          </p:nvPr>
        </p:nvSpPr>
        <p:spPr>
          <a:ln/>
        </p:spPr>
        <p:txBody>
          <a:bodyPr/>
          <a:lstStyle>
            <a:lvl1pPr>
              <a:defRPr/>
            </a:lvl1pPr>
          </a:lstStyle>
          <a:p>
            <a:pPr>
              <a:defRPr/>
            </a:pPr>
            <a:fld id="{BFF0272E-59FC-42A1-90A3-80FA15263606}" type="slidenum">
              <a:rPr lang="en-GB" altLang="en-US"/>
              <a:pPr>
                <a:defRPr/>
              </a:pPr>
              <a:t>‹#›</a:t>
            </a:fld>
            <a:endParaRPr lang="en-GB" altLang="en-US" sz="700" b="0"/>
          </a:p>
        </p:txBody>
      </p:sp>
    </p:spTree>
    <p:extLst>
      <p:ext uri="{BB962C8B-B14F-4D97-AF65-F5344CB8AC3E}">
        <p14:creationId xmlns:p14="http://schemas.microsoft.com/office/powerpoint/2010/main" val="889843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8313" y="876300"/>
            <a:ext cx="2120900" cy="5011738"/>
          </a:xfr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0850" y="876300"/>
            <a:ext cx="6215063" cy="5011738"/>
          </a:xfrm>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marL="1341438" indent="0">
              <a:buFont typeface="Arial" panose="020B0604020202020204" pitchFamily="34" charset="0"/>
              <a:buNone/>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4D9019E9-757D-4D18-9F4F-77F9142E8F97}"/>
              </a:ext>
            </a:extLst>
          </p:cNvPr>
          <p:cNvSpPr>
            <a:spLocks noGrp="1" noChangeArrowheads="1"/>
          </p:cNvSpPr>
          <p:nvPr>
            <p:ph type="sldNum" sz="quarter" idx="10"/>
          </p:nvPr>
        </p:nvSpPr>
        <p:spPr>
          <a:ln/>
        </p:spPr>
        <p:txBody>
          <a:bodyPr/>
          <a:lstStyle>
            <a:lvl1pPr>
              <a:defRPr/>
            </a:lvl1pPr>
          </a:lstStyle>
          <a:p>
            <a:pPr>
              <a:defRPr/>
            </a:pPr>
            <a:fld id="{4367EA60-D9A0-466F-9C9A-86583E41EBDB}" type="slidenum">
              <a:rPr lang="en-GB" altLang="en-US"/>
              <a:pPr>
                <a:defRPr/>
              </a:pPr>
              <a:t>‹#›</a:t>
            </a:fld>
            <a:endParaRPr lang="en-GB" altLang="en-US" sz="700" b="0"/>
          </a:p>
        </p:txBody>
      </p:sp>
    </p:spTree>
    <p:extLst>
      <p:ext uri="{BB962C8B-B14F-4D97-AF65-F5344CB8AC3E}">
        <p14:creationId xmlns:p14="http://schemas.microsoft.com/office/powerpoint/2010/main" val="1724055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74F896EB-85CD-426F-8D33-1FC9CE0913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677988"/>
            <a:ext cx="9144000"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4F1F4B92-D46A-4955-BC50-C1860A903420}"/>
              </a:ext>
            </a:extLst>
          </p:cNvPr>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D8C40AD-804E-4EFD-BB92-00CE25584D94}"/>
              </a:ext>
            </a:extLst>
          </p:cNvPr>
          <p:cNvCxnSpPr/>
          <p:nvPr userDrawn="1"/>
        </p:nvCxnSpPr>
        <p:spPr>
          <a:xfrm flipV="1">
            <a:off x="1588" y="1663700"/>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13">
            <a:extLst>
              <a:ext uri="{FF2B5EF4-FFF2-40B4-BE49-F238E27FC236}">
                <a16:creationId xmlns:a16="http://schemas.microsoft.com/office/drawing/2014/main" id="{939099BB-772C-4039-9AEB-584DFC5AD765}"/>
              </a:ext>
            </a:extLst>
          </p:cNvPr>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8" name="Picture 13">
            <a:extLst>
              <a:ext uri="{FF2B5EF4-FFF2-40B4-BE49-F238E27FC236}">
                <a16:creationId xmlns:a16="http://schemas.microsoft.com/office/drawing/2014/main" id="{C862C6A5-EE8F-4CCF-AB71-486DEF7DE4DD}"/>
              </a:ext>
            </a:extLst>
          </p:cNvPr>
          <p:cNvPicPr>
            <a:picLocks noChangeAspect="1"/>
          </p:cNvPicPr>
          <p:nvPr userDrawn="1"/>
        </p:nvPicPr>
        <p:blipFill>
          <a:blip r:embed="rId3">
            <a:extLst>
              <a:ext uri="{28A0092B-C50C-407E-A947-70E740481C1C}">
                <a14:useLocalDpi xmlns:a14="http://schemas.microsoft.com/office/drawing/2010/main" val="0"/>
              </a:ext>
            </a:extLst>
          </a:blip>
          <a:srcRect l="2541" t="-2" b="11363"/>
          <a:stretch>
            <a:fillRect/>
          </a:stretch>
        </p:blipFill>
        <p:spPr bwMode="auto">
          <a:xfrm>
            <a:off x="503238" y="846138"/>
            <a:ext cx="29225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ctrTitle"/>
          </p:nvPr>
        </p:nvSpPr>
        <p:spPr>
          <a:xfrm>
            <a:off x="455613" y="4330700"/>
            <a:ext cx="8312150" cy="574675"/>
          </a:xfrm>
        </p:spPr>
        <p:txBody>
          <a:bodyPr anchor="b"/>
          <a:lstStyle>
            <a:lvl1pPr>
              <a:lnSpc>
                <a:spcPct val="85000"/>
              </a:lnSpc>
              <a:defRPr sz="3000" cap="all" baseline="0">
                <a:solidFill>
                  <a:schemeClr val="tx1"/>
                </a:solidFill>
              </a:defRPr>
            </a:lvl1pPr>
          </a:lstStyle>
          <a:p>
            <a:pPr lvl="0"/>
            <a:r>
              <a:rPr lang="en-US" noProof="0" dirty="0"/>
              <a:t>Click to edit Master title style</a:t>
            </a:r>
          </a:p>
        </p:txBody>
      </p:sp>
      <p:sp>
        <p:nvSpPr>
          <p:cNvPr id="402436" name="Rectangle 4"/>
          <p:cNvSpPr>
            <a:spLocks noGrp="1" noChangeArrowheads="1"/>
          </p:cNvSpPr>
          <p:nvPr>
            <p:ph type="subTitle" idx="1"/>
          </p:nvPr>
        </p:nvSpPr>
        <p:spPr>
          <a:xfrm>
            <a:off x="452438" y="4865688"/>
            <a:ext cx="5638800" cy="946150"/>
          </a:xfrm>
        </p:spPr>
        <p:txBody>
          <a:bodyPr/>
          <a:lstStyle>
            <a:lvl1pPr marL="0" indent="0">
              <a:spcBef>
                <a:spcPct val="0"/>
              </a:spcBef>
              <a:buFont typeface="Arial" charset="0"/>
              <a:buNone/>
              <a:defRPr sz="1600">
                <a:solidFill>
                  <a:schemeClr val="tx2"/>
                </a:solidFill>
              </a:defRPr>
            </a:lvl1pPr>
          </a:lstStyle>
          <a:p>
            <a:pPr lvl="0"/>
            <a:r>
              <a:rPr lang="en-US" noProof="0" dirty="0"/>
              <a:t>Click to edit Master subtitle style</a:t>
            </a:r>
          </a:p>
        </p:txBody>
      </p:sp>
    </p:spTree>
    <p:extLst>
      <p:ext uri="{BB962C8B-B14F-4D97-AF65-F5344CB8AC3E}">
        <p14:creationId xmlns:p14="http://schemas.microsoft.com/office/powerpoint/2010/main" val="1789813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16678"/>
          </a:xfrm>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marL="1341438" indent="0">
              <a:buFontTx/>
              <a:buNone/>
              <a:defRPr>
                <a:solidFill>
                  <a:schemeClr val="accent2">
                    <a:lumMod val="50000"/>
                  </a:schemeClr>
                </a:solidFill>
              </a:defRPr>
            </a:lvl4pPr>
            <a:lvl5pPr marL="1839913" indent="0">
              <a:buFontTx/>
              <a:buNone/>
              <a:defRPr>
                <a:solidFill>
                  <a:schemeClr val="accent2">
                    <a:lumMod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9BF3B982-22B3-4E7F-B859-9DADF53BC5EE}"/>
              </a:ext>
            </a:extLst>
          </p:cNvPr>
          <p:cNvSpPr>
            <a:spLocks noGrp="1" noChangeArrowheads="1"/>
          </p:cNvSpPr>
          <p:nvPr>
            <p:ph type="sldNum" sz="quarter" idx="10"/>
          </p:nvPr>
        </p:nvSpPr>
        <p:spPr>
          <a:ln/>
        </p:spPr>
        <p:txBody>
          <a:bodyPr/>
          <a:lstStyle>
            <a:lvl1pPr>
              <a:defRPr/>
            </a:lvl1pPr>
          </a:lstStyle>
          <a:p>
            <a:pPr>
              <a:defRPr/>
            </a:pPr>
            <a:fld id="{2C538014-7F7F-4BEB-A598-EAB2D87C9254}" type="slidenum">
              <a:rPr lang="en-GB" altLang="en-US"/>
              <a:pPr>
                <a:defRPr/>
              </a:pPr>
              <a:t>‹#›</a:t>
            </a:fld>
            <a:endParaRPr lang="en-GB" altLang="en-US" sz="700" b="0"/>
          </a:p>
        </p:txBody>
      </p:sp>
    </p:spTree>
    <p:extLst>
      <p:ext uri="{BB962C8B-B14F-4D97-AF65-F5344CB8AC3E}">
        <p14:creationId xmlns:p14="http://schemas.microsoft.com/office/powerpoint/2010/main" val="400390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GB"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a:t>Click to edit Master text styles</a:t>
            </a:r>
          </a:p>
        </p:txBody>
      </p:sp>
      <p:sp>
        <p:nvSpPr>
          <p:cNvPr id="4" name="Rectangle 5">
            <a:extLst>
              <a:ext uri="{FF2B5EF4-FFF2-40B4-BE49-F238E27FC236}">
                <a16:creationId xmlns:a16="http://schemas.microsoft.com/office/drawing/2014/main" id="{F023D86A-8883-4F68-A179-E73CDF2BF184}"/>
              </a:ext>
            </a:extLst>
          </p:cNvPr>
          <p:cNvSpPr>
            <a:spLocks noGrp="1" noChangeArrowheads="1"/>
          </p:cNvSpPr>
          <p:nvPr>
            <p:ph type="sldNum" sz="quarter" idx="10"/>
          </p:nvPr>
        </p:nvSpPr>
        <p:spPr>
          <a:ln/>
        </p:spPr>
        <p:txBody>
          <a:bodyPr/>
          <a:lstStyle>
            <a:lvl1pPr>
              <a:defRPr/>
            </a:lvl1pPr>
          </a:lstStyle>
          <a:p>
            <a:pPr>
              <a:defRPr/>
            </a:pPr>
            <a:fld id="{7F8CC0A1-E1A7-4D3A-ABFA-1CC94731191C}" type="slidenum">
              <a:rPr lang="en-GB" altLang="en-US"/>
              <a:pPr>
                <a:defRPr/>
              </a:pPr>
              <a:t>‹#›</a:t>
            </a:fld>
            <a:endParaRPr lang="en-GB" altLang="en-US" sz="700" b="0"/>
          </a:p>
        </p:txBody>
      </p:sp>
    </p:spTree>
    <p:extLst>
      <p:ext uri="{BB962C8B-B14F-4D97-AF65-F5344CB8AC3E}">
        <p14:creationId xmlns:p14="http://schemas.microsoft.com/office/powerpoint/2010/main" val="297485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1"/>
            <a:ext cx="8488363" cy="823658"/>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450850" y="1016000"/>
            <a:ext cx="4167188"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770438" y="1016000"/>
            <a:ext cx="4168775"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5">
            <a:extLst>
              <a:ext uri="{FF2B5EF4-FFF2-40B4-BE49-F238E27FC236}">
                <a16:creationId xmlns:a16="http://schemas.microsoft.com/office/drawing/2014/main" id="{BE3E63F5-30CC-4E99-81FD-CE217DB45C66}"/>
              </a:ext>
            </a:extLst>
          </p:cNvPr>
          <p:cNvSpPr>
            <a:spLocks noGrp="1" noChangeArrowheads="1"/>
          </p:cNvSpPr>
          <p:nvPr>
            <p:ph type="sldNum" sz="quarter" idx="10"/>
          </p:nvPr>
        </p:nvSpPr>
        <p:spPr>
          <a:ln/>
        </p:spPr>
        <p:txBody>
          <a:bodyPr/>
          <a:lstStyle>
            <a:lvl1pPr>
              <a:defRPr/>
            </a:lvl1pPr>
          </a:lstStyle>
          <a:p>
            <a:pPr>
              <a:defRPr/>
            </a:pPr>
            <a:fld id="{AC5F0D43-DF0F-41D9-9040-D5E2F8182155}" type="slidenum">
              <a:rPr lang="en-GB" altLang="en-US"/>
              <a:pPr>
                <a:defRPr/>
              </a:pPr>
              <a:t>‹#›</a:t>
            </a:fld>
            <a:endParaRPr lang="en-GB" altLang="en-US" sz="700" b="0"/>
          </a:p>
        </p:txBody>
      </p:sp>
    </p:spTree>
    <p:extLst>
      <p:ext uri="{BB962C8B-B14F-4D97-AF65-F5344CB8AC3E}">
        <p14:creationId xmlns:p14="http://schemas.microsoft.com/office/powerpoint/2010/main" val="2321155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lvl1pPr>
              <a:defRPr/>
            </a:lvl1pPr>
          </a:lstStyle>
          <a:p>
            <a:r>
              <a:rPr lang="en-GB" dirty="0"/>
              <a:t>Click to edit Master title style</a:t>
            </a:r>
            <a:endParaRPr lang="en-US" dirty="0"/>
          </a:p>
        </p:txBody>
      </p:sp>
      <p:sp>
        <p:nvSpPr>
          <p:cNvPr id="3" name="Text Placeholder 2"/>
          <p:cNvSpPr>
            <a:spLocks noGrp="1"/>
          </p:cNvSpPr>
          <p:nvPr>
            <p:ph type="body" idx="1"/>
          </p:nvPr>
        </p:nvSpPr>
        <p:spPr>
          <a:xfrm>
            <a:off x="457200" y="1016000"/>
            <a:ext cx="4040188"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457200" y="1496218"/>
            <a:ext cx="4040188"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5" y="1016000"/>
            <a:ext cx="4041775"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4645025" y="1496218"/>
            <a:ext cx="4041775"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FontTx/>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Rectangle 5">
            <a:extLst>
              <a:ext uri="{FF2B5EF4-FFF2-40B4-BE49-F238E27FC236}">
                <a16:creationId xmlns:a16="http://schemas.microsoft.com/office/drawing/2014/main" id="{E5C15CAD-E622-45E0-840E-83ABFECCEF07}"/>
              </a:ext>
            </a:extLst>
          </p:cNvPr>
          <p:cNvSpPr>
            <a:spLocks noGrp="1" noChangeArrowheads="1"/>
          </p:cNvSpPr>
          <p:nvPr>
            <p:ph type="sldNum" sz="quarter" idx="10"/>
          </p:nvPr>
        </p:nvSpPr>
        <p:spPr>
          <a:ln/>
        </p:spPr>
        <p:txBody>
          <a:bodyPr/>
          <a:lstStyle>
            <a:lvl1pPr>
              <a:defRPr/>
            </a:lvl1pPr>
          </a:lstStyle>
          <a:p>
            <a:pPr>
              <a:defRPr/>
            </a:pPr>
            <a:fld id="{F527ED75-BF0A-47E7-8471-40B1CF94C5C7}" type="slidenum">
              <a:rPr lang="en-GB" altLang="en-US"/>
              <a:pPr>
                <a:defRPr/>
              </a:pPr>
              <a:t>‹#›</a:t>
            </a:fld>
            <a:endParaRPr lang="en-GB" altLang="en-US" sz="700" b="0"/>
          </a:p>
        </p:txBody>
      </p:sp>
    </p:spTree>
    <p:extLst>
      <p:ext uri="{BB962C8B-B14F-4D97-AF65-F5344CB8AC3E}">
        <p14:creationId xmlns:p14="http://schemas.microsoft.com/office/powerpoint/2010/main" val="4095451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693150" cy="828675"/>
          </a:xfrm>
        </p:spPr>
        <p:txBody>
          <a:bodyPr/>
          <a:lstStyle/>
          <a:p>
            <a:r>
              <a:rPr lang="en-GB" dirty="0"/>
              <a:t>Click to edit Master title style</a:t>
            </a:r>
            <a:endParaRPr lang="en-US" dirty="0"/>
          </a:p>
        </p:txBody>
      </p:sp>
      <p:sp>
        <p:nvSpPr>
          <p:cNvPr id="3" name="Rectangle 5">
            <a:extLst>
              <a:ext uri="{FF2B5EF4-FFF2-40B4-BE49-F238E27FC236}">
                <a16:creationId xmlns:a16="http://schemas.microsoft.com/office/drawing/2014/main" id="{49357373-51C7-4ECE-BB4B-907884ED1371}"/>
              </a:ext>
            </a:extLst>
          </p:cNvPr>
          <p:cNvSpPr>
            <a:spLocks noGrp="1" noChangeArrowheads="1"/>
          </p:cNvSpPr>
          <p:nvPr>
            <p:ph type="sldNum" sz="quarter" idx="10"/>
          </p:nvPr>
        </p:nvSpPr>
        <p:spPr>
          <a:ln/>
        </p:spPr>
        <p:txBody>
          <a:bodyPr/>
          <a:lstStyle>
            <a:lvl1pPr>
              <a:defRPr/>
            </a:lvl1pPr>
          </a:lstStyle>
          <a:p>
            <a:pPr>
              <a:defRPr/>
            </a:pPr>
            <a:fld id="{8333AE44-B5CE-45C8-A7CA-BE07B166FE41}" type="slidenum">
              <a:rPr lang="en-GB" altLang="en-US"/>
              <a:pPr>
                <a:defRPr/>
              </a:pPr>
              <a:t>‹#›</a:t>
            </a:fld>
            <a:endParaRPr lang="en-GB" altLang="en-US" sz="700" b="0"/>
          </a:p>
        </p:txBody>
      </p:sp>
    </p:spTree>
    <p:extLst>
      <p:ext uri="{BB962C8B-B14F-4D97-AF65-F5344CB8AC3E}">
        <p14:creationId xmlns:p14="http://schemas.microsoft.com/office/powerpoint/2010/main" val="160411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1A658B86-ED2C-41CB-8A4F-8EAC97F1CD21}"/>
              </a:ext>
            </a:extLst>
          </p:cNvPr>
          <p:cNvSpPr>
            <a:spLocks noGrp="1" noChangeArrowheads="1"/>
          </p:cNvSpPr>
          <p:nvPr>
            <p:ph type="sldNum" sz="quarter" idx="10"/>
          </p:nvPr>
        </p:nvSpPr>
        <p:spPr>
          <a:ln/>
        </p:spPr>
        <p:txBody>
          <a:bodyPr/>
          <a:lstStyle>
            <a:lvl1pPr>
              <a:defRPr/>
            </a:lvl1pPr>
          </a:lstStyle>
          <a:p>
            <a:pPr>
              <a:defRPr/>
            </a:pPr>
            <a:fld id="{F2ECFE77-652D-4144-AF0E-F30DB92550A1}" type="slidenum">
              <a:rPr lang="en-GB" altLang="en-US"/>
              <a:pPr>
                <a:defRPr/>
              </a:pPr>
              <a:t>‹#›</a:t>
            </a:fld>
            <a:endParaRPr lang="en-GB" altLang="en-US" sz="700" b="0"/>
          </a:p>
        </p:txBody>
      </p:sp>
    </p:spTree>
    <p:extLst>
      <p:ext uri="{BB962C8B-B14F-4D97-AF65-F5344CB8AC3E}">
        <p14:creationId xmlns:p14="http://schemas.microsoft.com/office/powerpoint/2010/main" val="3343626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0"/>
            <a:ext cx="3008313" cy="660400"/>
          </a:xfr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638550" y="1016000"/>
            <a:ext cx="5111750" cy="5351463"/>
          </a:xfrm>
        </p:spPr>
        <p:txBody>
          <a:bodyPr/>
          <a:lstStyle>
            <a:lvl1pPr>
              <a:defRPr sz="2000">
                <a:solidFill>
                  <a:schemeClr val="accent2">
                    <a:lumMod val="50000"/>
                  </a:schemeClr>
                </a:solidFill>
              </a:defRPr>
            </a:lvl1pPr>
            <a:lvl2pPr>
              <a:defRPr sz="1800">
                <a:solidFill>
                  <a:schemeClr val="accent2">
                    <a:lumMod val="50000"/>
                  </a:schemeClr>
                </a:solidFill>
              </a:defRPr>
            </a:lvl2pPr>
            <a:lvl3pPr>
              <a:defRPr sz="1800">
                <a:solidFill>
                  <a:schemeClr val="accent2">
                    <a:lumMod val="50000"/>
                  </a:schemeClr>
                </a:solidFill>
              </a:defRPr>
            </a:lvl3pPr>
            <a:lvl4pPr>
              <a:defRPr sz="1400">
                <a:solidFill>
                  <a:schemeClr val="accent2">
                    <a:lumMod val="50000"/>
                  </a:schemeClr>
                </a:solidFill>
              </a:defRPr>
            </a:lvl4pPr>
            <a:lvl5pPr marL="1839913" indent="0">
              <a:buFontTx/>
              <a:buNone/>
              <a:defRPr sz="1200">
                <a:solidFill>
                  <a:schemeClr val="accent2">
                    <a:lumMod val="50000"/>
                  </a:schemeClr>
                </a:solidFill>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Rectangle 5">
            <a:extLst>
              <a:ext uri="{FF2B5EF4-FFF2-40B4-BE49-F238E27FC236}">
                <a16:creationId xmlns:a16="http://schemas.microsoft.com/office/drawing/2014/main" id="{654ECE93-6578-46DB-896A-0852C5690706}"/>
              </a:ext>
            </a:extLst>
          </p:cNvPr>
          <p:cNvSpPr>
            <a:spLocks noGrp="1" noChangeArrowheads="1"/>
          </p:cNvSpPr>
          <p:nvPr>
            <p:ph type="sldNum" sz="quarter" idx="10"/>
          </p:nvPr>
        </p:nvSpPr>
        <p:spPr>
          <a:ln/>
        </p:spPr>
        <p:txBody>
          <a:bodyPr/>
          <a:lstStyle>
            <a:lvl1pPr>
              <a:defRPr/>
            </a:lvl1pPr>
          </a:lstStyle>
          <a:p>
            <a:pPr>
              <a:defRPr/>
            </a:pPr>
            <a:fld id="{AB09DFA0-272E-451F-B711-7BCF031E4FE9}" type="slidenum">
              <a:rPr lang="en-GB" altLang="en-US"/>
              <a:pPr>
                <a:defRPr/>
              </a:pPr>
              <a:t>‹#›</a:t>
            </a:fld>
            <a:endParaRPr lang="en-GB" altLang="en-US" sz="700" b="0"/>
          </a:p>
        </p:txBody>
      </p:sp>
    </p:spTree>
    <p:extLst>
      <p:ext uri="{BB962C8B-B14F-4D97-AF65-F5344CB8AC3E}">
        <p14:creationId xmlns:p14="http://schemas.microsoft.com/office/powerpoint/2010/main" val="1643071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8ACBA1BE-DF72-478B-ACC0-1453FB73F669}"/>
              </a:ext>
            </a:extLst>
          </p:cNvPr>
          <p:cNvSpPr>
            <a:spLocks noGrp="1" noChangeArrowheads="1"/>
          </p:cNvSpPr>
          <p:nvPr>
            <p:ph type="title"/>
          </p:nvPr>
        </p:nvSpPr>
        <p:spPr bwMode="auto">
          <a:xfrm>
            <a:off x="450850" y="0"/>
            <a:ext cx="84883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en-US" altLang="en-US"/>
          </a:p>
        </p:txBody>
      </p:sp>
      <p:sp>
        <p:nvSpPr>
          <p:cNvPr id="1027" name="Rectangle 4">
            <a:extLst>
              <a:ext uri="{FF2B5EF4-FFF2-40B4-BE49-F238E27FC236}">
                <a16:creationId xmlns:a16="http://schemas.microsoft.com/office/drawing/2014/main" id="{0E7F7B7C-96C4-49AA-83D5-0BE46440067C}"/>
              </a:ext>
            </a:extLst>
          </p:cNvPr>
          <p:cNvSpPr>
            <a:spLocks noGrp="1" noChangeArrowheads="1"/>
          </p:cNvSpPr>
          <p:nvPr>
            <p:ph type="body" idx="1"/>
          </p:nvPr>
        </p:nvSpPr>
        <p:spPr bwMode="auto">
          <a:xfrm>
            <a:off x="450850" y="1016000"/>
            <a:ext cx="8488363"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401413" name="Rectangle 5">
            <a:extLst>
              <a:ext uri="{FF2B5EF4-FFF2-40B4-BE49-F238E27FC236}">
                <a16:creationId xmlns:a16="http://schemas.microsoft.com/office/drawing/2014/main" id="{8F0C9335-038B-4AAF-A23A-50FAF53903DF}"/>
              </a:ext>
            </a:extLst>
          </p:cNvPr>
          <p:cNvSpPr>
            <a:spLocks noGrp="1" noChangeArrowheads="1"/>
          </p:cNvSpPr>
          <p:nvPr>
            <p:ph type="sldNum" sz="quarter" idx="4"/>
          </p:nvPr>
        </p:nvSpPr>
        <p:spPr bwMode="auto">
          <a:xfrm>
            <a:off x="4184650" y="6511925"/>
            <a:ext cx="844550" cy="2413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800" b="1" smtClean="0">
                <a:solidFill>
                  <a:srgbClr val="3A3A3A"/>
                </a:solidFill>
              </a:defRPr>
            </a:lvl1pPr>
          </a:lstStyle>
          <a:p>
            <a:pPr>
              <a:defRPr/>
            </a:pPr>
            <a:fld id="{E7D0CAD7-B3F5-43CE-8C9E-27137AE49F84}" type="slidenum">
              <a:rPr lang="en-GB" altLang="en-US"/>
              <a:pPr>
                <a:defRPr/>
              </a:pPr>
              <a:t>‹#›</a:t>
            </a:fld>
            <a:endParaRPr lang="en-GB" altLang="en-US" sz="700" b="0"/>
          </a:p>
        </p:txBody>
      </p:sp>
      <p:sp>
        <p:nvSpPr>
          <p:cNvPr id="1029" name="TextBox 5">
            <a:extLst>
              <a:ext uri="{FF2B5EF4-FFF2-40B4-BE49-F238E27FC236}">
                <a16:creationId xmlns:a16="http://schemas.microsoft.com/office/drawing/2014/main" id="{E100796E-7F19-4797-9312-333AE07FF86C}"/>
              </a:ext>
            </a:extLst>
          </p:cNvPr>
          <p:cNvSpPr txBox="1">
            <a:spLocks noChangeArrowheads="1"/>
          </p:cNvSpPr>
          <p:nvPr userDrawn="1"/>
        </p:nvSpPr>
        <p:spPr bwMode="auto">
          <a:xfrm>
            <a:off x="273050" y="6477000"/>
            <a:ext cx="2711450" cy="27622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200" dirty="0">
                <a:solidFill>
                  <a:schemeClr val="accent2">
                    <a:lumMod val="50000"/>
                  </a:schemeClr>
                </a:solidFill>
                <a:latin typeface="+mj-lt"/>
              </a:rPr>
              <a:t>Tynagh Energy Limited</a:t>
            </a:r>
          </a:p>
        </p:txBody>
      </p:sp>
      <p:cxnSp>
        <p:nvCxnSpPr>
          <p:cNvPr id="7" name="Straight Connector 6">
            <a:extLst>
              <a:ext uri="{FF2B5EF4-FFF2-40B4-BE49-F238E27FC236}">
                <a16:creationId xmlns:a16="http://schemas.microsoft.com/office/drawing/2014/main" id="{06EA3E36-EBB7-4881-8417-8A6E1602562E}"/>
              </a:ext>
            </a:extLst>
          </p:cNvPr>
          <p:cNvCxnSpPr/>
          <p:nvPr userDrawn="1"/>
        </p:nvCxnSpPr>
        <p:spPr>
          <a:xfrm>
            <a:off x="1588" y="831850"/>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AE02837-B8B9-4239-8A4A-59FD3532161C}"/>
              </a:ext>
            </a:extLst>
          </p:cNvPr>
          <p:cNvCxnSpPr/>
          <p:nvPr userDrawn="1"/>
        </p:nvCxnSpPr>
        <p:spPr>
          <a:xfrm>
            <a:off x="1588" y="6308725"/>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32" name="Picture 8">
            <a:extLst>
              <a:ext uri="{FF2B5EF4-FFF2-40B4-BE49-F238E27FC236}">
                <a16:creationId xmlns:a16="http://schemas.microsoft.com/office/drawing/2014/main" id="{BB148312-8EB5-4D88-9108-1802BA74342C}"/>
              </a:ext>
            </a:extLst>
          </p:cNvPr>
          <p:cNvPicPr>
            <a:picLocks noChangeAspect="1"/>
          </p:cNvPicPr>
          <p:nvPr userDrawn="1"/>
        </p:nvPicPr>
        <p:blipFill>
          <a:blip r:embed="rId15">
            <a:extLst>
              <a:ext uri="{28A0092B-C50C-407E-A947-70E740481C1C}">
                <a14:useLocalDpi xmlns:a14="http://schemas.microsoft.com/office/drawing/2010/main" val="0"/>
              </a:ext>
            </a:extLst>
          </a:blip>
          <a:srcRect l="2171" t="-2" b="11362"/>
          <a:stretch>
            <a:fillRect/>
          </a:stretch>
        </p:blipFill>
        <p:spPr bwMode="auto">
          <a:xfrm>
            <a:off x="7005638" y="6378575"/>
            <a:ext cx="213836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4"/>
    </p:custDataLst>
  </p:cSld>
  <p:clrMap bg1="lt1" tx1="dk1" bg2="lt2" tx2="dk2" accent1="accent1" accent2="accent2" accent3="accent3" accent4="accent4" accent5="accent5" accent6="accent6" hlink="hlink" folHlink="folHlink"/>
  <p:sldLayoutIdLst>
    <p:sldLayoutId id="2147484040" r:id="rId1"/>
    <p:sldLayoutId id="2147484041"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Lst>
  <p:hf hdr="0" ftr="0" dt="0"/>
  <p:txStyles>
    <p:titleStyle>
      <a:lvl1pPr algn="l" rtl="0" eaLnBrk="0" fontAlgn="base" hangingPunct="0">
        <a:lnSpc>
          <a:spcPct val="90000"/>
        </a:lnSpc>
        <a:spcBef>
          <a:spcPct val="0"/>
        </a:spcBef>
        <a:spcAft>
          <a:spcPct val="0"/>
        </a:spcAft>
        <a:defRPr sz="2000">
          <a:solidFill>
            <a:schemeClr val="tx2"/>
          </a:solidFill>
          <a:latin typeface="+mj-lt"/>
          <a:ea typeface="ＭＳ Ｐゴシック" panose="020B0600070205080204" pitchFamily="34" charset="-128"/>
          <a:cs typeface="ＭＳ Ｐゴシック" charset="0"/>
        </a:defRPr>
      </a:lvl1pPr>
      <a:lvl2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2pPr>
      <a:lvl3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3pPr>
      <a:lvl4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4pPr>
      <a:lvl5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5pPr>
      <a:lvl6pPr marL="457200" algn="l" rtl="0" fontAlgn="base">
        <a:lnSpc>
          <a:spcPct val="90000"/>
        </a:lnSpc>
        <a:spcBef>
          <a:spcPct val="0"/>
        </a:spcBef>
        <a:spcAft>
          <a:spcPct val="0"/>
        </a:spcAft>
        <a:defRPr sz="2800">
          <a:solidFill>
            <a:srgbClr val="004990"/>
          </a:solidFill>
          <a:latin typeface="Verdana" charset="0"/>
          <a:ea typeface="ＭＳ Ｐゴシック" charset="0"/>
        </a:defRPr>
      </a:lvl6pPr>
      <a:lvl7pPr marL="914400" algn="l" rtl="0" fontAlgn="base">
        <a:lnSpc>
          <a:spcPct val="90000"/>
        </a:lnSpc>
        <a:spcBef>
          <a:spcPct val="0"/>
        </a:spcBef>
        <a:spcAft>
          <a:spcPct val="0"/>
        </a:spcAft>
        <a:defRPr sz="2800">
          <a:solidFill>
            <a:srgbClr val="004990"/>
          </a:solidFill>
          <a:latin typeface="Verdana" charset="0"/>
          <a:ea typeface="ＭＳ Ｐゴシック" charset="0"/>
        </a:defRPr>
      </a:lvl7pPr>
      <a:lvl8pPr marL="1371600" algn="l" rtl="0" fontAlgn="base">
        <a:lnSpc>
          <a:spcPct val="90000"/>
        </a:lnSpc>
        <a:spcBef>
          <a:spcPct val="0"/>
        </a:spcBef>
        <a:spcAft>
          <a:spcPct val="0"/>
        </a:spcAft>
        <a:defRPr sz="2800">
          <a:solidFill>
            <a:srgbClr val="004990"/>
          </a:solidFill>
          <a:latin typeface="Verdana" charset="0"/>
          <a:ea typeface="ＭＳ Ｐゴシック" charset="0"/>
        </a:defRPr>
      </a:lvl8pPr>
      <a:lvl9pPr marL="1828800" algn="l" rtl="0" fontAlgn="base">
        <a:lnSpc>
          <a:spcPct val="90000"/>
        </a:lnSpc>
        <a:spcBef>
          <a:spcPct val="0"/>
        </a:spcBef>
        <a:spcAft>
          <a:spcPct val="0"/>
        </a:spcAft>
        <a:defRPr sz="2800">
          <a:solidFill>
            <a:srgbClr val="004990"/>
          </a:solidFill>
          <a:latin typeface="Verdana" charset="0"/>
          <a:ea typeface="ＭＳ Ｐゴシック" charset="0"/>
        </a:defRPr>
      </a:lvl9pPr>
    </p:titleStyle>
    <p:body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rgbClr val="3A3A3A"/>
          </a:solidFill>
          <a:latin typeface="+mn-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a:solidFill>
            <a:srgbClr val="3A3A3A"/>
          </a:solidFill>
          <a:latin typeface="+mn-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a:solidFill>
            <a:srgbClr val="3A3A3A"/>
          </a:solidFill>
          <a:latin typeface="+mn-lt"/>
          <a:ea typeface="ＭＳ Ｐゴシック" panose="020B0600070205080204" pitchFamily="34" charset="-128"/>
        </a:defRPr>
      </a:lvl3pPr>
      <a:lvl4pPr marL="1614488" indent="-273050" algn="l" rtl="0" eaLnBrk="0" fontAlgn="base" hangingPunct="0">
        <a:spcBef>
          <a:spcPct val="30000"/>
        </a:spcBef>
        <a:spcAft>
          <a:spcPct val="0"/>
        </a:spcAft>
        <a:buClr>
          <a:schemeClr val="tx2"/>
        </a:buClr>
        <a:buFont typeface="Arial" panose="020B0604020202020204" pitchFamily="34" charset="0"/>
        <a:defRPr sz="1400">
          <a:solidFill>
            <a:srgbClr val="004990"/>
          </a:solidFill>
          <a:latin typeface="+mn-lt"/>
          <a:ea typeface="ＭＳ Ｐゴシック" panose="020B0600070205080204" pitchFamily="34" charset="-128"/>
        </a:defRPr>
      </a:lvl4pPr>
      <a:lvl5pPr marL="2068513" indent="-228600" algn="l" rtl="0" eaLnBrk="0" fontAlgn="base" hangingPunct="0">
        <a:spcBef>
          <a:spcPct val="30000"/>
        </a:spcBef>
        <a:spcAft>
          <a:spcPct val="0"/>
        </a:spcAft>
        <a:buClr>
          <a:schemeClr val="tx2"/>
        </a:buClr>
        <a:buFont typeface="Arial" panose="020B0604020202020204" pitchFamily="34" charset="0"/>
        <a:buChar char="&gt;"/>
        <a:defRPr sz="1200">
          <a:solidFill>
            <a:srgbClr val="004990"/>
          </a:solidFill>
          <a:latin typeface="+mn-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tags" Target="../tags/tag6.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D0B77F-897B-4DF5-98D5-0B0BE979B8B6}"/>
              </a:ext>
            </a:extLst>
          </p:cNvPr>
          <p:cNvSpPr>
            <a:spLocks noGrp="1"/>
          </p:cNvSpPr>
          <p:nvPr>
            <p:ph type="ctrTitle"/>
          </p:nvPr>
        </p:nvSpPr>
        <p:spPr>
          <a:xfrm>
            <a:off x="455613" y="4592638"/>
            <a:ext cx="8312150" cy="574675"/>
          </a:xfrm>
        </p:spPr>
        <p:txBody>
          <a:bodyPr/>
          <a:lstStyle/>
          <a:p>
            <a:pPr>
              <a:defRPr/>
            </a:pPr>
            <a:r>
              <a:rPr lang="en-US" dirty="0"/>
              <a:t>TYNAGH ENERGY</a:t>
            </a:r>
          </a:p>
        </p:txBody>
      </p:sp>
      <p:sp>
        <p:nvSpPr>
          <p:cNvPr id="7171" name="Subtitle 4">
            <a:extLst>
              <a:ext uri="{FF2B5EF4-FFF2-40B4-BE49-F238E27FC236}">
                <a16:creationId xmlns:a16="http://schemas.microsoft.com/office/drawing/2014/main" id="{4092BC57-32E0-47FC-B8B4-060A3B3F520F}"/>
              </a:ext>
            </a:extLst>
          </p:cNvPr>
          <p:cNvSpPr>
            <a:spLocks noGrp="1" noChangeArrowheads="1"/>
          </p:cNvSpPr>
          <p:nvPr>
            <p:ph type="subTitle" idx="1"/>
          </p:nvPr>
        </p:nvSpPr>
        <p:spPr>
          <a:xfrm>
            <a:off x="534989" y="5078110"/>
            <a:ext cx="8232774" cy="946150"/>
          </a:xfrm>
        </p:spPr>
        <p:txBody>
          <a:bodyPr/>
          <a:lstStyle/>
          <a:p>
            <a:pPr>
              <a:buFont typeface="Arial" panose="020B0604020202020204" pitchFamily="34" charset="0"/>
              <a:buNone/>
            </a:pPr>
            <a:r>
              <a:rPr lang="en-US" altLang="en-US" dirty="0"/>
              <a:t>Mod_07_22 – Indexation to Calculation of Capacity Payments</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Rationale for Modification</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2</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921749"/>
          </a:xfrm>
        </p:spPr>
        <p:txBody>
          <a:bodyPr/>
          <a:lstStyle/>
          <a:p>
            <a:pPr marL="0" lvl="0" indent="0">
              <a:buNone/>
            </a:pPr>
            <a:r>
              <a:rPr lang="en-IE" sz="1400" b="1" dirty="0">
                <a:solidFill>
                  <a:schemeClr val="tx1"/>
                </a:solidFill>
              </a:rPr>
              <a:t>Mod Rationale </a:t>
            </a:r>
          </a:p>
        </p:txBody>
      </p:sp>
      <p:sp>
        <p:nvSpPr>
          <p:cNvPr id="7" name="TextBox 6">
            <a:extLst>
              <a:ext uri="{FF2B5EF4-FFF2-40B4-BE49-F238E27FC236}">
                <a16:creationId xmlns:a16="http://schemas.microsoft.com/office/drawing/2014/main" id="{6EED58E7-E542-D4BE-8F6B-6B8698A1A3DA}"/>
              </a:ext>
            </a:extLst>
          </p:cNvPr>
          <p:cNvSpPr txBox="1"/>
          <p:nvPr/>
        </p:nvSpPr>
        <p:spPr>
          <a:xfrm>
            <a:off x="262327" y="1430447"/>
            <a:ext cx="8410192" cy="4078104"/>
          </a:xfrm>
          <a:prstGeom prst="rect">
            <a:avLst/>
          </a:prstGeom>
          <a:noFill/>
        </p:spPr>
        <p:txBody>
          <a:bodyPr wrap="square">
            <a:spAutoFit/>
          </a:bodyPr>
          <a:lstStyle/>
          <a:p>
            <a:pPr>
              <a:lnSpc>
                <a:spcPct val="107000"/>
              </a:lnSpc>
              <a:spcAft>
                <a:spcPts val="800"/>
              </a:spcAft>
            </a:pPr>
            <a:r>
              <a:rPr lang="en-I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Recent inflationary pressure in construction and materials costs have created a significant risk to New Capacity projects set to be delivered in the coming year. Failure to address this issue will result in a significant Security of Supply risk which will likely come at a significant cost to consumers. </a:t>
            </a:r>
          </a:p>
          <a:p>
            <a:pPr>
              <a:lnSpc>
                <a:spcPct val="107000"/>
              </a:lnSpc>
              <a:spcAft>
                <a:spcPts val="800"/>
              </a:spcAft>
            </a:pPr>
            <a:r>
              <a:rPr lang="en-I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When the CRM decision was made in 2015, it was deemed unnecessary to include indexation in Capacity Payments. This position was manageable up until the recent macroeconomic events which have driven up inflation, particularly related to construction and materials. Higher levels of inflation make it extremely difficult for participants to ensure that they can recover their costs, particularly given that Capacity contracts are secured three to four years in advance. </a:t>
            </a:r>
          </a:p>
          <a:p>
            <a:pPr>
              <a:lnSpc>
                <a:spcPct val="107000"/>
              </a:lnSpc>
              <a:spcAft>
                <a:spcPts val="800"/>
              </a:spcAft>
            </a:pPr>
            <a:r>
              <a:rPr lang="en-I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Similar issues have already impacted RESS-1 in Ireland with only 630MW out of a total awarded 1,275MW of renewable contracts expected to energise by the end of this year. It is understood that a significant number of these projects are not expected to complete at all, given construction costs rising by 10-15% in the period since their contracts were awarded. </a:t>
            </a:r>
          </a:p>
          <a:p>
            <a:pPr>
              <a:lnSpc>
                <a:spcPct val="107000"/>
              </a:lnSpc>
              <a:spcAft>
                <a:spcPts val="800"/>
              </a:spcAft>
            </a:pPr>
            <a:r>
              <a:rPr lang="en-I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T-3 Auction was introduced to address existing Security of Supply concerns in the SEM. However, existing inflation rates means it is a possibility that many of the projects which secured contracts will not be able to build. Failure to secure this capacity will result in power shortfalls on the island of Ireland. This will likely result in emergency generation being required at a significant cost, and delivery risk to stakeholders. </a:t>
            </a:r>
          </a:p>
        </p:txBody>
      </p:sp>
    </p:spTree>
    <p:custDataLst>
      <p:tags r:id="rId1"/>
    </p:custDataLst>
    <p:extLst>
      <p:ext uri="{BB962C8B-B14F-4D97-AF65-F5344CB8AC3E}">
        <p14:creationId xmlns:p14="http://schemas.microsoft.com/office/powerpoint/2010/main" val="1095131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Rationale for Modification</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3</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921749"/>
          </a:xfrm>
        </p:spPr>
        <p:txBody>
          <a:bodyPr/>
          <a:lstStyle/>
          <a:p>
            <a:pPr marL="0" lvl="0" indent="0">
              <a:buNone/>
            </a:pPr>
            <a:r>
              <a:rPr lang="en-IE" sz="1400" b="1" dirty="0">
                <a:solidFill>
                  <a:schemeClr val="tx1"/>
                </a:solidFill>
              </a:rPr>
              <a:t>Mod Justification and Alignment with Code Objectives </a:t>
            </a:r>
          </a:p>
          <a:p>
            <a:pPr lvl="0">
              <a:buFont typeface="Arial" panose="020B0604020202020204" pitchFamily="34" charset="0"/>
              <a:buChar char="•"/>
            </a:pPr>
            <a:r>
              <a:rPr lang="en-IE" sz="1400" dirty="0">
                <a:solidFill>
                  <a:schemeClr val="tx1"/>
                </a:solidFill>
              </a:rPr>
              <a:t>This modification is necessary to increase the likelihood of delivery of New Capacity. This modification aligns with the following TSC objectives: </a:t>
            </a:r>
          </a:p>
        </p:txBody>
      </p:sp>
      <p:sp>
        <p:nvSpPr>
          <p:cNvPr id="6" name="Content Placeholder 2">
            <a:extLst>
              <a:ext uri="{FF2B5EF4-FFF2-40B4-BE49-F238E27FC236}">
                <a16:creationId xmlns:a16="http://schemas.microsoft.com/office/drawing/2014/main" id="{CD1ABA99-C7B3-4E8A-BE86-B64F99740313}"/>
              </a:ext>
            </a:extLst>
          </p:cNvPr>
          <p:cNvSpPr txBox="1">
            <a:spLocks/>
          </p:cNvSpPr>
          <p:nvPr/>
        </p:nvSpPr>
        <p:spPr bwMode="auto">
          <a:xfrm>
            <a:off x="677332" y="2021203"/>
            <a:ext cx="7798365" cy="4244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a:buFont typeface="Wingdings" panose="05000000000000000000" pitchFamily="2" charset="2"/>
              <a:buChar char="Ø"/>
            </a:pPr>
            <a:r>
              <a:rPr lang="en-IE" sz="1200" b="1" kern="0" dirty="0">
                <a:solidFill>
                  <a:schemeClr val="tx1"/>
                </a:solidFill>
              </a:rPr>
              <a:t>To facilitate the efficient, economic and coordinated operation, administration and development of the Single Electricity Market. </a:t>
            </a:r>
          </a:p>
          <a:p>
            <a:pPr lvl="1">
              <a:buFont typeface="Arial" panose="020B0604020202020204" pitchFamily="34" charset="0"/>
              <a:buChar char="•"/>
            </a:pPr>
            <a:r>
              <a:rPr lang="en-IE" sz="1050" kern="0" dirty="0">
                <a:solidFill>
                  <a:schemeClr val="tx1"/>
                </a:solidFill>
              </a:rPr>
              <a:t>In order to ensure the efficient and economic operation of the SEM, it is necessary that potential new participants can recover their costs through the various market channels. Failure to address this risk will jeopardise this. </a:t>
            </a:r>
            <a:endParaRPr lang="en-IE" sz="1100" kern="0" dirty="0">
              <a:solidFill>
                <a:schemeClr val="tx1"/>
              </a:solidFill>
            </a:endParaRPr>
          </a:p>
          <a:p>
            <a:pPr>
              <a:buFont typeface="Wingdings" panose="05000000000000000000" pitchFamily="2" charset="2"/>
              <a:buChar char="Ø"/>
            </a:pPr>
            <a:r>
              <a:rPr lang="en-IE" sz="1200" b="1" kern="0" dirty="0">
                <a:solidFill>
                  <a:schemeClr val="tx1"/>
                </a:solidFill>
              </a:rPr>
              <a:t>To facilitate the participation of electricity undertakings engaged in generation, supply or sale of electricity in the trading arrangements under the Single Electricity Market</a:t>
            </a:r>
          </a:p>
          <a:p>
            <a:pPr lvl="1">
              <a:buFont typeface="Arial" panose="020B0604020202020204" pitchFamily="34" charset="0"/>
              <a:buChar char="•"/>
            </a:pPr>
            <a:r>
              <a:rPr lang="en-IE" sz="1100" kern="0" dirty="0">
                <a:solidFill>
                  <a:schemeClr val="tx1"/>
                </a:solidFill>
              </a:rPr>
              <a:t>Current high inflation rates have created a significant barrier to entry for New Capacity projects, with a significant risk of costs spiralling during development. This acts as a disincentive for potential project developers who will not be able to accurately forecast such inflation rates. Failure to address this challenge will likely obstruct the participation of new generation undertakings in the SEM. </a:t>
            </a:r>
            <a:endParaRPr lang="en-IE" sz="1600" b="1" kern="0" dirty="0">
              <a:solidFill>
                <a:schemeClr val="tx1"/>
              </a:solidFill>
            </a:endParaRPr>
          </a:p>
          <a:p>
            <a:pPr>
              <a:buFont typeface="Wingdings" panose="05000000000000000000" pitchFamily="2" charset="2"/>
              <a:buChar char="Ø"/>
            </a:pPr>
            <a:r>
              <a:rPr lang="en-IE" sz="1200" b="1" kern="0" dirty="0">
                <a:solidFill>
                  <a:schemeClr val="tx1"/>
                </a:solidFill>
              </a:rPr>
              <a:t>To promote competition in the Single Electricity Market </a:t>
            </a:r>
          </a:p>
          <a:p>
            <a:pPr lvl="1">
              <a:buFont typeface="Arial" panose="020B0604020202020204" pitchFamily="34" charset="0"/>
              <a:buChar char="•"/>
            </a:pPr>
            <a:r>
              <a:rPr lang="en-IE" sz="1050" kern="0" dirty="0">
                <a:solidFill>
                  <a:schemeClr val="tx1"/>
                </a:solidFill>
              </a:rPr>
              <a:t>As above, it is necessary to address this risk to secure new participants, and hence competition, in the SEM. </a:t>
            </a:r>
          </a:p>
          <a:p>
            <a:pPr>
              <a:buFont typeface="Wingdings" panose="05000000000000000000" pitchFamily="2" charset="2"/>
              <a:buChar char="Ø"/>
            </a:pPr>
            <a:r>
              <a:rPr lang="en-IE" sz="1200" b="1" kern="0" dirty="0">
                <a:solidFill>
                  <a:schemeClr val="tx1"/>
                </a:solidFill>
              </a:rPr>
              <a:t>To promote the short-term and long-term interests of consumers of electricity on the island of Ireland with respect to price, quality, reliability, and Security of Supply of electricity. </a:t>
            </a:r>
          </a:p>
          <a:p>
            <a:pPr lvl="1">
              <a:buFont typeface="Arial" panose="020B0604020202020204" pitchFamily="34" charset="0"/>
              <a:buChar char="•"/>
            </a:pPr>
            <a:r>
              <a:rPr lang="en-IE" sz="1050" kern="0" dirty="0">
                <a:solidFill>
                  <a:schemeClr val="tx1"/>
                </a:solidFill>
              </a:rPr>
              <a:t>Addressing the challenge of rising inflation will significantly increase the likelihood of New Capacity being delivered in the SEM. This helps to address Security of Supply in the short-term and long-term. Additionally, we believe there is a price benefit to consumers in ensuring the delivery of planned capacity. Failure to secure New Capacity in a timely manner will mean the continued reliance on emergency generation to meet Ireland’s Security of Supply needs. This results in significantly higher costs for consumers, for a temporary fix. </a:t>
            </a:r>
          </a:p>
        </p:txBody>
      </p:sp>
    </p:spTree>
    <p:custDataLst>
      <p:tags r:id="rId1"/>
    </p:custDataLst>
    <p:extLst>
      <p:ext uri="{BB962C8B-B14F-4D97-AF65-F5344CB8AC3E}">
        <p14:creationId xmlns:p14="http://schemas.microsoft.com/office/powerpoint/2010/main" val="667070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Proposed Amendment</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4</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The modification itself would apply to the Trading and Settlement Code, to Section F.17 which relates tot the calculation of Capacity Payments</a:t>
            </a:r>
          </a:p>
        </p:txBody>
      </p:sp>
      <p:sp>
        <p:nvSpPr>
          <p:cNvPr id="8" name="Content Placeholder 2">
            <a:extLst>
              <a:ext uri="{FF2B5EF4-FFF2-40B4-BE49-F238E27FC236}">
                <a16:creationId xmlns:a16="http://schemas.microsoft.com/office/drawing/2014/main" id="{4FD1E4F0-28FD-94E3-4852-D1961902C19A}"/>
              </a:ext>
            </a:extLst>
          </p:cNvPr>
          <p:cNvSpPr txBox="1">
            <a:spLocks/>
          </p:cNvSpPr>
          <p:nvPr/>
        </p:nvSpPr>
        <p:spPr bwMode="auto">
          <a:xfrm>
            <a:off x="262327" y="1744128"/>
            <a:ext cx="8381643" cy="567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The modification proposal introduces a new term to increase Capacity Payments to account for inflation periods between years. </a:t>
            </a:r>
          </a:p>
          <a:p>
            <a:pPr marL="0" indent="0">
              <a:buNone/>
            </a:pPr>
            <a:endParaRPr lang="en-IE" sz="1400" kern="0" dirty="0">
              <a:solidFill>
                <a:schemeClr val="tx1"/>
              </a:solidFill>
            </a:endParaRP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EE5F1DE-7945-C082-30A4-5F6AFCCD2659}"/>
                  </a:ext>
                </a:extLst>
              </p:cNvPr>
              <p:cNvSpPr txBox="1"/>
              <p:nvPr/>
            </p:nvSpPr>
            <p:spPr>
              <a:xfrm>
                <a:off x="93149" y="2311194"/>
                <a:ext cx="8748547" cy="3995902"/>
              </a:xfrm>
              <a:prstGeom prst="rect">
                <a:avLst/>
              </a:prstGeom>
              <a:noFill/>
            </p:spPr>
            <p:txBody>
              <a:bodyPr wrap="square">
                <a:spAutoFit/>
              </a:bodyPr>
              <a:lstStyle/>
              <a:p>
                <a:pPr hangingPunct="0"/>
                <a:r>
                  <a:rPr lang="en-IE" sz="105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F.17.1	Calculation of Capacity Payments</a:t>
                </a:r>
                <a:endParaRPr lang="en-IE" sz="1050" dirty="0">
                  <a:solidFill>
                    <a:schemeClr val="tx1"/>
                  </a:solidFill>
                  <a:effectLst/>
                  <a:latin typeface="Times New Roman" panose="02020603050405020304" pitchFamily="18" charset="0"/>
                  <a:ea typeface="Times New Roman" panose="02020603050405020304" pitchFamily="18" charset="0"/>
                </a:endParaRPr>
              </a:p>
              <a:p>
                <a:pPr hangingPunct="0"/>
                <a:r>
                  <a:rPr lang="en-IE"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F.17.1.1	The Market Operator shall calculate the Capacity Payment (</a:t>
                </a:r>
                <a:r>
                  <a:rPr lang="en-IE" sz="1050" dirty="0" err="1">
                    <a:solidFill>
                      <a:schemeClr val="tx1"/>
                    </a:solidFill>
                    <a:effectLst/>
                    <a:latin typeface="Calibri" panose="020F0502020204030204" pitchFamily="34" charset="0"/>
                    <a:ea typeface="Times New Roman" panose="02020603050405020304" pitchFamily="18" charset="0"/>
                    <a:cs typeface="Arial" panose="020B0604020202020204" pitchFamily="34" charset="0"/>
                  </a:rPr>
                  <a:t>CCPΩγ</a:t>
                </a:r>
                <a:r>
                  <a:rPr lang="en-IE"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for each Capacity Market Unit, Ω, in each Imbalance 	Settlement Period, γ, as follows:</a:t>
                </a:r>
                <a:endParaRPr lang="en-IE" sz="1050" dirty="0">
                  <a:solidFill>
                    <a:schemeClr val="tx1"/>
                  </a:solidFill>
                  <a:effectLst/>
                  <a:latin typeface="Times New Roman" panose="02020603050405020304" pitchFamily="18" charset="0"/>
                  <a:ea typeface="Times New Roman" panose="02020603050405020304" pitchFamily="18" charset="0"/>
                </a:endParaRPr>
              </a:p>
              <a:p>
                <a:pPr hangingPunct="0"/>
                <a:r>
                  <a:rPr lang="en-IE" sz="1050" dirty="0">
                    <a:effectLst/>
                    <a:latin typeface="Calibri" panose="020F0502020204030204" pitchFamily="34" charset="0"/>
                    <a:ea typeface="Times New Roman" panose="02020603050405020304" pitchFamily="18" charset="0"/>
                    <a:cs typeface="Arial" panose="020B0604020202020204" pitchFamily="34" charset="0"/>
                  </a:rPr>
                  <a:t> </a:t>
                </a:r>
                <a:endParaRPr lang="en-IE" sz="1050" dirty="0">
                  <a:solidFill>
                    <a:schemeClr val="tx1"/>
                  </a:solidFill>
                  <a:effectLst/>
                  <a:latin typeface="Times New Roman" panose="02020603050405020304" pitchFamily="18" charset="0"/>
                  <a:ea typeface="Times New Roman" panose="02020603050405020304" pitchFamily="18" charset="0"/>
                </a:endParaRPr>
              </a:p>
              <a:p>
                <a:pPr marL="629920" indent="-540385" algn="just">
                  <a:spcBef>
                    <a:spcPts val="600"/>
                  </a:spcBef>
                  <a:spcAft>
                    <a:spcPts val="600"/>
                  </a:spcAft>
                  <a:tabLst>
                    <a:tab pos="540385" algn="l"/>
                  </a:tabLst>
                </a:pPr>
                <a14:m>
                  <m:oMathPara xmlns:m="http://schemas.openxmlformats.org/officeDocument/2006/math">
                    <m:oMathParaPr>
                      <m:jc m:val="centerGroup"/>
                    </m:oMathParaPr>
                    <m:oMath xmlns:m="http://schemas.openxmlformats.org/officeDocument/2006/math">
                      <m:sSub>
                        <m:sSubPr>
                          <m:ctrlPr>
                            <a:rPr lang="en-IE" sz="1050" i="1">
                              <a:solidFill>
                                <a:schemeClr val="tx1"/>
                              </a:solidFill>
                              <a:effectLst/>
                              <a:latin typeface="Cambria Math" panose="02040503050406030204" pitchFamily="18" charset="0"/>
                              <a:ea typeface="Calibri" panose="020F0502020204030204" pitchFamily="34" charset="0"/>
                            </a:rPr>
                          </m:ctrlPr>
                        </m:sSubPr>
                        <m:e>
                          <m:r>
                            <a:rPr lang="en-IE" sz="1050" i="1">
                              <a:solidFill>
                                <a:schemeClr val="tx1"/>
                              </a:solidFill>
                              <a:effectLst/>
                              <a:latin typeface="Cambria Math" panose="02040503050406030204" pitchFamily="18" charset="0"/>
                              <a:ea typeface="Calibri" panose="020F0502020204030204" pitchFamily="34" charset="0"/>
                            </a:rPr>
                            <m:t>𝐶𝐶𝑃</m:t>
                          </m:r>
                        </m:e>
                        <m:sub>
                          <m:r>
                            <a:rPr lang="en-IE" sz="1050" i="1">
                              <a:solidFill>
                                <a:schemeClr val="tx1"/>
                              </a:solidFill>
                              <a:effectLst/>
                              <a:latin typeface="Cambria Math" panose="02040503050406030204" pitchFamily="18" charset="0"/>
                              <a:ea typeface="Calibri" panose="020F0502020204030204" pitchFamily="34" charset="0"/>
                            </a:rPr>
                            <m:t>𝛺𝛾</m:t>
                          </m:r>
                        </m:sub>
                      </m:sSub>
                      <m:r>
                        <a:rPr lang="en-IE" sz="1050" i="1" smtClean="0">
                          <a:solidFill>
                            <a:schemeClr val="tx1"/>
                          </a:solidFill>
                          <a:effectLst/>
                          <a:latin typeface="Cambria Math" panose="02040503050406030204" pitchFamily="18" charset="0"/>
                          <a:ea typeface="Calibri" panose="020F0502020204030204" pitchFamily="34" charset="0"/>
                        </a:rPr>
                        <m:t>=</m:t>
                      </m:r>
                      <m:nary>
                        <m:naryPr>
                          <m:chr m:val="∑"/>
                          <m:limLoc m:val="undOvr"/>
                          <m:supHide m:val="on"/>
                          <m:ctrlPr>
                            <a:rPr lang="en-IE" sz="1050" i="1" smtClean="0">
                              <a:solidFill>
                                <a:schemeClr val="tx1"/>
                              </a:solidFill>
                              <a:effectLst/>
                              <a:latin typeface="Cambria Math" panose="02040503050406030204" pitchFamily="18" charset="0"/>
                              <a:ea typeface="Calibri" panose="020F0502020204030204" pitchFamily="34" charset="0"/>
                            </a:rPr>
                          </m:ctrlPr>
                        </m:naryPr>
                        <m:sub>
                          <m:r>
                            <a:rPr lang="en-IE" sz="1050" i="1">
                              <a:solidFill>
                                <a:schemeClr val="tx1"/>
                              </a:solidFill>
                              <a:effectLst/>
                              <a:latin typeface="Cambria Math" panose="02040503050406030204" pitchFamily="18" charset="0"/>
                              <a:ea typeface="Calibri" panose="020F0502020204030204" pitchFamily="34" charset="0"/>
                            </a:rPr>
                            <m:t>𝑛</m:t>
                          </m:r>
                          <m:r>
                            <a:rPr lang="en-IE" sz="1050" i="1">
                              <a:solidFill>
                                <a:schemeClr val="tx1"/>
                              </a:solidFill>
                              <a:effectLst/>
                              <a:latin typeface="Cambria Math" panose="02040503050406030204" pitchFamily="18" charset="0"/>
                              <a:ea typeface="Calibri" panose="020F0502020204030204" pitchFamily="34" charset="0"/>
                            </a:rPr>
                            <m:t> ∈ </m:t>
                          </m:r>
                          <m:r>
                            <a:rPr lang="en-IE" sz="1050" i="1">
                              <a:solidFill>
                                <a:schemeClr val="tx1"/>
                              </a:solidFill>
                              <a:effectLst/>
                              <a:latin typeface="Cambria Math" panose="02040503050406030204" pitchFamily="18" charset="0"/>
                              <a:ea typeface="Calibri" panose="020F0502020204030204" pitchFamily="34" charset="0"/>
                            </a:rPr>
                            <m:t>𝛾</m:t>
                          </m:r>
                          <m:r>
                            <a:rPr lang="en-IE" sz="1050" i="1">
                              <a:solidFill>
                                <a:schemeClr val="tx1"/>
                              </a:solidFill>
                              <a:effectLst/>
                              <a:latin typeface="Cambria Math" panose="02040503050406030204" pitchFamily="18" charset="0"/>
                              <a:ea typeface="Calibri" panose="020F0502020204030204" pitchFamily="34" charset="0"/>
                            </a:rPr>
                            <m:t>, </m:t>
                          </m:r>
                          <m:r>
                            <a:rPr lang="en-IE" sz="1050" i="1">
                              <a:solidFill>
                                <a:schemeClr val="tx1"/>
                              </a:solidFill>
                              <a:effectLst/>
                              <a:latin typeface="Cambria Math" panose="02040503050406030204" pitchFamily="18" charset="0"/>
                              <a:ea typeface="Calibri" panose="020F0502020204030204" pitchFamily="34" charset="0"/>
                            </a:rPr>
                            <m:t>𝑞𝐶𝐶𝑂𝑀𝑀𝐼𝑆𝑆</m:t>
                          </m:r>
                          <m:r>
                            <a:rPr lang="en-IE" sz="1050" i="1">
                              <a:solidFill>
                                <a:schemeClr val="tx1"/>
                              </a:solidFill>
                              <a:effectLst/>
                              <a:latin typeface="Cambria Math" panose="02040503050406030204" pitchFamily="18" charset="0"/>
                              <a:ea typeface="Calibri" panose="020F0502020204030204" pitchFamily="34" charset="0"/>
                            </a:rPr>
                            <m:t> ≠0</m:t>
                          </m:r>
                        </m:sub>
                        <m:sup/>
                        <m:e>
                          <m:d>
                            <m:dPr>
                              <m:ctrlPr>
                                <a:rPr lang="en-IE" sz="1050" i="1">
                                  <a:solidFill>
                                    <a:schemeClr val="tx1"/>
                                  </a:solidFill>
                                  <a:effectLst/>
                                  <a:latin typeface="Cambria Math" panose="02040503050406030204" pitchFamily="18" charset="0"/>
                                  <a:ea typeface="Calibri" panose="020F0502020204030204" pitchFamily="34" charset="0"/>
                                </a:rPr>
                              </m:ctrlPr>
                            </m:dPr>
                            <m:e>
                              <m:sSub>
                                <m:sSubPr>
                                  <m:ctrlPr>
                                    <a:rPr lang="en-IE" sz="1050" i="1">
                                      <a:solidFill>
                                        <a:schemeClr val="tx1"/>
                                      </a:solidFill>
                                      <a:effectLst/>
                                      <a:latin typeface="Cambria Math" panose="02040503050406030204" pitchFamily="18" charset="0"/>
                                      <a:ea typeface="Calibri" panose="020F0502020204030204" pitchFamily="34" charset="0"/>
                                    </a:rPr>
                                  </m:ctrlPr>
                                </m:sSubPr>
                                <m:e>
                                  <m:r>
                                    <a:rPr lang="en-IE" sz="1050" i="1">
                                      <a:solidFill>
                                        <a:schemeClr val="tx1"/>
                                      </a:solidFill>
                                      <a:effectLst/>
                                      <a:latin typeface="Cambria Math" panose="02040503050406030204" pitchFamily="18" charset="0"/>
                                      <a:ea typeface="Calibri" panose="020F0502020204030204" pitchFamily="34" charset="0"/>
                                    </a:rPr>
                                    <m:t>𝑞𝐶</m:t>
                                  </m:r>
                                </m:e>
                                <m:sub>
                                  <m:r>
                                    <a:rPr lang="en-IE" sz="1050" i="1">
                                      <a:solidFill>
                                        <a:schemeClr val="tx1"/>
                                      </a:solidFill>
                                      <a:effectLst/>
                                      <a:latin typeface="Cambria Math" panose="02040503050406030204" pitchFamily="18" charset="0"/>
                                      <a:ea typeface="Calibri" panose="020F0502020204030204" pitchFamily="34" charset="0"/>
                                    </a:rPr>
                                    <m:t>𝛺</m:t>
                                  </m:r>
                                  <m:r>
                                    <a:rPr lang="en-IE" sz="1050" i="1">
                                      <a:solidFill>
                                        <a:schemeClr val="tx1"/>
                                      </a:solidFill>
                                      <a:effectLst/>
                                      <a:latin typeface="Cambria Math" panose="02040503050406030204" pitchFamily="18" charset="0"/>
                                      <a:ea typeface="Calibri" panose="020F0502020204030204" pitchFamily="34" charset="0"/>
                                    </a:rPr>
                                    <m:t>𝑛</m:t>
                                  </m:r>
                                </m:sub>
                              </m:sSub>
                              <m:r>
                                <a:rPr lang="en-IE" sz="1050" i="1">
                                  <a:solidFill>
                                    <a:schemeClr val="tx1"/>
                                  </a:solidFill>
                                  <a:effectLst/>
                                  <a:latin typeface="Cambria Math" panose="02040503050406030204" pitchFamily="18" charset="0"/>
                                  <a:ea typeface="Calibri" panose="020F0502020204030204" pitchFamily="34" charset="0"/>
                                </a:rPr>
                                <m:t> ×</m:t>
                              </m:r>
                              <m:sSub>
                                <m:sSubPr>
                                  <m:ctrlPr>
                                    <a:rPr lang="en-IE" sz="1050" i="1">
                                      <a:solidFill>
                                        <a:schemeClr val="tx1"/>
                                      </a:solidFill>
                                      <a:effectLst/>
                                      <a:latin typeface="Cambria Math" panose="02040503050406030204" pitchFamily="18" charset="0"/>
                                      <a:ea typeface="Calibri" panose="020F0502020204030204" pitchFamily="34" charset="0"/>
                                    </a:rPr>
                                  </m:ctrlPr>
                                </m:sSubPr>
                                <m:e>
                                  <m:r>
                                    <a:rPr lang="en-IE" sz="1050" i="1">
                                      <a:solidFill>
                                        <a:schemeClr val="tx1"/>
                                      </a:solidFill>
                                      <a:effectLst/>
                                      <a:latin typeface="Cambria Math" panose="02040503050406030204" pitchFamily="18" charset="0"/>
                                      <a:ea typeface="Calibri" panose="020F0502020204030204" pitchFamily="34" charset="0"/>
                                    </a:rPr>
                                    <m:t>𝑃𝐶𝑃</m:t>
                                  </m:r>
                                </m:e>
                                <m:sub>
                                  <m:r>
                                    <a:rPr lang="en-IE" sz="1050" i="1">
                                      <a:solidFill>
                                        <a:schemeClr val="tx1"/>
                                      </a:solidFill>
                                      <a:effectLst/>
                                      <a:latin typeface="Cambria Math" panose="02040503050406030204" pitchFamily="18" charset="0"/>
                                      <a:ea typeface="Calibri" panose="020F0502020204030204" pitchFamily="34" charset="0"/>
                                    </a:rPr>
                                    <m:t>𝛺</m:t>
                                  </m:r>
                                  <m:r>
                                    <a:rPr lang="en-IE" sz="1050" i="1">
                                      <a:solidFill>
                                        <a:schemeClr val="tx1"/>
                                      </a:solidFill>
                                      <a:effectLst/>
                                      <a:latin typeface="Cambria Math" panose="02040503050406030204" pitchFamily="18" charset="0"/>
                                      <a:ea typeface="Calibri" panose="020F0502020204030204" pitchFamily="34" charset="0"/>
                                    </a:rPr>
                                    <m:t>𝑛</m:t>
                                  </m:r>
                                </m:sub>
                              </m:sSub>
                              <m:r>
                                <a:rPr lang="en-IE" sz="1050" i="1">
                                  <a:solidFill>
                                    <a:schemeClr val="tx1"/>
                                  </a:solidFill>
                                  <a:effectLst/>
                                  <a:latin typeface="Cambria Math" panose="02040503050406030204" pitchFamily="18" charset="0"/>
                                  <a:ea typeface="Calibri" panose="020F0502020204030204" pitchFamily="34" charset="0"/>
                                </a:rPr>
                                <m:t> × </m:t>
                              </m:r>
                              <m:f>
                                <m:fPr>
                                  <m:ctrlPr>
                                    <a:rPr lang="en-IE" sz="1050" i="1">
                                      <a:solidFill>
                                        <a:schemeClr val="tx1"/>
                                      </a:solidFill>
                                      <a:effectLst/>
                                      <a:latin typeface="Cambria Math" panose="02040503050406030204" pitchFamily="18" charset="0"/>
                                      <a:ea typeface="Calibri" panose="020F0502020204030204" pitchFamily="34" charset="0"/>
                                    </a:rPr>
                                  </m:ctrlPr>
                                </m:fPr>
                                <m:num>
                                  <m:r>
                                    <a:rPr lang="en-IE" sz="1050" i="1">
                                      <a:solidFill>
                                        <a:schemeClr val="tx1"/>
                                      </a:solidFill>
                                      <a:effectLst/>
                                      <a:latin typeface="Cambria Math" panose="02040503050406030204" pitchFamily="18" charset="0"/>
                                      <a:ea typeface="Calibri" panose="020F0502020204030204" pitchFamily="34" charset="0"/>
                                    </a:rPr>
                                    <m:t>1</m:t>
                                  </m:r>
                                </m:num>
                                <m:den>
                                  <m:sSub>
                                    <m:sSubPr>
                                      <m:ctrlPr>
                                        <a:rPr lang="en-IE" sz="1050" i="1">
                                          <a:solidFill>
                                            <a:schemeClr val="tx1"/>
                                          </a:solidFill>
                                          <a:effectLst/>
                                          <a:latin typeface="Cambria Math" panose="02040503050406030204" pitchFamily="18" charset="0"/>
                                          <a:ea typeface="Calibri" panose="020F0502020204030204" pitchFamily="34" charset="0"/>
                                        </a:rPr>
                                      </m:ctrlPr>
                                    </m:sSubPr>
                                    <m:e>
                                      <m:r>
                                        <a:rPr lang="en-IE" sz="1050" i="1">
                                          <a:solidFill>
                                            <a:schemeClr val="tx1"/>
                                          </a:solidFill>
                                          <a:effectLst/>
                                          <a:latin typeface="Cambria Math" panose="02040503050406030204" pitchFamily="18" charset="0"/>
                                          <a:ea typeface="Calibri" panose="020F0502020204030204" pitchFamily="34" charset="0"/>
                                        </a:rPr>
                                        <m:t>𝐼𝑆𝑃𝐼𝑌</m:t>
                                      </m:r>
                                    </m:e>
                                    <m:sub>
                                      <m:r>
                                        <a:rPr lang="en-IE" sz="1050" i="1">
                                          <a:solidFill>
                                            <a:schemeClr val="tx1"/>
                                          </a:solidFill>
                                          <a:effectLst/>
                                          <a:latin typeface="Cambria Math" panose="02040503050406030204" pitchFamily="18" charset="0"/>
                                          <a:ea typeface="Calibri" panose="020F0502020204030204" pitchFamily="34" charset="0"/>
                                        </a:rPr>
                                        <m:t>𝑦</m:t>
                                      </m:r>
                                    </m:sub>
                                  </m:sSub>
                                </m:den>
                              </m:f>
                              <m:r>
                                <a:rPr lang="en-IE" sz="1050" i="1">
                                  <a:solidFill>
                                    <a:schemeClr val="tx1"/>
                                  </a:solidFill>
                                  <a:effectLst/>
                                  <a:latin typeface="Cambria Math" panose="02040503050406030204" pitchFamily="18" charset="0"/>
                                  <a:ea typeface="Calibri" panose="020F0502020204030204" pitchFamily="34" charset="0"/>
                                </a:rPr>
                                <m:t>×</m:t>
                              </m:r>
                              <m:r>
                                <a:rPr lang="en-IE" sz="1050" i="1" smtClean="0">
                                  <a:solidFill>
                                    <a:srgbClr val="FF0000"/>
                                  </a:solidFill>
                                  <a:effectLst/>
                                  <a:latin typeface="Cambria Math" panose="02040503050406030204" pitchFamily="18" charset="0"/>
                                  <a:ea typeface="Calibri" panose="020F0502020204030204" pitchFamily="34" charset="0"/>
                                </a:rPr>
                                <m:t>𝐼𝑁𝐹𝑀𝑂𝐷</m:t>
                              </m:r>
                            </m:e>
                          </m:d>
                        </m:e>
                      </m:nary>
                    </m:oMath>
                  </m:oMathPara>
                </a14:m>
                <a:endParaRPr lang="en-IE" sz="1200" dirty="0">
                  <a:effectLst/>
                  <a:latin typeface="Arial" panose="020B0604020202020204" pitchFamily="34" charset="0"/>
                  <a:ea typeface="Calibri" panose="020F0502020204030204" pitchFamily="34" charset="0"/>
                </a:endParaRPr>
              </a:p>
              <a:p>
                <a:pPr marL="540385" indent="-540385" algn="just">
                  <a:spcBef>
                    <a:spcPts val="600"/>
                  </a:spcBef>
                  <a:spcAft>
                    <a:spcPts val="600"/>
                  </a:spcAft>
                  <a:tabLst>
                    <a:tab pos="540385" algn="l"/>
                  </a:tabLst>
                </a:pPr>
                <a:r>
                  <a:rPr lang="en-IE" sz="1200" dirty="0">
                    <a:effectLst/>
                    <a:latin typeface="Arial" panose="020B0604020202020204" pitchFamily="34" charset="0"/>
                    <a:ea typeface="Calibri" panose="020F0502020204030204" pitchFamily="34" charset="0"/>
                  </a:rPr>
                  <a:t> </a:t>
                </a:r>
              </a:p>
              <a:p>
                <a:pPr marL="629920" indent="-629920" algn="just">
                  <a:spcBef>
                    <a:spcPts val="600"/>
                  </a:spcBef>
                  <a:spcAft>
                    <a:spcPts val="600"/>
                  </a:spcAft>
                </a:pPr>
                <a:r>
                  <a:rPr lang="en-IE" sz="105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where:</a:t>
                </a:r>
                <a:endParaRPr lang="en-IE" sz="12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2057400" lvl="4" indent="-228600" algn="just">
                  <a:spcBef>
                    <a:spcPts val="600"/>
                  </a:spcBef>
                  <a:spcAft>
                    <a:spcPts val="600"/>
                  </a:spcAft>
                  <a:buFont typeface="Times New Roman" panose="02020603050405020304" pitchFamily="18" charset="0"/>
                  <a:buAutoNum type="alphaLcParenBoth"/>
                </a:pPr>
                <a:r>
                  <a:rPr lang="en-US" sz="1050" dirty="0" err="1">
                    <a:solidFill>
                      <a:schemeClr val="tx1"/>
                    </a:solidFill>
                    <a:effectLst/>
                    <a:latin typeface="Calibri" panose="020F0502020204030204" pitchFamily="34" charset="0"/>
                    <a:ea typeface="Times New Roman" panose="02020603050405020304" pitchFamily="18" charset="0"/>
                    <a:cs typeface="Arial" panose="020B0604020202020204" pitchFamily="34" charset="0"/>
                  </a:rPr>
                  <a:t>qC</a:t>
                </a:r>
                <a:r>
                  <a:rPr lang="en-US" sz="1050" baseline="-25000" dirty="0" err="1">
                    <a:solidFill>
                      <a:schemeClr val="tx1"/>
                    </a:solidFill>
                    <a:effectLst/>
                    <a:latin typeface="Calibri" panose="020F0502020204030204" pitchFamily="34" charset="0"/>
                    <a:ea typeface="Times New Roman" panose="02020603050405020304" pitchFamily="18" charset="0"/>
                    <a:cs typeface="Arial" panose="020B0604020202020204" pitchFamily="34" charset="0"/>
                  </a:rPr>
                  <a:t>Ωn</a:t>
                </a:r>
                <a:r>
                  <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is the Capacity Quantity for Capacity Market Unit, Ω, for Contract Register Entry, n, determined in accordance with the Capacity Market Code;</a:t>
                </a:r>
                <a:endParaRPr lang="en-IE"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2057400" lvl="4" indent="-228600" algn="just">
                  <a:spcBef>
                    <a:spcPts val="600"/>
                  </a:spcBef>
                  <a:spcAft>
                    <a:spcPts val="600"/>
                  </a:spcAft>
                  <a:buFont typeface="Times New Roman" panose="02020603050405020304" pitchFamily="18" charset="0"/>
                  <a:buAutoNum type="alphaLcParenBoth"/>
                </a:pPr>
                <a:r>
                  <a:rPr lang="en-IE" sz="1000" dirty="0" err="1">
                    <a:solidFill>
                      <a:schemeClr val="tx1"/>
                    </a:solidFill>
                    <a:effectLst/>
                    <a:latin typeface="Calibri" panose="020F0502020204030204" pitchFamily="34" charset="0"/>
                    <a:ea typeface="Times New Roman" panose="02020603050405020304" pitchFamily="18" charset="0"/>
                    <a:cs typeface="Arial" panose="020B0604020202020204" pitchFamily="34" charset="0"/>
                  </a:rPr>
                  <a:t>PCP</a:t>
                </a:r>
                <a:r>
                  <a:rPr lang="en-IE" sz="1000" baseline="-25000" dirty="0" err="1">
                    <a:solidFill>
                      <a:schemeClr val="tx1"/>
                    </a:solidFill>
                    <a:effectLst/>
                    <a:latin typeface="Calibri" panose="020F0502020204030204" pitchFamily="34" charset="0"/>
                    <a:ea typeface="Times New Roman" panose="02020603050405020304" pitchFamily="18" charset="0"/>
                    <a:cs typeface="Arial" panose="020B0604020202020204" pitchFamily="34" charset="0"/>
                  </a:rPr>
                  <a:t>Ωn</a:t>
                </a:r>
                <a:r>
                  <a:rPr lang="en-IE"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is the Capacity Payment Price payable to Capacity Market Unit, Ω, for Contract Register Entry, n, determined in accordance with the Capacity Market Code;</a:t>
                </a:r>
                <a:endParaRPr lang="en-IE"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2057400" lvl="4" indent="-228600" algn="just">
                  <a:spcBef>
                    <a:spcPts val="600"/>
                  </a:spcBef>
                  <a:spcAft>
                    <a:spcPts val="600"/>
                  </a:spcAft>
                  <a:buFont typeface="Times New Roman" panose="02020603050405020304" pitchFamily="18" charset="0"/>
                  <a:buAutoNum type="alphaLcParenBoth"/>
                </a:pPr>
                <a14:m>
                  <m:oMath xmlns:m="http://schemas.openxmlformats.org/officeDocument/2006/math">
                    <m:nary>
                      <m:naryPr>
                        <m:chr m:val="∑"/>
                        <m:limLoc m:val="undOvr"/>
                        <m:supHide m:val="on"/>
                        <m:ctrlPr>
                          <a:rPr lang="en-IE" sz="1000" i="1">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ctrlPr>
                      </m:naryPr>
                      <m:sub>
                        <m:r>
                          <a:rPr lang="en-IE" sz="1000"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𝑛</m:t>
                        </m:r>
                        <m:r>
                          <a:rPr lang="en-IE" sz="1000"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 ∈ </m:t>
                        </m:r>
                        <m:r>
                          <a:rPr lang="en-IE" sz="1000"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𝛾</m:t>
                        </m:r>
                        <m:r>
                          <a:rPr lang="en-IE" sz="1000"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 </m:t>
                        </m:r>
                        <m:r>
                          <a:rPr lang="en-IE" sz="1000"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𝑞𝐶𝐶𝑂𝑀𝑀𝐼𝑆𝑆</m:t>
                        </m:r>
                        <m:r>
                          <a:rPr lang="en-IE" sz="1000"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 ≠0</m:t>
                        </m:r>
                      </m:sub>
                      <m:sup/>
                      <m:e>
                        <m:r>
                          <a:rPr lang="en-IE" sz="1000" i="1" smtClean="0">
                            <a:solidFill>
                              <a:schemeClr val="tx1"/>
                            </a:solidFill>
                            <a:effectLst/>
                            <a:latin typeface="Cambria Math" panose="02040503050406030204" pitchFamily="18" charset="0"/>
                            <a:ea typeface="Times New Roman" panose="02020603050405020304" pitchFamily="18" charset="0"/>
                            <a:cs typeface="Arial" panose="020B0604020202020204" pitchFamily="34" charset="0"/>
                          </a:rPr>
                          <m:t> </m:t>
                        </m:r>
                      </m:e>
                    </m:nary>
                  </m:oMath>
                </a14:m>
                <a:r>
                  <a:rPr lang="en-IE"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is a summation over all Contract Register Entries, n, for Capacity Market Unit, Ω, relevant in Imbalance Settlement Period, γ, and which has commissioned in accordance with the Capacity Market Code; </a:t>
                </a:r>
                <a:r>
                  <a:rPr lang="en-IE" sz="1000" strike="sngStrike"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and</a:t>
                </a:r>
                <a:endParaRPr lang="en-IE" sz="1200" dirty="0">
                  <a:effectLst/>
                  <a:latin typeface="Calibri" panose="020F0502020204030204" pitchFamily="34" charset="0"/>
                  <a:ea typeface="Times New Roman" panose="02020603050405020304" pitchFamily="18" charset="0"/>
                  <a:cs typeface="Arial" panose="020B0604020202020204" pitchFamily="34" charset="0"/>
                </a:endParaRPr>
              </a:p>
              <a:p>
                <a:pPr marL="2057400" lvl="4" indent="-228600" algn="just">
                  <a:spcBef>
                    <a:spcPts val="600"/>
                  </a:spcBef>
                  <a:spcAft>
                    <a:spcPts val="600"/>
                  </a:spcAft>
                  <a:buFont typeface="Times New Roman" panose="02020603050405020304" pitchFamily="18" charset="0"/>
                  <a:buAutoNum type="alphaLcParenBoth"/>
                </a:pPr>
                <a:r>
                  <a:rPr lang="en-IE" sz="1000" dirty="0" err="1">
                    <a:solidFill>
                      <a:schemeClr val="tx1"/>
                    </a:solidFill>
                    <a:effectLst/>
                    <a:latin typeface="Calibri" panose="020F0502020204030204" pitchFamily="34" charset="0"/>
                    <a:ea typeface="Times New Roman" panose="02020603050405020304" pitchFamily="18" charset="0"/>
                    <a:cs typeface="Arial" panose="020B0604020202020204" pitchFamily="34" charset="0"/>
                  </a:rPr>
                  <a:t>ISPIY</a:t>
                </a:r>
                <a:r>
                  <a:rPr lang="en-IE" sz="1000" baseline="-25000" dirty="0" err="1">
                    <a:solidFill>
                      <a:schemeClr val="tx1"/>
                    </a:solidFill>
                    <a:effectLst/>
                    <a:latin typeface="Calibri" panose="020F0502020204030204" pitchFamily="34" charset="0"/>
                    <a:ea typeface="Times New Roman" panose="02020603050405020304" pitchFamily="18" charset="0"/>
                    <a:cs typeface="Arial" panose="020B0604020202020204" pitchFamily="34" charset="0"/>
                  </a:rPr>
                  <a:t>y</a:t>
                </a:r>
                <a:r>
                  <a:rPr lang="en-IE"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is the total number of Imbalance Settlement Periods in the Capacity Year, y</a:t>
                </a:r>
                <a:r>
                  <a:rPr lang="en-IE" sz="1000" dirty="0">
                    <a:effectLst/>
                    <a:latin typeface="Calibri" panose="020F0502020204030204" pitchFamily="34" charset="0"/>
                    <a:ea typeface="Times New Roman" panose="02020603050405020304" pitchFamily="18" charset="0"/>
                    <a:cs typeface="Arial" panose="020B0604020202020204" pitchFamily="34" charset="0"/>
                  </a:rPr>
                  <a:t>; </a:t>
                </a:r>
                <a:r>
                  <a:rPr lang="en-IE" sz="1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and</a:t>
                </a:r>
                <a:r>
                  <a:rPr lang="en-IE" sz="1000" dirty="0">
                    <a:effectLst/>
                    <a:latin typeface="Calibri" panose="020F0502020204030204" pitchFamily="34" charset="0"/>
                    <a:ea typeface="Times New Roman" panose="02020603050405020304" pitchFamily="18" charset="0"/>
                    <a:cs typeface="Arial" panose="020B0604020202020204" pitchFamily="34" charset="0"/>
                  </a:rPr>
                  <a:t> </a:t>
                </a:r>
                <a:endParaRPr lang="en-IE" sz="1200" dirty="0">
                  <a:effectLst/>
                  <a:latin typeface="Calibri" panose="020F0502020204030204" pitchFamily="34" charset="0"/>
                  <a:ea typeface="Times New Roman" panose="02020603050405020304" pitchFamily="18" charset="0"/>
                  <a:cs typeface="Arial" panose="020B0604020202020204" pitchFamily="34" charset="0"/>
                </a:endParaRPr>
              </a:p>
              <a:p>
                <a:pPr marL="2057400" lvl="4" indent="-228600" algn="just">
                  <a:spcBef>
                    <a:spcPts val="600"/>
                  </a:spcBef>
                  <a:spcAft>
                    <a:spcPts val="600"/>
                  </a:spcAft>
                  <a:buFont typeface="Times New Roman" panose="02020603050405020304" pitchFamily="18" charset="0"/>
                  <a:buAutoNum type="alphaLcParenBoth"/>
                </a:pPr>
                <a:r>
                  <a:rPr lang="en-IE" sz="1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INFMOD is the inflation modifier for the relevant construction period, calculated in accordance with Section F.17.1.2.</a:t>
                </a:r>
                <a:endParaRPr lang="en-IE" sz="1200" dirty="0">
                  <a:effectLst/>
                  <a:latin typeface="Calibri" panose="020F0502020204030204" pitchFamily="34" charset="0"/>
                  <a:ea typeface="Times New Roman" panose="02020603050405020304" pitchFamily="18" charset="0"/>
                  <a:cs typeface="Arial" panose="020B0604020202020204" pitchFamily="34" charset="0"/>
                </a:endParaRPr>
              </a:p>
            </p:txBody>
          </p:sp>
        </mc:Choice>
        <mc:Fallback xmlns="">
          <p:sp>
            <p:nvSpPr>
              <p:cNvPr id="9" name="TextBox 8">
                <a:extLst>
                  <a:ext uri="{FF2B5EF4-FFF2-40B4-BE49-F238E27FC236}">
                    <a16:creationId xmlns:a16="http://schemas.microsoft.com/office/drawing/2014/main" id="{BEE5F1DE-7945-C082-30A4-5F6AFCCD2659}"/>
                  </a:ext>
                </a:extLst>
              </p:cNvPr>
              <p:cNvSpPr txBox="1">
                <a:spLocks noRot="1" noChangeAspect="1" noMove="1" noResize="1" noEditPoints="1" noAdjustHandles="1" noChangeArrowheads="1" noChangeShapeType="1" noTextEdit="1"/>
              </p:cNvSpPr>
              <p:nvPr/>
            </p:nvSpPr>
            <p:spPr>
              <a:xfrm>
                <a:off x="93149" y="2311194"/>
                <a:ext cx="8748547" cy="3995902"/>
              </a:xfrm>
              <a:prstGeom prst="rect">
                <a:avLst/>
              </a:prstGeom>
              <a:blipFill>
                <a:blip r:embed="rId4"/>
                <a:stretch>
                  <a:fillRect/>
                </a:stretch>
              </a:blipFill>
            </p:spPr>
            <p:txBody>
              <a:bodyPr/>
              <a:lstStyle/>
              <a:p>
                <a:r>
                  <a:rPr lang="en-IE">
                    <a:noFill/>
                  </a:rPr>
                  <a:t> </a:t>
                </a:r>
              </a:p>
            </p:txBody>
          </p:sp>
        </mc:Fallback>
      </mc:AlternateContent>
    </p:spTree>
    <p:custDataLst>
      <p:tags r:id="rId1"/>
    </p:custDataLst>
    <p:extLst>
      <p:ext uri="{BB962C8B-B14F-4D97-AF65-F5344CB8AC3E}">
        <p14:creationId xmlns:p14="http://schemas.microsoft.com/office/powerpoint/2010/main" val="2154850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Proposed Amendment</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5</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The modification itself would apply to the Trading and Settlement Code, to Section F.17 which relates to the calculation of Capacity Payments</a:t>
            </a:r>
          </a:p>
        </p:txBody>
      </p:sp>
      <p:sp>
        <p:nvSpPr>
          <p:cNvPr id="8" name="Content Placeholder 2">
            <a:extLst>
              <a:ext uri="{FF2B5EF4-FFF2-40B4-BE49-F238E27FC236}">
                <a16:creationId xmlns:a16="http://schemas.microsoft.com/office/drawing/2014/main" id="{4FD1E4F0-28FD-94E3-4852-D1961902C19A}"/>
              </a:ext>
            </a:extLst>
          </p:cNvPr>
          <p:cNvSpPr txBox="1">
            <a:spLocks/>
          </p:cNvSpPr>
          <p:nvPr/>
        </p:nvSpPr>
        <p:spPr bwMode="auto">
          <a:xfrm>
            <a:off x="262327" y="1744128"/>
            <a:ext cx="8381643" cy="567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The INFMOD term will be calculated with the below modification: </a:t>
            </a:r>
          </a:p>
          <a:p>
            <a:pPr marL="0" indent="0">
              <a:buNone/>
            </a:pPr>
            <a:endParaRPr lang="en-IE" sz="1400" kern="0" dirty="0">
              <a:solidFill>
                <a:schemeClr val="tx1"/>
              </a:solidFill>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46D7D320-9805-5936-E580-E141CC326DE1}"/>
                  </a:ext>
                </a:extLst>
              </p:cNvPr>
              <p:cNvSpPr txBox="1"/>
              <p:nvPr/>
            </p:nvSpPr>
            <p:spPr>
              <a:xfrm>
                <a:off x="450850" y="2281620"/>
                <a:ext cx="8221669" cy="2770630"/>
              </a:xfrm>
              <a:prstGeom prst="rect">
                <a:avLst/>
              </a:prstGeom>
              <a:noFill/>
              <a:ln>
                <a:solidFill>
                  <a:srgbClr val="FF0000"/>
                </a:solidFill>
              </a:ln>
            </p:spPr>
            <p:txBody>
              <a:bodyPr wrap="square">
                <a:spAutoFit/>
              </a:bodyPr>
              <a:lstStyle/>
              <a:p>
                <a:pPr hangingPunct="0"/>
                <a:r>
                  <a:rPr lang="en-IE"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F.17.1.2	The inflation modifier, INFMOD, shall be calculated as follows: </a:t>
                </a:r>
                <a:endParaRPr lang="en-IE" sz="1200" dirty="0">
                  <a:solidFill>
                    <a:schemeClr val="tx1"/>
                  </a:solidFill>
                  <a:effectLst/>
                  <a:latin typeface="Times New Roman" panose="02020603050405020304" pitchFamily="18" charset="0"/>
                  <a:ea typeface="Times New Roman" panose="02020603050405020304" pitchFamily="18" charset="0"/>
                </a:endParaRPr>
              </a:p>
              <a:p>
                <a:pPr hangingPunct="0"/>
                <a:r>
                  <a:rPr lang="en-IE" sz="1200" dirty="0">
                    <a:effectLst/>
                    <a:latin typeface="Calibri" panose="020F0502020204030204" pitchFamily="34" charset="0"/>
                    <a:ea typeface="Times New Roman" panose="02020603050405020304" pitchFamily="18" charset="0"/>
                    <a:cs typeface="Arial" panose="020B0604020202020204" pitchFamily="34" charset="0"/>
                  </a:rPr>
                  <a:t> </a:t>
                </a:r>
                <a:endParaRPr lang="en-IE" sz="1200" dirty="0">
                  <a:solidFill>
                    <a:schemeClr val="tx1"/>
                  </a:solidFill>
                  <a:effectLst/>
                  <a:latin typeface="Times New Roman" panose="02020603050405020304" pitchFamily="18" charset="0"/>
                  <a:ea typeface="Times New Roman" panose="02020603050405020304" pitchFamily="18" charset="0"/>
                </a:endParaRPr>
              </a:p>
              <a:p>
                <a:pPr marL="629920" indent="-540385" algn="just">
                  <a:spcBef>
                    <a:spcPts val="600"/>
                  </a:spcBef>
                  <a:spcAft>
                    <a:spcPts val="600"/>
                  </a:spcAft>
                  <a:tabLst>
                    <a:tab pos="540385" algn="l"/>
                  </a:tabLst>
                </a:pPr>
                <a14:m>
                  <m:oMathPara xmlns:m="http://schemas.openxmlformats.org/officeDocument/2006/math">
                    <m:oMathParaPr>
                      <m:jc m:val="centerGroup"/>
                    </m:oMathParaPr>
                    <m:oMath xmlns:m="http://schemas.openxmlformats.org/officeDocument/2006/math">
                      <m:r>
                        <a:rPr lang="en-IE" sz="1200" b="0" i="1" smtClean="0">
                          <a:solidFill>
                            <a:schemeClr val="tx1"/>
                          </a:solidFill>
                          <a:effectLst/>
                          <a:latin typeface="Cambria Math" panose="02040503050406030204" pitchFamily="18" charset="0"/>
                          <a:ea typeface="Calibri" panose="020F0502020204030204" pitchFamily="34" charset="0"/>
                        </a:rPr>
                        <m:t>𝐼𝑁𝐹𝑀𝑂𝐷</m:t>
                      </m:r>
                      <m:r>
                        <a:rPr lang="en-IE" sz="1200" b="0" i="1" smtClean="0">
                          <a:solidFill>
                            <a:schemeClr val="tx1"/>
                          </a:solidFill>
                          <a:effectLst/>
                          <a:latin typeface="Cambria Math" panose="02040503050406030204" pitchFamily="18" charset="0"/>
                          <a:ea typeface="Calibri" panose="020F0502020204030204" pitchFamily="34" charset="0"/>
                        </a:rPr>
                        <m:t>=</m:t>
                      </m:r>
                      <m:sSup>
                        <m:sSupPr>
                          <m:ctrlPr>
                            <a:rPr lang="en-IE" sz="1200" b="0" i="1" smtClean="0">
                              <a:solidFill>
                                <a:schemeClr val="tx1"/>
                              </a:solidFill>
                              <a:effectLst/>
                              <a:latin typeface="Cambria Math" panose="02040503050406030204" pitchFamily="18" charset="0"/>
                            </a:rPr>
                          </m:ctrlPr>
                        </m:sSupPr>
                        <m:e>
                          <m:r>
                            <a:rPr lang="en-IE" sz="1200" i="1">
                              <a:solidFill>
                                <a:schemeClr val="tx1"/>
                              </a:solidFill>
                              <a:latin typeface="Cambria Math" panose="02040503050406030204" pitchFamily="18" charset="0"/>
                              <a:ea typeface="Calibri" panose="020F0502020204030204" pitchFamily="34" charset="0"/>
                            </a:rPr>
                            <m:t>(1+</m:t>
                          </m:r>
                          <m:d>
                            <m:dPr>
                              <m:ctrlPr>
                                <a:rPr lang="en-IE" sz="1200" i="1">
                                  <a:solidFill>
                                    <a:schemeClr val="tx1"/>
                                  </a:solidFill>
                                  <a:latin typeface="Cambria Math" panose="02040503050406030204" pitchFamily="18" charset="0"/>
                                  <a:ea typeface="Calibri" panose="020F0502020204030204" pitchFamily="34" charset="0"/>
                                </a:rPr>
                              </m:ctrlPr>
                            </m:dPr>
                            <m:e>
                              <m:r>
                                <a:rPr lang="en-IE" sz="1200" i="1">
                                  <a:solidFill>
                                    <a:schemeClr val="tx1"/>
                                  </a:solidFill>
                                  <a:latin typeface="Cambria Math" panose="02040503050406030204" pitchFamily="18" charset="0"/>
                                  <a:ea typeface="Calibri" panose="020F0502020204030204" pitchFamily="34" charset="0"/>
                                </a:rPr>
                                <m:t>𝐼𝑁𝐹</m:t>
                              </m:r>
                              <m:r>
                                <a:rPr lang="en-IE" sz="1200" i="1">
                                  <a:solidFill>
                                    <a:schemeClr val="tx1"/>
                                  </a:solidFill>
                                  <a:latin typeface="Cambria Math" panose="02040503050406030204" pitchFamily="18" charset="0"/>
                                  <a:ea typeface="Calibri" panose="020F0502020204030204" pitchFamily="34" charset="0"/>
                                </a:rPr>
                                <m:t>−</m:t>
                              </m:r>
                              <m:r>
                                <a:rPr lang="en-IE" sz="1200" i="1">
                                  <a:solidFill>
                                    <a:schemeClr val="tx1"/>
                                  </a:solidFill>
                                  <a:latin typeface="Cambria Math" panose="02040503050406030204" pitchFamily="18" charset="0"/>
                                  <a:ea typeface="Calibri" panose="020F0502020204030204" pitchFamily="34" charset="0"/>
                                </a:rPr>
                                <m:t>𝑇𝐼𝑁𝐹</m:t>
                              </m:r>
                            </m:e>
                          </m:d>
                          <m:r>
                            <a:rPr lang="en-IE" sz="1200" i="1">
                              <a:solidFill>
                                <a:schemeClr val="tx1"/>
                              </a:solidFill>
                              <a:latin typeface="Cambria Math" panose="02040503050406030204" pitchFamily="18" charset="0"/>
                              <a:ea typeface="Calibri" panose="020F0502020204030204" pitchFamily="34" charset="0"/>
                            </a:rPr>
                            <m:t>)</m:t>
                          </m:r>
                        </m:e>
                        <m:sup>
                          <m:r>
                            <a:rPr lang="en-IE" sz="1200" b="0" i="1" smtClean="0">
                              <a:solidFill>
                                <a:schemeClr val="tx1"/>
                              </a:solidFill>
                              <a:effectLst/>
                              <a:latin typeface="Cambria Math" panose="02040503050406030204" pitchFamily="18" charset="0"/>
                            </a:rPr>
                            <m:t>𝑃𝐴𝑈𝐶𝑇𝐼𝑂𝑁</m:t>
                          </m:r>
                        </m:sup>
                      </m:sSup>
                    </m:oMath>
                  </m:oMathPara>
                </a14:m>
                <a:endParaRPr lang="en-IE" dirty="0">
                  <a:effectLst/>
                  <a:latin typeface="Arial" panose="020B0604020202020204" pitchFamily="34" charset="0"/>
                  <a:ea typeface="Calibri" panose="020F0502020204030204" pitchFamily="34" charset="0"/>
                </a:endParaRPr>
              </a:p>
              <a:p>
                <a:pPr marL="540385" indent="-540385" algn="just">
                  <a:spcBef>
                    <a:spcPts val="600"/>
                  </a:spcBef>
                  <a:spcAft>
                    <a:spcPts val="600"/>
                  </a:spcAft>
                  <a:tabLst>
                    <a:tab pos="540385" algn="l"/>
                  </a:tabLst>
                </a:pPr>
                <a:r>
                  <a:rPr lang="en-IE" dirty="0">
                    <a:effectLst/>
                    <a:latin typeface="Arial" panose="020B0604020202020204" pitchFamily="34" charset="0"/>
                    <a:ea typeface="Calibri" panose="020F0502020204030204" pitchFamily="34" charset="0"/>
                  </a:rPr>
                  <a:t> </a:t>
                </a:r>
              </a:p>
              <a:p>
                <a:pPr marL="629920" indent="-629920" algn="just">
                  <a:spcBef>
                    <a:spcPts val="600"/>
                  </a:spcBef>
                  <a:spcAft>
                    <a:spcPts val="600"/>
                  </a:spcAft>
                </a:pPr>
                <a:r>
                  <a:rPr lang="en-IE" sz="12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where:</a:t>
                </a:r>
                <a:endParaRPr lang="en-I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2057400" lvl="4" indent="-228600" algn="just">
                  <a:spcBef>
                    <a:spcPts val="600"/>
                  </a:spcBef>
                  <a:spcAft>
                    <a:spcPts val="600"/>
                  </a:spcAft>
                  <a:buFont typeface="Times New Roman" panose="02020603050405020304" pitchFamily="18" charset="0"/>
                  <a:buAutoNum type="alphaLcParenBoth"/>
                </a:pPr>
                <a:r>
                  <a:rPr lang="en-US"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INF is the </a:t>
                </a:r>
                <a:r>
                  <a:rPr lang="en-IE" sz="1200" dirty="0">
                    <a:solidFill>
                      <a:schemeClr val="tx1"/>
                    </a:solidFill>
                    <a:latin typeface="Calibri" panose="020F0502020204030204" pitchFamily="34" charset="0"/>
                    <a:ea typeface="Times New Roman" panose="02020603050405020304" pitchFamily="18" charset="0"/>
                    <a:cs typeface="Arial" panose="020B0604020202020204" pitchFamily="34" charset="0"/>
                  </a:rPr>
                  <a:t>average annualised inflation for the period of time from when a New Capacity Contract is awarded and the beginning of the relevant Capacity Year. </a:t>
                </a:r>
                <a:endParaRPr lang="en-IE"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2057400" lvl="4" indent="-228600" algn="just">
                  <a:spcBef>
                    <a:spcPts val="600"/>
                  </a:spcBef>
                  <a:spcAft>
                    <a:spcPts val="600"/>
                  </a:spcAft>
                  <a:buFont typeface="Times New Roman" panose="02020603050405020304" pitchFamily="18" charset="0"/>
                  <a:buAutoNum type="alphaLcParenBoth"/>
                </a:pPr>
                <a:r>
                  <a:rPr lang="en-IE"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TINF is the threshold for inflation as determined </a:t>
                </a:r>
                <a:r>
                  <a:rPr lang="en-IE" sz="1100" dirty="0">
                    <a:solidFill>
                      <a:schemeClr val="tx1"/>
                    </a:solidFill>
                    <a:effectLst/>
                    <a:highlight>
                      <a:srgbClr val="FFFF00"/>
                    </a:highlight>
                    <a:latin typeface="Calibri" panose="020F0502020204030204" pitchFamily="34" charset="0"/>
                    <a:ea typeface="Times New Roman" panose="02020603050405020304" pitchFamily="18" charset="0"/>
                    <a:cs typeface="Arial" panose="020B0604020202020204" pitchFamily="34" charset="0"/>
                  </a:rPr>
                  <a:t>(…)</a:t>
                </a:r>
                <a:endParaRPr lang="en-IE" dirty="0">
                  <a:solidFill>
                    <a:schemeClr val="tx1"/>
                  </a:solidFill>
                  <a:effectLst/>
                  <a:highlight>
                    <a:srgbClr val="FFFF00"/>
                  </a:highlight>
                  <a:latin typeface="Calibri" panose="020F0502020204030204" pitchFamily="34" charset="0"/>
                  <a:ea typeface="Times New Roman" panose="02020603050405020304" pitchFamily="18" charset="0"/>
                  <a:cs typeface="Arial" panose="020B0604020202020204" pitchFamily="34" charset="0"/>
                </a:endParaRPr>
              </a:p>
              <a:p>
                <a:pPr marL="2057400" lvl="4" indent="-228600" algn="just">
                  <a:spcBef>
                    <a:spcPts val="600"/>
                  </a:spcBef>
                  <a:spcAft>
                    <a:spcPts val="600"/>
                  </a:spcAft>
                  <a:buFont typeface="Times New Roman" panose="02020603050405020304" pitchFamily="18" charset="0"/>
                  <a:buAutoNum type="alphaLcParenBoth"/>
                </a:pPr>
                <a:r>
                  <a:rPr lang="en-IE"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PAUCTION is the period </a:t>
                </a:r>
                <a:r>
                  <a:rPr lang="en-IE" sz="1100" dirty="0">
                    <a:solidFill>
                      <a:schemeClr val="tx1"/>
                    </a:solidFill>
                    <a:latin typeface="Calibri" panose="020F0502020204030204" pitchFamily="34" charset="0"/>
                    <a:ea typeface="Times New Roman" panose="02020603050405020304" pitchFamily="18" charset="0"/>
                    <a:cs typeface="Arial" panose="020B0604020202020204" pitchFamily="34" charset="0"/>
                  </a:rPr>
                  <a:t>of time, in years, from the date of the Capacity Auction to the Relevant Capacity Year</a:t>
                </a:r>
                <a:r>
                  <a:rPr lang="en-IE"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n-IE" dirty="0">
                  <a:effectLst/>
                  <a:latin typeface="Calibri" panose="020F0502020204030204" pitchFamily="34" charset="0"/>
                  <a:ea typeface="Times New Roman" panose="02020603050405020304" pitchFamily="18" charset="0"/>
                  <a:cs typeface="Arial" panose="020B0604020202020204" pitchFamily="34" charset="0"/>
                </a:endParaRPr>
              </a:p>
            </p:txBody>
          </p:sp>
        </mc:Choice>
        <mc:Fallback xmlns="">
          <p:sp>
            <p:nvSpPr>
              <p:cNvPr id="10" name="TextBox 9">
                <a:extLst>
                  <a:ext uri="{FF2B5EF4-FFF2-40B4-BE49-F238E27FC236}">
                    <a16:creationId xmlns:a16="http://schemas.microsoft.com/office/drawing/2014/main" id="{46D7D320-9805-5936-E580-E141CC326DE1}"/>
                  </a:ext>
                </a:extLst>
              </p:cNvPr>
              <p:cNvSpPr txBox="1">
                <a:spLocks noRot="1" noChangeAspect="1" noMove="1" noResize="1" noEditPoints="1" noAdjustHandles="1" noChangeArrowheads="1" noChangeShapeType="1" noTextEdit="1"/>
              </p:cNvSpPr>
              <p:nvPr/>
            </p:nvSpPr>
            <p:spPr>
              <a:xfrm>
                <a:off x="450850" y="2281620"/>
                <a:ext cx="8221669" cy="2770630"/>
              </a:xfrm>
              <a:prstGeom prst="rect">
                <a:avLst/>
              </a:prstGeom>
              <a:blipFill>
                <a:blip r:embed="rId4"/>
                <a:stretch>
                  <a:fillRect/>
                </a:stretch>
              </a:blipFill>
              <a:ln>
                <a:solidFill>
                  <a:srgbClr val="FF0000"/>
                </a:solidFill>
              </a:ln>
            </p:spPr>
            <p:txBody>
              <a:bodyPr/>
              <a:lstStyle/>
              <a:p>
                <a:r>
                  <a:rPr lang="en-IE">
                    <a:noFill/>
                  </a:rPr>
                  <a:t> </a:t>
                </a:r>
              </a:p>
            </p:txBody>
          </p:sp>
        </mc:Fallback>
      </mc:AlternateContent>
      <p:sp>
        <p:nvSpPr>
          <p:cNvPr id="11" name="Content Placeholder 2">
            <a:extLst>
              <a:ext uri="{FF2B5EF4-FFF2-40B4-BE49-F238E27FC236}">
                <a16:creationId xmlns:a16="http://schemas.microsoft.com/office/drawing/2014/main" id="{4D186884-E945-FA3E-9094-CC2740B1B50B}"/>
              </a:ext>
            </a:extLst>
          </p:cNvPr>
          <p:cNvSpPr txBox="1">
            <a:spLocks/>
          </p:cNvSpPr>
          <p:nvPr/>
        </p:nvSpPr>
        <p:spPr bwMode="auto">
          <a:xfrm>
            <a:off x="370862" y="5214550"/>
            <a:ext cx="8381643" cy="567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The PAUCTION term will apply from year in which the relevant Capacity was awarded, to the current Capacity Year. This will facilitate the recovery of costs related to operational inflation. </a:t>
            </a:r>
          </a:p>
          <a:p>
            <a:pPr marL="0" indent="0">
              <a:buNone/>
            </a:pPr>
            <a:endParaRPr lang="en-IE" sz="1400" kern="0" dirty="0">
              <a:solidFill>
                <a:schemeClr val="tx1"/>
              </a:solidFill>
            </a:endParaRPr>
          </a:p>
        </p:txBody>
      </p:sp>
    </p:spTree>
    <p:custDataLst>
      <p:tags r:id="rId1"/>
    </p:custDataLst>
    <p:extLst>
      <p:ext uri="{BB962C8B-B14F-4D97-AF65-F5344CB8AC3E}">
        <p14:creationId xmlns:p14="http://schemas.microsoft.com/office/powerpoint/2010/main" val="2023780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Current Positions</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6</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400" b="1" dirty="0">
                <a:solidFill>
                  <a:schemeClr val="tx1"/>
                </a:solidFill>
              </a:rPr>
              <a:t>The following issues were discussed at a dedicated Industry Call on 18 July. These points represent the current thinking of Tynagh in relation to the modification. </a:t>
            </a:r>
          </a:p>
        </p:txBody>
      </p:sp>
      <p:sp>
        <p:nvSpPr>
          <p:cNvPr id="6" name="Content Placeholder 2">
            <a:extLst>
              <a:ext uri="{FF2B5EF4-FFF2-40B4-BE49-F238E27FC236}">
                <a16:creationId xmlns:a16="http://schemas.microsoft.com/office/drawing/2014/main" id="{2F81A0E3-5165-6EC8-5B9B-67D29B02D70D}"/>
              </a:ext>
            </a:extLst>
          </p:cNvPr>
          <p:cNvSpPr txBox="1">
            <a:spLocks/>
          </p:cNvSpPr>
          <p:nvPr/>
        </p:nvSpPr>
        <p:spPr bwMode="auto">
          <a:xfrm>
            <a:off x="450850" y="1643450"/>
            <a:ext cx="8016550" cy="4022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a:lnSpc>
                <a:spcPct val="150000"/>
              </a:lnSpc>
              <a:buFont typeface="Wingdings" panose="05000000000000000000" pitchFamily="2" charset="2"/>
              <a:buChar char="Ø"/>
            </a:pPr>
            <a:r>
              <a:rPr lang="en-IE" sz="1400" kern="0" dirty="0">
                <a:solidFill>
                  <a:schemeClr val="tx1"/>
                </a:solidFill>
              </a:rPr>
              <a:t>Modification will apply to both inflation and deflation. </a:t>
            </a:r>
          </a:p>
          <a:p>
            <a:pPr>
              <a:buFont typeface="Wingdings" panose="05000000000000000000" pitchFamily="2" charset="2"/>
              <a:buChar char="Ø"/>
            </a:pPr>
            <a:r>
              <a:rPr lang="en-IE" sz="1400" kern="0" dirty="0">
                <a:solidFill>
                  <a:schemeClr val="tx1"/>
                </a:solidFill>
              </a:rPr>
              <a:t>Threshold for standard inflation to be a variable parameter determined by the RAs. Should be based on Auction Price Caps. </a:t>
            </a:r>
          </a:p>
          <a:p>
            <a:pPr>
              <a:buFont typeface="Wingdings" panose="05000000000000000000" pitchFamily="2" charset="2"/>
              <a:buChar char="Ø"/>
            </a:pPr>
            <a:r>
              <a:rPr lang="en-IE" sz="1400" kern="0" dirty="0">
                <a:solidFill>
                  <a:schemeClr val="tx1"/>
                </a:solidFill>
              </a:rPr>
              <a:t>CPI should be used for indexation (a blended rate to cover two jurisdictions) if applied to operational costs as well as construction. More specific construction-related indices can be applied if recovery is based on the construction period only. </a:t>
            </a:r>
          </a:p>
          <a:p>
            <a:pPr>
              <a:lnSpc>
                <a:spcPct val="150000"/>
              </a:lnSpc>
              <a:buFont typeface="Wingdings" panose="05000000000000000000" pitchFamily="2" charset="2"/>
              <a:buChar char="Ø"/>
            </a:pPr>
            <a:r>
              <a:rPr lang="en-IE" sz="1400" kern="0" dirty="0">
                <a:solidFill>
                  <a:schemeClr val="tx1"/>
                </a:solidFill>
              </a:rPr>
              <a:t>Modification shall apply to both New and Existing Capacity. </a:t>
            </a:r>
          </a:p>
          <a:p>
            <a:pPr>
              <a:buFont typeface="Wingdings" panose="05000000000000000000" pitchFamily="2" charset="2"/>
              <a:buChar char="Ø"/>
            </a:pPr>
            <a:r>
              <a:rPr lang="en-IE" sz="1400" kern="0" dirty="0">
                <a:solidFill>
                  <a:schemeClr val="tx1"/>
                </a:solidFill>
              </a:rPr>
              <a:t>Modification is required urgently to address current cost exposure for participants developing New Capacity. </a:t>
            </a:r>
            <a:endParaRPr lang="en-IE" sz="1400" b="1" kern="0" dirty="0">
              <a:solidFill>
                <a:schemeClr val="tx1"/>
              </a:solidFill>
            </a:endParaRPr>
          </a:p>
        </p:txBody>
      </p:sp>
    </p:spTree>
    <p:custDataLst>
      <p:tags r:id="rId1"/>
    </p:custDataLst>
    <p:extLst>
      <p:ext uri="{BB962C8B-B14F-4D97-AF65-F5344CB8AC3E}">
        <p14:creationId xmlns:p14="http://schemas.microsoft.com/office/powerpoint/2010/main" val="3004310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Next Steps</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7</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19794" y="1162859"/>
            <a:ext cx="8410192" cy="567066"/>
          </a:xfrm>
        </p:spPr>
        <p:txBody>
          <a:bodyPr/>
          <a:lstStyle/>
          <a:p>
            <a:pPr marL="0" lvl="0" indent="0">
              <a:buNone/>
            </a:pPr>
            <a:r>
              <a:rPr lang="en-IE" sz="1600" b="1" dirty="0">
                <a:solidFill>
                  <a:schemeClr val="tx1"/>
                </a:solidFill>
              </a:rPr>
              <a:t>We propose the following Next Steps to progress this modification proposal:</a:t>
            </a:r>
          </a:p>
        </p:txBody>
      </p:sp>
      <p:sp>
        <p:nvSpPr>
          <p:cNvPr id="9" name="Content Placeholder 2">
            <a:extLst>
              <a:ext uri="{FF2B5EF4-FFF2-40B4-BE49-F238E27FC236}">
                <a16:creationId xmlns:a16="http://schemas.microsoft.com/office/drawing/2014/main" id="{FB5DC6DC-BFAB-B8EF-D900-3910B6CF180B}"/>
              </a:ext>
            </a:extLst>
          </p:cNvPr>
          <p:cNvSpPr txBox="1">
            <a:spLocks/>
          </p:cNvSpPr>
          <p:nvPr/>
        </p:nvSpPr>
        <p:spPr bwMode="auto">
          <a:xfrm>
            <a:off x="416615" y="1816401"/>
            <a:ext cx="8016550" cy="2225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600" b="1" kern="0" dirty="0">
                <a:solidFill>
                  <a:schemeClr val="tx1"/>
                </a:solidFill>
              </a:rPr>
              <a:t>Deferred to Mods Committee Meeting 112 in September. </a:t>
            </a:r>
            <a:r>
              <a:rPr lang="en-IE" sz="1600" kern="0" dirty="0">
                <a:solidFill>
                  <a:schemeClr val="tx1"/>
                </a:solidFill>
              </a:rPr>
              <a:t>Pending outcome of the Capacity Workshop and discussion today we will amend the modification proposal for discussion/voting at the next Mods Committee Meeting. </a:t>
            </a:r>
            <a:endParaRPr lang="en-IE" sz="1400" b="1" kern="0" dirty="0">
              <a:solidFill>
                <a:schemeClr val="tx1"/>
              </a:solidFill>
            </a:endParaRPr>
          </a:p>
          <a:p>
            <a:pPr marL="0" indent="0">
              <a:buNone/>
            </a:pPr>
            <a:endParaRPr lang="en-IE" sz="1400" kern="0" dirty="0">
              <a:solidFill>
                <a:schemeClr val="tx1"/>
              </a:solidFill>
            </a:endParaRPr>
          </a:p>
        </p:txBody>
      </p:sp>
    </p:spTree>
    <p:custDataLst>
      <p:tags r:id="rId1"/>
    </p:custDataLst>
    <p:extLst>
      <p:ext uri="{BB962C8B-B14F-4D97-AF65-F5344CB8AC3E}">
        <p14:creationId xmlns:p14="http://schemas.microsoft.com/office/powerpoint/2010/main" val="2858850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Appendix – Appropriateness of Inclusion in TSC</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8</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Some Committee Members questioned whether the modification was more suitable for inclusion in the TSC or the CMC? </a:t>
            </a:r>
          </a:p>
        </p:txBody>
      </p:sp>
      <p:sp>
        <p:nvSpPr>
          <p:cNvPr id="6" name="Content Placeholder 2">
            <a:extLst>
              <a:ext uri="{FF2B5EF4-FFF2-40B4-BE49-F238E27FC236}">
                <a16:creationId xmlns:a16="http://schemas.microsoft.com/office/drawing/2014/main" id="{08849860-FDAF-451C-6075-36B4FB8DD561}"/>
              </a:ext>
            </a:extLst>
          </p:cNvPr>
          <p:cNvSpPr txBox="1">
            <a:spLocks/>
          </p:cNvSpPr>
          <p:nvPr/>
        </p:nvSpPr>
        <p:spPr bwMode="auto">
          <a:xfrm>
            <a:off x="414727" y="1795850"/>
            <a:ext cx="8016550" cy="1489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a:buFont typeface="Wingdings" panose="05000000000000000000" pitchFamily="2" charset="2"/>
              <a:buChar char="Ø"/>
            </a:pPr>
            <a:r>
              <a:rPr lang="en-IE" sz="1200" kern="0" dirty="0">
                <a:solidFill>
                  <a:schemeClr val="tx1"/>
                </a:solidFill>
              </a:rPr>
              <a:t>Section F.9.4.4 states that: “</a:t>
            </a:r>
            <a:r>
              <a:rPr lang="en-IE" sz="1200" i="1" kern="0" dirty="0">
                <a:solidFill>
                  <a:schemeClr val="tx1"/>
                </a:solidFill>
              </a:rPr>
              <a:t>The final Capacity Auction Results relating to a Participant are </a:t>
            </a:r>
            <a:r>
              <a:rPr lang="en-IE" sz="1200" b="1" i="1" kern="0" dirty="0">
                <a:solidFill>
                  <a:schemeClr val="tx1"/>
                </a:solidFill>
              </a:rPr>
              <a:t>final and binding</a:t>
            </a:r>
            <a:r>
              <a:rPr lang="en-IE" sz="1200" i="1" kern="0" dirty="0">
                <a:solidFill>
                  <a:schemeClr val="tx1"/>
                </a:solidFill>
              </a:rPr>
              <a:t> on that Participant”.</a:t>
            </a:r>
            <a:endParaRPr lang="en-IE" sz="1200" kern="0" dirty="0">
              <a:solidFill>
                <a:schemeClr val="tx1"/>
              </a:solidFill>
            </a:endParaRPr>
          </a:p>
          <a:p>
            <a:pPr>
              <a:buFont typeface="Wingdings" panose="05000000000000000000" pitchFamily="2" charset="2"/>
              <a:buChar char="Ø"/>
            </a:pPr>
            <a:r>
              <a:rPr lang="en-IE" sz="1200" kern="0" dirty="0">
                <a:solidFill>
                  <a:schemeClr val="tx1"/>
                </a:solidFill>
              </a:rPr>
              <a:t>Section F.9.1.2 of the Capacity Market Code states: “</a:t>
            </a:r>
            <a:r>
              <a:rPr lang="en-IE" sz="1200" b="1" i="1" kern="0" dirty="0">
                <a:solidFill>
                  <a:schemeClr val="tx1"/>
                </a:solidFill>
              </a:rPr>
              <a:t>Except to the extent provided for in the Trading and Settlement Code</a:t>
            </a:r>
            <a:r>
              <a:rPr lang="en-IE" sz="1200" i="1" kern="0" dirty="0">
                <a:solidFill>
                  <a:schemeClr val="tx1"/>
                </a:solidFill>
              </a:rPr>
              <a:t>, the Capacity Payment price shall not be subject to adjustment or indexation. </a:t>
            </a:r>
          </a:p>
          <a:p>
            <a:pPr>
              <a:buFont typeface="Wingdings" panose="05000000000000000000" pitchFamily="2" charset="2"/>
              <a:buChar char="Ø"/>
            </a:pPr>
            <a:r>
              <a:rPr lang="en-IE" sz="1200" kern="0" dirty="0">
                <a:solidFill>
                  <a:schemeClr val="tx1"/>
                </a:solidFill>
              </a:rPr>
              <a:t>We believe that it would be inappropriate to introduce this change in the CMC, given that the TSC is concerned with calculating Capacity Payments received by participants. </a:t>
            </a:r>
            <a:endParaRPr lang="en-IE" sz="1200" i="1" kern="0" dirty="0">
              <a:solidFill>
                <a:schemeClr val="tx1"/>
              </a:solidFill>
            </a:endParaRPr>
          </a:p>
          <a:p>
            <a:pPr>
              <a:buFont typeface="Wingdings" panose="05000000000000000000" pitchFamily="2" charset="2"/>
              <a:buChar char="Ø"/>
            </a:pPr>
            <a:r>
              <a:rPr lang="en-IE" sz="1200" kern="0" dirty="0">
                <a:solidFill>
                  <a:schemeClr val="tx1"/>
                </a:solidFill>
              </a:rPr>
              <a:t>We propose that this modification is further discussed at the CMC for information. </a:t>
            </a:r>
          </a:p>
          <a:p>
            <a:pPr>
              <a:buFont typeface="Wingdings" panose="05000000000000000000" pitchFamily="2" charset="2"/>
              <a:buChar char="Ø"/>
            </a:pPr>
            <a:endParaRPr lang="en-IE" sz="1200" i="1" kern="0" dirty="0">
              <a:solidFill>
                <a:schemeClr val="tx1"/>
              </a:solidFill>
            </a:endParaRPr>
          </a:p>
        </p:txBody>
      </p:sp>
      <p:grpSp>
        <p:nvGrpSpPr>
          <p:cNvPr id="34" name="Group 33">
            <a:extLst>
              <a:ext uri="{FF2B5EF4-FFF2-40B4-BE49-F238E27FC236}">
                <a16:creationId xmlns:a16="http://schemas.microsoft.com/office/drawing/2014/main" id="{911A9DD1-38BA-7DEB-BCAB-F99A59A8AC50}"/>
              </a:ext>
            </a:extLst>
          </p:cNvPr>
          <p:cNvGrpSpPr/>
          <p:nvPr/>
        </p:nvGrpSpPr>
        <p:grpSpPr>
          <a:xfrm>
            <a:off x="71595" y="3580498"/>
            <a:ext cx="3105173" cy="2508828"/>
            <a:chOff x="-79022" y="3451705"/>
            <a:chExt cx="3105173" cy="2508828"/>
          </a:xfrm>
        </p:grpSpPr>
        <p:sp>
          <p:nvSpPr>
            <p:cNvPr id="27" name="TextBox 26">
              <a:extLst>
                <a:ext uri="{FF2B5EF4-FFF2-40B4-BE49-F238E27FC236}">
                  <a16:creationId xmlns:a16="http://schemas.microsoft.com/office/drawing/2014/main" id="{657769FA-7F02-5782-BCCE-3BE8B440242B}"/>
                </a:ext>
              </a:extLst>
            </p:cNvPr>
            <p:cNvSpPr txBox="1"/>
            <p:nvPr/>
          </p:nvSpPr>
          <p:spPr>
            <a:xfrm>
              <a:off x="539297" y="3963430"/>
              <a:ext cx="2282925" cy="275701"/>
            </a:xfrm>
            <a:prstGeom prst="rect">
              <a:avLst/>
            </a:prstGeom>
            <a:noFill/>
          </p:spPr>
          <p:txBody>
            <a:bodyPr wrap="square" rtlCol="0">
              <a:spAutoFit/>
            </a:bodyPr>
            <a:lstStyle/>
            <a:p>
              <a:r>
                <a:rPr lang="en-IE" sz="1200" dirty="0"/>
                <a:t>Capacity Auction Results</a:t>
              </a:r>
            </a:p>
          </p:txBody>
        </p:sp>
        <p:sp>
          <p:nvSpPr>
            <p:cNvPr id="29" name="Rectangle 28">
              <a:extLst>
                <a:ext uri="{FF2B5EF4-FFF2-40B4-BE49-F238E27FC236}">
                  <a16:creationId xmlns:a16="http://schemas.microsoft.com/office/drawing/2014/main" id="{772A578C-FCE7-A821-D290-8A1610C1DEFE}"/>
                </a:ext>
              </a:extLst>
            </p:cNvPr>
            <p:cNvSpPr/>
            <p:nvPr/>
          </p:nvSpPr>
          <p:spPr bwMode="auto">
            <a:xfrm>
              <a:off x="654051" y="4295325"/>
              <a:ext cx="1694038" cy="434469"/>
            </a:xfrm>
            <a:prstGeom prst="rect">
              <a:avLst/>
            </a:prstGeom>
            <a:noFill/>
            <a:ln w="19050">
              <a:solidFill>
                <a:schemeClr val="bg2"/>
              </a:solid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100" b="0" i="0" u="none" strike="noStrike" cap="none" normalizeH="0" baseline="0" dirty="0">
                  <a:ln>
                    <a:noFill/>
                  </a:ln>
                  <a:solidFill>
                    <a:schemeClr val="tx2"/>
                  </a:solidFill>
                  <a:effectLst/>
                  <a:latin typeface="Arial" charset="0"/>
                  <a:ea typeface="ＭＳ Ｐゴシック" charset="0"/>
                </a:rPr>
                <a:t>Awarded Capacity Associated with Unit.</a:t>
              </a:r>
            </a:p>
          </p:txBody>
        </p:sp>
        <p:sp>
          <p:nvSpPr>
            <p:cNvPr id="32" name="Rectangle 31">
              <a:extLst>
                <a:ext uri="{FF2B5EF4-FFF2-40B4-BE49-F238E27FC236}">
                  <a16:creationId xmlns:a16="http://schemas.microsoft.com/office/drawing/2014/main" id="{FEC0F153-CBDF-BA33-628E-F13F7D5CF216}"/>
                </a:ext>
              </a:extLst>
            </p:cNvPr>
            <p:cNvSpPr/>
            <p:nvPr/>
          </p:nvSpPr>
          <p:spPr bwMode="auto">
            <a:xfrm>
              <a:off x="654051" y="4785988"/>
              <a:ext cx="1694038" cy="434469"/>
            </a:xfrm>
            <a:prstGeom prst="rect">
              <a:avLst/>
            </a:prstGeom>
            <a:noFill/>
            <a:ln w="19050">
              <a:solidFill>
                <a:schemeClr val="bg2"/>
              </a:solid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100" b="0" i="0" u="none" strike="noStrike" cap="none" normalizeH="0" baseline="0" dirty="0">
                  <a:ln>
                    <a:noFill/>
                  </a:ln>
                  <a:solidFill>
                    <a:schemeClr val="tx2"/>
                  </a:solidFill>
                  <a:effectLst/>
                  <a:latin typeface="Arial" charset="0"/>
                  <a:ea typeface="ＭＳ Ｐゴシック" charset="0"/>
                </a:rPr>
                <a:t>Capacity Payment price for the relevant Unit.</a:t>
              </a:r>
            </a:p>
          </p:txBody>
        </p:sp>
        <p:sp>
          <p:nvSpPr>
            <p:cNvPr id="33" name="Rectangle 32">
              <a:extLst>
                <a:ext uri="{FF2B5EF4-FFF2-40B4-BE49-F238E27FC236}">
                  <a16:creationId xmlns:a16="http://schemas.microsoft.com/office/drawing/2014/main" id="{B5373F21-D8A1-08B3-DB2F-E6A0DB4A23A3}"/>
                </a:ext>
              </a:extLst>
            </p:cNvPr>
            <p:cNvSpPr/>
            <p:nvPr/>
          </p:nvSpPr>
          <p:spPr bwMode="auto">
            <a:xfrm>
              <a:off x="654051" y="5276651"/>
              <a:ext cx="1694038" cy="434469"/>
            </a:xfrm>
            <a:prstGeom prst="rect">
              <a:avLst/>
            </a:prstGeom>
            <a:noFill/>
            <a:ln w="19050">
              <a:solidFill>
                <a:schemeClr val="bg2"/>
              </a:solid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100" b="0" i="0" u="none" strike="noStrike" cap="none" normalizeH="0" baseline="0" dirty="0">
                  <a:ln>
                    <a:noFill/>
                  </a:ln>
                  <a:solidFill>
                    <a:schemeClr val="tx2"/>
                  </a:solidFill>
                  <a:effectLst/>
                  <a:latin typeface="Arial" charset="0"/>
                  <a:ea typeface="ＭＳ Ｐゴシック" charset="0"/>
                </a:rPr>
                <a:t>Capacity Duration for the relevant Unit.</a:t>
              </a:r>
            </a:p>
          </p:txBody>
        </p:sp>
        <p:sp>
          <p:nvSpPr>
            <p:cNvPr id="30" name="Rectangle 29">
              <a:extLst>
                <a:ext uri="{FF2B5EF4-FFF2-40B4-BE49-F238E27FC236}">
                  <a16:creationId xmlns:a16="http://schemas.microsoft.com/office/drawing/2014/main" id="{D082BB4E-C61C-2387-4A6B-53D42D9A5494}"/>
                </a:ext>
              </a:extLst>
            </p:cNvPr>
            <p:cNvSpPr/>
            <p:nvPr/>
          </p:nvSpPr>
          <p:spPr bwMode="auto">
            <a:xfrm>
              <a:off x="359607" y="3804356"/>
              <a:ext cx="2282925" cy="2156177"/>
            </a:xfrm>
            <a:prstGeom prst="rect">
              <a:avLst/>
            </a:prstGeom>
            <a:noFill/>
            <a:ln/>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600" b="0" i="0" u="none" strike="noStrike" cap="none" normalizeH="0" baseline="0">
                <a:ln>
                  <a:noFill/>
                </a:ln>
                <a:solidFill>
                  <a:schemeClr val="tx2"/>
                </a:solidFill>
                <a:effectLst/>
                <a:latin typeface="Arial" charset="0"/>
                <a:ea typeface="ＭＳ Ｐゴシック" charset="0"/>
              </a:endParaRPr>
            </a:p>
          </p:txBody>
        </p:sp>
        <p:sp>
          <p:nvSpPr>
            <p:cNvPr id="31" name="TextBox 30">
              <a:extLst>
                <a:ext uri="{FF2B5EF4-FFF2-40B4-BE49-F238E27FC236}">
                  <a16:creationId xmlns:a16="http://schemas.microsoft.com/office/drawing/2014/main" id="{C7363741-8BE6-A10B-2BF7-937736EEC4D9}"/>
                </a:ext>
              </a:extLst>
            </p:cNvPr>
            <p:cNvSpPr txBox="1"/>
            <p:nvPr/>
          </p:nvSpPr>
          <p:spPr>
            <a:xfrm>
              <a:off x="-79022" y="3451705"/>
              <a:ext cx="3105173" cy="307777"/>
            </a:xfrm>
            <a:prstGeom prst="rect">
              <a:avLst/>
            </a:prstGeom>
            <a:noFill/>
          </p:spPr>
          <p:txBody>
            <a:bodyPr wrap="square" rtlCol="0">
              <a:spAutoFit/>
            </a:bodyPr>
            <a:lstStyle/>
            <a:p>
              <a:pPr algn="ctr"/>
              <a:r>
                <a:rPr lang="en-IE" sz="1400" b="1" dirty="0">
                  <a:solidFill>
                    <a:schemeClr val="tx1"/>
                  </a:solidFill>
                </a:rPr>
                <a:t>CMC Results</a:t>
              </a:r>
            </a:p>
          </p:txBody>
        </p:sp>
      </p:grpSp>
      <p:grpSp>
        <p:nvGrpSpPr>
          <p:cNvPr id="36" name="Group 35">
            <a:extLst>
              <a:ext uri="{FF2B5EF4-FFF2-40B4-BE49-F238E27FC236}">
                <a16:creationId xmlns:a16="http://schemas.microsoft.com/office/drawing/2014/main" id="{A6EBD492-D92A-9400-C6CA-2582670C5959}"/>
              </a:ext>
            </a:extLst>
          </p:cNvPr>
          <p:cNvGrpSpPr/>
          <p:nvPr/>
        </p:nvGrpSpPr>
        <p:grpSpPr>
          <a:xfrm>
            <a:off x="3094315" y="4491484"/>
            <a:ext cx="5796882" cy="1290132"/>
            <a:chOff x="3256807" y="4219887"/>
            <a:chExt cx="5796882" cy="1142335"/>
          </a:xfrm>
        </p:grpSpPr>
        <p:grpSp>
          <p:nvGrpSpPr>
            <p:cNvPr id="35" name="Group 34">
              <a:extLst>
                <a:ext uri="{FF2B5EF4-FFF2-40B4-BE49-F238E27FC236}">
                  <a16:creationId xmlns:a16="http://schemas.microsoft.com/office/drawing/2014/main" id="{DC00916E-A033-5170-08E6-F421D224073D}"/>
                </a:ext>
              </a:extLst>
            </p:cNvPr>
            <p:cNvGrpSpPr/>
            <p:nvPr/>
          </p:nvGrpSpPr>
          <p:grpSpPr>
            <a:xfrm>
              <a:off x="3658150" y="4435808"/>
              <a:ext cx="2129404" cy="682227"/>
              <a:chOff x="4349381" y="4688860"/>
              <a:chExt cx="2129404" cy="682227"/>
            </a:xfrm>
          </p:grpSpPr>
          <p:sp>
            <p:nvSpPr>
              <p:cNvPr id="40" name="Rectangle 39">
                <a:extLst>
                  <a:ext uri="{FF2B5EF4-FFF2-40B4-BE49-F238E27FC236}">
                    <a16:creationId xmlns:a16="http://schemas.microsoft.com/office/drawing/2014/main" id="{1B3AA40B-8D45-3E9B-523E-B314210775D0}"/>
                  </a:ext>
                </a:extLst>
              </p:cNvPr>
              <p:cNvSpPr/>
              <p:nvPr/>
            </p:nvSpPr>
            <p:spPr bwMode="auto">
              <a:xfrm>
                <a:off x="4349381" y="4688860"/>
                <a:ext cx="844550" cy="682227"/>
              </a:xfrm>
              <a:prstGeom prst="rect">
                <a:avLst/>
              </a:prstGeom>
              <a:noFill/>
              <a:ln w="19050">
                <a:solidFill>
                  <a:schemeClr val="bg2"/>
                </a:solid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000" b="0" i="0" u="none" strike="noStrike" cap="none" normalizeH="0" baseline="0" dirty="0">
                    <a:ln>
                      <a:noFill/>
                    </a:ln>
                    <a:solidFill>
                      <a:schemeClr val="tx2"/>
                    </a:solidFill>
                    <a:effectLst/>
                    <a:latin typeface="Arial" charset="0"/>
                    <a:ea typeface="ＭＳ Ｐゴシック" charset="0"/>
                  </a:rPr>
                  <a:t>Awarded Capacity Associated with Unit.</a:t>
                </a:r>
              </a:p>
            </p:txBody>
          </p:sp>
          <p:sp>
            <p:nvSpPr>
              <p:cNvPr id="41" name="TextBox 40">
                <a:extLst>
                  <a:ext uri="{FF2B5EF4-FFF2-40B4-BE49-F238E27FC236}">
                    <a16:creationId xmlns:a16="http://schemas.microsoft.com/office/drawing/2014/main" id="{EFA93248-B6E2-348F-F1C1-7A99154D40CC}"/>
                  </a:ext>
                </a:extLst>
              </p:cNvPr>
              <p:cNvSpPr txBox="1"/>
              <p:nvPr/>
            </p:nvSpPr>
            <p:spPr>
              <a:xfrm>
                <a:off x="5296413" y="4881294"/>
                <a:ext cx="297129" cy="276999"/>
              </a:xfrm>
              <a:prstGeom prst="rect">
                <a:avLst/>
              </a:prstGeom>
              <a:noFill/>
            </p:spPr>
            <p:txBody>
              <a:bodyPr wrap="square" rtlCol="0">
                <a:spAutoFit/>
              </a:bodyPr>
              <a:lstStyle/>
              <a:p>
                <a:r>
                  <a:rPr lang="en-IE" sz="1200" dirty="0"/>
                  <a:t>x</a:t>
                </a:r>
              </a:p>
            </p:txBody>
          </p:sp>
          <p:sp>
            <p:nvSpPr>
              <p:cNvPr id="42" name="Rectangle 41">
                <a:extLst>
                  <a:ext uri="{FF2B5EF4-FFF2-40B4-BE49-F238E27FC236}">
                    <a16:creationId xmlns:a16="http://schemas.microsoft.com/office/drawing/2014/main" id="{DFEFDF09-4E00-3FB5-484F-CD5C07A7A762}"/>
                  </a:ext>
                </a:extLst>
              </p:cNvPr>
              <p:cNvSpPr/>
              <p:nvPr/>
            </p:nvSpPr>
            <p:spPr bwMode="auto">
              <a:xfrm>
                <a:off x="5634235" y="4688860"/>
                <a:ext cx="844550" cy="682227"/>
              </a:xfrm>
              <a:prstGeom prst="rect">
                <a:avLst/>
              </a:prstGeom>
              <a:noFill/>
              <a:ln w="19050">
                <a:solidFill>
                  <a:schemeClr val="bg2"/>
                </a:solid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000" b="0" i="0" u="none" strike="noStrike" cap="none" normalizeH="0" baseline="0" dirty="0">
                    <a:ln>
                      <a:noFill/>
                    </a:ln>
                    <a:solidFill>
                      <a:schemeClr val="tx2"/>
                    </a:solidFill>
                    <a:effectLst/>
                    <a:latin typeface="Arial" charset="0"/>
                    <a:ea typeface="ＭＳ Ｐゴシック" charset="0"/>
                  </a:rPr>
                  <a:t>Capacity Payment Price</a:t>
                </a:r>
              </a:p>
            </p:txBody>
          </p:sp>
        </p:grpSp>
        <p:sp>
          <p:nvSpPr>
            <p:cNvPr id="44" name="TextBox 43">
              <a:extLst>
                <a:ext uri="{FF2B5EF4-FFF2-40B4-BE49-F238E27FC236}">
                  <a16:creationId xmlns:a16="http://schemas.microsoft.com/office/drawing/2014/main" id="{75F15286-4966-A08B-0756-229D54F06EBB}"/>
                </a:ext>
              </a:extLst>
            </p:cNvPr>
            <p:cNvSpPr txBox="1"/>
            <p:nvPr/>
          </p:nvSpPr>
          <p:spPr>
            <a:xfrm>
              <a:off x="7267283" y="4614897"/>
              <a:ext cx="1640488" cy="261610"/>
            </a:xfrm>
            <a:prstGeom prst="rect">
              <a:avLst/>
            </a:prstGeom>
            <a:noFill/>
            <a:ln w="19050">
              <a:solidFill>
                <a:schemeClr val="bg2"/>
              </a:solidFill>
            </a:ln>
          </p:spPr>
          <p:txBody>
            <a:bodyPr wrap="square" rtlCol="0">
              <a:spAutoFit/>
            </a:bodyPr>
            <a:lstStyle/>
            <a:p>
              <a:r>
                <a:rPr lang="en-IE" sz="1100" dirty="0"/>
                <a:t>…for Capacity Duration</a:t>
              </a:r>
            </a:p>
          </p:txBody>
        </p:sp>
        <p:sp>
          <p:nvSpPr>
            <p:cNvPr id="45" name="TextBox 44">
              <a:extLst>
                <a:ext uri="{FF2B5EF4-FFF2-40B4-BE49-F238E27FC236}">
                  <a16:creationId xmlns:a16="http://schemas.microsoft.com/office/drawing/2014/main" id="{728D13AF-AD99-AD7B-3AC4-5D8AFD3BE62B}"/>
                </a:ext>
              </a:extLst>
            </p:cNvPr>
            <p:cNvSpPr txBox="1"/>
            <p:nvPr/>
          </p:nvSpPr>
          <p:spPr>
            <a:xfrm>
              <a:off x="5960628" y="4658634"/>
              <a:ext cx="297129" cy="276999"/>
            </a:xfrm>
            <a:prstGeom prst="rect">
              <a:avLst/>
            </a:prstGeom>
            <a:noFill/>
          </p:spPr>
          <p:txBody>
            <a:bodyPr wrap="square" rtlCol="0">
              <a:spAutoFit/>
            </a:bodyPr>
            <a:lstStyle/>
            <a:p>
              <a:r>
                <a:rPr lang="en-IE" sz="1200" dirty="0"/>
                <a:t>x</a:t>
              </a:r>
            </a:p>
          </p:txBody>
        </p:sp>
        <p:sp>
          <p:nvSpPr>
            <p:cNvPr id="46" name="Rectangle 45">
              <a:extLst>
                <a:ext uri="{FF2B5EF4-FFF2-40B4-BE49-F238E27FC236}">
                  <a16:creationId xmlns:a16="http://schemas.microsoft.com/office/drawing/2014/main" id="{6DC10F3B-2B96-59E8-932D-A4656B7FAF67}"/>
                </a:ext>
              </a:extLst>
            </p:cNvPr>
            <p:cNvSpPr/>
            <p:nvPr/>
          </p:nvSpPr>
          <p:spPr bwMode="auto">
            <a:xfrm>
              <a:off x="6257757" y="4435807"/>
              <a:ext cx="844550" cy="682227"/>
            </a:xfrm>
            <a:prstGeom prst="rect">
              <a:avLst/>
            </a:prstGeom>
            <a:noFill/>
            <a:ln w="19050">
              <a:solidFill>
                <a:schemeClr val="bg2"/>
              </a:solidFill>
              <a:prstDash val="sysDash"/>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000" b="0" i="0" u="none" strike="noStrike" cap="none" normalizeH="0" baseline="0" dirty="0">
                  <a:ln>
                    <a:noFill/>
                  </a:ln>
                  <a:solidFill>
                    <a:schemeClr val="tx2"/>
                  </a:solidFill>
                  <a:effectLst/>
                  <a:latin typeface="Arial" charset="0"/>
                  <a:ea typeface="ＭＳ Ｐゴシック" charset="0"/>
                </a:rPr>
                <a:t>Proposed </a:t>
              </a:r>
              <a:r>
                <a:rPr lang="en-IE" sz="1000" dirty="0">
                  <a:latin typeface="Arial" charset="0"/>
                  <a:ea typeface="ＭＳ Ｐゴシック" charset="0"/>
                </a:rPr>
                <a:t>Inflation Modifier</a:t>
              </a:r>
              <a:endParaRPr kumimoji="0" lang="en-IE" sz="1000" b="0" i="0" u="none" strike="noStrike" cap="none" normalizeH="0" baseline="0" dirty="0">
                <a:ln>
                  <a:noFill/>
                </a:ln>
                <a:solidFill>
                  <a:schemeClr val="tx2"/>
                </a:solidFill>
                <a:effectLst/>
                <a:latin typeface="Arial" charset="0"/>
                <a:ea typeface="ＭＳ Ｐゴシック" charset="0"/>
              </a:endParaRPr>
            </a:p>
          </p:txBody>
        </p:sp>
        <p:sp>
          <p:nvSpPr>
            <p:cNvPr id="47" name="Rectangle 46">
              <a:extLst>
                <a:ext uri="{FF2B5EF4-FFF2-40B4-BE49-F238E27FC236}">
                  <a16:creationId xmlns:a16="http://schemas.microsoft.com/office/drawing/2014/main" id="{A28A8D2D-C90D-33CC-5B37-DEAAAAFC24D1}"/>
                </a:ext>
              </a:extLst>
            </p:cNvPr>
            <p:cNvSpPr/>
            <p:nvPr/>
          </p:nvSpPr>
          <p:spPr bwMode="auto">
            <a:xfrm>
              <a:off x="3256807" y="4219887"/>
              <a:ext cx="5796882" cy="1142335"/>
            </a:xfrm>
            <a:prstGeom prst="rect">
              <a:avLst/>
            </a:prstGeom>
            <a:noFill/>
            <a:ln/>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600" b="0" i="0" u="none" strike="noStrike" cap="none" normalizeH="0" baseline="0">
                <a:ln>
                  <a:noFill/>
                </a:ln>
                <a:solidFill>
                  <a:schemeClr val="tx2"/>
                </a:solidFill>
                <a:effectLst/>
                <a:latin typeface="Arial" charset="0"/>
                <a:ea typeface="ＭＳ Ｐゴシック" charset="0"/>
              </a:endParaRPr>
            </a:p>
          </p:txBody>
        </p:sp>
      </p:grpSp>
      <p:sp>
        <p:nvSpPr>
          <p:cNvPr id="49" name="TextBox 48">
            <a:extLst>
              <a:ext uri="{FF2B5EF4-FFF2-40B4-BE49-F238E27FC236}">
                <a16:creationId xmlns:a16="http://schemas.microsoft.com/office/drawing/2014/main" id="{47D9F70D-211E-43DD-F843-9E3638B67B34}"/>
              </a:ext>
            </a:extLst>
          </p:cNvPr>
          <p:cNvSpPr txBox="1"/>
          <p:nvPr/>
        </p:nvSpPr>
        <p:spPr>
          <a:xfrm>
            <a:off x="3850620" y="4143550"/>
            <a:ext cx="4284272" cy="307777"/>
          </a:xfrm>
          <a:prstGeom prst="rect">
            <a:avLst/>
          </a:prstGeom>
          <a:noFill/>
        </p:spPr>
        <p:txBody>
          <a:bodyPr wrap="square" rtlCol="0">
            <a:spAutoFit/>
          </a:bodyPr>
          <a:lstStyle/>
          <a:p>
            <a:pPr algn="ctr"/>
            <a:r>
              <a:rPr lang="en-IE" sz="1400" b="1" dirty="0">
                <a:solidFill>
                  <a:schemeClr val="tx1"/>
                </a:solidFill>
              </a:rPr>
              <a:t>TSC Capacity Payments Calculation - Present</a:t>
            </a:r>
          </a:p>
        </p:txBody>
      </p:sp>
    </p:spTree>
    <p:custDataLst>
      <p:tags r:id="rId1"/>
    </p:custDataLst>
    <p:extLst>
      <p:ext uri="{BB962C8B-B14F-4D97-AF65-F5344CB8AC3E}">
        <p14:creationId xmlns:p14="http://schemas.microsoft.com/office/powerpoint/2010/main" val="31780437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FINAL PRESENTATION NO ANIMATION BLUE" val="aHgWaZDw"/>
  <p:tag name="ARTICULATE_SLIDE_COUNT" val="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inal Presentation No Animation Blue">
  <a:themeElements>
    <a:clrScheme name="EP-Final">
      <a:dk1>
        <a:sysClr val="windowText" lastClr="000000"/>
      </a:dk1>
      <a:lt1>
        <a:sysClr val="window" lastClr="FFFFFF"/>
      </a:lt1>
      <a:dk2>
        <a:srgbClr val="981E32"/>
      </a:dk2>
      <a:lt2>
        <a:srgbClr val="A00730"/>
      </a:lt2>
      <a:accent1>
        <a:srgbClr val="4B4B4B"/>
      </a:accent1>
      <a:accent2>
        <a:srgbClr val="737373"/>
      </a:accent2>
      <a:accent3>
        <a:srgbClr val="ADADAD"/>
      </a:accent3>
      <a:accent4>
        <a:srgbClr val="D5D5D5"/>
      </a:accent4>
      <a:accent5>
        <a:srgbClr val="009CC3"/>
      </a:accent5>
      <a:accent6>
        <a:srgbClr val="9BECFF"/>
      </a:accent6>
      <a:hlink>
        <a:srgbClr val="009CC3"/>
      </a:hlink>
      <a:folHlink>
        <a:srgbClr val="9BE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2"/>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Final Presentation No Animation Blue 1">
        <a:dk1>
          <a:srgbClr val="4D4D4D"/>
        </a:dk1>
        <a:lt1>
          <a:srgbClr val="FFFFFF"/>
        </a:lt1>
        <a:dk2>
          <a:srgbClr val="E98300"/>
        </a:dk2>
        <a:lt2>
          <a:srgbClr val="240078"/>
        </a:lt2>
        <a:accent1>
          <a:srgbClr val="C50084"/>
        </a:accent1>
        <a:accent2>
          <a:srgbClr val="009FDA"/>
        </a:accent2>
        <a:accent3>
          <a:srgbClr val="FFFFFF"/>
        </a:accent3>
        <a:accent4>
          <a:srgbClr val="404040"/>
        </a:accent4>
        <a:accent5>
          <a:srgbClr val="DFAAC2"/>
        </a:accent5>
        <a:accent6>
          <a:srgbClr val="0090C5"/>
        </a:accent6>
        <a:hlink>
          <a:srgbClr val="69BE28"/>
        </a:hlink>
        <a:folHlink>
          <a:srgbClr val="952D9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 Presentation No Animation Blue</Template>
  <TotalTime>18130</TotalTime>
  <Words>1396</Words>
  <Application>Microsoft Office PowerPoint</Application>
  <PresentationFormat>On-screen Show (4:3)</PresentationFormat>
  <Paragraphs>87</Paragraphs>
  <Slides>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 Math</vt:lpstr>
      <vt:lpstr>Times New Roman</vt:lpstr>
      <vt:lpstr>Verdana</vt:lpstr>
      <vt:lpstr>Wingdings</vt:lpstr>
      <vt:lpstr>Final Presentation No Animation Blue</vt:lpstr>
      <vt:lpstr>TYNAGH ENERGY</vt:lpstr>
      <vt:lpstr>Mod 07_22 – Rationale for Modification</vt:lpstr>
      <vt:lpstr>Mod 07_22 – Rationale for Modification</vt:lpstr>
      <vt:lpstr>Mod 07_22 – Proposed Amendment</vt:lpstr>
      <vt:lpstr>Mod 07_22 – Proposed Amendment</vt:lpstr>
      <vt:lpstr>Mod 07_22 – Current Positions</vt:lpstr>
      <vt:lpstr>Mod 07_22 – Next Steps</vt:lpstr>
      <vt:lpstr>Appendix – Appropriateness of Inclusion in TSC</vt:lpstr>
    </vt:vector>
  </TitlesOfParts>
  <Company>British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non animated at 24 point]</dc:title>
  <dc:creator>eg01027</dc:creator>
  <cp:lastModifiedBy>Linnane, Sandra</cp:lastModifiedBy>
  <cp:revision>140</cp:revision>
  <cp:lastPrinted>2017-07-25T09:31:10Z</cp:lastPrinted>
  <dcterms:created xsi:type="dcterms:W3CDTF">2009-07-08T12:55:52Z</dcterms:created>
  <dcterms:modified xsi:type="dcterms:W3CDTF">2022-07-26T12:01:53Z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69BEB86D-10EE-4A93-9D62-F0EBE0D3FA6D</vt:lpwstr>
  </property>
  <property fmtid="{D5CDD505-2E9C-101B-9397-08002B2CF9AE}" pid="3" name="ArticulatePath">
    <vt:lpwstr>Power point presentation template</vt:lpwstr>
  </property>
  <property fmtid="{D5CDD505-2E9C-101B-9397-08002B2CF9AE}" pid="4" name="MSIP_Label_747e95ac-4c94-4f16-aab4-79ea41bdbc3d_Enabled">
    <vt:lpwstr>True</vt:lpwstr>
  </property>
  <property fmtid="{D5CDD505-2E9C-101B-9397-08002B2CF9AE}" pid="5" name="MSIP_Label_747e95ac-4c94-4f16-aab4-79ea41bdbc3d_SiteId">
    <vt:lpwstr>05afcc84-2ec9-4cd5-b117-5fadcd7b338a</vt:lpwstr>
  </property>
  <property fmtid="{D5CDD505-2E9C-101B-9397-08002B2CF9AE}" pid="6" name="MSIP_Label_747e95ac-4c94-4f16-aab4-79ea41bdbc3d_Owner">
    <vt:lpwstr>J.Mahon@tynaghenergy.ie</vt:lpwstr>
  </property>
  <property fmtid="{D5CDD505-2E9C-101B-9397-08002B2CF9AE}" pid="7" name="MSIP_Label_747e95ac-4c94-4f16-aab4-79ea41bdbc3d_SetDate">
    <vt:lpwstr>2019-11-12T15:37:49.2235949Z</vt:lpwstr>
  </property>
  <property fmtid="{D5CDD505-2E9C-101B-9397-08002B2CF9AE}" pid="8" name="MSIP_Label_747e95ac-4c94-4f16-aab4-79ea41bdbc3d_Name">
    <vt:lpwstr>Confidential</vt:lpwstr>
  </property>
  <property fmtid="{D5CDD505-2E9C-101B-9397-08002B2CF9AE}" pid="9" name="MSIP_Label_747e95ac-4c94-4f16-aab4-79ea41bdbc3d_Application">
    <vt:lpwstr>Microsoft Azure Information Protection</vt:lpwstr>
  </property>
  <property fmtid="{D5CDD505-2E9C-101B-9397-08002B2CF9AE}" pid="10" name="MSIP_Label_747e95ac-4c94-4f16-aab4-79ea41bdbc3d_ActionId">
    <vt:lpwstr>65282655-4858-4993-b70d-ac242efb6be8</vt:lpwstr>
  </property>
  <property fmtid="{D5CDD505-2E9C-101B-9397-08002B2CF9AE}" pid="11" name="MSIP_Label_747e95ac-4c94-4f16-aab4-79ea41bdbc3d_Extended_MSFT_Method">
    <vt:lpwstr>Manual</vt:lpwstr>
  </property>
  <property fmtid="{D5CDD505-2E9C-101B-9397-08002B2CF9AE}" pid="12" name="Sensitivity">
    <vt:lpwstr>Confidential</vt:lpwstr>
  </property>
</Properties>
</file>