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"/>
  </p:notesMasterIdLst>
  <p:handoutMasterIdLst>
    <p:handoutMasterId r:id="rId10"/>
  </p:handoutMasterIdLst>
  <p:sldIdLst>
    <p:sldId id="256" r:id="rId6"/>
    <p:sldId id="268" r:id="rId7"/>
    <p:sldId id="269" r:id="rId8"/>
  </p:sldIdLst>
  <p:sldSz cx="7772400" cy="5851525"/>
  <p:notesSz cx="6810375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3">
          <p15:clr>
            <a:srgbClr val="A4A3A4"/>
          </p15:clr>
        </p15:guide>
        <p15:guide id="4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e, David" initials="LD" lastIdx="14" clrIdx="0"/>
  <p:cmAuthor id="1" name="Lee, David E." initials="LDE" lastIdx="1" clrIdx="1">
    <p:extLst/>
  </p:cmAuthor>
  <p:cmAuthor id="2" name="Mandal, Animesh S." initials="MA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FCE"/>
    <a:srgbClr val="FFEB9C"/>
    <a:srgbClr val="FFC7CE"/>
    <a:srgbClr val="9C6500"/>
    <a:srgbClr val="339966"/>
    <a:srgbClr val="C8B474"/>
    <a:srgbClr val="EAE1A2"/>
    <a:srgbClr val="9BBB59"/>
    <a:srgbClr val="C0504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2" autoAdjust="0"/>
    <p:restoredTop sz="95182" autoAdjust="0"/>
  </p:normalViewPr>
  <p:slideViewPr>
    <p:cSldViewPr>
      <p:cViewPr varScale="1">
        <p:scale>
          <a:sx n="125" d="100"/>
          <a:sy n="125" d="100"/>
        </p:scale>
        <p:origin x="-2094" y="-84"/>
      </p:cViewPr>
      <p:guideLst>
        <p:guide orient="horz" pos="2160"/>
        <p:guide orient="horz" pos="1843"/>
        <p:guide pos="2880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6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FA679-A191-421A-BBA9-B035F3F6957D}" type="datetimeFigureOut">
              <a:rPr lang="en-IE" smtClean="0"/>
              <a:t>09/10/2018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4039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6" y="9444039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3295E-EA9A-4C05-88C6-29758C7B5745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23912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7" y="1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DF1EC-D838-4ADA-8DBF-EF7DDA4CED41}" type="datetimeFigureOut">
              <a:rPr lang="en-IE" smtClean="0"/>
              <a:pPr/>
              <a:t>09/10/2018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6125"/>
            <a:ext cx="49498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6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A7B11-4628-462A-86EF-271E26CD9CF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2474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EIRGRID_2015_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127"/>
            <a:ext cx="7866856" cy="585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13966" y="3491693"/>
            <a:ext cx="6606540" cy="1021215"/>
          </a:xfrm>
        </p:spPr>
        <p:txBody>
          <a:bodyPr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date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613966" y="2465385"/>
            <a:ext cx="6606540" cy="1021215"/>
          </a:xfrm>
        </p:spPr>
        <p:txBody>
          <a:bodyPr anchor="b">
            <a:normAutofit/>
          </a:bodyPr>
          <a:lstStyle>
            <a:lvl1pPr marL="0" indent="0">
              <a:buNone/>
              <a:defRPr sz="3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03" y="5082309"/>
            <a:ext cx="3919394" cy="7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7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234333"/>
            <a:ext cx="1748790" cy="499276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234333"/>
            <a:ext cx="5116830" cy="4992760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B1FFAB-78DC-4757-A4F8-BAB23D689C60}" type="datetime1">
              <a:rPr lang="en-IE" smtClean="0"/>
              <a:pPr/>
              <a:t>09/10/2018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4257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957646"/>
            <a:ext cx="5829300" cy="203719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3073405"/>
            <a:ext cx="5829300" cy="14127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BAF3-13B1-45F6-9CF4-91924718B11A}" type="datetimeFigureOut">
              <a:rPr lang="en-IE" smtClean="0"/>
              <a:t>09/10/2018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A199-7D52-407B-98F3-A3EE897FB57F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042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EirGrid Arc for PowerPoin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4801472"/>
            <a:ext cx="7772400" cy="10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88620" y="388748"/>
            <a:ext cx="6995160" cy="71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Click to edit Agenda Section</a:t>
            </a:r>
            <a:br>
              <a:rPr lang="en-US" altLang="en-US" dirty="0"/>
            </a:br>
            <a:r>
              <a:rPr lang="en-US" altLang="en-US" dirty="0"/>
              <a:t>Click to edit Slide Title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388620" y="1235324"/>
            <a:ext cx="6995160" cy="35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C8B474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8B474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03" y="5082309"/>
            <a:ext cx="3919394" cy="7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5526440"/>
            <a:ext cx="1813560" cy="3115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90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EirGrid Arc for PowerPoin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4801472"/>
            <a:ext cx="7772400" cy="10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88620" y="388748"/>
            <a:ext cx="6995160" cy="71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Click to edit Agenda Section</a:t>
            </a:r>
            <a:br>
              <a:rPr lang="en-US" altLang="en-US" dirty="0"/>
            </a:br>
            <a:r>
              <a:rPr lang="en-US" altLang="en-US" dirty="0"/>
              <a:t>Click to edit Slide Title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03" y="5082309"/>
            <a:ext cx="3919394" cy="7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5526440"/>
            <a:ext cx="1813560" cy="3115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90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EirGrid Arc for PowerPoin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4801472"/>
            <a:ext cx="7772400" cy="10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88620" y="388748"/>
            <a:ext cx="6995160" cy="71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Click to edit Agenda Section</a:t>
            </a:r>
            <a:br>
              <a:rPr lang="en-US" altLang="en-US" dirty="0"/>
            </a:br>
            <a:r>
              <a:rPr lang="en-US" altLang="en-US" dirty="0"/>
              <a:t>Click to edit Slide Title 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388620" y="1235324"/>
            <a:ext cx="6995160" cy="35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C8B474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8B474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03" y="5082309"/>
            <a:ext cx="3919394" cy="7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5526440"/>
            <a:ext cx="1813560" cy="3115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931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EirGrid Arc for PowerPoin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4801472"/>
            <a:ext cx="7772400" cy="10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88620" y="388748"/>
            <a:ext cx="6995160" cy="71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Click to edit Agenda Section</a:t>
            </a:r>
            <a:br>
              <a:rPr lang="en-US" altLang="en-US" dirty="0"/>
            </a:br>
            <a:r>
              <a:rPr lang="en-US" altLang="en-US" dirty="0"/>
              <a:t>Click to edit Slide Title 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/>
          </p:nvPr>
        </p:nvSpPr>
        <p:spPr bwMode="auto">
          <a:xfrm>
            <a:off x="388620" y="1235324"/>
            <a:ext cx="6995160" cy="35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buClr>
                <a:srgbClr val="C8B474"/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8B474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03" y="5082309"/>
            <a:ext cx="3919394" cy="7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5526440"/>
            <a:ext cx="1813560" cy="3115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39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EirGrid Arc for PowerPoint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8"/>
          <a:stretch>
            <a:fillRect/>
          </a:stretch>
        </p:blipFill>
        <p:spPr bwMode="auto">
          <a:xfrm>
            <a:off x="0" y="4801472"/>
            <a:ext cx="7772400" cy="1089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03" y="5082309"/>
            <a:ext cx="3919394" cy="7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5526440"/>
            <a:ext cx="1813560" cy="3115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510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 descr="EIRGRID_2015_GRADI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127"/>
            <a:ext cx="7866856" cy="585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5526440"/>
            <a:ext cx="1813560" cy="3115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DA413-41FD-4BC1-AFAA-F0190DFF196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88620" y="388748"/>
            <a:ext cx="6995160" cy="71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2400" b="1" baseline="0">
                <a:solidFill>
                  <a:srgbClr val="49517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dirty="0"/>
              <a:t>Agenda</a:t>
            </a:r>
          </a:p>
        </p:txBody>
      </p:sp>
      <p:sp>
        <p:nvSpPr>
          <p:cNvPr id="22" name="Isosceles Triangle 21"/>
          <p:cNvSpPr/>
          <p:nvPr userDrawn="1"/>
        </p:nvSpPr>
        <p:spPr>
          <a:xfrm rot="20344924">
            <a:off x="-1043663" y="979943"/>
            <a:ext cx="3366842" cy="488938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503" y="5082309"/>
            <a:ext cx="3919394" cy="74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Placeholder 2"/>
          <p:cNvSpPr>
            <a:spLocks noGrp="1"/>
          </p:cNvSpPr>
          <p:nvPr>
            <p:ph idx="15"/>
          </p:nvPr>
        </p:nvSpPr>
        <p:spPr bwMode="auto">
          <a:xfrm>
            <a:off x="388620" y="1235324"/>
            <a:ext cx="6995160" cy="352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8B474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8B47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67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41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C884C-064C-4EF4-97F1-A1702F47F9D5}" type="datetime1">
              <a:rPr lang="en-IE" smtClean="0"/>
              <a:pPr/>
              <a:t>09/10/2018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181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234332"/>
            <a:ext cx="6995160" cy="975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365356"/>
            <a:ext cx="6995160" cy="3861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5423497"/>
            <a:ext cx="1813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293D6-855A-4E5B-9A3D-4656F458DB1C}" type="datetime1">
              <a:rPr lang="en-IE" smtClean="0"/>
              <a:pPr/>
              <a:t>09/10/2018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5423497"/>
            <a:ext cx="24612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5423497"/>
            <a:ext cx="1813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D715F4-8812-4B09-B957-E02A56252AEC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874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49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3"/>
          </p:nvPr>
        </p:nvSpPr>
        <p:spPr>
          <a:xfrm>
            <a:off x="613966" y="2405627"/>
            <a:ext cx="6244034" cy="1853714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bg1"/>
                </a:solidFill>
              </a:rPr>
              <a:t>Balancing Market – Long Day Participant Submissions</a:t>
            </a:r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6DB6AE8-BDF5-47CD-964A-B98F079E47A5}"/>
              </a:ext>
            </a:extLst>
          </p:cNvPr>
          <p:cNvSpPr txBox="1">
            <a:spLocks/>
          </p:cNvSpPr>
          <p:nvPr/>
        </p:nvSpPr>
        <p:spPr bwMode="auto">
          <a:xfrm>
            <a:off x="152400" y="30162"/>
            <a:ext cx="7391400" cy="609600"/>
          </a:xfrm>
          <a:prstGeom prst="rect">
            <a:avLst/>
          </a:prstGeom>
          <a:gradFill flip="none" rotWithShape="1">
            <a:gsLst>
              <a:gs pos="0">
                <a:srgbClr val="C7BE67">
                  <a:tint val="66000"/>
                  <a:satMod val="160000"/>
                </a:srgbClr>
              </a:gs>
              <a:gs pos="50000">
                <a:srgbClr val="C7BE67">
                  <a:tint val="44500"/>
                  <a:satMod val="160000"/>
                </a:srgbClr>
              </a:gs>
              <a:gs pos="100000">
                <a:srgbClr val="C7BE67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767676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800" u="sng" dirty="0" smtClean="0"/>
              <a:t>BM – Long Day Participant Submissions (MPI)</a:t>
            </a:r>
            <a:endParaRPr lang="en-US" sz="1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792162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On the 28</a:t>
            </a:r>
            <a:r>
              <a:rPr lang="en-IE" baseline="30000" dirty="0" smtClean="0"/>
              <a:t>th</a:t>
            </a:r>
            <a:r>
              <a:rPr lang="en-IE" dirty="0" smtClean="0"/>
              <a:t> of October, the local time in Ireland 02:00 IST reverts to 01:00 IST / UTC.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Impact: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I-SEM Trading day will still contain 50 half hour periods due to the addition of the 1 hour (Long Day).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28</a:t>
            </a:r>
            <a:r>
              <a:rPr lang="en-IE" baseline="30000" dirty="0" smtClean="0"/>
              <a:t>th</a:t>
            </a:r>
            <a:r>
              <a:rPr lang="en-IE" dirty="0" smtClean="0"/>
              <a:t> of October Trade Date will commence @ 22:00 UTC and cease @ 23:00 UTC.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Participant Impact: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Physical Notifications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dirty="0" smtClean="0"/>
              <a:t>Simple &amp; Complex Offer Data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677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6DB6AE8-BDF5-47CD-964A-B98F079E47A5}"/>
              </a:ext>
            </a:extLst>
          </p:cNvPr>
          <p:cNvSpPr txBox="1">
            <a:spLocks/>
          </p:cNvSpPr>
          <p:nvPr/>
        </p:nvSpPr>
        <p:spPr bwMode="auto">
          <a:xfrm>
            <a:off x="152400" y="30162"/>
            <a:ext cx="7391400" cy="609600"/>
          </a:xfrm>
          <a:prstGeom prst="rect">
            <a:avLst/>
          </a:prstGeom>
          <a:gradFill flip="none" rotWithShape="1">
            <a:gsLst>
              <a:gs pos="0">
                <a:srgbClr val="C7BE67">
                  <a:tint val="66000"/>
                  <a:satMod val="160000"/>
                </a:srgbClr>
              </a:gs>
              <a:gs pos="50000">
                <a:srgbClr val="C7BE67">
                  <a:tint val="44500"/>
                  <a:satMod val="160000"/>
                </a:srgbClr>
              </a:gs>
              <a:gs pos="100000">
                <a:srgbClr val="C7BE67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767676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76767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1800" u="sng" dirty="0" smtClean="0"/>
              <a:t>BM – Long Day Participant Submissions (MPI)</a:t>
            </a:r>
            <a:endParaRPr lang="en-US" sz="18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6" y="1730414"/>
            <a:ext cx="4800600" cy="17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792162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MPI requires the user to define the time zone (UTC or Local) if they select 01:00 28</a:t>
            </a:r>
            <a:r>
              <a:rPr lang="en-IE" baseline="30000" dirty="0" smtClean="0"/>
              <a:t>th</a:t>
            </a:r>
            <a:r>
              <a:rPr lang="en-IE" dirty="0" smtClean="0"/>
              <a:t> of October on the MPI, when the user selects “OK” it is entered as UTC time in the XML submission. 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11562"/>
            <a:ext cx="6414210" cy="63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" y="4449762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The same is applicable to Simple and Complex COD submissions.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/>
              <a:t>When generating an XML submission for the Trading Date the 28</a:t>
            </a:r>
            <a:r>
              <a:rPr lang="en-IE" baseline="30000" dirty="0" smtClean="0"/>
              <a:t>th</a:t>
            </a:r>
            <a:r>
              <a:rPr lang="en-IE" dirty="0" smtClean="0"/>
              <a:t>, the first time period will start @ 22:00 UTC / 23:00 IST and end at 23:00 UTC as per the above screenshot.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365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-SEM – Market Rules Working Gro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p:properties xmlns:p="http://schemas.microsoft.com/office/2006/metadata/properties" xmlns:xsi="http://www.w3.org/2001/XMLSchema-instance">
  <documentManagement>
    <Sub_x002d_category xmlns="0f2edaff-ea40-45e4-a913-2fba5514cf24">Status Report</Sub_x002d_category>
    <Category xmlns="0f2edaff-ea40-45e4-a913-2fba5514cf24">QBOA Testing (Closure)</Category>
    <iab7cdb7554d4997ae876b11632fa575 xmlns="3cada6dc-2705-46ed-bab2-0b2cd6d935ca">
      <Terms xmlns="http://schemas.microsoft.com/office/infopath/2007/PartnerControls"/>
    </iab7cdb7554d4997ae876b11632fa575>
    <TaxCatchAll xmlns="3cada6dc-2705-46ed-bab2-0b2cd6d935ca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DAD88825BA2E4FBF0D36DB2C9942E7" ma:contentTypeVersion="27" ma:contentTypeDescription="Create a new document." ma:contentTypeScope="" ma:versionID="bfdb138b108de76d15ec32de9590f2c8">
  <xsd:schema xmlns:xsd="http://www.w3.org/2001/XMLSchema" xmlns:xs="http://www.w3.org/2001/XMLSchema" xmlns:p="http://schemas.microsoft.com/office/2006/metadata/properties" xmlns:ns2="0f2edaff-ea40-45e4-a913-2fba5514cf24" xmlns:ns3="3cada6dc-2705-46ed-bab2-0b2cd6d935ca" targetNamespace="http://schemas.microsoft.com/office/2006/metadata/properties" ma:root="true" ma:fieldsID="618dd05c4254ee58fa9d2db5a77a54f4" ns2:_="" ns3:_="">
    <xsd:import namespace="0f2edaff-ea40-45e4-a913-2fba5514cf24"/>
    <xsd:import namespace="3cada6dc-2705-46ed-bab2-0b2cd6d935ca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ub_x002d_category"/>
                <xsd:element ref="ns3:iab7cdb7554d4997ae876b11632fa575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edaff-ea40-45e4-a913-2fba5514cf24" elementFormDefault="qualified">
    <xsd:import namespace="http://schemas.microsoft.com/office/2006/documentManagement/types"/>
    <xsd:import namespace="http://schemas.microsoft.com/office/infopath/2007/PartnerControls"/>
    <xsd:element name="Category" ma:index="5" nillable="true" ma:displayName="Category" ma:default="MMS SAT" ma:format="Dropdown" ma:internalName="Category" ma:readOnly="false">
      <xsd:simpleType>
        <xsd:union memberTypes="dms:Text">
          <xsd:simpleType>
            <xsd:restriction base="dms:Choice">
              <xsd:enumeration value="MMS SAT"/>
              <xsd:enumeration value="MMS PreFAT"/>
              <xsd:enumeration value="UAT"/>
              <xsd:enumeration value="SIT"/>
              <xsd:enumeration value="Unit Test"/>
              <xsd:enumeration value="SONI RCUC Data"/>
            </xsd:restriction>
          </xsd:simpleType>
        </xsd:union>
      </xsd:simpleType>
    </xsd:element>
    <xsd:element name="Sub_x002d_category" ma:index="6" ma:displayName="Sub-category" ma:default="Test Procedures (SAT 1.1)" ma:format="Dropdown" ma:internalName="Sub_x002d_category" ma:readOnly="false">
      <xsd:simpleType>
        <xsd:union memberTypes="dms:Text">
          <xsd:simpleType>
            <xsd:restriction base="dms:Choice">
              <xsd:enumeration value="Test Procedures (SAT 1.1)"/>
              <xsd:enumeration value="Defect Attachments"/>
              <xsd:enumeration value="Enter Choice #2"/>
              <xsd:enumeration value="Enter Choice #3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da6dc-2705-46ed-bab2-0b2cd6d935ca" elementFormDefault="qualified">
    <xsd:import namespace="http://schemas.microsoft.com/office/2006/documentManagement/types"/>
    <xsd:import namespace="http://schemas.microsoft.com/office/infopath/2007/PartnerControls"/>
    <xsd:element name="iab7cdb7554d4997ae876b11632fa575" ma:index="10" nillable="true" ma:taxonomy="true" ma:internalName="iab7cdb7554d4997ae876b11632fa575" ma:taxonomyFieldName="File_x0020_Category" ma:displayName="File Category" ma:default="" ma:fieldId="{2ab7cdb7-554d-4997-ae87-6b11632fa575}" ma:taxonomyMulti="true" ma:sspId="bba0571d-0b8e-466e-908c-4c59ad63fd5c" ma:termSetId="d6e1f201-92b0-484d-8c3e-6dc5f6daf1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c5c619c4-3b62-4197-a5dd-cc1647151811}" ma:internalName="TaxCatchAll" ma:showField="CatchAllData" ma:web="163ea899-1ba7-4893-aeeb-6935f5518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c5c619c4-3b62-4197-a5dd-cc1647151811}" ma:internalName="TaxCatchAllLabel" ma:readOnly="true" ma:showField="CatchAllDataLabel" ma:web="163ea899-1ba7-4893-aeeb-6935f5518c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B05FD5-B874-4DBD-ABE0-56BCC382CB4D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1E0B7867-9545-4DFE-88F1-A3DBE48618D8}">
  <ds:schemaRefs>
    <ds:schemaRef ds:uri="http://schemas.microsoft.com/office/2006/metadata/properties"/>
    <ds:schemaRef ds:uri="0f2edaff-ea40-45e4-a913-2fba5514cf24"/>
    <ds:schemaRef ds:uri="http://www.w3.org/XML/1998/namespace"/>
    <ds:schemaRef ds:uri="http://schemas.microsoft.com/office/2006/documentManagement/types"/>
    <ds:schemaRef ds:uri="3cada6dc-2705-46ed-bab2-0b2cd6d935ca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301AAC2-ED74-4BC7-A3A6-771AB9283B6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D0C3AAC-BB82-49C9-8D91-3705C0B370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2edaff-ea40-45e4-a913-2fba5514cf24"/>
    <ds:schemaRef ds:uri="3cada6dc-2705-46ed-bab2-0b2cd6d93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I-SEM – Market Rules Working Group</Template>
  <TotalTime>34395</TotalTime>
  <Words>187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I-SEM – Market Rules Working Group</vt:lpstr>
      <vt:lpstr>PowerPoint Presentation</vt:lpstr>
      <vt:lpstr>PowerPoint Presentation</vt:lpstr>
      <vt:lpstr>PowerPoint Presentation</vt:lpstr>
    </vt:vector>
  </TitlesOfParts>
  <Company>EirGrid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Access Daily Report</dc:title>
  <dc:creator>EirGrid</dc:creator>
  <cp:lastModifiedBy>Haughton, Louise</cp:lastModifiedBy>
  <cp:revision>3521</cp:revision>
  <cp:lastPrinted>2018-07-24T15:34:50Z</cp:lastPrinted>
  <dcterms:created xsi:type="dcterms:W3CDTF">2015-11-30T15:39:20Z</dcterms:created>
  <dcterms:modified xsi:type="dcterms:W3CDTF">2018-10-09T13:50:50Z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0x01010043DAD88825BA2E4FBF0D36DB2C9942E7</vt:lpwstr>
  </property>
  <property fmtid="{D5CDD505-2E9C-101B-9397-08002B2CF9AE}" pid="3" name="Order">
    <vt:r8>10000</vt:r8>
  </property>
  <property fmtid="{D5CDD505-2E9C-101B-9397-08002B2CF9AE}" pid="4" name="Doc Type">
    <vt:lpwstr>Templates</vt:lpwstr>
  </property>
  <property fmtid="{D5CDD505-2E9C-101B-9397-08002B2CF9AE}" pid="5" name="Sub Type">
    <vt:lpwstr>Working Group Meeting 4</vt:lpwstr>
  </property>
  <property fmtid="{D5CDD505-2E9C-101B-9397-08002B2CF9AE}" pid="6" name="Meeting Document Type">
    <vt:lpwstr>Presentation</vt:lpwstr>
  </property>
  <property fmtid="{D5CDD505-2E9C-101B-9397-08002B2CF9AE}" pid="7" name="Document Status1">
    <vt:lpwstr>Draft</vt:lpwstr>
  </property>
  <property fmtid="{D5CDD505-2E9C-101B-9397-08002B2CF9AE}" pid="8" name="MeetingDate">
    <vt:lpwstr>2016-01-21T00:00:00+00:00</vt:lpwstr>
  </property>
  <property fmtid="{D5CDD505-2E9C-101B-9397-08002B2CF9AE}" pid="9" name="File Category">
    <vt:lpwstr/>
  </property>
</Properties>
</file>