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2"/>
  </p:notesMasterIdLst>
  <p:sldIdLst>
    <p:sldId id="713" r:id="rId6"/>
    <p:sldId id="706" r:id="rId7"/>
    <p:sldId id="710" r:id="rId8"/>
    <p:sldId id="711" r:id="rId9"/>
    <p:sldId id="672" r:id="rId10"/>
    <p:sldId id="712" r:id="rId11"/>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cCarthy, Robert" initials="MR" lastIdx="8" clrIdx="0"/>
  <p:cmAuthor id="1" name="Brendan O'Sullivan" initials="BO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0033CC"/>
    <a:srgbClr val="6699FF"/>
    <a:srgbClr val="006699"/>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48" autoAdjust="0"/>
    <p:restoredTop sz="94629" autoAdjust="0"/>
  </p:normalViewPr>
  <p:slideViewPr>
    <p:cSldViewPr>
      <p:cViewPr>
        <p:scale>
          <a:sx n="90" d="100"/>
          <a:sy n="90" d="100"/>
        </p:scale>
        <p:origin x="-2244" y="-486"/>
      </p:cViewPr>
      <p:guideLst>
        <p:guide orient="horz" pos="816"/>
        <p:guide pos="28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14" Type="http://schemas.openxmlformats.org/officeDocument/2006/relationships/presProps" Target="presProps.xml"/><Relationship Id="rId9"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CE714D8C-D37A-4393-B2D6-DE6FD99EBA03}" type="presOf" srcId="{B53502B7-CFD9-4D79-A7B6-A209BE8CBF2D}" destId="{BCBE42DD-E755-40FA-869D-120EE8F7268F}" srcOrd="0" destOrd="0" presId="urn:microsoft.com/office/officeart/2005/8/layout/vList2"/>
    <dgm:cxn modelId="{0F054855-12EE-4AF9-81F6-A6AA7047A053}" type="presOf" srcId="{0892F4D6-8279-418A-8AE9-47AF4E299AA2}" destId="{E48EDA4C-8A74-43CF-ADF1-DB0F43C3695D}" srcOrd="0" destOrd="0" presId="urn:microsoft.com/office/officeart/2005/8/layout/vList2"/>
    <dgm:cxn modelId="{DF85709D-EF55-4F66-8506-71571155F27E}"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endParaRPr lang="en-US" dirty="0"/>
        </a:p>
      </dgm:t>
    </dgm:pt>
    <dgm:pt modelId="{D34407FC-6F72-487A-85DD-8DA938FCE5A3}" type="sibTrans" cxnId="{BAE352BB-8646-4521-9667-4637C6E72F35}">
      <dgm:prSet/>
      <dgm:spPr/>
      <dgm:t>
        <a:bodyPr/>
        <a:lstStyle/>
        <a:p>
          <a:endParaRPr lang="en-US"/>
        </a:p>
      </dgm:t>
    </dgm:pt>
    <dgm:pt modelId="{A2045A31-7D50-4EC7-A496-4FB444941F00}" type="par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38A61B13-BCCD-434F-9C6E-F9E39244537C}" type="presOf" srcId="{B53502B7-CFD9-4D79-A7B6-A209BE8CBF2D}" destId="{BCBE42DD-E755-40FA-869D-120EE8F7268F}" srcOrd="0" destOrd="0" presId="urn:microsoft.com/office/officeart/2005/8/layout/vList2"/>
    <dgm:cxn modelId="{85194024-10AB-4321-99CD-D2C0623F9281}" type="presOf" srcId="{0892F4D6-8279-418A-8AE9-47AF4E299AA2}" destId="{E48EDA4C-8A74-43CF-ADF1-DB0F43C3695D}" srcOrd="0" destOrd="0" presId="urn:microsoft.com/office/officeart/2005/8/layout/vList2"/>
    <dgm:cxn modelId="{BF26418A-FC8D-4541-86FE-AF221C0638A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endParaRPr lang="en-US" dirty="0"/>
        </a:p>
      </dgm:t>
    </dgm:pt>
    <dgm:pt modelId="{D34407FC-6F72-487A-85DD-8DA938FCE5A3}" type="sibTrans" cxnId="{BAE352BB-8646-4521-9667-4637C6E72F35}">
      <dgm:prSet/>
      <dgm:spPr/>
      <dgm:t>
        <a:bodyPr/>
        <a:lstStyle/>
        <a:p>
          <a:endParaRPr lang="en-US"/>
        </a:p>
      </dgm:t>
    </dgm:pt>
    <dgm:pt modelId="{A2045A31-7D50-4EC7-A496-4FB444941F00}" type="par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54CA9B62-3583-49F9-84F0-643E6805CA43}" type="presOf" srcId="{0892F4D6-8279-418A-8AE9-47AF4E299AA2}" destId="{E48EDA4C-8A74-43CF-ADF1-DB0F43C3695D}" srcOrd="0" destOrd="0" presId="urn:microsoft.com/office/officeart/2005/8/layout/vList2"/>
    <dgm:cxn modelId="{C16E586A-147B-47DB-AAB4-43D02F92AB5B}" type="presOf" srcId="{B53502B7-CFD9-4D79-A7B6-A209BE8CBF2D}" destId="{BCBE42DD-E755-40FA-869D-120EE8F7268F}" srcOrd="0" destOrd="0" presId="urn:microsoft.com/office/officeart/2005/8/layout/vList2"/>
    <dgm:cxn modelId="{60712BCB-66DA-472E-AA7D-B5EC2597F9D4}"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endParaRPr lang="en-US" dirty="0"/>
        </a:p>
      </dgm:t>
    </dgm:pt>
    <dgm:pt modelId="{D34407FC-6F72-487A-85DD-8DA938FCE5A3}" type="sibTrans" cxnId="{BAE352BB-8646-4521-9667-4637C6E72F35}">
      <dgm:prSet/>
      <dgm:spPr/>
      <dgm:t>
        <a:bodyPr/>
        <a:lstStyle/>
        <a:p>
          <a:endParaRPr lang="en-US"/>
        </a:p>
      </dgm:t>
    </dgm:pt>
    <dgm:pt modelId="{A2045A31-7D50-4EC7-A496-4FB444941F00}" type="par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4BC10597-83C6-48FD-BE7C-72DE17CF3646}" type="presOf" srcId="{B53502B7-CFD9-4D79-A7B6-A209BE8CBF2D}" destId="{BCBE42DD-E755-40FA-869D-120EE8F7268F}" srcOrd="0" destOrd="0" presId="urn:microsoft.com/office/officeart/2005/8/layout/vList2"/>
    <dgm:cxn modelId="{4D7910AE-39D1-4B2A-9B23-A28861CA8AA1}" type="presOf" srcId="{0892F4D6-8279-418A-8AE9-47AF4E299AA2}" destId="{E48EDA4C-8A74-43CF-ADF1-DB0F43C3695D}" srcOrd="0" destOrd="0" presId="urn:microsoft.com/office/officeart/2005/8/layout/vList2"/>
    <dgm:cxn modelId="{EA0C1DFB-69EB-427C-A45F-A7CF4E1CF250}"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12518"/>
          <a:ext cx="8229599" cy="636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endParaRPr lang="en-US" sz="3400" kern="1200" dirty="0"/>
        </a:p>
      </dsp:txBody>
      <dsp:txXfrm>
        <a:off x="31070" y="43588"/>
        <a:ext cx="8167459" cy="5743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009DF1EC-D838-4ADA-8DBF-EF7DDA4CED41}" type="datetimeFigureOut">
              <a:rPr lang="en-IE" smtClean="0"/>
              <a:pPr/>
              <a:t>22/05/2018</a:t>
            </a:fld>
            <a:endParaRPr lang="en-IE" dirty="0"/>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A9FA7B11-4628-462A-86EF-271E26CD9CFA}" type="slidenum">
              <a:rPr lang="en-IE" smtClean="0"/>
              <a:pPr/>
              <a:t>‹#›</a:t>
            </a:fld>
            <a:endParaRPr lang="en-IE" dirty="0"/>
          </a:p>
        </p:txBody>
      </p:sp>
    </p:spTree>
    <p:extLst>
      <p:ext uri="{BB962C8B-B14F-4D97-AF65-F5344CB8AC3E}">
        <p14:creationId xmlns:p14="http://schemas.microsoft.com/office/powerpoint/2010/main" val="1322474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Master" Target="../slideMasters/slideMaster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Master" Target="../slideMasters/slideMaster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pic>
        <p:nvPicPr>
          <p:cNvPr id="7"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8903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7BC884C-064C-4EF4-97F1-A1702F47F9D5}" type="datetime1">
              <a:rPr lang="en-IE" smtClean="0"/>
              <a:pPr/>
              <a:t>22/05/2018</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8CD715F4-8812-4B09-B957-E02A56252AEC}" type="slidenum">
              <a:rPr lang="en-IE" smtClean="0"/>
              <a:pPr/>
              <a:t>‹#›</a:t>
            </a:fld>
            <a:endParaRPr lang="en-IE" dirty="0"/>
          </a:p>
        </p:txBody>
      </p:sp>
    </p:spTree>
    <p:extLst>
      <p:ext uri="{BB962C8B-B14F-4D97-AF65-F5344CB8AC3E}">
        <p14:creationId xmlns:p14="http://schemas.microsoft.com/office/powerpoint/2010/main" val="35181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9B1FFAB-78DC-4757-A4F8-BAB23D689C60}" type="datetime1">
              <a:rPr lang="en-IE" smtClean="0"/>
              <a:pPr/>
              <a:t>22/05/2018</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8CD715F4-8812-4B09-B957-E02A56252AEC}" type="slidenum">
              <a:rPr lang="en-IE" smtClean="0"/>
              <a:pPr/>
              <a:t>‹#›</a:t>
            </a:fld>
            <a:endParaRPr lang="en-IE" dirty="0"/>
          </a:p>
        </p:txBody>
      </p:sp>
    </p:spTree>
    <p:extLst>
      <p:ext uri="{BB962C8B-B14F-4D97-AF65-F5344CB8AC3E}">
        <p14:creationId xmlns:p14="http://schemas.microsoft.com/office/powerpoint/2010/main" val="1042570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6" name="Slide Number Placeholder 5"/>
          <p:cNvSpPr>
            <a:spLocks noGrp="1"/>
          </p:cNvSpPr>
          <p:nvPr>
            <p:ph type="sldNum" sz="quarter" idx="12"/>
          </p:nvPr>
        </p:nvSpPr>
        <p:spPr/>
        <p:txBody>
          <a:bodyPr/>
          <a:lstStyle/>
          <a:p>
            <a:fld id="{8CD715F4-8812-4B09-B957-E02A56252AEC}" type="slidenum">
              <a:rPr lang="en-IE" smtClean="0"/>
              <a:pPr/>
              <a:t>‹#›</a:t>
            </a:fld>
            <a:endParaRPr lang="en-IE" dirty="0"/>
          </a:p>
        </p:txBody>
      </p:sp>
      <p:graphicFrame>
        <p:nvGraphicFramePr>
          <p:cNvPr id="7" name="Diagram 6"/>
          <p:cNvGraphicFramePr/>
          <p:nvPr userDrawn="1">
            <p:extLst>
              <p:ext uri="{D42A27DB-BD31-4B8C-83A1-F6EECF244321}">
                <p14:modId xmlns:p14="http://schemas.microsoft.com/office/powerpoint/2010/main" val="2245119195"/>
              </p:ext>
            </p:extLst>
          </p:nvPr>
        </p:nvGraphicFramePr>
        <p:xfrm>
          <a:off x="457201"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457200"/>
            <a:ext cx="8229600" cy="609600"/>
          </a:xfrm>
        </p:spPr>
        <p:txBody>
          <a:bodyPr>
            <a:noAutofit/>
          </a:bodyPr>
          <a:lstStyle>
            <a:lvl1pPr algn="l">
              <a:defRPr sz="3200">
                <a:solidFill>
                  <a:schemeClr val="bg1"/>
                </a:solidFill>
              </a:defRPr>
            </a:lvl1pPr>
          </a:lstStyle>
          <a:p>
            <a:r>
              <a:rPr lang="en-US" smtClean="0"/>
              <a:t>Click to edit Master title style</a:t>
            </a:r>
            <a:endParaRPr lang="en-IE"/>
          </a:p>
        </p:txBody>
      </p:sp>
      <p:pic>
        <p:nvPicPr>
          <p:cNvPr id="8" name="Picture 7"/>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931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0F4B5D-4C29-434B-8D81-07137CAD7BBA}" type="datetime1">
              <a:rPr lang="en-IE" smtClean="0"/>
              <a:pPr/>
              <a:t>22/05/2018</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8CD715F4-8812-4B09-B957-E02A56252AEC}" type="slidenum">
              <a:rPr lang="en-IE" smtClean="0"/>
              <a:pPr/>
              <a:t>‹#›</a:t>
            </a:fld>
            <a:endParaRPr lang="en-IE" dirty="0"/>
          </a:p>
        </p:txBody>
      </p:sp>
    </p:spTree>
    <p:extLst>
      <p:ext uri="{BB962C8B-B14F-4D97-AF65-F5344CB8AC3E}">
        <p14:creationId xmlns:p14="http://schemas.microsoft.com/office/powerpoint/2010/main" val="2547543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aphicFrame>
        <p:nvGraphicFramePr>
          <p:cNvPr id="11" name="Diagram 10"/>
          <p:cNvGraphicFramePr/>
          <p:nvPr userDrawn="1">
            <p:extLst>
              <p:ext uri="{D42A27DB-BD31-4B8C-83A1-F6EECF244321}">
                <p14:modId xmlns:p14="http://schemas.microsoft.com/office/powerpoint/2010/main" val="2680056028"/>
              </p:ext>
            </p:extLst>
          </p:nvPr>
        </p:nvGraphicFramePr>
        <p:xfrm>
          <a:off x="457201"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AD0E3BF0-E98D-4883-B8FE-A44C875E2624}" type="datetime1">
              <a:rPr lang="en-IE" smtClean="0"/>
              <a:pPr/>
              <a:t>22/05/2018</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CD715F4-8812-4B09-B957-E02A56252AEC}" type="slidenum">
              <a:rPr lang="en-IE" smtClean="0"/>
              <a:pPr/>
              <a:t>‹#›</a:t>
            </a:fld>
            <a:endParaRPr lang="en-IE" dirty="0"/>
          </a:p>
        </p:txBody>
      </p:sp>
      <p:pic>
        <p:nvPicPr>
          <p:cNvPr id="13" name="Picture 12"/>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391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aphicFrame>
        <p:nvGraphicFramePr>
          <p:cNvPr id="10" name="Diagram 9"/>
          <p:cNvGraphicFramePr/>
          <p:nvPr userDrawn="1">
            <p:extLst>
              <p:ext uri="{D42A27DB-BD31-4B8C-83A1-F6EECF244321}">
                <p14:modId xmlns:p14="http://schemas.microsoft.com/office/powerpoint/2010/main" val="1871079789"/>
              </p:ext>
            </p:extLst>
          </p:nvPr>
        </p:nvGraphicFramePr>
        <p:xfrm>
          <a:off x="457201"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B224829E-2816-437B-8840-6D38F7348736}" type="datetime1">
              <a:rPr lang="en-IE" smtClean="0"/>
              <a:pPr/>
              <a:t>22/05/2018</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8CD715F4-8812-4B09-B957-E02A56252AEC}" type="slidenum">
              <a:rPr lang="en-IE" smtClean="0"/>
              <a:pPr/>
              <a:t>‹#›</a:t>
            </a:fld>
            <a:endParaRPr lang="en-IE" dirty="0"/>
          </a:p>
        </p:txBody>
      </p:sp>
    </p:spTree>
    <p:extLst>
      <p:ext uri="{BB962C8B-B14F-4D97-AF65-F5344CB8AC3E}">
        <p14:creationId xmlns:p14="http://schemas.microsoft.com/office/powerpoint/2010/main" val="2685101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6" name="Diagram 5"/>
          <p:cNvGraphicFramePr/>
          <p:nvPr userDrawn="1">
            <p:extLst>
              <p:ext uri="{D42A27DB-BD31-4B8C-83A1-F6EECF244321}">
                <p14:modId xmlns:p14="http://schemas.microsoft.com/office/powerpoint/2010/main" val="2272213915"/>
              </p:ext>
            </p:extLst>
          </p:nvPr>
        </p:nvGraphicFramePr>
        <p:xfrm>
          <a:off x="457201"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A3F618F1-6D52-4363-A396-53F776BE31C6}" type="datetime1">
              <a:rPr lang="en-IE" smtClean="0"/>
              <a:pPr/>
              <a:t>22/05/2018</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8CD715F4-8812-4B09-B957-E02A56252AEC}" type="slidenum">
              <a:rPr lang="en-IE" smtClean="0"/>
              <a:pPr/>
              <a:t>‹#›</a:t>
            </a:fld>
            <a:endParaRPr lang="en-IE" dirty="0"/>
          </a:p>
        </p:txBody>
      </p:sp>
      <p:pic>
        <p:nvPicPr>
          <p:cNvPr id="7" name="Picture 6"/>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8673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F24BD-7871-4520-8CEF-A8F1EF871AFD}" type="datetime1">
              <a:rPr lang="en-IE" smtClean="0"/>
              <a:pPr/>
              <a:t>22/05/2018</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8CD715F4-8812-4B09-B957-E02A56252AEC}" type="slidenum">
              <a:rPr lang="en-IE" smtClean="0"/>
              <a:pPr/>
              <a:t>‹#›</a:t>
            </a:fld>
            <a:endParaRPr lang="en-IE" dirty="0"/>
          </a:p>
        </p:txBody>
      </p:sp>
    </p:spTree>
    <p:extLst>
      <p:ext uri="{BB962C8B-B14F-4D97-AF65-F5344CB8AC3E}">
        <p14:creationId xmlns:p14="http://schemas.microsoft.com/office/powerpoint/2010/main" val="352873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D7E6C-76AA-4150-A2DE-2943DDDF0B74}" type="datetime1">
              <a:rPr lang="en-IE" smtClean="0"/>
              <a:pPr/>
              <a:t>22/05/2018</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CD715F4-8812-4B09-B957-E02A56252AEC}" type="slidenum">
              <a:rPr lang="en-IE" smtClean="0"/>
              <a:pPr/>
              <a:t>‹#›</a:t>
            </a:fld>
            <a:endParaRPr lang="en-IE" dirty="0"/>
          </a:p>
        </p:txBody>
      </p:sp>
    </p:spTree>
    <p:extLst>
      <p:ext uri="{BB962C8B-B14F-4D97-AF65-F5344CB8AC3E}">
        <p14:creationId xmlns:p14="http://schemas.microsoft.com/office/powerpoint/2010/main" val="2700418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IE"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9A755D-1CBC-47C1-BE72-99BFDC34CEBC}" type="datetime1">
              <a:rPr lang="en-IE" smtClean="0"/>
              <a:pPr/>
              <a:t>22/05/2018</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CD715F4-8812-4B09-B957-E02A56252AEC}" type="slidenum">
              <a:rPr lang="en-IE" smtClean="0"/>
              <a:pPr/>
              <a:t>‹#›</a:t>
            </a:fld>
            <a:endParaRPr lang="en-IE" dirty="0"/>
          </a:p>
        </p:txBody>
      </p:sp>
    </p:spTree>
    <p:extLst>
      <p:ext uri="{BB962C8B-B14F-4D97-AF65-F5344CB8AC3E}">
        <p14:creationId xmlns:p14="http://schemas.microsoft.com/office/powerpoint/2010/main" val="3825904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B293D6-855A-4E5B-9A3D-4656F458DB1C}" type="datetime1">
              <a:rPr lang="en-IE" smtClean="0"/>
              <a:pPr/>
              <a:t>22/05/2018</a:t>
            </a:fld>
            <a:endParaRPr lang="en-I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715F4-8812-4B09-B957-E02A56252AEC}" type="slidenum">
              <a:rPr lang="en-IE" smtClean="0"/>
              <a:pPr/>
              <a:t>‹#›</a:t>
            </a:fld>
            <a:endParaRPr lang="en-IE" dirty="0"/>
          </a:p>
        </p:txBody>
      </p:sp>
    </p:spTree>
    <p:extLst>
      <p:ext uri="{BB962C8B-B14F-4D97-AF65-F5344CB8AC3E}">
        <p14:creationId xmlns:p14="http://schemas.microsoft.com/office/powerpoint/2010/main" val="3878746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Unique circumstances may arise whereby the Transmission System Operator or Distribution System Operator requires additional time to formulate a Connection Agreement(s) or a Connection Offer(s) for a complex connection. </a:t>
            </a:r>
            <a:endParaRPr lang="en-GB" dirty="0" smtClean="0"/>
          </a:p>
          <a:p>
            <a:r>
              <a:rPr lang="en-GB" dirty="0" smtClean="0"/>
              <a:t>While </a:t>
            </a:r>
            <a:r>
              <a:rPr lang="en-GB" dirty="0"/>
              <a:t>not expected to be a regular occurrence, a method is needed whereby extenuating circumstances can be recognised and the Candidate Unit may be allowed to participate in the Capacity Auction with agreement from the Regulatory Authorities and which can be done in a non-discriminatory manner.</a:t>
            </a:r>
            <a:endParaRPr lang="en-IE" dirty="0"/>
          </a:p>
          <a:p>
            <a:pPr>
              <a:buNone/>
            </a:pPr>
            <a:endParaRPr lang="en-IE" dirty="0"/>
          </a:p>
          <a:p>
            <a:pPr lvl="1">
              <a:buNone/>
            </a:pPr>
            <a:endParaRPr lang="en-IE" dirty="0"/>
          </a:p>
          <a:p>
            <a:pPr lvl="1">
              <a:spcBef>
                <a:spcPts val="0"/>
              </a:spcBef>
              <a:buFont typeface="Wingdings" pitchFamily="2" charset="2"/>
              <a:buChar char="Ø"/>
              <a:defRPr/>
            </a:pPr>
            <a:endParaRPr lang="en-IE" i="1" dirty="0">
              <a:solidFill>
                <a:schemeClr val="bg1">
                  <a:lumMod val="75000"/>
                </a:schemeClr>
              </a:solidFill>
            </a:endParaRPr>
          </a:p>
        </p:txBody>
      </p:sp>
      <p:sp>
        <p:nvSpPr>
          <p:cNvPr id="3" name="Slide Number Placeholder 2"/>
          <p:cNvSpPr>
            <a:spLocks noGrp="1"/>
          </p:cNvSpPr>
          <p:nvPr>
            <p:ph type="sldNum" sz="quarter" idx="12"/>
          </p:nvPr>
        </p:nvSpPr>
        <p:spPr/>
        <p:txBody>
          <a:bodyPr/>
          <a:lstStyle/>
          <a:p>
            <a:fld id="{8CD715F4-8812-4B09-B957-E02A56252AEC}" type="slidenum">
              <a:rPr lang="en-IE" smtClean="0"/>
              <a:pPr/>
              <a:t>1</a:t>
            </a:fld>
            <a:endParaRPr lang="en-IE" dirty="0"/>
          </a:p>
        </p:txBody>
      </p:sp>
      <p:sp>
        <p:nvSpPr>
          <p:cNvPr id="4" name="Title 3"/>
          <p:cNvSpPr>
            <a:spLocks noGrp="1"/>
          </p:cNvSpPr>
          <p:nvPr>
            <p:ph type="title"/>
          </p:nvPr>
        </p:nvSpPr>
        <p:spPr/>
        <p:txBody>
          <a:bodyPr/>
          <a:lstStyle/>
          <a:p>
            <a:r>
              <a:rPr lang="en-GB" dirty="0" smtClean="0"/>
              <a:t>Mod CMC_03_18</a:t>
            </a:r>
            <a:endParaRPr lang="en-IE" dirty="0"/>
          </a:p>
        </p:txBody>
      </p:sp>
    </p:spTree>
    <p:extLst>
      <p:ext uri="{BB962C8B-B14F-4D97-AF65-F5344CB8AC3E}">
        <p14:creationId xmlns:p14="http://schemas.microsoft.com/office/powerpoint/2010/main" val="3808728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GB" dirty="0"/>
              <a:t>This Modification Proposal introduces the possibility for a Participant to apply to the RAs for proposed New Capacity to be exempt from the requirement to possess or provide a Connection Offer or Connection Agreement for the purposes of Qualification under the CMC. </a:t>
            </a:r>
            <a:endParaRPr lang="en-IE" dirty="0"/>
          </a:p>
          <a:p>
            <a:pPr marL="0" indent="0">
              <a:buNone/>
            </a:pPr>
            <a:endParaRPr lang="en-GB" dirty="0" smtClean="0"/>
          </a:p>
          <a:p>
            <a:pPr marL="0" indent="0">
              <a:buNone/>
            </a:pPr>
            <a:r>
              <a:rPr lang="en-GB" dirty="0" smtClean="0"/>
              <a:t>It </a:t>
            </a:r>
            <a:r>
              <a:rPr lang="en-GB" dirty="0"/>
              <a:t>introduces the following components:</a:t>
            </a:r>
            <a:endParaRPr lang="en-IE" dirty="0"/>
          </a:p>
          <a:p>
            <a:pPr marL="457200" lvl="0" indent="-457200">
              <a:buFont typeface="+mj-lt"/>
              <a:buAutoNum type="arabicPeriod"/>
            </a:pPr>
            <a:r>
              <a:rPr lang="en-IE" dirty="0" smtClean="0"/>
              <a:t>Option to apply for exemption</a:t>
            </a:r>
            <a:endParaRPr lang="en-IE" dirty="0"/>
          </a:p>
          <a:p>
            <a:pPr marL="457200" lvl="0" indent="-457200">
              <a:buFont typeface="+mj-lt"/>
              <a:buAutoNum type="arabicPeriod"/>
            </a:pPr>
            <a:r>
              <a:rPr lang="en-GB" dirty="0" smtClean="0"/>
              <a:t>Relaxation </a:t>
            </a:r>
            <a:r>
              <a:rPr lang="en-GB" dirty="0"/>
              <a:t>of the requirement </a:t>
            </a:r>
            <a:endParaRPr lang="en-GB" dirty="0" smtClean="0"/>
          </a:p>
          <a:p>
            <a:pPr marL="457200" lvl="0" indent="-457200">
              <a:buFont typeface="+mj-lt"/>
              <a:buAutoNum type="arabicPeriod"/>
            </a:pPr>
            <a:r>
              <a:rPr lang="en-GB" dirty="0" smtClean="0"/>
              <a:t>Alternative </a:t>
            </a:r>
            <a:r>
              <a:rPr lang="en-GB" dirty="0"/>
              <a:t>sources of data </a:t>
            </a:r>
            <a:endParaRPr lang="en-GB" dirty="0" smtClean="0"/>
          </a:p>
          <a:p>
            <a:pPr marL="457200" lvl="0" indent="-457200">
              <a:buFont typeface="+mj-lt"/>
              <a:buAutoNum type="arabicPeriod"/>
            </a:pPr>
            <a:r>
              <a:rPr lang="en-GB" dirty="0" smtClean="0"/>
              <a:t>Restoration of the requirement  </a:t>
            </a:r>
            <a:endParaRPr lang="en-IE" dirty="0"/>
          </a:p>
          <a:p>
            <a:pPr>
              <a:buNone/>
            </a:pPr>
            <a:endParaRPr lang="en-IE" dirty="0"/>
          </a:p>
          <a:p>
            <a:pPr lvl="1">
              <a:buNone/>
            </a:pPr>
            <a:endParaRPr lang="en-IE" dirty="0"/>
          </a:p>
          <a:p>
            <a:pPr lvl="1">
              <a:spcBef>
                <a:spcPts val="0"/>
              </a:spcBef>
              <a:buFont typeface="Wingdings" pitchFamily="2" charset="2"/>
              <a:buChar char="Ø"/>
              <a:defRPr/>
            </a:pPr>
            <a:endParaRPr lang="en-IE" i="1" dirty="0">
              <a:solidFill>
                <a:schemeClr val="bg1">
                  <a:lumMod val="75000"/>
                </a:schemeClr>
              </a:solidFill>
            </a:endParaRPr>
          </a:p>
        </p:txBody>
      </p:sp>
      <p:sp>
        <p:nvSpPr>
          <p:cNvPr id="3" name="Slide Number Placeholder 2"/>
          <p:cNvSpPr>
            <a:spLocks noGrp="1"/>
          </p:cNvSpPr>
          <p:nvPr>
            <p:ph type="sldNum" sz="quarter" idx="12"/>
          </p:nvPr>
        </p:nvSpPr>
        <p:spPr/>
        <p:txBody>
          <a:bodyPr/>
          <a:lstStyle/>
          <a:p>
            <a:fld id="{8CD715F4-8812-4B09-B957-E02A56252AEC}" type="slidenum">
              <a:rPr lang="en-IE" smtClean="0"/>
              <a:pPr/>
              <a:t>2</a:t>
            </a:fld>
            <a:endParaRPr lang="en-IE" dirty="0"/>
          </a:p>
        </p:txBody>
      </p:sp>
      <p:sp>
        <p:nvSpPr>
          <p:cNvPr id="4" name="Title 3"/>
          <p:cNvSpPr>
            <a:spLocks noGrp="1"/>
          </p:cNvSpPr>
          <p:nvPr>
            <p:ph type="title"/>
          </p:nvPr>
        </p:nvSpPr>
        <p:spPr/>
        <p:txBody>
          <a:bodyPr/>
          <a:lstStyle/>
          <a:p>
            <a:r>
              <a:rPr lang="en-GB" dirty="0" smtClean="0"/>
              <a:t>Mod CMC_03_18</a:t>
            </a:r>
            <a:endParaRPr lang="en-IE" dirty="0"/>
          </a:p>
        </p:txBody>
      </p:sp>
    </p:spTree>
    <p:extLst>
      <p:ext uri="{BB962C8B-B14F-4D97-AF65-F5344CB8AC3E}">
        <p14:creationId xmlns:p14="http://schemas.microsoft.com/office/powerpoint/2010/main" val="849545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30763"/>
          </a:xfrm>
        </p:spPr>
        <p:txBody>
          <a:bodyPr>
            <a:normAutofit/>
          </a:bodyPr>
          <a:lstStyle/>
          <a:p>
            <a:pPr marL="0" indent="0">
              <a:buNone/>
            </a:pPr>
            <a:r>
              <a:rPr lang="en-GB" sz="2000" dirty="0" smtClean="0"/>
              <a:t>Application to RAs under Exception process. </a:t>
            </a:r>
          </a:p>
          <a:p>
            <a:pPr marL="0" indent="0">
              <a:buNone/>
            </a:pPr>
            <a:r>
              <a:rPr lang="en-GB" sz="2000" dirty="0" smtClean="0"/>
              <a:t>Project needs to be advanced in planning and connection process.</a:t>
            </a:r>
          </a:p>
          <a:p>
            <a:pPr marL="0" indent="0">
              <a:buNone/>
            </a:pPr>
            <a:endParaRPr lang="en-GB" sz="2000" dirty="0" smtClean="0"/>
          </a:p>
          <a:p>
            <a:r>
              <a:rPr lang="en-GB" sz="2000" u="sng" dirty="0" smtClean="0"/>
              <a:t>(</a:t>
            </a:r>
            <a:r>
              <a:rPr lang="en-GB" sz="2000" u="sng" dirty="0" err="1"/>
              <a:t>i</a:t>
            </a:r>
            <a:r>
              <a:rPr lang="en-GB" sz="2000" u="sng" dirty="0"/>
              <a:t>) evidence of ‘final grant’ of planning permission, or ‘decision to grant’ of planning permission in Ireland or notice of opinion to approve of planning permission in Northern Ireland, or evidence that planning permission already exists, or evidence that planning application has been submitted and the statutory consultation is complete or any outstanding responses are overdue; and</a:t>
            </a:r>
            <a:endParaRPr lang="en-IE" sz="2000" dirty="0"/>
          </a:p>
          <a:p>
            <a:r>
              <a:rPr lang="en-GB" sz="2000" u="sng" dirty="0"/>
              <a:t>(ii) a Connection application validated no less than 90 days before the Qualification Application Date. </a:t>
            </a:r>
            <a:endParaRPr lang="en-IE" sz="2000" dirty="0"/>
          </a:p>
          <a:p>
            <a:pPr marL="0" indent="0">
              <a:buNone/>
            </a:pPr>
            <a:endParaRPr lang="en-IE" sz="2000" dirty="0"/>
          </a:p>
          <a:p>
            <a:pPr marL="0" indent="0">
              <a:buNone/>
            </a:pPr>
            <a:endParaRPr lang="en-GB" sz="2000" dirty="0" smtClean="0"/>
          </a:p>
          <a:p>
            <a:pPr marL="0" indent="0">
              <a:buNone/>
            </a:pPr>
            <a:endParaRPr lang="en-GB" sz="2000" dirty="0" smtClean="0"/>
          </a:p>
          <a:p>
            <a:pPr marL="1714500" lvl="5" indent="-342900">
              <a:buNone/>
            </a:pPr>
            <a:endParaRPr lang="en-US" dirty="0" smtClean="0"/>
          </a:p>
          <a:p>
            <a:pPr marL="1714500" lvl="5" indent="-342900">
              <a:buFont typeface="Courier New" pitchFamily="49" charset="0"/>
              <a:buChar char="o"/>
            </a:pPr>
            <a:endParaRPr lang="en-US" dirty="0" smtClean="0"/>
          </a:p>
          <a:p>
            <a:pPr>
              <a:buNone/>
            </a:pPr>
            <a:endParaRPr lang="en-US" dirty="0" smtClean="0"/>
          </a:p>
          <a:p>
            <a:pPr lvl="1">
              <a:spcBef>
                <a:spcPts val="0"/>
              </a:spcBef>
              <a:buFont typeface="Wingdings" pitchFamily="2" charset="2"/>
              <a:buChar char="Ø"/>
              <a:defRPr/>
            </a:pPr>
            <a:endParaRPr lang="en-IE" i="1" dirty="0">
              <a:solidFill>
                <a:schemeClr val="bg1">
                  <a:lumMod val="75000"/>
                </a:schemeClr>
              </a:solidFill>
            </a:endParaRPr>
          </a:p>
        </p:txBody>
      </p:sp>
      <p:sp>
        <p:nvSpPr>
          <p:cNvPr id="4" name="Title 3"/>
          <p:cNvSpPr>
            <a:spLocks noGrp="1"/>
          </p:cNvSpPr>
          <p:nvPr>
            <p:ph type="title"/>
          </p:nvPr>
        </p:nvSpPr>
        <p:spPr/>
        <p:txBody>
          <a:bodyPr/>
          <a:lstStyle/>
          <a:p>
            <a:pPr marL="0" indent="0"/>
            <a:r>
              <a:rPr lang="en-GB" dirty="0"/>
              <a:t>Part 1: Application for Exemption</a:t>
            </a:r>
            <a:endParaRPr lang="en-IE" dirty="0"/>
          </a:p>
        </p:txBody>
      </p:sp>
    </p:spTree>
    <p:extLst>
      <p:ext uri="{BB962C8B-B14F-4D97-AF65-F5344CB8AC3E}">
        <p14:creationId xmlns:p14="http://schemas.microsoft.com/office/powerpoint/2010/main" val="993024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smtClean="0"/>
              <a:t>The </a:t>
            </a:r>
            <a:r>
              <a:rPr lang="en-GB" dirty="0"/>
              <a:t>requirement to provide a Connection Offer or Connection Agreement is contained in the Information required for an Application for Qualification set out in Appendix D. A clause to relax the requirement is introduced in this section.</a:t>
            </a:r>
            <a:endParaRPr lang="en-IE" dirty="0"/>
          </a:p>
          <a:p>
            <a:endParaRPr lang="en-IE" dirty="0"/>
          </a:p>
        </p:txBody>
      </p:sp>
      <p:sp>
        <p:nvSpPr>
          <p:cNvPr id="3" name="Slide Number Placeholder 2"/>
          <p:cNvSpPr>
            <a:spLocks noGrp="1"/>
          </p:cNvSpPr>
          <p:nvPr>
            <p:ph type="sldNum" sz="quarter" idx="12"/>
          </p:nvPr>
        </p:nvSpPr>
        <p:spPr/>
        <p:txBody>
          <a:bodyPr/>
          <a:lstStyle/>
          <a:p>
            <a:fld id="{8CD715F4-8812-4B09-B957-E02A56252AEC}" type="slidenum">
              <a:rPr lang="en-IE" smtClean="0"/>
              <a:pPr/>
              <a:t>4</a:t>
            </a:fld>
            <a:endParaRPr lang="en-IE" dirty="0"/>
          </a:p>
        </p:txBody>
      </p:sp>
      <p:sp>
        <p:nvSpPr>
          <p:cNvPr id="4" name="Title 3"/>
          <p:cNvSpPr>
            <a:spLocks noGrp="1"/>
          </p:cNvSpPr>
          <p:nvPr>
            <p:ph type="title"/>
          </p:nvPr>
        </p:nvSpPr>
        <p:spPr/>
        <p:txBody>
          <a:bodyPr/>
          <a:lstStyle/>
          <a:p>
            <a:r>
              <a:rPr lang="en-GB" sz="2000" dirty="0"/>
              <a:t>Part 2: Relaxation of requirement to provide Connection Offer / </a:t>
            </a:r>
            <a:r>
              <a:rPr lang="en-GB" sz="2000" dirty="0" smtClean="0"/>
              <a:t>Agreement</a:t>
            </a:r>
            <a:endParaRPr lang="en-IE" sz="2800" dirty="0"/>
          </a:p>
        </p:txBody>
      </p:sp>
      <p:sp>
        <p:nvSpPr>
          <p:cNvPr id="5" name="Title 3"/>
          <p:cNvSpPr txBox="1">
            <a:spLocks/>
          </p:cNvSpPr>
          <p:nvPr/>
        </p:nvSpPr>
        <p:spPr>
          <a:xfrm>
            <a:off x="457200" y="3276600"/>
            <a:ext cx="8229600" cy="609600"/>
          </a:xfrm>
          <a:prstGeom prst="rect">
            <a:avLst/>
          </a:prstGeom>
          <a:solidFill>
            <a:srgbClr val="0099FF"/>
          </a:solidFill>
        </p:spPr>
        <p:txBody>
          <a:bodyPr vert="horz" lIns="91440" tIns="45720" rIns="91440" bIns="45720" rtlCol="0" anchor="ctr">
            <a:noAutofit/>
          </a:bodyPr>
          <a:lstStyle>
            <a:lvl1pPr algn="l" defTabSz="914400" rtl="0" eaLnBrk="1" latinLnBrk="0" hangingPunct="1">
              <a:spcBef>
                <a:spcPct val="0"/>
              </a:spcBef>
              <a:buNone/>
              <a:defRPr sz="3200" kern="1200">
                <a:solidFill>
                  <a:schemeClr val="bg1"/>
                </a:solidFill>
                <a:latin typeface="+mj-lt"/>
                <a:ea typeface="+mj-ea"/>
                <a:cs typeface="+mj-cs"/>
              </a:defRPr>
            </a:lvl1pPr>
          </a:lstStyle>
          <a:p>
            <a:r>
              <a:rPr lang="en-GB" sz="2800" dirty="0" smtClean="0"/>
              <a:t>Part 4: Adding to Substantial Financial Completion</a:t>
            </a:r>
            <a:endParaRPr lang="en-IE" sz="2800" dirty="0"/>
          </a:p>
        </p:txBody>
      </p:sp>
      <p:sp>
        <p:nvSpPr>
          <p:cNvPr id="6" name="Rectangle 5"/>
          <p:cNvSpPr/>
          <p:nvPr/>
        </p:nvSpPr>
        <p:spPr>
          <a:xfrm>
            <a:off x="457200" y="4039223"/>
            <a:ext cx="8001000" cy="1200329"/>
          </a:xfrm>
          <a:prstGeom prst="rect">
            <a:avLst/>
          </a:prstGeom>
        </p:spPr>
        <p:txBody>
          <a:bodyPr wrap="square">
            <a:spAutoFit/>
          </a:bodyPr>
          <a:lstStyle/>
          <a:p>
            <a:r>
              <a:rPr lang="en-AU" sz="2400" dirty="0"/>
              <a:t>The explicit requirement to have obtained any necessary Connection Agreements is introduced as part of the requirements to achieve Substantial Financial Completion. </a:t>
            </a:r>
            <a:endParaRPr lang="en-IE" sz="2400" dirty="0"/>
          </a:p>
        </p:txBody>
      </p:sp>
    </p:spTree>
    <p:extLst>
      <p:ext uri="{BB962C8B-B14F-4D97-AF65-F5344CB8AC3E}">
        <p14:creationId xmlns:p14="http://schemas.microsoft.com/office/powerpoint/2010/main" val="2424700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30763"/>
          </a:xfrm>
        </p:spPr>
        <p:txBody>
          <a:bodyPr>
            <a:normAutofit/>
          </a:bodyPr>
          <a:lstStyle/>
          <a:p>
            <a:pPr marL="0" indent="0">
              <a:buNone/>
            </a:pPr>
            <a:r>
              <a:rPr lang="en-GB" sz="2000" dirty="0" smtClean="0"/>
              <a:t>Paragraph </a:t>
            </a:r>
            <a:r>
              <a:rPr lang="en-GB" sz="2000" dirty="0"/>
              <a:t>C.3.3.1 states that the Initial Capacity (Total) of a Generator Unit (other than an AGU) shall be the lesser of: its expected Registered Capacity and the Maximum Export Capacity specified </a:t>
            </a:r>
            <a:r>
              <a:rPr lang="en-GB" sz="2000" i="1" dirty="0"/>
              <a:t>in the relevant Connection Agreement and/or Connection Offer applicable</a:t>
            </a:r>
            <a:r>
              <a:rPr lang="en-GB" sz="2000" dirty="0"/>
              <a:t> to the combination of Existing Capacity and New Capacity in respect of the Capacity Year for the Initial Capacity (Total) is to be determined. </a:t>
            </a:r>
            <a:endParaRPr lang="en-IE" sz="2000" dirty="0"/>
          </a:p>
          <a:p>
            <a:pPr marL="0" indent="0">
              <a:buNone/>
            </a:pPr>
            <a:endParaRPr lang="en-GB" sz="2000" dirty="0"/>
          </a:p>
          <a:p>
            <a:pPr marL="0" indent="0">
              <a:buNone/>
            </a:pPr>
            <a:r>
              <a:rPr lang="en-GB" sz="2000" dirty="0"/>
              <a:t>As the relevant Connection Agreement  / Offer applicable has not yet been issued and the Participant has been exempt from providing it, the parts relating Connection Agreements and Connection Offers no longer apply and the Initial Capacity (Total) is simply the expected Registered Capacity. </a:t>
            </a:r>
            <a:endParaRPr lang="en-IE" sz="2000" dirty="0"/>
          </a:p>
          <a:p>
            <a:pPr lvl="1"/>
            <a:endParaRPr lang="en-US" dirty="0" smtClean="0"/>
          </a:p>
          <a:p>
            <a:pPr lvl="1">
              <a:buNone/>
            </a:pPr>
            <a:endParaRPr lang="en-US" b="1" i="1" dirty="0" smtClean="0">
              <a:solidFill>
                <a:schemeClr val="accent1"/>
              </a:solidFill>
            </a:endParaRPr>
          </a:p>
          <a:p>
            <a:endParaRPr lang="en-US" sz="1200" dirty="0"/>
          </a:p>
          <a:p>
            <a:pPr lvl="1"/>
            <a:endParaRPr lang="en-IE" dirty="0"/>
          </a:p>
          <a:p>
            <a:pPr lvl="1">
              <a:spcBef>
                <a:spcPts val="0"/>
              </a:spcBef>
              <a:buFont typeface="Wingdings" pitchFamily="2" charset="2"/>
              <a:buChar char="Ø"/>
              <a:defRPr/>
            </a:pPr>
            <a:endParaRPr lang="en-IE" i="1" dirty="0">
              <a:solidFill>
                <a:schemeClr val="bg1">
                  <a:lumMod val="75000"/>
                </a:schemeClr>
              </a:solidFill>
            </a:endParaRPr>
          </a:p>
        </p:txBody>
      </p:sp>
      <p:sp>
        <p:nvSpPr>
          <p:cNvPr id="4" name="Title 3"/>
          <p:cNvSpPr>
            <a:spLocks noGrp="1"/>
          </p:cNvSpPr>
          <p:nvPr>
            <p:ph type="title"/>
          </p:nvPr>
        </p:nvSpPr>
        <p:spPr/>
        <p:txBody>
          <a:bodyPr/>
          <a:lstStyle/>
          <a:p>
            <a:pPr marL="0" indent="0"/>
            <a:r>
              <a:rPr lang="en-GB" dirty="0"/>
              <a:t>Part 3: Alternative Sources of information</a:t>
            </a:r>
            <a:endParaRPr lang="en-IE" dirty="0"/>
          </a:p>
        </p:txBody>
      </p:sp>
      <p:sp>
        <p:nvSpPr>
          <p:cNvPr id="5" name="TextBox 4"/>
          <p:cNvSpPr txBox="1"/>
          <p:nvPr/>
        </p:nvSpPr>
        <p:spPr>
          <a:xfrm>
            <a:off x="4419600" y="6400800"/>
            <a:ext cx="4648200" cy="369332"/>
          </a:xfrm>
          <a:prstGeom prst="rect">
            <a:avLst/>
          </a:prstGeom>
          <a:noFill/>
        </p:spPr>
        <p:txBody>
          <a:bodyPr wrap="square" rtlCol="0">
            <a:spAutoFit/>
          </a:bodyPr>
          <a:lstStyle/>
          <a:p>
            <a:r>
              <a:rPr lang="en-IE" b="1" i="1" dirty="0" smtClean="0">
                <a:solidFill>
                  <a:schemeClr val="accent1"/>
                </a:solidFill>
              </a:rPr>
              <a:t>*This is currently subject to a change request</a:t>
            </a:r>
            <a:endParaRPr lang="en-IE" b="1" i="1" dirty="0">
              <a:solidFill>
                <a:schemeClr val="accent1"/>
              </a:solidFill>
            </a:endParaRPr>
          </a:p>
        </p:txBody>
      </p:sp>
    </p:spTree>
    <p:extLst>
      <p:ext uri="{BB962C8B-B14F-4D97-AF65-F5344CB8AC3E}">
        <p14:creationId xmlns:p14="http://schemas.microsoft.com/office/powerpoint/2010/main" val="993024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IE" dirty="0" smtClean="0"/>
          </a:p>
          <a:p>
            <a:pPr marL="0" indent="0" algn="ctr">
              <a:buNone/>
            </a:pPr>
            <a:endParaRPr lang="en-IE" dirty="0"/>
          </a:p>
          <a:p>
            <a:pPr marL="0" indent="0" algn="ctr">
              <a:buNone/>
            </a:pPr>
            <a:endParaRPr lang="en-IE" dirty="0" smtClean="0"/>
          </a:p>
          <a:p>
            <a:pPr marL="0" indent="0" algn="ctr">
              <a:buNone/>
            </a:pPr>
            <a:endParaRPr lang="en-IE" dirty="0"/>
          </a:p>
          <a:p>
            <a:pPr marL="0" indent="0" algn="ctr">
              <a:buNone/>
            </a:pPr>
            <a:r>
              <a:rPr lang="en-IE" sz="8000" dirty="0" smtClean="0"/>
              <a:t>Questions?</a:t>
            </a:r>
            <a:endParaRPr lang="en-IE" sz="8000" dirty="0"/>
          </a:p>
        </p:txBody>
      </p:sp>
      <p:sp>
        <p:nvSpPr>
          <p:cNvPr id="3" name="Slide Number Placeholder 2"/>
          <p:cNvSpPr>
            <a:spLocks noGrp="1"/>
          </p:cNvSpPr>
          <p:nvPr>
            <p:ph type="sldNum" sz="quarter" idx="12"/>
          </p:nvPr>
        </p:nvSpPr>
        <p:spPr/>
        <p:txBody>
          <a:bodyPr/>
          <a:lstStyle/>
          <a:p>
            <a:fld id="{8CD715F4-8812-4B09-B957-E02A56252AEC}" type="slidenum">
              <a:rPr lang="en-IE" smtClean="0"/>
              <a:pPr/>
              <a:t>6</a:t>
            </a:fld>
            <a:endParaRPr lang="en-IE" dirty="0"/>
          </a:p>
        </p:txBody>
      </p:sp>
      <p:sp>
        <p:nvSpPr>
          <p:cNvPr id="4" name="Title 3"/>
          <p:cNvSpPr>
            <a:spLocks noGrp="1"/>
          </p:cNvSpPr>
          <p:nvPr>
            <p:ph type="title"/>
          </p:nvPr>
        </p:nvSpPr>
        <p:spPr/>
        <p:txBody>
          <a:bodyPr/>
          <a:lstStyle/>
          <a:p>
            <a:r>
              <a:rPr lang="en-IE" dirty="0" smtClean="0"/>
              <a:t>End</a:t>
            </a:r>
            <a:endParaRPr lang="en-IE" dirty="0"/>
          </a:p>
        </p:txBody>
      </p:sp>
    </p:spTree>
    <p:extLst>
      <p:ext uri="{BB962C8B-B14F-4D97-AF65-F5344CB8AC3E}">
        <p14:creationId xmlns:p14="http://schemas.microsoft.com/office/powerpoint/2010/main" val="4107524561"/>
      </p:ext>
    </p:extLst>
  </p:cSld>
  <p:clrMapOvr>
    <a:masterClrMapping/>
  </p:clrMapOvr>
</p:sld>
</file>

<file path=ppt/theme/theme1.xml><?xml version="1.0" encoding="utf-8"?>
<a:theme xmlns:a="http://schemas.openxmlformats.org/drawingml/2006/main" name="I-SEM – Market Rules Working Grou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Regulatory Affairs" ma:contentTypeID="0x010100265BBC7FA3C9DF40A8B33B7539D53B1D060074177663C135E743B0508DDEF5CD3ED8" ma:contentTypeVersion="441" ma:contentTypeDescription="" ma:contentTypeScope="" ma:versionID="e74de221bf3074b862680e46aa32f0de">
  <xsd:schema xmlns:xsd="http://www.w3.org/2001/XMLSchema" xmlns:p="http://schemas.microsoft.com/office/2006/metadata/properties" xmlns:ns3="555a66dc-fdf2-47ca-80f5-c077f14f4733" targetNamespace="http://schemas.microsoft.com/office/2006/metadata/properties" ma:root="true" ma:fieldsID="ca8d8b6bf269a0ce5b6ce5bb22bb9fbf" ns3:_="">
    <xsd:import namespace="555a66dc-fdf2-47ca-80f5-c077f14f4733"/>
    <xsd:element name="properties">
      <xsd:complexType>
        <xsd:sequence>
          <xsd:element name="documentManagement">
            <xsd:complexType>
              <xsd:all>
                <xsd:element ref="ns3:documentarchivestatus" minOccurs="0"/>
              </xsd:all>
            </xsd:complexType>
          </xsd:element>
        </xsd:sequence>
      </xsd:complexType>
    </xsd:element>
  </xsd:schema>
  <xsd:schema xmlns:xsd="http://www.w3.org/2001/XMLSchema" xmlns:dms="http://schemas.microsoft.com/office/2006/documentManagement/types" targetNamespace="555a66dc-fdf2-47ca-80f5-c077f14f4733" elementFormDefault="qualified">
    <xsd:import namespace="http://schemas.microsoft.com/office/2006/documentManagement/types"/>
    <xsd:element name="documentarchivestatus" ma:index="11" nillable="true" ma:displayName="Archive Status" ma:default="Active" ma:format="Dropdown" ma:internalName="documentarchivestatus">
      <xsd:simpleType>
        <xsd:restriction base="dms:Choice">
          <xsd:enumeration value="Active"/>
          <xsd:enumeration value="Archiv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ocumentarchivestatus xmlns="555a66dc-fdf2-47ca-80f5-c077f14f4733">Active</documentarchivestatu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C5481D-9C5E-4FAC-8C15-9DCD7162659A}"/>
</file>

<file path=customXml/itemProps2.xml><?xml version="1.0" encoding="utf-8"?>
<ds:datastoreItem xmlns:ds="http://schemas.openxmlformats.org/officeDocument/2006/customXml" ds:itemID="{B301AAC2-ED74-4BC7-A3A6-771AB9283B62}"/>
</file>

<file path=customXml/itemProps3.xml><?xml version="1.0" encoding="utf-8"?>
<ds:datastoreItem xmlns:ds="http://schemas.openxmlformats.org/officeDocument/2006/customXml" ds:itemID="{1E0B7867-9545-4DFE-88F1-A3DBE48618D8}"/>
</file>

<file path=customXml/itemProps4.xml><?xml version="1.0" encoding="utf-8"?>
<ds:datastoreItem xmlns:ds="http://schemas.openxmlformats.org/officeDocument/2006/customXml" ds:itemID="{B301AAC2-ED74-4BC7-A3A6-771AB9283B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I-SEM – Market Rules Working Group</Template>
  <TotalTime>3871</TotalTime>
  <Words>484</Words>
  <Application>Microsoft Office PowerPoint</Application>
  <PresentationFormat>On-screen Show (4:3)</PresentationFormat>
  <Paragraphs>46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I-SEM – Market Rules Working Group</vt:lpstr>
      <vt:lpstr>Mod CMC_03_18</vt:lpstr>
      <vt:lpstr>Mod CMC_03_18</vt:lpstr>
      <vt:lpstr>Part 1: Application for Exemption</vt:lpstr>
      <vt:lpstr>Part 2: Relaxation of requirement to provide Connection Offer / Agreement</vt:lpstr>
      <vt:lpstr>Part 3: Alternative Sources of information</vt:lpstr>
      <vt:lpstr>End</vt:lpstr>
    </vt:vector>
  </TitlesOfParts>
  <Company>EirGrid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CMC_03_18 Presentation</dc:title>
  <dc:creator>EirGrid</dc:creator>
  <dc:description/>
  <cp:lastModifiedBy>Touhey, Esther</cp:lastModifiedBy>
  <cp:revision>304</cp:revision>
  <cp:lastPrinted>2016-12-07T14:22:25Z</cp:lastPrinted>
  <dcterms:created xsi:type="dcterms:W3CDTF">2015-11-30T15:39:20Z</dcterms:created>
  <dcterms:modified xsi:type="dcterms:W3CDTF">2018-05-22T10:30:33Z</dcterms:modified>
  <cp:contentType>Regulatory Affairs</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0x010100265BBC7FA3C9DF40A8B33B7539D53B1D060074177663C135E743B0508DDEF5CD3ED8</vt:lpwstr>
  </property>
  <property fmtid="{D5CDD505-2E9C-101B-9397-08002B2CF9AE}" pid="3" name="Order">
    <vt:r8>10000</vt:r8>
  </property>
  <property fmtid="{D5CDD505-2E9C-101B-9397-08002B2CF9AE}" pid="4" name="Doc Type">
    <vt:lpwstr>Capacity Code Mods WG 1</vt:lpwstr>
  </property>
  <property fmtid="{D5CDD505-2E9C-101B-9397-08002B2CF9AE}" pid="5" name="Sub Type">
    <vt:lpwstr>Working Group Meeting 4</vt:lpwstr>
  </property>
  <property fmtid="{D5CDD505-2E9C-101B-9397-08002B2CF9AE}" pid="6" name="Meeting Document Type">
    <vt:lpwstr>Presentation</vt:lpwstr>
  </property>
  <property fmtid="{D5CDD505-2E9C-101B-9397-08002B2CF9AE}" pid="7" name="Document Status1">
    <vt:lpwstr>Draft</vt:lpwstr>
  </property>
  <property fmtid="{D5CDD505-2E9C-101B-9397-08002B2CF9AE}" pid="8" name="MeetingDate">
    <vt:lpwstr>2016-01-21T00:00:00+00:00</vt:lpwstr>
  </property>
  <property fmtid="{D5CDD505-2E9C-101B-9397-08002B2CF9AE}" pid="9" name="Used">
    <vt:lpwstr>false</vt:lpwstr>
  </property>
  <property fmtid="{D5CDD505-2E9C-101B-9397-08002B2CF9AE}" pid="10" name="Document Status">
    <vt:lpwstr>Draft</vt:lpwstr>
  </property>
  <property fmtid="{D5CDD505-2E9C-101B-9397-08002B2CF9AE}" pid="11" name="Doc_Type">
    <vt:lpwstr>EUPHEMIA Trial Results</vt:lpwstr>
  </property>
  <property fmtid="{D5CDD505-2E9C-101B-9397-08002B2CF9AE}" pid="12" name="File Category">
    <vt:lpwstr/>
  </property>
  <property fmtid="{D5CDD505-2E9C-101B-9397-08002B2CF9AE}" pid="13" name="iab7cdb7554d4997ae876b11632fa575">
    <vt:lpwstr/>
  </property>
  <property fmtid="{D5CDD505-2E9C-101B-9397-08002B2CF9AE}" pid="14" name="Meeting Date">
    <vt:lpwstr>2018-05-09T23:00:00+00:00</vt:lpwstr>
  </property>
</Properties>
</file>