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3" r:id="rId1"/>
    <p:sldMasterId id="2147483734" r:id="rId2"/>
  </p:sldMasterIdLst>
  <p:notesMasterIdLst>
    <p:notesMasterId r:id="rId9"/>
  </p:notesMasterIdLst>
  <p:handoutMasterIdLst>
    <p:handoutMasterId r:id="rId10"/>
  </p:handoutMasterIdLst>
  <p:sldIdLst>
    <p:sldId id="939" r:id="rId3"/>
    <p:sldId id="1255" r:id="rId4"/>
    <p:sldId id="1256" r:id="rId5"/>
    <p:sldId id="1260" r:id="rId6"/>
    <p:sldId id="1263" r:id="rId7"/>
    <p:sldId id="1264" r:id="rId8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CC"/>
    <a:srgbClr val="D60093"/>
    <a:srgbClr val="CC99FF"/>
    <a:srgbClr val="EAEAEA"/>
    <a:srgbClr val="FF0000"/>
    <a:srgbClr val="CCFFCC"/>
    <a:srgbClr val="CCECFF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64" autoAdjust="0"/>
    <p:restoredTop sz="81669" autoAdjust="0"/>
  </p:normalViewPr>
  <p:slideViewPr>
    <p:cSldViewPr snapToGrid="0">
      <p:cViewPr varScale="1">
        <p:scale>
          <a:sx n="114" d="100"/>
          <a:sy n="114" d="100"/>
        </p:scale>
        <p:origin x="-834" y="-90"/>
      </p:cViewPr>
      <p:guideLst>
        <p:guide orient="horz" pos="812"/>
        <p:guide pos="1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6"/>
    </p:cViewPr>
  </p:sorterViewPr>
  <p:notesViewPr>
    <p:cSldViewPr snapToGrid="0">
      <p:cViewPr varScale="1">
        <p:scale>
          <a:sx n="73" d="100"/>
          <a:sy n="73" d="100"/>
        </p:scale>
        <p:origin x="-2586" y="-102"/>
      </p:cViewPr>
      <p:guideLst>
        <p:guide orient="horz" pos="3126"/>
        <p:guide pos="2141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74627D4F-8453-46AF-B218-9BCE5AD185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b="0" i="1"/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922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FontTx/>
              <a:buNone/>
              <a:defRPr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b="0" i="1"/>
            </a:lvl1pPr>
          </a:lstStyle>
          <a:p>
            <a:pPr>
              <a:defRPr/>
            </a:pPr>
            <a:fld id="{4B048201-14D6-49E6-882E-D7DD4D051772}" type="slidenum">
              <a:rPr lang="en-US"/>
              <a:pPr>
                <a:defRPr/>
              </a:pPr>
              <a:t>‹#›</a:t>
            </a:fld>
            <a:r>
              <a:rPr lang="en-US" dirty="0"/>
              <a:t>##</a:t>
            </a:r>
            <a:endParaRPr lang="en-US" sz="120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/>
          <a:lstStyle/>
          <a:p>
            <a:pPr eaLnBrk="0" hangingPunct="0"/>
            <a:r>
              <a:rPr lang="en-US" sz="1000" b="0" i="1"/>
              <a:t>*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0243" name="Rectangle 6"/>
          <p:cNvSpPr txBox="1">
            <a:spLocks noGrp="1" noChangeArrowheads="1"/>
          </p:cNvSpPr>
          <p:nvPr/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eaLnBrk="0" hangingPunct="0"/>
            <a:r>
              <a:rPr lang="en-US" sz="1000" b="0" i="1"/>
              <a:t>*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fld id="{89FFCC65-0A92-4244-9BC6-145359549A6E}" type="slidenum">
              <a:rPr lang="en-US" sz="1000" b="0" i="1"/>
              <a:pPr algn="r" eaLnBrk="0" hangingPunct="0"/>
              <a:t>1</a:t>
            </a:fld>
            <a:r>
              <a:rPr lang="en-US" sz="1000" b="0" i="1"/>
              <a:t>##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02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A69EF5-AE7B-45D5-ACF2-97728AAB2013}" type="slidenum">
              <a:rPr kumimoji="0" lang="en-GB" b="0"/>
              <a:pPr algn="r"/>
              <a:t>2</a:t>
            </a:fld>
            <a:endParaRPr kumimoji="0" lang="en-GB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3316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425C924-47D0-4583-8829-05865A2FCDB6}" type="slidenum">
              <a:rPr kumimoji="0" lang="en-GB" b="0"/>
              <a:pPr algn="r"/>
              <a:t>3</a:t>
            </a:fld>
            <a:endParaRPr kumimoji="0" lang="en-GB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1899A0-23FE-44A3-A4D1-5B1BF30B1B34}" type="slidenum">
              <a:rPr kumimoji="0" lang="en-GB" b="0"/>
              <a:pPr algn="r"/>
              <a:t>4</a:t>
            </a:fld>
            <a:endParaRPr kumimoji="0" lang="en-GB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1899A0-23FE-44A3-A4D1-5B1BF30B1B34}" type="slidenum">
              <a:rPr kumimoji="0" lang="en-GB" b="0"/>
              <a:pPr algn="r"/>
              <a:t>5</a:t>
            </a:fld>
            <a:endParaRPr kumimoji="0" lang="en-GB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8813"/>
          </a:xfrm>
          <a:noFill/>
          <a:ln/>
        </p:spPr>
        <p:txBody>
          <a:bodyPr lIns="91440" tIns="45720" rIns="91440" bIns="45720"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1899A0-23FE-44A3-A4D1-5B1BF30B1B34}" type="slidenum">
              <a:rPr kumimoji="0" lang="en-GB" b="0"/>
              <a:pPr algn="r"/>
              <a:t>6</a:t>
            </a:fld>
            <a:endParaRPr kumimoji="0" lang="en-GB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1704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1704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44600"/>
            <a:ext cx="3873500" cy="166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00" y="1244600"/>
            <a:ext cx="3873500" cy="166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404813"/>
            <a:ext cx="1974850" cy="2508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4813"/>
            <a:ext cx="5772150" cy="2508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404813"/>
            <a:ext cx="7899400" cy="2508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850" y="404813"/>
            <a:ext cx="512445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44600"/>
            <a:ext cx="3873500" cy="1668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00" y="1244600"/>
            <a:ext cx="3873500" cy="1668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850" y="404813"/>
            <a:ext cx="512445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44600"/>
            <a:ext cx="7899400" cy="16684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3776663"/>
            <a:ext cx="3873500" cy="166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3776663"/>
            <a:ext cx="3873500" cy="166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emo 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00113" y="836613"/>
            <a:ext cx="68834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3776663"/>
            <a:ext cx="7899400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3429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73200"/>
            <a:ext cx="7899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01850" y="404813"/>
            <a:ext cx="5124450" cy="68580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title style</a:t>
            </a:r>
          </a:p>
        </p:txBody>
      </p:sp>
      <p:pic>
        <p:nvPicPr>
          <p:cNvPr id="2052" name="Picture 5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303963"/>
            <a:ext cx="8572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accent2"/>
        </a:buClr>
        <a:buFont typeface="Arial" charset="0"/>
        <a:buChar char="●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342900" algn="l" rtl="0" eaLnBrk="0" fontAlgn="base" hangingPunct="0">
        <a:spcBef>
          <a:spcPct val="20000"/>
        </a:spcBef>
        <a:spcAft>
          <a:spcPct val="10000"/>
        </a:spcAft>
        <a:buClr>
          <a:srgbClr val="003399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800100" indent="-228600" algn="l" rtl="0" eaLnBrk="0" fontAlgn="base" hangingPunct="0">
        <a:spcBef>
          <a:spcPct val="20000"/>
        </a:spcBef>
        <a:spcAft>
          <a:spcPct val="10000"/>
        </a:spcAft>
        <a:buClr>
          <a:srgbClr val="003399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357188" y="3429000"/>
            <a:ext cx="8521700" cy="2805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  <a:spcBef>
                <a:spcPct val="25000"/>
              </a:spcBef>
            </a:pPr>
            <a:r>
              <a:rPr lang="en-IE" sz="1800" b="0" dirty="0" smtClean="0">
                <a:solidFill>
                  <a:schemeClr val="tx1"/>
                </a:solidFill>
              </a:rPr>
              <a:t/>
            </a:r>
            <a:br>
              <a:rPr lang="en-IE" sz="1800" b="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>MARKET SYSTEM RELEASE UPDATE</a:t>
            </a:r>
            <a:br>
              <a:rPr lang="en-IE" sz="180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>Modifications Committee Meeting</a:t>
            </a:r>
            <a:br>
              <a:rPr lang="en-IE" sz="180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/>
            </a:r>
            <a:br>
              <a:rPr lang="en-IE" sz="180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>31 July 2012</a:t>
            </a:r>
            <a:br>
              <a:rPr lang="en-IE" sz="1800" dirty="0" smtClean="0">
                <a:solidFill>
                  <a:schemeClr val="tx1"/>
                </a:solidFill>
              </a:rPr>
            </a:br>
            <a:endParaRPr lang="en-GB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241300" y="987425"/>
            <a:ext cx="8731250" cy="964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following approved Modification Proposals were included in the release 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Mod_18_10: Intra-Day Trading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Mod 43_10: Variable Price-Taker Generator Units and Firm Access.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release was successfully implemented on schedule overnight on Fri 20</a:t>
            </a:r>
            <a:r>
              <a:rPr lang="en-GB" sz="1800" b="0" baseline="30000" dirty="0" smtClean="0"/>
              <a:t>th</a:t>
            </a:r>
            <a:r>
              <a:rPr lang="en-GB" sz="1800" b="0" dirty="0" smtClean="0"/>
              <a:t> / Sat 21</a:t>
            </a:r>
            <a:r>
              <a:rPr lang="en-GB" sz="1800" b="0" baseline="30000" dirty="0" smtClean="0"/>
              <a:t>st</a:t>
            </a:r>
            <a:r>
              <a:rPr lang="en-GB" sz="1800" b="0" dirty="0" smtClean="0"/>
              <a:t> July. 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Central Market Systems were available for Trading as scheduled at 8am on July 21</a:t>
            </a:r>
            <a:r>
              <a:rPr lang="en-GB" sz="1800" b="0" baseline="30000" dirty="0" smtClean="0"/>
              <a:t>st</a:t>
            </a:r>
            <a:r>
              <a:rPr lang="en-GB" sz="1800" b="0" dirty="0" smtClean="0"/>
              <a:t>.  </a:t>
            </a:r>
          </a:p>
          <a:p>
            <a:pPr marL="812800" lvl="1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All project milestones were completed to quality and schedule (see next slide for more detail). 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New capability embedded successfully: All Ex-Ante schedules (EA1, EA2 &amp; WD1) published to schedule post deployment.   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812800" lvl="1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 smtClean="0"/>
              <a:t>SEM R2.0.0 – Intra-Day </a:t>
            </a:r>
            <a:r>
              <a:rPr lang="en-GB" sz="2000" dirty="0"/>
              <a:t>Trading </a:t>
            </a:r>
            <a:r>
              <a:rPr lang="en-GB" sz="2000" dirty="0" smtClean="0"/>
              <a:t>– Deployment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241300" y="856294"/>
            <a:ext cx="873125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00" b="0" dirty="0" smtClean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000" b="0" dirty="0"/>
              <a:t>	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000" b="0" dirty="0" smtClean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000" b="0" dirty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000" b="0" dirty="0" smtClean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000" b="0" dirty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0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pitchFamily="34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000" b="0" dirty="0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/>
              <a:t>SEM R2.0.0 – Intra-Day Trading – Project </a:t>
            </a:r>
            <a:r>
              <a:rPr lang="en-GB" sz="2000" dirty="0" smtClean="0"/>
              <a:t>milestones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9100" y="1216819"/>
          <a:ext cx="8014284" cy="428337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707831"/>
                <a:gridCol w="2701256"/>
                <a:gridCol w="1605197"/>
              </a:tblGrid>
              <a:tr h="333548">
                <a:tc>
                  <a:txBody>
                    <a:bodyPr/>
                    <a:lstStyle/>
                    <a:p>
                      <a:r>
                        <a:rPr lang="en-IE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Schedule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333548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Detailed</a:t>
                      </a:r>
                      <a:r>
                        <a:rPr lang="en-IE" sz="1400" baseline="0" dirty="0" smtClean="0"/>
                        <a:t> Requirements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Dec 1</a:t>
                      </a:r>
                      <a:r>
                        <a:rPr lang="en-IE" sz="1400" baseline="30000" dirty="0" smtClean="0"/>
                        <a:t>st</a:t>
                      </a:r>
                      <a:r>
                        <a:rPr lang="en-IE" sz="1400" dirty="0" smtClean="0"/>
                        <a:t> , 2010 – Apr</a:t>
                      </a:r>
                      <a:r>
                        <a:rPr lang="en-IE" sz="1400" baseline="0" dirty="0" smtClean="0"/>
                        <a:t> 30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baseline="0" dirty="0" smtClean="0"/>
                        <a:t>, 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  </a:t>
                      </a:r>
                      <a:r>
                        <a:rPr lang="en-IE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333548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Vendor Detailed Design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May 1</a:t>
                      </a:r>
                      <a:r>
                        <a:rPr lang="en-IE" sz="1400" baseline="30000" dirty="0" smtClean="0"/>
                        <a:t>st</a:t>
                      </a:r>
                      <a:r>
                        <a:rPr lang="en-IE" sz="1400" dirty="0" smtClean="0"/>
                        <a:t>, 2011</a:t>
                      </a:r>
                      <a:r>
                        <a:rPr lang="en-IE" sz="1400" baseline="0" dirty="0" smtClean="0"/>
                        <a:t> – Jul 29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baseline="0" dirty="0" smtClean="0"/>
                        <a:t>, 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6054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Design Deliverables Issued to Participants (MPUD etc.)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Aug 29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dirty="0" smtClean="0"/>
                        <a:t>, 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605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Participant Engagement</a:t>
                      </a:r>
                      <a:r>
                        <a:rPr lang="en-US" sz="1400" baseline="0" dirty="0" smtClean="0"/>
                        <a:t> Plan published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Sep 9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 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605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Participant</a:t>
                      </a:r>
                      <a:r>
                        <a:rPr lang="en-US" sz="1400" baseline="0" dirty="0" smtClean="0"/>
                        <a:t> Systems Design Workshops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Sep 28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, Oct 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 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6054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Vendor Implementation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Jun</a:t>
                      </a:r>
                      <a:r>
                        <a:rPr lang="en-IE" sz="1400" baseline="0" dirty="0" smtClean="0"/>
                        <a:t> 20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baseline="0" dirty="0" smtClean="0"/>
                        <a:t>, 2011 – Nov 11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baseline="0" dirty="0" smtClean="0"/>
                        <a:t>, 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3548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Factory</a:t>
                      </a:r>
                      <a:r>
                        <a:rPr lang="en-IE" sz="1400" baseline="0" dirty="0" smtClean="0"/>
                        <a:t> Testing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Nov14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dirty="0" smtClean="0"/>
                        <a:t>, 2011 - Dec 23</a:t>
                      </a:r>
                      <a:r>
                        <a:rPr lang="en-IE" sz="1400" baseline="30000" dirty="0" smtClean="0"/>
                        <a:t>rd</a:t>
                      </a:r>
                      <a:r>
                        <a:rPr lang="en-IE" sz="1400" dirty="0" smtClean="0"/>
                        <a:t>,</a:t>
                      </a:r>
                      <a:r>
                        <a:rPr lang="en-IE" sz="1400" baseline="0" dirty="0" smtClean="0"/>
                        <a:t> 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3548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System Integration Testing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Jan</a:t>
                      </a:r>
                      <a:r>
                        <a:rPr lang="en-IE" sz="1400" baseline="0" dirty="0" smtClean="0"/>
                        <a:t> 3</a:t>
                      </a:r>
                      <a:r>
                        <a:rPr lang="en-IE" sz="1400" baseline="30000" dirty="0" smtClean="0"/>
                        <a:t>rd</a:t>
                      </a:r>
                      <a:r>
                        <a:rPr lang="en-IE" sz="1400" baseline="0" dirty="0" smtClean="0"/>
                        <a:t>, 2012 - Apr 27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baseline="0" dirty="0" smtClean="0"/>
                        <a:t>, 2012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3548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Market Trial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Apr 30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baseline="0" dirty="0" smtClean="0"/>
                        <a:t>, 2012 – Jul 6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baseline="0" dirty="0" smtClean="0"/>
                        <a:t>, 2012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3548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Deployment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Jul 20</a:t>
                      </a:r>
                      <a:r>
                        <a:rPr lang="en-IE" sz="1400" baseline="30000" dirty="0" smtClean="0"/>
                        <a:t>th</a:t>
                      </a:r>
                      <a:r>
                        <a:rPr lang="en-IE" sz="1400" dirty="0" smtClean="0"/>
                        <a:t>, 2012*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Complete</a:t>
                      </a:r>
                      <a:endParaRPr lang="en-US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241300" y="746910"/>
            <a:ext cx="873125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Approved scope for SEM R2.1.0 is </a:t>
            </a:r>
            <a:r>
              <a:rPr lang="en-GB" sz="1800" b="0" dirty="0"/>
              <a:t>as follows: 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500" b="0" dirty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85763" y="288811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/>
              <a:t>SEM </a:t>
            </a:r>
            <a:r>
              <a:rPr lang="en-GB" sz="2000" dirty="0" smtClean="0"/>
              <a:t>R2.1.0 </a:t>
            </a:r>
            <a:r>
              <a:rPr lang="en-GB" sz="2000" dirty="0"/>
              <a:t>– Oct. </a:t>
            </a:r>
            <a:r>
              <a:rPr lang="en-GB" sz="2000" dirty="0" smtClean="0"/>
              <a:t>2012 – Scope Reminder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8923" y="1263550"/>
          <a:ext cx="8366334" cy="4302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64435"/>
                <a:gridCol w="1388853"/>
                <a:gridCol w="59130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Ref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2375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Mod_40_10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SEM_PC_CR254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Differentiation</a:t>
                      </a:r>
                      <a:r>
                        <a:rPr lang="en-US" sz="1200" baseline="0" dirty="0" smtClean="0"/>
                        <a:t> between D</a:t>
                      </a:r>
                      <a:r>
                        <a:rPr lang="en-US" sz="1200" dirty="0" smtClean="0"/>
                        <a:t>well Times and Dwell Trigger Points While Ramping Up and</a:t>
                      </a:r>
                      <a:r>
                        <a:rPr lang="en-US" sz="1200" baseline="0" dirty="0" smtClean="0"/>
                        <a:t> Ramping Down</a:t>
                      </a:r>
                      <a:endParaRPr lang="en-US" sz="1200" dirty="0"/>
                    </a:p>
                  </a:txBody>
                  <a:tcPr/>
                </a:tc>
              </a:tr>
              <a:tr h="27213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Mod_42_10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Changes</a:t>
                      </a:r>
                      <a:r>
                        <a:rPr lang="en-IE" sz="1200" baseline="0" dirty="0" smtClean="0"/>
                        <a:t> to the Single Ramp-Up Rate and the Single Ramp-Down Rate calculation.</a:t>
                      </a:r>
                      <a:endParaRPr lang="en-US" sz="1200" dirty="0"/>
                    </a:p>
                  </a:txBody>
                  <a:tcPr/>
                </a:tc>
              </a:tr>
              <a:tr h="23772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Mod_01_11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SEM_PC_CR258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UI Payments for Generator</a:t>
                      </a:r>
                      <a:r>
                        <a:rPr lang="en-US" sz="1200" baseline="0" dirty="0" smtClean="0"/>
                        <a:t> Units.</a:t>
                      </a:r>
                      <a:endParaRPr lang="en-US" sz="1200" dirty="0"/>
                    </a:p>
                  </a:txBody>
                  <a:tcPr/>
                </a:tc>
              </a:tr>
              <a:tr h="27002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Mod_06_11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SEM_PC_CR259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Increasing maximum</a:t>
                      </a:r>
                      <a:r>
                        <a:rPr lang="en-US" sz="1200" baseline="0" dirty="0" smtClean="0"/>
                        <a:t> daily submission number and automating cancellation of Settlement Reallocation Agreements.</a:t>
                      </a:r>
                      <a:endParaRPr lang="en-US" sz="1200" dirty="0"/>
                    </a:p>
                  </a:txBody>
                  <a:tcPr/>
                </a:tc>
              </a:tr>
              <a:tr h="2360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Mod_10_11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Interconnector Under Test.</a:t>
                      </a:r>
                      <a:endParaRPr lang="en-US" sz="1200" dirty="0"/>
                    </a:p>
                  </a:txBody>
                  <a:tcPr/>
                </a:tc>
              </a:tr>
              <a:tr h="26830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Mod_12_11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dirty="0" smtClean="0"/>
                        <a:t>SEM_PC_CR275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Interconnector Unit Loss</a:t>
                      </a:r>
                      <a:r>
                        <a:rPr lang="en-US" sz="1200" baseline="0" dirty="0" smtClean="0"/>
                        <a:t> Adjustment when Exporting</a:t>
                      </a:r>
                      <a:endParaRPr lang="en-US" sz="1200" dirty="0"/>
                    </a:p>
                  </a:txBody>
                  <a:tcPr/>
                </a:tc>
              </a:tr>
              <a:tr h="24153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Mod_21_11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UI Payments for Generator Units Constrained</a:t>
                      </a:r>
                      <a:r>
                        <a:rPr lang="en-US" sz="1200" baseline="0" dirty="0" smtClean="0"/>
                        <a:t> On</a:t>
                      </a:r>
                      <a:endParaRPr lang="en-US" sz="1200" dirty="0"/>
                    </a:p>
                  </a:txBody>
                  <a:tcPr/>
                </a:tc>
              </a:tr>
              <a:tr h="2564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Automation of FMOC Calculation</a:t>
                      </a:r>
                      <a:endParaRPr lang="en-US" sz="1200" dirty="0"/>
                    </a:p>
                  </a:txBody>
                  <a:tcPr/>
                </a:tc>
              </a:tr>
              <a:tr h="22428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SEM_PC_CR260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Additional MI-AMP Feed</a:t>
                      </a:r>
                      <a:endParaRPr lang="en-US" sz="1200" dirty="0"/>
                    </a:p>
                  </a:txBody>
                  <a:tcPr/>
                </a:tc>
              </a:tr>
              <a:tr h="2478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Removal of orphan</a:t>
                      </a:r>
                      <a:r>
                        <a:rPr lang="en-US" sz="1200" baseline="0" dirty="0" smtClean="0"/>
                        <a:t> Trading Site Settlement Points</a:t>
                      </a:r>
                      <a:endParaRPr lang="en-US" sz="1200" dirty="0"/>
                    </a:p>
                  </a:txBody>
                  <a:tcPr/>
                </a:tc>
              </a:tr>
              <a:tr h="2329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Change of Effective Date in the MPI</a:t>
                      </a:r>
                    </a:p>
                  </a:txBody>
                  <a:tcPr/>
                </a:tc>
              </a:tr>
              <a:tr h="2564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Wind and Load Forecast Data</a:t>
                      </a:r>
                    </a:p>
                  </a:txBody>
                  <a:tcPr/>
                </a:tc>
              </a:tr>
              <a:tr h="24153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SEM_PC_CR286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Publication of Zero MIUNs when</a:t>
                      </a:r>
                      <a:r>
                        <a:rPr lang="en-US" sz="1200" baseline="0" dirty="0" smtClean="0"/>
                        <a:t> no PQ Pairs available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/>
              <a:t>SEM </a:t>
            </a:r>
            <a:r>
              <a:rPr lang="en-GB" sz="2000" dirty="0" smtClean="0"/>
              <a:t>R2.2.0 </a:t>
            </a:r>
            <a:r>
              <a:rPr lang="en-GB" sz="2000" dirty="0"/>
              <a:t>– </a:t>
            </a:r>
            <a:r>
              <a:rPr lang="en-GB" sz="2000" dirty="0" smtClean="0"/>
              <a:t>Apr. 2013 – Scope to Date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28740" y="934793"/>
            <a:ext cx="84389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following Modification Proposals are approved for the SEM R2.2.0 release: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release cut-off date for the April 2013 release to the Central Market Systems was Friday, June 22</a:t>
            </a:r>
            <a:r>
              <a:rPr lang="en-GB" sz="1800" b="0" baseline="30000" dirty="0" smtClean="0"/>
              <a:t>nd</a:t>
            </a:r>
            <a:r>
              <a:rPr lang="en-GB" sz="1800" b="0" dirty="0" smtClean="0"/>
              <a:t>, 2012. 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Regarding non-T&amp;SC scope (i.e. SDS), impact assessments are with our vendors. Once received: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A meeting of the CCF will be scheduled to prioritise these for inclusion in scope;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Scope Proposal will be issued to the Regulatory Authorities for approval; and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Once approved, the complete release scope will be published to the Industry.</a:t>
            </a:r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72101" y="1743687"/>
          <a:ext cx="8366334" cy="9194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64435"/>
                <a:gridCol w="1388853"/>
                <a:gridCol w="59130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Ref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2266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Mod_17_11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 of a D+3 DI report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2662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Mod_03_12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SEM_PC_CR290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Alignment of T&amp;SC with Revised VAT arrangements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Semo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95250"/>
            <a:ext cx="1727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85763" y="409575"/>
            <a:ext cx="873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None/>
            </a:pPr>
            <a:r>
              <a:rPr lang="en-GB" sz="2000" dirty="0"/>
              <a:t>SEM </a:t>
            </a:r>
            <a:r>
              <a:rPr lang="en-GB" sz="2000" dirty="0" smtClean="0"/>
              <a:t>R2.3.0 </a:t>
            </a:r>
            <a:r>
              <a:rPr lang="en-GB" sz="2000" dirty="0"/>
              <a:t>– </a:t>
            </a:r>
            <a:r>
              <a:rPr lang="en-GB" sz="2000" dirty="0" smtClean="0"/>
              <a:t>Oct. 2013 – Release Cut-Off Date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28740" y="934793"/>
            <a:ext cx="843897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The release cut-off date for the October 2013 release to the Central Market Systems is: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b="0" dirty="0" smtClean="0"/>
              <a:t>	                       </a:t>
            </a:r>
            <a:r>
              <a:rPr lang="en-GB" sz="2400" dirty="0" smtClean="0">
                <a:solidFill>
                  <a:srgbClr val="FF0000"/>
                </a:solidFill>
              </a:rPr>
              <a:t>Friday February 22</a:t>
            </a:r>
            <a:r>
              <a:rPr lang="en-GB" sz="2400" baseline="30000" dirty="0" smtClean="0">
                <a:solidFill>
                  <a:srgbClr val="FF0000"/>
                </a:solidFill>
              </a:rPr>
              <a:t>nd</a:t>
            </a:r>
            <a:r>
              <a:rPr lang="en-GB" sz="2400" dirty="0" smtClean="0">
                <a:solidFill>
                  <a:srgbClr val="FF0000"/>
                </a:solidFill>
              </a:rPr>
              <a:t>, 2013. 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b="0" dirty="0" smtClean="0"/>
              <a:t>All approved Modifications Proposals will be allocated to this release (subject to available capacity).</a:t>
            </a:r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812800" lvl="1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 smtClean="0"/>
          </a:p>
          <a:p>
            <a:pPr marL="355600" indent="-355600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at Grid Template">
  <a:themeElements>
    <a:clrScheme name="2_Nat Grid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Nat Grid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at Gri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at Gri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at Gri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at Grid Template">
  <a:themeElements>
    <a:clrScheme name="1_Nat Grid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Nat Grid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DDDDD">
                <a:gamma/>
                <a:tint val="23922"/>
                <a:invGamma/>
              </a:srgbClr>
            </a:gs>
            <a:gs pos="100000">
              <a:srgbClr val="DDDDDD"/>
            </a:gs>
          </a:gsLst>
          <a:path path="rect">
            <a:fillToRect l="50000" t="50000" r="50000" b="50000"/>
          </a:path>
        </a:gra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40048" tIns="45718" rIns="91435" bIns="4571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Symbol" pitchFamily="18" charset="2"/>
          <a:buNone/>
          <a:tabLst/>
          <a:defRPr kumimoji="1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at Gri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at Gri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at Gri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3663500A-3571-4E4C-94DB-4373315CAF8D}"/>
</file>

<file path=customXml/itemProps2.xml><?xml version="1.0" encoding="utf-8"?>
<ds:datastoreItem xmlns:ds="http://schemas.openxmlformats.org/officeDocument/2006/customXml" ds:itemID="{B2E16CA1-ADBB-482E-8E7B-2B11956922C7}"/>
</file>

<file path=customXml/itemProps3.xml><?xml version="1.0" encoding="utf-8"?>
<ds:datastoreItem xmlns:ds="http://schemas.openxmlformats.org/officeDocument/2006/customXml" ds:itemID="{777D508E-1B9A-4C19-8FF7-11CB65DE545D}"/>
</file>

<file path=docProps/app.xml><?xml version="1.0" encoding="utf-8"?>
<Properties xmlns="http://schemas.openxmlformats.org/officeDocument/2006/extended-properties" xmlns:vt="http://schemas.openxmlformats.org/officeDocument/2006/docPropsVTypes">
  <Template>M:\Document Management System\Presentation\Nat Grid Template.ppt</Template>
  <TotalTime>83257</TotalTime>
  <Words>535</Words>
  <Application>Microsoft Office PowerPoint</Application>
  <PresentationFormat>On-screen Show (4:3)</PresentationFormat>
  <Paragraphs>168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2_Nat Grid Template</vt:lpstr>
      <vt:lpstr>1_Nat Grid Template</vt:lpstr>
      <vt:lpstr> MARKET SYSTEM RELEASE UPDATE Modifications Committee Meeting  31 July 2012 </vt:lpstr>
      <vt:lpstr>Slide 2</vt:lpstr>
      <vt:lpstr>Slide 3</vt:lpstr>
      <vt:lpstr>Slide 4</vt:lpstr>
      <vt:lpstr>Slide 5</vt:lpstr>
      <vt:lpstr>Slide 6</vt:lpstr>
    </vt:vector>
  </TitlesOfParts>
  <Company>ESB National 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Slides Meeting 43</dc:title>
  <dc:creator>Blandine Thiry</dc:creator>
  <dc:description/>
  <cp:lastModifiedBy>sking</cp:lastModifiedBy>
  <cp:revision>1292</cp:revision>
  <cp:lastPrinted>2002-07-25T14:31:52Z</cp:lastPrinted>
  <dcterms:created xsi:type="dcterms:W3CDTF">2002-03-27T14:53:01Z</dcterms:created>
  <dcterms:modified xsi:type="dcterms:W3CDTF">2012-07-27T10:18:36Z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</Properties>
</file>