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3" r:id="rId1"/>
    <p:sldMasterId id="2147483734" r:id="rId2"/>
  </p:sldMasterIdLst>
  <p:notesMasterIdLst>
    <p:notesMasterId r:id="rId9"/>
  </p:notesMasterIdLst>
  <p:handoutMasterIdLst>
    <p:handoutMasterId r:id="rId10"/>
  </p:handoutMasterIdLst>
  <p:sldIdLst>
    <p:sldId id="939" r:id="rId3"/>
    <p:sldId id="1255" r:id="rId4"/>
    <p:sldId id="1260" r:id="rId5"/>
    <p:sldId id="1265" r:id="rId6"/>
    <p:sldId id="1263" r:id="rId7"/>
    <p:sldId id="1264" r:id="rId8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CC"/>
    <a:srgbClr val="D60093"/>
    <a:srgbClr val="CC99FF"/>
    <a:srgbClr val="EAEAEA"/>
    <a:srgbClr val="FF0000"/>
    <a:srgbClr val="CCFFCC"/>
    <a:srgbClr val="CCECFF"/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64" autoAdjust="0"/>
    <p:restoredTop sz="81669" autoAdjust="0"/>
  </p:normalViewPr>
  <p:slideViewPr>
    <p:cSldViewPr snapToGrid="0">
      <p:cViewPr varScale="1">
        <p:scale>
          <a:sx n="114" d="100"/>
          <a:sy n="114" d="100"/>
        </p:scale>
        <p:origin x="-834" y="-90"/>
      </p:cViewPr>
      <p:guideLst>
        <p:guide orient="horz" pos="812"/>
        <p:guide pos="1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6"/>
    </p:cViewPr>
  </p:sorterViewPr>
  <p:notesViewPr>
    <p:cSldViewPr snapToGrid="0">
      <p:cViewPr varScale="1">
        <p:scale>
          <a:sx n="73" d="100"/>
          <a:sy n="73" d="100"/>
        </p:scale>
        <p:origin x="-2586" y="-102"/>
      </p:cViewPr>
      <p:guideLst>
        <p:guide orient="horz" pos="3126"/>
        <p:guide pos="2141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74627D4F-8453-46AF-B218-9BCE5AD185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000" b="0" i="1"/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922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000" b="0" i="1"/>
            </a:lvl1pPr>
          </a:lstStyle>
          <a:p>
            <a:pPr>
              <a:defRPr/>
            </a:pPr>
            <a:fld id="{4B048201-14D6-49E6-882E-D7DD4D051772}" type="slidenum">
              <a:rPr lang="en-US"/>
              <a:pPr>
                <a:defRPr/>
              </a:pPr>
              <a:t>‹#›</a:t>
            </a:fld>
            <a:r>
              <a:rPr lang="en-US" dirty="0"/>
              <a:t>##</a:t>
            </a:r>
            <a:endParaRPr lang="en-US" sz="120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/>
          <a:lstStyle/>
          <a:p>
            <a:pPr eaLnBrk="0" hangingPunct="0"/>
            <a:r>
              <a:rPr lang="en-US" sz="1000" b="0" i="1"/>
              <a:t>*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0243" name="Rectangle 6"/>
          <p:cNvSpPr txBox="1">
            <a:spLocks noGrp="1" noChangeArrowheads="1"/>
          </p:cNvSpPr>
          <p:nvPr/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eaLnBrk="0" hangingPunct="0"/>
            <a:r>
              <a:rPr lang="en-US" sz="1000" b="0" i="1"/>
              <a:t>*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fld id="{89FFCC65-0A92-4244-9BC6-145359549A6E}" type="slidenum">
              <a:rPr lang="en-US" sz="1000" b="0" i="1"/>
              <a:pPr algn="r" eaLnBrk="0" hangingPunct="0"/>
              <a:t>1</a:t>
            </a:fld>
            <a:r>
              <a:rPr lang="en-US" sz="1000" b="0" i="1"/>
              <a:t>##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02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A69EF5-AE7B-45D5-ACF2-97728AAB2013}" type="slidenum">
              <a:rPr kumimoji="0" lang="en-GB" b="0"/>
              <a:pPr algn="r"/>
              <a:t>2</a:t>
            </a:fld>
            <a:endParaRPr kumimoji="0" lang="en-GB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1899A0-23FE-44A3-A4D1-5B1BF30B1B34}" type="slidenum">
              <a:rPr kumimoji="0" lang="en-GB" b="0"/>
              <a:pPr algn="r"/>
              <a:t>3</a:t>
            </a:fld>
            <a:endParaRPr kumimoji="0" lang="en-GB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1899A0-23FE-44A3-A4D1-5B1BF30B1B34}" type="slidenum">
              <a:rPr kumimoji="0" lang="en-GB" b="0"/>
              <a:pPr algn="r"/>
              <a:t>4</a:t>
            </a:fld>
            <a:endParaRPr kumimoji="0" lang="en-GB" b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1899A0-23FE-44A3-A4D1-5B1BF30B1B34}" type="slidenum">
              <a:rPr kumimoji="0" lang="en-GB" b="0"/>
              <a:pPr algn="r"/>
              <a:t>5</a:t>
            </a:fld>
            <a:endParaRPr kumimoji="0" lang="en-GB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1899A0-23FE-44A3-A4D1-5B1BF30B1B34}" type="slidenum">
              <a:rPr kumimoji="0" lang="en-GB" b="0"/>
              <a:pPr algn="r"/>
              <a:t>6</a:t>
            </a:fld>
            <a:endParaRPr kumimoji="0" lang="en-GB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1704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1704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44600"/>
            <a:ext cx="3873500" cy="166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00" y="1244600"/>
            <a:ext cx="3873500" cy="166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404813"/>
            <a:ext cx="1974850" cy="2508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4813"/>
            <a:ext cx="5772150" cy="2508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404813"/>
            <a:ext cx="7899400" cy="2508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850" y="404813"/>
            <a:ext cx="512445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44600"/>
            <a:ext cx="3873500" cy="1668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00" y="1244600"/>
            <a:ext cx="3873500" cy="1668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850" y="404813"/>
            <a:ext cx="512445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44600"/>
            <a:ext cx="7899400" cy="16684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3776663"/>
            <a:ext cx="3873500" cy="166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550" y="3776663"/>
            <a:ext cx="3873500" cy="166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Semo 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00113" y="836613"/>
            <a:ext cx="68834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3776663"/>
            <a:ext cx="7899400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3429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73200"/>
            <a:ext cx="7899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01850" y="404813"/>
            <a:ext cx="5124450" cy="6858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title style</a:t>
            </a:r>
          </a:p>
        </p:txBody>
      </p:sp>
      <p:pic>
        <p:nvPicPr>
          <p:cNvPr id="2052" name="Picture 5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303963"/>
            <a:ext cx="8572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accent2"/>
        </a:buClr>
        <a:buFont typeface="Arial" charset="0"/>
        <a:buChar char="●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342900" algn="l" rtl="0" eaLnBrk="0" fontAlgn="base" hangingPunct="0">
        <a:spcBef>
          <a:spcPct val="20000"/>
        </a:spcBef>
        <a:spcAft>
          <a:spcPct val="10000"/>
        </a:spcAft>
        <a:buClr>
          <a:srgbClr val="003399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800100" indent="-228600" algn="l" rtl="0" eaLnBrk="0" fontAlgn="base" hangingPunct="0">
        <a:spcBef>
          <a:spcPct val="20000"/>
        </a:spcBef>
        <a:spcAft>
          <a:spcPct val="10000"/>
        </a:spcAft>
        <a:buClr>
          <a:srgbClr val="003399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357188" y="3429000"/>
            <a:ext cx="8521700" cy="2805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  <a:spcBef>
                <a:spcPct val="25000"/>
              </a:spcBef>
            </a:pPr>
            <a:r>
              <a:rPr lang="en-IE" sz="1800" b="0" dirty="0" smtClean="0">
                <a:solidFill>
                  <a:schemeClr val="tx1"/>
                </a:solidFill>
              </a:rPr>
              <a:t/>
            </a:r>
            <a:br>
              <a:rPr lang="en-IE" sz="1800" b="0" dirty="0" smtClean="0">
                <a:solidFill>
                  <a:schemeClr val="tx1"/>
                </a:solidFill>
              </a:rPr>
            </a:br>
            <a:r>
              <a:rPr lang="en-IE" sz="1800" dirty="0" smtClean="0">
                <a:solidFill>
                  <a:schemeClr val="tx1"/>
                </a:solidFill>
              </a:rPr>
              <a:t>MARKET SYSTEM RELEASE UPDATE</a:t>
            </a:r>
            <a:br>
              <a:rPr lang="en-IE" sz="1800" dirty="0" smtClean="0">
                <a:solidFill>
                  <a:schemeClr val="tx1"/>
                </a:solidFill>
              </a:rPr>
            </a:br>
            <a:r>
              <a:rPr lang="en-IE" sz="1800" dirty="0" smtClean="0">
                <a:solidFill>
                  <a:schemeClr val="tx1"/>
                </a:solidFill>
              </a:rPr>
              <a:t>Modifications Committee Meeting</a:t>
            </a:r>
            <a:br>
              <a:rPr lang="en-IE" sz="1800" dirty="0" smtClean="0">
                <a:solidFill>
                  <a:schemeClr val="tx1"/>
                </a:solidFill>
              </a:rPr>
            </a:br>
            <a:r>
              <a:rPr lang="en-IE" sz="1800" dirty="0" smtClean="0">
                <a:solidFill>
                  <a:schemeClr val="tx1"/>
                </a:solidFill>
              </a:rPr>
              <a:t/>
            </a:r>
            <a:br>
              <a:rPr lang="en-IE" sz="1800" dirty="0" smtClean="0">
                <a:solidFill>
                  <a:schemeClr val="tx1"/>
                </a:solidFill>
              </a:rPr>
            </a:br>
            <a:r>
              <a:rPr lang="en-IE" sz="1800" dirty="0" smtClean="0">
                <a:solidFill>
                  <a:schemeClr val="tx1"/>
                </a:solidFill>
              </a:rPr>
              <a:t>25 September 2012</a:t>
            </a:r>
            <a:br>
              <a:rPr lang="en-IE" sz="1800" dirty="0" smtClean="0">
                <a:solidFill>
                  <a:schemeClr val="tx1"/>
                </a:solidFill>
              </a:rPr>
            </a:br>
            <a:endParaRPr lang="en-GB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241300" y="987425"/>
            <a:ext cx="8731250" cy="826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Two releases have been scheduled to address a number of defects that were identified in the run-up to and subsequent to IDT go-live. 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SEM R2.0.1 – deployed successfully on Sep. 18</a:t>
            </a:r>
            <a:r>
              <a:rPr lang="en-GB" sz="1800" b="0" baseline="30000" dirty="0" smtClean="0"/>
              <a:t>th</a:t>
            </a:r>
            <a:r>
              <a:rPr lang="en-GB" sz="1800" b="0" dirty="0" smtClean="0"/>
              <a:t> </a:t>
            </a:r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SEM R2.0.2 – awaiting delivery from vendors</a:t>
            </a:r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SEM R2.0.2 is required due to the identification of a “Long Day” defect after delivery of SEM R2.0.1. It needs to be addressed independently as the next bi-annual release (Nov.) is after the Long Day transition.</a:t>
            </a:r>
          </a:p>
          <a:p>
            <a:pPr marL="812800" lvl="1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812800" lvl="1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85763" y="409575"/>
            <a:ext cx="873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 smtClean="0"/>
              <a:t>SEM R2.0.1 &amp; SEM R2.0.2 – IDT “Wash-Up”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241300" y="746910"/>
            <a:ext cx="8731250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The Approved scope for SEM R2.1.0 is </a:t>
            </a:r>
            <a:r>
              <a:rPr lang="en-GB" sz="1800" b="0" dirty="0"/>
              <a:t>as follows</a:t>
            </a:r>
            <a:r>
              <a:rPr lang="en-GB" sz="1800" b="0" dirty="0" smtClean="0"/>
              <a:t>: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The deployment date has been set to Friday Nov. 16</a:t>
            </a:r>
            <a:r>
              <a:rPr lang="en-GB" sz="1800" b="0" baseline="30000" dirty="0" smtClean="0"/>
              <a:t>th</a:t>
            </a:r>
            <a:r>
              <a:rPr lang="en-GB" sz="1800" b="0" dirty="0" smtClean="0"/>
              <a:t> due to SEMO and vendor resourcing constraints - only deployment date affected – all other aspects are on schedule. </a:t>
            </a: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85763" y="288811"/>
            <a:ext cx="873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/>
              <a:t>SEM </a:t>
            </a:r>
            <a:r>
              <a:rPr lang="en-GB" sz="2000" dirty="0" smtClean="0"/>
              <a:t>R2.1.0 </a:t>
            </a:r>
            <a:r>
              <a:rPr lang="en-GB" sz="2000" dirty="0"/>
              <a:t>– </a:t>
            </a:r>
            <a:r>
              <a:rPr lang="en-GB" sz="2000" dirty="0" smtClean="0"/>
              <a:t>Scope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8923" y="1263550"/>
          <a:ext cx="8366334" cy="4302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64435"/>
                <a:gridCol w="1388853"/>
                <a:gridCol w="59130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Ref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2375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Mod_40_10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SEM_PC_CR254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Differentiation</a:t>
                      </a:r>
                      <a:r>
                        <a:rPr lang="en-US" sz="1200" baseline="0" dirty="0" smtClean="0"/>
                        <a:t> between D</a:t>
                      </a:r>
                      <a:r>
                        <a:rPr lang="en-US" sz="1200" dirty="0" smtClean="0"/>
                        <a:t>well Times and Dwell Trigger Points While Ramping Up and</a:t>
                      </a:r>
                      <a:r>
                        <a:rPr lang="en-US" sz="1200" baseline="0" dirty="0" smtClean="0"/>
                        <a:t> Ramping Down</a:t>
                      </a:r>
                      <a:endParaRPr lang="en-US" sz="1200" dirty="0"/>
                    </a:p>
                  </a:txBody>
                  <a:tcPr/>
                </a:tc>
              </a:tr>
              <a:tr h="27213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Mod_42_10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SEM_PC_CR255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Changes</a:t>
                      </a:r>
                      <a:r>
                        <a:rPr lang="en-IE" sz="1200" baseline="0" dirty="0" smtClean="0"/>
                        <a:t> to the Single Ramp-Up Rate and the Single Ramp-Down Rate calculation.</a:t>
                      </a:r>
                      <a:endParaRPr lang="en-US" sz="1200" dirty="0"/>
                    </a:p>
                  </a:txBody>
                  <a:tcPr/>
                </a:tc>
              </a:tr>
              <a:tr h="23772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Mod_01_11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SEM_PC_CR258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UI Payments for Generator</a:t>
                      </a:r>
                      <a:r>
                        <a:rPr lang="en-US" sz="1200" baseline="0" dirty="0" smtClean="0"/>
                        <a:t> Units.</a:t>
                      </a:r>
                      <a:endParaRPr lang="en-US" sz="1200" dirty="0"/>
                    </a:p>
                  </a:txBody>
                  <a:tcPr/>
                </a:tc>
              </a:tr>
              <a:tr h="27002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Mod_06_11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SEM_PC_CR259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Increasing maximum</a:t>
                      </a:r>
                      <a:r>
                        <a:rPr lang="en-US" sz="1200" baseline="0" dirty="0" smtClean="0"/>
                        <a:t> daily submission number and automating cancellation of Settlement Reallocation Agreements.</a:t>
                      </a:r>
                      <a:endParaRPr lang="en-US" sz="1200" dirty="0"/>
                    </a:p>
                  </a:txBody>
                  <a:tcPr/>
                </a:tc>
              </a:tr>
              <a:tr h="2360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Mod_10_11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SEM_PC_CR274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Interconnector Under Test.</a:t>
                      </a:r>
                      <a:endParaRPr lang="en-US" sz="1200" dirty="0"/>
                    </a:p>
                  </a:txBody>
                  <a:tcPr/>
                </a:tc>
              </a:tr>
              <a:tr h="26830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Mod_12_11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SEM_PC_CR275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Interconnector Unit Loss</a:t>
                      </a:r>
                      <a:r>
                        <a:rPr lang="en-US" sz="1200" baseline="0" dirty="0" smtClean="0"/>
                        <a:t> Adjustment when Exporting</a:t>
                      </a:r>
                      <a:endParaRPr lang="en-US" sz="1200" dirty="0"/>
                    </a:p>
                  </a:txBody>
                  <a:tcPr/>
                </a:tc>
              </a:tr>
              <a:tr h="24153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Mod_21_11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UI Payments for Generator Units Constrained</a:t>
                      </a:r>
                      <a:r>
                        <a:rPr lang="en-US" sz="1200" baseline="0" dirty="0" smtClean="0"/>
                        <a:t> On</a:t>
                      </a:r>
                      <a:endParaRPr lang="en-US" sz="1200" dirty="0"/>
                    </a:p>
                  </a:txBody>
                  <a:tcPr/>
                </a:tc>
              </a:tr>
              <a:tr h="25649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Automation of FMOC Calculation</a:t>
                      </a:r>
                      <a:endParaRPr lang="en-US" sz="1200" dirty="0"/>
                    </a:p>
                  </a:txBody>
                  <a:tcPr/>
                </a:tc>
              </a:tr>
              <a:tr h="22428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SEM_PC_CR260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Additional MI-AMP Feed</a:t>
                      </a:r>
                      <a:endParaRPr lang="en-US" sz="1200" dirty="0"/>
                    </a:p>
                  </a:txBody>
                  <a:tcPr/>
                </a:tc>
              </a:tr>
              <a:tr h="2478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Removal of orphan</a:t>
                      </a:r>
                      <a:r>
                        <a:rPr lang="en-US" sz="1200" baseline="0" dirty="0" smtClean="0"/>
                        <a:t> Trading Site Settlement Points</a:t>
                      </a:r>
                      <a:endParaRPr lang="en-US" sz="1200" dirty="0"/>
                    </a:p>
                  </a:txBody>
                  <a:tcPr/>
                </a:tc>
              </a:tr>
              <a:tr h="23291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Change of Effective Date in the MPI</a:t>
                      </a:r>
                    </a:p>
                  </a:txBody>
                  <a:tcPr/>
                </a:tc>
              </a:tr>
              <a:tr h="25649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Wind and Load Forecast Data</a:t>
                      </a:r>
                    </a:p>
                  </a:txBody>
                  <a:tcPr/>
                </a:tc>
              </a:tr>
              <a:tr h="24153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SEM_PC_CR286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Publication of Zero MIUNs when</a:t>
                      </a:r>
                      <a:r>
                        <a:rPr lang="en-US" sz="1200" baseline="0" dirty="0" smtClean="0"/>
                        <a:t> no PQ Pairs available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241300" y="746910"/>
            <a:ext cx="87312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In addition, the proposed solution to the “Extreme Ramping” Scenario identified in the MIUN Calculation software will be implemented as part of this release. 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SEMO has issued various communications on this item and delivered a related presentation to the Market Operator User Group on Sep 18</a:t>
            </a:r>
            <a:r>
              <a:rPr lang="en-GB" sz="1800" b="0" baseline="30000" dirty="0" smtClean="0"/>
              <a:t>th</a:t>
            </a:r>
            <a:r>
              <a:rPr lang="en-GB" sz="1800" b="0" dirty="0" smtClean="0"/>
              <a:t>.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</a:pPr>
            <a:r>
              <a:rPr lang="en-GB" sz="1800" b="0" dirty="0" smtClean="0"/>
              <a:t>SEMO will be submitting a Modification Proposal in respect of the proposed solution, amending the MIUN Calculator rules as set out in Agreed Procedure 2.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85763" y="288811"/>
            <a:ext cx="873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/>
              <a:t>SEM </a:t>
            </a:r>
            <a:r>
              <a:rPr lang="en-GB" sz="2000" dirty="0" smtClean="0"/>
              <a:t>R2.1.0 </a:t>
            </a:r>
            <a:r>
              <a:rPr lang="en-GB" sz="2000" dirty="0"/>
              <a:t>– </a:t>
            </a:r>
            <a:r>
              <a:rPr lang="en-GB" sz="2000" dirty="0" smtClean="0"/>
              <a:t>Scope – MIUNs Firmness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85763" y="409575"/>
            <a:ext cx="873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/>
              <a:t>SEM </a:t>
            </a:r>
            <a:r>
              <a:rPr lang="en-GB" sz="2000" dirty="0" smtClean="0"/>
              <a:t>R2.2.0 </a:t>
            </a:r>
            <a:r>
              <a:rPr lang="en-GB" sz="2000" dirty="0"/>
              <a:t>– </a:t>
            </a:r>
            <a:r>
              <a:rPr lang="en-GB" sz="2000" dirty="0" smtClean="0"/>
              <a:t>Apr. 2013 – Scope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28740" y="934793"/>
            <a:ext cx="84389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Regulatory approval was received on Sep. 18</a:t>
            </a:r>
            <a:r>
              <a:rPr lang="en-GB" sz="1800" b="0" baseline="30000" dirty="0" smtClean="0"/>
              <a:t>th</a:t>
            </a:r>
            <a:r>
              <a:rPr lang="en-GB" sz="1800" b="0" dirty="0" smtClean="0"/>
              <a:t> for the final scope for SEM R2.2.0.  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The approved scope is as follows: 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06940" y="2373415"/>
          <a:ext cx="7037989" cy="2016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64435"/>
                <a:gridCol w="1388853"/>
                <a:gridCol w="45847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Ref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2266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Mod_17_11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 of a D+3 DI report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266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Mod_03_12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SEM_PC_CR290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Alignment of T&amp;SC with Revised VAT arrangements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266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SEM_PC_CR193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TLAF Publishing in the MPI</a:t>
                      </a:r>
                    </a:p>
                  </a:txBody>
                  <a:tcPr/>
                </a:tc>
              </a:tr>
              <a:tr h="2266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SEM_PC_CR262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Unit Under Test Submission Screen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266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SEM_PC_CR289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Internal Submission Gates Option 1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266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SEMPC_CR295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 System Summary IC Flows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85763" y="409575"/>
            <a:ext cx="873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/>
              <a:t>SEM </a:t>
            </a:r>
            <a:r>
              <a:rPr lang="en-GB" sz="2000" dirty="0" smtClean="0"/>
              <a:t>R2.3.0 </a:t>
            </a:r>
            <a:r>
              <a:rPr lang="en-GB" sz="2000" dirty="0"/>
              <a:t>– </a:t>
            </a:r>
            <a:r>
              <a:rPr lang="en-GB" sz="2000" dirty="0" smtClean="0"/>
              <a:t>Oct. 2013 – Release Cut-Off Date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28740" y="934793"/>
            <a:ext cx="843897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The release cut-off date for the October 2013 release to the Central Market Systems is: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b="0" dirty="0" smtClean="0"/>
              <a:t>	                       </a:t>
            </a:r>
            <a:r>
              <a:rPr lang="en-GB" sz="2400" dirty="0" smtClean="0">
                <a:solidFill>
                  <a:srgbClr val="FF0000"/>
                </a:solidFill>
              </a:rPr>
              <a:t>Friday February 22</a:t>
            </a:r>
            <a:r>
              <a:rPr lang="en-GB" sz="2400" baseline="30000" dirty="0" smtClean="0">
                <a:solidFill>
                  <a:srgbClr val="FF0000"/>
                </a:solidFill>
              </a:rPr>
              <a:t>nd</a:t>
            </a:r>
            <a:r>
              <a:rPr lang="en-GB" sz="2400" dirty="0" smtClean="0">
                <a:solidFill>
                  <a:srgbClr val="FF0000"/>
                </a:solidFill>
              </a:rPr>
              <a:t>, 2013. 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All approved Modifications Proposals will be allocated to this release (subject to available capacity).</a:t>
            </a:r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at Grid Template">
  <a:themeElements>
    <a:clrScheme name="2_Nat Grid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Nat Grid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at Gri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at Gri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at Grid Template">
  <a:themeElements>
    <a:clrScheme name="1_Nat Grid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Nat Grid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at Gri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at Gri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9B1B42CB-5DB7-4281-A42A-B2A93766EEAB}"/>
</file>

<file path=customXml/itemProps2.xml><?xml version="1.0" encoding="utf-8"?>
<ds:datastoreItem xmlns:ds="http://schemas.openxmlformats.org/officeDocument/2006/customXml" ds:itemID="{42EBDDB3-F693-44AA-A486-0E7ECA8A0A40}"/>
</file>

<file path=customXml/itemProps3.xml><?xml version="1.0" encoding="utf-8"?>
<ds:datastoreItem xmlns:ds="http://schemas.openxmlformats.org/officeDocument/2006/customXml" ds:itemID="{E7AFB1EA-9AA3-40C8-A70F-768B920F0F24}"/>
</file>

<file path=docProps/app.xml><?xml version="1.0" encoding="utf-8"?>
<Properties xmlns="http://schemas.openxmlformats.org/officeDocument/2006/extended-properties" xmlns:vt="http://schemas.openxmlformats.org/officeDocument/2006/docPropsVTypes">
  <Template>M:\Document Management System\Presentation\Nat Grid Template.ppt</Template>
  <TotalTime>83308</TotalTime>
  <Words>467</Words>
  <Application>Microsoft Office PowerPoint</Application>
  <PresentationFormat>On-screen Show (4:3)</PresentationFormat>
  <Paragraphs>148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2_Nat Grid Template</vt:lpstr>
      <vt:lpstr>1_Nat Grid Template</vt:lpstr>
      <vt:lpstr> MARKET SYSTEM RELEASE UPDATE Modifications Committee Meeting  25 September 2012 </vt:lpstr>
      <vt:lpstr>Slide 2</vt:lpstr>
      <vt:lpstr>Slide 3</vt:lpstr>
      <vt:lpstr>Slide 4</vt:lpstr>
      <vt:lpstr>Slide 5</vt:lpstr>
      <vt:lpstr>Slide 6</vt:lpstr>
    </vt:vector>
  </TitlesOfParts>
  <Company>ESB National 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Slides</dc:title>
  <dc:creator>Blandine Thiry</dc:creator>
  <dc:description/>
  <cp:lastModifiedBy>sking</cp:lastModifiedBy>
  <cp:revision>1299</cp:revision>
  <cp:lastPrinted>2002-07-25T14:31:52Z</cp:lastPrinted>
  <dcterms:created xsi:type="dcterms:W3CDTF">2002-03-27T14:53:01Z</dcterms:created>
  <dcterms:modified xsi:type="dcterms:W3CDTF">2012-09-21T11:00:14Z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</Properties>
</file>