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330" r:id="rId6"/>
    <p:sldId id="338" r:id="rId7"/>
    <p:sldId id="331" r:id="rId8"/>
    <p:sldId id="337" r:id="rId9"/>
  </p:sldIdLst>
  <p:sldSz cx="9144000" cy="6858000" type="screen4x3"/>
  <p:notesSz cx="68199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1458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7E522-47CB-4356-8545-ED8C0AB31031}" type="datetimeFigureOut">
              <a:rPr lang="en-IE" smtClean="0"/>
              <a:pPr/>
              <a:t>11/02/2013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17415"/>
            <a:ext cx="545592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DBE50-4973-4D7D-BE39-3F0FBC1C9B92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*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*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9E7DFF-0AD9-410B-9E8E-60D5A9D58627}" type="slidenum">
              <a:rPr lang="en-US" smtClean="0">
                <a:latin typeface="Calibri" pitchFamily="34" charset="0"/>
              </a:rPr>
              <a:pPr>
                <a:defRPr/>
              </a:pPr>
              <a:t>3</a:t>
            </a:fld>
            <a:r>
              <a:rPr lang="en-US" dirty="0" smtClean="0">
                <a:latin typeface="Calibri" pitchFamily="34" charset="0"/>
              </a:rPr>
              <a:t>##</a:t>
            </a:r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34FA-EA9B-487F-8542-C8E785375CB5}" type="datetime1">
              <a:rPr lang="en-IE" smtClean="0"/>
              <a:pPr/>
              <a:t>11/02/2013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610F-C8BA-4AC6-9DC1-C6975DF8DEF7}" type="datetime1">
              <a:rPr lang="en-IE" smtClean="0"/>
              <a:pPr/>
              <a:t>11/02/2013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EE1D-D54C-41F9-83F6-89AC296D97C1}" type="datetime1">
              <a:rPr lang="en-IE" smtClean="0"/>
              <a:pPr/>
              <a:t>11/02/2013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676E-A70B-4CA2-847B-C5DC190662B1}" type="datetime1">
              <a:rPr lang="en-IE" smtClean="0"/>
              <a:pPr/>
              <a:t>11/02/2013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CDB9-05FD-4F83-B84F-A218EBFAA239}" type="datetime1">
              <a:rPr lang="en-IE" smtClean="0"/>
              <a:pPr/>
              <a:t>11/02/2013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1CF-1677-4AA7-A783-61730EDB16F7}" type="datetime1">
              <a:rPr lang="en-IE" smtClean="0"/>
              <a:pPr/>
              <a:t>11/02/2013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EAD9-E288-4CC0-A041-655CCCF66309}" type="datetime1">
              <a:rPr lang="en-IE" smtClean="0"/>
              <a:pPr/>
              <a:t>11/02/2013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88AD-7AA9-4DA9-996F-C7045D06B574}" type="datetime1">
              <a:rPr lang="en-IE" smtClean="0"/>
              <a:pPr/>
              <a:t>11/02/2013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D1A5-A732-4B4D-84A9-06BEBB8CFAF2}" type="datetime1">
              <a:rPr lang="en-IE" smtClean="0"/>
              <a:pPr/>
              <a:t>11/02/2013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3B47-B4D7-4AEA-9C4E-00C99536621D}" type="datetime1">
              <a:rPr lang="en-IE" smtClean="0"/>
              <a:pPr/>
              <a:t>11/02/2013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F127-A2B0-4E28-99E6-6CDFC5A5BCA0}" type="datetime1">
              <a:rPr lang="en-IE" smtClean="0"/>
              <a:pPr/>
              <a:t>11/02/2013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4783A-76A4-49F5-B06D-D7D286A4B744}" type="datetime1">
              <a:rPr lang="en-IE" smtClean="0"/>
              <a:pPr/>
              <a:t>11/02/2013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 smtClean="0"/>
              <a:t>Market Systems Release Update</a:t>
            </a:r>
          </a:p>
          <a:p>
            <a:endParaRPr lang="en-IE" dirty="0" smtClean="0"/>
          </a:p>
          <a:p>
            <a:r>
              <a:rPr lang="en-IE" dirty="0" smtClean="0"/>
              <a:t>Modifications Committee Meeting 47 </a:t>
            </a:r>
          </a:p>
          <a:p>
            <a:endParaRPr lang="en-IE" dirty="0" smtClean="0"/>
          </a:p>
          <a:p>
            <a:r>
              <a:rPr lang="en-IE" dirty="0" smtClean="0"/>
              <a:t>February 12</a:t>
            </a:r>
            <a:r>
              <a:rPr lang="en-IE" baseline="30000" dirty="0" smtClean="0"/>
              <a:t>th</a:t>
            </a:r>
            <a:r>
              <a:rPr lang="en-IE" dirty="0" smtClean="0"/>
              <a:t> 2012</a:t>
            </a:r>
            <a:endParaRPr lang="en-US" dirty="0" smtClean="0"/>
          </a:p>
          <a:p>
            <a:endParaRPr lang="en-I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980728"/>
            <a:ext cx="8216602" cy="269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The following is the approved scope for SEM R2.2.0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algn="l"/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2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R2.2.0 – Approved Scope </a:t>
            </a:r>
            <a:endParaRPr lang="en-IE" sz="3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83569" y="1655110"/>
          <a:ext cx="7704856" cy="2590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216"/>
                <a:gridCol w="1514630"/>
                <a:gridCol w="4939010"/>
              </a:tblGrid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Mod Ref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CR Ref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Description</a:t>
                      </a:r>
                      <a:endParaRPr lang="en-IE" sz="1100" dirty="0"/>
                    </a:p>
                  </a:txBody>
                  <a:tcPr/>
                </a:tc>
              </a:tr>
              <a:tr h="403756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Mod_17_11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SEM_PC_CR281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Addition of a D+3 DI report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Mod_03_12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SEM_PC_CR290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Alignment of T&amp;SC with Revised VAT arrangements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Mod_17_12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SEM_PC_CR300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Report on Offered Capacity in Implicit</a:t>
                      </a:r>
                      <a:r>
                        <a:rPr lang="en-IE" sz="1100" baseline="0" dirty="0" smtClean="0"/>
                        <a:t> Auctions **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SDS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SEM_PC_CR193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TLAF Publishing in the MPI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SDS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SEM_PC_CR262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Unit Under Test Submission Screen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SDS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SEM_PC_CR289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Internal Submission Gates – Option 1</a:t>
                      </a:r>
                      <a:endParaRPr lang="en-IE" sz="1100" dirty="0"/>
                    </a:p>
                  </a:txBody>
                  <a:tcPr/>
                </a:tc>
              </a:tr>
              <a:tr h="312365"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SDS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SEM_PC_CR295</a:t>
                      </a:r>
                      <a:endParaRPr lang="en-I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100" dirty="0" smtClean="0"/>
                        <a:t>MA System Summary IC Flows</a:t>
                      </a:r>
                      <a:endParaRPr lang="en-IE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0" y="332656"/>
            <a:ext cx="9144000" cy="40481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+mj-lt"/>
                <a:ea typeface="+mj-ea"/>
                <a:cs typeface="+mj-cs"/>
              </a:rPr>
              <a:t>SEM R2.2.0 Key Milestones </a:t>
            </a:r>
            <a:endParaRPr kumimoji="0" lang="en-GB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700808"/>
            <a:ext cx="86616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 algn="just">
              <a:buClr>
                <a:schemeClr val="tx1"/>
              </a:buClr>
              <a:buSzPts val="2000"/>
              <a:buFont typeface="Wingdings" pitchFamily="2" charset="2"/>
              <a:buChar char="q"/>
            </a:pPr>
            <a:endParaRPr lang="en-IE" b="0" dirty="0" smtClean="0">
              <a:latin typeface="Calibri" pitchFamily="34" charset="0"/>
            </a:endParaRPr>
          </a:p>
          <a:p>
            <a:pPr marL="355600" indent="-355600" algn="just">
              <a:buClr>
                <a:schemeClr val="tx1"/>
              </a:buClr>
              <a:buSzPts val="2000"/>
              <a:buFont typeface="Wingdings" pitchFamily="2" charset="2"/>
              <a:buChar char="q"/>
            </a:pPr>
            <a:endParaRPr lang="en-IE" b="0" dirty="0" smtClean="0">
              <a:latin typeface="Calibri" pitchFamily="34" charset="0"/>
            </a:endParaRPr>
          </a:p>
          <a:p>
            <a:pPr marL="355600" indent="-355600" algn="just">
              <a:buClr>
                <a:schemeClr val="tx1"/>
              </a:buClr>
              <a:buSzPts val="2000"/>
              <a:buFont typeface="Wingdings" pitchFamily="2" charset="2"/>
              <a:buChar char="q"/>
            </a:pPr>
            <a:endParaRPr lang="en-IE" b="0" dirty="0" smtClean="0">
              <a:latin typeface="Calibri" pitchFamily="34" charset="0"/>
            </a:endParaRPr>
          </a:p>
          <a:p>
            <a:pPr marL="355600" indent="-355600" algn="just">
              <a:buClr>
                <a:schemeClr val="tx1"/>
              </a:buClr>
              <a:buSzPts val="2000"/>
              <a:buNone/>
            </a:pPr>
            <a:endParaRPr lang="en-IE" b="0" dirty="0" smtClean="0">
              <a:latin typeface="Calibri" pitchFamily="34" charset="0"/>
            </a:endParaRPr>
          </a:p>
          <a:p>
            <a:pPr marL="355600" indent="-355600" algn="just">
              <a:buClr>
                <a:schemeClr val="tx1"/>
              </a:buClr>
              <a:buSzPts val="2000"/>
              <a:buNone/>
            </a:pPr>
            <a:endParaRPr lang="en-IE" b="0" dirty="0" smtClean="0">
              <a:latin typeface="Calibri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260649"/>
            <a:ext cx="1763663" cy="769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705600" y="6364817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buNone/>
            </a:pPr>
            <a:fld id="{69C95B6F-B289-42F2-A7C0-627EF37E037E}" type="slidenum">
              <a:rPr lang="en-IE" b="0" smtClean="0"/>
              <a:pPr algn="r">
                <a:buNone/>
              </a:pPr>
              <a:t>3</a:t>
            </a:fld>
            <a:endParaRPr lang="en-IE" b="0" dirty="0"/>
          </a:p>
        </p:txBody>
      </p:sp>
      <p:sp>
        <p:nvSpPr>
          <p:cNvPr id="9" name="Rectangle 8"/>
          <p:cNvSpPr/>
          <p:nvPr/>
        </p:nvSpPr>
        <p:spPr>
          <a:xfrm>
            <a:off x="539552" y="764024"/>
            <a:ext cx="799288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66700">
              <a:spcBef>
                <a:spcPts val="1400"/>
              </a:spcBef>
              <a:buFont typeface="Wingdings" pitchFamily="2" charset="2"/>
              <a:buChar char="q"/>
              <a:defRPr/>
            </a:pPr>
            <a:r>
              <a:rPr lang="en-IE" dirty="0" smtClean="0"/>
              <a:t> Vendor Design Approval 			09 Jan 2013	</a:t>
            </a:r>
            <a:r>
              <a:rPr lang="en-IE" b="1" dirty="0" smtClean="0">
                <a:solidFill>
                  <a:srgbClr val="00B050"/>
                </a:solidFill>
              </a:rPr>
              <a:t>√ Complete</a:t>
            </a:r>
          </a:p>
          <a:p>
            <a:pPr>
              <a:defRPr/>
            </a:pPr>
            <a:r>
              <a:rPr lang="en-IE" dirty="0" smtClean="0"/>
              <a:t>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MPUD Publication*			09 Jan 2013	 </a:t>
            </a:r>
            <a:r>
              <a:rPr lang="en-IE" b="1" dirty="0" smtClean="0">
                <a:solidFill>
                  <a:srgbClr val="00B050"/>
                </a:solidFill>
              </a:rPr>
              <a:t>√ Complete</a:t>
            </a: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Market Participant Workshop 		24 Jan 2013 	</a:t>
            </a:r>
            <a:r>
              <a:rPr lang="en-IE" b="1" dirty="0" smtClean="0">
                <a:solidFill>
                  <a:srgbClr val="00B050"/>
                </a:solidFill>
              </a:rPr>
              <a:t>√ Complete</a:t>
            </a:r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Vendor Code Delivery (Brady) 		25 Jan 2013</a:t>
            </a:r>
            <a:r>
              <a:rPr lang="en-IE" b="1" dirty="0" smtClean="0">
                <a:solidFill>
                  <a:srgbClr val="00B050"/>
                </a:solidFill>
              </a:rPr>
              <a:t> 	√ Complete</a:t>
            </a:r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Factory Test				14 Feb 2013	</a:t>
            </a:r>
            <a:r>
              <a:rPr lang="en-IE" b="1" dirty="0" smtClean="0">
                <a:solidFill>
                  <a:srgbClr val="00B050"/>
                </a:solidFill>
              </a:rPr>
              <a:t>In Progress</a:t>
            </a: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Vendor Code Delivery (ABB) 		15 Feb 2013</a:t>
            </a:r>
            <a:r>
              <a:rPr lang="en-IE" b="1" dirty="0" smtClean="0">
                <a:solidFill>
                  <a:srgbClr val="00B050"/>
                </a:solidFill>
              </a:rPr>
              <a:t> 	</a:t>
            </a: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SIT Execution Commences			28 Jan 2013	</a:t>
            </a:r>
            <a:r>
              <a:rPr lang="en-IE" b="1" dirty="0" smtClean="0">
                <a:solidFill>
                  <a:srgbClr val="00B050"/>
                </a:solidFill>
              </a:rPr>
              <a:t> In Progress</a:t>
            </a: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Market Test Execution 			</a:t>
            </a:r>
            <a:r>
              <a:rPr lang="en-IE" dirty="0" smtClean="0"/>
              <a:t>20 </a:t>
            </a:r>
            <a:r>
              <a:rPr lang="en-IE" dirty="0" smtClean="0"/>
              <a:t>Mar  - </a:t>
            </a:r>
            <a:r>
              <a:rPr lang="en-IE" dirty="0" smtClean="0"/>
              <a:t>19 </a:t>
            </a:r>
            <a:r>
              <a:rPr lang="en-IE" dirty="0" smtClean="0"/>
              <a:t>Apr 2013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IE" sz="1400" dirty="0" smtClean="0"/>
              <a:t>  Connectivity Testing			20-22 Mar 2013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en-IE" sz="1400" dirty="0" smtClean="0"/>
              <a:t>  Functional Testing			25 Mar – 19 Apr 2013</a:t>
            </a:r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en-IE" dirty="0" smtClean="0"/>
              <a:t>  Proposed Deployment**  			10 May 2013</a:t>
            </a:r>
          </a:p>
          <a:p>
            <a:pPr>
              <a:buFont typeface="Wingdings" pitchFamily="2" charset="2"/>
              <a:buChar char="q"/>
              <a:defRPr/>
            </a:pPr>
            <a:endParaRPr lang="en-IE" dirty="0" smtClean="0"/>
          </a:p>
          <a:p>
            <a:pPr lvl="8">
              <a:defRPr/>
            </a:pPr>
            <a:r>
              <a:rPr lang="en-IE" sz="1000" dirty="0" smtClean="0"/>
              <a:t>	*    Revision V1.1 published on Jan 23</a:t>
            </a:r>
            <a:r>
              <a:rPr lang="en-IE" sz="1000" baseline="30000" dirty="0" smtClean="0"/>
              <a:t>rd</a:t>
            </a:r>
            <a:r>
              <a:rPr lang="en-IE" sz="1000" dirty="0" smtClean="0"/>
              <a:t> </a:t>
            </a:r>
          </a:p>
          <a:p>
            <a:pPr lvl="8">
              <a:defRPr/>
            </a:pPr>
            <a:r>
              <a:rPr lang="en-IE" sz="1000" dirty="0" smtClean="0"/>
              <a:t>	**  Subject to successful completion of testing</a:t>
            </a:r>
            <a:endParaRPr lang="en-IE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The release cut-off date for the October 2013 release to the Central Market Systems is:</a:t>
            </a:r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r>
              <a:rPr lang="en-GB" sz="1800" dirty="0" smtClean="0"/>
              <a:t>	      </a:t>
            </a:r>
            <a:r>
              <a:rPr lang="en-GB" sz="2400" dirty="0" smtClean="0">
                <a:solidFill>
                  <a:srgbClr val="FF0000"/>
                </a:solidFill>
              </a:rPr>
              <a:t>Friday February 22</a:t>
            </a:r>
            <a:r>
              <a:rPr lang="en-GB" sz="2400" baseline="30000" dirty="0" smtClean="0">
                <a:solidFill>
                  <a:srgbClr val="FF0000"/>
                </a:solidFill>
              </a:rPr>
              <a:t>nd</a:t>
            </a:r>
            <a:r>
              <a:rPr lang="en-GB" sz="2400" dirty="0" smtClean="0">
                <a:solidFill>
                  <a:srgbClr val="FF0000"/>
                </a:solidFill>
              </a:rPr>
              <a:t>, 2013. </a:t>
            </a:r>
          </a:p>
          <a:p>
            <a:pPr marL="355600" indent="-355600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800" dirty="0" smtClean="0"/>
              <a:t>All approved Modifications Proposals will be allocated to this release (subject to available capacity).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80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  <a:p>
            <a:pPr algn="l"/>
            <a:endParaRPr lang="en-IE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4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R2.3.0 – October 2013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ques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sz="1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5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Questions 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ou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Props1.xml><?xml version="1.0" encoding="utf-8"?>
<ds:datastoreItem xmlns:ds="http://schemas.openxmlformats.org/officeDocument/2006/customXml" ds:itemID="{0F898F02-B235-4C1A-A030-B222F79D2D31}"/>
</file>

<file path=customXml/itemProps2.xml><?xml version="1.0" encoding="utf-8"?>
<ds:datastoreItem xmlns:ds="http://schemas.openxmlformats.org/officeDocument/2006/customXml" ds:itemID="{257FA132-07BD-429A-9A62-8FA8CDC6181E}"/>
</file>

<file path=customXml/itemProps3.xml><?xml version="1.0" encoding="utf-8"?>
<ds:datastoreItem xmlns:ds="http://schemas.openxmlformats.org/officeDocument/2006/customXml" ds:itemID="{B5DD022D-4E37-4045-A023-CEC82C77DBB1}"/>
</file>

<file path=docProps/app.xml><?xml version="1.0" encoding="utf-8"?>
<Properties xmlns="http://schemas.openxmlformats.org/officeDocument/2006/extended-properties" xmlns:vt="http://schemas.openxmlformats.org/officeDocument/2006/docPropsVTypes">
  <Template>Group</Template>
  <TotalTime>1844</TotalTime>
  <Words>125</Words>
  <Application>Microsoft Office PowerPoint</Application>
  <PresentationFormat>On-screen Show (4:3)</PresentationFormat>
  <Paragraphs>83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Group</vt:lpstr>
      <vt:lpstr>Slide 1</vt:lpstr>
      <vt:lpstr>Slide 2</vt:lpstr>
      <vt:lpstr>Slide 3</vt:lpstr>
      <vt:lpstr>Slide 4</vt:lpstr>
      <vt:lpstr>Slide 5</vt:lpstr>
    </vt:vector>
  </TitlesOfParts>
  <Company>SEMO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 Slides Mods Meeting 47</dc:title>
  <dc:creator>Administrator</dc:creator>
  <dc:description/>
  <cp:lastModifiedBy>sking</cp:lastModifiedBy>
  <cp:revision>142</cp:revision>
  <dcterms:created xsi:type="dcterms:W3CDTF">2012-03-05T15:50:14Z</dcterms:created>
  <dcterms:modified xsi:type="dcterms:W3CDTF">2013-02-11T16:06:12Z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  <property fmtid="{D5CDD505-2E9C-101B-9397-08002B2CF9AE}" pid="3" name="Year">
    <vt:lpwstr>2012</vt:lpwstr>
  </property>
</Properties>
</file>