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1"/>
  </p:notesMasterIdLst>
  <p:sldIdLst>
    <p:sldId id="256" r:id="rId5"/>
    <p:sldId id="330" r:id="rId6"/>
    <p:sldId id="341" r:id="rId7"/>
    <p:sldId id="339" r:id="rId8"/>
    <p:sldId id="331" r:id="rId9"/>
    <p:sldId id="337" r:id="rId10"/>
  </p:sldIdLst>
  <p:sldSz cx="9144000" cy="6858000" type="screen4x3"/>
  <p:notesSz cx="6819900" cy="9931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46" autoAdjust="0"/>
    <p:restoredTop sz="94660"/>
  </p:normalViewPr>
  <p:slideViewPr>
    <p:cSldViewPr>
      <p:cViewPr>
        <p:scale>
          <a:sx n="95" d="100"/>
          <a:sy n="95" d="100"/>
        </p:scale>
        <p:origin x="-1812" y="-4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5290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63032" y="0"/>
            <a:ext cx="2955290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77E522-47CB-4356-8545-ED8C0AB31031}" type="datetimeFigureOut">
              <a:rPr lang="en-IE" smtClean="0"/>
              <a:pPr/>
              <a:t>11/06/2013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7100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1990" y="4717415"/>
            <a:ext cx="5455920" cy="44691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3106"/>
            <a:ext cx="2955290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63032" y="9433106"/>
            <a:ext cx="2955290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1DBE50-4973-4D7D-BE39-3F0FBC1C9B92}" type="slidenum">
              <a:rPr lang="en-IE" smtClean="0"/>
              <a:pPr/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F34FA-EA9B-487F-8542-C8E785375CB5}" type="datetime1">
              <a:rPr lang="en-IE" smtClean="0"/>
              <a:pPr/>
              <a:t>11/06/2013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95B6F-B289-42F2-A7C0-627EF37E037E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8610F-C8BA-4AC6-9DC1-C6975DF8DEF7}" type="datetime1">
              <a:rPr lang="en-IE" smtClean="0"/>
              <a:pPr/>
              <a:t>11/06/2013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95B6F-B289-42F2-A7C0-627EF37E037E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5EE1D-D54C-41F9-83F6-89AC296D97C1}" type="datetime1">
              <a:rPr lang="en-IE" smtClean="0"/>
              <a:pPr/>
              <a:t>11/06/2013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95B6F-B289-42F2-A7C0-627EF37E037E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7676E-A70B-4CA2-847B-C5DC190662B1}" type="datetime1">
              <a:rPr lang="en-IE" smtClean="0"/>
              <a:pPr/>
              <a:t>11/06/2013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95B6F-B289-42F2-A7C0-627EF37E037E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2CDB9-05FD-4F83-B84F-A218EBFAA239}" type="datetime1">
              <a:rPr lang="en-IE" smtClean="0"/>
              <a:pPr/>
              <a:t>11/06/2013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95B6F-B289-42F2-A7C0-627EF37E037E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6D1CF-1677-4AA7-A783-61730EDB16F7}" type="datetime1">
              <a:rPr lang="en-IE" smtClean="0"/>
              <a:pPr/>
              <a:t>11/06/2013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95B6F-B289-42F2-A7C0-627EF37E037E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3EAD9-E288-4CC0-A041-655CCCF66309}" type="datetime1">
              <a:rPr lang="en-IE" smtClean="0"/>
              <a:pPr/>
              <a:t>11/06/2013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95B6F-B289-42F2-A7C0-627EF37E037E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088AD-7AA9-4DA9-996F-C7045D06B574}" type="datetime1">
              <a:rPr lang="en-IE" smtClean="0"/>
              <a:pPr/>
              <a:t>11/06/2013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95B6F-B289-42F2-A7C0-627EF37E037E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ED1A5-A732-4B4D-84A9-06BEBB8CFAF2}" type="datetime1">
              <a:rPr lang="en-IE" smtClean="0"/>
              <a:pPr/>
              <a:t>11/06/2013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95B6F-B289-42F2-A7C0-627EF37E037E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43B47-B4D7-4AEA-9C4E-00C99536621D}" type="datetime1">
              <a:rPr lang="en-IE" smtClean="0"/>
              <a:pPr/>
              <a:t>11/06/2013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95B6F-B289-42F2-A7C0-627EF37E037E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3F127-A2B0-4E28-99E6-6CDFC5A5BCA0}" type="datetime1">
              <a:rPr lang="en-IE" smtClean="0"/>
              <a:pPr/>
              <a:t>11/06/2013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95B6F-B289-42F2-A7C0-627EF37E037E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24783A-76A4-49F5-B06D-D7D286A4B744}" type="datetime1">
              <a:rPr lang="en-IE" smtClean="0"/>
              <a:pPr/>
              <a:t>11/06/2013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C95B6F-B289-42F2-A7C0-627EF37E037E}" type="slidenum">
              <a:rPr lang="en-IE" smtClean="0"/>
              <a:pPr/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IE" dirty="0" smtClean="0"/>
              <a:t>Market Systems Release Update</a:t>
            </a:r>
          </a:p>
          <a:p>
            <a:endParaRPr lang="en-IE" dirty="0" smtClean="0"/>
          </a:p>
          <a:p>
            <a:r>
              <a:rPr lang="en-IE" dirty="0" smtClean="0"/>
              <a:t>Modifications Committee Meeting 49 </a:t>
            </a:r>
          </a:p>
          <a:p>
            <a:endParaRPr lang="en-IE" dirty="0" smtClean="0"/>
          </a:p>
          <a:p>
            <a:r>
              <a:rPr lang="en-IE" dirty="0" smtClean="0"/>
              <a:t>June 13</a:t>
            </a:r>
            <a:r>
              <a:rPr lang="en-IE" baseline="30000" dirty="0" smtClean="0"/>
              <a:t>th</a:t>
            </a:r>
            <a:r>
              <a:rPr lang="en-IE" dirty="0" smtClean="0"/>
              <a:t> 2013</a:t>
            </a:r>
            <a:endParaRPr lang="en-US" dirty="0" smtClean="0"/>
          </a:p>
          <a:p>
            <a:endParaRPr lang="en-IE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980728"/>
            <a:ext cx="8216602" cy="2692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95B6F-B289-42F2-A7C0-627EF37E037E}" type="slidenum">
              <a:rPr lang="en-IE" smtClean="0"/>
              <a:pPr/>
              <a:t>1</a:t>
            </a:fld>
            <a:endParaRPr lang="en-IE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536" y="1052736"/>
            <a:ext cx="8280920" cy="4824536"/>
          </a:xfrm>
        </p:spPr>
        <p:txBody>
          <a:bodyPr>
            <a:normAutofit/>
          </a:bodyPr>
          <a:lstStyle/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r>
              <a:rPr lang="en-GB" sz="1800" dirty="0" smtClean="0"/>
              <a:t>SEM R2.2.0 was deployed to schedule on May 10</a:t>
            </a:r>
            <a:r>
              <a:rPr lang="en-GB" sz="1800" baseline="30000" dirty="0" smtClean="0"/>
              <a:t>th </a:t>
            </a:r>
            <a:r>
              <a:rPr lang="en-GB" sz="1800" dirty="0" smtClean="0"/>
              <a:t>2013. Approved scope for the release was as follows: </a:t>
            </a:r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8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800" dirty="0" smtClean="0"/>
          </a:p>
          <a:p>
            <a:pPr marL="355600" indent="-355600" algn="l">
              <a:buClr>
                <a:schemeClr val="tx1"/>
              </a:buClr>
              <a:buSzPts val="2000"/>
              <a:tabLst>
                <a:tab pos="6821488" algn="l"/>
              </a:tabLst>
            </a:pPr>
            <a:endParaRPr lang="en-GB" sz="18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8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8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8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8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8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800" dirty="0" smtClean="0"/>
          </a:p>
          <a:p>
            <a:pPr algn="l"/>
            <a:endParaRPr lang="en-IE" dirty="0" smtClean="0"/>
          </a:p>
          <a:p>
            <a:pPr algn="l"/>
            <a:endParaRPr lang="en-IE" dirty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6093296"/>
            <a:ext cx="1979712" cy="6701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48264" y="260648"/>
            <a:ext cx="2051695" cy="895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95B6F-B289-42F2-A7C0-627EF37E037E}" type="slidenum">
              <a:rPr lang="en-IE" smtClean="0"/>
              <a:pPr/>
              <a:t>2</a:t>
            </a:fld>
            <a:endParaRPr lang="en-IE"/>
          </a:p>
        </p:txBody>
      </p:sp>
      <p:sp>
        <p:nvSpPr>
          <p:cNvPr id="7" name="TextBox 6"/>
          <p:cNvSpPr txBox="1"/>
          <p:nvPr/>
        </p:nvSpPr>
        <p:spPr>
          <a:xfrm>
            <a:off x="467544" y="332656"/>
            <a:ext cx="61926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3200" dirty="0" smtClean="0"/>
              <a:t>SEM R2.2.0 – Deployed </a:t>
            </a:r>
            <a:endParaRPr lang="en-IE" sz="3200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683569" y="1918809"/>
          <a:ext cx="7704856" cy="25903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1216"/>
                <a:gridCol w="1514630"/>
                <a:gridCol w="4939010"/>
              </a:tblGrid>
              <a:tr h="312365">
                <a:tc>
                  <a:txBody>
                    <a:bodyPr/>
                    <a:lstStyle/>
                    <a:p>
                      <a:r>
                        <a:rPr lang="en-IE" sz="1100" dirty="0" smtClean="0"/>
                        <a:t>Mod Ref</a:t>
                      </a:r>
                      <a:endParaRPr lang="en-IE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1100" dirty="0" smtClean="0"/>
                        <a:t>CR Ref</a:t>
                      </a:r>
                      <a:endParaRPr lang="en-IE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1100" dirty="0" smtClean="0"/>
                        <a:t>Description</a:t>
                      </a:r>
                      <a:endParaRPr lang="en-IE" sz="1100" dirty="0"/>
                    </a:p>
                  </a:txBody>
                  <a:tcPr/>
                </a:tc>
              </a:tr>
              <a:tr h="403756">
                <a:tc>
                  <a:txBody>
                    <a:bodyPr/>
                    <a:lstStyle/>
                    <a:p>
                      <a:r>
                        <a:rPr lang="en-IE" sz="1100" dirty="0" smtClean="0"/>
                        <a:t>Mod_17_11</a:t>
                      </a:r>
                      <a:endParaRPr lang="en-IE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1100" dirty="0" smtClean="0"/>
                        <a:t>SEM_PC_CR281</a:t>
                      </a:r>
                      <a:endParaRPr lang="en-IE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1100" dirty="0" smtClean="0"/>
                        <a:t>Addition of a D+3 DI report</a:t>
                      </a:r>
                      <a:endParaRPr lang="en-IE" sz="1100" dirty="0"/>
                    </a:p>
                  </a:txBody>
                  <a:tcPr/>
                </a:tc>
              </a:tr>
              <a:tr h="312365">
                <a:tc>
                  <a:txBody>
                    <a:bodyPr/>
                    <a:lstStyle/>
                    <a:p>
                      <a:r>
                        <a:rPr lang="en-IE" sz="1100" dirty="0" smtClean="0"/>
                        <a:t>Mod_03_12</a:t>
                      </a:r>
                      <a:endParaRPr lang="en-IE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1100" dirty="0" smtClean="0"/>
                        <a:t>SEM_PC_CR290</a:t>
                      </a:r>
                      <a:endParaRPr lang="en-IE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1100" dirty="0" smtClean="0"/>
                        <a:t>Alignment of T&amp;SC with Revised VAT arrangements</a:t>
                      </a:r>
                      <a:endParaRPr lang="en-IE" sz="1100" dirty="0"/>
                    </a:p>
                  </a:txBody>
                  <a:tcPr/>
                </a:tc>
              </a:tr>
              <a:tr h="312365">
                <a:tc>
                  <a:txBody>
                    <a:bodyPr/>
                    <a:lstStyle/>
                    <a:p>
                      <a:r>
                        <a:rPr lang="en-IE" sz="1100" dirty="0" smtClean="0"/>
                        <a:t>Mod_17_12</a:t>
                      </a:r>
                      <a:endParaRPr lang="en-IE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1100" dirty="0" smtClean="0"/>
                        <a:t>SEM_PC_CR300</a:t>
                      </a:r>
                      <a:endParaRPr lang="en-IE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1100" dirty="0" smtClean="0"/>
                        <a:t>Report on Offered Capacity in Implicit</a:t>
                      </a:r>
                      <a:r>
                        <a:rPr lang="en-IE" sz="1100" baseline="0" dirty="0" smtClean="0"/>
                        <a:t> Auctions </a:t>
                      </a:r>
                      <a:endParaRPr lang="en-IE" sz="1100" dirty="0"/>
                    </a:p>
                  </a:txBody>
                  <a:tcPr/>
                </a:tc>
              </a:tr>
              <a:tr h="312365">
                <a:tc>
                  <a:txBody>
                    <a:bodyPr/>
                    <a:lstStyle/>
                    <a:p>
                      <a:r>
                        <a:rPr lang="en-IE" sz="1100" dirty="0" smtClean="0"/>
                        <a:t>SDS</a:t>
                      </a:r>
                      <a:endParaRPr lang="en-IE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1100" dirty="0" smtClean="0"/>
                        <a:t>SEM_PC_CR193</a:t>
                      </a:r>
                      <a:endParaRPr lang="en-IE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1100" dirty="0" smtClean="0"/>
                        <a:t>TLAF Publishing in the MPI</a:t>
                      </a:r>
                      <a:endParaRPr lang="en-IE" sz="1100" dirty="0"/>
                    </a:p>
                  </a:txBody>
                  <a:tcPr/>
                </a:tc>
              </a:tr>
              <a:tr h="312365">
                <a:tc>
                  <a:txBody>
                    <a:bodyPr/>
                    <a:lstStyle/>
                    <a:p>
                      <a:r>
                        <a:rPr lang="en-IE" sz="1100" dirty="0" smtClean="0"/>
                        <a:t>SDS</a:t>
                      </a:r>
                      <a:endParaRPr lang="en-IE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1100" dirty="0" smtClean="0"/>
                        <a:t>SEM_PC_CR262</a:t>
                      </a:r>
                      <a:endParaRPr lang="en-IE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1100" dirty="0" smtClean="0"/>
                        <a:t>Unit Under Test Submission Screen</a:t>
                      </a:r>
                      <a:endParaRPr lang="en-IE" sz="1100" dirty="0"/>
                    </a:p>
                  </a:txBody>
                  <a:tcPr/>
                </a:tc>
              </a:tr>
              <a:tr h="312365">
                <a:tc>
                  <a:txBody>
                    <a:bodyPr/>
                    <a:lstStyle/>
                    <a:p>
                      <a:r>
                        <a:rPr lang="en-IE" sz="1100" dirty="0" smtClean="0"/>
                        <a:t>SDS</a:t>
                      </a:r>
                      <a:endParaRPr lang="en-IE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1100" dirty="0" smtClean="0"/>
                        <a:t>SEM_PC_CR289</a:t>
                      </a:r>
                      <a:endParaRPr lang="en-IE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1100" dirty="0" smtClean="0"/>
                        <a:t>Internal Submission Gates – Option 1</a:t>
                      </a:r>
                      <a:endParaRPr lang="en-IE" sz="1100" dirty="0"/>
                    </a:p>
                  </a:txBody>
                  <a:tcPr/>
                </a:tc>
              </a:tr>
              <a:tr h="312365">
                <a:tc>
                  <a:txBody>
                    <a:bodyPr/>
                    <a:lstStyle/>
                    <a:p>
                      <a:r>
                        <a:rPr lang="en-IE" sz="1100" dirty="0" smtClean="0"/>
                        <a:t>SDS</a:t>
                      </a:r>
                      <a:endParaRPr lang="en-IE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1100" dirty="0" smtClean="0"/>
                        <a:t>SEM_PC_CR295</a:t>
                      </a:r>
                      <a:endParaRPr lang="en-IE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1100" dirty="0" smtClean="0"/>
                        <a:t>MA System Summary IC Flows</a:t>
                      </a:r>
                      <a:endParaRPr lang="en-IE" sz="11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536" y="1052736"/>
            <a:ext cx="8280920" cy="4824536"/>
          </a:xfrm>
        </p:spPr>
        <p:txBody>
          <a:bodyPr>
            <a:normAutofit/>
          </a:bodyPr>
          <a:lstStyle/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r>
              <a:rPr lang="en-GB" sz="1800" dirty="0" smtClean="0"/>
              <a:t>A small number of defects will be addressed in a minor interim release. </a:t>
            </a:r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r>
              <a:rPr lang="en-GB" sz="1800" dirty="0" smtClean="0"/>
              <a:t>Typically defects are addressed in the next scheduled bi-annual release however some defects are currently placing a unnecessary burden (i.e. workarounds) on Market Operations and the TSOs (RCUC). </a:t>
            </a:r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r>
              <a:rPr lang="en-GB" sz="1800" dirty="0" smtClean="0"/>
              <a:t>Participant Interfaces will </a:t>
            </a:r>
            <a:r>
              <a:rPr lang="en-GB" sz="1800" u="sng" dirty="0" smtClean="0"/>
              <a:t>not</a:t>
            </a:r>
            <a:r>
              <a:rPr lang="en-GB" sz="1800" dirty="0" smtClean="0"/>
              <a:t> be affected by the release.</a:t>
            </a:r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r>
              <a:rPr lang="en-GB" sz="1800" dirty="0" smtClean="0"/>
              <a:t>Software delivered by vendors on June 9</a:t>
            </a:r>
            <a:r>
              <a:rPr lang="en-GB" sz="1800" baseline="30000" dirty="0" smtClean="0"/>
              <a:t>th</a:t>
            </a:r>
            <a:r>
              <a:rPr lang="en-GB" sz="1800" dirty="0" smtClean="0"/>
              <a:t> and deployment is targeted for June 25</a:t>
            </a:r>
            <a:r>
              <a:rPr lang="en-GB" sz="1800" baseline="30000" dirty="0" smtClean="0"/>
              <a:t>th</a:t>
            </a:r>
            <a:r>
              <a:rPr lang="en-GB" sz="1800" dirty="0" smtClean="0"/>
              <a:t>, subject to successful completion of testing. </a:t>
            </a:r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8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8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8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8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800" dirty="0" smtClean="0"/>
          </a:p>
          <a:p>
            <a:pPr algn="l"/>
            <a:endParaRPr lang="en-IE" dirty="0" smtClean="0"/>
          </a:p>
          <a:p>
            <a:pPr algn="l"/>
            <a:endParaRPr lang="en-IE" dirty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6093296"/>
            <a:ext cx="1979712" cy="6701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48264" y="260648"/>
            <a:ext cx="2051695" cy="895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95B6F-B289-42F2-A7C0-627EF37E037E}" type="slidenum">
              <a:rPr lang="en-IE" smtClean="0"/>
              <a:pPr/>
              <a:t>3</a:t>
            </a:fld>
            <a:endParaRPr lang="en-IE"/>
          </a:p>
        </p:txBody>
      </p:sp>
      <p:sp>
        <p:nvSpPr>
          <p:cNvPr id="7" name="TextBox 6"/>
          <p:cNvSpPr txBox="1"/>
          <p:nvPr/>
        </p:nvSpPr>
        <p:spPr>
          <a:xfrm>
            <a:off x="467544" y="332656"/>
            <a:ext cx="61926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3200" dirty="0" smtClean="0"/>
              <a:t>SEM R2.2.1 – Interim Release </a:t>
            </a:r>
            <a:endParaRPr lang="en-IE" sz="3200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611560" y="3316622"/>
          <a:ext cx="7704856" cy="27046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1216"/>
                <a:gridCol w="1514630"/>
                <a:gridCol w="4939010"/>
              </a:tblGrid>
              <a:tr h="312365">
                <a:tc>
                  <a:txBody>
                    <a:bodyPr/>
                    <a:lstStyle/>
                    <a:p>
                      <a:r>
                        <a:rPr lang="en-IE" sz="1100" dirty="0" smtClean="0"/>
                        <a:t>Defect Id </a:t>
                      </a:r>
                      <a:endParaRPr lang="en-IE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1100" dirty="0" smtClean="0"/>
                        <a:t>Component</a:t>
                      </a:r>
                      <a:endParaRPr lang="en-IE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1100" dirty="0" smtClean="0"/>
                        <a:t>Description</a:t>
                      </a:r>
                      <a:endParaRPr lang="en-IE" sz="1100" dirty="0"/>
                    </a:p>
                  </a:txBody>
                  <a:tcPr/>
                </a:tc>
              </a:tr>
              <a:tr h="403756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IE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ABB2013-127206</a:t>
                      </a:r>
                      <a:endParaRPr lang="en-IE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1100" dirty="0" smtClean="0"/>
                        <a:t>MI</a:t>
                      </a:r>
                      <a:endParaRPr lang="en-IE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IE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EP1/EP2 Excluded Bids</a:t>
                      </a:r>
                      <a:endParaRPr lang="en-IE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12365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IE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ABB2013-127080</a:t>
                      </a:r>
                      <a:endParaRPr lang="en-IE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1100" dirty="0" smtClean="0"/>
                        <a:t>MI</a:t>
                      </a:r>
                      <a:endParaRPr lang="en-IE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IE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SM_GEN_OPER_CHAR feed displaying duplicates in SO reports</a:t>
                      </a:r>
                      <a:endParaRPr lang="en-IE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12365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IE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ABB2013-126861</a:t>
                      </a:r>
                      <a:endParaRPr lang="en-IE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1100" dirty="0" smtClean="0"/>
                        <a:t>MI</a:t>
                      </a:r>
                      <a:endParaRPr lang="en-IE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IE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Data entry on snap shot displays appears not to go through - must reload to see the change</a:t>
                      </a:r>
                      <a:endParaRPr lang="en-IE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12365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IE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ABB2013-127024</a:t>
                      </a:r>
                      <a:endParaRPr lang="en-IE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1100" dirty="0" smtClean="0"/>
                        <a:t>MA</a:t>
                      </a:r>
                      <a:endParaRPr lang="en-IE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IE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System Summary screen - alarm column is  not showing a space for the last period</a:t>
                      </a:r>
                      <a:endParaRPr lang="en-IE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12365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en-IE" sz="1000">
                          <a:latin typeface="Arial"/>
                          <a:ea typeface="Times New Roman"/>
                          <a:cs typeface="Times New Roman"/>
                        </a:rPr>
                        <a:t>ABB2013-124598</a:t>
                      </a:r>
                      <a:endParaRPr lang="en-IE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en-IE" sz="1200">
                          <a:latin typeface="Calibri"/>
                          <a:ea typeface="Times New Roman"/>
                          <a:cs typeface="Times New Roman"/>
                        </a:rPr>
                        <a:t>MI,MA, RCUC</a:t>
                      </a:r>
                      <a:endParaRPr lang="en-IE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en-IE" sz="1000">
                          <a:latin typeface="Arial"/>
                          <a:ea typeface="Times New Roman"/>
                          <a:cs typeface="Times New Roman"/>
                        </a:rPr>
                        <a:t>Resize the GUI login window to match the applet size</a:t>
                      </a:r>
                      <a:endParaRPr lang="en-IE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12365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en-IE" sz="1000">
                          <a:latin typeface="Arial"/>
                          <a:ea typeface="Times New Roman"/>
                          <a:cs typeface="Times New Roman"/>
                        </a:rPr>
                        <a:t>ABB2013-126859</a:t>
                      </a:r>
                      <a:endParaRPr lang="en-IE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en-IE" sz="1200">
                          <a:latin typeface="Calibri"/>
                          <a:ea typeface="Times New Roman"/>
                          <a:cs typeface="Times New Roman"/>
                        </a:rPr>
                        <a:t>RCUC</a:t>
                      </a:r>
                      <a:endParaRPr lang="en-IE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en-IE" sz="1000">
                          <a:latin typeface="Arial"/>
                          <a:ea typeface="Times New Roman"/>
                          <a:cs typeface="Times New Roman"/>
                        </a:rPr>
                        <a:t>Ramp Up/Down Screens not showing all rates</a:t>
                      </a:r>
                      <a:endParaRPr lang="en-IE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12365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en-IE" sz="1000" dirty="0">
                          <a:latin typeface="Arial"/>
                          <a:ea typeface="Times New Roman"/>
                          <a:cs typeface="Times New Roman"/>
                        </a:rPr>
                        <a:t>ABB2013-127084</a:t>
                      </a:r>
                      <a:endParaRPr lang="en-IE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en-IE" sz="1200" dirty="0" smtClean="0">
                          <a:latin typeface="Calibri"/>
                          <a:ea typeface="Times New Roman"/>
                          <a:cs typeface="Times New Roman"/>
                        </a:rPr>
                        <a:t>RCUC</a:t>
                      </a:r>
                      <a:endParaRPr lang="en-IE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en-IE" sz="1000" dirty="0">
                          <a:latin typeface="Arial"/>
                          <a:ea typeface="Times New Roman"/>
                          <a:cs typeface="Times New Roman"/>
                        </a:rPr>
                        <a:t>Max POR on </a:t>
                      </a:r>
                      <a:r>
                        <a:rPr lang="en-IE" sz="1000" dirty="0" err="1">
                          <a:latin typeface="Arial"/>
                          <a:ea typeface="Times New Roman"/>
                          <a:cs typeface="Times New Roman"/>
                        </a:rPr>
                        <a:t>Turlough</a:t>
                      </a:r>
                      <a:r>
                        <a:rPr lang="en-IE" sz="1000" dirty="0">
                          <a:latin typeface="Arial"/>
                          <a:ea typeface="Times New Roman"/>
                          <a:cs typeface="Times New Roman"/>
                        </a:rPr>
                        <a:t> Hill defaulting to hard coded value</a:t>
                      </a:r>
                      <a:endParaRPr lang="en-IE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536" y="1052736"/>
            <a:ext cx="8280920" cy="5400600"/>
          </a:xfrm>
        </p:spPr>
        <p:txBody>
          <a:bodyPr>
            <a:normAutofit/>
          </a:bodyPr>
          <a:lstStyle/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r>
              <a:rPr lang="en-GB" sz="1800" dirty="0" smtClean="0"/>
              <a:t>The table below outlines the approved scope for SEM R2.3.0  </a:t>
            </a:r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r>
              <a:rPr lang="en-GB" sz="1800" dirty="0" smtClean="0"/>
              <a:t>Following discussions with our vendors re schedule etc., the target deployment date is November 15</a:t>
            </a:r>
            <a:r>
              <a:rPr lang="en-GB" sz="1800" baseline="30000" dirty="0" smtClean="0"/>
              <a:t>th</a:t>
            </a:r>
            <a:r>
              <a:rPr lang="en-GB" sz="1800" dirty="0" smtClean="0"/>
              <a:t>, subject to successful completion of testing. </a:t>
            </a:r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r>
              <a:rPr lang="en-GB" sz="1800" dirty="0" smtClean="0"/>
              <a:t>Functional Interfaces between the Central Market Systems and Participant systems will be unaffected by this release – technical changes are currently being evaluated. </a:t>
            </a:r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8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8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8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8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8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8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8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8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8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8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8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800" dirty="0" smtClean="0"/>
          </a:p>
          <a:p>
            <a:pPr marL="355600" indent="-355600" algn="l">
              <a:buClr>
                <a:schemeClr val="tx1"/>
              </a:buClr>
              <a:buSzPts val="2000"/>
              <a:tabLst>
                <a:tab pos="6821488" algn="l"/>
              </a:tabLst>
            </a:pPr>
            <a:endParaRPr lang="en-GB" sz="18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8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8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8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8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8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800" dirty="0" smtClean="0"/>
          </a:p>
          <a:p>
            <a:pPr algn="l"/>
            <a:endParaRPr lang="en-IE" dirty="0" smtClean="0"/>
          </a:p>
          <a:p>
            <a:pPr algn="l"/>
            <a:endParaRPr lang="en-IE" dirty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6093296"/>
            <a:ext cx="1979712" cy="6701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48264" y="260648"/>
            <a:ext cx="2051695" cy="895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95B6F-B289-42F2-A7C0-627EF37E037E}" type="slidenum">
              <a:rPr lang="en-IE" smtClean="0"/>
              <a:pPr/>
              <a:t>4</a:t>
            </a:fld>
            <a:endParaRPr lang="en-IE"/>
          </a:p>
        </p:txBody>
      </p:sp>
      <p:sp>
        <p:nvSpPr>
          <p:cNvPr id="7" name="TextBox 6"/>
          <p:cNvSpPr txBox="1"/>
          <p:nvPr/>
        </p:nvSpPr>
        <p:spPr>
          <a:xfrm>
            <a:off x="467544" y="332656"/>
            <a:ext cx="61926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3200" dirty="0" smtClean="0"/>
              <a:t>SEM R2.3.0 – Approved Scope </a:t>
            </a:r>
            <a:endParaRPr lang="en-IE" sz="3200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1790768" y="2925930"/>
          <a:ext cx="6453640" cy="35274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4630"/>
                <a:gridCol w="4939010"/>
              </a:tblGrid>
              <a:tr h="312365">
                <a:tc>
                  <a:txBody>
                    <a:bodyPr/>
                    <a:lstStyle/>
                    <a:p>
                      <a:r>
                        <a:rPr lang="en-IE" sz="1100" dirty="0" smtClean="0"/>
                        <a:t>CR Ref</a:t>
                      </a:r>
                      <a:endParaRPr lang="en-IE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1100" dirty="0" smtClean="0"/>
                        <a:t>Description</a:t>
                      </a:r>
                      <a:endParaRPr lang="en-IE" sz="1100" dirty="0"/>
                    </a:p>
                  </a:txBody>
                  <a:tcPr/>
                </a:tc>
              </a:tr>
              <a:tr h="403756">
                <a:tc>
                  <a:txBody>
                    <a:bodyPr/>
                    <a:lstStyle/>
                    <a:p>
                      <a:r>
                        <a:rPr lang="en-IE" sz="1100" dirty="0" smtClean="0"/>
                        <a:t>SEM_PC_CR174</a:t>
                      </a:r>
                      <a:endParaRPr lang="en-IE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1100" dirty="0" smtClean="0"/>
                        <a:t>MPI Dropdown values</a:t>
                      </a:r>
                      <a:r>
                        <a:rPr lang="en-IE" sz="1100" baseline="0" dirty="0" smtClean="0"/>
                        <a:t> for a Trading Site</a:t>
                      </a:r>
                      <a:endParaRPr lang="en-IE" sz="1100" dirty="0"/>
                    </a:p>
                  </a:txBody>
                  <a:tcPr/>
                </a:tc>
              </a:tr>
              <a:tr h="312365">
                <a:tc>
                  <a:txBody>
                    <a:bodyPr/>
                    <a:lstStyle/>
                    <a:p>
                      <a:r>
                        <a:rPr lang="en-IE" sz="1100" dirty="0" smtClean="0"/>
                        <a:t>SEM_PC_CR186</a:t>
                      </a:r>
                      <a:endParaRPr lang="en-IE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1100" dirty="0" smtClean="0"/>
                        <a:t>Export Functionality in MA</a:t>
                      </a:r>
                      <a:endParaRPr lang="en-IE" sz="1100" dirty="0"/>
                    </a:p>
                  </a:txBody>
                  <a:tcPr/>
                </a:tc>
              </a:tr>
              <a:tr h="312365">
                <a:tc>
                  <a:txBody>
                    <a:bodyPr/>
                    <a:lstStyle/>
                    <a:p>
                      <a:r>
                        <a:rPr lang="en-IE" sz="1100" dirty="0" smtClean="0"/>
                        <a:t>SEM_PC_CR265</a:t>
                      </a:r>
                      <a:endParaRPr lang="en-IE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1100" dirty="0" smtClean="0"/>
                        <a:t>Settlements</a:t>
                      </a:r>
                      <a:r>
                        <a:rPr lang="en-IE" sz="1100" baseline="0" dirty="0" smtClean="0"/>
                        <a:t> Task Functionality</a:t>
                      </a:r>
                      <a:endParaRPr lang="en-IE" sz="1100" dirty="0"/>
                    </a:p>
                  </a:txBody>
                  <a:tcPr/>
                </a:tc>
              </a:tr>
              <a:tr h="312365">
                <a:tc>
                  <a:txBody>
                    <a:bodyPr/>
                    <a:lstStyle/>
                    <a:p>
                      <a:r>
                        <a:rPr lang="en-IE" sz="1100" dirty="0" smtClean="0"/>
                        <a:t>SEM_PC_CR297</a:t>
                      </a:r>
                      <a:endParaRPr lang="en-IE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1100" dirty="0" smtClean="0"/>
                        <a:t>Wind Forecast</a:t>
                      </a:r>
                      <a:r>
                        <a:rPr lang="en-IE" sz="1100" baseline="0" dirty="0" smtClean="0"/>
                        <a:t> Validation</a:t>
                      </a:r>
                      <a:endParaRPr lang="en-IE" sz="1100" dirty="0"/>
                    </a:p>
                  </a:txBody>
                  <a:tcPr/>
                </a:tc>
              </a:tr>
              <a:tr h="312365">
                <a:tc>
                  <a:txBody>
                    <a:bodyPr/>
                    <a:lstStyle/>
                    <a:p>
                      <a:r>
                        <a:rPr lang="en-IE" sz="1100" dirty="0" smtClean="0"/>
                        <a:t>SEM_PC_CR310</a:t>
                      </a:r>
                      <a:endParaRPr lang="en-IE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1100" dirty="0" smtClean="0"/>
                        <a:t>Run Cancellation Initialisation</a:t>
                      </a:r>
                      <a:endParaRPr lang="en-IE" sz="1100" dirty="0"/>
                    </a:p>
                  </a:txBody>
                  <a:tcPr/>
                </a:tc>
              </a:tr>
              <a:tr h="312365">
                <a:tc>
                  <a:txBody>
                    <a:bodyPr/>
                    <a:lstStyle/>
                    <a:p>
                      <a:r>
                        <a:rPr lang="en-IE" sz="1100" dirty="0" smtClean="0"/>
                        <a:t>SEM_PC_CR312</a:t>
                      </a:r>
                      <a:endParaRPr lang="en-IE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1100" dirty="0" smtClean="0"/>
                        <a:t>Run Cancellation Functionality</a:t>
                      </a:r>
                      <a:endParaRPr lang="en-IE" sz="1100" dirty="0"/>
                    </a:p>
                  </a:txBody>
                  <a:tcPr/>
                </a:tc>
              </a:tr>
              <a:tr h="312365">
                <a:tc>
                  <a:txBody>
                    <a:bodyPr/>
                    <a:lstStyle/>
                    <a:p>
                      <a:r>
                        <a:rPr lang="en-IE" sz="1100" dirty="0" smtClean="0"/>
                        <a:t>SEM_PC_CR168</a:t>
                      </a:r>
                      <a:endParaRPr lang="en-IE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1100" dirty="0" smtClean="0"/>
                        <a:t>Unnecessary File Import Type Selection</a:t>
                      </a:r>
                      <a:endParaRPr lang="en-IE" sz="1100" dirty="0"/>
                    </a:p>
                  </a:txBody>
                  <a:tcPr/>
                </a:tc>
              </a:tr>
              <a:tr h="312365">
                <a:tc>
                  <a:txBody>
                    <a:bodyPr/>
                    <a:lstStyle/>
                    <a:p>
                      <a:r>
                        <a:rPr lang="en-IE" sz="1100" dirty="0" smtClean="0"/>
                        <a:t>SEM_PC_CR311</a:t>
                      </a:r>
                      <a:endParaRPr lang="en-IE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1100" dirty="0" smtClean="0"/>
                        <a:t>VTOD Status Changes for Approval</a:t>
                      </a:r>
                      <a:endParaRPr lang="en-IE" sz="1100" dirty="0"/>
                    </a:p>
                  </a:txBody>
                  <a:tcPr/>
                </a:tc>
              </a:tr>
              <a:tr h="312365">
                <a:tc>
                  <a:txBody>
                    <a:bodyPr/>
                    <a:lstStyle/>
                    <a:p>
                      <a:r>
                        <a:rPr lang="en-IE" sz="1100" dirty="0" smtClean="0"/>
                        <a:t>SEM_PC_CR294</a:t>
                      </a:r>
                      <a:endParaRPr lang="en-IE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1100" dirty="0" smtClean="0"/>
                        <a:t>DDF Linked to System Type within POMAX file import</a:t>
                      </a:r>
                      <a:endParaRPr lang="en-IE" sz="1100" dirty="0"/>
                    </a:p>
                  </a:txBody>
                  <a:tcPr/>
                </a:tc>
              </a:tr>
              <a:tr h="312365">
                <a:tc>
                  <a:txBody>
                    <a:bodyPr/>
                    <a:lstStyle/>
                    <a:p>
                      <a:r>
                        <a:rPr lang="en-IE" sz="1100" dirty="0" smtClean="0"/>
                        <a:t>SEM_PC_CR295</a:t>
                      </a:r>
                      <a:endParaRPr lang="en-IE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1100" dirty="0" smtClean="0"/>
                        <a:t>Displaying</a:t>
                      </a:r>
                      <a:r>
                        <a:rPr lang="en-IE" sz="1100" baseline="0" dirty="0" smtClean="0"/>
                        <a:t> UUC Penalty Costs in MA</a:t>
                      </a:r>
                      <a:endParaRPr lang="en-IE" sz="11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536" y="1052736"/>
            <a:ext cx="8280920" cy="4824536"/>
          </a:xfrm>
        </p:spPr>
        <p:txBody>
          <a:bodyPr>
            <a:normAutofit/>
          </a:bodyPr>
          <a:lstStyle/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r>
              <a:rPr lang="en-GB" sz="1800" dirty="0" smtClean="0"/>
              <a:t>The release cut-off date for the April 2014 release to the Central Market Systems is:</a:t>
            </a:r>
          </a:p>
          <a:p>
            <a:pPr marL="355600" indent="-355600">
              <a:buClr>
                <a:schemeClr val="tx1"/>
              </a:buClr>
              <a:buSzPts val="2000"/>
              <a:tabLst>
                <a:tab pos="6821488" algn="l"/>
              </a:tabLst>
            </a:pPr>
            <a:r>
              <a:rPr lang="en-GB" sz="1800" dirty="0" smtClean="0"/>
              <a:t>	      </a:t>
            </a:r>
            <a:r>
              <a:rPr lang="en-GB" sz="2400" dirty="0" smtClean="0">
                <a:solidFill>
                  <a:srgbClr val="FF0000"/>
                </a:solidFill>
              </a:rPr>
              <a:t>Friday September 27</a:t>
            </a:r>
            <a:r>
              <a:rPr lang="en-GB" sz="2400" baseline="30000" dirty="0" smtClean="0">
                <a:solidFill>
                  <a:srgbClr val="FF0000"/>
                </a:solidFill>
              </a:rPr>
              <a:t>th</a:t>
            </a:r>
            <a:r>
              <a:rPr lang="en-GB" sz="2400" dirty="0" smtClean="0">
                <a:solidFill>
                  <a:srgbClr val="FF0000"/>
                </a:solidFill>
              </a:rPr>
              <a:t>, 2013. </a:t>
            </a:r>
          </a:p>
          <a:p>
            <a:pPr marL="355600" indent="-355600">
              <a:buClr>
                <a:schemeClr val="tx1"/>
              </a:buClr>
              <a:buSzPts val="2000"/>
              <a:tabLst>
                <a:tab pos="6821488" algn="l"/>
              </a:tabLst>
            </a:pPr>
            <a:endParaRPr lang="en-GB" sz="18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r>
              <a:rPr lang="en-GB" sz="1800" dirty="0" smtClean="0"/>
              <a:t>All approved Modifications Proposals will be allocated to this release (subject to available capacity).</a:t>
            </a:r>
            <a:endParaRPr lang="en-GB" sz="14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8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r>
              <a:rPr lang="en-GB" sz="1800" dirty="0" smtClean="0"/>
              <a:t>Capacity available by vendor (inclusive of </a:t>
            </a:r>
            <a:r>
              <a:rPr lang="en-GB" sz="1800" smtClean="0"/>
              <a:t>hours that </a:t>
            </a:r>
            <a:r>
              <a:rPr lang="en-GB" sz="1800" dirty="0" smtClean="0"/>
              <a:t>will be carried forward from Nov 2013 release):</a:t>
            </a:r>
          </a:p>
          <a:p>
            <a:pPr marL="812800" lvl="1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r>
              <a:rPr lang="en-GB" sz="1800" dirty="0" smtClean="0"/>
              <a:t>ABB: 2,476 hours</a:t>
            </a:r>
          </a:p>
          <a:p>
            <a:pPr marL="812800" lvl="1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r>
              <a:rPr lang="en-GB" sz="1800" dirty="0" smtClean="0"/>
              <a:t>Brady: 1,326 hours</a:t>
            </a:r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800" dirty="0" smtClean="0"/>
          </a:p>
          <a:p>
            <a:pPr marL="355600" indent="-355600" algn="l">
              <a:buClr>
                <a:schemeClr val="tx1"/>
              </a:buClr>
              <a:buSzPts val="2000"/>
              <a:tabLst>
                <a:tab pos="6821488" algn="l"/>
              </a:tabLst>
            </a:pPr>
            <a:endParaRPr lang="en-IE" dirty="0" smtClean="0"/>
          </a:p>
          <a:p>
            <a:pPr algn="l"/>
            <a:endParaRPr lang="en-IE" dirty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6093296"/>
            <a:ext cx="1979712" cy="6701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48264" y="260648"/>
            <a:ext cx="2051695" cy="895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95B6F-B289-42F2-A7C0-627EF37E037E}" type="slidenum">
              <a:rPr lang="en-IE" smtClean="0"/>
              <a:pPr/>
              <a:t>5</a:t>
            </a:fld>
            <a:endParaRPr lang="en-IE"/>
          </a:p>
        </p:txBody>
      </p:sp>
      <p:sp>
        <p:nvSpPr>
          <p:cNvPr id="7" name="TextBox 6"/>
          <p:cNvSpPr txBox="1"/>
          <p:nvPr/>
        </p:nvSpPr>
        <p:spPr>
          <a:xfrm>
            <a:off x="467544" y="332656"/>
            <a:ext cx="61926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3200" dirty="0" smtClean="0"/>
              <a:t>SEM R2.4.0 – April 2014 </a:t>
            </a:r>
            <a:endParaRPr lang="en-IE" sz="32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4" descr="question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536" y="1052736"/>
            <a:ext cx="8280920" cy="4824536"/>
          </a:xfrm>
        </p:spPr>
        <p:txBody>
          <a:bodyPr>
            <a:normAutofit/>
          </a:bodyPr>
          <a:lstStyle/>
          <a:p>
            <a:pPr marL="355600" indent="-355600" algn="l">
              <a:buClr>
                <a:schemeClr val="tx1"/>
              </a:buClr>
              <a:buSzPts val="2000"/>
              <a:tabLst>
                <a:tab pos="6821488" algn="l"/>
              </a:tabLst>
            </a:pPr>
            <a:endParaRPr lang="en-IE" sz="1400" dirty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6093296"/>
            <a:ext cx="1979712" cy="6701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948264" y="260648"/>
            <a:ext cx="2051695" cy="895413"/>
          </a:xfrm>
          <a:prstGeom prst="rect">
            <a:avLst/>
          </a:prstGeom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95B6F-B289-42F2-A7C0-627EF37E037E}" type="slidenum">
              <a:rPr lang="en-IE" smtClean="0"/>
              <a:pPr/>
              <a:t>6</a:t>
            </a:fld>
            <a:endParaRPr lang="en-IE"/>
          </a:p>
        </p:txBody>
      </p:sp>
      <p:sp>
        <p:nvSpPr>
          <p:cNvPr id="7" name="TextBox 6"/>
          <p:cNvSpPr txBox="1"/>
          <p:nvPr/>
        </p:nvSpPr>
        <p:spPr>
          <a:xfrm>
            <a:off x="467544" y="332656"/>
            <a:ext cx="61926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3200" dirty="0" smtClean="0"/>
              <a:t>Questions  </a:t>
            </a:r>
            <a:endParaRPr lang="en-IE" sz="32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roup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Regulatory Affairs" ma:contentTypeID="0x010100265BBC7FA3C9DF40A8B33B7539D53B1D060074177663C135E743B0508DDEF5CD3ED8" ma:contentTypeVersion="441" ma:contentTypeDescription="" ma:contentTypeScope="" ma:versionID="e74de221bf3074b862680e46aa32f0de">
  <xsd:schema xmlns:xsd="http://www.w3.org/2001/XMLSchema" xmlns:p="http://schemas.microsoft.com/office/2006/metadata/properties" xmlns:ns3="555a66dc-fdf2-47ca-80f5-c077f14f4733" targetNamespace="http://schemas.microsoft.com/office/2006/metadata/properties" ma:root="true" ma:fieldsID="ca8d8b6bf269a0ce5b6ce5bb22bb9fbf" ns3:_="">
    <xsd:import namespace="555a66dc-fdf2-47ca-80f5-c077f14f4733"/>
    <xsd:element name="properties">
      <xsd:complexType>
        <xsd:sequence>
          <xsd:element name="documentManagement">
            <xsd:complexType>
              <xsd:all>
                <xsd:element ref="ns3:documentarchivestatus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555a66dc-fdf2-47ca-80f5-c077f14f4733" elementFormDefault="qualified">
    <xsd:import namespace="http://schemas.microsoft.com/office/2006/documentManagement/types"/>
    <xsd:element name="documentarchivestatus" ma:index="11" nillable="true" ma:displayName="Archive Status" ma:default="Active" ma:format="Dropdown" ma:internalName="documentarchivestatus">
      <xsd:simpleType>
        <xsd:restriction base="dms:Choice">
          <xsd:enumeration value="Active"/>
          <xsd:enumeration value="Archiv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8" ma:displayName="Comments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p:properties xmlns:p="http://schemas.microsoft.com/office/2006/metadata/properties" xmlns:xsi="http://www.w3.org/2001/XMLSchema-instance">
  <documentManagement>
    <documentarchivestatus xmlns="555a66dc-fdf2-47ca-80f5-c077f14f4733">Active</documentarchivestatus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D8412C5-6E34-49B0-9269-395E3B38BC06}"/>
</file>

<file path=customXml/itemProps2.xml><?xml version="1.0" encoding="utf-8"?>
<ds:datastoreItem xmlns:ds="http://schemas.openxmlformats.org/officeDocument/2006/customXml" ds:itemID="{B5DD022D-4E37-4045-A023-CEC82C77DBB1}"/>
</file>

<file path=customXml/itemProps3.xml><?xml version="1.0" encoding="utf-8"?>
<ds:datastoreItem xmlns:ds="http://schemas.openxmlformats.org/officeDocument/2006/customXml" ds:itemID="{257FA132-07BD-429A-9A62-8FA8CDC6181E}"/>
</file>

<file path=docProps/app.xml><?xml version="1.0" encoding="utf-8"?>
<Properties xmlns="http://schemas.openxmlformats.org/officeDocument/2006/extended-properties" xmlns:vt="http://schemas.openxmlformats.org/officeDocument/2006/docPropsVTypes">
  <Template>Group</Template>
  <TotalTime>2002</TotalTime>
  <Words>421</Words>
  <Application>Microsoft Office PowerPoint</Application>
  <PresentationFormat>On-screen Show (4:3)</PresentationFormat>
  <Paragraphs>136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Group</vt:lpstr>
      <vt:lpstr>Slide 1</vt:lpstr>
      <vt:lpstr>Slide 2</vt:lpstr>
      <vt:lpstr>Slide 3</vt:lpstr>
      <vt:lpstr>Slide 4</vt:lpstr>
      <vt:lpstr>Slide 5</vt:lpstr>
      <vt:lpstr>Slide 6</vt:lpstr>
    </vt:vector>
  </TitlesOfParts>
  <Company>SEMO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MODS Presentation 20121205 SEMO IT Functional V1.0</dc:title>
  <dc:creator>Administrator</dc:creator>
  <dc:description/>
  <cp:lastModifiedBy>sking</cp:lastModifiedBy>
  <cp:revision>167</cp:revision>
  <dcterms:created xsi:type="dcterms:W3CDTF">2012-03-05T15:50:14Z</dcterms:created>
  <dcterms:modified xsi:type="dcterms:W3CDTF">2013-06-11T16:12:59Z</dcterms:modified>
  <cp:contentType>Regulatory Affairs</cp:contentTyp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0x010100265BBC7FA3C9DF40A8B33B7539D53B1D060074177663C135E743B0508DDEF5CD3ED8</vt:lpwstr>
  </property>
  <property fmtid="{D5CDD505-2E9C-101B-9397-08002B2CF9AE}" pid="3" name="Year">
    <vt:lpwstr>2012</vt:lpwstr>
  </property>
</Properties>
</file>