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44" r:id="rId6"/>
    <p:sldId id="348" r:id="rId7"/>
    <p:sldId id="346" r:id="rId8"/>
    <p:sldId id="337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238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10/06/2016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6464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67 </a:t>
            </a:r>
          </a:p>
          <a:p>
            <a:endParaRPr lang="en-IE" dirty="0" smtClean="0"/>
          </a:p>
          <a:p>
            <a:r>
              <a:rPr lang="en-IE" dirty="0" smtClean="0"/>
              <a:t>April 14</a:t>
            </a:r>
            <a:r>
              <a:rPr lang="en-IE" baseline="30000" dirty="0" smtClean="0"/>
              <a:t>th</a:t>
            </a:r>
            <a:r>
              <a:rPr lang="en-IE" dirty="0" smtClean="0"/>
              <a:t> 2016</a:t>
            </a:r>
            <a:endParaRPr lang="en-US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8009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Approved Scope for this release is as follows: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SEM R2.8.0 will be the </a:t>
            </a:r>
            <a:r>
              <a:rPr lang="en-IE" sz="2000" u="sng" dirty="0" smtClean="0"/>
              <a:t>final</a:t>
            </a:r>
            <a:r>
              <a:rPr lang="en-IE" sz="2000" dirty="0" smtClean="0"/>
              <a:t> Central Market Systems release under the current 3 year vendor release contract.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R2.8.0 Release </a:t>
            </a:r>
            <a:endParaRPr lang="en-IE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5143270"/>
              </p:ext>
            </p:extLst>
          </p:nvPr>
        </p:nvGraphicFramePr>
        <p:xfrm>
          <a:off x="467544" y="1700808"/>
          <a:ext cx="777686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528392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CR</a:t>
                      </a:r>
                      <a:r>
                        <a:rPr lang="en-IE" baseline="0" dirty="0" smtClean="0"/>
                        <a:t> Ref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Source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Sort </a:t>
                      </a:r>
                      <a:r>
                        <a:rPr lang="en-IE" baseline="0" dirty="0" smtClean="0"/>
                        <a:t>Change for  PUMP Eligible Availability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Market Audit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err="1" smtClean="0"/>
                        <a:t>iPlanet</a:t>
                      </a:r>
                      <a:r>
                        <a:rPr lang="en-IE" baseline="0" dirty="0" smtClean="0"/>
                        <a:t> (</a:t>
                      </a:r>
                      <a:r>
                        <a:rPr lang="en-IE" baseline="0" dirty="0" err="1" smtClean="0"/>
                        <a:t>webserver</a:t>
                      </a:r>
                      <a:r>
                        <a:rPr lang="en-IE" baseline="0" dirty="0" smtClean="0"/>
                        <a:t>) Upgrade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Technical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Electricity VAT Change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Revenue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165304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824536"/>
          </a:xfrm>
        </p:spPr>
        <p:txBody>
          <a:bodyPr>
            <a:normAutofit fontScale="62500" lnSpcReduction="20000"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Scope approved                                         Feb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Proof of Concept with vendors               Mar 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Publication of HLIA                                    Mar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Software delivery                                       Apr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System Integration Test Execution          Apr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May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GB" sz="2400" dirty="0" smtClean="0"/>
              <a:t>Connectivity Test                                        Apr 25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Apr 29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Market Test Execution                               May 11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to May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Deployment </a:t>
            </a:r>
            <a:r>
              <a:rPr lang="en-GB" sz="2400" baseline="30000" dirty="0" smtClean="0"/>
              <a:t>*</a:t>
            </a:r>
            <a:r>
              <a:rPr lang="en-GB" sz="2400" dirty="0" smtClean="0"/>
              <a:t>                                              Jun 17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* subject to successful completion of all testing.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SEM R2.8.0 – Schedule </a:t>
            </a:r>
            <a:endParaRPr lang="en-I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Initial Capacity Settlement delayed on March 9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</a:t>
            </a:r>
            <a:endParaRPr lang="en-IE" sz="2000" baseline="30000" dirty="0" smtClean="0"/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Caused by internal software issue  relating to the number of rows that can be inserted to the database at any one time.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Software patch was issued by our vendor on the evening of March 9</a:t>
            </a:r>
            <a:r>
              <a:rPr lang="en-IE" sz="1600" baseline="30000" dirty="0" smtClean="0"/>
              <a:t>th</a:t>
            </a:r>
            <a:r>
              <a:rPr lang="en-IE" sz="1600" dirty="0" smtClean="0"/>
              <a:t>,</a:t>
            </a:r>
            <a:r>
              <a:rPr lang="en-IE" sz="1600" baseline="30000" dirty="0" smtClean="0"/>
              <a:t> </a:t>
            </a:r>
            <a:r>
              <a:rPr lang="en-IE" sz="1600" dirty="0" smtClean="0"/>
              <a:t>tested overnight and deployed to Production on March 10th.  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Issues during weekend of March 19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/ 20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IE" sz="1600" dirty="0" smtClean="0"/>
              <a:t>UPS failure in Castlereagh House data centre at 1:30 AM on March 19</a:t>
            </a:r>
            <a:r>
              <a:rPr lang="en-IE" sz="1600" baseline="30000" dirty="0" smtClean="0"/>
              <a:t>th</a:t>
            </a:r>
            <a:r>
              <a:rPr lang="en-IE" sz="1600" dirty="0" smtClean="0"/>
              <a:t> resulted in a forced outage of the Central Market </a:t>
            </a:r>
            <a:r>
              <a:rPr lang="en-IE" sz="1600" smtClean="0"/>
              <a:t>Systems.</a:t>
            </a:r>
            <a:endParaRPr lang="en-IE" sz="1600" dirty="0" smtClean="0"/>
          </a:p>
          <a:p>
            <a:pPr marL="812800" lvl="1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IE" sz="1600" dirty="0" smtClean="0"/>
              <a:t>Service was restored by 4:30 AM.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IE" sz="1600" dirty="0" smtClean="0"/>
              <a:t>Consequential  issues encountered over the weekend resulting in </a:t>
            </a:r>
          </a:p>
          <a:p>
            <a:pPr marL="1270000" lvl="2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IE" sz="1200" dirty="0" smtClean="0"/>
              <a:t>delays to the publication of the EA1 schedule for Trading Days 20</a:t>
            </a:r>
            <a:r>
              <a:rPr lang="en-IE" sz="1200" baseline="30000" dirty="0" smtClean="0"/>
              <a:t>th</a:t>
            </a:r>
            <a:r>
              <a:rPr lang="en-IE" sz="1200" dirty="0" smtClean="0"/>
              <a:t> &amp; 21</a:t>
            </a:r>
            <a:r>
              <a:rPr lang="en-IE" sz="1200" baseline="30000" dirty="0" smtClean="0"/>
              <a:t>st</a:t>
            </a:r>
            <a:r>
              <a:rPr lang="en-IE" sz="1200" dirty="0" smtClean="0"/>
              <a:t> March and</a:t>
            </a:r>
          </a:p>
          <a:p>
            <a:pPr marL="1270000" lvl="2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IE" sz="1200" dirty="0" smtClean="0"/>
              <a:t>cancellation of a number of EA2 and WD1 MSP and MIUN runs.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r>
              <a:rPr lang="en-IE" sz="1600" dirty="0" smtClean="0"/>
              <a:t>Systems personnel worked through the weekend to address the issues. 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Recent Operational Issues  </a:t>
            </a:r>
            <a:endParaRPr lang="en-IE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800BB0-0A2A-48C5-BBD2-2071AA6F0DDF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2761</TotalTime>
  <Words>279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Group</vt:lpstr>
      <vt:lpstr>Slide 1</vt:lpstr>
      <vt:lpstr>Slide 2</vt:lpstr>
      <vt:lpstr>Slide 3</vt:lpstr>
      <vt:lpstr>Slide 4</vt:lpstr>
      <vt:lpstr>Slide 5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dc:description/>
  <cp:lastModifiedBy>cbreslin</cp:lastModifiedBy>
  <cp:revision>271</cp:revision>
  <cp:lastPrinted>2015-11-26T07:51:04Z</cp:lastPrinted>
  <dcterms:created xsi:type="dcterms:W3CDTF">2012-03-05T15:50:14Z</dcterms:created>
  <dcterms:modified xsi:type="dcterms:W3CDTF">2016-06-10T10:05:24Z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2014</vt:lpwstr>
  </property>
</Properties>
</file>