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344" r:id="rId6"/>
    <p:sldId id="348" r:id="rId7"/>
    <p:sldId id="346" r:id="rId8"/>
    <p:sldId id="337" r:id="rId9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46" autoAdjust="0"/>
    <p:restoredTop sz="94660"/>
  </p:normalViewPr>
  <p:slideViewPr>
    <p:cSldViewPr>
      <p:cViewPr>
        <p:scale>
          <a:sx n="95" d="100"/>
          <a:sy n="95" d="100"/>
        </p:scale>
        <p:origin x="-2388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7E522-47CB-4356-8545-ED8C0AB31031}" type="datetimeFigureOut">
              <a:rPr lang="en-IE" smtClean="0"/>
              <a:pPr/>
              <a:t>10/06/2016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1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1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DBE50-4973-4D7D-BE39-3F0FBC1C9B9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646440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34FA-EA9B-487F-8542-C8E785375CB5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610F-C8BA-4AC6-9DC1-C6975DF8DEF7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EE1D-D54C-41F9-83F6-89AC296D97C1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676E-A70B-4CA2-847B-C5DC190662B1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CDB9-05FD-4F83-B84F-A218EBFAA239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1CF-1677-4AA7-A783-61730EDB16F7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EAD9-E288-4CC0-A041-655CCCF66309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88AD-7AA9-4DA9-996F-C7045D06B574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D1A5-A732-4B4D-84A9-06BEBB8CFAF2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3B47-B4D7-4AEA-9C4E-00C99536621D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F127-A2B0-4E28-99E6-6CDFC5A5BCA0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4783A-76A4-49F5-B06D-D7D286A4B744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Market Systems Release Update</a:t>
            </a:r>
          </a:p>
          <a:p>
            <a:endParaRPr lang="en-IE" dirty="0" smtClean="0"/>
          </a:p>
          <a:p>
            <a:r>
              <a:rPr lang="en-IE" dirty="0" smtClean="0"/>
              <a:t>Modifications Committee Meeting 67 </a:t>
            </a:r>
          </a:p>
          <a:p>
            <a:endParaRPr lang="en-IE" dirty="0" smtClean="0"/>
          </a:p>
          <a:p>
            <a:r>
              <a:rPr lang="en-IE" dirty="0" smtClean="0"/>
              <a:t>April 14</a:t>
            </a:r>
            <a:r>
              <a:rPr lang="en-IE" baseline="30000" dirty="0" smtClean="0"/>
              <a:t>th</a:t>
            </a:r>
            <a:r>
              <a:rPr lang="en-IE" dirty="0" smtClean="0"/>
              <a:t> 2016</a:t>
            </a:r>
            <a:endParaRPr lang="en-US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1</a:t>
            </a:fld>
            <a:endParaRPr lang="en-I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78009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518457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Approved Scope for this release is as follows: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SEM R2.8.0 will be the </a:t>
            </a:r>
            <a:r>
              <a:rPr lang="en-IE" sz="2000" u="sng" dirty="0" smtClean="0"/>
              <a:t>final</a:t>
            </a:r>
            <a:r>
              <a:rPr lang="en-IE" sz="2000" dirty="0" smtClean="0"/>
              <a:t> Central Market Systems release under the current 3 year vendor release contract.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sz="20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2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R2.8.0 Release </a:t>
            </a:r>
            <a:endParaRPr lang="en-IE" sz="32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75143270"/>
              </p:ext>
            </p:extLst>
          </p:nvPr>
        </p:nvGraphicFramePr>
        <p:xfrm>
          <a:off x="467544" y="1700808"/>
          <a:ext cx="7776864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3528392"/>
                <a:gridCol w="2520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CR</a:t>
                      </a:r>
                      <a:r>
                        <a:rPr lang="en-IE" baseline="0" dirty="0" smtClean="0"/>
                        <a:t> Ref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Description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Source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SEM_PC_CR351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dirty="0" smtClean="0"/>
                        <a:t>Sort </a:t>
                      </a:r>
                      <a:r>
                        <a:rPr lang="en-IE" baseline="0" dirty="0" smtClean="0"/>
                        <a:t>Change for  PUMP Eligible Availability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Market Audit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SEM_PC_CR353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dirty="0" err="1" smtClean="0"/>
                        <a:t>iPlanet</a:t>
                      </a:r>
                      <a:r>
                        <a:rPr lang="en-IE" baseline="0" dirty="0" smtClean="0"/>
                        <a:t> (</a:t>
                      </a:r>
                      <a:r>
                        <a:rPr lang="en-IE" baseline="0" dirty="0" err="1" smtClean="0"/>
                        <a:t>webserver</a:t>
                      </a:r>
                      <a:r>
                        <a:rPr lang="en-IE" baseline="0" dirty="0" smtClean="0"/>
                        <a:t>) Upgrade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Technical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SEM_PC_CR354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dirty="0" smtClean="0"/>
                        <a:t>Electricity VAT Change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Revenue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6165304"/>
            <a:ext cx="2743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280920" cy="4824536"/>
          </a:xfrm>
        </p:spPr>
        <p:txBody>
          <a:bodyPr>
            <a:normAutofit fontScale="62500" lnSpcReduction="20000"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Scope approved                                         Feb 1</a:t>
            </a:r>
            <a:r>
              <a:rPr lang="en-GB" sz="2400" baseline="30000" dirty="0" smtClean="0"/>
              <a:t>st</a:t>
            </a:r>
            <a:r>
              <a:rPr lang="en-GB" sz="2400" dirty="0" smtClean="0"/>
              <a:t> 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pitchFamily="34" charset="0"/>
              <a:buChar char="•"/>
              <a:tabLst>
                <a:tab pos="6821488" algn="l"/>
              </a:tabLst>
            </a:pPr>
            <a:r>
              <a:rPr lang="en-GB" sz="2400" dirty="0" smtClean="0"/>
              <a:t>Proof of Concept with vendors               Mar 4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 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Publication of HLIA                                    Mar 11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Software delivery                                       Apr 11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System Integration Test Execution          Apr 11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to May 20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pitchFamily="34" charset="0"/>
              <a:buChar char="•"/>
              <a:tabLst>
                <a:tab pos="6821488" algn="l"/>
              </a:tabLst>
            </a:pPr>
            <a:r>
              <a:rPr lang="en-GB" sz="2400" dirty="0" smtClean="0"/>
              <a:t>Connectivity Test                                        Apr 25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to Apr 29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Market Test Execution                               May 11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to May 20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Deployment </a:t>
            </a:r>
            <a:r>
              <a:rPr lang="en-GB" sz="2400" baseline="30000" dirty="0" smtClean="0"/>
              <a:t>*</a:t>
            </a:r>
            <a:r>
              <a:rPr lang="en-GB" sz="2400" dirty="0" smtClean="0"/>
              <a:t>                                              Jun 17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</a:t>
            </a: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dirty="0" smtClean="0"/>
              <a:t>* subject to successful completion of all testing.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3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 smtClean="0"/>
              <a:t>SEM R2.8.0 – Schedule </a:t>
            </a:r>
            <a:endParaRPr lang="en-IE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518457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Initial Capacity Settlement delayed on March 9</a:t>
            </a:r>
            <a:r>
              <a:rPr lang="en-IE" sz="2000" baseline="30000" dirty="0" smtClean="0"/>
              <a:t>th</a:t>
            </a:r>
            <a:r>
              <a:rPr lang="en-IE" sz="2000" dirty="0" smtClean="0"/>
              <a:t> </a:t>
            </a:r>
            <a:endParaRPr lang="en-IE" sz="2000" baseline="30000" dirty="0" smtClean="0"/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1600" dirty="0" smtClean="0"/>
              <a:t>Caused by internal software issue  relating to the number of rows that can be inserted to the database at any one time. 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1600" dirty="0" smtClean="0"/>
              <a:t>Software patch was issued by our vendor on the evening of March 9</a:t>
            </a:r>
            <a:r>
              <a:rPr lang="en-IE" sz="1600" baseline="30000" dirty="0" smtClean="0"/>
              <a:t>th</a:t>
            </a:r>
            <a:r>
              <a:rPr lang="en-IE" sz="1600" dirty="0" smtClean="0"/>
              <a:t>,</a:t>
            </a:r>
            <a:r>
              <a:rPr lang="en-IE" sz="1600" baseline="30000" dirty="0" smtClean="0"/>
              <a:t> </a:t>
            </a:r>
            <a:r>
              <a:rPr lang="en-IE" sz="1600" dirty="0" smtClean="0"/>
              <a:t>tested overnight and deployed to Production on March 10th.   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Issues during weekend of March 19</a:t>
            </a:r>
            <a:r>
              <a:rPr lang="en-IE" sz="2000" baseline="30000" dirty="0" smtClean="0"/>
              <a:t>th</a:t>
            </a:r>
            <a:r>
              <a:rPr lang="en-IE" sz="2000" dirty="0" smtClean="0"/>
              <a:t> / 20</a:t>
            </a:r>
            <a:r>
              <a:rPr lang="en-IE" sz="2000" baseline="30000" dirty="0" smtClean="0"/>
              <a:t>th</a:t>
            </a:r>
            <a:r>
              <a:rPr lang="en-IE" sz="2000" dirty="0" smtClean="0"/>
              <a:t> 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pitchFamily="34" charset="0"/>
              <a:buChar char="•"/>
              <a:tabLst>
                <a:tab pos="6821488" algn="l"/>
              </a:tabLst>
            </a:pPr>
            <a:r>
              <a:rPr lang="en-IE" sz="1600" dirty="0" smtClean="0"/>
              <a:t>UPS failure in Castlereagh House data centre at 1:30 AM on March 19</a:t>
            </a:r>
            <a:r>
              <a:rPr lang="en-IE" sz="1600" baseline="30000" dirty="0" smtClean="0"/>
              <a:t>th</a:t>
            </a:r>
            <a:r>
              <a:rPr lang="en-IE" sz="1600" dirty="0" smtClean="0"/>
              <a:t> resulted in a forced outage of the Central Market </a:t>
            </a:r>
            <a:r>
              <a:rPr lang="en-IE" sz="1600" smtClean="0"/>
              <a:t>Systems.</a:t>
            </a:r>
            <a:endParaRPr lang="en-IE" sz="1600" dirty="0" smtClean="0"/>
          </a:p>
          <a:p>
            <a:pPr marL="812800" lvl="1" indent="-355600" algn="l">
              <a:buClr>
                <a:schemeClr val="tx1"/>
              </a:buClr>
              <a:buSzPts val="2000"/>
              <a:buFont typeface="Arial" pitchFamily="34" charset="0"/>
              <a:buChar char="•"/>
              <a:tabLst>
                <a:tab pos="6821488" algn="l"/>
              </a:tabLst>
            </a:pPr>
            <a:r>
              <a:rPr lang="en-IE" sz="1600" dirty="0" smtClean="0"/>
              <a:t>Service was restored by 4:30 AM.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pitchFamily="34" charset="0"/>
              <a:buChar char="•"/>
              <a:tabLst>
                <a:tab pos="6821488" algn="l"/>
              </a:tabLst>
            </a:pPr>
            <a:r>
              <a:rPr lang="en-IE" sz="1600" dirty="0" smtClean="0"/>
              <a:t>Consequential  issues encountered over the weekend resulting in </a:t>
            </a:r>
          </a:p>
          <a:p>
            <a:pPr marL="1270000" lvl="2" indent="-355600" algn="l">
              <a:buClr>
                <a:schemeClr val="tx1"/>
              </a:buClr>
              <a:buSzPts val="2000"/>
              <a:buFont typeface="Arial" pitchFamily="34" charset="0"/>
              <a:buChar char="•"/>
              <a:tabLst>
                <a:tab pos="6821488" algn="l"/>
              </a:tabLst>
            </a:pPr>
            <a:r>
              <a:rPr lang="en-IE" sz="1200" dirty="0" smtClean="0"/>
              <a:t>delays to the publication of the EA1 schedule for Trading Days 20</a:t>
            </a:r>
            <a:r>
              <a:rPr lang="en-IE" sz="1200" baseline="30000" dirty="0" smtClean="0"/>
              <a:t>th</a:t>
            </a:r>
            <a:r>
              <a:rPr lang="en-IE" sz="1200" dirty="0" smtClean="0"/>
              <a:t> &amp; 21</a:t>
            </a:r>
            <a:r>
              <a:rPr lang="en-IE" sz="1200" baseline="30000" dirty="0" smtClean="0"/>
              <a:t>st</a:t>
            </a:r>
            <a:r>
              <a:rPr lang="en-IE" sz="1200" dirty="0" smtClean="0"/>
              <a:t> March and</a:t>
            </a:r>
          </a:p>
          <a:p>
            <a:pPr marL="1270000" lvl="2" indent="-355600" algn="l">
              <a:buClr>
                <a:schemeClr val="tx1"/>
              </a:buClr>
              <a:buSzPts val="2000"/>
              <a:buFont typeface="Arial" pitchFamily="34" charset="0"/>
              <a:buChar char="•"/>
              <a:tabLst>
                <a:tab pos="6821488" algn="l"/>
              </a:tabLst>
            </a:pPr>
            <a:r>
              <a:rPr lang="en-IE" sz="1200" dirty="0" smtClean="0"/>
              <a:t>cancellation of a number of EA2 and WD1 MSP and MIUN runs. 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pitchFamily="34" charset="0"/>
              <a:buChar char="•"/>
              <a:tabLst>
                <a:tab pos="6821488" algn="l"/>
              </a:tabLst>
            </a:pPr>
            <a:r>
              <a:rPr lang="en-IE" sz="1600" dirty="0" smtClean="0"/>
              <a:t>Systems personnel worked through the weekend to address the issues. 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4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Recent Operational Issues  </a:t>
            </a:r>
            <a:endParaRPr lang="en-IE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6093296"/>
            <a:ext cx="2743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ques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sz="1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5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Questions 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800BB0-0A2A-48C5-BBD2-2071AA6F0DDF}"/>
</file>

<file path=customXml/itemProps2.xml><?xml version="1.0" encoding="utf-8"?>
<ds:datastoreItem xmlns:ds="http://schemas.openxmlformats.org/officeDocument/2006/customXml" ds:itemID="{B5DD022D-4E37-4045-A023-CEC82C77DBB1}"/>
</file>

<file path=customXml/itemProps3.xml><?xml version="1.0" encoding="utf-8"?>
<ds:datastoreItem xmlns:ds="http://schemas.openxmlformats.org/officeDocument/2006/customXml" ds:itemID="{257FA132-07BD-429A-9A62-8FA8CDC6181E}"/>
</file>

<file path=docProps/app.xml><?xml version="1.0" encoding="utf-8"?>
<Properties xmlns="http://schemas.openxmlformats.org/officeDocument/2006/extended-properties" xmlns:vt="http://schemas.openxmlformats.org/officeDocument/2006/docPropsVTypes">
  <Template>Group</Template>
  <TotalTime>2761</TotalTime>
  <Words>279</Words>
  <Application>Microsoft Office PowerPoint</Application>
  <PresentationFormat>On-screen Show (4:3)</PresentationFormat>
  <Paragraphs>70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Group</vt:lpstr>
      <vt:lpstr>Slide 1</vt:lpstr>
      <vt:lpstr>Slide 2</vt:lpstr>
      <vt:lpstr>Slide 3</vt:lpstr>
      <vt:lpstr>Slide 4</vt:lpstr>
      <vt:lpstr>Slide 5</vt:lpstr>
    </vt:vector>
  </TitlesOfParts>
  <Company>SEMO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dc:description/>
  <cp:lastModifiedBy>cbreslin</cp:lastModifiedBy>
  <cp:revision>271</cp:revision>
  <cp:lastPrinted>2015-11-26T07:51:04Z</cp:lastPrinted>
  <dcterms:created xsi:type="dcterms:W3CDTF">2012-03-05T15:50:14Z</dcterms:created>
  <dcterms:modified xsi:type="dcterms:W3CDTF">2016-06-10T10:05:24Z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  <property fmtid="{D5CDD505-2E9C-101B-9397-08002B2CF9AE}" pid="3" name="Year">
    <vt:lpwstr>2014</vt:lpwstr>
  </property>
</Properties>
</file>