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30" r:id="rId6"/>
    <p:sldId id="338" r:id="rId7"/>
    <p:sldId id="339" r:id="rId8"/>
    <p:sldId id="340" r:id="rId9"/>
    <p:sldId id="331" r:id="rId10"/>
    <p:sldId id="337" r:id="rId11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45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12/04/2013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E7DFF-0AD9-410B-9E8E-60D5A9D58627}" type="slidenum">
              <a:rPr lang="en-US" smtClean="0">
                <a:latin typeface="Calibri" pitchFamily="34" charset="0"/>
              </a:rPr>
              <a:pPr>
                <a:defRPr/>
              </a:pPr>
              <a:t>3</a:t>
            </a:fld>
            <a:r>
              <a:rPr lang="en-US" dirty="0" smtClean="0">
                <a:latin typeface="Calibri" pitchFamily="34" charset="0"/>
              </a:rPr>
              <a:t>##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12/04/2013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48 </a:t>
            </a:r>
          </a:p>
          <a:p>
            <a:endParaRPr lang="en-IE" dirty="0" smtClean="0"/>
          </a:p>
          <a:p>
            <a:r>
              <a:rPr lang="en-IE" dirty="0" smtClean="0"/>
              <a:t>April 11</a:t>
            </a:r>
            <a:r>
              <a:rPr lang="en-IE" baseline="30000" dirty="0" smtClean="0"/>
              <a:t>th</a:t>
            </a:r>
            <a:r>
              <a:rPr lang="en-IE" dirty="0" smtClean="0"/>
              <a:t> 2012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following is the approved scope for SEM R2.2.0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R2.2.0 – Approved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569" y="1655110"/>
          <a:ext cx="7704856" cy="259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216"/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CR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Addition of a D+3 DI report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Mod_03_12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Alignment of T&amp;SC with Revised VAT arrangements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SEM_PC_CR300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Report on Offered Capacity in Implicit</a:t>
                      </a:r>
                      <a:r>
                        <a:rPr lang="en-IE" sz="1100" baseline="0" dirty="0" smtClean="0"/>
                        <a:t> Auctions **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SEM_PC_CR193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TLAF Publishing in the MPI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SEM_PC_CR262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Unit Under Test Submission Screen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SEM_PC_CR289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Internal Submission Gates – Option 1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MA System Summary IC Flows</a:t>
                      </a:r>
                      <a:endParaRPr lang="en-I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332656"/>
            <a:ext cx="9144000" cy="4048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SEM R2.2.0 Key Milestones 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8661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60649"/>
            <a:ext cx="1763663" cy="76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05600" y="6364817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fld id="{69C95B6F-B289-42F2-A7C0-627EF37E037E}" type="slidenum">
              <a:rPr lang="en-IE" b="0" smtClean="0"/>
              <a:pPr algn="r">
                <a:buNone/>
              </a:pPr>
              <a:t>3</a:t>
            </a:fld>
            <a:endParaRPr lang="en-IE" b="0" dirty="0"/>
          </a:p>
        </p:txBody>
      </p:sp>
      <p:sp>
        <p:nvSpPr>
          <p:cNvPr id="9" name="Rectangle 8"/>
          <p:cNvSpPr/>
          <p:nvPr/>
        </p:nvSpPr>
        <p:spPr>
          <a:xfrm>
            <a:off x="539552" y="764024"/>
            <a:ext cx="799288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>
              <a:spcBef>
                <a:spcPts val="1400"/>
              </a:spcBef>
              <a:buFont typeface="Wingdings" pitchFamily="2" charset="2"/>
              <a:buChar char="q"/>
              <a:defRPr/>
            </a:pPr>
            <a:r>
              <a:rPr lang="en-IE" dirty="0" smtClean="0"/>
              <a:t> Vendor Design Approval 			09 Jan 2013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defRPr/>
            </a:pP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MPUD Publication*			09 Jan 2013	 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Participant Workshop 		24 Jan 2013 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(Brady) 		25 Jan 2013</a:t>
            </a:r>
            <a:r>
              <a:rPr lang="en-IE" b="1" dirty="0" smtClean="0">
                <a:solidFill>
                  <a:srgbClr val="00B050"/>
                </a:solidFill>
              </a:rPr>
              <a:t> 	√ Complete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Factory Test				14 Feb 2013	</a:t>
            </a:r>
            <a:r>
              <a:rPr lang="en-IE" b="1" dirty="0" smtClean="0">
                <a:solidFill>
                  <a:srgbClr val="00B050"/>
                </a:solidFill>
              </a:rPr>
              <a:t> 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(ABB) 		15 Feb 2013</a:t>
            </a:r>
            <a:r>
              <a:rPr lang="en-IE" b="1" dirty="0" smtClean="0">
                <a:solidFill>
                  <a:srgbClr val="00B050"/>
                </a:solidFill>
              </a:rPr>
              <a:t> 	 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SIT Execution Commences			28 Jan 2013	</a:t>
            </a:r>
            <a:r>
              <a:rPr lang="en-IE" b="1" dirty="0" smtClean="0">
                <a:solidFill>
                  <a:srgbClr val="00B050"/>
                </a:solidFill>
              </a:rPr>
              <a:t> 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Test Execution 			13 Mar  - 19 Apr 2013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IE" sz="1400" dirty="0" smtClean="0"/>
              <a:t>  Connectivity Testing			20-22 Mar 2013</a:t>
            </a:r>
            <a:r>
              <a:rPr lang="en-IE" sz="1400" b="1" dirty="0" smtClean="0">
                <a:solidFill>
                  <a:srgbClr val="00B050"/>
                </a:solidFill>
              </a:rPr>
              <a:t> 	√ Complete</a:t>
            </a:r>
            <a:endParaRPr lang="en-IE" sz="14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en-IE" sz="1400" dirty="0" smtClean="0"/>
              <a:t>  Functional Testing			25 Mar – 19 Apr 2013	</a:t>
            </a:r>
            <a:r>
              <a:rPr lang="en-IE" sz="1400" b="1" dirty="0" smtClean="0">
                <a:solidFill>
                  <a:srgbClr val="00B050"/>
                </a:solidFill>
              </a:rPr>
              <a:t> In Progress</a:t>
            </a:r>
            <a:endParaRPr lang="en-IE" sz="1400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Proposed Deployment**  			10 May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 lvl="8">
              <a:defRPr/>
            </a:pPr>
            <a:r>
              <a:rPr lang="en-IE" sz="1000" dirty="0" smtClean="0"/>
              <a:t>	*    Revision V1.1 published on Jan 23</a:t>
            </a:r>
            <a:r>
              <a:rPr lang="en-IE" sz="1000" baseline="30000" dirty="0" smtClean="0"/>
              <a:t>rd</a:t>
            </a:r>
            <a:r>
              <a:rPr lang="en-IE" sz="1000" dirty="0" smtClean="0"/>
              <a:t> </a:t>
            </a:r>
          </a:p>
          <a:p>
            <a:pPr lvl="8">
              <a:defRPr/>
            </a:pPr>
            <a:r>
              <a:rPr lang="en-IE" sz="1000" dirty="0" smtClean="0"/>
              <a:t>	**  Subject to successful completion of testing</a:t>
            </a:r>
            <a:endParaRPr lang="en-I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There are no approved Modification Proposals in scope for SEM R2.3.0 (Oct 2013)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 meeting of the Change Control Forum (CCF) was held on March 21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at which the following provisional scope was proposed for implementation.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Potential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31640" y="2204864"/>
          <a:ext cx="6453640" cy="352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CR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SEM_PC_CR174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MPI Dropdown values</a:t>
                      </a:r>
                      <a:r>
                        <a:rPr lang="en-IE" sz="1100" baseline="0" dirty="0" smtClean="0"/>
                        <a:t> for a Trading Site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SEM_PC_CR186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Export Functionality in MA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SEM_PC_CR265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Settlements</a:t>
                      </a:r>
                      <a:r>
                        <a:rPr lang="en-IE" sz="1100" baseline="0" dirty="0" smtClean="0"/>
                        <a:t> Task Functionality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SEM_PC_CR297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Wind Forecast</a:t>
                      </a:r>
                      <a:r>
                        <a:rPr lang="en-IE" sz="1100" baseline="0" dirty="0" smtClean="0"/>
                        <a:t> Validation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Run Cancellation Initialisation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Run Cancellation Functionality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SEM_PC_CR168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Unnecessary File Import Type Selection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SEM_PC_CR311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VTOD Status Changes for Approval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SEM_PC_CR294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DDF Linked to System Type within POMAX file import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Displaying</a:t>
                      </a:r>
                      <a:r>
                        <a:rPr lang="en-IE" sz="1100" baseline="0" dirty="0" smtClean="0"/>
                        <a:t> UUC Penalty Costs in MA</a:t>
                      </a:r>
                      <a:endParaRPr lang="en-I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 proposal will be sent to the Regulatory Authorities this week seeking approval for the scope proposed at the CCF.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On receipt of Regulatory approval we will publish the release scope to the industry.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Scope - Next Steps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release cut-off date for </a:t>
            </a:r>
            <a:r>
              <a:rPr lang="en-GB" sz="1800" smtClean="0"/>
              <a:t>the </a:t>
            </a:r>
            <a:r>
              <a:rPr lang="en-GB" sz="1800" smtClean="0"/>
              <a:t>April </a:t>
            </a:r>
            <a:r>
              <a:rPr lang="en-GB" sz="1800" dirty="0" smtClean="0"/>
              <a:t>2014 </a:t>
            </a:r>
            <a:r>
              <a:rPr lang="en-GB" sz="1800" dirty="0" smtClean="0"/>
              <a:t>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	      </a:t>
            </a:r>
            <a:r>
              <a:rPr lang="en-GB" sz="2400" dirty="0" smtClean="0">
                <a:solidFill>
                  <a:srgbClr val="FF0000"/>
                </a:solidFill>
              </a:rPr>
              <a:t>Friday September 27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All approved Modifications Proposals will be allocated to this release (subject to available capacity).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April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ECA2AF-DE99-4BDC-BDDF-6EAECDB64299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1973</TotalTime>
  <Words>277</Words>
  <Application>Microsoft Office PowerPoint</Application>
  <PresentationFormat>On-screen Show (4:3)</PresentationFormat>
  <Paragraphs>152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Group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20121205 SEMO IT Functional V1.0</dc:title>
  <dc:creator>Administrator</dc:creator>
  <dc:description/>
  <cp:lastModifiedBy>sking</cp:lastModifiedBy>
  <cp:revision>157</cp:revision>
  <dcterms:created xsi:type="dcterms:W3CDTF">2012-03-05T15:50:14Z</dcterms:created>
  <dcterms:modified xsi:type="dcterms:W3CDTF">2013-04-12T15:31:55Z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  <property fmtid="{D5CDD505-2E9C-101B-9397-08002B2CF9AE}" pid="4" name="Order">
    <vt:r8>80900</vt:r8>
  </property>
</Properties>
</file>