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9525B8-36FA-4D77-9A3D-6AF847ED90D6}" v="3079" dt="2018-07-24T08:24:45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259525B8-36FA-4D77-9A3D-6AF847ED90D6}"/>
    <pc:docChg chg="custSel delSld modSld">
      <pc:chgData name="Stuart Ffoulkes" userId="cd75f028d7d0c689" providerId="LiveId" clId="{259525B8-36FA-4D77-9A3D-6AF847ED90D6}" dt="2018-07-24T08:24:45.787" v="3078" actId="20577"/>
      <pc:docMkLst>
        <pc:docMk/>
      </pc:docMkLst>
      <pc:sldChg chg="modSp">
        <pc:chgData name="Stuart Ffoulkes" userId="cd75f028d7d0c689" providerId="LiveId" clId="{259525B8-36FA-4D77-9A3D-6AF847ED90D6}" dt="2018-07-19T14:38:24.282" v="25" actId="20577"/>
        <pc:sldMkLst>
          <pc:docMk/>
          <pc:sldMk cId="2336187811" sldId="256"/>
        </pc:sldMkLst>
        <pc:spChg chg="mod">
          <ac:chgData name="Stuart Ffoulkes" userId="cd75f028d7d0c689" providerId="LiveId" clId="{259525B8-36FA-4D77-9A3D-6AF847ED90D6}" dt="2018-07-19T14:38:24.282" v="25" actId="20577"/>
          <ac:spMkLst>
            <pc:docMk/>
            <pc:sldMk cId="2336187811" sldId="256"/>
            <ac:spMk id="3" creationId="{0A4FC44F-0DAE-48AF-865B-6D53DC6F879A}"/>
          </ac:spMkLst>
        </pc:spChg>
      </pc:sldChg>
      <pc:sldChg chg="modSp">
        <pc:chgData name="Stuart Ffoulkes" userId="cd75f028d7d0c689" providerId="LiveId" clId="{259525B8-36FA-4D77-9A3D-6AF847ED90D6}" dt="2018-07-24T08:15:58.363" v="2905" actId="20577"/>
        <pc:sldMkLst>
          <pc:docMk/>
          <pc:sldMk cId="4250702055" sldId="257"/>
        </pc:sldMkLst>
        <pc:spChg chg="mod">
          <ac:chgData name="Stuart Ffoulkes" userId="cd75f028d7d0c689" providerId="LiveId" clId="{259525B8-36FA-4D77-9A3D-6AF847ED90D6}" dt="2018-07-19T14:38:55.926" v="60" actId="20577"/>
          <ac:spMkLst>
            <pc:docMk/>
            <pc:sldMk cId="4250702055" sldId="257"/>
            <ac:spMk id="2" creationId="{7A619711-4B8C-4BC2-9FC7-52900EDD2872}"/>
          </ac:spMkLst>
        </pc:spChg>
        <pc:spChg chg="mod">
          <ac:chgData name="Stuart Ffoulkes" userId="cd75f028d7d0c689" providerId="LiveId" clId="{259525B8-36FA-4D77-9A3D-6AF847ED90D6}" dt="2018-07-24T08:15:58.363" v="2905" actId="20577"/>
          <ac:spMkLst>
            <pc:docMk/>
            <pc:sldMk cId="4250702055" sldId="257"/>
            <ac:spMk id="3" creationId="{2CD0D526-680A-46B0-8127-32F492FA69D5}"/>
          </ac:spMkLst>
        </pc:spChg>
      </pc:sldChg>
      <pc:sldChg chg="modSp">
        <pc:chgData name="Stuart Ffoulkes" userId="cd75f028d7d0c689" providerId="LiveId" clId="{259525B8-36FA-4D77-9A3D-6AF847ED90D6}" dt="2018-07-24T08:24:45.787" v="3078" actId="20577"/>
        <pc:sldMkLst>
          <pc:docMk/>
          <pc:sldMk cId="1282282477" sldId="258"/>
        </pc:sldMkLst>
        <pc:spChg chg="mod">
          <ac:chgData name="Stuart Ffoulkes" userId="cd75f028d7d0c689" providerId="LiveId" clId="{259525B8-36FA-4D77-9A3D-6AF847ED90D6}" dt="2018-07-19T15:01:04.709" v="1601" actId="20577"/>
          <ac:spMkLst>
            <pc:docMk/>
            <pc:sldMk cId="1282282477" sldId="258"/>
            <ac:spMk id="2" creationId="{7A619711-4B8C-4BC2-9FC7-52900EDD2872}"/>
          </ac:spMkLst>
        </pc:spChg>
        <pc:spChg chg="mod">
          <ac:chgData name="Stuart Ffoulkes" userId="cd75f028d7d0c689" providerId="LiveId" clId="{259525B8-36FA-4D77-9A3D-6AF847ED90D6}" dt="2018-07-24T08:24:45.787" v="3078" actId="20577"/>
          <ac:spMkLst>
            <pc:docMk/>
            <pc:sldMk cId="1282282477" sldId="258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73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0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Capacity Market Code Modifications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Working Group 2</a:t>
            </a:r>
          </a:p>
          <a:p>
            <a:r>
              <a:rPr lang="en-GB" dirty="0"/>
              <a:t>Belfast, 31</a:t>
            </a:r>
            <a:r>
              <a:rPr lang="en-GB" baseline="30000" dirty="0"/>
              <a:t>th</a:t>
            </a:r>
            <a:r>
              <a:rPr lang="en-GB" dirty="0"/>
              <a:t> July 2018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>
                <a:solidFill>
                  <a:srgbClr val="00A1B1"/>
                </a:solidFill>
                <a:cs typeface="Arial"/>
              </a:rPr>
              <a:t>CMC_11_18 – Long Stop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The recent Parameters Decisions paper (SEM-18-033) set out a change to the Long State Date to be applied to New Capacity in future Auctions.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For capacity with a single year contract award, the LSD would be one month after the start of the relevant Capacity Year.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For capacity with a multi-year contract award, the LSD would remain at 18 months after the start of the relevant Capacity Year.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The same Decision also allows the setting of a separate period for the achievement for Substantial Financial Completion for each Auction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This will be set by the RAs at the same time as instructing the SOs to hold an auction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This recognises the variability in auction timing permitted under the CMC for auctions</a:t>
            </a:r>
          </a:p>
          <a:p>
            <a:pPr marL="0" indent="0">
              <a:buNone/>
            </a:pPr>
            <a:endParaRPr lang="en-GB" sz="600" dirty="0"/>
          </a:p>
          <a:p>
            <a:pPr marL="457200" lvl="1" indent="0">
              <a:buNone/>
            </a:pPr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Proposed changes made to implement this Decision:</a:t>
            </a: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D.2.1.3A and Glossary: Addition of a new concept of Substantial Financial Close Period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D.3.1.2(r): Addition to items included in the IAIP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J.5.2.1: Updated to use the Substantial Financial Close Period rather than a fixed interval of 18 months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J.6.1.1(b): Updated to reflect the decision on Long Stop Date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J.6.1.2(a): Updated to reflect the change to use Substantial Financial Close Period</a:t>
            </a:r>
          </a:p>
        </p:txBody>
      </p:sp>
    </p:spTree>
    <p:extLst>
      <p:ext uri="{BB962C8B-B14F-4D97-AF65-F5344CB8AC3E}">
        <p14:creationId xmlns:p14="http://schemas.microsoft.com/office/powerpoint/2010/main" val="425070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00A1B1"/>
                </a:solidFill>
                <a:cs typeface="Arial"/>
              </a:rPr>
              <a:t>CMC_12_18 – Tolerance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The recent Parameters Decisions paper (SEM-18-033) set out a change to the determination of De-Rated Capacity, to allow a Negative Decrease Tolerance (DECTOL) to be applied to units which are emission or run-hour limited: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 lowest granularity for application of DECTOL in the current CMC is Technology Class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500" dirty="0"/>
              <a:t>This is not sufficient to implement the Decision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 Modification introduces the concept of </a:t>
            </a:r>
            <a:r>
              <a:rPr lang="en-GB" sz="1600" b="1" dirty="0"/>
              <a:t>Tolerance Class</a:t>
            </a:r>
            <a:r>
              <a:rPr lang="en-GB" sz="1600" dirty="0"/>
              <a:t> which replaces Technology Class in the application of Tolerances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As with Technology Class, </a:t>
            </a:r>
            <a:r>
              <a:rPr lang="en-GB" sz="1600" b="1" dirty="0"/>
              <a:t>Tolerance Class</a:t>
            </a:r>
            <a:r>
              <a:rPr lang="en-GB" sz="1600" dirty="0"/>
              <a:t> will be defined by the RAs from time to time.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Changes to go live for the first auction </a:t>
            </a:r>
            <a:r>
              <a:rPr lang="en-GB" sz="2000" i="1" dirty="0"/>
              <a:t>following</a:t>
            </a:r>
            <a:r>
              <a:rPr lang="en-GB" sz="2000" dirty="0"/>
              <a:t> the T-1 CY2019/20 auction.</a:t>
            </a:r>
          </a:p>
          <a:p>
            <a:endParaRPr lang="en-GB" sz="600" dirty="0"/>
          </a:p>
          <a:p>
            <a:pPr marL="457200" lvl="1" indent="0">
              <a:buNone/>
            </a:pPr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Proposed changes made to implement the Decision:</a:t>
            </a:r>
          </a:p>
          <a:p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D.3.1.2(l) and D.3.1.3(j): modified to determine and report INCTOL and DECTOL, for the IAIP, on the basis of Tolerance Class, rather than Technology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E.8.2.3, E.8.2.6, E.8.2.7 and E.8.2.8: modified to apply INCTOL and DECTOL on the basis of Tolerance Class, rather than Technology Class, in the determination of de-rated capacity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Glossary modified to include the definition of Tolerance Class</a:t>
            </a:r>
          </a:p>
        </p:txBody>
      </p:sp>
    </p:spTree>
    <p:extLst>
      <p:ext uri="{BB962C8B-B14F-4D97-AF65-F5344CB8AC3E}">
        <p14:creationId xmlns:p14="http://schemas.microsoft.com/office/powerpoint/2010/main" val="1282282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01019A26-4B8B-4544-9B7D-0A3837CC44FC}"/>
</file>

<file path=customXml/itemProps2.xml><?xml version="1.0" encoding="utf-8"?>
<ds:datastoreItem xmlns:ds="http://schemas.openxmlformats.org/officeDocument/2006/customXml" ds:itemID="{28D5A832-F287-44B6-833D-5750329A3557}"/>
</file>

<file path=customXml/itemProps3.xml><?xml version="1.0" encoding="utf-8"?>
<ds:datastoreItem xmlns:ds="http://schemas.openxmlformats.org/officeDocument/2006/customXml" ds:itemID="{0CB67CE2-456F-48AE-B451-3D1313DCBF65}"/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414</Words>
  <Application>Microsoft Office PowerPoint</Application>
  <PresentationFormat>Custom</PresentationFormat>
  <Paragraphs>37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Capacity Market Code Modifications</vt:lpstr>
      <vt:lpstr>CMC_11_18 – Long Stop Date</vt:lpstr>
      <vt:lpstr>CMC_12_18 – Tolerance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 - CMC Modifications Workshop 2 v0_1</dc:title>
  <dc:creator>Stuart Ffoulkes</dc:creator>
  <dc:description/>
  <cp:lastModifiedBy>Touhey, Esther</cp:lastModifiedBy>
  <cp:revision>22</cp:revision>
  <cp:lastPrinted>2018-05-08T09:38:52Z</cp:lastPrinted>
  <dcterms:created xsi:type="dcterms:W3CDTF">2018-05-04T08:35:26Z</dcterms:created>
  <dcterms:modified xsi:type="dcterms:W3CDTF">2018-08-21T13:55:52Z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