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diagrams/colors1.xml" ContentType="application/vnd.openxmlformats-officedocument.drawingml.diagramColors+xml"/>
  <Default Extension="png" ContentType="image/png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2"/>
  </p:notesMasterIdLst>
  <p:sldIdLst>
    <p:sldId id="259" r:id="rId5"/>
    <p:sldId id="261" r:id="rId6"/>
    <p:sldId id="262" r:id="rId7"/>
    <p:sldId id="269" r:id="rId8"/>
    <p:sldId id="264" r:id="rId9"/>
    <p:sldId id="265" r:id="rId10"/>
    <p:sldId id="260" r:id="rId11"/>
  </p:sldIdLst>
  <p:sldSz cx="9144000" cy="6858000" type="screen4x3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="" xmlns:p14="http://schemas.microsoft.com/office/powerpoint/2010/main" xmlns:mv="urn:schemas-microsoft-com:mac:vml" xmlns:mc="http://schemas.openxmlformats.org/markup-compatibility/2006">
        <p14:section name="Untitled Section" id="{42264430-39D9-2941-9774-69F969613334}">
          <p14:sldIdLst>
            <p14:sldId id="259"/>
            <p14:sldId id="261"/>
            <p14:sldId id="260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68A8C"/>
    <a:srgbClr val="898989"/>
  </p:clrMru>
  <p:extLst>
    <p:ext uri="{E76CE94A-603C-4142-B9EB-6D1370010A27}">
      <p14:discardImageEditData xmlns="" xmlns:p14="http://schemas.microsoft.com/office/powerpoint/2010/main" xmlns:mv="urn:schemas-microsoft-com:mac:vml" xmlns:mc="http://schemas.openxmlformats.org/markup-compatibility/2006" val="0"/>
    </p:ext>
    <p:ext uri="{D31A062A-798A-4329-ABDD-BBA856620510}">
      <p14:defaultImageDpi xmlns="" xmlns:p14="http://schemas.microsoft.com/office/powerpoint/2010/main" xmlns:mv="urn:schemas-microsoft-com:mac:vml" xmlns:mc="http://schemas.openxmlformats.org/markup-compatibility/2006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923" autoAdjust="0"/>
  </p:normalViewPr>
  <p:slideViewPr>
    <p:cSldViewPr snapToGrid="0" snapToObjects="1">
      <p:cViewPr varScale="1">
        <p:scale>
          <a:sx n="106" d="100"/>
          <a:sy n="106" d="100"/>
        </p:scale>
        <p:origin x="-11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94" d="100"/>
          <a:sy n="94" d="100"/>
        </p:scale>
        <p:origin x="-3776" y="-120"/>
      </p:cViewPr>
      <p:guideLst>
        <p:guide orient="horz" pos="3127"/>
        <p:guide pos="214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670420A-D61C-4D52-AF9C-E6E501D84AE5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443B9947-781C-4A5F-8936-16A8F254EDFD}">
      <dgm:prSet phldrT="[Text]" custT="1"/>
      <dgm:spPr>
        <a:solidFill>
          <a:srgbClr val="307098"/>
        </a:solidFill>
        <a:ln w="38100">
          <a:solidFill>
            <a:srgbClr val="00B050"/>
          </a:solidFill>
        </a:ln>
      </dgm:spPr>
      <dgm:t>
        <a:bodyPr/>
        <a:lstStyle/>
        <a:p>
          <a:pPr algn="l"/>
          <a:r>
            <a:rPr lang="en-GB" sz="1400" b="1" dirty="0" smtClean="0">
              <a:latin typeface="+mj-lt"/>
            </a:rPr>
            <a:t>REMIT enters into force</a:t>
          </a:r>
        </a:p>
        <a:p>
          <a:pPr algn="l"/>
          <a:r>
            <a:rPr lang="en-GB" sz="1400" b="1" dirty="0" smtClean="0">
              <a:latin typeface="+mj-lt"/>
            </a:rPr>
            <a:t>Prohibitions and Obligations apply</a:t>
          </a:r>
          <a:endParaRPr lang="en-US" sz="1400" dirty="0" smtClean="0">
            <a:latin typeface="+mj-lt"/>
          </a:endParaRPr>
        </a:p>
      </dgm:t>
    </dgm:pt>
    <dgm:pt modelId="{F6C10503-04FB-4EB2-8DAD-4FCDA5EFD2DA}" type="parTrans" cxnId="{242B4A41-B536-4DF8-90F5-A929A82D9072}">
      <dgm:prSet/>
      <dgm:spPr/>
      <dgm:t>
        <a:bodyPr/>
        <a:lstStyle/>
        <a:p>
          <a:endParaRPr lang="en-US" sz="1100">
            <a:latin typeface="+mj-lt"/>
          </a:endParaRPr>
        </a:p>
      </dgm:t>
    </dgm:pt>
    <dgm:pt modelId="{161BA397-BC69-4EDF-9AE4-1809164D8138}" type="sibTrans" cxnId="{242B4A41-B536-4DF8-90F5-A929A82D9072}">
      <dgm:prSet/>
      <dgm:spPr/>
      <dgm:t>
        <a:bodyPr/>
        <a:lstStyle/>
        <a:p>
          <a:endParaRPr lang="en-US" sz="1100">
            <a:latin typeface="+mj-lt"/>
          </a:endParaRPr>
        </a:p>
      </dgm:t>
    </dgm:pt>
    <dgm:pt modelId="{D619FA86-979C-4202-825B-8B11CCF92C8E}" type="pres">
      <dgm:prSet presAssocID="{A670420A-D61C-4D52-AF9C-E6E501D84AE5}" presName="Name0" presStyleCnt="0">
        <dgm:presLayoutVars>
          <dgm:dir/>
          <dgm:animLvl val="lvl"/>
          <dgm:resizeHandles val="exact"/>
        </dgm:presLayoutVars>
      </dgm:prSet>
      <dgm:spPr/>
    </dgm:pt>
    <dgm:pt modelId="{9B2A0B0B-C0B3-47C9-9B9F-7A84632AA2B1}" type="pres">
      <dgm:prSet presAssocID="{443B9947-781C-4A5F-8936-16A8F254EDFD}" presName="parTxOnly" presStyleLbl="node1" presStyleIdx="0" presStyleCnt="1" custScaleX="10009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42B4A41-B536-4DF8-90F5-A929A82D9072}" srcId="{A670420A-D61C-4D52-AF9C-E6E501D84AE5}" destId="{443B9947-781C-4A5F-8936-16A8F254EDFD}" srcOrd="0" destOrd="0" parTransId="{F6C10503-04FB-4EB2-8DAD-4FCDA5EFD2DA}" sibTransId="{161BA397-BC69-4EDF-9AE4-1809164D8138}"/>
    <dgm:cxn modelId="{380FF229-E1FF-4EC0-A51B-80696B5860CD}" type="presOf" srcId="{A670420A-D61C-4D52-AF9C-E6E501D84AE5}" destId="{D619FA86-979C-4202-825B-8B11CCF92C8E}" srcOrd="0" destOrd="0" presId="urn:microsoft.com/office/officeart/2005/8/layout/chevron1"/>
    <dgm:cxn modelId="{89D5873F-4EE6-46B2-8975-D316E0A785BB}" type="presOf" srcId="{443B9947-781C-4A5F-8936-16A8F254EDFD}" destId="{9B2A0B0B-C0B3-47C9-9B9F-7A84632AA2B1}" srcOrd="0" destOrd="0" presId="urn:microsoft.com/office/officeart/2005/8/layout/chevron1"/>
    <dgm:cxn modelId="{263CBF1A-1652-4591-8161-8CFA3DDE924D}" type="presParOf" srcId="{D619FA86-979C-4202-825B-8B11CCF92C8E}" destId="{9B2A0B0B-C0B3-47C9-9B9F-7A84632AA2B1}" srcOrd="0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B2A0B0B-C0B3-47C9-9B9F-7A84632AA2B1}">
      <dsp:nvSpPr>
        <dsp:cNvPr id="0" name=""/>
        <dsp:cNvSpPr/>
      </dsp:nvSpPr>
      <dsp:spPr>
        <a:xfrm>
          <a:off x="3742" y="0"/>
          <a:ext cx="7669745" cy="593641"/>
        </a:xfrm>
        <a:prstGeom prst="chevron">
          <a:avLst/>
        </a:prstGeom>
        <a:solidFill>
          <a:srgbClr val="307098"/>
        </a:solidFill>
        <a:ln w="38100" cap="flat" cmpd="sng" algn="ctr">
          <a:solidFill>
            <a:srgbClr val="00B05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kern="1200" dirty="0" smtClean="0">
              <a:latin typeface="+mj-lt"/>
            </a:rPr>
            <a:t>REMIT enters into force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kern="1200" dirty="0" smtClean="0">
              <a:latin typeface="+mj-lt"/>
            </a:rPr>
            <a:t>Prohibitions and Obligations apply</a:t>
          </a:r>
          <a:endParaRPr lang="en-US" sz="1400" kern="1200" dirty="0" smtClean="0">
            <a:latin typeface="+mj-lt"/>
          </a:endParaRPr>
        </a:p>
      </dsp:txBody>
      <dsp:txXfrm>
        <a:off x="3742" y="0"/>
        <a:ext cx="7669745" cy="59364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3387DD-2551-1A49-BD42-E15F1B499394}" type="datetimeFigureOut">
              <a:rPr lang="en-US" smtClean="0"/>
              <a:pPr/>
              <a:t>10/9/2013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B62D10-B9CE-CE4C-A1B6-8EA88424E6E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xmlns:mv="urn:schemas-microsoft-com:mac:vml" xmlns:mc="http://schemas.openxmlformats.org/markup-compatibility/2006" val="1201723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868A8C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dirty="0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emo 1.jp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="" xmlns:a14="http://schemas.microsoft.com/office/drawing/2010/main" xmlns:mv="urn:schemas-microsoft-com:mac:vml" xmlns:mc="http://schemas.openxmlformats.org/markup-compatibility/2006" val="0"/>
              </a:ext>
            </a:extLst>
          </a:blip>
          <a:stretch>
            <a:fillRect/>
          </a:stretch>
        </p:blipFill>
        <p:spPr>
          <a:xfrm>
            <a:off x="0" y="0"/>
            <a:ext cx="9135879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482735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/>
          <p:nvPr userDrawn="1"/>
        </p:nvSpPr>
        <p:spPr>
          <a:xfrm>
            <a:off x="6974119" y="317368"/>
            <a:ext cx="1896416" cy="96450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457200" rtl="0" eaLnBrk="1" latinLnBrk="0" hangingPunct="1">
        <a:spcBef>
          <a:spcPct val="0"/>
        </a:spcBef>
        <a:buNone/>
        <a:defRPr sz="3800" b="1" kern="1200">
          <a:solidFill>
            <a:srgbClr val="465176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rgbClr val="868A8C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1700" kern="1200">
          <a:solidFill>
            <a:srgbClr val="868A8C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700" kern="1200">
          <a:solidFill>
            <a:srgbClr val="868A8C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700" kern="1200">
          <a:solidFill>
            <a:srgbClr val="868A8C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700" kern="1200">
          <a:solidFill>
            <a:srgbClr val="868A8C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3A_main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xmlns:mv="urn:schemas-microsoft-com:mac:vml" xmlns:mc="http://schemas.openxmlformats.org/markup-compatibility/2006" val="0"/>
              </a:ext>
            </a:extLst>
          </a:blip>
          <a:stretch>
            <a:fillRect/>
          </a:stretch>
        </p:blipFill>
        <p:spPr>
          <a:xfrm>
            <a:off x="0" y="0"/>
            <a:ext cx="9135879" cy="6858000"/>
          </a:xfrm>
          <a:prstGeom prst="rect">
            <a:avLst/>
          </a:prstGeom>
        </p:spPr>
      </p:pic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685800" y="872093"/>
            <a:ext cx="7772400" cy="1413907"/>
          </a:xfrm>
        </p:spPr>
        <p:txBody>
          <a:bodyPr>
            <a:noAutofit/>
          </a:bodyPr>
          <a:lstStyle/>
          <a:p>
            <a:pPr algn="ctr"/>
            <a:r>
              <a:rPr lang="en-IE" dirty="0" smtClean="0"/>
              <a:t>The Regulation on wholesale Energy Market Integrity and</a:t>
            </a:r>
            <a:br>
              <a:rPr lang="en-IE" dirty="0" smtClean="0"/>
            </a:br>
            <a:r>
              <a:rPr lang="en-IE" dirty="0" smtClean="0"/>
              <a:t>Transparency (REMIT)</a:t>
            </a:r>
            <a:endParaRPr lang="en-US" b="1" dirty="0">
              <a:solidFill>
                <a:srgbClr val="495176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="" xmlns:p14="http://schemas.microsoft.com/office/powerpoint/2010/main" xmlns:mv="urn:schemas-microsoft-com:mac:vml" xmlns:mc="http://schemas.openxmlformats.org/markup-compatibility/2006" val="3864165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Overview of REMIT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sz="2400" b="1" dirty="0" smtClean="0"/>
              <a:t>Regulation 1227/2011</a:t>
            </a:r>
          </a:p>
          <a:p>
            <a:r>
              <a:rPr lang="en-IE" sz="2000" dirty="0" smtClean="0"/>
              <a:t>Tailor-made regime for wholesale energy markets</a:t>
            </a:r>
          </a:p>
          <a:p>
            <a:r>
              <a:rPr lang="en-IE" sz="2000" dirty="0" smtClean="0"/>
              <a:t>Prohibits insider trading</a:t>
            </a:r>
          </a:p>
          <a:p>
            <a:r>
              <a:rPr lang="en-IE" sz="2400" b="1" dirty="0" smtClean="0"/>
              <a:t>Requires publication of inside information</a:t>
            </a:r>
          </a:p>
          <a:p>
            <a:r>
              <a:rPr lang="en-IE" sz="2000" dirty="0" smtClean="0"/>
              <a:t>Prohibits market manipulation</a:t>
            </a:r>
          </a:p>
          <a:p>
            <a:r>
              <a:rPr lang="en-IE" sz="2400" b="1" dirty="0" smtClean="0"/>
              <a:t>Detailed reporting of energy transactions</a:t>
            </a:r>
          </a:p>
          <a:p>
            <a:r>
              <a:rPr lang="en-IE" sz="2000" dirty="0" smtClean="0"/>
              <a:t>Registration of energy market participants</a:t>
            </a:r>
          </a:p>
          <a:p>
            <a:r>
              <a:rPr lang="en-IE" sz="2400" b="1" dirty="0" smtClean="0"/>
              <a:t>ACER to have monitoring and coordination roles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844340" cy="1143000"/>
          </a:xfrm>
        </p:spPr>
        <p:txBody>
          <a:bodyPr>
            <a:normAutofit fontScale="90000"/>
          </a:bodyPr>
          <a:lstStyle/>
          <a:p>
            <a:r>
              <a:rPr lang="en-IE" dirty="0" smtClean="0"/>
              <a:t>REMIT Implementation Timeline </a:t>
            </a:r>
            <a:br>
              <a:rPr lang="en-IE" dirty="0" smtClean="0"/>
            </a:br>
            <a:endParaRPr lang="en-IE" dirty="0"/>
          </a:p>
        </p:txBody>
      </p:sp>
      <p:graphicFrame>
        <p:nvGraphicFramePr>
          <p:cNvPr id="71" name="Diagram 70"/>
          <p:cNvGraphicFramePr/>
          <p:nvPr>
            <p:extLst>
              <p:ext uri="{D42A27DB-BD31-4B8C-83A1-F6EECF244321}">
                <p14:modId xmlns:p14="http://schemas.microsoft.com/office/powerpoint/2010/main" xmlns="" val="1432391526"/>
              </p:ext>
            </p:extLst>
          </p:nvPr>
        </p:nvGraphicFramePr>
        <p:xfrm>
          <a:off x="796301" y="1534134"/>
          <a:ext cx="7677231" cy="5936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72" name="Group 71"/>
          <p:cNvGrpSpPr/>
          <p:nvPr/>
        </p:nvGrpSpPr>
        <p:grpSpPr>
          <a:xfrm>
            <a:off x="1975639" y="2127775"/>
            <a:ext cx="6497892" cy="593641"/>
            <a:chOff x="3752" y="0"/>
            <a:chExt cx="7677231" cy="593641"/>
          </a:xfrm>
          <a:solidFill>
            <a:srgbClr val="307098"/>
          </a:solidFill>
        </p:grpSpPr>
        <p:sp>
          <p:nvSpPr>
            <p:cNvPr id="73" name="Chevron 72"/>
            <p:cNvSpPr/>
            <p:nvPr/>
          </p:nvSpPr>
          <p:spPr>
            <a:xfrm>
              <a:off x="3752" y="0"/>
              <a:ext cx="7677231" cy="593641"/>
            </a:xfrm>
            <a:prstGeom prst="chevron">
              <a:avLst/>
            </a:prstGeom>
            <a:grpFill/>
            <a:ln w="38100">
              <a:solidFill>
                <a:srgbClr val="00B050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4" name="Chevron 4"/>
            <p:cNvSpPr/>
            <p:nvPr/>
          </p:nvSpPr>
          <p:spPr>
            <a:xfrm>
              <a:off x="547835" y="72829"/>
              <a:ext cx="6578455" cy="445062"/>
            </a:xfrm>
            <a:prstGeom prst="rect">
              <a:avLst/>
            </a:prstGeom>
            <a:grpFill/>
            <a:ln w="38100"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28004" tIns="9335" rIns="9335" bIns="9335" spcCol="1270" anchor="ctr"/>
            <a:lstStyle/>
            <a:p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400" b="1" dirty="0">
                  <a:solidFill>
                    <a:srgbClr val="FFFFFF"/>
                  </a:solidFill>
                </a:rPr>
                <a:t>“Registration Format” published by ACER</a:t>
              </a:r>
            </a:p>
          </p:txBody>
        </p:sp>
      </p:grpSp>
      <p:grpSp>
        <p:nvGrpSpPr>
          <p:cNvPr id="75" name="Group 74"/>
          <p:cNvGrpSpPr/>
          <p:nvPr/>
        </p:nvGrpSpPr>
        <p:grpSpPr>
          <a:xfrm>
            <a:off x="4266834" y="2759639"/>
            <a:ext cx="4214204" cy="593641"/>
            <a:chOff x="3752" y="0"/>
            <a:chExt cx="7677231" cy="593641"/>
          </a:xfrm>
          <a:solidFill>
            <a:srgbClr val="307098"/>
          </a:solidFill>
        </p:grpSpPr>
        <p:sp>
          <p:nvSpPr>
            <p:cNvPr id="76" name="Chevron 75"/>
            <p:cNvSpPr/>
            <p:nvPr/>
          </p:nvSpPr>
          <p:spPr>
            <a:xfrm>
              <a:off x="3752" y="0"/>
              <a:ext cx="7677231" cy="593641"/>
            </a:xfrm>
            <a:prstGeom prst="chevron">
              <a:avLst/>
            </a:prstGeom>
            <a:grpFill/>
            <a:ln w="38100">
              <a:solidFill>
                <a:srgbClr val="FF0000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7" name="Chevron 4"/>
            <p:cNvSpPr/>
            <p:nvPr/>
          </p:nvSpPr>
          <p:spPr>
            <a:xfrm>
              <a:off x="770139" y="70242"/>
              <a:ext cx="6260047" cy="453155"/>
            </a:xfrm>
            <a:prstGeom prst="rect">
              <a:avLst/>
            </a:prstGeom>
            <a:grpFill/>
            <a:ln w="38100"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28004" tIns="9335" rIns="9335" bIns="9335" spcCol="1270" anchor="ctr"/>
            <a:lstStyle/>
            <a:p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400" b="1" dirty="0" smtClean="0">
                  <a:solidFill>
                    <a:srgbClr val="FFFFFF"/>
                  </a:solidFill>
                </a:rPr>
                <a:t>Adoption of the Implementing Acts</a:t>
              </a:r>
              <a:endParaRPr lang="en-US" sz="1400" b="1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78" name="Group 77"/>
          <p:cNvGrpSpPr/>
          <p:nvPr/>
        </p:nvGrpSpPr>
        <p:grpSpPr>
          <a:xfrm>
            <a:off x="5109004" y="3353280"/>
            <a:ext cx="3364526" cy="593641"/>
            <a:chOff x="3752" y="0"/>
            <a:chExt cx="7677231" cy="593641"/>
          </a:xfrm>
          <a:solidFill>
            <a:srgbClr val="307098"/>
          </a:solidFill>
        </p:grpSpPr>
        <p:sp>
          <p:nvSpPr>
            <p:cNvPr id="79" name="Chevron 78"/>
            <p:cNvSpPr/>
            <p:nvPr/>
          </p:nvSpPr>
          <p:spPr>
            <a:xfrm>
              <a:off x="3752" y="0"/>
              <a:ext cx="7677231" cy="593641"/>
            </a:xfrm>
            <a:prstGeom prst="chevron">
              <a:avLst/>
            </a:prstGeom>
            <a:grpFill/>
            <a:ln w="38100">
              <a:solidFill>
                <a:srgbClr val="FF0000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0" name="Chevron 4"/>
            <p:cNvSpPr/>
            <p:nvPr/>
          </p:nvSpPr>
          <p:spPr>
            <a:xfrm>
              <a:off x="963685" y="58553"/>
              <a:ext cx="6148617" cy="469338"/>
            </a:xfrm>
            <a:prstGeom prst="rect">
              <a:avLst/>
            </a:prstGeom>
            <a:grpFill/>
            <a:ln w="38100"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28004" tIns="9335" rIns="9335" bIns="9335" spcCol="1270" anchor="ctr"/>
            <a:lstStyle/>
            <a:p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400" b="1" dirty="0" smtClean="0">
                  <a:solidFill>
                    <a:srgbClr val="FFFFFF"/>
                  </a:solidFill>
                </a:rPr>
                <a:t>NRAs have to set up the register</a:t>
              </a:r>
              <a:endParaRPr lang="en-US" sz="1400" b="1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81" name="Group 80"/>
          <p:cNvGrpSpPr/>
          <p:nvPr/>
        </p:nvGrpSpPr>
        <p:grpSpPr>
          <a:xfrm>
            <a:off x="5651478" y="3964725"/>
            <a:ext cx="2829560" cy="593641"/>
            <a:chOff x="3752" y="0"/>
            <a:chExt cx="7677231" cy="593641"/>
          </a:xfrm>
          <a:solidFill>
            <a:srgbClr val="307098"/>
          </a:solidFill>
        </p:grpSpPr>
        <p:sp>
          <p:nvSpPr>
            <p:cNvPr id="82" name="Chevron 81"/>
            <p:cNvSpPr/>
            <p:nvPr/>
          </p:nvSpPr>
          <p:spPr>
            <a:xfrm>
              <a:off x="3752" y="0"/>
              <a:ext cx="7677231" cy="593641"/>
            </a:xfrm>
            <a:prstGeom prst="chevron">
              <a:avLst/>
            </a:prstGeom>
            <a:grpFill/>
            <a:ln w="38100">
              <a:solidFill>
                <a:srgbClr val="FF0000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3" name="Chevron 4"/>
            <p:cNvSpPr/>
            <p:nvPr/>
          </p:nvSpPr>
          <p:spPr>
            <a:xfrm>
              <a:off x="1041791" y="79907"/>
              <a:ext cx="5897939" cy="453154"/>
            </a:xfrm>
            <a:prstGeom prst="rect">
              <a:avLst/>
            </a:prstGeom>
            <a:grpFill/>
            <a:ln w="38100"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28004" tIns="9335" rIns="9335" bIns="9335" spcCol="1270" anchor="ctr"/>
            <a:lstStyle/>
            <a:p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400" b="1" dirty="0">
                  <a:solidFill>
                    <a:srgbClr val="FFFFFF"/>
                  </a:solidFill>
                </a:rPr>
                <a:t>Data </a:t>
              </a:r>
              <a:r>
                <a:rPr lang="en-US" sz="1400" b="1" dirty="0" smtClean="0">
                  <a:solidFill>
                    <a:srgbClr val="FFFFFF"/>
                  </a:solidFill>
                </a:rPr>
                <a:t>reporting and </a:t>
              </a:r>
              <a:r>
                <a:rPr lang="en-US" sz="1400" b="1" dirty="0">
                  <a:solidFill>
                    <a:srgbClr val="FFFFFF"/>
                  </a:solidFill>
                </a:rPr>
                <a:t>monitoring by </a:t>
              </a:r>
              <a:r>
                <a:rPr lang="en-US" sz="1400" b="1" dirty="0" smtClean="0">
                  <a:solidFill>
                    <a:srgbClr val="FFFFFF"/>
                  </a:solidFill>
                </a:rPr>
                <a:t>ACER</a:t>
              </a:r>
              <a:endParaRPr lang="en-US" sz="1400" b="1" dirty="0">
                <a:solidFill>
                  <a:srgbClr val="FFFFFF"/>
                </a:solidFill>
              </a:endParaRPr>
            </a:p>
          </p:txBody>
        </p:sp>
      </p:grpSp>
      <p:sp>
        <p:nvSpPr>
          <p:cNvPr id="84" name="Line 3"/>
          <p:cNvSpPr>
            <a:spLocks noChangeShapeType="1"/>
          </p:cNvSpPr>
          <p:nvPr/>
        </p:nvSpPr>
        <p:spPr bwMode="auto">
          <a:xfrm>
            <a:off x="922767" y="5405794"/>
            <a:ext cx="7378773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de-DE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5" name="TextBox 10"/>
          <p:cNvSpPr txBox="1">
            <a:spLocks noChangeArrowheads="1"/>
          </p:cNvSpPr>
          <p:nvPr/>
        </p:nvSpPr>
        <p:spPr bwMode="auto">
          <a:xfrm>
            <a:off x="713217" y="5502631"/>
            <a:ext cx="104457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defTabSz="4572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 smtClean="0">
                <a:solidFill>
                  <a:srgbClr val="000000"/>
                </a:solidFill>
                <a:ea typeface="ＭＳ Ｐゴシック" pitchFamily="34" charset="-128"/>
              </a:rPr>
              <a:t>December </a:t>
            </a:r>
            <a:r>
              <a:rPr lang="en-US" sz="1200">
                <a:solidFill>
                  <a:srgbClr val="000000"/>
                </a:solidFill>
                <a:ea typeface="ＭＳ Ｐゴシック" pitchFamily="34" charset="-128"/>
              </a:rPr>
              <a:t>2011</a:t>
            </a:r>
          </a:p>
        </p:txBody>
      </p:sp>
      <p:sp>
        <p:nvSpPr>
          <p:cNvPr id="86" name="TextBox 42"/>
          <p:cNvSpPr txBox="1">
            <a:spLocks noChangeArrowheads="1"/>
          </p:cNvSpPr>
          <p:nvPr/>
        </p:nvSpPr>
        <p:spPr bwMode="auto">
          <a:xfrm>
            <a:off x="1797480" y="5502631"/>
            <a:ext cx="8413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defTabSz="4572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 smtClean="0">
                <a:solidFill>
                  <a:srgbClr val="000000"/>
                </a:solidFill>
                <a:ea typeface="ＭＳ Ｐゴシック" pitchFamily="34" charset="-128"/>
              </a:rPr>
              <a:t>June </a:t>
            </a:r>
            <a:r>
              <a:rPr lang="en-US" sz="1200">
                <a:solidFill>
                  <a:srgbClr val="000000"/>
                </a:solidFill>
                <a:ea typeface="ＭＳ Ｐゴシック" pitchFamily="34" charset="-128"/>
              </a:rPr>
              <a:t>2012</a:t>
            </a:r>
          </a:p>
        </p:txBody>
      </p:sp>
      <p:sp>
        <p:nvSpPr>
          <p:cNvPr id="87" name="TextBox 43"/>
          <p:cNvSpPr txBox="1">
            <a:spLocks noChangeArrowheads="1"/>
          </p:cNvSpPr>
          <p:nvPr/>
        </p:nvSpPr>
        <p:spPr bwMode="auto">
          <a:xfrm>
            <a:off x="4118405" y="5564394"/>
            <a:ext cx="42862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defTabSz="4572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FF0000"/>
                </a:solidFill>
                <a:ea typeface="ＭＳ Ｐゴシック" pitchFamily="34" charset="-128"/>
              </a:rPr>
              <a:t>?</a:t>
            </a:r>
          </a:p>
        </p:txBody>
      </p:sp>
      <p:sp>
        <p:nvSpPr>
          <p:cNvPr id="88" name="TextBox 45"/>
          <p:cNvSpPr txBox="1">
            <a:spLocks noChangeArrowheads="1"/>
          </p:cNvSpPr>
          <p:nvPr/>
        </p:nvSpPr>
        <p:spPr bwMode="auto">
          <a:xfrm>
            <a:off x="2764292" y="5502631"/>
            <a:ext cx="8413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defTabSz="4572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 dirty="0" smtClean="0">
                <a:solidFill>
                  <a:srgbClr val="000000"/>
                </a:solidFill>
                <a:ea typeface="ＭＳ Ｐゴシック" pitchFamily="34" charset="-128"/>
              </a:rPr>
              <a:t>June 2013</a:t>
            </a:r>
            <a:endParaRPr lang="en-US" sz="1200" dirty="0">
              <a:solidFill>
                <a:srgbClr val="000000"/>
              </a:solidFill>
              <a:ea typeface="ＭＳ Ｐゴシック" pitchFamily="34" charset="-128"/>
            </a:endParaRPr>
          </a:p>
        </p:txBody>
      </p:sp>
      <p:sp>
        <p:nvSpPr>
          <p:cNvPr id="89" name="TextBox 47"/>
          <p:cNvSpPr txBox="1">
            <a:spLocks noChangeArrowheads="1"/>
          </p:cNvSpPr>
          <p:nvPr/>
        </p:nvSpPr>
        <p:spPr bwMode="auto">
          <a:xfrm>
            <a:off x="4321976" y="3407131"/>
            <a:ext cx="89058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defTabSz="4572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100" dirty="0" smtClean="0">
                <a:solidFill>
                  <a:srgbClr val="000000"/>
                </a:solidFill>
                <a:ea typeface="ＭＳ Ｐゴシック" pitchFamily="34" charset="-128"/>
              </a:rPr>
              <a:t>within 3 </a:t>
            </a:r>
            <a:r>
              <a:rPr lang="en-US" sz="1100" dirty="0">
                <a:solidFill>
                  <a:srgbClr val="000000"/>
                </a:solidFill>
                <a:ea typeface="ＭＳ Ｐゴシック" pitchFamily="34" charset="-128"/>
              </a:rPr>
              <a:t>months </a:t>
            </a:r>
          </a:p>
        </p:txBody>
      </p:sp>
      <p:sp>
        <p:nvSpPr>
          <p:cNvPr id="90" name="TextBox 49"/>
          <p:cNvSpPr txBox="1">
            <a:spLocks noChangeArrowheads="1"/>
          </p:cNvSpPr>
          <p:nvPr/>
        </p:nvSpPr>
        <p:spPr bwMode="auto">
          <a:xfrm>
            <a:off x="867205" y="2129144"/>
            <a:ext cx="890588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defTabSz="4572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100" dirty="0">
                <a:solidFill>
                  <a:srgbClr val="000000"/>
                </a:solidFill>
                <a:ea typeface="ＭＳ Ｐゴシック" pitchFamily="34" charset="-128"/>
              </a:rPr>
              <a:t>6 months </a:t>
            </a:r>
          </a:p>
        </p:txBody>
      </p:sp>
      <p:sp>
        <p:nvSpPr>
          <p:cNvPr id="91" name="TextBox 51"/>
          <p:cNvSpPr txBox="1">
            <a:spLocks noChangeArrowheads="1"/>
          </p:cNvSpPr>
          <p:nvPr/>
        </p:nvSpPr>
        <p:spPr bwMode="auto">
          <a:xfrm>
            <a:off x="4321976" y="4055471"/>
            <a:ext cx="89058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defTabSz="4572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100" dirty="0">
                <a:solidFill>
                  <a:srgbClr val="000000"/>
                </a:solidFill>
                <a:ea typeface="ＭＳ Ｐゴシック" pitchFamily="34" charset="-128"/>
              </a:rPr>
              <a:t>a</a:t>
            </a:r>
            <a:r>
              <a:rPr lang="en-US" sz="1100" dirty="0" smtClean="0">
                <a:solidFill>
                  <a:srgbClr val="000000"/>
                </a:solidFill>
                <a:ea typeface="ＭＳ Ｐゴシック" pitchFamily="34" charset="-128"/>
              </a:rPr>
              <a:t>fter 6 </a:t>
            </a:r>
            <a:r>
              <a:rPr lang="en-US" sz="1100" dirty="0">
                <a:solidFill>
                  <a:srgbClr val="000000"/>
                </a:solidFill>
                <a:ea typeface="ＭＳ Ｐゴシック" pitchFamily="34" charset="-128"/>
              </a:rPr>
              <a:t>months </a:t>
            </a:r>
          </a:p>
        </p:txBody>
      </p:sp>
      <p:sp>
        <p:nvSpPr>
          <p:cNvPr id="92" name="TextBox 53"/>
          <p:cNvSpPr txBox="1">
            <a:spLocks noChangeArrowheads="1"/>
          </p:cNvSpPr>
          <p:nvPr/>
        </p:nvSpPr>
        <p:spPr bwMode="auto">
          <a:xfrm>
            <a:off x="922766" y="4581608"/>
            <a:ext cx="1193453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defTabSz="4572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100" dirty="0">
                <a:solidFill>
                  <a:srgbClr val="000000"/>
                </a:solidFill>
                <a:ea typeface="ＭＳ Ｐゴシック" pitchFamily="34" charset="-128"/>
              </a:rPr>
              <a:t>18 months </a:t>
            </a:r>
          </a:p>
        </p:txBody>
      </p:sp>
      <p:cxnSp>
        <p:nvCxnSpPr>
          <p:cNvPr id="93" name="Straight Arrow Connector 92"/>
          <p:cNvCxnSpPr/>
          <p:nvPr/>
        </p:nvCxnSpPr>
        <p:spPr>
          <a:xfrm flipV="1">
            <a:off x="898955" y="2423135"/>
            <a:ext cx="1076684" cy="133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Arrow Connector 93"/>
          <p:cNvCxnSpPr/>
          <p:nvPr/>
        </p:nvCxnSpPr>
        <p:spPr>
          <a:xfrm>
            <a:off x="4332717" y="4270334"/>
            <a:ext cx="1455911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Arrow Connector 94"/>
          <p:cNvCxnSpPr/>
          <p:nvPr/>
        </p:nvCxnSpPr>
        <p:spPr>
          <a:xfrm>
            <a:off x="4366055" y="3643669"/>
            <a:ext cx="918517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Arrow Connector 95"/>
          <p:cNvCxnSpPr/>
          <p:nvPr/>
        </p:nvCxnSpPr>
        <p:spPr>
          <a:xfrm flipV="1">
            <a:off x="898955" y="4879165"/>
            <a:ext cx="2153369" cy="2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898955" y="2200631"/>
            <a:ext cx="0" cy="3205163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/>
          <p:cNvCxnSpPr/>
          <p:nvPr/>
        </p:nvCxnSpPr>
        <p:spPr>
          <a:xfrm>
            <a:off x="4332717" y="3335694"/>
            <a:ext cx="0" cy="2070100"/>
          </a:xfrm>
          <a:prstGeom prst="line">
            <a:avLst/>
          </a:prstGeom>
          <a:ln w="2857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Chevron 98"/>
          <p:cNvSpPr/>
          <p:nvPr/>
        </p:nvSpPr>
        <p:spPr>
          <a:xfrm>
            <a:off x="3052324" y="4596466"/>
            <a:ext cx="5428627" cy="576000"/>
          </a:xfrm>
          <a:prstGeom prst="chevron">
            <a:avLst/>
          </a:prstGeom>
          <a:solidFill>
            <a:srgbClr val="307098"/>
          </a:solidFill>
          <a:ln w="38100">
            <a:solidFill>
              <a:srgbClr val="00B050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anchor="ctr"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400" b="1">
                <a:solidFill>
                  <a:srgbClr val="FFFFFF"/>
                </a:solidFill>
              </a:rPr>
              <a:t>NRA competences implemented into national law</a:t>
            </a:r>
          </a:p>
        </p:txBody>
      </p:sp>
      <p:sp>
        <p:nvSpPr>
          <p:cNvPr id="100" name="Rectangle 99"/>
          <p:cNvSpPr/>
          <p:nvPr/>
        </p:nvSpPr>
        <p:spPr>
          <a:xfrm>
            <a:off x="1141295" y="967724"/>
            <a:ext cx="18721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000000"/>
                </a:solidFill>
              </a:rPr>
              <a:t>REMIT </a:t>
            </a:r>
            <a:r>
              <a:rPr lang="en-GB" dirty="0" smtClean="0">
                <a:solidFill>
                  <a:srgbClr val="000000"/>
                </a:solidFill>
              </a:rPr>
              <a:t>dependent</a:t>
            </a: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101" name="Rectangle 100"/>
          <p:cNvSpPr/>
          <p:nvPr/>
        </p:nvSpPr>
        <p:spPr>
          <a:xfrm>
            <a:off x="4492484" y="967724"/>
            <a:ext cx="38090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000000"/>
                </a:solidFill>
              </a:rPr>
              <a:t>Implementing Acts dependent</a:t>
            </a:r>
          </a:p>
        </p:txBody>
      </p:sp>
      <p:sp>
        <p:nvSpPr>
          <p:cNvPr id="102" name="Rectangle 101"/>
          <p:cNvSpPr/>
          <p:nvPr/>
        </p:nvSpPr>
        <p:spPr>
          <a:xfrm>
            <a:off x="792962" y="1062390"/>
            <a:ext cx="180000" cy="180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FFFFFF"/>
              </a:solidFill>
            </a:endParaRPr>
          </a:p>
        </p:txBody>
      </p:sp>
      <p:sp>
        <p:nvSpPr>
          <p:cNvPr id="103" name="Rectangle 102"/>
          <p:cNvSpPr/>
          <p:nvPr/>
        </p:nvSpPr>
        <p:spPr>
          <a:xfrm>
            <a:off x="4167295" y="1062390"/>
            <a:ext cx="180000" cy="180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844340" cy="1143000"/>
          </a:xfrm>
        </p:spPr>
        <p:txBody>
          <a:bodyPr>
            <a:normAutofit fontScale="90000"/>
          </a:bodyPr>
          <a:lstStyle/>
          <a:p>
            <a:r>
              <a:rPr lang="en-IE" dirty="0" smtClean="0"/>
              <a:t>REMIT Implementation Timeline </a:t>
            </a:r>
            <a:br>
              <a:rPr lang="en-IE" dirty="0" smtClean="0"/>
            </a:br>
            <a:endParaRPr lang="en-IE" dirty="0"/>
          </a:p>
        </p:txBody>
      </p:sp>
      <p:grpSp>
        <p:nvGrpSpPr>
          <p:cNvPr id="36" name="Group 35"/>
          <p:cNvGrpSpPr/>
          <p:nvPr/>
        </p:nvGrpSpPr>
        <p:grpSpPr>
          <a:xfrm>
            <a:off x="971600" y="2542575"/>
            <a:ext cx="6768752" cy="593641"/>
            <a:chOff x="3752" y="0"/>
            <a:chExt cx="7677231" cy="593641"/>
          </a:xfrm>
          <a:solidFill>
            <a:srgbClr val="307098"/>
          </a:solidFill>
        </p:grpSpPr>
        <p:sp>
          <p:nvSpPr>
            <p:cNvPr id="37" name="Chevron 36"/>
            <p:cNvSpPr/>
            <p:nvPr/>
          </p:nvSpPr>
          <p:spPr>
            <a:xfrm>
              <a:off x="3752" y="0"/>
              <a:ext cx="7677231" cy="593641"/>
            </a:xfrm>
            <a:prstGeom prst="chevron">
              <a:avLst/>
            </a:prstGeom>
            <a:grpFill/>
            <a:ln w="38100">
              <a:solidFill>
                <a:srgbClr val="FF0000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8" name="Chevron 4"/>
            <p:cNvSpPr/>
            <p:nvPr/>
          </p:nvSpPr>
          <p:spPr>
            <a:xfrm>
              <a:off x="412114" y="70242"/>
              <a:ext cx="6618071" cy="453155"/>
            </a:xfrm>
            <a:prstGeom prst="rect">
              <a:avLst/>
            </a:prstGeom>
            <a:grpFill/>
            <a:ln w="38100"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28004" tIns="9335" rIns="9335" bIns="9335" spcCol="1270" anchor="ctr"/>
            <a:lstStyle/>
            <a:p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400" b="1" dirty="0" smtClean="0">
                  <a:solidFill>
                    <a:srgbClr val="FFFFFF"/>
                  </a:solidFill>
                </a:rPr>
                <a:t>Adoption of the Implementing Acts</a:t>
              </a:r>
              <a:endParaRPr lang="en-US" sz="1400" b="1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39" name="Group 38"/>
          <p:cNvGrpSpPr/>
          <p:nvPr/>
        </p:nvGrpSpPr>
        <p:grpSpPr>
          <a:xfrm>
            <a:off x="3057300" y="3153793"/>
            <a:ext cx="4683052" cy="593641"/>
            <a:chOff x="3753" y="0"/>
            <a:chExt cx="7677230" cy="593641"/>
          </a:xfrm>
          <a:solidFill>
            <a:srgbClr val="307098"/>
          </a:solidFill>
        </p:grpSpPr>
        <p:sp>
          <p:nvSpPr>
            <p:cNvPr id="40" name="Chevron 39"/>
            <p:cNvSpPr/>
            <p:nvPr/>
          </p:nvSpPr>
          <p:spPr>
            <a:xfrm>
              <a:off x="3753" y="0"/>
              <a:ext cx="7677230" cy="593641"/>
            </a:xfrm>
            <a:prstGeom prst="chevron">
              <a:avLst/>
            </a:prstGeom>
            <a:grpFill/>
            <a:ln w="38100">
              <a:solidFill>
                <a:srgbClr val="FF0000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1" name="Chevron 4"/>
            <p:cNvSpPr/>
            <p:nvPr/>
          </p:nvSpPr>
          <p:spPr>
            <a:xfrm>
              <a:off x="598141" y="58553"/>
              <a:ext cx="6514161" cy="469338"/>
            </a:xfrm>
            <a:prstGeom prst="rect">
              <a:avLst/>
            </a:prstGeom>
            <a:grpFill/>
            <a:ln w="38100"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28004" tIns="9335" rIns="9335" bIns="9335" spcCol="1270" anchor="ctr"/>
            <a:lstStyle/>
            <a:p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400" b="1" dirty="0" smtClean="0">
                  <a:solidFill>
                    <a:srgbClr val="FFFFFF"/>
                  </a:solidFill>
                </a:rPr>
                <a:t>NRAs have to set up the register</a:t>
              </a:r>
              <a:endParaRPr lang="en-US" sz="1400" b="1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42" name="Group 41"/>
          <p:cNvGrpSpPr/>
          <p:nvPr/>
        </p:nvGrpSpPr>
        <p:grpSpPr>
          <a:xfrm>
            <a:off x="4551760" y="3772044"/>
            <a:ext cx="3188592" cy="593641"/>
            <a:chOff x="3752" y="0"/>
            <a:chExt cx="7677231" cy="593641"/>
          </a:xfrm>
          <a:solidFill>
            <a:srgbClr val="307098"/>
          </a:solidFill>
        </p:grpSpPr>
        <p:sp>
          <p:nvSpPr>
            <p:cNvPr id="43" name="Chevron 42"/>
            <p:cNvSpPr/>
            <p:nvPr/>
          </p:nvSpPr>
          <p:spPr>
            <a:xfrm>
              <a:off x="3752" y="0"/>
              <a:ext cx="7677231" cy="593641"/>
            </a:xfrm>
            <a:prstGeom prst="chevron">
              <a:avLst/>
            </a:prstGeom>
            <a:grpFill/>
            <a:ln w="38100">
              <a:solidFill>
                <a:srgbClr val="FF0000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4" name="Chevron 4"/>
            <p:cNvSpPr/>
            <p:nvPr/>
          </p:nvSpPr>
          <p:spPr>
            <a:xfrm>
              <a:off x="1041791" y="79907"/>
              <a:ext cx="5897939" cy="453154"/>
            </a:xfrm>
            <a:prstGeom prst="rect">
              <a:avLst/>
            </a:prstGeom>
            <a:grpFill/>
            <a:ln w="38100"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28004" tIns="9335" rIns="9335" bIns="9335" spcCol="1270" anchor="ctr"/>
            <a:lstStyle/>
            <a:p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400" b="1" dirty="0">
                  <a:solidFill>
                    <a:srgbClr val="FFFFFF"/>
                  </a:solidFill>
                </a:rPr>
                <a:t>Data </a:t>
              </a:r>
              <a:r>
                <a:rPr lang="en-US" sz="1400" b="1" dirty="0" smtClean="0">
                  <a:solidFill>
                    <a:srgbClr val="FFFFFF"/>
                  </a:solidFill>
                </a:rPr>
                <a:t>reporting and </a:t>
              </a:r>
              <a:r>
                <a:rPr lang="en-US" sz="1400" b="1" dirty="0">
                  <a:solidFill>
                    <a:srgbClr val="FFFFFF"/>
                  </a:solidFill>
                </a:rPr>
                <a:t>monitoring by </a:t>
              </a:r>
              <a:r>
                <a:rPr lang="en-US" sz="1400" b="1" dirty="0" smtClean="0">
                  <a:solidFill>
                    <a:srgbClr val="FFFFFF"/>
                  </a:solidFill>
                </a:rPr>
                <a:t>ACER</a:t>
              </a:r>
              <a:endParaRPr lang="en-US" sz="1400" b="1" dirty="0">
                <a:solidFill>
                  <a:srgbClr val="FFFFFF"/>
                </a:solidFill>
              </a:endParaRPr>
            </a:p>
          </p:txBody>
        </p:sp>
      </p:grpSp>
      <p:sp>
        <p:nvSpPr>
          <p:cNvPr id="45" name="Line 3"/>
          <p:cNvSpPr>
            <a:spLocks noChangeShapeType="1"/>
          </p:cNvSpPr>
          <p:nvPr/>
        </p:nvSpPr>
        <p:spPr bwMode="auto">
          <a:xfrm>
            <a:off x="930275" y="4690007"/>
            <a:ext cx="681007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de-DE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46" name="TextBox 43"/>
          <p:cNvSpPr txBox="1">
            <a:spLocks noChangeArrowheads="1"/>
          </p:cNvSpPr>
          <p:nvPr/>
        </p:nvSpPr>
        <p:spPr bwMode="auto">
          <a:xfrm>
            <a:off x="683568" y="4725725"/>
            <a:ext cx="576064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defTabSz="4572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FF0000"/>
                </a:solidFill>
                <a:ea typeface="ＭＳ Ｐゴシック" pitchFamily="34" charset="-128"/>
              </a:rPr>
              <a:t>t</a:t>
            </a:r>
          </a:p>
          <a:p>
            <a:pPr algn="ctr" defTabSz="4572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FF0000"/>
                </a:solidFill>
                <a:ea typeface="ＭＳ Ｐゴシック" pitchFamily="34" charset="-128"/>
              </a:rPr>
              <a:t>(?)</a:t>
            </a:r>
            <a:endParaRPr lang="en-US" sz="1600" b="1" dirty="0">
              <a:solidFill>
                <a:srgbClr val="FF0000"/>
              </a:solidFill>
              <a:ea typeface="ＭＳ Ｐゴシック" pitchFamily="34" charset="-128"/>
            </a:endParaRPr>
          </a:p>
        </p:txBody>
      </p:sp>
      <p:sp>
        <p:nvSpPr>
          <p:cNvPr id="47" name="TextBox 51"/>
          <p:cNvSpPr txBox="1">
            <a:spLocks noChangeArrowheads="1"/>
          </p:cNvSpPr>
          <p:nvPr/>
        </p:nvSpPr>
        <p:spPr bwMode="auto">
          <a:xfrm>
            <a:off x="1259632" y="3844728"/>
            <a:ext cx="8905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defTabSz="4572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srgbClr val="000000"/>
                </a:solidFill>
                <a:ea typeface="ＭＳ Ｐゴシック" pitchFamily="34" charset="-128"/>
              </a:rPr>
              <a:t>a</a:t>
            </a:r>
            <a:r>
              <a:rPr lang="en-US" sz="1200" dirty="0" smtClean="0">
                <a:solidFill>
                  <a:srgbClr val="000000"/>
                </a:solidFill>
                <a:ea typeface="ＭＳ Ｐゴシック" pitchFamily="34" charset="-128"/>
              </a:rPr>
              <a:t>fter 6 </a:t>
            </a:r>
            <a:r>
              <a:rPr lang="en-US" sz="1200" dirty="0">
                <a:solidFill>
                  <a:srgbClr val="000000"/>
                </a:solidFill>
                <a:ea typeface="ＭＳ Ｐゴシック" pitchFamily="34" charset="-128"/>
              </a:rPr>
              <a:t>months </a:t>
            </a:r>
          </a:p>
        </p:txBody>
      </p:sp>
      <p:cxnSp>
        <p:nvCxnSpPr>
          <p:cNvPr id="48" name="Straight Arrow Connector 47"/>
          <p:cNvCxnSpPr/>
          <p:nvPr/>
        </p:nvCxnSpPr>
        <p:spPr>
          <a:xfrm flipV="1">
            <a:off x="971600" y="4068864"/>
            <a:ext cx="3594225" cy="345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>
            <a:endCxn id="45" idx="0"/>
          </p:cNvCxnSpPr>
          <p:nvPr/>
        </p:nvCxnSpPr>
        <p:spPr>
          <a:xfrm flipH="1">
            <a:off x="930275" y="2496857"/>
            <a:ext cx="408" cy="2193150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 49"/>
          <p:cNvSpPr/>
          <p:nvPr/>
        </p:nvSpPr>
        <p:spPr>
          <a:xfrm>
            <a:off x="906960" y="1916832"/>
            <a:ext cx="409708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GB" dirty="0">
                <a:solidFill>
                  <a:srgbClr val="000000"/>
                </a:solidFill>
              </a:rPr>
              <a:t>Implementing Acts dependent</a:t>
            </a:r>
          </a:p>
        </p:txBody>
      </p:sp>
      <p:sp>
        <p:nvSpPr>
          <p:cNvPr id="51" name="Rectangle 50"/>
          <p:cNvSpPr/>
          <p:nvPr/>
        </p:nvSpPr>
        <p:spPr>
          <a:xfrm>
            <a:off x="971600" y="2011498"/>
            <a:ext cx="180000" cy="180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FFFFFF"/>
              </a:solidFill>
            </a:endParaRPr>
          </a:p>
        </p:txBody>
      </p:sp>
      <p:sp>
        <p:nvSpPr>
          <p:cNvPr id="52" name="TextBox 43"/>
          <p:cNvSpPr txBox="1">
            <a:spLocks noChangeArrowheads="1"/>
          </p:cNvSpPr>
          <p:nvPr/>
        </p:nvSpPr>
        <p:spPr bwMode="auto">
          <a:xfrm>
            <a:off x="2394181" y="4725725"/>
            <a:ext cx="152974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defTabSz="4572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000000"/>
                </a:solidFill>
                <a:ea typeface="ＭＳ Ｐゴシック" pitchFamily="34" charset="-128"/>
              </a:rPr>
              <a:t>t+3 </a:t>
            </a:r>
          </a:p>
          <a:p>
            <a:pPr algn="ctr" defTabSz="4572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000000"/>
                </a:solidFill>
                <a:ea typeface="ＭＳ Ｐゴシック" pitchFamily="34" charset="-128"/>
              </a:rPr>
              <a:t>months</a:t>
            </a:r>
            <a:endParaRPr lang="en-US" sz="1600" b="1" dirty="0">
              <a:solidFill>
                <a:srgbClr val="000000"/>
              </a:solidFill>
              <a:ea typeface="ＭＳ Ｐゴシック" pitchFamily="34" charset="-128"/>
            </a:endParaRPr>
          </a:p>
        </p:txBody>
      </p:sp>
      <p:sp>
        <p:nvSpPr>
          <p:cNvPr id="53" name="TextBox 43"/>
          <p:cNvSpPr txBox="1">
            <a:spLocks noChangeArrowheads="1"/>
          </p:cNvSpPr>
          <p:nvPr/>
        </p:nvSpPr>
        <p:spPr bwMode="auto">
          <a:xfrm>
            <a:off x="3978357" y="4725725"/>
            <a:ext cx="152974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defTabSz="4572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000000"/>
                </a:solidFill>
                <a:ea typeface="ＭＳ Ｐゴシック" pitchFamily="34" charset="-128"/>
              </a:rPr>
              <a:t>t+6 </a:t>
            </a:r>
          </a:p>
          <a:p>
            <a:pPr algn="ctr" defTabSz="4572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000000"/>
                </a:solidFill>
                <a:ea typeface="ＭＳ Ｐゴシック" pitchFamily="34" charset="-128"/>
              </a:rPr>
              <a:t>months</a:t>
            </a:r>
            <a:endParaRPr lang="en-US" sz="1600" b="1" dirty="0">
              <a:solidFill>
                <a:srgbClr val="000000"/>
              </a:solidFill>
              <a:ea typeface="ＭＳ Ｐゴシック" pitchFamily="34" charset="-128"/>
            </a:endParaRPr>
          </a:p>
        </p:txBody>
      </p:sp>
      <p:cxnSp>
        <p:nvCxnSpPr>
          <p:cNvPr id="54" name="Straight Arrow Connector 53"/>
          <p:cNvCxnSpPr>
            <a:stCxn id="57" idx="1"/>
          </p:cNvCxnSpPr>
          <p:nvPr/>
        </p:nvCxnSpPr>
        <p:spPr>
          <a:xfrm>
            <a:off x="1256623" y="3447015"/>
            <a:ext cx="1947225" cy="359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1"/>
          <p:cNvSpPr txBox="1">
            <a:spLocks noChangeArrowheads="1"/>
          </p:cNvSpPr>
          <p:nvPr/>
        </p:nvSpPr>
        <p:spPr bwMode="auto">
          <a:xfrm>
            <a:off x="1233140" y="3226962"/>
            <a:ext cx="8905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defTabSz="4572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 dirty="0" smtClean="0">
                <a:solidFill>
                  <a:srgbClr val="000000"/>
                </a:solidFill>
                <a:ea typeface="ＭＳ Ｐゴシック" pitchFamily="34" charset="-128"/>
              </a:rPr>
              <a:t>within 3 </a:t>
            </a:r>
            <a:r>
              <a:rPr lang="en-US" sz="1200" dirty="0">
                <a:solidFill>
                  <a:srgbClr val="000000"/>
                </a:solidFill>
                <a:ea typeface="ＭＳ Ｐゴシック" pitchFamily="34" charset="-128"/>
              </a:rPr>
              <a:t>months </a:t>
            </a:r>
          </a:p>
        </p:txBody>
      </p:sp>
      <p:grpSp>
        <p:nvGrpSpPr>
          <p:cNvPr id="56" name="Group 55"/>
          <p:cNvGrpSpPr/>
          <p:nvPr/>
        </p:nvGrpSpPr>
        <p:grpSpPr>
          <a:xfrm>
            <a:off x="959802" y="3150194"/>
            <a:ext cx="2353323" cy="593641"/>
            <a:chOff x="3753" y="0"/>
            <a:chExt cx="7677230" cy="593641"/>
          </a:xfrm>
          <a:noFill/>
        </p:grpSpPr>
        <p:sp>
          <p:nvSpPr>
            <p:cNvPr id="57" name="Chevron 56"/>
            <p:cNvSpPr/>
            <p:nvPr/>
          </p:nvSpPr>
          <p:spPr>
            <a:xfrm>
              <a:off x="3753" y="0"/>
              <a:ext cx="7677230" cy="593641"/>
            </a:xfrm>
            <a:prstGeom prst="chevron">
              <a:avLst/>
            </a:prstGeom>
            <a:grpFill/>
            <a:ln w="38100">
              <a:solidFill>
                <a:srgbClr val="FF0000"/>
              </a:solidFill>
              <a:prstDash val="sysDash"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8" name="Chevron 4"/>
            <p:cNvSpPr/>
            <p:nvPr/>
          </p:nvSpPr>
          <p:spPr>
            <a:xfrm>
              <a:off x="598141" y="58553"/>
              <a:ext cx="6514161" cy="469338"/>
            </a:xfrm>
            <a:prstGeom prst="rect">
              <a:avLst/>
            </a:prstGeom>
            <a:grpFill/>
            <a:ln w="38100"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28004" tIns="9335" rIns="9335" bIns="9335" spcCol="1270" anchor="ctr"/>
            <a:lstStyle/>
            <a:p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400" b="1" dirty="0">
                <a:solidFill>
                  <a:srgbClr val="FFFFFF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REMIT Structure</a:t>
            </a:r>
            <a:endParaRPr lang="en-IE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066233" y="1600201"/>
            <a:ext cx="6422703" cy="4145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sz="2800" dirty="0" smtClean="0"/>
              <a:t>Next Steps?</a:t>
            </a:r>
            <a:endParaRPr lang="en-IE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sz="2400" dirty="0" smtClean="0"/>
              <a:t>ACER Roundtable on REMIT September 23</a:t>
            </a:r>
            <a:r>
              <a:rPr lang="en-IE" sz="2400" baseline="30000" dirty="0" smtClean="0"/>
              <a:t>rd</a:t>
            </a:r>
          </a:p>
          <a:p>
            <a:r>
              <a:rPr lang="en-IE" sz="2400" dirty="0" smtClean="0"/>
              <a:t>– discussion of pilot project and questions on Registered Reporting Mechanisms</a:t>
            </a:r>
          </a:p>
          <a:p>
            <a:r>
              <a:rPr lang="en-IE" sz="2400" dirty="0" smtClean="0"/>
              <a:t>Awaiting Implementing Acts</a:t>
            </a:r>
          </a:p>
          <a:p>
            <a:r>
              <a:rPr lang="en-IE" sz="2400" dirty="0" smtClean="0"/>
              <a:t>Obligation on SOs and Market Participants to report to ACER</a:t>
            </a:r>
          </a:p>
          <a:p>
            <a:r>
              <a:rPr lang="en-IE" sz="2400" dirty="0" smtClean="0"/>
              <a:t>Do Market Participants want to report themselves or through a central platform?</a:t>
            </a:r>
          </a:p>
          <a:p>
            <a:pPr lvl="1"/>
            <a:endParaRPr lang="en-IE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3_main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xmlns:mv="urn:schemas-microsoft-com:mac:vml" xmlns:mc="http://schemas.openxmlformats.org/markup-compatibility/2006" val="0"/>
              </a:ext>
            </a:extLst>
          </a:blip>
          <a:stretch>
            <a:fillRect/>
          </a:stretch>
        </p:blipFill>
        <p:spPr>
          <a:xfrm>
            <a:off x="0" y="0"/>
            <a:ext cx="9135879" cy="68580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xmlns:mv="urn:schemas-microsoft-com:mac:vml" xmlns:mc="http://schemas.openxmlformats.org/markup-compatibility/2006" val="681845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Regulatory Affairs" ma:contentTypeID="0x010100265BBC7FA3C9DF40A8B33B7539D53B1D060074177663C135E743B0508DDEF5CD3ED8" ma:contentTypeVersion="441" ma:contentTypeDescription="" ma:contentTypeScope="" ma:versionID="e74de221bf3074b862680e46aa32f0de">
  <xsd:schema xmlns:xsd="http://www.w3.org/2001/XMLSchema" xmlns:p="http://schemas.microsoft.com/office/2006/metadata/properties" xmlns:ns3="555a66dc-fdf2-47ca-80f5-c077f14f4733" targetNamespace="http://schemas.microsoft.com/office/2006/metadata/properties" ma:root="true" ma:fieldsID="ca8d8b6bf269a0ce5b6ce5bb22bb9fbf" ns3:_="">
    <xsd:import namespace="555a66dc-fdf2-47ca-80f5-c077f14f4733"/>
    <xsd:element name="properties">
      <xsd:complexType>
        <xsd:sequence>
          <xsd:element name="documentManagement">
            <xsd:complexType>
              <xsd:all>
                <xsd:element ref="ns3:documentarchivestatus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555a66dc-fdf2-47ca-80f5-c077f14f4733" elementFormDefault="qualified">
    <xsd:import namespace="http://schemas.microsoft.com/office/2006/documentManagement/types"/>
    <xsd:element name="documentarchivestatus" ma:index="11" nillable="true" ma:displayName="Archive Status" ma:default="Active" ma:format="Dropdown" ma:internalName="documentarchivestatus">
      <xsd:simpleType>
        <xsd:restriction base="dms:Choice">
          <xsd:enumeration value="Active"/>
          <xsd:enumeration value="Archiv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8" ma:displayName="Comments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>
    <documentarchivestatus xmlns="555a66dc-fdf2-47ca-80f5-c077f14f4733">Active</documentarchivestatus>
  </documentManagement>
</p:properties>
</file>

<file path=customXml/itemProps1.xml><?xml version="1.0" encoding="utf-8"?>
<ds:datastoreItem xmlns:ds="http://schemas.openxmlformats.org/officeDocument/2006/customXml" ds:itemID="{DDA783EC-50C1-4AD6-870E-5BBF317733D9}"/>
</file>

<file path=customXml/itemProps2.xml><?xml version="1.0" encoding="utf-8"?>
<ds:datastoreItem xmlns:ds="http://schemas.openxmlformats.org/officeDocument/2006/customXml" ds:itemID="{E5AFCAE2-4F48-44C5-9D4F-A0109355A484}"/>
</file>

<file path=customXml/itemProps3.xml><?xml version="1.0" encoding="utf-8"?>
<ds:datastoreItem xmlns:ds="http://schemas.openxmlformats.org/officeDocument/2006/customXml" ds:itemID="{ABE4F1C5-35CC-4050-BF44-D219239C3CD6}"/>
</file>

<file path=docProps/app.xml><?xml version="1.0" encoding="utf-8"?>
<Properties xmlns="http://schemas.openxmlformats.org/officeDocument/2006/extended-properties" xmlns:vt="http://schemas.openxmlformats.org/officeDocument/2006/docPropsVTypes">
  <TotalTime>302</TotalTime>
  <Words>195</Words>
  <Application>Microsoft Office PowerPoint</Application>
  <PresentationFormat>On-screen Show (4:3)</PresentationFormat>
  <Paragraphs>48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The Regulation on wholesale Energy Market Integrity and Transparency (REMIT)</vt:lpstr>
      <vt:lpstr>Overview of REMIT</vt:lpstr>
      <vt:lpstr>REMIT Implementation Timeline  </vt:lpstr>
      <vt:lpstr>REMIT Implementation Timeline  </vt:lpstr>
      <vt:lpstr>REMIT Structure</vt:lpstr>
      <vt:lpstr>Next Steps?</vt:lpstr>
      <vt:lpstr>Slide 7</vt:lpstr>
    </vt:vector>
  </TitlesOfParts>
  <Company>The Design House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Clive Parkinson</dc:creator>
  <dc:description/>
  <cp:lastModifiedBy>sking</cp:lastModifiedBy>
  <cp:revision>37</cp:revision>
  <dcterms:created xsi:type="dcterms:W3CDTF">2012-02-27T14:20:14Z</dcterms:created>
  <dcterms:modified xsi:type="dcterms:W3CDTF">2013-10-09T13:37:19Z</dcterms:modified>
  <cp:contentType>Regulatory Affairs</cp:contentTyp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0x010100265BBC7FA3C9DF40A8B33B7539D53B1D060074177663C135E743B0508DDEF5CD3ED8</vt:lpwstr>
  </property>
</Properties>
</file>