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98" r:id="rId5"/>
    <p:sldId id="418" r:id="rId6"/>
    <p:sldId id="473" r:id="rId7"/>
    <p:sldId id="475" r:id="rId8"/>
    <p:sldId id="479" r:id="rId9"/>
    <p:sldId id="478" r:id="rId10"/>
    <p:sldId id="480" r:id="rId11"/>
    <p:sldId id="476" r:id="rId12"/>
    <p:sldId id="481" r:id="rId13"/>
    <p:sldId id="474" r:id="rId14"/>
    <p:sldId id="482" r:id="rId15"/>
  </p:sldIdLst>
  <p:sldSz cx="9144000" cy="6858000" type="screen4x3"/>
  <p:notesSz cx="6810375" cy="99425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edham_m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964"/>
    <a:srgbClr val="465176"/>
    <a:srgbClr val="000000"/>
    <a:srgbClr val="0066FF"/>
    <a:srgbClr val="FFFFCC"/>
    <a:srgbClr val="868A8C"/>
    <a:srgbClr val="89898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82386" autoAdjust="0"/>
  </p:normalViewPr>
  <p:slideViewPr>
    <p:cSldViewPr snapToGrid="0" snapToObjects="1">
      <p:cViewPr>
        <p:scale>
          <a:sx n="100" d="100"/>
          <a:sy n="100" d="100"/>
        </p:scale>
        <p:origin x="-2094" y="-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294" y="-84"/>
      </p:cViewPr>
      <p:guideLst>
        <p:guide orient="horz" pos="3132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92F4D6-8279-418A-8AE9-47AF4E299AA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53502B7-CFD9-4D79-A7B6-A209BE8CBF2D}">
      <dgm:prSet custT="1"/>
      <dgm:spPr/>
      <dgm:t>
        <a:bodyPr/>
        <a:lstStyle/>
        <a:p>
          <a:pPr algn="ctr" rtl="0"/>
          <a:r>
            <a:rPr lang="en-IE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main Purpose of Resettlement is to capture more up to date </a:t>
          </a:r>
          <a:r>
            <a:rPr lang="en-IE" sz="2000" b="1" i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Meter</a:t>
          </a:r>
          <a:r>
            <a:rPr lang="en-IE" sz="20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E" sz="2000" b="1" i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data</a:t>
          </a:r>
          <a:r>
            <a:rPr lang="en-IE" sz="2000" b="0" u="none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E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 Suppliers and Autonomous Generators</a:t>
          </a:r>
          <a:endParaRPr lang="en-US" sz="2000" b="1" dirty="0">
            <a:solidFill>
              <a:schemeClr val="bg1"/>
            </a:solidFill>
          </a:endParaRPr>
        </a:p>
      </dgm:t>
    </dgm:pt>
    <dgm:pt modelId="{A2045A31-7D50-4EC7-A496-4FB444941F00}" type="parTrans" cxnId="{BAE352BB-8646-4521-9667-4637C6E72F35}">
      <dgm:prSet/>
      <dgm:spPr/>
      <dgm:t>
        <a:bodyPr/>
        <a:lstStyle/>
        <a:p>
          <a:endParaRPr lang="en-US"/>
        </a:p>
      </dgm:t>
    </dgm:pt>
    <dgm:pt modelId="{D34407FC-6F72-487A-85DD-8DA938FCE5A3}" type="sibTrans" cxnId="{BAE352BB-8646-4521-9667-4637C6E72F35}">
      <dgm:prSet/>
      <dgm:spPr/>
      <dgm:t>
        <a:bodyPr/>
        <a:lstStyle/>
        <a:p>
          <a:endParaRPr lang="en-US"/>
        </a:p>
      </dgm:t>
    </dgm:pt>
    <dgm:pt modelId="{E48EDA4C-8A74-43CF-ADF1-DB0F43C3695D}" type="pres">
      <dgm:prSet presAssocID="{0892F4D6-8279-418A-8AE9-47AF4E299A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BE42DD-E755-40FA-869D-120EE8F7268F}" type="pres">
      <dgm:prSet presAssocID="{B53502B7-CFD9-4D79-A7B6-A209BE8CBF2D}" presName="parentText" presStyleLbl="node1" presStyleIdx="0" presStyleCnt="1" custLinFactNeighborY="-1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E352BB-8646-4521-9667-4637C6E72F35}" srcId="{0892F4D6-8279-418A-8AE9-47AF4E299AA2}" destId="{B53502B7-CFD9-4D79-A7B6-A209BE8CBF2D}" srcOrd="0" destOrd="0" parTransId="{A2045A31-7D50-4EC7-A496-4FB444941F00}" sibTransId="{D34407FC-6F72-487A-85DD-8DA938FCE5A3}"/>
    <dgm:cxn modelId="{6CB5E09A-D0EE-4CC6-95A5-B472D0E5E7A6}" type="presOf" srcId="{B53502B7-CFD9-4D79-A7B6-A209BE8CBF2D}" destId="{BCBE42DD-E755-40FA-869D-120EE8F7268F}" srcOrd="0" destOrd="0" presId="urn:microsoft.com/office/officeart/2005/8/layout/vList2"/>
    <dgm:cxn modelId="{945DA2CD-C868-41A6-81A3-CC3BA7622EC5}" type="presOf" srcId="{0892F4D6-8279-418A-8AE9-47AF4E299AA2}" destId="{E48EDA4C-8A74-43CF-ADF1-DB0F43C3695D}" srcOrd="0" destOrd="0" presId="urn:microsoft.com/office/officeart/2005/8/layout/vList2"/>
    <dgm:cxn modelId="{7A52A4DA-DE3C-401A-980B-FF9783BAB847}" type="presParOf" srcId="{E48EDA4C-8A74-43CF-ADF1-DB0F43C3695D}" destId="{BCBE42DD-E755-40FA-869D-120EE8F726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92F4D6-8279-418A-8AE9-47AF4E299AA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53502B7-CFD9-4D79-A7B6-A209BE8CBF2D}">
      <dgm:prSet custT="1"/>
      <dgm:spPr/>
      <dgm:t>
        <a:bodyPr/>
        <a:lstStyle/>
        <a:p>
          <a:pPr algn="ctr" rtl="0"/>
          <a:r>
            <a:rPr lang="en-US" sz="2400" dirty="0" smtClean="0"/>
            <a:t>Volume of Resettlement Analysis</a:t>
          </a:r>
          <a:endParaRPr lang="en-US" sz="2400" dirty="0"/>
        </a:p>
      </dgm:t>
    </dgm:pt>
    <dgm:pt modelId="{A2045A31-7D50-4EC7-A496-4FB444941F00}" type="parTrans" cxnId="{BAE352BB-8646-4521-9667-4637C6E72F35}">
      <dgm:prSet/>
      <dgm:spPr/>
      <dgm:t>
        <a:bodyPr/>
        <a:lstStyle/>
        <a:p>
          <a:endParaRPr lang="en-US"/>
        </a:p>
      </dgm:t>
    </dgm:pt>
    <dgm:pt modelId="{D34407FC-6F72-487A-85DD-8DA938FCE5A3}" type="sibTrans" cxnId="{BAE352BB-8646-4521-9667-4637C6E72F35}">
      <dgm:prSet/>
      <dgm:spPr/>
      <dgm:t>
        <a:bodyPr/>
        <a:lstStyle/>
        <a:p>
          <a:endParaRPr lang="en-US"/>
        </a:p>
      </dgm:t>
    </dgm:pt>
    <dgm:pt modelId="{E48EDA4C-8A74-43CF-ADF1-DB0F43C3695D}" type="pres">
      <dgm:prSet presAssocID="{0892F4D6-8279-418A-8AE9-47AF4E299A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BE42DD-E755-40FA-869D-120EE8F7268F}" type="pres">
      <dgm:prSet presAssocID="{B53502B7-CFD9-4D79-A7B6-A209BE8CBF2D}" presName="parentText" presStyleLbl="node1" presStyleIdx="0" presStyleCnt="1" custLinFactNeighborY="15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E352BB-8646-4521-9667-4637C6E72F35}" srcId="{0892F4D6-8279-418A-8AE9-47AF4E299AA2}" destId="{B53502B7-CFD9-4D79-A7B6-A209BE8CBF2D}" srcOrd="0" destOrd="0" parTransId="{A2045A31-7D50-4EC7-A496-4FB444941F00}" sibTransId="{D34407FC-6F72-487A-85DD-8DA938FCE5A3}"/>
    <dgm:cxn modelId="{E4933D39-BE8B-43BF-871E-D12E6AC9F569}" type="presOf" srcId="{0892F4D6-8279-418A-8AE9-47AF4E299AA2}" destId="{E48EDA4C-8A74-43CF-ADF1-DB0F43C3695D}" srcOrd="0" destOrd="0" presId="urn:microsoft.com/office/officeart/2005/8/layout/vList2"/>
    <dgm:cxn modelId="{05629BB1-6D52-4D3B-A251-DFA81CDF438F}" type="presOf" srcId="{B53502B7-CFD9-4D79-A7B6-A209BE8CBF2D}" destId="{BCBE42DD-E755-40FA-869D-120EE8F7268F}" srcOrd="0" destOrd="0" presId="urn:microsoft.com/office/officeart/2005/8/layout/vList2"/>
    <dgm:cxn modelId="{93FCF693-E39E-4490-BAE2-14D4811D8778}" type="presParOf" srcId="{E48EDA4C-8A74-43CF-ADF1-DB0F43C3695D}" destId="{BCBE42DD-E755-40FA-869D-120EE8F726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92F4D6-8279-418A-8AE9-47AF4E299AA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53502B7-CFD9-4D79-A7B6-A209BE8CBF2D}">
      <dgm:prSet custT="1"/>
      <dgm:spPr/>
      <dgm:t>
        <a:bodyPr/>
        <a:lstStyle/>
        <a:p>
          <a:pPr algn="l"/>
          <a:r>
            <a:rPr lang="en-US" sz="2400" b="1" dirty="0" smtClean="0"/>
            <a:t>Average Metered Demand Variances - Suppliers</a:t>
          </a:r>
          <a:endParaRPr lang="en-US" sz="2400" b="1" dirty="0"/>
        </a:p>
      </dgm:t>
    </dgm:pt>
    <dgm:pt modelId="{A2045A31-7D50-4EC7-A496-4FB444941F00}" type="parTrans" cxnId="{BAE352BB-8646-4521-9667-4637C6E72F35}">
      <dgm:prSet/>
      <dgm:spPr/>
      <dgm:t>
        <a:bodyPr/>
        <a:lstStyle/>
        <a:p>
          <a:endParaRPr lang="en-US"/>
        </a:p>
      </dgm:t>
    </dgm:pt>
    <dgm:pt modelId="{D34407FC-6F72-487A-85DD-8DA938FCE5A3}" type="sibTrans" cxnId="{BAE352BB-8646-4521-9667-4637C6E72F35}">
      <dgm:prSet/>
      <dgm:spPr/>
      <dgm:t>
        <a:bodyPr/>
        <a:lstStyle/>
        <a:p>
          <a:endParaRPr lang="en-US"/>
        </a:p>
      </dgm:t>
    </dgm:pt>
    <dgm:pt modelId="{E48EDA4C-8A74-43CF-ADF1-DB0F43C3695D}" type="pres">
      <dgm:prSet presAssocID="{0892F4D6-8279-418A-8AE9-47AF4E299A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BE42DD-E755-40FA-869D-120EE8F7268F}" type="pres">
      <dgm:prSet presAssocID="{B53502B7-CFD9-4D79-A7B6-A209BE8CBF2D}" presName="parentText" presStyleLbl="node1" presStyleIdx="0" presStyleCnt="1" custLinFactNeighborY="15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E352BB-8646-4521-9667-4637C6E72F35}" srcId="{0892F4D6-8279-418A-8AE9-47AF4E299AA2}" destId="{B53502B7-CFD9-4D79-A7B6-A209BE8CBF2D}" srcOrd="0" destOrd="0" parTransId="{A2045A31-7D50-4EC7-A496-4FB444941F00}" sibTransId="{D34407FC-6F72-487A-85DD-8DA938FCE5A3}"/>
    <dgm:cxn modelId="{22B20DBD-F428-4F4E-B980-B7542AD2F890}" type="presOf" srcId="{B53502B7-CFD9-4D79-A7B6-A209BE8CBF2D}" destId="{BCBE42DD-E755-40FA-869D-120EE8F7268F}" srcOrd="0" destOrd="0" presId="urn:microsoft.com/office/officeart/2005/8/layout/vList2"/>
    <dgm:cxn modelId="{B78DCCC8-FDB6-42B3-8239-3183CF8A3AB5}" type="presOf" srcId="{0892F4D6-8279-418A-8AE9-47AF4E299AA2}" destId="{E48EDA4C-8A74-43CF-ADF1-DB0F43C3695D}" srcOrd="0" destOrd="0" presId="urn:microsoft.com/office/officeart/2005/8/layout/vList2"/>
    <dgm:cxn modelId="{43223CDA-6C76-498D-977E-C1AE94227749}" type="presParOf" srcId="{E48EDA4C-8A74-43CF-ADF1-DB0F43C3695D}" destId="{BCBE42DD-E755-40FA-869D-120EE8F726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92F4D6-8279-418A-8AE9-47AF4E299AA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53502B7-CFD9-4D79-A7B6-A209BE8CBF2D}">
      <dgm:prSet custT="1"/>
      <dgm:spPr/>
      <dgm:t>
        <a:bodyPr/>
        <a:lstStyle/>
        <a:p>
          <a:pPr algn="l"/>
          <a:r>
            <a:rPr lang="en-US" sz="2400" b="1" dirty="0" smtClean="0"/>
            <a:t>Average Materiality - Suppliers</a:t>
          </a:r>
          <a:endParaRPr lang="en-US" sz="2400" b="1" dirty="0"/>
        </a:p>
      </dgm:t>
    </dgm:pt>
    <dgm:pt modelId="{A2045A31-7D50-4EC7-A496-4FB444941F00}" type="parTrans" cxnId="{BAE352BB-8646-4521-9667-4637C6E72F35}">
      <dgm:prSet/>
      <dgm:spPr/>
      <dgm:t>
        <a:bodyPr/>
        <a:lstStyle/>
        <a:p>
          <a:endParaRPr lang="en-US"/>
        </a:p>
      </dgm:t>
    </dgm:pt>
    <dgm:pt modelId="{D34407FC-6F72-487A-85DD-8DA938FCE5A3}" type="sibTrans" cxnId="{BAE352BB-8646-4521-9667-4637C6E72F35}">
      <dgm:prSet/>
      <dgm:spPr/>
      <dgm:t>
        <a:bodyPr/>
        <a:lstStyle/>
        <a:p>
          <a:endParaRPr lang="en-US"/>
        </a:p>
      </dgm:t>
    </dgm:pt>
    <dgm:pt modelId="{E48EDA4C-8A74-43CF-ADF1-DB0F43C3695D}" type="pres">
      <dgm:prSet presAssocID="{0892F4D6-8279-418A-8AE9-47AF4E299A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BE42DD-E755-40FA-869D-120EE8F7268F}" type="pres">
      <dgm:prSet presAssocID="{B53502B7-CFD9-4D79-A7B6-A209BE8CBF2D}" presName="parentText" presStyleLbl="node1" presStyleIdx="0" presStyleCnt="1" custLinFactNeighborY="15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E352BB-8646-4521-9667-4637C6E72F35}" srcId="{0892F4D6-8279-418A-8AE9-47AF4E299AA2}" destId="{B53502B7-CFD9-4D79-A7B6-A209BE8CBF2D}" srcOrd="0" destOrd="0" parTransId="{A2045A31-7D50-4EC7-A496-4FB444941F00}" sibTransId="{D34407FC-6F72-487A-85DD-8DA938FCE5A3}"/>
    <dgm:cxn modelId="{04CFD015-1015-4A22-9BF8-616EB8C4E138}" type="presOf" srcId="{0892F4D6-8279-418A-8AE9-47AF4E299AA2}" destId="{E48EDA4C-8A74-43CF-ADF1-DB0F43C3695D}" srcOrd="0" destOrd="0" presId="urn:microsoft.com/office/officeart/2005/8/layout/vList2"/>
    <dgm:cxn modelId="{BBC579E5-9824-44A2-8090-C7114D9A352B}" type="presOf" srcId="{B53502B7-CFD9-4D79-A7B6-A209BE8CBF2D}" destId="{BCBE42DD-E755-40FA-869D-120EE8F7268F}" srcOrd="0" destOrd="0" presId="urn:microsoft.com/office/officeart/2005/8/layout/vList2"/>
    <dgm:cxn modelId="{E15A920D-0E48-4915-A10C-A79FAACE04A1}" type="presParOf" srcId="{E48EDA4C-8A74-43CF-ADF1-DB0F43C3695D}" destId="{BCBE42DD-E755-40FA-869D-120EE8F726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92F4D6-8279-418A-8AE9-47AF4E299AA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53502B7-CFD9-4D79-A7B6-A209BE8CBF2D}">
      <dgm:prSet custT="1"/>
      <dgm:spPr/>
      <dgm:t>
        <a:bodyPr/>
        <a:lstStyle/>
        <a:p>
          <a:pPr algn="l"/>
          <a:r>
            <a:rPr lang="en-US" sz="2400" b="1" dirty="0" smtClean="0"/>
            <a:t>Average Metered Generation Variances - APTGs</a:t>
          </a:r>
          <a:endParaRPr lang="en-US" sz="2400" b="1" dirty="0"/>
        </a:p>
      </dgm:t>
    </dgm:pt>
    <dgm:pt modelId="{A2045A31-7D50-4EC7-A496-4FB444941F00}" type="parTrans" cxnId="{BAE352BB-8646-4521-9667-4637C6E72F35}">
      <dgm:prSet/>
      <dgm:spPr/>
      <dgm:t>
        <a:bodyPr/>
        <a:lstStyle/>
        <a:p>
          <a:endParaRPr lang="en-US"/>
        </a:p>
      </dgm:t>
    </dgm:pt>
    <dgm:pt modelId="{D34407FC-6F72-487A-85DD-8DA938FCE5A3}" type="sibTrans" cxnId="{BAE352BB-8646-4521-9667-4637C6E72F35}">
      <dgm:prSet/>
      <dgm:spPr/>
      <dgm:t>
        <a:bodyPr/>
        <a:lstStyle/>
        <a:p>
          <a:endParaRPr lang="en-US"/>
        </a:p>
      </dgm:t>
    </dgm:pt>
    <dgm:pt modelId="{E48EDA4C-8A74-43CF-ADF1-DB0F43C3695D}" type="pres">
      <dgm:prSet presAssocID="{0892F4D6-8279-418A-8AE9-47AF4E299A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BE42DD-E755-40FA-869D-120EE8F7268F}" type="pres">
      <dgm:prSet presAssocID="{B53502B7-CFD9-4D79-A7B6-A209BE8CBF2D}" presName="parentText" presStyleLbl="node1" presStyleIdx="0" presStyleCnt="1" custLinFactNeighborY="15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E352BB-8646-4521-9667-4637C6E72F35}" srcId="{0892F4D6-8279-418A-8AE9-47AF4E299AA2}" destId="{B53502B7-CFD9-4D79-A7B6-A209BE8CBF2D}" srcOrd="0" destOrd="0" parTransId="{A2045A31-7D50-4EC7-A496-4FB444941F00}" sibTransId="{D34407FC-6F72-487A-85DD-8DA938FCE5A3}"/>
    <dgm:cxn modelId="{C4B47337-1AD0-4684-8B9F-39C29AA2F544}" type="presOf" srcId="{0892F4D6-8279-418A-8AE9-47AF4E299AA2}" destId="{E48EDA4C-8A74-43CF-ADF1-DB0F43C3695D}" srcOrd="0" destOrd="0" presId="urn:microsoft.com/office/officeart/2005/8/layout/vList2"/>
    <dgm:cxn modelId="{C569A509-D5FD-4137-A0F8-C8ECE33C4467}" type="presOf" srcId="{B53502B7-CFD9-4D79-A7B6-A209BE8CBF2D}" destId="{BCBE42DD-E755-40FA-869D-120EE8F7268F}" srcOrd="0" destOrd="0" presId="urn:microsoft.com/office/officeart/2005/8/layout/vList2"/>
    <dgm:cxn modelId="{43D2530F-9009-4471-8E48-D4491D09A232}" type="presParOf" srcId="{E48EDA4C-8A74-43CF-ADF1-DB0F43C3695D}" destId="{BCBE42DD-E755-40FA-869D-120EE8F726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92F4D6-8279-418A-8AE9-47AF4E299AA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CB9C4750-A75F-4A34-9C61-59C949E2AC5C}">
      <dgm:prSet custT="1"/>
      <dgm:spPr/>
      <dgm:t>
        <a:bodyPr/>
        <a:lstStyle/>
        <a:p>
          <a:r>
            <a:rPr lang="en-US" sz="2400" b="1" dirty="0" smtClean="0"/>
            <a:t>Average Materiality - APTGs</a:t>
          </a:r>
          <a:endParaRPr lang="en-US" sz="2400" b="1" dirty="0"/>
        </a:p>
      </dgm:t>
    </dgm:pt>
    <dgm:pt modelId="{3C65D8F2-E648-4B0B-ADE5-F260E1EAC151}" type="parTrans" cxnId="{0DECEBCA-5314-4C56-8A32-9D34955CEE7A}">
      <dgm:prSet/>
      <dgm:spPr/>
      <dgm:t>
        <a:bodyPr/>
        <a:lstStyle/>
        <a:p>
          <a:endParaRPr lang="en-US"/>
        </a:p>
      </dgm:t>
    </dgm:pt>
    <dgm:pt modelId="{96DA721A-F1CB-4DC2-8F76-479C53239371}" type="sibTrans" cxnId="{0DECEBCA-5314-4C56-8A32-9D34955CEE7A}">
      <dgm:prSet/>
      <dgm:spPr/>
      <dgm:t>
        <a:bodyPr/>
        <a:lstStyle/>
        <a:p>
          <a:endParaRPr lang="en-US"/>
        </a:p>
      </dgm:t>
    </dgm:pt>
    <dgm:pt modelId="{E48EDA4C-8A74-43CF-ADF1-DB0F43C3695D}" type="pres">
      <dgm:prSet presAssocID="{0892F4D6-8279-418A-8AE9-47AF4E299A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36F2B0-4FED-4C87-82E3-CAF77111B16C}" type="pres">
      <dgm:prSet presAssocID="{CB9C4750-A75F-4A34-9C61-59C949E2AC5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ECEBCA-5314-4C56-8A32-9D34955CEE7A}" srcId="{0892F4D6-8279-418A-8AE9-47AF4E299AA2}" destId="{CB9C4750-A75F-4A34-9C61-59C949E2AC5C}" srcOrd="0" destOrd="0" parTransId="{3C65D8F2-E648-4B0B-ADE5-F260E1EAC151}" sibTransId="{96DA721A-F1CB-4DC2-8F76-479C53239371}"/>
    <dgm:cxn modelId="{9EFD4E6B-BA5C-42E5-A12F-00D812895042}" type="presOf" srcId="{CB9C4750-A75F-4A34-9C61-59C949E2AC5C}" destId="{C736F2B0-4FED-4C87-82E3-CAF77111B16C}" srcOrd="0" destOrd="0" presId="urn:microsoft.com/office/officeart/2005/8/layout/vList2"/>
    <dgm:cxn modelId="{A0DEACFE-EC68-445C-A3A0-8D5EA7F1C0E9}" type="presOf" srcId="{0892F4D6-8279-418A-8AE9-47AF4E299AA2}" destId="{E48EDA4C-8A74-43CF-ADF1-DB0F43C3695D}" srcOrd="0" destOrd="0" presId="urn:microsoft.com/office/officeart/2005/8/layout/vList2"/>
    <dgm:cxn modelId="{F9DEA010-B3D0-47AE-8B93-6E0808D33F32}" type="presParOf" srcId="{E48EDA4C-8A74-43CF-ADF1-DB0F43C3695D}" destId="{C736F2B0-4FED-4C87-82E3-CAF77111B1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92F4D6-8279-418A-8AE9-47AF4E299AA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53502B7-CFD9-4D79-A7B6-A209BE8CBF2D}">
      <dgm:prSet custT="1"/>
      <dgm:spPr/>
      <dgm:t>
        <a:bodyPr/>
        <a:lstStyle/>
        <a:p>
          <a:pPr algn="ctr" rtl="0"/>
          <a:r>
            <a:rPr lang="en-IE" sz="1600" b="1" i="0" u="none" dirty="0" smtClean="0">
              <a:solidFill>
                <a:schemeClr val="bg1"/>
              </a:solidFill>
            </a:rPr>
            <a:t>Comparison of M+4 Total Demand Variances by Month</a:t>
          </a:r>
          <a:endParaRPr lang="en-US" sz="1600" b="1" i="0" u="none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A2045A31-7D50-4EC7-A496-4FB444941F00}" type="parTrans" cxnId="{BAE352BB-8646-4521-9667-4637C6E72F35}">
      <dgm:prSet/>
      <dgm:spPr/>
      <dgm:t>
        <a:bodyPr/>
        <a:lstStyle/>
        <a:p>
          <a:endParaRPr lang="en-US"/>
        </a:p>
      </dgm:t>
    </dgm:pt>
    <dgm:pt modelId="{D34407FC-6F72-487A-85DD-8DA938FCE5A3}" type="sibTrans" cxnId="{BAE352BB-8646-4521-9667-4637C6E72F35}">
      <dgm:prSet/>
      <dgm:spPr/>
      <dgm:t>
        <a:bodyPr/>
        <a:lstStyle/>
        <a:p>
          <a:endParaRPr lang="en-US"/>
        </a:p>
      </dgm:t>
    </dgm:pt>
    <dgm:pt modelId="{E48EDA4C-8A74-43CF-ADF1-DB0F43C3695D}" type="pres">
      <dgm:prSet presAssocID="{0892F4D6-8279-418A-8AE9-47AF4E299A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BE42DD-E755-40FA-869D-120EE8F7268F}" type="pres">
      <dgm:prSet presAssocID="{B53502B7-CFD9-4D79-A7B6-A209BE8CBF2D}" presName="parentText" presStyleLbl="node1" presStyleIdx="0" presStyleCnt="1" custLinFactNeighborY="15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E352BB-8646-4521-9667-4637C6E72F35}" srcId="{0892F4D6-8279-418A-8AE9-47AF4E299AA2}" destId="{B53502B7-CFD9-4D79-A7B6-A209BE8CBF2D}" srcOrd="0" destOrd="0" parTransId="{A2045A31-7D50-4EC7-A496-4FB444941F00}" sibTransId="{D34407FC-6F72-487A-85DD-8DA938FCE5A3}"/>
    <dgm:cxn modelId="{1EC2826A-69D2-4E2F-9684-D1570DF87162}" type="presOf" srcId="{B53502B7-CFD9-4D79-A7B6-A209BE8CBF2D}" destId="{BCBE42DD-E755-40FA-869D-120EE8F7268F}" srcOrd="0" destOrd="0" presId="urn:microsoft.com/office/officeart/2005/8/layout/vList2"/>
    <dgm:cxn modelId="{9A7F731B-0451-4BED-A2A7-DB19DABD2DDE}" type="presOf" srcId="{0892F4D6-8279-418A-8AE9-47AF4E299AA2}" destId="{E48EDA4C-8A74-43CF-ADF1-DB0F43C3695D}" srcOrd="0" destOrd="0" presId="urn:microsoft.com/office/officeart/2005/8/layout/vList2"/>
    <dgm:cxn modelId="{DA387A02-D4FB-4998-B514-80AF20B07E99}" type="presParOf" srcId="{E48EDA4C-8A74-43CF-ADF1-DB0F43C3695D}" destId="{BCBE42DD-E755-40FA-869D-120EE8F726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92F4D6-8279-418A-8AE9-47AF4E299AA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53502B7-CFD9-4D79-A7B6-A209BE8CBF2D}">
      <dgm:prSet custT="1"/>
      <dgm:spPr/>
      <dgm:t>
        <a:bodyPr/>
        <a:lstStyle/>
        <a:p>
          <a:pPr algn="ctr" rtl="0"/>
          <a:r>
            <a:rPr lang="en-IE" sz="1600" b="1" i="0" u="none" dirty="0" smtClean="0">
              <a:solidFill>
                <a:schemeClr val="bg1"/>
              </a:solidFill>
            </a:rPr>
            <a:t>Comparison of M+13 Total Demand Variances by Month</a:t>
          </a:r>
          <a:endParaRPr lang="en-US" sz="1600" b="1" i="0" u="none" dirty="0">
            <a:solidFill>
              <a:schemeClr val="bg1"/>
            </a:solidFill>
          </a:endParaRPr>
        </a:p>
      </dgm:t>
    </dgm:pt>
    <dgm:pt modelId="{A2045A31-7D50-4EC7-A496-4FB444941F00}" type="parTrans" cxnId="{BAE352BB-8646-4521-9667-4637C6E72F35}">
      <dgm:prSet/>
      <dgm:spPr/>
      <dgm:t>
        <a:bodyPr/>
        <a:lstStyle/>
        <a:p>
          <a:endParaRPr lang="en-US"/>
        </a:p>
      </dgm:t>
    </dgm:pt>
    <dgm:pt modelId="{D34407FC-6F72-487A-85DD-8DA938FCE5A3}" type="sibTrans" cxnId="{BAE352BB-8646-4521-9667-4637C6E72F35}">
      <dgm:prSet/>
      <dgm:spPr/>
      <dgm:t>
        <a:bodyPr/>
        <a:lstStyle/>
        <a:p>
          <a:endParaRPr lang="en-US"/>
        </a:p>
      </dgm:t>
    </dgm:pt>
    <dgm:pt modelId="{E48EDA4C-8A74-43CF-ADF1-DB0F43C3695D}" type="pres">
      <dgm:prSet presAssocID="{0892F4D6-8279-418A-8AE9-47AF4E299A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BE42DD-E755-40FA-869D-120EE8F7268F}" type="pres">
      <dgm:prSet presAssocID="{B53502B7-CFD9-4D79-A7B6-A209BE8CBF2D}" presName="parentText" presStyleLbl="node1" presStyleIdx="0" presStyleCnt="1" custLinFactNeighborY="15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E352BB-8646-4521-9667-4637C6E72F35}" srcId="{0892F4D6-8279-418A-8AE9-47AF4E299AA2}" destId="{B53502B7-CFD9-4D79-A7B6-A209BE8CBF2D}" srcOrd="0" destOrd="0" parTransId="{A2045A31-7D50-4EC7-A496-4FB444941F00}" sibTransId="{D34407FC-6F72-487A-85DD-8DA938FCE5A3}"/>
    <dgm:cxn modelId="{4A6E6815-15A7-426B-B81A-88D289C37CE3}" type="presOf" srcId="{B53502B7-CFD9-4D79-A7B6-A209BE8CBF2D}" destId="{BCBE42DD-E755-40FA-869D-120EE8F7268F}" srcOrd="0" destOrd="0" presId="urn:microsoft.com/office/officeart/2005/8/layout/vList2"/>
    <dgm:cxn modelId="{778CB908-A655-4921-9B15-93269DA17C4F}" type="presOf" srcId="{0892F4D6-8279-418A-8AE9-47AF4E299AA2}" destId="{E48EDA4C-8A74-43CF-ADF1-DB0F43C3695D}" srcOrd="0" destOrd="0" presId="urn:microsoft.com/office/officeart/2005/8/layout/vList2"/>
    <dgm:cxn modelId="{FB49903B-1439-4065-A7DF-E61EAE66C656}" type="presParOf" srcId="{E48EDA4C-8A74-43CF-ADF1-DB0F43C3695D}" destId="{BCBE42DD-E755-40FA-869D-120EE8F726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92F4D6-8279-418A-8AE9-47AF4E299AA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53502B7-CFD9-4D79-A7B6-A209BE8CBF2D}">
      <dgm:prSet/>
      <dgm:spPr/>
      <dgm:t>
        <a:bodyPr/>
        <a:lstStyle/>
        <a:p>
          <a:pPr algn="ctr" rtl="0"/>
          <a:r>
            <a:rPr lang="en-US" dirty="0" smtClean="0"/>
            <a:t>The way forward…</a:t>
          </a:r>
          <a:endParaRPr lang="en-US" dirty="0"/>
        </a:p>
      </dgm:t>
    </dgm:pt>
    <dgm:pt modelId="{A2045A31-7D50-4EC7-A496-4FB444941F00}" type="parTrans" cxnId="{BAE352BB-8646-4521-9667-4637C6E72F35}">
      <dgm:prSet/>
      <dgm:spPr/>
      <dgm:t>
        <a:bodyPr/>
        <a:lstStyle/>
        <a:p>
          <a:endParaRPr lang="en-US"/>
        </a:p>
      </dgm:t>
    </dgm:pt>
    <dgm:pt modelId="{D34407FC-6F72-487A-85DD-8DA938FCE5A3}" type="sibTrans" cxnId="{BAE352BB-8646-4521-9667-4637C6E72F35}">
      <dgm:prSet/>
      <dgm:spPr/>
      <dgm:t>
        <a:bodyPr/>
        <a:lstStyle/>
        <a:p>
          <a:endParaRPr lang="en-US"/>
        </a:p>
      </dgm:t>
    </dgm:pt>
    <dgm:pt modelId="{E48EDA4C-8A74-43CF-ADF1-DB0F43C3695D}" type="pres">
      <dgm:prSet presAssocID="{0892F4D6-8279-418A-8AE9-47AF4E299A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BE42DD-E755-40FA-869D-120EE8F7268F}" type="pres">
      <dgm:prSet presAssocID="{B53502B7-CFD9-4D79-A7B6-A209BE8CBF2D}" presName="parentText" presStyleLbl="node1" presStyleIdx="0" presStyleCnt="1" custLinFactNeighborY="15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E352BB-8646-4521-9667-4637C6E72F35}" srcId="{0892F4D6-8279-418A-8AE9-47AF4E299AA2}" destId="{B53502B7-CFD9-4D79-A7B6-A209BE8CBF2D}" srcOrd="0" destOrd="0" parTransId="{A2045A31-7D50-4EC7-A496-4FB444941F00}" sibTransId="{D34407FC-6F72-487A-85DD-8DA938FCE5A3}"/>
    <dgm:cxn modelId="{11C704DC-1EEB-4D09-99EF-BE8862B369F7}" type="presOf" srcId="{0892F4D6-8279-418A-8AE9-47AF4E299AA2}" destId="{E48EDA4C-8A74-43CF-ADF1-DB0F43C3695D}" srcOrd="0" destOrd="0" presId="urn:microsoft.com/office/officeart/2005/8/layout/vList2"/>
    <dgm:cxn modelId="{AE98BD99-C41F-4A74-A073-037C1CF85C43}" type="presOf" srcId="{B53502B7-CFD9-4D79-A7B6-A209BE8CBF2D}" destId="{BCBE42DD-E755-40FA-869D-120EE8F7268F}" srcOrd="0" destOrd="0" presId="urn:microsoft.com/office/officeart/2005/8/layout/vList2"/>
    <dgm:cxn modelId="{81F871F4-8E2C-4A51-9776-ABA118B9A7AB}" type="presParOf" srcId="{E48EDA4C-8A74-43CF-ADF1-DB0F43C3695D}" destId="{BCBE42DD-E755-40FA-869D-120EE8F726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BE42DD-E755-40FA-869D-120EE8F7268F}">
      <dsp:nvSpPr>
        <dsp:cNvPr id="0" name=""/>
        <dsp:cNvSpPr/>
      </dsp:nvSpPr>
      <dsp:spPr>
        <a:xfrm>
          <a:off x="0" y="2836"/>
          <a:ext cx="8229599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main Purpose of Resettlement is to capture more up to date </a:t>
          </a:r>
          <a:r>
            <a:rPr lang="en-IE" sz="2000" b="1" i="1" u="sng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Meter</a:t>
          </a:r>
          <a:r>
            <a:rPr lang="en-IE" sz="2000" b="1" u="sng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E" sz="2000" b="1" i="1" u="sng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data</a:t>
          </a:r>
          <a:r>
            <a:rPr lang="en-IE" sz="2000" b="0" u="none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E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 Suppliers and Autonomous Generators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0" y="2836"/>
        <a:ext cx="8229599" cy="7722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BE42DD-E755-40FA-869D-120EE8F7268F}">
      <dsp:nvSpPr>
        <dsp:cNvPr id="0" name=""/>
        <dsp:cNvSpPr/>
      </dsp:nvSpPr>
      <dsp:spPr>
        <a:xfrm>
          <a:off x="0" y="12518"/>
          <a:ext cx="8229599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Volume of Resettlement Analysis</a:t>
          </a:r>
          <a:endParaRPr lang="en-US" sz="2400" kern="1200" dirty="0"/>
        </a:p>
      </dsp:txBody>
      <dsp:txXfrm>
        <a:off x="0" y="12518"/>
        <a:ext cx="8229599" cy="6364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BE42DD-E755-40FA-869D-120EE8F7268F}">
      <dsp:nvSpPr>
        <dsp:cNvPr id="0" name=""/>
        <dsp:cNvSpPr/>
      </dsp:nvSpPr>
      <dsp:spPr>
        <a:xfrm>
          <a:off x="0" y="1846"/>
          <a:ext cx="8686799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Average Metered Demand Variances - Suppliers</a:t>
          </a:r>
          <a:endParaRPr lang="en-US" sz="2400" b="1" kern="1200" dirty="0"/>
        </a:p>
      </dsp:txBody>
      <dsp:txXfrm>
        <a:off x="0" y="1846"/>
        <a:ext cx="8686799" cy="7675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BE42DD-E755-40FA-869D-120EE8F7268F}">
      <dsp:nvSpPr>
        <dsp:cNvPr id="0" name=""/>
        <dsp:cNvSpPr/>
      </dsp:nvSpPr>
      <dsp:spPr>
        <a:xfrm>
          <a:off x="0" y="1846"/>
          <a:ext cx="8877299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Average Materiality - Suppliers</a:t>
          </a:r>
          <a:endParaRPr lang="en-US" sz="2400" b="1" kern="1200" dirty="0"/>
        </a:p>
      </dsp:txBody>
      <dsp:txXfrm>
        <a:off x="0" y="1846"/>
        <a:ext cx="8877299" cy="7675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BE42DD-E755-40FA-869D-120EE8F7268F}">
      <dsp:nvSpPr>
        <dsp:cNvPr id="0" name=""/>
        <dsp:cNvSpPr/>
      </dsp:nvSpPr>
      <dsp:spPr>
        <a:xfrm>
          <a:off x="0" y="1846"/>
          <a:ext cx="8686799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Average Metered Generation Variances - APTGs</a:t>
          </a:r>
          <a:endParaRPr lang="en-US" sz="2400" b="1" kern="1200" dirty="0"/>
        </a:p>
      </dsp:txBody>
      <dsp:txXfrm>
        <a:off x="0" y="1846"/>
        <a:ext cx="8686799" cy="7675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36F2B0-4FED-4C87-82E3-CAF77111B16C}">
      <dsp:nvSpPr>
        <dsp:cNvPr id="0" name=""/>
        <dsp:cNvSpPr/>
      </dsp:nvSpPr>
      <dsp:spPr>
        <a:xfrm>
          <a:off x="0" y="923"/>
          <a:ext cx="8877299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Average Materiality - APTGs</a:t>
          </a:r>
          <a:endParaRPr lang="en-US" sz="2400" b="1" kern="1200" dirty="0"/>
        </a:p>
      </dsp:txBody>
      <dsp:txXfrm>
        <a:off x="0" y="923"/>
        <a:ext cx="8877299" cy="76752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BE42DD-E755-40FA-869D-120EE8F7268F}">
      <dsp:nvSpPr>
        <dsp:cNvPr id="0" name=""/>
        <dsp:cNvSpPr/>
      </dsp:nvSpPr>
      <dsp:spPr>
        <a:xfrm>
          <a:off x="0" y="12518"/>
          <a:ext cx="8229599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1" i="0" u="none" kern="1200" dirty="0" smtClean="0">
              <a:solidFill>
                <a:schemeClr val="bg1"/>
              </a:solidFill>
            </a:rPr>
            <a:t>Comparison of M+4 Total Demand Variances by Month</a:t>
          </a:r>
          <a:endParaRPr lang="en-US" sz="1600" b="1" i="0" u="none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0" y="12518"/>
        <a:ext cx="8229599" cy="63648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BE42DD-E755-40FA-869D-120EE8F7268F}">
      <dsp:nvSpPr>
        <dsp:cNvPr id="0" name=""/>
        <dsp:cNvSpPr/>
      </dsp:nvSpPr>
      <dsp:spPr>
        <a:xfrm>
          <a:off x="0" y="12518"/>
          <a:ext cx="8229599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1" i="0" u="none" kern="1200" dirty="0" smtClean="0">
              <a:solidFill>
                <a:schemeClr val="bg1"/>
              </a:solidFill>
            </a:rPr>
            <a:t>Comparison of M+13 Total Demand Variances by Month</a:t>
          </a:r>
          <a:endParaRPr lang="en-US" sz="1600" b="1" i="0" u="none" kern="1200" dirty="0">
            <a:solidFill>
              <a:schemeClr val="bg1"/>
            </a:solidFill>
          </a:endParaRPr>
        </a:p>
      </dsp:txBody>
      <dsp:txXfrm>
        <a:off x="0" y="12518"/>
        <a:ext cx="8229599" cy="63648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BE42DD-E755-40FA-869D-120EE8F7268F}">
      <dsp:nvSpPr>
        <dsp:cNvPr id="0" name=""/>
        <dsp:cNvSpPr/>
      </dsp:nvSpPr>
      <dsp:spPr>
        <a:xfrm>
          <a:off x="0" y="1403"/>
          <a:ext cx="8229599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The way forward…</a:t>
          </a:r>
          <a:endParaRPr lang="en-US" sz="2700" kern="1200" dirty="0"/>
        </a:p>
      </dsp:txBody>
      <dsp:txXfrm>
        <a:off x="0" y="1403"/>
        <a:ext cx="8229599" cy="647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C6A0F-911B-41F4-98D0-6AC6066FF41F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6EF16-D0A8-406C-BE10-7F8B63BF4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1FE8816-121F-4871-93C4-81076C3713B9}" type="datetimeFigureOut">
              <a:rPr lang="en-US"/>
              <a:pPr>
                <a:defRPr/>
              </a:pPr>
              <a:t>6/20/2016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FC7575A-9686-458F-9264-1CD7630495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19367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E" sz="1000" smtClean="0">
              <a:latin typeface="Arial" charset="0"/>
              <a:cs typeface="Arial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14C422-55DA-43FA-8733-C453BC12533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ECB0D4-F127-453C-852B-F9BE93EA9A8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E" sz="1000" smtClean="0">
              <a:latin typeface="Arial" charset="0"/>
              <a:cs typeface="Arial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14C422-55DA-43FA-8733-C453BC12533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smtClean="0"/>
              <a:t>Resettlement</a:t>
            </a:r>
            <a:r>
              <a:rPr lang="en-US" baseline="0" dirty="0" smtClean="0"/>
              <a:t> for </a:t>
            </a:r>
            <a:r>
              <a:rPr lang="en-US" b="0" baseline="0" dirty="0" smtClean="0"/>
              <a:t>both </a:t>
            </a:r>
            <a:r>
              <a:rPr lang="en-US" b="0" baseline="0" dirty="0" smtClean="0">
                <a:solidFill>
                  <a:srgbClr val="FF0000"/>
                </a:solidFill>
              </a:rPr>
              <a:t>Energy and Capacity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IE" baseline="0" dirty="0" smtClean="0"/>
              <a:t>Only Suppliers and autonomous generators impacted by revised metering at M4 &amp;M13</a:t>
            </a:r>
            <a:endParaRPr lang="en-US" baseline="0" dirty="0" smtClean="0"/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baseline="0" dirty="0" smtClean="0"/>
              <a:t>Updated Meter data automatically sent by MDPs for M4 &amp; M13 or ad-hoc if required (TSC Requirement)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baseline="0" dirty="0" smtClean="0"/>
              <a:t>Formal Queries can potentially affect all Participants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baseline="0" dirty="0" smtClean="0"/>
              <a:t>Number of Ad hoc RS high in recent times owing to system defects…should not be an issue going forward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ECB0D4-F127-453C-852B-F9BE93EA9A8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ECB0D4-F127-453C-852B-F9BE93EA9A8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E" baseline="0" dirty="0" smtClean="0"/>
              <a:t>Spikes Dec 2013 Jan 2014 due to queries raised for issues with meter readings – Same Feb 2015</a:t>
            </a:r>
            <a:endParaRPr lang="en-US" baseline="0" dirty="0" smtClean="0"/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ECB0D4-F127-453C-852B-F9BE93EA9A8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E" baseline="0" dirty="0" smtClean="0"/>
              <a:t>Spikes Dec 2013 Jan 2014 due to queries raised for issues with meter readings – Same Feb 2015</a:t>
            </a:r>
            <a:endParaRPr lang="en-US" baseline="0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ECB0D4-F127-453C-852B-F9BE93EA9A8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E" baseline="0" dirty="0" smtClean="0"/>
              <a:t>Spikes Dec 2013 Jan 2014 due to queries raised for issues with meter readings</a:t>
            </a:r>
            <a:endParaRPr lang="en-US" baseline="0" dirty="0" smtClean="0"/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ECB0D4-F127-453C-852B-F9BE93EA9A8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E" baseline="0" dirty="0" smtClean="0"/>
              <a:t>Spikes Dec 2013 Jan 2014 due to queries raised for issues with meter readings</a:t>
            </a:r>
            <a:endParaRPr lang="en-US" baseline="0" dirty="0" smtClean="0"/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ECB0D4-F127-453C-852B-F9BE93EA9A8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I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 reduction in 2015 M+4 Meter Data variances when compared with 2014 and 2013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months showing less variances except </a:t>
            </a:r>
            <a:r>
              <a:rPr lang="en-I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February and Oct 2014 </a:t>
            </a:r>
            <a:r>
              <a:rPr lang="en-I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(issues with metering)</a:t>
            </a:r>
            <a:endParaRPr lang="en-US" dirty="0" smtClean="0"/>
          </a:p>
          <a:p>
            <a:pPr>
              <a:spcBef>
                <a:spcPct val="0"/>
              </a:spcBef>
            </a:pPr>
            <a:r>
              <a:rPr lang="en-I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latest M4 RS available data for Dec 2015; 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en-I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trend holds, 2016 variances should be even less meaning more accurate Meter Data being sent earlier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ECB0D4-F127-453C-852B-F9BE93EA9A8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I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 reduction in 2015 M+4 Meter Data variances when compared with 2014 and 2013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months </a:t>
            </a:r>
            <a:r>
              <a:rPr lang="en-I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showing less variances compared to </a:t>
            </a:r>
            <a:r>
              <a:rPr lang="en-I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</a:t>
            </a:r>
            <a:r>
              <a:rPr lang="en-I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year;</a:t>
            </a:r>
            <a:endParaRPr lang="en-US" dirty="0" smtClean="0"/>
          </a:p>
          <a:p>
            <a:pPr>
              <a:spcBef>
                <a:spcPct val="0"/>
              </a:spcBef>
            </a:pPr>
            <a:r>
              <a:rPr lang="en-I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latest M13 RS available data for April 2015; </a:t>
            </a:r>
          </a:p>
          <a:p>
            <a:pPr>
              <a:spcBef>
                <a:spcPct val="0"/>
              </a:spcBef>
            </a:pPr>
            <a:r>
              <a:rPr lang="en-I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graphs showed December accounts for smallest variance throughout the year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en-I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trend holds, 2016 variances should be even less meaning more accurate Meter Data being sent earlier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ECB0D4-F127-453C-852B-F9BE93EA9A8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868A8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blac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BF21-0019-4678-A31A-26FC1B240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800" b="1" kern="1200">
          <a:solidFill>
            <a:srgbClr val="465176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465176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465176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465176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800" b="1">
          <a:solidFill>
            <a:srgbClr val="465176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465176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465176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465176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465176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868A8C"/>
          </a:solidFill>
          <a:latin typeface="Arial"/>
          <a:ea typeface="+mn-ea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3" descr="3A_m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9525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871538"/>
            <a:ext cx="7772400" cy="1414462"/>
          </a:xfrm>
        </p:spPr>
        <p:txBody>
          <a:bodyPr rtlCol="0">
            <a:noAutofit/>
          </a:bodyPr>
          <a:lstStyle/>
          <a:p>
            <a:pPr algn="ctr">
              <a:lnSpc>
                <a:spcPts val="2900"/>
              </a:lnSpc>
            </a:pPr>
            <a:r>
              <a:rPr lang="en-GB" sz="4000" dirty="0">
                <a:latin typeface="Calibri" pitchFamily="34" charset="0"/>
                <a:cs typeface="Arial" charset="0"/>
              </a:rPr>
              <a:t>Volume of </a:t>
            </a:r>
            <a:r>
              <a:rPr lang="en-GB" sz="4000" dirty="0" smtClean="0">
                <a:latin typeface="Calibri" pitchFamily="34" charset="0"/>
                <a:cs typeface="Arial" charset="0"/>
              </a:rPr>
              <a:t>Resettlement in the SEM</a:t>
            </a:r>
            <a:endParaRPr lang="en-GB" sz="4000" dirty="0">
              <a:latin typeface="Calibri" pitchFamily="34" charset="0"/>
              <a:cs typeface="Arial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2560638"/>
            <a:ext cx="6400800" cy="1295400"/>
          </a:xfrm>
        </p:spPr>
        <p:txBody>
          <a:bodyPr>
            <a:normAutofit/>
          </a:bodyPr>
          <a:lstStyle/>
          <a:p>
            <a:pPr>
              <a:lnSpc>
                <a:spcPts val="2900"/>
              </a:lnSpc>
            </a:pPr>
            <a:r>
              <a:rPr lang="en-GB" sz="3200" dirty="0" smtClean="0">
                <a:latin typeface="Calibri" pitchFamily="34" charset="0"/>
                <a:cs typeface="Arial" charset="0"/>
              </a:rPr>
              <a:t>Modification Panel Meeting 68</a:t>
            </a:r>
          </a:p>
          <a:p>
            <a:pPr>
              <a:lnSpc>
                <a:spcPts val="2900"/>
              </a:lnSpc>
            </a:pPr>
            <a:r>
              <a:rPr lang="en-GB" sz="3200" dirty="0" smtClean="0">
                <a:latin typeface="Calibri" pitchFamily="34" charset="0"/>
                <a:cs typeface="Arial" charset="0"/>
              </a:rPr>
              <a:t>9</a:t>
            </a:r>
            <a:r>
              <a:rPr lang="en-GB" sz="3200" baseline="30000" dirty="0" smtClean="0">
                <a:latin typeface="Calibri" pitchFamily="34" charset="0"/>
                <a:cs typeface="Arial" charset="0"/>
              </a:rPr>
              <a:t>th</a:t>
            </a:r>
            <a:r>
              <a:rPr lang="en-GB" sz="3200" dirty="0" smtClean="0">
                <a:latin typeface="Calibri" pitchFamily="34" charset="0"/>
                <a:cs typeface="Arial" charset="0"/>
              </a:rPr>
              <a:t> June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4172991335"/>
              </p:ext>
            </p:extLst>
          </p:nvPr>
        </p:nvGraphicFramePr>
        <p:xfrm>
          <a:off x="457200" y="459358"/>
          <a:ext cx="8229599" cy="648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495425"/>
            <a:ext cx="8229600" cy="447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IE" sz="1600" b="1" u="sng" dirty="0" smtClean="0">
                <a:solidFill>
                  <a:srgbClr val="FF0000"/>
                </a:solidFill>
              </a:rPr>
              <a:t>Key Points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1600" dirty="0" smtClean="0">
                <a:solidFill>
                  <a:schemeClr val="tx1"/>
                </a:solidFill>
              </a:rPr>
              <a:t>Variances reduce considerably between M+4 and M+13 Resettlement;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1600" dirty="0" smtClean="0">
                <a:solidFill>
                  <a:schemeClr val="tx1"/>
                </a:solidFill>
              </a:rPr>
              <a:t>These variances impact Suppliers and Autonomous Generators;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1600" dirty="0" smtClean="0">
                <a:solidFill>
                  <a:schemeClr val="tx1"/>
                </a:solidFill>
              </a:rPr>
              <a:t>Trends showing a potential decrease in Resettlement volumes since 2013;</a:t>
            </a:r>
          </a:p>
          <a:p>
            <a:pPr>
              <a:buNone/>
            </a:pPr>
            <a:endParaRPr lang="en-IE" sz="16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IE" sz="1600" b="1" u="sng" dirty="0" smtClean="0">
                <a:solidFill>
                  <a:srgbClr val="FF0000"/>
                </a:solidFill>
              </a:rPr>
              <a:t>Considerations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sz="1600" dirty="0" smtClean="0">
                <a:solidFill>
                  <a:schemeClr val="tx1"/>
                </a:solidFill>
              </a:rPr>
              <a:t>Inconvenience of parallel running and costs of systems support;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sz="1600" dirty="0" smtClean="0">
                <a:solidFill>
                  <a:schemeClr val="tx1"/>
                </a:solidFill>
              </a:rPr>
              <a:t>Costs to Participants, particularly Suppliers;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sz="1600" dirty="0" smtClean="0">
                <a:solidFill>
                  <a:schemeClr val="tx1"/>
                </a:solidFill>
              </a:rPr>
              <a:t>Implications for MDPs, PSO levy, </a:t>
            </a:r>
            <a:r>
              <a:rPr lang="en-IE" sz="1600" dirty="0" err="1" smtClean="0">
                <a:solidFill>
                  <a:schemeClr val="tx1"/>
                </a:solidFill>
              </a:rPr>
              <a:t>TUoS</a:t>
            </a:r>
            <a:r>
              <a:rPr lang="en-IE" sz="1600" dirty="0" smtClean="0">
                <a:solidFill>
                  <a:schemeClr val="tx1"/>
                </a:solidFill>
              </a:rPr>
              <a:t> charging etc; </a:t>
            </a:r>
          </a:p>
          <a:p>
            <a:pPr>
              <a:buFont typeface="Wingdings" panose="05000000000000000000" pitchFamily="2" charset="2"/>
              <a:buChar char="ü"/>
            </a:pPr>
            <a:endParaRPr lang="en-IE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IE" sz="1600" b="1" u="sng" dirty="0" smtClean="0">
                <a:solidFill>
                  <a:srgbClr val="FF0000"/>
                </a:solidFill>
              </a:rPr>
              <a:t>Options</a:t>
            </a:r>
            <a:endParaRPr lang="en-IE" sz="1600" b="1" u="sng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IE" sz="1600" dirty="0" smtClean="0">
                <a:solidFill>
                  <a:schemeClr val="tx1"/>
                </a:solidFill>
              </a:rPr>
              <a:t>Can </a:t>
            </a:r>
            <a:r>
              <a:rPr lang="en-IE" sz="1600" dirty="0">
                <a:solidFill>
                  <a:schemeClr val="tx1"/>
                </a:solidFill>
              </a:rPr>
              <a:t>more accurate data </a:t>
            </a:r>
            <a:r>
              <a:rPr lang="en-IE" sz="1600" dirty="0" smtClean="0">
                <a:solidFill>
                  <a:schemeClr val="tx1"/>
                </a:solidFill>
              </a:rPr>
              <a:t>be sent at M+4?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sz="1600" dirty="0" smtClean="0">
                <a:solidFill>
                  <a:schemeClr val="tx1"/>
                </a:solidFill>
              </a:rPr>
              <a:t>Other means of capturing Meter Data at different stages pre M+13?</a:t>
            </a:r>
            <a:endParaRPr lang="en-IE" sz="1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IE" sz="1600" dirty="0" smtClean="0">
                <a:solidFill>
                  <a:schemeClr val="tx1"/>
                </a:solidFill>
              </a:rPr>
              <a:t>Leave status quo?</a:t>
            </a:r>
            <a:endParaRPr lang="en-IE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IE" sz="1600" b="1" u="sng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58150" y="6391275"/>
            <a:ext cx="419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800" dirty="0" smtClean="0"/>
              <a:t>9</a:t>
            </a:r>
            <a:endParaRPr lang="en-US" sz="800" dirty="0"/>
          </a:p>
        </p:txBody>
      </p:sp>
    </p:spTree>
    <p:extLst>
      <p:ext uri="{BB962C8B-B14F-4D97-AF65-F5344CB8AC3E}">
        <p14:creationId xmlns="" xmlns:p14="http://schemas.microsoft.com/office/powerpoint/2010/main" val="140415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3" descr="3A_m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25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681163"/>
            <a:ext cx="7772400" cy="1414462"/>
          </a:xfrm>
        </p:spPr>
        <p:txBody>
          <a:bodyPr rtlCol="0">
            <a:noAutofit/>
          </a:bodyPr>
          <a:lstStyle/>
          <a:p>
            <a:pPr algn="ctr">
              <a:lnSpc>
                <a:spcPts val="2900"/>
              </a:lnSpc>
            </a:pPr>
            <a:r>
              <a:rPr lang="en-GB" sz="4000" dirty="0" smtClean="0">
                <a:latin typeface="Calibri" pitchFamily="34" charset="0"/>
                <a:cs typeface="Arial" charset="0"/>
              </a:rPr>
              <a:t>Questions?</a:t>
            </a:r>
            <a:endParaRPr lang="en-GB" sz="4000" dirty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215029474"/>
              </p:ext>
            </p:extLst>
          </p:nvPr>
        </p:nvGraphicFramePr>
        <p:xfrm>
          <a:off x="600074" y="239633"/>
          <a:ext cx="8229599" cy="779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2950" y="1199319"/>
            <a:ext cx="3659976" cy="44267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Timetabled </a:t>
            </a:r>
            <a:r>
              <a:rPr lang="en-IE" sz="2000" b="1" dirty="0" smtClean="0"/>
              <a:t>Resettlement</a:t>
            </a:r>
            <a:endParaRPr lang="en-IE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05418" y="1199319"/>
            <a:ext cx="3543299" cy="44267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IE" b="1" dirty="0"/>
              <a:t>Ad hoc </a:t>
            </a:r>
            <a:r>
              <a:rPr lang="en-IE" sz="2000" b="1" dirty="0"/>
              <a:t>Resettlement</a:t>
            </a:r>
            <a:endParaRPr lang="en-IE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2950" y="1986840"/>
            <a:ext cx="3659975" cy="11747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When?</a:t>
            </a:r>
            <a:endParaRPr lang="en-IE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E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E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Settlement </a:t>
            </a:r>
            <a:r>
              <a:rPr lang="en-IE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plus 4 months (M+4</a:t>
            </a:r>
            <a:r>
              <a:rPr lang="en-IE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IE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E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E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E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Settlement date plus 13 months (M+13)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2950" y="3527569"/>
            <a:ext cx="3733800" cy="180474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IE" sz="1600" b="1" dirty="0" smtClean="0">
                <a:solidFill>
                  <a:srgbClr val="FF0000"/>
                </a:solidFill>
              </a:rPr>
              <a:t>Why?</a:t>
            </a:r>
            <a:r>
              <a:rPr lang="en-IE" b="1" dirty="0" smtClean="0">
                <a:solidFill>
                  <a:srgbClr val="FF0000"/>
                </a:solidFill>
              </a:rPr>
              <a:t/>
            </a:r>
            <a:br>
              <a:rPr lang="en-IE" b="1" dirty="0" smtClean="0">
                <a:solidFill>
                  <a:srgbClr val="FF0000"/>
                </a:solidFill>
              </a:rPr>
            </a:br>
            <a:endParaRPr lang="en-IE" b="1" dirty="0">
              <a:solidFill>
                <a:srgbClr val="FF0000"/>
              </a:solidFill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n-US" b="1" dirty="0"/>
              <a:t>Trading &amp; Settlement Code </a:t>
            </a:r>
            <a:r>
              <a:rPr lang="en-US" b="1" dirty="0" smtClean="0"/>
              <a:t>requirement</a:t>
            </a:r>
            <a:endParaRPr lang="en-US" b="1" dirty="0"/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n-US" b="1" dirty="0" smtClean="0"/>
              <a:t>To capture more accurate </a:t>
            </a:r>
            <a:r>
              <a:rPr lang="en-US" b="1" dirty="0"/>
              <a:t>Meter Data for Non </a:t>
            </a:r>
            <a:r>
              <a:rPr lang="en-US" b="1" dirty="0" smtClean="0"/>
              <a:t>Price Effecting </a:t>
            </a:r>
            <a:r>
              <a:rPr lang="en-US" b="1" dirty="0"/>
              <a:t>Generation and Demand (NPEG/NPED</a:t>
            </a:r>
            <a:r>
              <a:rPr lang="en-US" b="1" dirty="0" smtClean="0"/>
              <a:t>)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n-US" b="1" dirty="0"/>
              <a:t>Low Materiality upheld Formal Settlement </a:t>
            </a:r>
            <a:r>
              <a:rPr lang="en-US" b="1" dirty="0" smtClean="0"/>
              <a:t>Queries</a:t>
            </a:r>
            <a:endParaRPr lang="en-IE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5286375" y="1941418"/>
            <a:ext cx="3543298" cy="11918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IE" sz="1600" b="1" dirty="0">
                <a:solidFill>
                  <a:srgbClr val="FF0000"/>
                </a:solidFill>
              </a:rPr>
              <a:t>When?</a:t>
            </a:r>
            <a:r>
              <a:rPr lang="en-IE" dirty="0"/>
              <a:t/>
            </a:r>
            <a:br>
              <a:rPr lang="en-IE" dirty="0"/>
            </a:br>
            <a:endParaRPr lang="en-IE" b="1" dirty="0"/>
          </a:p>
          <a:p>
            <a:pPr algn="ctr"/>
            <a:r>
              <a:rPr lang="en-US" b="1" dirty="0"/>
              <a:t>As and </a:t>
            </a:r>
            <a:r>
              <a:rPr lang="en-US" b="1" dirty="0" smtClean="0"/>
              <a:t>when a </a:t>
            </a:r>
            <a:r>
              <a:rPr lang="en-US" b="1" dirty="0"/>
              <a:t>High </a:t>
            </a:r>
            <a:r>
              <a:rPr lang="en-US" b="1" dirty="0" smtClean="0"/>
              <a:t>Materiality Formal </a:t>
            </a:r>
            <a:r>
              <a:rPr lang="en-US" b="1" dirty="0"/>
              <a:t>Query has been upheld or post Month 13 upheld Formal Query </a:t>
            </a:r>
            <a:endParaRPr lang="en-IE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05418" y="3493516"/>
            <a:ext cx="3543298" cy="18388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IE" sz="1600" b="1" dirty="0">
                <a:solidFill>
                  <a:srgbClr val="FF0000"/>
                </a:solidFill>
              </a:rPr>
              <a:t>Why?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n-US" b="1" dirty="0" smtClean="0"/>
              <a:t>High </a:t>
            </a:r>
            <a:r>
              <a:rPr lang="en-US" b="1" dirty="0"/>
              <a:t>Materiality = above Settlement </a:t>
            </a:r>
            <a:r>
              <a:rPr lang="en-US" b="1" dirty="0" smtClean="0"/>
              <a:t>Threshold (&gt;</a:t>
            </a:r>
            <a:r>
              <a:rPr lang="en-US" b="1" dirty="0" smtClean="0">
                <a:latin typeface="Times New Roman"/>
                <a:cs typeface="Times New Roman"/>
              </a:rPr>
              <a:t>€</a:t>
            </a:r>
            <a:r>
              <a:rPr lang="en-US" b="1" dirty="0" smtClean="0"/>
              <a:t>50k) </a:t>
            </a:r>
            <a:br>
              <a:rPr lang="en-US" b="1" dirty="0" smtClean="0"/>
            </a:br>
            <a:endParaRPr lang="en-US" b="1" dirty="0" smtClean="0"/>
          </a:p>
          <a:p>
            <a:endParaRPr lang="en-IE" dirty="0"/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n-IE" b="1" dirty="0"/>
              <a:t>Changes to DQs, Meter </a:t>
            </a:r>
            <a:r>
              <a:rPr lang="en-IE" b="1" dirty="0" smtClean="0"/>
              <a:t>Data, Availability, etc. </a:t>
            </a:r>
            <a:endParaRPr lang="en-IE" b="1" dirty="0"/>
          </a:p>
          <a:p>
            <a:pPr marL="171450" indent="-171450" algn="ctr">
              <a:buFont typeface="Wingdings" panose="05000000000000000000" pitchFamily="2" charset="2"/>
              <a:buChar char="ü"/>
            </a:pPr>
            <a:endParaRPr lang="en-IE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43225" y="5781675"/>
            <a:ext cx="3867150" cy="851297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is impacted?</a:t>
            </a:r>
            <a:br>
              <a:rPr lang="en-I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E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Potentially </a:t>
            </a:r>
            <a:r>
              <a:rPr lang="en-IE" sz="1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IE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</a:t>
            </a:r>
            <a:endParaRPr lang="en-I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2499117" y="3234742"/>
            <a:ext cx="147639" cy="242056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Down Arrow 26"/>
          <p:cNvSpPr/>
          <p:nvPr/>
        </p:nvSpPr>
        <p:spPr>
          <a:xfrm>
            <a:off x="7077067" y="3195157"/>
            <a:ext cx="147639" cy="242056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Down Arrow 27"/>
          <p:cNvSpPr/>
          <p:nvPr/>
        </p:nvSpPr>
        <p:spPr>
          <a:xfrm>
            <a:off x="3895712" y="5441360"/>
            <a:ext cx="147639" cy="242056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Down Arrow 28"/>
          <p:cNvSpPr/>
          <p:nvPr/>
        </p:nvSpPr>
        <p:spPr>
          <a:xfrm>
            <a:off x="5693550" y="5441360"/>
            <a:ext cx="147639" cy="242056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Down Arrow 29"/>
          <p:cNvSpPr/>
          <p:nvPr/>
        </p:nvSpPr>
        <p:spPr>
          <a:xfrm>
            <a:off x="6984203" y="1670333"/>
            <a:ext cx="147639" cy="242056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Down Arrow 30"/>
          <p:cNvSpPr/>
          <p:nvPr/>
        </p:nvSpPr>
        <p:spPr>
          <a:xfrm>
            <a:off x="2462207" y="1670333"/>
            <a:ext cx="147638" cy="242056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/>
          <p:cNvSpPr txBox="1"/>
          <p:nvPr/>
        </p:nvSpPr>
        <p:spPr>
          <a:xfrm>
            <a:off x="8058150" y="6391275"/>
            <a:ext cx="419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800" dirty="0" smtClean="0"/>
              <a:t>1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798143658"/>
              </p:ext>
            </p:extLst>
          </p:nvPr>
        </p:nvGraphicFramePr>
        <p:xfrm>
          <a:off x="457200" y="459358"/>
          <a:ext cx="8229599" cy="648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47676" y="2820354"/>
            <a:ext cx="4114800" cy="286232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u="sng" dirty="0" smtClean="0">
                <a:solidFill>
                  <a:srgbClr val="FF0000"/>
                </a:solidFill>
              </a:rPr>
              <a:t>Initial v M4</a:t>
            </a:r>
          </a:p>
          <a:p>
            <a:pPr algn="ctr"/>
            <a:endParaRPr lang="en-I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dirty="0" smtClean="0"/>
              <a:t>Significant variances particularly on Metered Demand;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dirty="0" smtClean="0"/>
              <a:t>M4 Metered Demand showing higher volumes, meaning charges to Suppliers increase for additional consumption.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E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953000" y="2820353"/>
            <a:ext cx="3943351" cy="286232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E" b="1" u="sng" dirty="0" smtClean="0">
                <a:solidFill>
                  <a:srgbClr val="FF0000"/>
                </a:solidFill>
              </a:rPr>
              <a:t>M4 vs M13</a:t>
            </a:r>
          </a:p>
          <a:p>
            <a:pPr algn="ctr"/>
            <a:endParaRPr lang="en-IE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dirty="0" smtClean="0"/>
              <a:t>Considerable reduction in M13 when compared with M4.</a:t>
            </a:r>
            <a:endParaRPr lang="en-I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dirty="0" smtClean="0"/>
              <a:t>Same direction of changes - Again, Suppliers charges increase </a:t>
            </a:r>
            <a:r>
              <a:rPr lang="en-IE" dirty="0"/>
              <a:t>for additional </a:t>
            </a:r>
            <a:r>
              <a:rPr lang="en-IE" dirty="0" smtClean="0"/>
              <a:t>consumption.</a:t>
            </a:r>
            <a:endParaRPr lang="en-I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E" dirty="0"/>
          </a:p>
          <a:p>
            <a:endParaRPr lang="en-IE" dirty="0"/>
          </a:p>
        </p:txBody>
      </p:sp>
      <p:sp>
        <p:nvSpPr>
          <p:cNvPr id="14" name="TextBox 13"/>
          <p:cNvSpPr txBox="1"/>
          <p:nvPr/>
        </p:nvSpPr>
        <p:spPr>
          <a:xfrm>
            <a:off x="600075" y="1343025"/>
            <a:ext cx="7896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u="sng" dirty="0" smtClean="0">
                <a:solidFill>
                  <a:srgbClr val="FF0000"/>
                </a:solidFill>
              </a:rPr>
              <a:t>Methodology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dirty="0" smtClean="0"/>
              <a:t>Compare Daily Market Total Meter Volumes at each Resettlement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dirty="0" smtClean="0"/>
              <a:t>Use Load Weighted Average SMP to calculate average materiality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dirty="0" smtClean="0"/>
              <a:t>Identify impact on a per unit basis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dirty="0" smtClean="0"/>
              <a:t>Case Study: July 2013 to Apr 2015</a:t>
            </a:r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8058150" y="6391275"/>
            <a:ext cx="419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800" dirty="0" smtClean="0"/>
              <a:t>2</a:t>
            </a:r>
            <a:endParaRPr lang="en-US" sz="800" dirty="0"/>
          </a:p>
        </p:txBody>
      </p:sp>
    </p:spTree>
    <p:extLst>
      <p:ext uri="{BB962C8B-B14F-4D97-AF65-F5344CB8AC3E}">
        <p14:creationId xmlns="" xmlns:p14="http://schemas.microsoft.com/office/powerpoint/2010/main" val="27645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254990068"/>
              </p:ext>
            </p:extLst>
          </p:nvPr>
        </p:nvGraphicFramePr>
        <p:xfrm>
          <a:off x="247650" y="459357"/>
          <a:ext cx="8686799" cy="769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8" y="1228725"/>
            <a:ext cx="85439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058150" y="6391275"/>
            <a:ext cx="419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800" dirty="0" smtClean="0"/>
              <a:t>3</a:t>
            </a:r>
            <a:endParaRPr lang="en-US" sz="800" dirty="0"/>
          </a:p>
        </p:txBody>
      </p:sp>
    </p:spTree>
    <p:extLst>
      <p:ext uri="{BB962C8B-B14F-4D97-AF65-F5344CB8AC3E}">
        <p14:creationId xmlns="" xmlns:p14="http://schemas.microsoft.com/office/powerpoint/2010/main" val="31299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254990068"/>
              </p:ext>
            </p:extLst>
          </p:nvPr>
        </p:nvGraphicFramePr>
        <p:xfrm>
          <a:off x="142875" y="459357"/>
          <a:ext cx="8877299" cy="769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58150" y="6391275"/>
            <a:ext cx="419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800" dirty="0" smtClean="0"/>
              <a:t>4</a:t>
            </a:r>
            <a:endParaRPr lang="en-US" sz="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3" y="1233488"/>
            <a:ext cx="86010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299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254990068"/>
              </p:ext>
            </p:extLst>
          </p:nvPr>
        </p:nvGraphicFramePr>
        <p:xfrm>
          <a:off x="266700" y="459357"/>
          <a:ext cx="8686799" cy="769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7663" y="1490662"/>
            <a:ext cx="8448675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058150" y="6391275"/>
            <a:ext cx="419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800" dirty="0" smtClean="0"/>
              <a:t>5</a:t>
            </a:r>
            <a:endParaRPr lang="en-US" sz="800" dirty="0"/>
          </a:p>
        </p:txBody>
      </p:sp>
    </p:spTree>
    <p:extLst>
      <p:ext uri="{BB962C8B-B14F-4D97-AF65-F5344CB8AC3E}">
        <p14:creationId xmlns="" xmlns:p14="http://schemas.microsoft.com/office/powerpoint/2010/main" val="31299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254990068"/>
              </p:ext>
            </p:extLst>
          </p:nvPr>
        </p:nvGraphicFramePr>
        <p:xfrm>
          <a:off x="142875" y="459357"/>
          <a:ext cx="8877299" cy="769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58150" y="6391275"/>
            <a:ext cx="419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800" dirty="0" smtClean="0"/>
              <a:t>6</a:t>
            </a:r>
            <a:endParaRPr lang="en-US" sz="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6700" y="1290638"/>
            <a:ext cx="86106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299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4187313307"/>
              </p:ext>
            </p:extLst>
          </p:nvPr>
        </p:nvGraphicFramePr>
        <p:xfrm>
          <a:off x="457200" y="459358"/>
          <a:ext cx="8229599" cy="648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059" y="1419225"/>
            <a:ext cx="8076638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058150" y="6391275"/>
            <a:ext cx="419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800" dirty="0" smtClean="0"/>
              <a:t>7</a:t>
            </a:r>
            <a:endParaRPr lang="en-US" sz="800" dirty="0"/>
          </a:p>
        </p:txBody>
      </p:sp>
    </p:spTree>
    <p:extLst>
      <p:ext uri="{BB962C8B-B14F-4D97-AF65-F5344CB8AC3E}">
        <p14:creationId xmlns="" xmlns:p14="http://schemas.microsoft.com/office/powerpoint/2010/main" val="4187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4187313307"/>
              </p:ext>
            </p:extLst>
          </p:nvPr>
        </p:nvGraphicFramePr>
        <p:xfrm>
          <a:off x="457200" y="459358"/>
          <a:ext cx="8229599" cy="648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58150" y="6391275"/>
            <a:ext cx="419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800" dirty="0" smtClean="0"/>
              <a:t>8</a:t>
            </a:r>
            <a:endParaRPr lang="en-US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1975" y="1414463"/>
            <a:ext cx="8077199" cy="459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87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irGrid Group Master Template">
  <a:themeElements>
    <a:clrScheme name="EirGri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84887"/>
      </a:accent1>
      <a:accent2>
        <a:srgbClr val="ED5100"/>
      </a:accent2>
      <a:accent3>
        <a:srgbClr val="017F71"/>
      </a:accent3>
      <a:accent4>
        <a:srgbClr val="65006B"/>
      </a:accent4>
      <a:accent5>
        <a:srgbClr val="C1B05C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odification Document" ma:contentTypeID="0x010100269864AADB634B43A1DAFE75AB6B7AEA00E694DBD827E2A74DAF8DBA9CA236CE9A" ma:contentTypeVersion="10" ma:contentTypeDescription="" ma:contentTypeScope="" ma:versionID="76444a00e0d344046184e9be4e4b7bda">
  <xsd:schema xmlns:xsd="http://www.w3.org/2001/XMLSchema" xmlns:p="http://schemas.microsoft.com/office/2006/metadata/properties" xmlns:ns2="f69c7b9a-bbed-41f8-b24c-bbeb71979adf" xmlns:ns3="bd8dd43f-48f8-46ce-9b8d-78f402b7750b" targetNamespace="http://schemas.microsoft.com/office/2006/metadata/properties" ma:root="true" ma:fieldsID="9f63ddca8ac484b9842f993b74a9b250" ns2:_="" ns3:_="">
    <xsd:import namespace="f69c7b9a-bbed-41f8-b24c-bbeb71979adf"/>
    <xsd:import namespace="bd8dd43f-48f8-46ce-9b8d-78f402b7750b"/>
    <xsd:element name="properties">
      <xsd:complexType>
        <xsd:sequence>
          <xsd:element name="documentManagement">
            <xsd:complexType>
              <xsd:all>
                <xsd:element ref="ns2:FromMMT" minOccurs="0"/>
                <xsd:element ref="ns2:MMTID" minOccurs="0"/>
                <xsd:element ref="ns3:ModI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69c7b9a-bbed-41f8-b24c-bbeb71979adf" elementFormDefault="qualified">
    <xsd:import namespace="http://schemas.microsoft.com/office/2006/documentManagement/types"/>
    <xsd:element name="FromMMT" ma:index="1" nillable="true" ma:displayName="From MMT" ma:default="0" ma:description="Indicates if the item was published from MMT" ma:internalName="FromMMT">
      <xsd:simpleType>
        <xsd:restriction base="dms:Boolean"/>
      </xsd:simpleType>
    </xsd:element>
    <xsd:element name="MMTID" ma:index="2" nillable="true" ma:displayName="MMT ID" ma:decimals="0" ma:internalName="MMTID" ma:percentage="FALSE">
      <xsd:simpleType>
        <xsd:restriction base="dms:Number"/>
      </xsd:simpleType>
    </xsd:element>
  </xsd:schema>
  <xsd:schema xmlns:xsd="http://www.w3.org/2001/XMLSchema" xmlns:dms="http://schemas.microsoft.com/office/2006/documentManagement/types" targetNamespace="bd8dd43f-48f8-46ce-9b8d-78f402b7750b" elementFormDefault="qualified">
    <xsd:import namespace="http://schemas.microsoft.com/office/2006/documentManagement/types"/>
    <xsd:element name="ModID" ma:index="3" nillable="true" ma:displayName="Mod ID" ma:list="{fe5fb5e6-2196-48f2-87cb-9a5f0541640f}" ma:internalName="ModID" ma:showField="ModificationID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FromMMT xmlns="f69c7b9a-bbed-41f8-b24c-bbeb71979adf">true</FromMMT>
    <MMTID xmlns="f69c7b9a-bbed-41f8-b24c-bbeb71979adf">1699</MMTID>
    <ModID xmlns="bd8dd43f-48f8-46ce-9b8d-78f402b7750b">717</ModI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F5427B-87AF-4F95-A09D-7F1C0C3D7F37}"/>
</file>

<file path=customXml/itemProps2.xml><?xml version="1.0" encoding="utf-8"?>
<ds:datastoreItem xmlns:ds="http://schemas.openxmlformats.org/officeDocument/2006/customXml" ds:itemID="{5AEDCBE6-CA08-4BD6-8FFE-0BB83BA4A7A5}"/>
</file>

<file path=customXml/itemProps3.xml><?xml version="1.0" encoding="utf-8"?>
<ds:datastoreItem xmlns:ds="http://schemas.openxmlformats.org/officeDocument/2006/customXml" ds:itemID="{3318FC4A-A7B3-49F4-98C9-6CC302C2FC68}"/>
</file>

<file path=docProps/app.xml><?xml version="1.0" encoding="utf-8"?>
<Properties xmlns="http://schemas.openxmlformats.org/officeDocument/2006/extended-properties" xmlns:vt="http://schemas.openxmlformats.org/officeDocument/2006/docPropsVTypes">
  <Template>EirGrid Group Master Template</Template>
  <TotalTime>6416</TotalTime>
  <Words>543</Words>
  <Application>Microsoft Office PowerPoint</Application>
  <PresentationFormat>On-screen Show (4:3)</PresentationFormat>
  <Paragraphs>97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EirGrid Group Master Template</vt:lpstr>
      <vt:lpstr>Volume of Resettlement in the SEM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Questions?</vt:lpstr>
    </vt:vector>
  </TitlesOfParts>
  <Company>EIRGRID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Volume of Resettlement Slides</dc:title>
  <dc:creator>Brendan O'Sullivan</dc:creator>
  <cp:lastModifiedBy>sking</cp:lastModifiedBy>
  <cp:revision>522</cp:revision>
  <dcterms:created xsi:type="dcterms:W3CDTF">2013-09-26T10:40:46Z</dcterms:created>
  <dcterms:modified xsi:type="dcterms:W3CDTF">2016-06-20T15:21:44Z</dcterms:modified>
  <cp:contentType>Modification 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0x010100269864AADB634B43A1DAFE75AB6B7AEA00E694DBD827E2A74DAF8DBA9CA236CE9A</vt:lpwstr>
  </property>
  <property fmtid="{D5CDD505-2E9C-101B-9397-08002B2CF9AE}" pid="3" name="Year">
    <vt:lpwstr>2014</vt:lpwstr>
  </property>
  <property fmtid="{D5CDD505-2E9C-101B-9397-08002B2CF9AE}" pid="4" name="Document Status">
    <vt:lpwstr>In Progress</vt:lpwstr>
  </property>
  <property fmtid="{D5CDD505-2E9C-101B-9397-08002B2CF9AE}" pid="5" name="Doc_Type">
    <vt:lpwstr>SEMO Briefing</vt:lpwstr>
  </property>
  <property fmtid="{D5CDD505-2E9C-101B-9397-08002B2CF9AE}" pid="6" name="Document Owner">
    <vt:lpwstr>McCarthy, Robert39</vt:lpwstr>
  </property>
  <property fmtid="{D5CDD505-2E9C-101B-9397-08002B2CF9AE}" pid="8" name="Doc Type">
    <vt:lpwstr>SEMO BUS Presentation</vt:lpwstr>
  </property>
  <property fmtid="{D5CDD505-2E9C-101B-9397-08002B2CF9AE}" pid="11" name="Mod ID">
    <vt:lpwstr>1055</vt:lpwstr>
  </property>
  <property fmtid="{D5CDD505-2E9C-101B-9397-08002B2CF9AE}" pid="12" name="Year of Modification Proposal">
    <vt:lpwstr>2016</vt:lpwstr>
  </property>
  <property fmtid="{D5CDD505-2E9C-101B-9397-08002B2CF9AE}" pid="13" name="Document Type">
    <vt:lpwstr>Slides</vt:lpwstr>
  </property>
  <property fmtid="{D5CDD505-2E9C-101B-9397-08002B2CF9AE}" pid="14" name="Copy to Website">
    <vt:lpwstr>true</vt:lpwstr>
  </property>
  <property fmtid="{D5CDD505-2E9C-101B-9397-08002B2CF9AE}" pid="16" name="_CopySource">
    <vt:lpwstr>Volume of Resettlement.pptx</vt:lpwstr>
  </property>
  <property fmtid="{D5CDD505-2E9C-101B-9397-08002B2CF9AE}" pid="17" name="Order">
    <vt:r8>367100</vt:r8>
  </property>
</Properties>
</file>