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9" r:id="rId5"/>
    <p:sldId id="261" r:id="rId6"/>
    <p:sldId id="262" r:id="rId7"/>
    <p:sldId id="263" r:id="rId8"/>
    <p:sldId id="264" r:id="rId9"/>
    <p:sldId id="265" r:id="rId10"/>
    <p:sldId id="266" r:id="rId11"/>
    <p:sldId id="260" r:id="rId12"/>
  </p:sldIdLst>
  <p:sldSz cx="9144000" cy="6858000" type="screen4x3"/>
  <p:notesSz cx="68199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xmlns:mv="urn:schemas-microsoft-com:mac:vml" xmlns:mc="http://schemas.openxmlformats.org/markup-compatibility/2006">
        <p14:section name="Untitled Section" id="{42264430-39D9-2941-9774-69F969613334}">
          <p14:sldIdLst>
            <p14:sldId id="259"/>
            <p14:sldId id="261"/>
            <p14:sldId id="2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8A8C"/>
    <a:srgbClr val="898989"/>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4" d="100"/>
          <a:sy n="94" d="100"/>
        </p:scale>
        <p:origin x="-3776" y="-120"/>
      </p:cViewPr>
      <p:guideLst>
        <p:guide orient="horz" pos="3128"/>
        <p:guide pos="214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657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63032" y="0"/>
            <a:ext cx="2955290" cy="496570"/>
          </a:xfrm>
          <a:prstGeom prst="rect">
            <a:avLst/>
          </a:prstGeom>
        </p:spPr>
        <p:txBody>
          <a:bodyPr vert="horz" lIns="91440" tIns="45720" rIns="91440" bIns="45720" rtlCol="0"/>
          <a:lstStyle>
            <a:lvl1pPr algn="r">
              <a:defRPr sz="1200"/>
            </a:lvl1pPr>
          </a:lstStyle>
          <a:p>
            <a:fld id="{6F3387DD-2551-1A49-BD42-E15F1B499394}" type="datetimeFigureOut">
              <a:rPr lang="en-US" smtClean="0"/>
              <a:pPr/>
              <a:t>6/12/2013</a:t>
            </a:fld>
            <a:endParaRPr lang="en-US"/>
          </a:p>
        </p:txBody>
      </p:sp>
      <p:sp>
        <p:nvSpPr>
          <p:cNvPr id="4" name="Slide Image Placeholder 3"/>
          <p:cNvSpPr>
            <a:spLocks noGrp="1" noRot="1" noChangeAspect="1"/>
          </p:cNvSpPr>
          <p:nvPr>
            <p:ph type="sldImg" idx="2"/>
          </p:nvPr>
        </p:nvSpPr>
        <p:spPr>
          <a:xfrm>
            <a:off x="9271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1990" y="4717415"/>
            <a:ext cx="5455920" cy="446913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433106"/>
            <a:ext cx="2955290" cy="49657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63032" y="9433106"/>
            <a:ext cx="2955290" cy="496570"/>
          </a:xfrm>
          <a:prstGeom prst="rect">
            <a:avLst/>
          </a:prstGeom>
        </p:spPr>
        <p:txBody>
          <a:bodyPr vert="horz" lIns="91440" tIns="45720" rIns="91440" bIns="45720" rtlCol="0" anchor="b"/>
          <a:lstStyle>
            <a:lvl1pPr algn="r">
              <a:defRPr sz="1200"/>
            </a:lvl1pPr>
          </a:lstStyle>
          <a:p>
            <a:fld id="{6BB62D10-B9CE-CE4C-A1B6-8EA88424E6E0}" type="slidenum">
              <a:rPr lang="en-US" smtClean="0"/>
              <a:pPr/>
              <a:t>‹#›</a:t>
            </a:fld>
            <a:endParaRPr lang="en-US"/>
          </a:p>
        </p:txBody>
      </p:sp>
    </p:spTree>
    <p:extLst>
      <p:ext uri="{BB962C8B-B14F-4D97-AF65-F5344CB8AC3E}">
        <p14:creationId xmlns="" xmlns:p14="http://schemas.microsoft.com/office/powerpoint/2010/main" xmlns:mv="urn:schemas-microsoft-com:mac:vml" xmlns:mc="http://schemas.openxmlformats.org/markup-compatibility/2006" val="1201723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6BB62D10-B9CE-CE4C-A1B6-8EA88424E6E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868A8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Semo 1.jpg"/>
          <p:cNvPicPr>
            <a:picLocks noChangeAspect="1"/>
          </p:cNvPicPr>
          <p:nvPr userDrawn="1"/>
        </p:nvPicPr>
        <p:blipFill>
          <a:blip r:embed="rId4">
            <a:extLst>
              <a:ext uri="{28A0092B-C50C-407E-A947-70E740481C1C}">
                <a14:useLocalDpi xmlns="" xmlns:a14="http://schemas.microsoft.com/office/drawing/2010/main" xmlns:mv="urn:schemas-microsoft-com:mac:vml" xmlns:mc="http://schemas.openxmlformats.org/markup-compatibility/2006" val="0"/>
              </a:ext>
            </a:extLst>
          </a:blip>
          <a:stretch>
            <a:fillRect/>
          </a:stretch>
        </p:blipFill>
        <p:spPr>
          <a:xfrm>
            <a:off x="0" y="0"/>
            <a:ext cx="9135879" cy="6858000"/>
          </a:xfrm>
          <a:prstGeom prst="rect">
            <a:avLst/>
          </a:prstGeom>
        </p:spPr>
      </p:pic>
      <p:sp>
        <p:nvSpPr>
          <p:cNvPr id="2" name="Title Placeholder 1"/>
          <p:cNvSpPr>
            <a:spLocks noGrp="1"/>
          </p:cNvSpPr>
          <p:nvPr>
            <p:ph type="title"/>
          </p:nvPr>
        </p:nvSpPr>
        <p:spPr>
          <a:xfrm>
            <a:off x="457200" y="274638"/>
            <a:ext cx="6482735" cy="114300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457200" rtl="0" eaLnBrk="1" latinLnBrk="0" hangingPunct="1">
        <a:spcBef>
          <a:spcPct val="0"/>
        </a:spcBef>
        <a:buNone/>
        <a:defRPr sz="3800" b="1" kern="1200">
          <a:solidFill>
            <a:srgbClr val="465176"/>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800" kern="1200">
          <a:solidFill>
            <a:srgbClr val="868A8C"/>
          </a:solidFill>
          <a:latin typeface="Arial"/>
          <a:ea typeface="+mn-ea"/>
          <a:cs typeface="Arial"/>
        </a:defRPr>
      </a:lvl1pPr>
      <a:lvl2pPr marL="742950" indent="-285750" algn="l" defTabSz="457200" rtl="0" eaLnBrk="1" latinLnBrk="0" hangingPunct="1">
        <a:spcBef>
          <a:spcPct val="20000"/>
        </a:spcBef>
        <a:buFont typeface="Arial"/>
        <a:buChar char="–"/>
        <a:defRPr sz="1700" kern="1200">
          <a:solidFill>
            <a:srgbClr val="868A8C"/>
          </a:solidFill>
          <a:latin typeface="Arial"/>
          <a:ea typeface="+mn-ea"/>
          <a:cs typeface="Arial"/>
        </a:defRPr>
      </a:lvl2pPr>
      <a:lvl3pPr marL="1143000" indent="-228600" algn="l" defTabSz="457200" rtl="0" eaLnBrk="1" latinLnBrk="0" hangingPunct="1">
        <a:spcBef>
          <a:spcPct val="20000"/>
        </a:spcBef>
        <a:buFont typeface="Arial"/>
        <a:buChar char="•"/>
        <a:defRPr sz="1700" kern="1200">
          <a:solidFill>
            <a:srgbClr val="868A8C"/>
          </a:solidFill>
          <a:latin typeface="Arial"/>
          <a:ea typeface="+mn-ea"/>
          <a:cs typeface="Arial"/>
        </a:defRPr>
      </a:lvl3pPr>
      <a:lvl4pPr marL="1600200" indent="-228600" algn="l" defTabSz="457200" rtl="0" eaLnBrk="1" latinLnBrk="0" hangingPunct="1">
        <a:spcBef>
          <a:spcPct val="20000"/>
        </a:spcBef>
        <a:buFont typeface="Arial"/>
        <a:buChar char="–"/>
        <a:defRPr sz="1700" kern="1200">
          <a:solidFill>
            <a:srgbClr val="868A8C"/>
          </a:solidFill>
          <a:latin typeface="Arial"/>
          <a:ea typeface="+mn-ea"/>
          <a:cs typeface="Arial"/>
        </a:defRPr>
      </a:lvl4pPr>
      <a:lvl5pPr marL="2057400" indent="-228600" algn="l" defTabSz="457200" rtl="0" eaLnBrk="1" latinLnBrk="0" hangingPunct="1">
        <a:spcBef>
          <a:spcPct val="20000"/>
        </a:spcBef>
        <a:buFont typeface="Arial"/>
        <a:buChar char="»"/>
        <a:defRPr sz="1700" kern="1200">
          <a:solidFill>
            <a:srgbClr val="868A8C"/>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A_main.jpg"/>
          <p:cNvPicPr>
            <a:picLocks noChangeAspect="1"/>
          </p:cNvPicPr>
          <p:nvPr/>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tretch>
            <a:fillRect/>
          </a:stretch>
        </p:blipFill>
        <p:spPr>
          <a:xfrm>
            <a:off x="-136140" y="-1322772"/>
            <a:ext cx="9135879" cy="6858000"/>
          </a:xfrm>
          <a:prstGeom prst="rect">
            <a:avLst/>
          </a:prstGeom>
        </p:spPr>
      </p:pic>
      <p:sp>
        <p:nvSpPr>
          <p:cNvPr id="5" name="Title 1"/>
          <p:cNvSpPr>
            <a:spLocks noGrp="1"/>
          </p:cNvSpPr>
          <p:nvPr>
            <p:ph type="ctrTitle"/>
          </p:nvPr>
        </p:nvSpPr>
        <p:spPr>
          <a:xfrm>
            <a:off x="685800" y="1"/>
            <a:ext cx="7772400" cy="1269506"/>
          </a:xfrm>
        </p:spPr>
        <p:txBody>
          <a:bodyPr>
            <a:noAutofit/>
          </a:bodyPr>
          <a:lstStyle/>
          <a:p>
            <a:pPr algn="ctr"/>
            <a:r>
              <a:rPr lang="en-US" b="1" dirty="0" smtClean="0">
                <a:solidFill>
                  <a:srgbClr val="495176"/>
                </a:solidFill>
                <a:latin typeface="Arial"/>
                <a:cs typeface="Arial"/>
              </a:rPr>
              <a:t>SEM MODS COMMITTEE SLIDES</a:t>
            </a:r>
            <a:endParaRPr lang="en-US" b="1" dirty="0">
              <a:solidFill>
                <a:srgbClr val="495176"/>
              </a:solidFill>
              <a:latin typeface="Arial"/>
              <a:cs typeface="Arial"/>
            </a:endParaRPr>
          </a:p>
        </p:txBody>
      </p:sp>
      <p:sp>
        <p:nvSpPr>
          <p:cNvPr id="6" name="Subtitle 2"/>
          <p:cNvSpPr>
            <a:spLocks noGrp="1"/>
          </p:cNvSpPr>
          <p:nvPr>
            <p:ph type="subTitle" idx="1"/>
          </p:nvPr>
        </p:nvSpPr>
        <p:spPr>
          <a:xfrm>
            <a:off x="685800" y="1269507"/>
            <a:ext cx="7632577" cy="941033"/>
          </a:xfrm>
        </p:spPr>
        <p:txBody>
          <a:bodyPr>
            <a:normAutofit fontScale="85000" lnSpcReduction="10000"/>
          </a:bodyPr>
          <a:lstStyle/>
          <a:p>
            <a:r>
              <a:rPr lang="en-IE" b="1" dirty="0" smtClean="0"/>
              <a:t>Registration of Charges over Collateral Reserve Accounts – Proposed Code Modification</a:t>
            </a:r>
            <a:endParaRPr lang="en-IE" dirty="0"/>
          </a:p>
        </p:txBody>
      </p:sp>
    </p:spTree>
    <p:extLst>
      <p:ext uri="{BB962C8B-B14F-4D97-AF65-F5344CB8AC3E}">
        <p14:creationId xmlns="" xmlns:p14="http://schemas.microsoft.com/office/powerpoint/2010/main" xmlns:mv="urn:schemas-microsoft-com:mac:vml" xmlns:mc="http://schemas.openxmlformats.org/markup-compatibility/2006" val="3864165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IE" sz="2000" dirty="0" smtClean="0"/>
              <a:t>Reason for Modification – Security not registered in respect of many Accounts. Difficulties endured with Non-UK and Ireland registered participants.</a:t>
            </a:r>
          </a:p>
          <a:p>
            <a:pPr>
              <a:buNone/>
            </a:pPr>
            <a:endParaRPr lang="en-IE" sz="1000" dirty="0" smtClean="0"/>
          </a:p>
          <a:p>
            <a:pPr>
              <a:buNone/>
            </a:pPr>
            <a:endParaRPr lang="en-IE" sz="1000" dirty="0" smtClean="0"/>
          </a:p>
          <a:p>
            <a:r>
              <a:rPr lang="en-IE" sz="2000" dirty="0" smtClean="0"/>
              <a:t>Proposal submitted by SEMO to remove requirement to register security in respect of Accounts.</a:t>
            </a:r>
          </a:p>
          <a:p>
            <a:endParaRPr lang="en-IE" sz="1000" dirty="0" smtClean="0"/>
          </a:p>
          <a:p>
            <a:endParaRPr lang="en-IE" sz="1000" dirty="0" smtClean="0"/>
          </a:p>
          <a:p>
            <a:r>
              <a:rPr lang="en-IE" sz="2000" dirty="0" smtClean="0"/>
              <a:t>Mods Committee requested legal advice on the repercussions of the proposed amendment.</a:t>
            </a:r>
          </a:p>
          <a:p>
            <a:endParaRPr lang="en-IE"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Legal Advice #1</a:t>
            </a:r>
            <a:br>
              <a:rPr lang="en-IE" dirty="0" smtClean="0"/>
            </a:br>
            <a:endParaRPr lang="en-IE" dirty="0"/>
          </a:p>
        </p:txBody>
      </p:sp>
      <p:sp>
        <p:nvSpPr>
          <p:cNvPr id="3" name="Content Placeholder 2"/>
          <p:cNvSpPr>
            <a:spLocks noGrp="1"/>
          </p:cNvSpPr>
          <p:nvPr>
            <p:ph idx="1"/>
          </p:nvPr>
        </p:nvSpPr>
        <p:spPr/>
        <p:txBody>
          <a:bodyPr>
            <a:normAutofit/>
          </a:bodyPr>
          <a:lstStyle/>
          <a:p>
            <a:pPr algn="just">
              <a:buNone/>
            </a:pPr>
            <a:r>
              <a:rPr lang="en-IE" sz="2000" dirty="0" smtClean="0">
                <a:latin typeface="Arial" pitchFamily="34" charset="0"/>
                <a:cs typeface="Arial" pitchFamily="34" charset="0"/>
              </a:rPr>
              <a:t>The existing provisions set out in 6.21 may not be enforceable:</a:t>
            </a:r>
          </a:p>
          <a:p>
            <a:pPr>
              <a:buNone/>
            </a:pPr>
            <a:endParaRPr lang="en-IE" sz="1000" dirty="0" smtClean="0">
              <a:latin typeface="Arial" pitchFamily="34" charset="0"/>
              <a:cs typeface="Arial" pitchFamily="34" charset="0"/>
            </a:endParaRPr>
          </a:p>
          <a:p>
            <a:pPr>
              <a:buNone/>
            </a:pPr>
            <a:endParaRPr lang="en-IE" sz="1000" dirty="0" smtClean="0">
              <a:latin typeface="Arial" pitchFamily="34" charset="0"/>
              <a:cs typeface="Arial" pitchFamily="34" charset="0"/>
            </a:endParaRPr>
          </a:p>
          <a:p>
            <a:pPr lvl="0"/>
            <a:r>
              <a:rPr lang="en-GB" sz="2000" dirty="0" smtClean="0">
                <a:latin typeface="Arial" pitchFamily="34" charset="0"/>
                <a:cs typeface="Arial" pitchFamily="34" charset="0"/>
              </a:rPr>
              <a:t>Neither the Code Charge nor the Deed of Charge include the kind of contractual rights and terms typically afforded to a secured party to enable it to enforce its security.</a:t>
            </a:r>
            <a:endParaRPr lang="en-IE" sz="2000" dirty="0" smtClean="0">
              <a:latin typeface="Arial" pitchFamily="34" charset="0"/>
              <a:cs typeface="Arial" pitchFamily="34" charset="0"/>
            </a:endParaRPr>
          </a:p>
          <a:p>
            <a:pPr>
              <a:buNone/>
            </a:pPr>
            <a:endParaRPr lang="en-GB" sz="1000" dirty="0" smtClean="0">
              <a:latin typeface="Arial" pitchFamily="34" charset="0"/>
              <a:cs typeface="Arial" pitchFamily="34" charset="0"/>
            </a:endParaRPr>
          </a:p>
          <a:p>
            <a:pPr>
              <a:buNone/>
            </a:pPr>
            <a:endParaRPr lang="en-IE" sz="1000" dirty="0" smtClean="0">
              <a:latin typeface="Arial" pitchFamily="34" charset="0"/>
              <a:cs typeface="Arial" pitchFamily="34" charset="0"/>
            </a:endParaRPr>
          </a:p>
          <a:p>
            <a:pPr lvl="0"/>
            <a:r>
              <a:rPr lang="en-GB" sz="2000" dirty="0" smtClean="0">
                <a:latin typeface="Arial" pitchFamily="34" charset="0"/>
                <a:cs typeface="Arial" pitchFamily="34" charset="0"/>
              </a:rPr>
              <a:t>Due diligence should be undertaken - Participants procuring legal opinions regarding capacity, authority, enforceability, required registrations etc. and the suite of documentation required and allowing for any non-U.K. and Ireland incorporated participants.</a:t>
            </a:r>
            <a:endParaRPr lang="en-IE" sz="2000" dirty="0" smtClean="0">
              <a:latin typeface="Arial" pitchFamily="34" charset="0"/>
              <a:cs typeface="Arial" pitchFamily="34" charset="0"/>
            </a:endParaRPr>
          </a:p>
          <a:p>
            <a:endParaRPr lang="en-I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Legal Advice #2</a:t>
            </a:r>
            <a:br>
              <a:rPr lang="en-IE" dirty="0" smtClean="0"/>
            </a:br>
            <a:endParaRPr lang="en-IE" dirty="0"/>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pPr>
              <a:buNone/>
            </a:pPr>
            <a:r>
              <a:rPr lang="en-IE" sz="2200" dirty="0" smtClean="0">
                <a:latin typeface="Arial" pitchFamily="34" charset="0"/>
                <a:cs typeface="Arial" pitchFamily="34" charset="0"/>
              </a:rPr>
              <a:t>Should the decision be to retain the existing security interest structure, </a:t>
            </a:r>
          </a:p>
          <a:p>
            <a:pPr>
              <a:buNone/>
            </a:pPr>
            <a:r>
              <a:rPr lang="en-IE" sz="2200" dirty="0" smtClean="0">
                <a:latin typeface="Arial" pitchFamily="34" charset="0"/>
                <a:cs typeface="Arial" pitchFamily="34" charset="0"/>
              </a:rPr>
              <a:t>amendments be made to the Code to:</a:t>
            </a:r>
          </a:p>
          <a:p>
            <a:pPr>
              <a:buNone/>
            </a:pPr>
            <a:r>
              <a:rPr lang="en-IE" sz="2200" dirty="0" smtClean="0">
                <a:latin typeface="Arial" pitchFamily="34" charset="0"/>
                <a:cs typeface="Arial" pitchFamily="34" charset="0"/>
              </a:rPr>
              <a:t> </a:t>
            </a:r>
          </a:p>
          <a:p>
            <a:pPr lvl="0"/>
            <a:r>
              <a:rPr lang="en-GB" sz="2200" dirty="0" smtClean="0">
                <a:latin typeface="Arial" pitchFamily="34" charset="0"/>
                <a:cs typeface="Arial" pitchFamily="34" charset="0"/>
              </a:rPr>
              <a:t>Remove any inconsistencies between the intended identity of the Participant's counterparty to whom secured obligations are owed (Market Operator acting as principal and not, in addition, the SEM creditors) and the relevant provisions of the Code;</a:t>
            </a:r>
            <a:endParaRPr lang="en-IE" sz="2200" dirty="0" smtClean="0">
              <a:latin typeface="Arial" pitchFamily="34" charset="0"/>
              <a:cs typeface="Arial" pitchFamily="34" charset="0"/>
            </a:endParaRPr>
          </a:p>
          <a:p>
            <a:endParaRPr lang="en-IE" sz="2200" dirty="0" smtClean="0">
              <a:latin typeface="Arial" pitchFamily="34" charset="0"/>
              <a:cs typeface="Arial" pitchFamily="34" charset="0"/>
            </a:endParaRPr>
          </a:p>
          <a:p>
            <a:pPr lvl="0"/>
            <a:r>
              <a:rPr lang="en-GB" sz="2200" dirty="0" smtClean="0">
                <a:latin typeface="Arial" pitchFamily="34" charset="0"/>
                <a:cs typeface="Arial" pitchFamily="34" charset="0"/>
              </a:rPr>
              <a:t>Remove the Code Charge and instead include in the Code an obligation to enter into a separate Deed of Charge (in form and substance acceptable to SEMO), together with a general "further assurances" obligation; and</a:t>
            </a:r>
            <a:endParaRPr lang="en-IE" sz="2200" dirty="0" smtClean="0">
              <a:latin typeface="Arial" pitchFamily="34" charset="0"/>
              <a:cs typeface="Arial" pitchFamily="34" charset="0"/>
            </a:endParaRPr>
          </a:p>
          <a:p>
            <a:endParaRPr lang="en-IE" sz="2200" dirty="0" smtClean="0">
              <a:latin typeface="Arial" pitchFamily="34" charset="0"/>
              <a:cs typeface="Arial" pitchFamily="34" charset="0"/>
            </a:endParaRPr>
          </a:p>
          <a:p>
            <a:pPr lvl="0"/>
            <a:r>
              <a:rPr lang="en-GB" sz="2200" dirty="0" smtClean="0">
                <a:latin typeface="Arial" pitchFamily="34" charset="0"/>
                <a:cs typeface="Arial" pitchFamily="34" charset="0"/>
              </a:rPr>
              <a:t>Require the provision of relevant opinions.</a:t>
            </a:r>
            <a:endParaRPr lang="en-IE" sz="2200" dirty="0" smtClean="0">
              <a:latin typeface="Arial" pitchFamily="34" charset="0"/>
              <a:cs typeface="Arial" pitchFamily="34" charset="0"/>
            </a:endParaRPr>
          </a:p>
          <a:p>
            <a:endParaRPr lang="en-I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Legal Advice #3</a:t>
            </a:r>
            <a:br>
              <a:rPr lang="en-IE" dirty="0" smtClean="0"/>
            </a:br>
            <a:endParaRPr lang="en-IE" dirty="0"/>
          </a:p>
        </p:txBody>
      </p:sp>
      <p:sp>
        <p:nvSpPr>
          <p:cNvPr id="3" name="Content Placeholder 2"/>
          <p:cNvSpPr>
            <a:spLocks noGrp="1"/>
          </p:cNvSpPr>
          <p:nvPr>
            <p:ph idx="1"/>
          </p:nvPr>
        </p:nvSpPr>
        <p:spPr/>
        <p:txBody>
          <a:bodyPr/>
          <a:lstStyle/>
          <a:p>
            <a:pPr>
              <a:buNone/>
            </a:pPr>
            <a:r>
              <a:rPr lang="en-IE" dirty="0" smtClean="0"/>
              <a:t>	</a:t>
            </a:r>
            <a:r>
              <a:rPr lang="en-IE" sz="2000" dirty="0" smtClean="0"/>
              <a:t>The recommended and strongly favoured option is that a title transfer mechanism be adopted. </a:t>
            </a:r>
          </a:p>
          <a:p>
            <a:pPr>
              <a:buNone/>
            </a:pPr>
            <a:endParaRPr lang="en-IE" sz="1000" dirty="0" smtClean="0"/>
          </a:p>
          <a:p>
            <a:pPr>
              <a:buNone/>
            </a:pPr>
            <a:endParaRPr lang="en-IE" sz="1000" dirty="0" smtClean="0"/>
          </a:p>
          <a:p>
            <a:pPr>
              <a:buNone/>
            </a:pPr>
            <a:r>
              <a:rPr lang="en-IE" sz="2000" dirty="0" smtClean="0"/>
              <a:t>	This would be supported by due diligence to ensure that the relevant title transfer would be recognised as an outright transfer of title to the relevant collateral and not </a:t>
            </a:r>
            <a:r>
              <a:rPr lang="en-IE" sz="2000" dirty="0" err="1" smtClean="0"/>
              <a:t>recharacterised</a:t>
            </a:r>
            <a:r>
              <a:rPr lang="en-IE" sz="2000" dirty="0" smtClean="0"/>
              <a:t> by applicable laws as a security interest.</a:t>
            </a:r>
          </a:p>
          <a:p>
            <a:pPr>
              <a:buNone/>
            </a:pPr>
            <a:endParaRPr lang="en-IE" sz="1000" dirty="0" smtClean="0"/>
          </a:p>
          <a:p>
            <a:pPr>
              <a:buNone/>
            </a:pPr>
            <a:endParaRPr lang="en-IE" sz="1000" dirty="0" smtClean="0"/>
          </a:p>
          <a:p>
            <a:pPr>
              <a:buNone/>
            </a:pPr>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Summary of Options:</a:t>
            </a:r>
            <a:br>
              <a:rPr lang="en-IE" dirty="0" smtClean="0"/>
            </a:br>
            <a:endParaRPr lang="en-IE" dirty="0"/>
          </a:p>
        </p:txBody>
      </p:sp>
      <p:sp>
        <p:nvSpPr>
          <p:cNvPr id="3" name="Content Placeholder 2"/>
          <p:cNvSpPr>
            <a:spLocks noGrp="1"/>
          </p:cNvSpPr>
          <p:nvPr>
            <p:ph idx="1"/>
          </p:nvPr>
        </p:nvSpPr>
        <p:spPr/>
        <p:txBody>
          <a:bodyPr>
            <a:normAutofit fontScale="40000" lnSpcReduction="20000"/>
          </a:bodyPr>
          <a:lstStyle/>
          <a:p>
            <a:pPr marL="514350" lvl="0" indent="-514350">
              <a:spcAft>
                <a:spcPts val="600"/>
              </a:spcAft>
              <a:buFont typeface="+mj-lt"/>
              <a:buAutoNum type="arabicPeriod"/>
            </a:pPr>
            <a:r>
              <a:rPr lang="en-IE" sz="4200" dirty="0" smtClean="0"/>
              <a:t>Do nothing                                                                                                Proposer withdraws Proposal and pursues Participants to register charge as per existing Code Provisions. There is a substantial risk involved in this given the various difficulties experienced and shortcomings involved.</a:t>
            </a:r>
          </a:p>
          <a:p>
            <a:pPr marL="514350" lvl="0" indent="-514350">
              <a:spcAft>
                <a:spcPts val="600"/>
              </a:spcAft>
              <a:buFont typeface="+mj-lt"/>
              <a:buAutoNum type="arabicPeriod"/>
            </a:pPr>
            <a:r>
              <a:rPr lang="en-IE" sz="4200" dirty="0" smtClean="0"/>
              <a:t>Stricter enforcement and additional security around existing and future registration of charges.                                                                               Amend the Code to remove the Code Charge and include an obligation that requires the Participant to enter into a separate Deed of Charge. (Consideration could also be given to the possibility of including deeds of charge in Participant Registration Packs and suspending Participants, where necessary, in the event of non-compliance).</a:t>
            </a:r>
          </a:p>
          <a:p>
            <a:pPr marL="514350" lvl="0" indent="-514350">
              <a:buFont typeface="+mj-lt"/>
              <a:buAutoNum type="arabicPeriod"/>
            </a:pPr>
            <a:r>
              <a:rPr lang="en-IE" sz="4200" dirty="0" smtClean="0"/>
              <a:t>Title transfer                                                                                             Outright title transfer of collateral from Participant to Market Operator, the Participant would cease to hold any right, title and interest in the relevant collateral. Existing security interests created would need to be released.</a:t>
            </a:r>
          </a:p>
          <a:p>
            <a:pPr>
              <a:buNone/>
            </a:pPr>
            <a:r>
              <a:rPr lang="en-IE" sz="4200" dirty="0" smtClean="0"/>
              <a:t>	</a:t>
            </a:r>
          </a:p>
          <a:p>
            <a:pPr>
              <a:buNone/>
            </a:pPr>
            <a:r>
              <a:rPr lang="en-IE" sz="4200" dirty="0" smtClean="0"/>
              <a:t>Participants may wish to consult with their own professional advisers on the options.</a:t>
            </a:r>
          </a:p>
          <a:p>
            <a:endParaRPr lang="en-I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Note</a:t>
            </a:r>
            <a:br>
              <a:rPr lang="en-IE" dirty="0" smtClean="0"/>
            </a:br>
            <a:endParaRPr lang="en-IE" dirty="0"/>
          </a:p>
        </p:txBody>
      </p:sp>
      <p:sp>
        <p:nvSpPr>
          <p:cNvPr id="3" name="Content Placeholder 2"/>
          <p:cNvSpPr>
            <a:spLocks noGrp="1"/>
          </p:cNvSpPr>
          <p:nvPr>
            <p:ph idx="1"/>
          </p:nvPr>
        </p:nvSpPr>
        <p:spPr/>
        <p:txBody>
          <a:bodyPr>
            <a:normAutofit/>
          </a:bodyPr>
          <a:lstStyle/>
          <a:p>
            <a:pPr>
              <a:buNone/>
            </a:pPr>
            <a:r>
              <a:rPr lang="en-IE" dirty="0" smtClean="0"/>
              <a:t>	</a:t>
            </a:r>
          </a:p>
          <a:p>
            <a:pPr>
              <a:buNone/>
            </a:pPr>
            <a:r>
              <a:rPr lang="en-IE" sz="2000" dirty="0" smtClean="0"/>
              <a:t>	Approximately 10 ‘unsecured’ accounts exist due to lack of co-operation by relevant participants. </a:t>
            </a:r>
          </a:p>
          <a:p>
            <a:pPr>
              <a:buNone/>
            </a:pPr>
            <a:endParaRPr lang="en-IE" sz="1000" dirty="0" smtClean="0"/>
          </a:p>
          <a:p>
            <a:pPr>
              <a:buNone/>
            </a:pPr>
            <a:endParaRPr lang="en-IE" sz="1000" dirty="0" smtClean="0"/>
          </a:p>
          <a:p>
            <a:pPr>
              <a:buNone/>
            </a:pPr>
            <a:r>
              <a:rPr lang="en-IE" sz="2000" dirty="0" smtClean="0"/>
              <a:t>	Furthermore, SEMO has recently transferred collateral funds to 29 ‘unsecured’ accounts on foot of the new banking arrangements. </a:t>
            </a:r>
          </a:p>
          <a:p>
            <a:pPr>
              <a:buNone/>
            </a:pPr>
            <a:endParaRPr lang="en-IE" sz="1000" dirty="0" smtClean="0"/>
          </a:p>
          <a:p>
            <a:pPr>
              <a:buNone/>
            </a:pPr>
            <a:endParaRPr lang="en-IE" sz="1000" dirty="0" smtClean="0"/>
          </a:p>
          <a:p>
            <a:pPr>
              <a:buNone/>
            </a:pPr>
            <a:r>
              <a:rPr lang="en-IE" sz="2000" dirty="0" smtClean="0"/>
              <a:t>	Introduces a degree of urgency to a timely resolution of this matter. Pending resolution, SEMO has not taken any further action in respect of registering security over ‘unsecured’ accounts.</a:t>
            </a:r>
          </a:p>
          <a:p>
            <a:endParaRPr lang="en-I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3_main.jpg"/>
          <p:cNvPicPr>
            <a:picLocks noChangeAspect="1"/>
          </p:cNvPicPr>
          <p:nvPr/>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tretch>
            <a:fillRect/>
          </a:stretch>
        </p:blipFill>
        <p:spPr>
          <a:xfrm>
            <a:off x="0" y="0"/>
            <a:ext cx="9135879" cy="6858000"/>
          </a:xfrm>
          <a:prstGeom prst="rect">
            <a:avLst/>
          </a:prstGeom>
        </p:spPr>
      </p:pic>
    </p:spTree>
    <p:extLst>
      <p:ext uri="{BB962C8B-B14F-4D97-AF65-F5344CB8AC3E}">
        <p14:creationId xmlns="" xmlns:p14="http://schemas.microsoft.com/office/powerpoint/2010/main" xmlns:mv="urn:schemas-microsoft-com:mac:vml" xmlns:mc="http://schemas.openxmlformats.org/markup-compatibility/2006" val="681845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1525</MMTID>
    <ModID xmlns="bd8dd43f-48f8-46ce-9b8d-78f402b7750b">679</ModID>
  </documentManagement>
</p:properties>
</file>

<file path=customXml/itemProps1.xml><?xml version="1.0" encoding="utf-8"?>
<ds:datastoreItem xmlns:ds="http://schemas.openxmlformats.org/officeDocument/2006/customXml" ds:itemID="{FA6243F7-5C78-4860-853C-1C8CC59BE852}"/>
</file>

<file path=customXml/itemProps2.xml><?xml version="1.0" encoding="utf-8"?>
<ds:datastoreItem xmlns:ds="http://schemas.openxmlformats.org/officeDocument/2006/customXml" ds:itemID="{B2329314-6B6B-4841-9125-89C84E1A8D91}"/>
</file>

<file path=customXml/itemProps3.xml><?xml version="1.0" encoding="utf-8"?>
<ds:datastoreItem xmlns:ds="http://schemas.openxmlformats.org/officeDocument/2006/customXml" ds:itemID="{ABE4F1C5-35CC-4050-BF44-D219239C3CD6}"/>
</file>

<file path=docProps/app.xml><?xml version="1.0" encoding="utf-8"?>
<Properties xmlns="http://schemas.openxmlformats.org/officeDocument/2006/extended-properties" xmlns:vt="http://schemas.openxmlformats.org/officeDocument/2006/docPropsVTypes">
  <TotalTime>61</TotalTime>
  <Words>328</Words>
  <Application>Microsoft Office PowerPoint</Application>
  <PresentationFormat>On-screen Show (4:3)</PresentationFormat>
  <Paragraphs>49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SEM MODS COMMITTEE SLIDES</vt:lpstr>
      <vt:lpstr>Background</vt:lpstr>
      <vt:lpstr>Legal Advice #1 </vt:lpstr>
      <vt:lpstr>Legal Advice #2 </vt:lpstr>
      <vt:lpstr>Legal Advice #3 </vt:lpstr>
      <vt:lpstr>Summary of Options: </vt:lpstr>
      <vt:lpstr>Note </vt:lpstr>
      <vt:lpstr>Slide 8</vt:lpstr>
    </vt:vector>
  </TitlesOfParts>
  <Company>The Design House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49 Slides</dc:title>
  <dc:creator>Clive Parkinson</dc:creator>
  <cp:lastModifiedBy>sking</cp:lastModifiedBy>
  <cp:revision>20</cp:revision>
  <dcterms:created xsi:type="dcterms:W3CDTF">2012-02-27T14:20:14Z</dcterms:created>
  <dcterms:modified xsi:type="dcterms:W3CDTF">2013-06-12T13:02:41Z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1017</vt:lpwstr>
  </property>
  <property fmtid="{D5CDD505-2E9C-101B-9397-08002B2CF9AE}" pid="7" name="Year of Modification Proposal">
    <vt:lpwstr>2013</vt:lpwstr>
  </property>
  <property fmtid="{D5CDD505-2E9C-101B-9397-08002B2CF9AE}" pid="8" name="Document Type">
    <vt:lpwstr>Slides</vt:lpwstr>
  </property>
  <property fmtid="{D5CDD505-2E9C-101B-9397-08002B2CF9AE}" pid="10" name="_CopySource">
    <vt:lpwstr>Meeting 49 Slides.pptx</vt:lpwstr>
  </property>
  <property fmtid="{D5CDD505-2E9C-101B-9397-08002B2CF9AE}" pid="11" name="Order">
    <vt:r8>346000</vt:r8>
  </property>
</Properties>
</file>