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59" r:id="rId5"/>
    <p:sldId id="261" r:id="rId6"/>
    <p:sldId id="262" r:id="rId7"/>
    <p:sldId id="263" r:id="rId8"/>
    <p:sldId id="264" r:id="rId9"/>
    <p:sldId id="265" r:id="rId10"/>
    <p:sldId id="266" r:id="rId11"/>
    <p:sldId id="267" r:id="rId12"/>
    <p:sldId id="268" r:id="rId13"/>
    <p:sldId id="269" r:id="rId14"/>
    <p:sldId id="270" r:id="rId15"/>
    <p:sldId id="260" r:id="rId16"/>
  </p:sldIdLst>
  <p:sldSz cx="9144000" cy="6858000" type="screen4x3"/>
  <p:notesSz cx="68199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mc="http://schemas.openxmlformats.org/markup-compatibility/2006" xmlns:mv="urn:schemas-microsoft-com:mac:vml" xmlns:p14="http://schemas.microsoft.com/office/powerpoint/2010/main" xmlns="">
        <p14:section name="Untitled Section" id="{42264430-39D9-2941-9774-69F969613334}">
          <p14:sldIdLst>
            <p14:sldId id="259"/>
            <p14:sldId id="261"/>
            <p14:sldId id="26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8A8C"/>
    <a:srgbClr val="898989"/>
  </p:clrMru>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94" d="100"/>
          <a:sy n="94" d="100"/>
        </p:scale>
        <p:origin x="-3776" y="-120"/>
      </p:cViewPr>
      <p:guideLst>
        <p:guide orient="horz" pos="3128"/>
        <p:guide pos="214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290" cy="49657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63032" y="0"/>
            <a:ext cx="2955290" cy="496570"/>
          </a:xfrm>
          <a:prstGeom prst="rect">
            <a:avLst/>
          </a:prstGeom>
        </p:spPr>
        <p:txBody>
          <a:bodyPr vert="horz" lIns="91440" tIns="45720" rIns="91440" bIns="45720" rtlCol="0"/>
          <a:lstStyle>
            <a:lvl1pPr algn="r">
              <a:defRPr sz="1200"/>
            </a:lvl1pPr>
          </a:lstStyle>
          <a:p>
            <a:fld id="{6F3387DD-2551-1A49-BD42-E15F1B499394}" type="datetimeFigureOut">
              <a:rPr lang="en-US" smtClean="0"/>
              <a:pPr/>
              <a:t>11/26/2013</a:t>
            </a:fld>
            <a:endParaRPr lang="en-US"/>
          </a:p>
        </p:txBody>
      </p:sp>
      <p:sp>
        <p:nvSpPr>
          <p:cNvPr id="4" name="Slide Image Placeholder 3"/>
          <p:cNvSpPr>
            <a:spLocks noGrp="1" noRot="1" noChangeAspect="1"/>
          </p:cNvSpPr>
          <p:nvPr>
            <p:ph type="sldImg" idx="2"/>
          </p:nvPr>
        </p:nvSpPr>
        <p:spPr>
          <a:xfrm>
            <a:off x="927100" y="744538"/>
            <a:ext cx="4965700"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1990" y="4717415"/>
            <a:ext cx="5455920" cy="446913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9433106"/>
            <a:ext cx="2955290" cy="49657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63032" y="9433106"/>
            <a:ext cx="2955290" cy="496570"/>
          </a:xfrm>
          <a:prstGeom prst="rect">
            <a:avLst/>
          </a:prstGeom>
        </p:spPr>
        <p:txBody>
          <a:bodyPr vert="horz" lIns="91440" tIns="45720" rIns="91440" bIns="45720" rtlCol="0" anchor="b"/>
          <a:lstStyle>
            <a:lvl1pPr algn="r">
              <a:defRPr sz="1200"/>
            </a:lvl1pPr>
          </a:lstStyle>
          <a:p>
            <a:fld id="{6BB62D10-B9CE-CE4C-A1B6-8EA88424E6E0}"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1201723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BB62D10-B9CE-CE4C-A1B6-8EA88424E6E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BB62D10-B9CE-CE4C-A1B6-8EA88424E6E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BB62D10-B9CE-CE4C-A1B6-8EA88424E6E0}"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6BB62D10-B9CE-CE4C-A1B6-8EA88424E6E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BB62D10-B9CE-CE4C-A1B6-8EA88424E6E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BB62D10-B9CE-CE4C-A1B6-8EA88424E6E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BB62D10-B9CE-CE4C-A1B6-8EA88424E6E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BB62D10-B9CE-CE4C-A1B6-8EA88424E6E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BB62D10-B9CE-CE4C-A1B6-8EA88424E6E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BB62D10-B9CE-CE4C-A1B6-8EA88424E6E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BB62D10-B9CE-CE4C-A1B6-8EA88424E6E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868A8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Semo 1.jpg"/>
          <p:cNvPicPr>
            <a:picLocks noChangeAspect="1"/>
          </p:cNvPicPr>
          <p:nvPr userDrawn="1"/>
        </p:nvPicPr>
        <p:blipFill>
          <a:blip r:embed="rId4">
            <a:extLst>
              <a:ext uri="{28A0092B-C50C-407E-A947-70E740481C1C}">
                <a14:useLocalDpi xmlns:mc="http://schemas.openxmlformats.org/markup-compatibility/2006" xmlns:mv="urn:schemas-microsoft-com:mac:vml" xmlns:a14="http://schemas.microsoft.com/office/drawing/2010/main" xmlns="" val="0"/>
              </a:ext>
            </a:extLst>
          </a:blip>
          <a:stretch>
            <a:fillRect/>
          </a:stretch>
        </p:blipFill>
        <p:spPr>
          <a:xfrm>
            <a:off x="0" y="0"/>
            <a:ext cx="9135879" cy="6858000"/>
          </a:xfrm>
          <a:prstGeom prst="rect">
            <a:avLst/>
          </a:prstGeom>
        </p:spPr>
      </p:pic>
      <p:sp>
        <p:nvSpPr>
          <p:cNvPr id="2" name="Title Placeholder 1"/>
          <p:cNvSpPr>
            <a:spLocks noGrp="1"/>
          </p:cNvSpPr>
          <p:nvPr>
            <p:ph type="title"/>
          </p:nvPr>
        </p:nvSpPr>
        <p:spPr>
          <a:xfrm>
            <a:off x="457200" y="274638"/>
            <a:ext cx="6482735" cy="1143000"/>
          </a:xfrm>
          <a:prstGeom prst="rect">
            <a:avLst/>
          </a:prstGeom>
        </p:spPr>
        <p:txBody>
          <a:bodyPr vert="horz" lIns="91440" tIns="45720" rIns="91440" bIns="45720" rtlCol="0" anchor="ctr">
            <a:norm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457200" rtl="0" eaLnBrk="1" latinLnBrk="0" hangingPunct="1">
        <a:spcBef>
          <a:spcPct val="0"/>
        </a:spcBef>
        <a:buNone/>
        <a:defRPr sz="3800" b="1" kern="1200">
          <a:solidFill>
            <a:srgbClr val="465176"/>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800" kern="1200">
          <a:solidFill>
            <a:srgbClr val="868A8C"/>
          </a:solidFill>
          <a:latin typeface="Arial"/>
          <a:ea typeface="+mn-ea"/>
          <a:cs typeface="Arial"/>
        </a:defRPr>
      </a:lvl1pPr>
      <a:lvl2pPr marL="742950" indent="-285750" algn="l" defTabSz="457200" rtl="0" eaLnBrk="1" latinLnBrk="0" hangingPunct="1">
        <a:spcBef>
          <a:spcPct val="20000"/>
        </a:spcBef>
        <a:buFont typeface="Arial"/>
        <a:buChar char="–"/>
        <a:defRPr sz="1700" kern="1200">
          <a:solidFill>
            <a:srgbClr val="868A8C"/>
          </a:solidFill>
          <a:latin typeface="Arial"/>
          <a:ea typeface="+mn-ea"/>
          <a:cs typeface="Arial"/>
        </a:defRPr>
      </a:lvl2pPr>
      <a:lvl3pPr marL="1143000" indent="-228600" algn="l" defTabSz="457200" rtl="0" eaLnBrk="1" latinLnBrk="0" hangingPunct="1">
        <a:spcBef>
          <a:spcPct val="20000"/>
        </a:spcBef>
        <a:buFont typeface="Arial"/>
        <a:buChar char="•"/>
        <a:defRPr sz="1700" kern="1200">
          <a:solidFill>
            <a:srgbClr val="868A8C"/>
          </a:solidFill>
          <a:latin typeface="Arial"/>
          <a:ea typeface="+mn-ea"/>
          <a:cs typeface="Arial"/>
        </a:defRPr>
      </a:lvl3pPr>
      <a:lvl4pPr marL="1600200" indent="-228600" algn="l" defTabSz="457200" rtl="0" eaLnBrk="1" latinLnBrk="0" hangingPunct="1">
        <a:spcBef>
          <a:spcPct val="20000"/>
        </a:spcBef>
        <a:buFont typeface="Arial"/>
        <a:buChar char="–"/>
        <a:defRPr sz="1700" kern="1200">
          <a:solidFill>
            <a:srgbClr val="868A8C"/>
          </a:solidFill>
          <a:latin typeface="Arial"/>
          <a:ea typeface="+mn-ea"/>
          <a:cs typeface="Arial"/>
        </a:defRPr>
      </a:lvl4pPr>
      <a:lvl5pPr marL="2057400" indent="-228600" algn="l" defTabSz="457200" rtl="0" eaLnBrk="1" latinLnBrk="0" hangingPunct="1">
        <a:spcBef>
          <a:spcPct val="20000"/>
        </a:spcBef>
        <a:buFont typeface="Arial"/>
        <a:buChar char="»"/>
        <a:defRPr sz="1700" kern="1200">
          <a:solidFill>
            <a:srgbClr val="868A8C"/>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A_main.jp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 val="0"/>
              </a:ext>
            </a:extLst>
          </a:blip>
          <a:stretch>
            <a:fillRect/>
          </a:stretch>
        </p:blipFill>
        <p:spPr>
          <a:xfrm>
            <a:off x="-136140" y="-1322772"/>
            <a:ext cx="9135879" cy="6858000"/>
          </a:xfrm>
          <a:prstGeom prst="rect">
            <a:avLst/>
          </a:prstGeom>
        </p:spPr>
      </p:pic>
      <p:sp>
        <p:nvSpPr>
          <p:cNvPr id="5" name="Title 1"/>
          <p:cNvSpPr>
            <a:spLocks noGrp="1"/>
          </p:cNvSpPr>
          <p:nvPr>
            <p:ph type="ctrTitle"/>
          </p:nvPr>
        </p:nvSpPr>
        <p:spPr>
          <a:xfrm>
            <a:off x="685800" y="1"/>
            <a:ext cx="7772400" cy="1269506"/>
          </a:xfrm>
        </p:spPr>
        <p:txBody>
          <a:bodyPr>
            <a:noAutofit/>
          </a:bodyPr>
          <a:lstStyle/>
          <a:p>
            <a:pPr algn="ctr"/>
            <a:r>
              <a:rPr lang="en-US" b="1" dirty="0" smtClean="0">
                <a:solidFill>
                  <a:srgbClr val="495176"/>
                </a:solidFill>
                <a:latin typeface="Arial"/>
                <a:cs typeface="Arial"/>
              </a:rPr>
              <a:t>SEM MODS COMMITTEE SLIDES</a:t>
            </a:r>
            <a:endParaRPr lang="en-US" b="1" dirty="0">
              <a:solidFill>
                <a:srgbClr val="495176"/>
              </a:solidFill>
              <a:latin typeface="Arial"/>
              <a:cs typeface="Arial"/>
            </a:endParaRPr>
          </a:p>
        </p:txBody>
      </p:sp>
      <p:sp>
        <p:nvSpPr>
          <p:cNvPr id="6" name="Subtitle 2"/>
          <p:cNvSpPr>
            <a:spLocks noGrp="1"/>
          </p:cNvSpPr>
          <p:nvPr>
            <p:ph type="subTitle" idx="1"/>
          </p:nvPr>
        </p:nvSpPr>
        <p:spPr>
          <a:xfrm>
            <a:off x="685800" y="1269507"/>
            <a:ext cx="7632577" cy="941033"/>
          </a:xfrm>
        </p:spPr>
        <p:txBody>
          <a:bodyPr>
            <a:normAutofit fontScale="85000" lnSpcReduction="10000"/>
          </a:bodyPr>
          <a:lstStyle/>
          <a:p>
            <a:r>
              <a:rPr lang="en-IE" b="1" dirty="0" smtClean="0"/>
              <a:t>Registration of Charges over Collateral Reserve Accounts – Proposed Code Modifications</a:t>
            </a:r>
            <a:endParaRPr lang="en-IE" dirty="0"/>
          </a:p>
        </p:txBody>
      </p:sp>
    </p:spTree>
    <p:extLst>
      <p:ext uri="{BB962C8B-B14F-4D97-AF65-F5344CB8AC3E}">
        <p14:creationId xmlns:mc="http://schemas.openxmlformats.org/markup-compatibility/2006" xmlns:mv="urn:schemas-microsoft-com:mac:vml" xmlns:p14="http://schemas.microsoft.com/office/powerpoint/2010/main" xmlns="" val="3864165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000" dirty="0" smtClean="0"/>
              <a:t>Amendments- Glossary</a:t>
            </a:r>
            <a:endParaRPr lang="en-US" sz="2000" dirty="0"/>
          </a:p>
        </p:txBody>
      </p:sp>
      <p:sp>
        <p:nvSpPr>
          <p:cNvPr id="3" name="Content Placeholder 2"/>
          <p:cNvSpPr>
            <a:spLocks noGrp="1"/>
          </p:cNvSpPr>
          <p:nvPr>
            <p:ph idx="1"/>
          </p:nvPr>
        </p:nvSpPr>
        <p:spPr/>
        <p:txBody>
          <a:bodyPr/>
          <a:lstStyle/>
          <a:p>
            <a:r>
              <a:rPr lang="en-GB" dirty="0" smtClean="0"/>
              <a:t>The Glossary has been amended to take into account the following additional terminology used as a result of the proposed modifications:</a:t>
            </a:r>
          </a:p>
          <a:p>
            <a:pPr>
              <a:buNone/>
            </a:pPr>
            <a:endParaRPr lang="en-GB" dirty="0" smtClean="0"/>
          </a:p>
          <a:p>
            <a:pPr lvl="1"/>
            <a:r>
              <a:rPr lang="en-GB" dirty="0" smtClean="0"/>
              <a:t>Account Security Requirements</a:t>
            </a:r>
          </a:p>
          <a:p>
            <a:pPr lvl="1"/>
            <a:r>
              <a:rPr lang="en-GB" dirty="0" smtClean="0"/>
              <a:t>Deed of Charge and Account Security; and</a:t>
            </a:r>
          </a:p>
          <a:p>
            <a:pPr lvl="1"/>
            <a:r>
              <a:rPr lang="en-GB" dirty="0" smtClean="0"/>
              <a:t>Notice of Assignment and Acknowledgement.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questions"/>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Subtitle 2"/>
          <p:cNvSpPr>
            <a:spLocks noGrp="1"/>
          </p:cNvSpPr>
          <p:nvPr>
            <p:ph type="subTitle" idx="1"/>
          </p:nvPr>
        </p:nvSpPr>
        <p:spPr>
          <a:xfrm>
            <a:off x="395536" y="1052736"/>
            <a:ext cx="8280920" cy="4824536"/>
          </a:xfrm>
        </p:spPr>
        <p:txBody>
          <a:bodyPr>
            <a:normAutofit/>
          </a:bodyPr>
          <a:lstStyle/>
          <a:p>
            <a:pPr marL="355600" indent="-355600" algn="l">
              <a:buClr>
                <a:schemeClr val="tx1"/>
              </a:buClr>
              <a:buSzPts val="2000"/>
              <a:tabLst>
                <a:tab pos="6821488" algn="l"/>
              </a:tabLst>
            </a:pPr>
            <a:endParaRPr lang="en-IE" sz="1400" dirty="0" smtClean="0"/>
          </a:p>
        </p:txBody>
      </p:sp>
      <p:pic>
        <p:nvPicPr>
          <p:cNvPr id="2050" name="Picture 2"/>
          <p:cNvPicPr>
            <a:picLocks noChangeAspect="1" noChangeArrowheads="1"/>
          </p:cNvPicPr>
          <p:nvPr/>
        </p:nvPicPr>
        <p:blipFill>
          <a:blip r:embed="rId3" cstate="print"/>
          <a:srcRect/>
          <a:stretch>
            <a:fillRect/>
          </a:stretch>
        </p:blipFill>
        <p:spPr bwMode="auto">
          <a:xfrm>
            <a:off x="107504" y="6093296"/>
            <a:ext cx="1979712" cy="670135"/>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6948264" y="260648"/>
            <a:ext cx="2051695" cy="895413"/>
          </a:xfrm>
          <a:prstGeom prst="rect">
            <a:avLst/>
          </a:prstGeom>
          <a:ln w="9525">
            <a:noFill/>
            <a:miter lim="800000"/>
            <a:headEnd/>
            <a:tailEnd/>
          </a:ln>
        </p:spPr>
      </p:pic>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9C95B6F-B289-42F2-A7C0-627EF37E037E}" type="slidenum">
              <a:rPr lang="en-IE" smtClean="0"/>
              <a:pPr/>
              <a:t>11</a:t>
            </a:fld>
            <a:endParaRPr lang="en-IE"/>
          </a:p>
        </p:txBody>
      </p:sp>
      <p:sp>
        <p:nvSpPr>
          <p:cNvPr id="7" name="TextBox 6"/>
          <p:cNvSpPr txBox="1"/>
          <p:nvPr/>
        </p:nvSpPr>
        <p:spPr>
          <a:xfrm>
            <a:off x="467544" y="332656"/>
            <a:ext cx="6192688" cy="584775"/>
          </a:xfrm>
          <a:prstGeom prst="rect">
            <a:avLst/>
          </a:prstGeom>
          <a:noFill/>
        </p:spPr>
        <p:txBody>
          <a:bodyPr wrap="square" rtlCol="0">
            <a:spAutoFit/>
          </a:bodyPr>
          <a:lstStyle/>
          <a:p>
            <a:r>
              <a:rPr lang="en-IE" sz="3200" dirty="0" smtClean="0"/>
              <a:t>Questions  </a:t>
            </a:r>
            <a:endParaRPr lang="en-IE" sz="3200"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3_main.jp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 val="0"/>
              </a:ext>
            </a:extLst>
          </a:blip>
          <a:stretch>
            <a:fillRect/>
          </a:stretch>
        </p:blipFill>
        <p:spPr>
          <a:xfrm>
            <a:off x="0" y="0"/>
            <a:ext cx="9135879" cy="6858000"/>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 val="681845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lnSpcReduction="10000"/>
          </a:bodyPr>
          <a:lstStyle/>
          <a:p>
            <a:r>
              <a:rPr lang="en-IE" sz="2000" dirty="0" smtClean="0"/>
              <a:t>Reason for Modification – Security not registered in respect of many Accounts. Difficulties endured with Non-UK and Ireland registered participants.</a:t>
            </a:r>
          </a:p>
          <a:p>
            <a:pPr>
              <a:buNone/>
            </a:pPr>
            <a:endParaRPr lang="en-IE" sz="1000" dirty="0" smtClean="0"/>
          </a:p>
          <a:p>
            <a:pPr>
              <a:buNone/>
            </a:pPr>
            <a:endParaRPr lang="en-IE" sz="1000" dirty="0" smtClean="0"/>
          </a:p>
          <a:p>
            <a:r>
              <a:rPr lang="en-IE" sz="2000" dirty="0" smtClean="0"/>
              <a:t>Code requires credit cover to be provided as security for the Participants obligations under the Code.</a:t>
            </a:r>
          </a:p>
          <a:p>
            <a:endParaRPr lang="en-IE" dirty="0" smtClean="0"/>
          </a:p>
          <a:p>
            <a:r>
              <a:rPr lang="en-IE" sz="2000" dirty="0" smtClean="0"/>
              <a:t>On the basis of independent legal advice provided to SEMO, it was decided that the Code should be amended to include a requirement that Participants enter into separate Deeds of Charge and general “further assurances” would be included in the Code.</a:t>
            </a:r>
          </a:p>
          <a:p>
            <a:endParaRPr lang="en-IE" sz="2000" dirty="0" smtClean="0"/>
          </a:p>
          <a:p>
            <a:r>
              <a:rPr lang="en-IE" sz="2000" dirty="0" smtClean="0"/>
              <a:t>Legal drafting was provided by external legal counsel to reflect the necessary changes to the Code to provide for the above.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Amendments</a:t>
            </a:r>
            <a:br>
              <a:rPr lang="en-IE" dirty="0" smtClean="0"/>
            </a:br>
            <a:endParaRPr lang="en-IE" dirty="0"/>
          </a:p>
        </p:txBody>
      </p:sp>
      <p:sp>
        <p:nvSpPr>
          <p:cNvPr id="3" name="Content Placeholder 2"/>
          <p:cNvSpPr>
            <a:spLocks noGrp="1"/>
          </p:cNvSpPr>
          <p:nvPr>
            <p:ph idx="1"/>
          </p:nvPr>
        </p:nvSpPr>
        <p:spPr/>
        <p:txBody>
          <a:bodyPr>
            <a:normAutofit/>
          </a:bodyPr>
          <a:lstStyle/>
          <a:p>
            <a:pPr marL="19050" indent="-38100" algn="just">
              <a:spcBef>
                <a:spcPts val="0"/>
              </a:spcBef>
              <a:buNone/>
            </a:pPr>
            <a:r>
              <a:rPr lang="en-IE" sz="2000" dirty="0" smtClean="0">
                <a:latin typeface="Arial" pitchFamily="34" charset="0"/>
                <a:cs typeface="Arial" pitchFamily="34" charset="0"/>
              </a:rPr>
              <a:t>The </a:t>
            </a:r>
            <a:r>
              <a:rPr lang="en-GB" sz="2000" dirty="0" smtClean="0">
                <a:latin typeface="Arial" pitchFamily="34" charset="0"/>
                <a:cs typeface="Arial" pitchFamily="34" charset="0"/>
              </a:rPr>
              <a:t>amendments (set out in the modification proposal paper) affect the following provisions:</a:t>
            </a:r>
          </a:p>
          <a:p>
            <a:pPr marL="19050" indent="-38100" algn="just">
              <a:spcBef>
                <a:spcPts val="0"/>
              </a:spcBef>
              <a:buNone/>
            </a:pPr>
            <a:endParaRPr lang="en-GB" sz="2000" dirty="0" smtClean="0">
              <a:latin typeface="Arial" pitchFamily="34" charset="0"/>
              <a:cs typeface="Arial" pitchFamily="34" charset="0"/>
            </a:endParaRPr>
          </a:p>
          <a:p>
            <a:pPr marL="19050" indent="-38100" algn="just">
              <a:spcBef>
                <a:spcPts val="0"/>
              </a:spcBef>
            </a:pPr>
            <a:r>
              <a:rPr lang="en-GB" sz="2000" dirty="0" smtClean="0">
                <a:latin typeface="Arial" pitchFamily="34" charset="0"/>
                <a:cs typeface="Arial" pitchFamily="34" charset="0"/>
              </a:rPr>
              <a:t> T&amp;SC Section 2- Legal and Governance</a:t>
            </a:r>
          </a:p>
          <a:p>
            <a:pPr marL="19050" indent="-38100" algn="just">
              <a:spcBef>
                <a:spcPts val="0"/>
              </a:spcBef>
            </a:pPr>
            <a:r>
              <a:rPr lang="en-GB" sz="2000" dirty="0" smtClean="0">
                <a:latin typeface="Arial" pitchFamily="34" charset="0"/>
                <a:cs typeface="Arial" pitchFamily="34" charset="0"/>
              </a:rPr>
              <a:t> T&amp;SC Section 6- Financial and Settlement</a:t>
            </a:r>
          </a:p>
          <a:p>
            <a:pPr marL="19050" indent="-38100" algn="just">
              <a:spcBef>
                <a:spcPts val="0"/>
              </a:spcBef>
            </a:pPr>
            <a:r>
              <a:rPr lang="en-GB" sz="2000" dirty="0" smtClean="0">
                <a:latin typeface="Arial" pitchFamily="34" charset="0"/>
                <a:cs typeface="Arial" pitchFamily="34" charset="0"/>
              </a:rPr>
              <a:t> Agreed Procedure 1</a:t>
            </a:r>
          </a:p>
          <a:p>
            <a:pPr marL="19050" indent="-38100" algn="just">
              <a:spcBef>
                <a:spcPts val="0"/>
              </a:spcBef>
            </a:pPr>
            <a:r>
              <a:rPr lang="en-GB" sz="2000" dirty="0" smtClean="0">
                <a:latin typeface="Arial" pitchFamily="34" charset="0"/>
                <a:cs typeface="Arial" pitchFamily="34" charset="0"/>
              </a:rPr>
              <a:t> Agreed Procedure 9</a:t>
            </a:r>
          </a:p>
          <a:p>
            <a:pPr marL="19050" indent="-38100" algn="just">
              <a:spcBef>
                <a:spcPts val="0"/>
              </a:spcBef>
            </a:pPr>
            <a:r>
              <a:rPr lang="en-GB" sz="2000" dirty="0" smtClean="0">
                <a:latin typeface="Arial" pitchFamily="34" charset="0"/>
                <a:cs typeface="Arial" pitchFamily="34" charset="0"/>
              </a:rPr>
              <a:t> Agreed Procedure 17</a:t>
            </a:r>
          </a:p>
          <a:p>
            <a:pPr marL="19050" indent="-38100" algn="just">
              <a:spcBef>
                <a:spcPts val="0"/>
              </a:spcBef>
            </a:pPr>
            <a:r>
              <a:rPr lang="en-GB" sz="2000" dirty="0" smtClean="0">
                <a:latin typeface="Arial" pitchFamily="34" charset="0"/>
                <a:cs typeface="Arial" pitchFamily="34" charset="0"/>
              </a:rPr>
              <a:t> Glossary</a:t>
            </a:r>
            <a:endParaRPr lang="en-IE" sz="2000" dirty="0" smtClean="0">
              <a:latin typeface="Arial" pitchFamily="34" charset="0"/>
              <a:cs typeface="Arial" pitchFamily="34" charset="0"/>
            </a:endParaRPr>
          </a:p>
          <a:p>
            <a:endParaRPr lang="en-I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Code Amendments- Section  2</a:t>
            </a:r>
            <a:br>
              <a:rPr lang="en-IE" dirty="0" smtClean="0"/>
            </a:br>
            <a:endParaRPr lang="en-IE" dirty="0"/>
          </a:p>
        </p:txBody>
      </p:sp>
      <p:sp>
        <p:nvSpPr>
          <p:cNvPr id="3" name="Content Placeholder 2"/>
          <p:cNvSpPr>
            <a:spLocks noGrp="1"/>
          </p:cNvSpPr>
          <p:nvPr>
            <p:ph idx="1"/>
          </p:nvPr>
        </p:nvSpPr>
        <p:spPr>
          <a:xfrm>
            <a:off x="457200" y="1417638"/>
            <a:ext cx="8229600" cy="4708525"/>
          </a:xfrm>
        </p:spPr>
        <p:txBody>
          <a:bodyPr>
            <a:normAutofit/>
          </a:bodyPr>
          <a:lstStyle/>
          <a:p>
            <a:pPr>
              <a:buNone/>
            </a:pPr>
            <a:r>
              <a:rPr lang="en-GB" sz="2200" dirty="0" smtClean="0">
                <a:latin typeface="Arial" pitchFamily="34" charset="0"/>
                <a:cs typeface="Arial" pitchFamily="34" charset="0"/>
              </a:rPr>
              <a:t>Section 2 has been amended to provide for the following:</a:t>
            </a:r>
          </a:p>
          <a:p>
            <a:pPr>
              <a:buNone/>
            </a:pPr>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Clarification regarding the application of Account Security Requirements set out in Section 6 of the Code;</a:t>
            </a:r>
          </a:p>
          <a:p>
            <a:pPr>
              <a:buNone/>
            </a:pPr>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The requirement to put in place the Deed of Charge and Account Security prior to the Effective Date; and</a:t>
            </a:r>
          </a:p>
          <a:p>
            <a:pPr>
              <a:buNone/>
            </a:pPr>
            <a:endParaRPr lang="en-GB" sz="2200" dirty="0" smtClean="0">
              <a:latin typeface="Arial" pitchFamily="34" charset="0"/>
              <a:cs typeface="Arial" pitchFamily="34" charset="0"/>
            </a:endParaRPr>
          </a:p>
          <a:p>
            <a:r>
              <a:rPr lang="en-GB" sz="2200" dirty="0" smtClean="0">
                <a:latin typeface="Arial" pitchFamily="34" charset="0"/>
                <a:cs typeface="Arial" pitchFamily="34" charset="0"/>
              </a:rPr>
              <a:t>The suspension of any Participant who fails to put in place any Applicable Account Security Requirements (including the Deed of Charge and Account Security.</a:t>
            </a:r>
          </a:p>
          <a:p>
            <a:pPr>
              <a:buNone/>
            </a:pPr>
            <a:endParaRPr lang="en-IE" sz="2200" dirty="0" smtClean="0">
              <a:latin typeface="Arial" pitchFamily="34" charset="0"/>
              <a:cs typeface="Arial" pitchFamily="34" charset="0"/>
            </a:endParaRPr>
          </a:p>
          <a:p>
            <a:endParaRPr lang="en-I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Code Amendments- Section 6</a:t>
            </a:r>
            <a:br>
              <a:rPr lang="en-IE" dirty="0" smtClean="0"/>
            </a:br>
            <a:endParaRPr lang="en-IE" dirty="0"/>
          </a:p>
        </p:txBody>
      </p:sp>
      <p:sp>
        <p:nvSpPr>
          <p:cNvPr id="3" name="Content Placeholder 2"/>
          <p:cNvSpPr>
            <a:spLocks noGrp="1"/>
          </p:cNvSpPr>
          <p:nvPr>
            <p:ph idx="1"/>
          </p:nvPr>
        </p:nvSpPr>
        <p:spPr/>
        <p:txBody>
          <a:bodyPr>
            <a:normAutofit lnSpcReduction="10000"/>
          </a:bodyPr>
          <a:lstStyle/>
          <a:p>
            <a:pPr marL="0" indent="0">
              <a:buNone/>
            </a:pPr>
            <a:r>
              <a:rPr lang="en-GB" sz="2000" dirty="0" smtClean="0">
                <a:latin typeface="Arial" pitchFamily="34" charset="0"/>
                <a:cs typeface="Arial" pitchFamily="34" charset="0"/>
              </a:rPr>
              <a:t>Section 6 has been amended to provide for the following:</a:t>
            </a:r>
          </a:p>
          <a:p>
            <a:pPr>
              <a:buNone/>
            </a:pPr>
            <a:endParaRPr lang="en-IE" sz="1000" dirty="0" smtClean="0"/>
          </a:p>
          <a:p>
            <a:pPr>
              <a:buNone/>
            </a:pPr>
            <a:endParaRPr lang="en-IE" sz="1000" dirty="0" smtClean="0"/>
          </a:p>
          <a:p>
            <a:r>
              <a:rPr lang="en-IE" sz="2000" dirty="0" smtClean="0"/>
              <a:t>The requirement for a Participant to fully comply with the Account Security Requirements;</a:t>
            </a:r>
          </a:p>
          <a:p>
            <a:pPr>
              <a:buNone/>
            </a:pPr>
            <a:endParaRPr lang="en-IE" sz="2000" dirty="0" smtClean="0"/>
          </a:p>
          <a:p>
            <a:r>
              <a:rPr lang="en-IE" sz="2000" dirty="0" smtClean="0"/>
              <a:t>The priority of the Deed of Charge; and</a:t>
            </a:r>
          </a:p>
          <a:p>
            <a:pPr>
              <a:buNone/>
            </a:pPr>
            <a:endParaRPr lang="en-IE" sz="2000" dirty="0" smtClean="0"/>
          </a:p>
          <a:p>
            <a:r>
              <a:rPr lang="en-IE" sz="2000" dirty="0" smtClean="0"/>
              <a:t>The obligation for Participants to complete and enter into a Deed of Charge and Account Security (including the Notice of Assignment and Acknowledgement) and furnish same to SEMO within 5 Working Days from the date on which its Required Credit Cover is posted and provide such other information as is required by SEMO to register the Deed of Charge within the time limits applicable (i.e. 21 days).</a:t>
            </a:r>
          </a:p>
          <a:p>
            <a:endParaRPr lang="en-IE"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3100" dirty="0" smtClean="0"/>
              <a:t/>
            </a:r>
            <a:br>
              <a:rPr lang="en-IE" sz="3100" dirty="0" smtClean="0"/>
            </a:br>
            <a:r>
              <a:rPr lang="en-IE" sz="3100" dirty="0" smtClean="0"/>
              <a:t>Amendments- Agreed Procedure 1</a:t>
            </a:r>
            <a:r>
              <a:rPr lang="en-IE" dirty="0" smtClean="0"/>
              <a:t/>
            </a:r>
            <a:br>
              <a:rPr lang="en-IE" dirty="0" smtClean="0"/>
            </a:br>
            <a:endParaRPr lang="en-IE" dirty="0"/>
          </a:p>
        </p:txBody>
      </p:sp>
      <p:sp>
        <p:nvSpPr>
          <p:cNvPr id="3" name="Content Placeholder 2"/>
          <p:cNvSpPr>
            <a:spLocks noGrp="1"/>
          </p:cNvSpPr>
          <p:nvPr>
            <p:ph idx="1"/>
          </p:nvPr>
        </p:nvSpPr>
        <p:spPr/>
        <p:txBody>
          <a:bodyPr>
            <a:normAutofit fontScale="92500"/>
          </a:bodyPr>
          <a:lstStyle/>
          <a:p>
            <a:pPr marL="0" indent="0">
              <a:buNone/>
            </a:pPr>
            <a:r>
              <a:rPr lang="en-GB" sz="2200" dirty="0" smtClean="0">
                <a:latin typeface="Arial" pitchFamily="34" charset="0"/>
                <a:cs typeface="Arial" pitchFamily="34" charset="0"/>
              </a:rPr>
              <a:t>Agreed Procedure 1 has been amended to provide for the following:</a:t>
            </a:r>
          </a:p>
          <a:p>
            <a:pPr marL="0" indent="0">
              <a:buNone/>
            </a:pPr>
            <a:endParaRPr lang="en-GB" sz="2200" dirty="0" smtClean="0">
              <a:latin typeface="Arial" pitchFamily="34" charset="0"/>
              <a:cs typeface="Arial" pitchFamily="34" charset="0"/>
            </a:endParaRPr>
          </a:p>
          <a:p>
            <a:r>
              <a:rPr lang="en-IE" sz="2200" dirty="0" smtClean="0"/>
              <a:t>Clarification that the Deed of Charge and Account Security is included in the Registration Pack;</a:t>
            </a:r>
          </a:p>
          <a:p>
            <a:endParaRPr lang="en-IE" sz="2200" dirty="0" smtClean="0"/>
          </a:p>
          <a:p>
            <a:r>
              <a:rPr lang="en-IE" sz="2200" dirty="0" smtClean="0"/>
              <a:t>The ability of SEMO to withdraw a Participation Notice in the event that a Party or Applicant fails to comply with any applicable Account Security Requirements;</a:t>
            </a:r>
          </a:p>
          <a:p>
            <a:pPr>
              <a:buNone/>
            </a:pPr>
            <a:endParaRPr lang="en-IE" sz="2200" dirty="0" smtClean="0"/>
          </a:p>
          <a:p>
            <a:r>
              <a:rPr lang="en-IE" sz="2200" dirty="0" smtClean="0"/>
              <a:t>The Deed of Charge and Account Security and Notice of Assignment must be executed by the Participant and sent to SEMO if Initial Credit Cover is in the form of cash collateral deposited in the SEM Collateral Reserve Accounts;</a:t>
            </a:r>
          </a:p>
          <a:p>
            <a:endParaRPr lang="en-I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2200" dirty="0" smtClean="0"/>
              <a:t/>
            </a:r>
            <a:br>
              <a:rPr lang="en-IE" sz="2200" dirty="0" smtClean="0"/>
            </a:br>
            <a:r>
              <a:rPr lang="en-IE" sz="2200" dirty="0" smtClean="0"/>
              <a:t>Amendments- Agreed Procedure 1 (continued)</a:t>
            </a:r>
            <a:r>
              <a:rPr lang="en-IE" dirty="0" smtClean="0"/>
              <a:t/>
            </a:r>
            <a:br>
              <a:rPr lang="en-IE" dirty="0" smtClean="0"/>
            </a:br>
            <a:endParaRPr lang="en-IE" dirty="0"/>
          </a:p>
        </p:txBody>
      </p:sp>
      <p:sp>
        <p:nvSpPr>
          <p:cNvPr id="3" name="Content Placeholder 2"/>
          <p:cNvSpPr>
            <a:spLocks noGrp="1"/>
          </p:cNvSpPr>
          <p:nvPr>
            <p:ph idx="1"/>
          </p:nvPr>
        </p:nvSpPr>
        <p:spPr/>
        <p:txBody>
          <a:bodyPr>
            <a:normAutofit/>
          </a:bodyPr>
          <a:lstStyle/>
          <a:p>
            <a:r>
              <a:rPr lang="en-IE" sz="2200" dirty="0" smtClean="0"/>
              <a:t>The </a:t>
            </a:r>
            <a:r>
              <a:rPr lang="en-IE" sz="2200" dirty="0" err="1" smtClean="0"/>
              <a:t>swimlanes</a:t>
            </a:r>
            <a:r>
              <a:rPr lang="en-IE" sz="2200" dirty="0" smtClean="0"/>
              <a:t> have been amended to reflect the requirement to send the executed Deed of Charge and Account Security to SEMO within 5 Working Days and the entry by the Participant into the Deed of Charge and Account Security;</a:t>
            </a:r>
          </a:p>
          <a:p>
            <a:pPr>
              <a:buNone/>
            </a:pPr>
            <a:endParaRPr lang="en-IE" sz="2200" dirty="0" smtClean="0"/>
          </a:p>
          <a:p>
            <a:r>
              <a:rPr lang="en-IE" sz="2200" dirty="0" smtClean="0"/>
              <a:t>The Definitions have been updated to take into account new terminology being used as a consequence of the amendments; and</a:t>
            </a:r>
          </a:p>
          <a:p>
            <a:pPr>
              <a:buNone/>
            </a:pPr>
            <a:endParaRPr lang="en-IE" sz="2200" dirty="0" smtClean="0"/>
          </a:p>
          <a:p>
            <a:r>
              <a:rPr lang="en-IE" sz="2200" dirty="0" smtClean="0"/>
              <a:t>The form of the Deed of Charge and Account Security has been included at Appendix 4.</a:t>
            </a:r>
          </a:p>
          <a:p>
            <a:endParaRPr lang="en-IE" dirty="0" smtClean="0"/>
          </a:p>
          <a:p>
            <a:endParaRPr lang="en-IE" dirty="0" smtClean="0"/>
          </a:p>
          <a:p>
            <a:endParaRPr lang="en-I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000" dirty="0" smtClean="0"/>
              <a:t>Amendments- Agreed Procedure 9</a:t>
            </a:r>
            <a:endParaRPr lang="en-US" sz="2000" dirty="0"/>
          </a:p>
        </p:txBody>
      </p:sp>
      <p:sp>
        <p:nvSpPr>
          <p:cNvPr id="3" name="Content Placeholder 2"/>
          <p:cNvSpPr>
            <a:spLocks noGrp="1"/>
          </p:cNvSpPr>
          <p:nvPr>
            <p:ph idx="1"/>
          </p:nvPr>
        </p:nvSpPr>
        <p:spPr/>
        <p:txBody>
          <a:bodyPr>
            <a:normAutofit/>
          </a:bodyPr>
          <a:lstStyle/>
          <a:p>
            <a:pPr>
              <a:buNone/>
            </a:pPr>
            <a:r>
              <a:rPr lang="en-GB" sz="2000" dirty="0" smtClean="0">
                <a:latin typeface="Arial" pitchFamily="34" charset="0"/>
                <a:cs typeface="Arial" pitchFamily="34" charset="0"/>
              </a:rPr>
              <a:t>Agreed Procedure 9 has been amended to provide for the following:</a:t>
            </a:r>
          </a:p>
          <a:p>
            <a:pPr>
              <a:buNone/>
            </a:pPr>
            <a:endParaRPr lang="en-GB" dirty="0" smtClean="0"/>
          </a:p>
          <a:p>
            <a:r>
              <a:rPr lang="en-GB" sz="2000" dirty="0" smtClean="0"/>
              <a:t>If a Participant elects to provide a cash deposit as part of its Credit Cover, it shall fully comply with the requirements in relation to the provision of cash collateral set out in Section 6 of the Code;</a:t>
            </a:r>
          </a:p>
          <a:p>
            <a:pPr>
              <a:buNone/>
            </a:pPr>
            <a:endParaRPr lang="en-GB" sz="2000" dirty="0" smtClean="0"/>
          </a:p>
          <a:p>
            <a:r>
              <a:rPr lang="en-GB" sz="2000" dirty="0" smtClean="0"/>
              <a:t>If a Participant re-established appropriate Credit Cover it will need to put in place the applicable Account Security Requirements (i.e. the Deed of Charge and Account Security); and</a:t>
            </a:r>
          </a:p>
          <a:p>
            <a:pPr>
              <a:buNone/>
            </a:pPr>
            <a:endParaRPr lang="en-GB" sz="2000" dirty="0" smtClean="0"/>
          </a:p>
          <a:p>
            <a:r>
              <a:rPr lang="en-IE" sz="2000" dirty="0" smtClean="0"/>
              <a:t>The Definitions have been updated to take into account of new terminology being used as a consequence of the amendments.</a:t>
            </a:r>
            <a:endParaRPr lang="en-GB" sz="2000"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000" dirty="0" smtClean="0"/>
              <a:t>Amendments- Agreed Procedure 17</a:t>
            </a:r>
            <a:endParaRPr lang="en-US" sz="2000" dirty="0"/>
          </a:p>
        </p:txBody>
      </p:sp>
      <p:sp>
        <p:nvSpPr>
          <p:cNvPr id="3" name="Content Placeholder 2"/>
          <p:cNvSpPr>
            <a:spLocks noGrp="1"/>
          </p:cNvSpPr>
          <p:nvPr>
            <p:ph idx="1"/>
          </p:nvPr>
        </p:nvSpPr>
        <p:spPr/>
        <p:txBody>
          <a:bodyPr/>
          <a:lstStyle/>
          <a:p>
            <a:pPr>
              <a:buNone/>
            </a:pPr>
            <a:r>
              <a:rPr lang="en-GB" sz="2000" dirty="0" smtClean="0">
                <a:latin typeface="Arial" pitchFamily="34" charset="0"/>
                <a:cs typeface="Arial" pitchFamily="34" charset="0"/>
              </a:rPr>
              <a:t>Agreed Procedure 17 has been amended to provide for the following:</a:t>
            </a:r>
          </a:p>
          <a:p>
            <a:pPr>
              <a:buNone/>
            </a:pPr>
            <a:endParaRPr lang="en-GB" sz="2000" dirty="0" smtClean="0">
              <a:latin typeface="Arial" pitchFamily="34" charset="0"/>
              <a:cs typeface="Arial" pitchFamily="34" charset="0"/>
            </a:endParaRPr>
          </a:p>
          <a:p>
            <a:r>
              <a:rPr lang="en-GB" sz="2000" dirty="0" smtClean="0"/>
              <a:t>If a Participant elects to provide a cash deposit as part of its Credit Cover, it shall fully comply with the requirements in relation to the provision of cash collateral set out in paragraph 6 of the Code; and</a:t>
            </a:r>
          </a:p>
          <a:p>
            <a:pPr>
              <a:buNone/>
            </a:pPr>
            <a:endParaRPr lang="en-GB" sz="2000" dirty="0" smtClean="0"/>
          </a:p>
          <a:p>
            <a:r>
              <a:rPr lang="en-IE" sz="2000" dirty="0" smtClean="0"/>
              <a:t>The Definitions have been updated to take into account new terminology being used as a consequence of the amendments.</a:t>
            </a:r>
            <a:endParaRPr lang="en-GB" sz="2000" dirty="0" smtClean="0"/>
          </a:p>
          <a:p>
            <a:pPr>
              <a:buNone/>
            </a:pPr>
            <a:endParaRPr lang="en-GB" sz="2000" dirty="0" smtClean="0"/>
          </a:p>
          <a:p>
            <a:endParaRPr lang="en-GB" sz="2000" dirty="0" smtClean="0"/>
          </a:p>
          <a:p>
            <a:endParaRPr lang="en-GB" sz="2000" dirty="0" smtClean="0"/>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1555</MMTID>
    <ModID xmlns="bd8dd43f-48f8-46ce-9b8d-78f402b7750b">679</ModID>
  </documentManagement>
</p:properties>
</file>

<file path=customXml/itemProps1.xml><?xml version="1.0" encoding="utf-8"?>
<ds:datastoreItem xmlns:ds="http://schemas.openxmlformats.org/officeDocument/2006/customXml" ds:itemID="{BBB0381C-1227-454F-9566-EA2889063E4A}"/>
</file>

<file path=customXml/itemProps2.xml><?xml version="1.0" encoding="utf-8"?>
<ds:datastoreItem xmlns:ds="http://schemas.openxmlformats.org/officeDocument/2006/customXml" ds:itemID="{C04761F7-21E8-4C2D-A361-0F1330883E73}"/>
</file>

<file path=customXml/itemProps3.xml><?xml version="1.0" encoding="utf-8"?>
<ds:datastoreItem xmlns:ds="http://schemas.openxmlformats.org/officeDocument/2006/customXml" ds:itemID="{ABE4F1C5-35CC-4050-BF44-D219239C3CD6}"/>
</file>

<file path=docProps/app.xml><?xml version="1.0" encoding="utf-8"?>
<Properties xmlns="http://schemas.openxmlformats.org/officeDocument/2006/extended-properties" xmlns:vt="http://schemas.openxmlformats.org/officeDocument/2006/docPropsVTypes">
  <TotalTime>422</TotalTime>
  <Words>767</Words>
  <Application>Microsoft Office PowerPoint</Application>
  <PresentationFormat>On-screen Show (4:3)</PresentationFormat>
  <Paragraphs>87</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SEM MODS COMMITTEE SLIDES</vt:lpstr>
      <vt:lpstr>Background</vt:lpstr>
      <vt:lpstr>Amendments </vt:lpstr>
      <vt:lpstr>Code Amendments- Section  2 </vt:lpstr>
      <vt:lpstr>Code Amendments- Section 6 </vt:lpstr>
      <vt:lpstr> Amendments- Agreed Procedure 1 </vt:lpstr>
      <vt:lpstr> Amendments- Agreed Procedure 1 (continued) </vt:lpstr>
      <vt:lpstr>Amendments- Agreed Procedure 9</vt:lpstr>
      <vt:lpstr>Amendments- Agreed Procedure 17</vt:lpstr>
      <vt:lpstr>Amendments- Glossary</vt:lpstr>
      <vt:lpstr>Slide 11</vt:lpstr>
      <vt:lpstr>Slide 12</vt:lpstr>
    </vt:vector>
  </TitlesOfParts>
  <Company>The Design House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52 Slides</dc:title>
  <dc:creator>Clive Parkinson</dc:creator>
  <cp:lastModifiedBy>sking</cp:lastModifiedBy>
  <cp:revision>39</cp:revision>
  <dcterms:created xsi:type="dcterms:W3CDTF">2012-02-27T14:20:14Z</dcterms:created>
  <dcterms:modified xsi:type="dcterms:W3CDTF">2013-11-26T14:00:12Z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1017</vt:lpwstr>
  </property>
  <property fmtid="{D5CDD505-2E9C-101B-9397-08002B2CF9AE}" pid="7" name="Year of Modification Proposal">
    <vt:lpwstr>2013</vt:lpwstr>
  </property>
  <property fmtid="{D5CDD505-2E9C-101B-9397-08002B2CF9AE}" pid="8" name="Document Type">
    <vt:lpwstr>Slides</vt:lpwstr>
  </property>
  <property fmtid="{D5CDD505-2E9C-101B-9397-08002B2CF9AE}" pid="10" name="_CopySource">
    <vt:lpwstr>Meeting 52 Slides.pptx</vt:lpwstr>
  </property>
  <property fmtid="{D5CDD505-2E9C-101B-9397-08002B2CF9AE}" pid="11" name="Order">
    <vt:r8>350200</vt:r8>
  </property>
</Properties>
</file>