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3">
  <p:sldMasterIdLst>
    <p:sldMasterId id="2147483648" r:id="rId1"/>
  </p:sldMasterIdLst>
  <p:notesMasterIdLst>
    <p:notesMasterId r:id="rId30"/>
  </p:notesMasterIdLst>
  <p:sldIdLst>
    <p:sldId id="283" r:id="rId2"/>
    <p:sldId id="257" r:id="rId3"/>
    <p:sldId id="258" r:id="rId4"/>
    <p:sldId id="259" r:id="rId5"/>
    <p:sldId id="260" r:id="rId6"/>
    <p:sldId id="263" r:id="rId7"/>
    <p:sldId id="264" r:id="rId8"/>
    <p:sldId id="265" r:id="rId9"/>
    <p:sldId id="267" r:id="rId10"/>
    <p:sldId id="268" r:id="rId11"/>
    <p:sldId id="269" r:id="rId12"/>
    <p:sldId id="270" r:id="rId13"/>
    <p:sldId id="271" r:id="rId14"/>
    <p:sldId id="272" r:id="rId15"/>
    <p:sldId id="273" r:id="rId16"/>
    <p:sldId id="275" r:id="rId17"/>
    <p:sldId id="274" r:id="rId18"/>
    <p:sldId id="276" r:id="rId19"/>
    <p:sldId id="277" r:id="rId20"/>
    <p:sldId id="278" r:id="rId21"/>
    <p:sldId id="279" r:id="rId22"/>
    <p:sldId id="280" r:id="rId23"/>
    <p:sldId id="261" r:id="rId24"/>
    <p:sldId id="285" r:id="rId25"/>
    <p:sldId id="286" r:id="rId26"/>
    <p:sldId id="281" r:id="rId27"/>
    <p:sldId id="282" r:id="rId28"/>
    <p:sldId id="284" r:id="rId29"/>
  </p:sldIdLst>
  <p:sldSz cx="9144000" cy="6858000" type="screen4x3"/>
  <p:notesSz cx="6797675" cy="98742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6039" autoAdjust="0"/>
    <p:restoredTop sz="95683" autoAdjust="0"/>
  </p:normalViewPr>
  <p:slideViewPr>
    <p:cSldViewPr>
      <p:cViewPr>
        <p:scale>
          <a:sx n="100" d="100"/>
          <a:sy n="100" d="100"/>
        </p:scale>
        <p:origin x="-1224" y="-27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5" y="0"/>
            <a:ext cx="2946400" cy="49371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9688" y="0"/>
            <a:ext cx="2946400" cy="493713"/>
          </a:xfrm>
          <a:prstGeom prst="rect">
            <a:avLst/>
          </a:prstGeom>
        </p:spPr>
        <p:txBody>
          <a:bodyPr vert="horz" lIns="91440" tIns="45720" rIns="91440" bIns="45720" rtlCol="0"/>
          <a:lstStyle>
            <a:lvl1pPr algn="r">
              <a:defRPr sz="1200"/>
            </a:lvl1pPr>
          </a:lstStyle>
          <a:p>
            <a:fld id="{ECBECDAA-7EBC-4489-A3D6-437BA558AF5D}" type="datetimeFigureOut">
              <a:rPr lang="en-GB" smtClean="0"/>
              <a:pPr/>
              <a:t>05/03/2014</a:t>
            </a:fld>
            <a:endParaRPr lang="en-GB"/>
          </a:p>
        </p:txBody>
      </p:sp>
      <p:sp>
        <p:nvSpPr>
          <p:cNvPr id="4" name="Slide Image Placeholder 3"/>
          <p:cNvSpPr>
            <a:spLocks noGrp="1" noRot="1" noChangeAspect="1"/>
          </p:cNvSpPr>
          <p:nvPr>
            <p:ph type="sldImg" idx="2"/>
          </p:nvPr>
        </p:nvSpPr>
        <p:spPr>
          <a:xfrm>
            <a:off x="930275" y="741363"/>
            <a:ext cx="4937125" cy="370205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5" y="4691063"/>
            <a:ext cx="5438775" cy="4443412"/>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5" y="9378955"/>
            <a:ext cx="2946400" cy="493713"/>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9688" y="9378955"/>
            <a:ext cx="2946400" cy="493713"/>
          </a:xfrm>
          <a:prstGeom prst="rect">
            <a:avLst/>
          </a:prstGeom>
        </p:spPr>
        <p:txBody>
          <a:bodyPr vert="horz" lIns="91440" tIns="45720" rIns="91440" bIns="45720" rtlCol="0" anchor="b"/>
          <a:lstStyle>
            <a:lvl1pPr algn="r">
              <a:defRPr sz="1200"/>
            </a:lvl1pPr>
          </a:lstStyle>
          <a:p>
            <a:fld id="{B539412F-C706-4C71-A387-28CC5623D0AC}" type="slidenum">
              <a:rPr lang="en-GB" smtClean="0"/>
              <a:pPr/>
              <a:t>‹#›</a:t>
            </a:fld>
            <a:endParaRPr lang="en-GB"/>
          </a:p>
        </p:txBody>
      </p:sp>
    </p:spTree>
    <p:extLst>
      <p:ext uri="{BB962C8B-B14F-4D97-AF65-F5344CB8AC3E}">
        <p14:creationId xmlns:p14="http://schemas.microsoft.com/office/powerpoint/2010/main" xmlns="" val="16178223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100">
                <a:solidFill>
                  <a:schemeClr val="tx1"/>
                </a:solidFill>
                <a:latin typeface="Arial" charset="0"/>
                <a:ea typeface="MS PGothic" pitchFamily="34" charset="-128"/>
              </a:defRPr>
            </a:lvl1pPr>
            <a:lvl2pPr marL="742950" indent="-285750" eaLnBrk="0" hangingPunct="0">
              <a:defRPr sz="1100">
                <a:solidFill>
                  <a:schemeClr val="tx1"/>
                </a:solidFill>
                <a:latin typeface="Arial" charset="0"/>
                <a:ea typeface="MS PGothic" pitchFamily="34" charset="-128"/>
              </a:defRPr>
            </a:lvl2pPr>
            <a:lvl3pPr marL="1143000" indent="-228600" eaLnBrk="0" hangingPunct="0">
              <a:defRPr sz="1100">
                <a:solidFill>
                  <a:schemeClr val="tx1"/>
                </a:solidFill>
                <a:latin typeface="Arial" charset="0"/>
                <a:ea typeface="MS PGothic" pitchFamily="34" charset="-128"/>
              </a:defRPr>
            </a:lvl3pPr>
            <a:lvl4pPr marL="1600200" indent="-228600" eaLnBrk="0" hangingPunct="0">
              <a:defRPr sz="1100">
                <a:solidFill>
                  <a:schemeClr val="tx1"/>
                </a:solidFill>
                <a:latin typeface="Arial" charset="0"/>
                <a:ea typeface="MS PGothic" pitchFamily="34" charset="-128"/>
              </a:defRPr>
            </a:lvl4pPr>
            <a:lvl5pPr marL="2057400" indent="-228600" eaLnBrk="0" hangingPunct="0">
              <a:defRPr sz="1100">
                <a:solidFill>
                  <a:schemeClr val="tx1"/>
                </a:solidFill>
                <a:latin typeface="Arial" charset="0"/>
                <a:ea typeface="MS PGothic" pitchFamily="34" charset="-128"/>
              </a:defRPr>
            </a:lvl5pPr>
            <a:lvl6pPr marL="2514600" indent="-228600" eaLnBrk="0" fontAlgn="base" hangingPunct="0">
              <a:lnSpc>
                <a:spcPct val="120000"/>
              </a:lnSpc>
              <a:spcBef>
                <a:spcPct val="0"/>
              </a:spcBef>
              <a:spcAft>
                <a:spcPct val="0"/>
              </a:spcAft>
              <a:buChar char="•"/>
              <a:defRPr sz="1100">
                <a:solidFill>
                  <a:schemeClr val="tx1"/>
                </a:solidFill>
                <a:latin typeface="Arial" charset="0"/>
                <a:ea typeface="MS PGothic" pitchFamily="34" charset="-128"/>
              </a:defRPr>
            </a:lvl6pPr>
            <a:lvl7pPr marL="2971800" indent="-228600" eaLnBrk="0" fontAlgn="base" hangingPunct="0">
              <a:lnSpc>
                <a:spcPct val="120000"/>
              </a:lnSpc>
              <a:spcBef>
                <a:spcPct val="0"/>
              </a:spcBef>
              <a:spcAft>
                <a:spcPct val="0"/>
              </a:spcAft>
              <a:buChar char="•"/>
              <a:defRPr sz="1100">
                <a:solidFill>
                  <a:schemeClr val="tx1"/>
                </a:solidFill>
                <a:latin typeface="Arial" charset="0"/>
                <a:ea typeface="MS PGothic" pitchFamily="34" charset="-128"/>
              </a:defRPr>
            </a:lvl7pPr>
            <a:lvl8pPr marL="3429000" indent="-228600" eaLnBrk="0" fontAlgn="base" hangingPunct="0">
              <a:lnSpc>
                <a:spcPct val="120000"/>
              </a:lnSpc>
              <a:spcBef>
                <a:spcPct val="0"/>
              </a:spcBef>
              <a:spcAft>
                <a:spcPct val="0"/>
              </a:spcAft>
              <a:buChar char="•"/>
              <a:defRPr sz="1100">
                <a:solidFill>
                  <a:schemeClr val="tx1"/>
                </a:solidFill>
                <a:latin typeface="Arial" charset="0"/>
                <a:ea typeface="MS PGothic" pitchFamily="34" charset="-128"/>
              </a:defRPr>
            </a:lvl8pPr>
            <a:lvl9pPr marL="3886200" indent="-228600" eaLnBrk="0" fontAlgn="base" hangingPunct="0">
              <a:lnSpc>
                <a:spcPct val="120000"/>
              </a:lnSpc>
              <a:spcBef>
                <a:spcPct val="0"/>
              </a:spcBef>
              <a:spcAft>
                <a:spcPct val="0"/>
              </a:spcAft>
              <a:buChar char="•"/>
              <a:defRPr sz="1100">
                <a:solidFill>
                  <a:schemeClr val="tx1"/>
                </a:solidFill>
                <a:latin typeface="Arial" charset="0"/>
                <a:ea typeface="MS PGothic" pitchFamily="34" charset="-128"/>
              </a:defRPr>
            </a:lvl9pPr>
          </a:lstStyle>
          <a:p>
            <a:pPr eaLnBrk="1" hangingPunct="1"/>
            <a:fld id="{2071AE70-E34D-4F8D-84D8-BEF93E4A9413}" type="slidenum">
              <a:rPr lang="en-GB" altLang="en-US" sz="1200" smtClean="0"/>
              <a:pPr eaLnBrk="1" hangingPunct="1"/>
              <a:t>1</a:t>
            </a:fld>
            <a:endParaRPr lang="en-GB" altLang="en-US" sz="1200" smtClean="0"/>
          </a:p>
        </p:txBody>
      </p:sp>
      <p:sp>
        <p:nvSpPr>
          <p:cNvPr id="12291" name="Rectangle 7"/>
          <p:cNvSpPr txBox="1">
            <a:spLocks noGrp="1" noChangeArrowheads="1"/>
          </p:cNvSpPr>
          <p:nvPr/>
        </p:nvSpPr>
        <p:spPr bwMode="auto">
          <a:xfrm>
            <a:off x="3829050" y="9418638"/>
            <a:ext cx="2941638" cy="4937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2315" tIns="46161" rIns="92315" bIns="46161" anchor="b"/>
          <a:lstStyle>
            <a:lvl1pPr defTabSz="917575" eaLnBrk="0" hangingPunct="0">
              <a:defRPr sz="1100">
                <a:solidFill>
                  <a:schemeClr val="tx1"/>
                </a:solidFill>
                <a:latin typeface="Arial" charset="0"/>
                <a:ea typeface="MS PGothic" pitchFamily="34" charset="-128"/>
              </a:defRPr>
            </a:lvl1pPr>
            <a:lvl2pPr marL="742950" indent="-285750" defTabSz="917575" eaLnBrk="0" hangingPunct="0">
              <a:defRPr sz="1100">
                <a:solidFill>
                  <a:schemeClr val="tx1"/>
                </a:solidFill>
                <a:latin typeface="Arial" charset="0"/>
                <a:ea typeface="MS PGothic" pitchFamily="34" charset="-128"/>
              </a:defRPr>
            </a:lvl2pPr>
            <a:lvl3pPr marL="1143000" indent="-228600" defTabSz="917575" eaLnBrk="0" hangingPunct="0">
              <a:defRPr sz="1100">
                <a:solidFill>
                  <a:schemeClr val="tx1"/>
                </a:solidFill>
                <a:latin typeface="Arial" charset="0"/>
                <a:ea typeface="MS PGothic" pitchFamily="34" charset="-128"/>
              </a:defRPr>
            </a:lvl3pPr>
            <a:lvl4pPr marL="1600200" indent="-228600" defTabSz="917575" eaLnBrk="0" hangingPunct="0">
              <a:defRPr sz="1100">
                <a:solidFill>
                  <a:schemeClr val="tx1"/>
                </a:solidFill>
                <a:latin typeface="Arial" charset="0"/>
                <a:ea typeface="MS PGothic" pitchFamily="34" charset="-128"/>
              </a:defRPr>
            </a:lvl4pPr>
            <a:lvl5pPr marL="2057400" indent="-228600" defTabSz="917575" eaLnBrk="0" hangingPunct="0">
              <a:defRPr sz="1100">
                <a:solidFill>
                  <a:schemeClr val="tx1"/>
                </a:solidFill>
                <a:latin typeface="Arial" charset="0"/>
                <a:ea typeface="MS PGothic" pitchFamily="34" charset="-128"/>
              </a:defRPr>
            </a:lvl5pPr>
            <a:lvl6pPr marL="2514600" indent="-228600" defTabSz="917575" eaLnBrk="0" fontAlgn="base" hangingPunct="0">
              <a:lnSpc>
                <a:spcPct val="120000"/>
              </a:lnSpc>
              <a:spcBef>
                <a:spcPct val="0"/>
              </a:spcBef>
              <a:spcAft>
                <a:spcPct val="0"/>
              </a:spcAft>
              <a:buChar char="•"/>
              <a:defRPr sz="1100">
                <a:solidFill>
                  <a:schemeClr val="tx1"/>
                </a:solidFill>
                <a:latin typeface="Arial" charset="0"/>
                <a:ea typeface="MS PGothic" pitchFamily="34" charset="-128"/>
              </a:defRPr>
            </a:lvl6pPr>
            <a:lvl7pPr marL="2971800" indent="-228600" defTabSz="917575" eaLnBrk="0" fontAlgn="base" hangingPunct="0">
              <a:lnSpc>
                <a:spcPct val="120000"/>
              </a:lnSpc>
              <a:spcBef>
                <a:spcPct val="0"/>
              </a:spcBef>
              <a:spcAft>
                <a:spcPct val="0"/>
              </a:spcAft>
              <a:buChar char="•"/>
              <a:defRPr sz="1100">
                <a:solidFill>
                  <a:schemeClr val="tx1"/>
                </a:solidFill>
                <a:latin typeface="Arial" charset="0"/>
                <a:ea typeface="MS PGothic" pitchFamily="34" charset="-128"/>
              </a:defRPr>
            </a:lvl7pPr>
            <a:lvl8pPr marL="3429000" indent="-228600" defTabSz="917575" eaLnBrk="0" fontAlgn="base" hangingPunct="0">
              <a:lnSpc>
                <a:spcPct val="120000"/>
              </a:lnSpc>
              <a:spcBef>
                <a:spcPct val="0"/>
              </a:spcBef>
              <a:spcAft>
                <a:spcPct val="0"/>
              </a:spcAft>
              <a:buChar char="•"/>
              <a:defRPr sz="1100">
                <a:solidFill>
                  <a:schemeClr val="tx1"/>
                </a:solidFill>
                <a:latin typeface="Arial" charset="0"/>
                <a:ea typeface="MS PGothic" pitchFamily="34" charset="-128"/>
              </a:defRPr>
            </a:lvl8pPr>
            <a:lvl9pPr marL="3886200" indent="-228600" defTabSz="917575" eaLnBrk="0" fontAlgn="base" hangingPunct="0">
              <a:lnSpc>
                <a:spcPct val="120000"/>
              </a:lnSpc>
              <a:spcBef>
                <a:spcPct val="0"/>
              </a:spcBef>
              <a:spcAft>
                <a:spcPct val="0"/>
              </a:spcAft>
              <a:buChar char="•"/>
              <a:defRPr sz="1100">
                <a:solidFill>
                  <a:schemeClr val="tx1"/>
                </a:solidFill>
                <a:latin typeface="Arial" charset="0"/>
                <a:ea typeface="MS PGothic" pitchFamily="34" charset="-128"/>
              </a:defRPr>
            </a:lvl9pPr>
          </a:lstStyle>
          <a:p>
            <a:pPr algn="r">
              <a:lnSpc>
                <a:spcPct val="100000"/>
              </a:lnSpc>
              <a:buFontTx/>
              <a:buNone/>
            </a:pPr>
            <a:fld id="{495BDCDB-2DE7-4FDC-BB7B-8A6AD829E285}" type="slidenum">
              <a:rPr lang="en-GB" altLang="en-US" sz="1300">
                <a:latin typeface="Times New Roman" pitchFamily="18" charset="0"/>
                <a:cs typeface="Arial" charset="0"/>
              </a:rPr>
              <a:pPr algn="r">
                <a:lnSpc>
                  <a:spcPct val="100000"/>
                </a:lnSpc>
                <a:buFontTx/>
                <a:buNone/>
              </a:pPr>
              <a:t>1</a:t>
            </a:fld>
            <a:endParaRPr lang="en-GB" altLang="en-US" sz="1300">
              <a:latin typeface="Times New Roman" pitchFamily="18" charset="0"/>
              <a:cs typeface="Arial" charset="0"/>
            </a:endParaRPr>
          </a:p>
        </p:txBody>
      </p:sp>
      <p:sp>
        <p:nvSpPr>
          <p:cNvPr id="12292" name="Rectangle 2"/>
          <p:cNvSpPr>
            <a:spLocks noGrp="1" noRot="1" noChangeAspect="1" noChangeArrowheads="1" noTextEdit="1"/>
          </p:cNvSpPr>
          <p:nvPr>
            <p:ph type="sldImg"/>
          </p:nvPr>
        </p:nvSpPr>
        <p:spPr>
          <a:xfrm>
            <a:off x="939800" y="742950"/>
            <a:ext cx="4937125" cy="3702050"/>
          </a:xfrm>
          <a:ln/>
        </p:spPr>
      </p:sp>
      <p:sp>
        <p:nvSpPr>
          <p:cNvPr id="12293" name="Notes Placeholder 3"/>
          <p:cNvSpPr>
            <a:spLocks noGrp="1"/>
          </p:cNvSpPr>
          <p:nvPr>
            <p:ph type="body" idx="1"/>
          </p:nvPr>
        </p:nvSpPr>
        <p:spPr>
          <a:xfrm>
            <a:off x="882650" y="4672017"/>
            <a:ext cx="5003800" cy="4503737"/>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2315" tIns="46161" rIns="92315" bIns="46161"/>
          <a:lstStyle/>
          <a:p>
            <a:pPr eaLnBrk="1" hangingPunct="1">
              <a:spcAft>
                <a:spcPts val="1063"/>
              </a:spcAft>
              <a:buFontTx/>
              <a:buChar char="•"/>
            </a:pPr>
            <a:endParaRPr lang="en-US" altLang="en-US" smtClean="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539412F-C706-4C71-A387-28CC5623D0AC}" type="slidenum">
              <a:rPr lang="en-GB" smtClean="0"/>
              <a:pPr/>
              <a:t>9</a:t>
            </a:fld>
            <a:endParaRPr lang="en-GB"/>
          </a:p>
        </p:txBody>
      </p:sp>
    </p:spTree>
    <p:extLst>
      <p:ext uri="{BB962C8B-B14F-4D97-AF65-F5344CB8AC3E}">
        <p14:creationId xmlns:p14="http://schemas.microsoft.com/office/powerpoint/2010/main" xmlns="" val="5407187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5CDDDCBD-3A0B-499F-82B3-A5E1039DBDCD}" type="datetime1">
              <a:rPr lang="en-GB" smtClean="0"/>
              <a:pPr/>
              <a:t>05/03/2014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4AB3D97-ED67-47E3-8529-E18F3AD7F5D2}" type="slidenum">
              <a:rPr lang="en-GB" smtClean="0"/>
              <a:pPr/>
              <a:t>‹#›</a:t>
            </a:fld>
            <a:endParaRPr lang="en-GB"/>
          </a:p>
        </p:txBody>
      </p:sp>
    </p:spTree>
    <p:extLst>
      <p:ext uri="{BB962C8B-B14F-4D97-AF65-F5344CB8AC3E}">
        <p14:creationId xmlns:p14="http://schemas.microsoft.com/office/powerpoint/2010/main" xmlns="" val="6923374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14DF745-D4CA-4209-87EE-A10614DE6B78}" type="datetime1">
              <a:rPr lang="en-GB" smtClean="0"/>
              <a:pPr/>
              <a:t>05/03/2014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4AB3D97-ED67-47E3-8529-E18F3AD7F5D2}" type="slidenum">
              <a:rPr lang="en-GB" smtClean="0"/>
              <a:pPr/>
              <a:t>‹#›</a:t>
            </a:fld>
            <a:endParaRPr lang="en-GB"/>
          </a:p>
        </p:txBody>
      </p:sp>
    </p:spTree>
    <p:extLst>
      <p:ext uri="{BB962C8B-B14F-4D97-AF65-F5344CB8AC3E}">
        <p14:creationId xmlns:p14="http://schemas.microsoft.com/office/powerpoint/2010/main" xmlns="" val="2763133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2F832A9-25E4-4DCF-AE29-3455488E071C}" type="datetime1">
              <a:rPr lang="en-GB" smtClean="0"/>
              <a:pPr/>
              <a:t>05/03/2014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4AB3D97-ED67-47E3-8529-E18F3AD7F5D2}" type="slidenum">
              <a:rPr lang="en-GB" smtClean="0"/>
              <a:pPr/>
              <a:t>‹#›</a:t>
            </a:fld>
            <a:endParaRPr lang="en-GB"/>
          </a:p>
        </p:txBody>
      </p:sp>
    </p:spTree>
    <p:extLst>
      <p:ext uri="{BB962C8B-B14F-4D97-AF65-F5344CB8AC3E}">
        <p14:creationId xmlns:p14="http://schemas.microsoft.com/office/powerpoint/2010/main" xmlns="" val="29005632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D84FA22-AD29-46A5-A2D9-59B5C716C39A}" type="datetime1">
              <a:rPr lang="en-GB" smtClean="0"/>
              <a:pPr/>
              <a:t>05/03/2014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4AB3D97-ED67-47E3-8529-E18F3AD7F5D2}" type="slidenum">
              <a:rPr lang="en-GB" smtClean="0"/>
              <a:pPr/>
              <a:t>‹#›</a:t>
            </a:fld>
            <a:endParaRPr lang="en-GB"/>
          </a:p>
        </p:txBody>
      </p:sp>
    </p:spTree>
    <p:extLst>
      <p:ext uri="{BB962C8B-B14F-4D97-AF65-F5344CB8AC3E}">
        <p14:creationId xmlns:p14="http://schemas.microsoft.com/office/powerpoint/2010/main" xmlns="" val="5007556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0705359-8B13-4462-A4BD-D7EDF1E095D6}" type="datetime1">
              <a:rPr lang="en-GB" smtClean="0"/>
              <a:pPr/>
              <a:t>05/03/2014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4AB3D97-ED67-47E3-8529-E18F3AD7F5D2}" type="slidenum">
              <a:rPr lang="en-GB" smtClean="0"/>
              <a:pPr/>
              <a:t>‹#›</a:t>
            </a:fld>
            <a:endParaRPr lang="en-GB"/>
          </a:p>
        </p:txBody>
      </p:sp>
    </p:spTree>
    <p:extLst>
      <p:ext uri="{BB962C8B-B14F-4D97-AF65-F5344CB8AC3E}">
        <p14:creationId xmlns:p14="http://schemas.microsoft.com/office/powerpoint/2010/main" xmlns="" val="18504874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D1FD89E-EA75-4E76-8C6A-F2B7F43F9C47}" type="datetime1">
              <a:rPr lang="en-GB" smtClean="0"/>
              <a:pPr/>
              <a:t>05/03/2014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4AB3D97-ED67-47E3-8529-E18F3AD7F5D2}" type="slidenum">
              <a:rPr lang="en-GB" smtClean="0"/>
              <a:pPr/>
              <a:t>‹#›</a:t>
            </a:fld>
            <a:endParaRPr lang="en-GB"/>
          </a:p>
        </p:txBody>
      </p:sp>
    </p:spTree>
    <p:extLst>
      <p:ext uri="{BB962C8B-B14F-4D97-AF65-F5344CB8AC3E}">
        <p14:creationId xmlns:p14="http://schemas.microsoft.com/office/powerpoint/2010/main" xmlns="" val="38067127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07F5BD6C-9DBF-4870-B125-748F49C9BDD7}" type="datetime1">
              <a:rPr lang="en-GB" smtClean="0"/>
              <a:pPr/>
              <a:t>05/03/2014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4AB3D97-ED67-47E3-8529-E18F3AD7F5D2}" type="slidenum">
              <a:rPr lang="en-GB" smtClean="0"/>
              <a:pPr/>
              <a:t>‹#›</a:t>
            </a:fld>
            <a:endParaRPr lang="en-GB"/>
          </a:p>
        </p:txBody>
      </p:sp>
    </p:spTree>
    <p:extLst>
      <p:ext uri="{BB962C8B-B14F-4D97-AF65-F5344CB8AC3E}">
        <p14:creationId xmlns:p14="http://schemas.microsoft.com/office/powerpoint/2010/main" xmlns="" val="8702235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0DE7F332-0262-4E1B-B8EF-62A32D92E2D0}" type="datetime1">
              <a:rPr lang="en-GB" smtClean="0"/>
              <a:pPr/>
              <a:t>05/03/2014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4AB3D97-ED67-47E3-8529-E18F3AD7F5D2}" type="slidenum">
              <a:rPr lang="en-GB" smtClean="0"/>
              <a:pPr/>
              <a:t>‹#›</a:t>
            </a:fld>
            <a:endParaRPr lang="en-GB"/>
          </a:p>
        </p:txBody>
      </p:sp>
    </p:spTree>
    <p:extLst>
      <p:ext uri="{BB962C8B-B14F-4D97-AF65-F5344CB8AC3E}">
        <p14:creationId xmlns:p14="http://schemas.microsoft.com/office/powerpoint/2010/main" xmlns="" val="17615148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5B938F-6D0D-496A-ACC4-84D5ABDD3FC9}" type="datetime1">
              <a:rPr lang="en-GB" smtClean="0"/>
              <a:pPr/>
              <a:t>05/03/2014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4AB3D97-ED67-47E3-8529-E18F3AD7F5D2}" type="slidenum">
              <a:rPr lang="en-GB" smtClean="0"/>
              <a:pPr/>
              <a:t>‹#›</a:t>
            </a:fld>
            <a:endParaRPr lang="en-GB"/>
          </a:p>
        </p:txBody>
      </p:sp>
    </p:spTree>
    <p:extLst>
      <p:ext uri="{BB962C8B-B14F-4D97-AF65-F5344CB8AC3E}">
        <p14:creationId xmlns:p14="http://schemas.microsoft.com/office/powerpoint/2010/main" xmlns="" val="13308675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3B9BD5E-6639-458C-8946-9BEA889CA6DD}" type="datetime1">
              <a:rPr lang="en-GB" smtClean="0"/>
              <a:pPr/>
              <a:t>05/03/2014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4AB3D97-ED67-47E3-8529-E18F3AD7F5D2}" type="slidenum">
              <a:rPr lang="en-GB" smtClean="0"/>
              <a:pPr/>
              <a:t>‹#›</a:t>
            </a:fld>
            <a:endParaRPr lang="en-GB"/>
          </a:p>
        </p:txBody>
      </p:sp>
    </p:spTree>
    <p:extLst>
      <p:ext uri="{BB962C8B-B14F-4D97-AF65-F5344CB8AC3E}">
        <p14:creationId xmlns:p14="http://schemas.microsoft.com/office/powerpoint/2010/main" xmlns="" val="18514687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C0E0DE-3DAD-42EB-876A-0C12FD240823}" type="datetime1">
              <a:rPr lang="en-GB" smtClean="0"/>
              <a:pPr/>
              <a:t>05/03/2014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4AB3D97-ED67-47E3-8529-E18F3AD7F5D2}" type="slidenum">
              <a:rPr lang="en-GB" smtClean="0"/>
              <a:pPr/>
              <a:t>‹#›</a:t>
            </a:fld>
            <a:endParaRPr lang="en-GB"/>
          </a:p>
        </p:txBody>
      </p:sp>
    </p:spTree>
    <p:extLst>
      <p:ext uri="{BB962C8B-B14F-4D97-AF65-F5344CB8AC3E}">
        <p14:creationId xmlns:p14="http://schemas.microsoft.com/office/powerpoint/2010/main" xmlns="" val="42455422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975BCC-F390-45A2-A6B4-06136E2BA675}" type="datetime1">
              <a:rPr lang="en-GB" smtClean="0"/>
              <a:pPr/>
              <a:t>05/03/2014</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AB3D97-ED67-47E3-8529-E18F3AD7F5D2}" type="slidenum">
              <a:rPr lang="en-GB" smtClean="0"/>
              <a:pPr/>
              <a:t>‹#›</a:t>
            </a:fld>
            <a:endParaRPr lang="en-GB"/>
          </a:p>
        </p:txBody>
      </p:sp>
    </p:spTree>
    <p:extLst>
      <p:ext uri="{BB962C8B-B14F-4D97-AF65-F5344CB8AC3E}">
        <p14:creationId xmlns:p14="http://schemas.microsoft.com/office/powerpoint/2010/main" xmlns="" val="24495885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wmf"/><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5.wmf"/></Relationships>
</file>

<file path=ppt/slides/_rels/slide25.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5.wmf"/><Relationship Id="rId3" Type="http://schemas.openxmlformats.org/officeDocument/2006/relationships/image" Target="../media/image7.gif"/><Relationship Id="rId7" Type="http://schemas.openxmlformats.org/officeDocument/2006/relationships/image" Target="../media/image11.gif"/><Relationship Id="rId2" Type="http://schemas.openxmlformats.org/officeDocument/2006/relationships/image" Target="../media/image6.gif"/><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gif"/></Relationships>
</file>

<file path=ppt/slides/_rels/slide4.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gif"/><Relationship Id="rId1" Type="http://schemas.openxmlformats.org/officeDocument/2006/relationships/slideLayout" Target="../slideLayouts/slideLayout2.xml"/><Relationship Id="rId4" Type="http://schemas.openxmlformats.org/officeDocument/2006/relationships/image" Target="../media/image5.wmf"/></Relationships>
</file>

<file path=ppt/slides/_rels/slide5.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package" Target="../embeddings/Microsoft_Office_Excel_Worksheet1.xlsx"/><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5.wmf"/></Relationships>
</file>

<file path=ppt/slides/_rels/slide8.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15" descr="SMcC and Antoinette Power NI"/>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732588" y="5711825"/>
            <a:ext cx="2447925" cy="11731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099" name="Picture 2" descr="CP3948 [L A4] Cover Background 1"/>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716463" y="5629275"/>
            <a:ext cx="2032000" cy="1228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76200">
                <a:solidFill>
                  <a:srgbClr val="000000"/>
                </a:solidFill>
                <a:miter lim="800000"/>
                <a:headEnd/>
                <a:tailEnd/>
              </a14:hiddenLine>
            </a:ext>
          </a:extLst>
        </p:spPr>
      </p:pic>
      <p:pic>
        <p:nvPicPr>
          <p:cNvPr id="4100" name="Picture 3" descr="10 26 Body Shop 1 D8147-0006"/>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2287588" y="5668963"/>
            <a:ext cx="2500312" cy="1200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76200">
                <a:solidFill>
                  <a:srgbClr val="000000"/>
                </a:solidFill>
                <a:miter lim="800000"/>
                <a:headEnd/>
                <a:tailEnd/>
              </a14:hiddenLine>
            </a:ext>
          </a:extLst>
        </p:spPr>
      </p:pic>
      <p:pic>
        <p:nvPicPr>
          <p:cNvPr id="4101" name="Picture 5" descr="NIE 61"/>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739775" y="0"/>
            <a:ext cx="8440738" cy="5718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102" name="Rectangle 6"/>
          <p:cNvSpPr>
            <a:spLocks noChangeArrowheads="1"/>
          </p:cNvSpPr>
          <p:nvPr/>
        </p:nvSpPr>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146752" tIns="42395" rIns="146752" bIns="42395" anchor="ctr"/>
          <a:lstStyle>
            <a:lvl1pPr defTabSz="828675" eaLnBrk="0" hangingPunct="0">
              <a:defRPr sz="1100">
                <a:solidFill>
                  <a:schemeClr val="tx1"/>
                </a:solidFill>
                <a:latin typeface="Arial" charset="0"/>
                <a:ea typeface="MS PGothic" pitchFamily="34" charset="-128"/>
              </a:defRPr>
            </a:lvl1pPr>
            <a:lvl2pPr marL="742950" indent="-285750" defTabSz="828675" eaLnBrk="0" hangingPunct="0">
              <a:defRPr sz="1100">
                <a:solidFill>
                  <a:schemeClr val="tx1"/>
                </a:solidFill>
                <a:latin typeface="Arial" charset="0"/>
                <a:ea typeface="MS PGothic" pitchFamily="34" charset="-128"/>
              </a:defRPr>
            </a:lvl2pPr>
            <a:lvl3pPr marL="1143000" indent="-228600" defTabSz="828675" eaLnBrk="0" hangingPunct="0">
              <a:defRPr sz="1100">
                <a:solidFill>
                  <a:schemeClr val="tx1"/>
                </a:solidFill>
                <a:latin typeface="Arial" charset="0"/>
                <a:ea typeface="MS PGothic" pitchFamily="34" charset="-128"/>
              </a:defRPr>
            </a:lvl3pPr>
            <a:lvl4pPr marL="1600200" indent="-228600" defTabSz="828675" eaLnBrk="0" hangingPunct="0">
              <a:defRPr sz="1100">
                <a:solidFill>
                  <a:schemeClr val="tx1"/>
                </a:solidFill>
                <a:latin typeface="Arial" charset="0"/>
                <a:ea typeface="MS PGothic" pitchFamily="34" charset="-128"/>
              </a:defRPr>
            </a:lvl4pPr>
            <a:lvl5pPr marL="2057400" indent="-228600" defTabSz="828675" eaLnBrk="0" hangingPunct="0">
              <a:defRPr sz="1100">
                <a:solidFill>
                  <a:schemeClr val="tx1"/>
                </a:solidFill>
                <a:latin typeface="Arial" charset="0"/>
                <a:ea typeface="MS PGothic" pitchFamily="34" charset="-128"/>
              </a:defRPr>
            </a:lvl5pPr>
            <a:lvl6pPr marL="2514600" indent="-228600" defTabSz="828675" eaLnBrk="0" fontAlgn="base" hangingPunct="0">
              <a:lnSpc>
                <a:spcPct val="120000"/>
              </a:lnSpc>
              <a:spcBef>
                <a:spcPct val="0"/>
              </a:spcBef>
              <a:spcAft>
                <a:spcPct val="0"/>
              </a:spcAft>
              <a:buChar char="•"/>
              <a:defRPr sz="1100">
                <a:solidFill>
                  <a:schemeClr val="tx1"/>
                </a:solidFill>
                <a:latin typeface="Arial" charset="0"/>
                <a:ea typeface="MS PGothic" pitchFamily="34" charset="-128"/>
              </a:defRPr>
            </a:lvl6pPr>
            <a:lvl7pPr marL="2971800" indent="-228600" defTabSz="828675" eaLnBrk="0" fontAlgn="base" hangingPunct="0">
              <a:lnSpc>
                <a:spcPct val="120000"/>
              </a:lnSpc>
              <a:spcBef>
                <a:spcPct val="0"/>
              </a:spcBef>
              <a:spcAft>
                <a:spcPct val="0"/>
              </a:spcAft>
              <a:buChar char="•"/>
              <a:defRPr sz="1100">
                <a:solidFill>
                  <a:schemeClr val="tx1"/>
                </a:solidFill>
                <a:latin typeface="Arial" charset="0"/>
                <a:ea typeface="MS PGothic" pitchFamily="34" charset="-128"/>
              </a:defRPr>
            </a:lvl7pPr>
            <a:lvl8pPr marL="3429000" indent="-228600" defTabSz="828675" eaLnBrk="0" fontAlgn="base" hangingPunct="0">
              <a:lnSpc>
                <a:spcPct val="120000"/>
              </a:lnSpc>
              <a:spcBef>
                <a:spcPct val="0"/>
              </a:spcBef>
              <a:spcAft>
                <a:spcPct val="0"/>
              </a:spcAft>
              <a:buChar char="•"/>
              <a:defRPr sz="1100">
                <a:solidFill>
                  <a:schemeClr val="tx1"/>
                </a:solidFill>
                <a:latin typeface="Arial" charset="0"/>
                <a:ea typeface="MS PGothic" pitchFamily="34" charset="-128"/>
              </a:defRPr>
            </a:lvl8pPr>
            <a:lvl9pPr marL="3886200" indent="-228600" defTabSz="828675" eaLnBrk="0" fontAlgn="base" hangingPunct="0">
              <a:lnSpc>
                <a:spcPct val="120000"/>
              </a:lnSpc>
              <a:spcBef>
                <a:spcPct val="0"/>
              </a:spcBef>
              <a:spcAft>
                <a:spcPct val="0"/>
              </a:spcAft>
              <a:buChar char="•"/>
              <a:defRPr sz="1100">
                <a:solidFill>
                  <a:schemeClr val="tx1"/>
                </a:solidFill>
                <a:latin typeface="Arial" charset="0"/>
                <a:ea typeface="MS PGothic" pitchFamily="34" charset="-128"/>
              </a:defRPr>
            </a:lvl9pPr>
          </a:lstStyle>
          <a:p>
            <a:pPr algn="ctr">
              <a:lnSpc>
                <a:spcPct val="100000"/>
              </a:lnSpc>
              <a:spcBef>
                <a:spcPct val="50000"/>
              </a:spcBef>
              <a:buFontTx/>
              <a:buNone/>
            </a:pPr>
            <a:endParaRPr lang="en-US" altLang="en-US" sz="1300">
              <a:solidFill>
                <a:schemeClr val="bg1"/>
              </a:solidFill>
              <a:cs typeface="Arial" charset="0"/>
            </a:endParaRPr>
          </a:p>
        </p:txBody>
      </p:sp>
      <p:sp>
        <p:nvSpPr>
          <p:cNvPr id="4103" name="Rectangle 7"/>
          <p:cNvSpPr>
            <a:spLocks noChangeArrowheads="1"/>
          </p:cNvSpPr>
          <p:nvPr/>
        </p:nvSpPr>
        <p:spPr bwMode="auto">
          <a:xfrm>
            <a:off x="0" y="0"/>
            <a:ext cx="2414588" cy="6858000"/>
          </a:xfrm>
          <a:prstGeom prst="rect">
            <a:avLst/>
          </a:prstGeom>
          <a:solidFill>
            <a:schemeClr val="accent1"/>
          </a:solidFill>
          <a:ln>
            <a:noFill/>
          </a:ln>
          <a:extLst>
            <a:ext uri="{91240B29-F687-4F45-9708-019B960494DF}">
              <a14:hiddenLine xmlns:a14="http://schemas.microsoft.com/office/drawing/2010/main" xmlns="" w="12700">
                <a:solidFill>
                  <a:srgbClr val="000000"/>
                </a:solidFill>
                <a:miter lim="800000"/>
                <a:headEnd/>
                <a:tailEnd/>
              </a14:hiddenLine>
            </a:ext>
          </a:extLst>
        </p:spPr>
        <p:txBody>
          <a:bodyPr wrap="none" lIns="146752" tIns="42395" rIns="146752" bIns="42395" anchor="ctr"/>
          <a:lstStyle>
            <a:lvl1pPr defTabSz="828675" eaLnBrk="0" hangingPunct="0">
              <a:defRPr sz="1100">
                <a:solidFill>
                  <a:schemeClr val="tx1"/>
                </a:solidFill>
                <a:latin typeface="Arial" charset="0"/>
                <a:ea typeface="MS PGothic" pitchFamily="34" charset="-128"/>
              </a:defRPr>
            </a:lvl1pPr>
            <a:lvl2pPr marL="742950" indent="-285750" defTabSz="828675" eaLnBrk="0" hangingPunct="0">
              <a:defRPr sz="1100">
                <a:solidFill>
                  <a:schemeClr val="tx1"/>
                </a:solidFill>
                <a:latin typeface="Arial" charset="0"/>
                <a:ea typeface="MS PGothic" pitchFamily="34" charset="-128"/>
              </a:defRPr>
            </a:lvl2pPr>
            <a:lvl3pPr marL="1143000" indent="-228600" defTabSz="828675" eaLnBrk="0" hangingPunct="0">
              <a:defRPr sz="1100">
                <a:solidFill>
                  <a:schemeClr val="tx1"/>
                </a:solidFill>
                <a:latin typeface="Arial" charset="0"/>
                <a:ea typeface="MS PGothic" pitchFamily="34" charset="-128"/>
              </a:defRPr>
            </a:lvl3pPr>
            <a:lvl4pPr marL="1600200" indent="-228600" defTabSz="828675" eaLnBrk="0" hangingPunct="0">
              <a:defRPr sz="1100">
                <a:solidFill>
                  <a:schemeClr val="tx1"/>
                </a:solidFill>
                <a:latin typeface="Arial" charset="0"/>
                <a:ea typeface="MS PGothic" pitchFamily="34" charset="-128"/>
              </a:defRPr>
            </a:lvl4pPr>
            <a:lvl5pPr marL="2057400" indent="-228600" defTabSz="828675" eaLnBrk="0" hangingPunct="0">
              <a:defRPr sz="1100">
                <a:solidFill>
                  <a:schemeClr val="tx1"/>
                </a:solidFill>
                <a:latin typeface="Arial" charset="0"/>
                <a:ea typeface="MS PGothic" pitchFamily="34" charset="-128"/>
              </a:defRPr>
            </a:lvl5pPr>
            <a:lvl6pPr marL="2514600" indent="-228600" defTabSz="828675" eaLnBrk="0" fontAlgn="base" hangingPunct="0">
              <a:lnSpc>
                <a:spcPct val="120000"/>
              </a:lnSpc>
              <a:spcBef>
                <a:spcPct val="0"/>
              </a:spcBef>
              <a:spcAft>
                <a:spcPct val="0"/>
              </a:spcAft>
              <a:buChar char="•"/>
              <a:defRPr sz="1100">
                <a:solidFill>
                  <a:schemeClr val="tx1"/>
                </a:solidFill>
                <a:latin typeface="Arial" charset="0"/>
                <a:ea typeface="MS PGothic" pitchFamily="34" charset="-128"/>
              </a:defRPr>
            </a:lvl6pPr>
            <a:lvl7pPr marL="2971800" indent="-228600" defTabSz="828675" eaLnBrk="0" fontAlgn="base" hangingPunct="0">
              <a:lnSpc>
                <a:spcPct val="120000"/>
              </a:lnSpc>
              <a:spcBef>
                <a:spcPct val="0"/>
              </a:spcBef>
              <a:spcAft>
                <a:spcPct val="0"/>
              </a:spcAft>
              <a:buChar char="•"/>
              <a:defRPr sz="1100">
                <a:solidFill>
                  <a:schemeClr val="tx1"/>
                </a:solidFill>
                <a:latin typeface="Arial" charset="0"/>
                <a:ea typeface="MS PGothic" pitchFamily="34" charset="-128"/>
              </a:defRPr>
            </a:lvl7pPr>
            <a:lvl8pPr marL="3429000" indent="-228600" defTabSz="828675" eaLnBrk="0" fontAlgn="base" hangingPunct="0">
              <a:lnSpc>
                <a:spcPct val="120000"/>
              </a:lnSpc>
              <a:spcBef>
                <a:spcPct val="0"/>
              </a:spcBef>
              <a:spcAft>
                <a:spcPct val="0"/>
              </a:spcAft>
              <a:buChar char="•"/>
              <a:defRPr sz="1100">
                <a:solidFill>
                  <a:schemeClr val="tx1"/>
                </a:solidFill>
                <a:latin typeface="Arial" charset="0"/>
                <a:ea typeface="MS PGothic" pitchFamily="34" charset="-128"/>
              </a:defRPr>
            </a:lvl8pPr>
            <a:lvl9pPr marL="3886200" indent="-228600" defTabSz="828675" eaLnBrk="0" fontAlgn="base" hangingPunct="0">
              <a:lnSpc>
                <a:spcPct val="120000"/>
              </a:lnSpc>
              <a:spcBef>
                <a:spcPct val="0"/>
              </a:spcBef>
              <a:spcAft>
                <a:spcPct val="0"/>
              </a:spcAft>
              <a:buChar char="•"/>
              <a:defRPr sz="1100">
                <a:solidFill>
                  <a:schemeClr val="tx1"/>
                </a:solidFill>
                <a:latin typeface="Arial" charset="0"/>
                <a:ea typeface="MS PGothic" pitchFamily="34" charset="-128"/>
              </a:defRPr>
            </a:lvl9pPr>
          </a:lstStyle>
          <a:p>
            <a:pPr algn="ctr">
              <a:lnSpc>
                <a:spcPct val="100000"/>
              </a:lnSpc>
              <a:spcBef>
                <a:spcPct val="50000"/>
              </a:spcBef>
              <a:buFontTx/>
              <a:buNone/>
            </a:pPr>
            <a:endParaRPr lang="en-US" altLang="en-US" sz="1300">
              <a:solidFill>
                <a:schemeClr val="bg1"/>
              </a:solidFill>
              <a:cs typeface="Arial" charset="0"/>
            </a:endParaRPr>
          </a:p>
        </p:txBody>
      </p:sp>
      <p:sp>
        <p:nvSpPr>
          <p:cNvPr id="4104" name="Rectangle 8"/>
          <p:cNvSpPr>
            <a:spLocks noChangeArrowheads="1"/>
          </p:cNvSpPr>
          <p:nvPr/>
        </p:nvSpPr>
        <p:spPr bwMode="auto">
          <a:xfrm>
            <a:off x="0" y="0"/>
            <a:ext cx="9144000" cy="6858000"/>
          </a:xfrm>
          <a:prstGeom prst="rect">
            <a:avLst/>
          </a:prstGeom>
          <a:solidFill>
            <a:srgbClr val="005054">
              <a:alpha val="25098"/>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lIns="82834" tIns="41416" rIns="82834" bIns="41416" anchor="ctr"/>
          <a:lstStyle>
            <a:lvl1pPr defTabSz="828675" eaLnBrk="0" hangingPunct="0">
              <a:defRPr sz="1100">
                <a:solidFill>
                  <a:schemeClr val="tx1"/>
                </a:solidFill>
                <a:latin typeface="Arial" charset="0"/>
                <a:ea typeface="MS PGothic" pitchFamily="34" charset="-128"/>
              </a:defRPr>
            </a:lvl1pPr>
            <a:lvl2pPr marL="742950" indent="-285750" defTabSz="828675" eaLnBrk="0" hangingPunct="0">
              <a:defRPr sz="1100">
                <a:solidFill>
                  <a:schemeClr val="tx1"/>
                </a:solidFill>
                <a:latin typeface="Arial" charset="0"/>
                <a:ea typeface="MS PGothic" pitchFamily="34" charset="-128"/>
              </a:defRPr>
            </a:lvl2pPr>
            <a:lvl3pPr marL="1143000" indent="-228600" defTabSz="828675" eaLnBrk="0" hangingPunct="0">
              <a:defRPr sz="1100">
                <a:solidFill>
                  <a:schemeClr val="tx1"/>
                </a:solidFill>
                <a:latin typeface="Arial" charset="0"/>
                <a:ea typeface="MS PGothic" pitchFamily="34" charset="-128"/>
              </a:defRPr>
            </a:lvl3pPr>
            <a:lvl4pPr marL="1600200" indent="-228600" defTabSz="828675" eaLnBrk="0" hangingPunct="0">
              <a:defRPr sz="1100">
                <a:solidFill>
                  <a:schemeClr val="tx1"/>
                </a:solidFill>
                <a:latin typeface="Arial" charset="0"/>
                <a:ea typeface="MS PGothic" pitchFamily="34" charset="-128"/>
              </a:defRPr>
            </a:lvl4pPr>
            <a:lvl5pPr marL="2057400" indent="-228600" defTabSz="828675" eaLnBrk="0" hangingPunct="0">
              <a:defRPr sz="1100">
                <a:solidFill>
                  <a:schemeClr val="tx1"/>
                </a:solidFill>
                <a:latin typeface="Arial" charset="0"/>
                <a:ea typeface="MS PGothic" pitchFamily="34" charset="-128"/>
              </a:defRPr>
            </a:lvl5pPr>
            <a:lvl6pPr marL="2514600" indent="-228600" defTabSz="828675" eaLnBrk="0" fontAlgn="base" hangingPunct="0">
              <a:lnSpc>
                <a:spcPct val="120000"/>
              </a:lnSpc>
              <a:spcBef>
                <a:spcPct val="0"/>
              </a:spcBef>
              <a:spcAft>
                <a:spcPct val="0"/>
              </a:spcAft>
              <a:buChar char="•"/>
              <a:defRPr sz="1100">
                <a:solidFill>
                  <a:schemeClr val="tx1"/>
                </a:solidFill>
                <a:latin typeface="Arial" charset="0"/>
                <a:ea typeface="MS PGothic" pitchFamily="34" charset="-128"/>
              </a:defRPr>
            </a:lvl6pPr>
            <a:lvl7pPr marL="2971800" indent="-228600" defTabSz="828675" eaLnBrk="0" fontAlgn="base" hangingPunct="0">
              <a:lnSpc>
                <a:spcPct val="120000"/>
              </a:lnSpc>
              <a:spcBef>
                <a:spcPct val="0"/>
              </a:spcBef>
              <a:spcAft>
                <a:spcPct val="0"/>
              </a:spcAft>
              <a:buChar char="•"/>
              <a:defRPr sz="1100">
                <a:solidFill>
                  <a:schemeClr val="tx1"/>
                </a:solidFill>
                <a:latin typeface="Arial" charset="0"/>
                <a:ea typeface="MS PGothic" pitchFamily="34" charset="-128"/>
              </a:defRPr>
            </a:lvl7pPr>
            <a:lvl8pPr marL="3429000" indent="-228600" defTabSz="828675" eaLnBrk="0" fontAlgn="base" hangingPunct="0">
              <a:lnSpc>
                <a:spcPct val="120000"/>
              </a:lnSpc>
              <a:spcBef>
                <a:spcPct val="0"/>
              </a:spcBef>
              <a:spcAft>
                <a:spcPct val="0"/>
              </a:spcAft>
              <a:buChar char="•"/>
              <a:defRPr sz="1100">
                <a:solidFill>
                  <a:schemeClr val="tx1"/>
                </a:solidFill>
                <a:latin typeface="Arial" charset="0"/>
                <a:ea typeface="MS PGothic" pitchFamily="34" charset="-128"/>
              </a:defRPr>
            </a:lvl8pPr>
            <a:lvl9pPr marL="3886200" indent="-228600" defTabSz="828675" eaLnBrk="0" fontAlgn="base" hangingPunct="0">
              <a:lnSpc>
                <a:spcPct val="120000"/>
              </a:lnSpc>
              <a:spcBef>
                <a:spcPct val="0"/>
              </a:spcBef>
              <a:spcAft>
                <a:spcPct val="0"/>
              </a:spcAft>
              <a:buChar char="•"/>
              <a:defRPr sz="1100">
                <a:solidFill>
                  <a:schemeClr val="tx1"/>
                </a:solidFill>
                <a:latin typeface="Arial" charset="0"/>
                <a:ea typeface="MS PGothic" pitchFamily="34" charset="-128"/>
              </a:defRPr>
            </a:lvl9pPr>
          </a:lstStyle>
          <a:p>
            <a:pPr algn="ctr">
              <a:lnSpc>
                <a:spcPct val="100000"/>
              </a:lnSpc>
              <a:spcBef>
                <a:spcPct val="50000"/>
              </a:spcBef>
              <a:buFontTx/>
              <a:buNone/>
            </a:pPr>
            <a:endParaRPr lang="en-US" altLang="en-US" sz="1300">
              <a:solidFill>
                <a:schemeClr val="bg1"/>
              </a:solidFill>
              <a:cs typeface="Arial" charset="0"/>
            </a:endParaRPr>
          </a:p>
        </p:txBody>
      </p:sp>
      <p:pic>
        <p:nvPicPr>
          <p:cNvPr id="4106" name="Picture 10"/>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7197725" y="293688"/>
            <a:ext cx="1643063" cy="746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108" name="Rectangle 15"/>
          <p:cNvSpPr>
            <a:spLocks noChangeArrowheads="1"/>
          </p:cNvSpPr>
          <p:nvPr/>
        </p:nvSpPr>
        <p:spPr bwMode="auto">
          <a:xfrm>
            <a:off x="2043113" y="2135188"/>
            <a:ext cx="6853237" cy="717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0034" tIns="45016" rIns="90034" bIns="45016"/>
          <a:lstStyle>
            <a:lvl1pPr defTabSz="901700" eaLnBrk="0" hangingPunct="0">
              <a:defRPr sz="1100">
                <a:solidFill>
                  <a:schemeClr val="tx1"/>
                </a:solidFill>
                <a:latin typeface="Arial" charset="0"/>
                <a:ea typeface="MS PGothic" pitchFamily="34" charset="-128"/>
              </a:defRPr>
            </a:lvl1pPr>
            <a:lvl2pPr marL="742950" indent="-285750" defTabSz="901700" eaLnBrk="0" hangingPunct="0">
              <a:defRPr sz="1100">
                <a:solidFill>
                  <a:schemeClr val="tx1"/>
                </a:solidFill>
                <a:latin typeface="Arial" charset="0"/>
                <a:ea typeface="MS PGothic" pitchFamily="34" charset="-128"/>
              </a:defRPr>
            </a:lvl2pPr>
            <a:lvl3pPr marL="1143000" indent="-228600" defTabSz="901700" eaLnBrk="0" hangingPunct="0">
              <a:defRPr sz="1100">
                <a:solidFill>
                  <a:schemeClr val="tx1"/>
                </a:solidFill>
                <a:latin typeface="Arial" charset="0"/>
                <a:ea typeface="MS PGothic" pitchFamily="34" charset="-128"/>
              </a:defRPr>
            </a:lvl3pPr>
            <a:lvl4pPr marL="1600200" indent="-228600" defTabSz="901700" eaLnBrk="0" hangingPunct="0">
              <a:defRPr sz="1100">
                <a:solidFill>
                  <a:schemeClr val="tx1"/>
                </a:solidFill>
                <a:latin typeface="Arial" charset="0"/>
                <a:ea typeface="MS PGothic" pitchFamily="34" charset="-128"/>
              </a:defRPr>
            </a:lvl4pPr>
            <a:lvl5pPr marL="2057400" indent="-228600" defTabSz="901700" eaLnBrk="0" hangingPunct="0">
              <a:defRPr sz="1100">
                <a:solidFill>
                  <a:schemeClr val="tx1"/>
                </a:solidFill>
                <a:latin typeface="Arial" charset="0"/>
                <a:ea typeface="MS PGothic" pitchFamily="34" charset="-128"/>
              </a:defRPr>
            </a:lvl5pPr>
            <a:lvl6pPr marL="2514600" indent="-228600" defTabSz="901700" eaLnBrk="0" fontAlgn="base" hangingPunct="0">
              <a:lnSpc>
                <a:spcPct val="120000"/>
              </a:lnSpc>
              <a:spcBef>
                <a:spcPct val="0"/>
              </a:spcBef>
              <a:spcAft>
                <a:spcPct val="0"/>
              </a:spcAft>
              <a:buChar char="•"/>
              <a:defRPr sz="1100">
                <a:solidFill>
                  <a:schemeClr val="tx1"/>
                </a:solidFill>
                <a:latin typeface="Arial" charset="0"/>
                <a:ea typeface="MS PGothic" pitchFamily="34" charset="-128"/>
              </a:defRPr>
            </a:lvl6pPr>
            <a:lvl7pPr marL="2971800" indent="-228600" defTabSz="901700" eaLnBrk="0" fontAlgn="base" hangingPunct="0">
              <a:lnSpc>
                <a:spcPct val="120000"/>
              </a:lnSpc>
              <a:spcBef>
                <a:spcPct val="0"/>
              </a:spcBef>
              <a:spcAft>
                <a:spcPct val="0"/>
              </a:spcAft>
              <a:buChar char="•"/>
              <a:defRPr sz="1100">
                <a:solidFill>
                  <a:schemeClr val="tx1"/>
                </a:solidFill>
                <a:latin typeface="Arial" charset="0"/>
                <a:ea typeface="MS PGothic" pitchFamily="34" charset="-128"/>
              </a:defRPr>
            </a:lvl7pPr>
            <a:lvl8pPr marL="3429000" indent="-228600" defTabSz="901700" eaLnBrk="0" fontAlgn="base" hangingPunct="0">
              <a:lnSpc>
                <a:spcPct val="120000"/>
              </a:lnSpc>
              <a:spcBef>
                <a:spcPct val="0"/>
              </a:spcBef>
              <a:spcAft>
                <a:spcPct val="0"/>
              </a:spcAft>
              <a:buChar char="•"/>
              <a:defRPr sz="1100">
                <a:solidFill>
                  <a:schemeClr val="tx1"/>
                </a:solidFill>
                <a:latin typeface="Arial" charset="0"/>
                <a:ea typeface="MS PGothic" pitchFamily="34" charset="-128"/>
              </a:defRPr>
            </a:lvl8pPr>
            <a:lvl9pPr marL="3886200" indent="-228600" defTabSz="901700" eaLnBrk="0" fontAlgn="base" hangingPunct="0">
              <a:lnSpc>
                <a:spcPct val="120000"/>
              </a:lnSpc>
              <a:spcBef>
                <a:spcPct val="0"/>
              </a:spcBef>
              <a:spcAft>
                <a:spcPct val="0"/>
              </a:spcAft>
              <a:buChar char="•"/>
              <a:defRPr sz="1100">
                <a:solidFill>
                  <a:schemeClr val="tx1"/>
                </a:solidFill>
                <a:latin typeface="Arial" charset="0"/>
                <a:ea typeface="MS PGothic" pitchFamily="34" charset="-128"/>
              </a:defRPr>
            </a:lvl9pPr>
          </a:lstStyle>
          <a:p>
            <a:pPr algn="r">
              <a:lnSpc>
                <a:spcPct val="100000"/>
              </a:lnSpc>
              <a:spcBef>
                <a:spcPct val="50000"/>
              </a:spcBef>
              <a:buFontTx/>
              <a:buNone/>
            </a:pPr>
            <a:r>
              <a:rPr lang="en-GB" altLang="en-US" sz="2400" b="1" dirty="0">
                <a:cs typeface="Arial" charset="0"/>
              </a:rPr>
              <a:t>SEMO Modifications </a:t>
            </a:r>
            <a:r>
              <a:rPr lang="en-GB" altLang="en-US" sz="2400" b="1" dirty="0" smtClean="0">
                <a:cs typeface="Arial" charset="0"/>
              </a:rPr>
              <a:t>Committee</a:t>
            </a:r>
          </a:p>
          <a:p>
            <a:pPr algn="r">
              <a:lnSpc>
                <a:spcPct val="100000"/>
              </a:lnSpc>
              <a:spcBef>
                <a:spcPct val="50000"/>
              </a:spcBef>
              <a:buFontTx/>
              <a:buNone/>
            </a:pPr>
            <a:r>
              <a:rPr lang="en-GB" altLang="en-US" sz="2400" b="1" dirty="0" smtClean="0">
                <a:cs typeface="Arial" charset="0"/>
              </a:rPr>
              <a:t>Working Group</a:t>
            </a:r>
            <a:endParaRPr lang="en-GB" altLang="en-US" sz="2400" b="1" dirty="0">
              <a:cs typeface="Arial" charset="0"/>
            </a:endParaRPr>
          </a:p>
          <a:p>
            <a:pPr algn="r">
              <a:lnSpc>
                <a:spcPct val="100000"/>
              </a:lnSpc>
              <a:spcBef>
                <a:spcPct val="50000"/>
              </a:spcBef>
              <a:buFontTx/>
              <a:buNone/>
            </a:pPr>
            <a:r>
              <a:rPr lang="en-GB" altLang="en-US" sz="2400" b="1" dirty="0">
                <a:cs typeface="Arial" charset="0"/>
              </a:rPr>
              <a:t>Mod 02 13 Registration of Charges v2</a:t>
            </a:r>
          </a:p>
          <a:p>
            <a:pPr algn="r">
              <a:lnSpc>
                <a:spcPct val="100000"/>
              </a:lnSpc>
              <a:spcBef>
                <a:spcPct val="50000"/>
              </a:spcBef>
              <a:buFontTx/>
              <a:buNone/>
            </a:pPr>
            <a:r>
              <a:rPr lang="en-GB" altLang="en-US" sz="2400" b="1" dirty="0" smtClean="0">
                <a:cs typeface="Arial" charset="0"/>
              </a:rPr>
              <a:t>13 March </a:t>
            </a:r>
            <a:r>
              <a:rPr lang="en-GB" altLang="en-US" sz="2400" b="1" dirty="0">
                <a:cs typeface="Arial" charset="0"/>
              </a:rPr>
              <a:t>2014</a:t>
            </a:r>
          </a:p>
        </p:txBody>
      </p:sp>
      <p:sp>
        <p:nvSpPr>
          <p:cNvPr id="6" name="Footer Placeholder 5"/>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xmlns="" val="27546780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581"/>
            <a:ext cx="8229600" cy="1143000"/>
          </a:xfrm>
        </p:spPr>
        <p:txBody>
          <a:bodyPr/>
          <a:lstStyle/>
          <a:p>
            <a:pPr algn="l"/>
            <a:r>
              <a:rPr lang="en-GB" b="1" dirty="0" smtClean="0">
                <a:solidFill>
                  <a:srgbClr val="0E705B"/>
                </a:solidFill>
              </a:rPr>
              <a:t>SEM CRA Trust</a:t>
            </a:r>
            <a:endParaRPr lang="en-GB" b="1" dirty="0">
              <a:solidFill>
                <a:srgbClr val="0E705B"/>
              </a:solidFill>
            </a:endParaRPr>
          </a:p>
        </p:txBody>
      </p:sp>
      <p:sp>
        <p:nvSpPr>
          <p:cNvPr id="3" name="Content Placeholder 2"/>
          <p:cNvSpPr>
            <a:spLocks noGrp="1"/>
          </p:cNvSpPr>
          <p:nvPr>
            <p:ph idx="1"/>
          </p:nvPr>
        </p:nvSpPr>
        <p:spPr/>
        <p:txBody>
          <a:bodyPr>
            <a:normAutofit fontScale="77500" lnSpcReduction="20000"/>
          </a:bodyPr>
          <a:lstStyle/>
          <a:p>
            <a:r>
              <a:rPr lang="en-GB" sz="2600" b="1" dirty="0" smtClean="0"/>
              <a:t>Trust Rules</a:t>
            </a:r>
          </a:p>
          <a:p>
            <a:pPr lvl="1"/>
            <a:r>
              <a:rPr lang="en-GB" sz="2200" dirty="0" smtClean="0"/>
              <a:t>Under 6.32- MO “shall hold the [SEM CRA] in respect of each Participant that establishes and maintains a [SEM CRA] in accordance with the Code on trust…” in accordance with TSC </a:t>
            </a:r>
            <a:r>
              <a:rPr lang="en-GB" sz="2200" b="1" dirty="0" smtClean="0"/>
              <a:t>to repay to the Participant</a:t>
            </a:r>
            <a:r>
              <a:rPr lang="en-GB" sz="2200" dirty="0" smtClean="0"/>
              <a:t>.</a:t>
            </a:r>
          </a:p>
          <a:p>
            <a:pPr lvl="1"/>
            <a:r>
              <a:rPr lang="en-GB" sz="2200" dirty="0" smtClean="0"/>
              <a:t>Under 6.22 MO acknowledges that SEM CRA are held on trust and “Subject to the provisions of this Section 6, the [MO] shall not commingle any funds standing to the credit of….of any SEM CRA with its own or any other funds”</a:t>
            </a:r>
          </a:p>
          <a:p>
            <a:pPr lvl="1"/>
            <a:r>
              <a:rPr lang="en-GB" sz="2200" dirty="0" smtClean="0"/>
              <a:t>Trust Rules are more fully set out at </a:t>
            </a:r>
            <a:r>
              <a:rPr lang="en-GB" sz="2200" dirty="0" err="1" smtClean="0"/>
              <a:t>paras</a:t>
            </a:r>
            <a:r>
              <a:rPr lang="en-GB" sz="2200" dirty="0" smtClean="0"/>
              <a:t> 6.32 to 6.38</a:t>
            </a:r>
          </a:p>
          <a:p>
            <a:pPr marL="457200" lvl="1" indent="0">
              <a:buNone/>
            </a:pPr>
            <a:endParaRPr lang="en-GB" sz="2200" dirty="0" smtClean="0"/>
          </a:p>
          <a:p>
            <a:r>
              <a:rPr lang="en-GB" sz="2600" b="1" dirty="0" smtClean="0"/>
              <a:t>MO Has Full Operational Control</a:t>
            </a:r>
          </a:p>
          <a:p>
            <a:pPr lvl="1"/>
            <a:r>
              <a:rPr lang="en-GB" sz="2200" dirty="0" smtClean="0"/>
              <a:t>SEM CRA held in the name of the MO (6.20.1)</a:t>
            </a:r>
          </a:p>
          <a:p>
            <a:pPr lvl="1"/>
            <a:r>
              <a:rPr lang="en-GB" sz="2200" dirty="0" smtClean="0"/>
              <a:t>Bank Mandate in sole instruction of the MO (6.20.2)</a:t>
            </a:r>
          </a:p>
          <a:p>
            <a:pPr lvl="1"/>
            <a:r>
              <a:rPr lang="en-GB" sz="2200" dirty="0" smtClean="0"/>
              <a:t>Block against withdrawal unless in compliance with 6.35 i.e. Required Credit Cover remains in place</a:t>
            </a:r>
          </a:p>
          <a:p>
            <a:pPr lvl="1"/>
            <a:r>
              <a:rPr lang="en-GB" sz="2200" dirty="0" smtClean="0"/>
              <a:t>General block against withdrawal until all amounts which are or may become payable to either </a:t>
            </a:r>
            <a:r>
              <a:rPr lang="en-GB" sz="2200" b="1" dirty="0" smtClean="0"/>
              <a:t>SEM Creditors OR MO</a:t>
            </a:r>
            <a:r>
              <a:rPr lang="en-GB" sz="2200" dirty="0" smtClean="0"/>
              <a:t> under TSC (6.33)</a:t>
            </a:r>
          </a:p>
          <a:p>
            <a:pPr lvl="1"/>
            <a:r>
              <a:rPr lang="en-GB" sz="2200" dirty="0" smtClean="0"/>
              <a:t>Code at all times takes precedence over bank mandate (6.35.2)</a:t>
            </a:r>
          </a:p>
          <a:p>
            <a:pPr lvl="1"/>
            <a:endParaRPr lang="en-GB" sz="2200" dirty="0" smtClean="0"/>
          </a:p>
        </p:txBody>
      </p:sp>
      <p:pic>
        <p:nvPicPr>
          <p:cNvPr id="9" name="Picture 10"/>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388424" y="6514888"/>
            <a:ext cx="755576" cy="343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Footer Placeholder 9"/>
          <p:cNvSpPr>
            <a:spLocks noGrp="1"/>
          </p:cNvSpPr>
          <p:nvPr>
            <p:ph type="ftr" sz="quarter" idx="11"/>
          </p:nvPr>
        </p:nvSpPr>
        <p:spPr/>
        <p:txBody>
          <a:bodyPr/>
          <a:lstStyle/>
          <a:p>
            <a:fld id="{60F31810-251E-4F0F-88FD-8DEB6726EE86}" type="slidenum">
              <a:rPr lang="en-GB" smtClean="0"/>
              <a:pPr/>
              <a:t>10</a:t>
            </a:fld>
            <a:endParaRPr lang="en-GB" dirty="0"/>
          </a:p>
        </p:txBody>
      </p:sp>
    </p:spTree>
    <p:extLst>
      <p:ext uri="{BB962C8B-B14F-4D97-AF65-F5344CB8AC3E}">
        <p14:creationId xmlns:p14="http://schemas.microsoft.com/office/powerpoint/2010/main" xmlns="" val="18679112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92"/>
            <a:ext cx="8229600" cy="1143000"/>
          </a:xfrm>
        </p:spPr>
        <p:txBody>
          <a:bodyPr/>
          <a:lstStyle/>
          <a:p>
            <a:pPr algn="l"/>
            <a:r>
              <a:rPr lang="en-GB" b="1" dirty="0" smtClean="0">
                <a:solidFill>
                  <a:srgbClr val="0E705B"/>
                </a:solidFill>
              </a:rPr>
              <a:t>Insolvency under Trust</a:t>
            </a:r>
            <a:endParaRPr lang="en-GB" b="1" dirty="0">
              <a:solidFill>
                <a:srgbClr val="0E705B"/>
              </a:solidFill>
            </a:endParaRPr>
          </a:p>
        </p:txBody>
      </p:sp>
      <p:sp>
        <p:nvSpPr>
          <p:cNvPr id="3" name="Content Placeholder 2"/>
          <p:cNvSpPr>
            <a:spLocks noGrp="1"/>
          </p:cNvSpPr>
          <p:nvPr>
            <p:ph idx="1"/>
          </p:nvPr>
        </p:nvSpPr>
        <p:spPr/>
        <p:txBody>
          <a:bodyPr>
            <a:normAutofit fontScale="92500" lnSpcReduction="10000"/>
          </a:bodyPr>
          <a:lstStyle/>
          <a:p>
            <a:r>
              <a:rPr lang="en-GB" sz="2600" b="1" dirty="0" smtClean="0"/>
              <a:t>Of MO</a:t>
            </a:r>
          </a:p>
          <a:p>
            <a:pPr lvl="1"/>
            <a:r>
              <a:rPr lang="en-GB" sz="2200" dirty="0" smtClean="0"/>
              <a:t>Money is not the MO’s – it belongs to the Participants - it still sits in the trust ring fence, will not be part of MO’s assets on insolvency.</a:t>
            </a:r>
          </a:p>
          <a:p>
            <a:r>
              <a:rPr lang="en-GB" sz="2600" b="1" dirty="0" smtClean="0"/>
              <a:t>Of the Participant</a:t>
            </a:r>
          </a:p>
          <a:p>
            <a:pPr lvl="1"/>
            <a:r>
              <a:rPr lang="en-GB" sz="2200" dirty="0" smtClean="0"/>
              <a:t>Money is still within the Trust Ring fence, administrator, liquidator, receiver will not have any greater right to access the funds than the Participant</a:t>
            </a:r>
            <a:r>
              <a:rPr lang="en-GB" dirty="0" smtClean="0"/>
              <a:t>.</a:t>
            </a:r>
          </a:p>
          <a:p>
            <a:r>
              <a:rPr lang="en-GB" sz="2600" b="1" dirty="0" smtClean="0"/>
              <a:t>In both cases:-</a:t>
            </a:r>
          </a:p>
          <a:p>
            <a:pPr lvl="1"/>
            <a:r>
              <a:rPr lang="en-GB" sz="2200" dirty="0" smtClean="0"/>
              <a:t>the money is protected and available for MO to use under the terms of the TSC.</a:t>
            </a:r>
          </a:p>
          <a:p>
            <a:r>
              <a:rPr lang="en-GB" sz="2600" b="1" dirty="0" smtClean="0"/>
              <a:t>Charge</a:t>
            </a:r>
          </a:p>
          <a:p>
            <a:pPr lvl="1"/>
            <a:r>
              <a:rPr lang="en-GB" sz="2200" dirty="0" smtClean="0"/>
              <a:t>This position is the same whether or not there is a charge.</a:t>
            </a:r>
            <a:endParaRPr lang="en-GB" sz="2200" dirty="0"/>
          </a:p>
        </p:txBody>
      </p:sp>
      <p:pic>
        <p:nvPicPr>
          <p:cNvPr id="9" name="Picture 10"/>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388424" y="6514888"/>
            <a:ext cx="755576" cy="343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Footer Placeholder 9"/>
          <p:cNvSpPr>
            <a:spLocks noGrp="1"/>
          </p:cNvSpPr>
          <p:nvPr>
            <p:ph type="ftr" sz="quarter" idx="11"/>
          </p:nvPr>
        </p:nvSpPr>
        <p:spPr/>
        <p:txBody>
          <a:bodyPr/>
          <a:lstStyle/>
          <a:p>
            <a:fld id="{99A38360-0A90-45BD-890B-C429E9528827}" type="slidenum">
              <a:rPr lang="en-GB" smtClean="0"/>
              <a:pPr/>
              <a:t>11</a:t>
            </a:fld>
            <a:endParaRPr lang="en-GB" dirty="0"/>
          </a:p>
        </p:txBody>
      </p:sp>
    </p:spTree>
    <p:extLst>
      <p:ext uri="{BB962C8B-B14F-4D97-AF65-F5344CB8AC3E}">
        <p14:creationId xmlns:p14="http://schemas.microsoft.com/office/powerpoint/2010/main" xmlns="" val="1514041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3743"/>
            <a:ext cx="8229600" cy="1143000"/>
          </a:xfrm>
        </p:spPr>
        <p:txBody>
          <a:bodyPr/>
          <a:lstStyle/>
          <a:p>
            <a:pPr algn="l"/>
            <a:r>
              <a:rPr lang="en-GB" b="1" dirty="0" smtClean="0">
                <a:solidFill>
                  <a:srgbClr val="0E705B"/>
                </a:solidFill>
              </a:rPr>
              <a:t>Belt and Braces?</a:t>
            </a:r>
            <a:endParaRPr lang="en-GB" b="1" dirty="0">
              <a:solidFill>
                <a:srgbClr val="0E705B"/>
              </a:solidFill>
            </a:endParaRPr>
          </a:p>
        </p:txBody>
      </p:sp>
      <p:sp>
        <p:nvSpPr>
          <p:cNvPr id="5" name="Content Placeholder 4"/>
          <p:cNvSpPr>
            <a:spLocks noGrp="1"/>
          </p:cNvSpPr>
          <p:nvPr>
            <p:ph idx="1"/>
          </p:nvPr>
        </p:nvSpPr>
        <p:spPr/>
        <p:txBody>
          <a:bodyPr>
            <a:normAutofit fontScale="47500" lnSpcReduction="20000"/>
          </a:bodyPr>
          <a:lstStyle/>
          <a:p>
            <a:pPr marL="342900" lvl="1" indent="-342900">
              <a:buFont typeface="Arial" pitchFamily="34" charset="0"/>
              <a:buChar char="•"/>
            </a:pPr>
            <a:r>
              <a:rPr lang="en-GB" sz="3300" b="1" dirty="0" smtClean="0"/>
              <a:t>New Charge Creates Uncertainty</a:t>
            </a:r>
            <a:endParaRPr lang="en-GB" b="1" dirty="0" smtClean="0"/>
          </a:p>
          <a:p>
            <a:pPr lvl="1"/>
            <a:r>
              <a:rPr lang="en-GB" dirty="0" smtClean="0"/>
              <a:t>What governs the SEM CRA- trust or charge?</a:t>
            </a:r>
          </a:p>
          <a:p>
            <a:pPr lvl="1"/>
            <a:r>
              <a:rPr lang="en-GB" dirty="0" smtClean="0"/>
              <a:t>More problematic given flaws:-</a:t>
            </a:r>
          </a:p>
          <a:p>
            <a:pPr lvl="2"/>
            <a:r>
              <a:rPr lang="en-GB" dirty="0" smtClean="0"/>
              <a:t>Charge re orders priority of payments so that MO gets its costs and expenses first as opposed to TSC SEM Creditors for Shortfall/ Unsecure Bad Debt, Variable Market Operator Charge under TSC- it runs contrary to its intended purpose- providing support for payments to be made to SEM Creditors</a:t>
            </a:r>
          </a:p>
          <a:p>
            <a:pPr lvl="2"/>
            <a:r>
              <a:rPr lang="en-GB" dirty="0" smtClean="0"/>
              <a:t>Why </a:t>
            </a:r>
            <a:r>
              <a:rPr lang="en-GB" dirty="0"/>
              <a:t>does the Trust treat the SEM Collateral Reserve Assets one way (i.e. cash and LOC) and then New Charge for cash another</a:t>
            </a:r>
            <a:r>
              <a:rPr lang="en-GB" dirty="0" smtClean="0"/>
              <a:t>?</a:t>
            </a:r>
          </a:p>
          <a:p>
            <a:pPr lvl="2"/>
            <a:r>
              <a:rPr lang="en-GB" dirty="0" smtClean="0"/>
              <a:t>Provides new powers and rights to MO not provided under TSC and not provided under LOC</a:t>
            </a:r>
          </a:p>
          <a:p>
            <a:pPr lvl="2"/>
            <a:r>
              <a:rPr lang="en-GB" dirty="0" smtClean="0"/>
              <a:t>Introduces another jurisdiction into TSC.</a:t>
            </a:r>
          </a:p>
          <a:p>
            <a:pPr lvl="3"/>
            <a:endParaRPr lang="en-GB" dirty="0" smtClean="0"/>
          </a:p>
          <a:p>
            <a:r>
              <a:rPr lang="en-GB" b="1" dirty="0" smtClean="0"/>
              <a:t>New Charge Creates more harm than good</a:t>
            </a:r>
          </a:p>
          <a:p>
            <a:pPr lvl="1"/>
            <a:r>
              <a:rPr lang="en-GB" dirty="0" smtClean="0"/>
              <a:t>By creating these problems, rather than provide “protection” it is creating more uncertainty, making it less likely that it will be enforceable in the first place.</a:t>
            </a:r>
            <a:r>
              <a:rPr lang="en-GB" dirty="0"/>
              <a:t> </a:t>
            </a:r>
            <a:endParaRPr lang="en-GB" dirty="0" smtClean="0"/>
          </a:p>
          <a:p>
            <a:pPr lvl="1"/>
            <a:r>
              <a:rPr lang="en-GB" dirty="0" smtClean="0"/>
              <a:t>Charge </a:t>
            </a:r>
            <a:r>
              <a:rPr lang="en-GB" dirty="0"/>
              <a:t>is of little use if it is not actually </a:t>
            </a:r>
            <a:r>
              <a:rPr lang="en-GB" dirty="0" smtClean="0"/>
              <a:t>enforceable</a:t>
            </a:r>
          </a:p>
          <a:p>
            <a:pPr lvl="1"/>
            <a:r>
              <a:rPr lang="en-GB" dirty="0" smtClean="0"/>
              <a:t>Unnecessary given the trust protects all parties interests.</a:t>
            </a:r>
          </a:p>
          <a:p>
            <a:pPr lvl="1"/>
            <a:r>
              <a:rPr lang="en-GB" dirty="0" smtClean="0"/>
              <a:t>Why was it there in the first place? Not an appendix like LOC, possible “mistake”</a:t>
            </a:r>
            <a:endParaRPr lang="en-GB" dirty="0"/>
          </a:p>
          <a:p>
            <a:pPr lvl="2"/>
            <a:endParaRPr lang="en-GB" dirty="0" smtClean="0"/>
          </a:p>
          <a:p>
            <a:r>
              <a:rPr lang="en-GB" b="1" dirty="0" smtClean="0"/>
              <a:t>Collateral</a:t>
            </a:r>
          </a:p>
          <a:p>
            <a:pPr lvl="1"/>
            <a:r>
              <a:rPr lang="en-GB" dirty="0" smtClean="0"/>
              <a:t>If there are perceived shortfalls in “collateral” then this can be dealt with under the terms of the Trust- don’t need a charge to address.</a:t>
            </a:r>
          </a:p>
          <a:p>
            <a:pPr lvl="1"/>
            <a:r>
              <a:rPr lang="en-GB" dirty="0" smtClean="0"/>
              <a:t>Must always bear in mind that the purpose to provide collateral for SEM Creditors, not MO</a:t>
            </a:r>
            <a:endParaRPr lang="en-GB" dirty="0"/>
          </a:p>
        </p:txBody>
      </p:sp>
      <p:pic>
        <p:nvPicPr>
          <p:cNvPr id="9" name="Picture 10"/>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388424" y="6514888"/>
            <a:ext cx="755576" cy="343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Footer Placeholder 9"/>
          <p:cNvSpPr>
            <a:spLocks noGrp="1"/>
          </p:cNvSpPr>
          <p:nvPr>
            <p:ph type="ftr" sz="quarter" idx="11"/>
          </p:nvPr>
        </p:nvSpPr>
        <p:spPr/>
        <p:txBody>
          <a:bodyPr/>
          <a:lstStyle/>
          <a:p>
            <a:fld id="{353BFAAD-D724-47AC-BFA6-CE2E7CD58193}" type="slidenum">
              <a:rPr lang="en-GB" smtClean="0"/>
              <a:pPr/>
              <a:t>12</a:t>
            </a:fld>
            <a:endParaRPr lang="en-GB" dirty="0"/>
          </a:p>
        </p:txBody>
      </p:sp>
    </p:spTree>
    <p:extLst>
      <p:ext uri="{BB962C8B-B14F-4D97-AF65-F5344CB8AC3E}">
        <p14:creationId xmlns:p14="http://schemas.microsoft.com/office/powerpoint/2010/main" xmlns="" val="39769827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6321"/>
            <a:ext cx="8229600" cy="1143000"/>
          </a:xfrm>
        </p:spPr>
        <p:txBody>
          <a:bodyPr/>
          <a:lstStyle/>
          <a:p>
            <a:pPr algn="l"/>
            <a:r>
              <a:rPr lang="en-GB" b="1" dirty="0" smtClean="0">
                <a:solidFill>
                  <a:srgbClr val="0E705B"/>
                </a:solidFill>
              </a:rPr>
              <a:t>SEM Mods Committee</a:t>
            </a:r>
            <a:endParaRPr lang="en-GB" b="1" dirty="0">
              <a:solidFill>
                <a:srgbClr val="0E705B"/>
              </a:solidFill>
            </a:endParaRPr>
          </a:p>
        </p:txBody>
      </p:sp>
      <p:sp>
        <p:nvSpPr>
          <p:cNvPr id="5" name="Content Placeholder 4"/>
          <p:cNvSpPr>
            <a:spLocks noGrp="1"/>
          </p:cNvSpPr>
          <p:nvPr>
            <p:ph idx="1"/>
          </p:nvPr>
        </p:nvSpPr>
        <p:spPr/>
        <p:txBody>
          <a:bodyPr>
            <a:normAutofit fontScale="70000" lnSpcReduction="20000"/>
          </a:bodyPr>
          <a:lstStyle/>
          <a:p>
            <a:r>
              <a:rPr lang="en-GB" dirty="0" smtClean="0"/>
              <a:t>Has not received full legal advice on the question- are the funds secure or safe?</a:t>
            </a:r>
          </a:p>
          <a:p>
            <a:r>
              <a:rPr lang="en-GB" dirty="0" smtClean="0"/>
              <a:t>Creates issues of non compliance for MO with trusts under TSC </a:t>
            </a:r>
          </a:p>
          <a:p>
            <a:r>
              <a:rPr lang="en-GB" dirty="0"/>
              <a:t>P</a:t>
            </a:r>
            <a:r>
              <a:rPr lang="en-GB" dirty="0" smtClean="0"/>
              <a:t>otential discrimination issues</a:t>
            </a:r>
          </a:p>
          <a:p>
            <a:r>
              <a:rPr lang="en-GB" dirty="0" smtClean="0"/>
              <a:t>Flawed Security</a:t>
            </a:r>
          </a:p>
          <a:p>
            <a:r>
              <a:rPr lang="en-GB" dirty="0" smtClean="0"/>
              <a:t>Problematic and un-</a:t>
            </a:r>
            <a:r>
              <a:rPr lang="en-GB" dirty="0" err="1" smtClean="0"/>
              <a:t>costed</a:t>
            </a:r>
            <a:r>
              <a:rPr lang="en-GB" dirty="0" smtClean="0"/>
              <a:t> solution</a:t>
            </a:r>
          </a:p>
          <a:p>
            <a:r>
              <a:rPr lang="en-GB" dirty="0" smtClean="0"/>
              <a:t>General </a:t>
            </a:r>
            <a:r>
              <a:rPr lang="en-GB" dirty="0"/>
              <a:t>obligation to act in accordance with the Code </a:t>
            </a:r>
            <a:r>
              <a:rPr lang="en-GB" dirty="0" smtClean="0"/>
              <a:t>Objectives not met:-</a:t>
            </a:r>
            <a:endParaRPr lang="en-GB" dirty="0"/>
          </a:p>
          <a:p>
            <a:pPr lvl="1"/>
            <a:r>
              <a:rPr lang="en-GB" dirty="0" smtClean="0"/>
              <a:t>facilitate </a:t>
            </a:r>
            <a:r>
              <a:rPr lang="en-GB" dirty="0"/>
              <a:t>efficient discharge of MO </a:t>
            </a:r>
            <a:r>
              <a:rPr lang="en-GB" dirty="0" smtClean="0"/>
              <a:t>obligations (1.3.1 )</a:t>
            </a:r>
            <a:endParaRPr lang="en-GB" dirty="0"/>
          </a:p>
          <a:p>
            <a:pPr lvl="1"/>
            <a:r>
              <a:rPr lang="en-GB" dirty="0" smtClean="0"/>
              <a:t>facilitate </a:t>
            </a:r>
            <a:r>
              <a:rPr lang="en-GB" dirty="0"/>
              <a:t>efficient, economic and co ordinated </a:t>
            </a:r>
            <a:r>
              <a:rPr lang="en-GB" dirty="0" smtClean="0"/>
              <a:t>operation</a:t>
            </a:r>
            <a:r>
              <a:rPr lang="en-GB" dirty="0"/>
              <a:t>….in a financially secure </a:t>
            </a:r>
            <a:r>
              <a:rPr lang="en-GB" dirty="0" smtClean="0"/>
              <a:t>manner (1.3.2)</a:t>
            </a:r>
            <a:endParaRPr lang="en-GB" dirty="0"/>
          </a:p>
          <a:p>
            <a:pPr lvl="1"/>
            <a:r>
              <a:rPr lang="en-GB" dirty="0" smtClean="0"/>
              <a:t>Provide transparency (1.3.5)</a:t>
            </a:r>
            <a:endParaRPr lang="en-GB" dirty="0"/>
          </a:p>
          <a:p>
            <a:pPr lvl="1"/>
            <a:r>
              <a:rPr lang="en-GB" dirty="0" smtClean="0"/>
              <a:t>Ensure </a:t>
            </a:r>
            <a:r>
              <a:rPr lang="en-GB" dirty="0"/>
              <a:t>no undue </a:t>
            </a:r>
            <a:r>
              <a:rPr lang="en-GB" dirty="0" smtClean="0"/>
              <a:t>discrimination (1.3.6)</a:t>
            </a:r>
            <a:endParaRPr lang="en-GB" dirty="0"/>
          </a:p>
          <a:p>
            <a:endParaRPr lang="en-GB" dirty="0" smtClean="0"/>
          </a:p>
          <a:p>
            <a:endParaRPr lang="en-GB" dirty="0"/>
          </a:p>
        </p:txBody>
      </p:sp>
      <p:pic>
        <p:nvPicPr>
          <p:cNvPr id="9" name="Picture 10"/>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388424" y="6514888"/>
            <a:ext cx="755576" cy="343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Footer Placeholder 9"/>
          <p:cNvSpPr>
            <a:spLocks noGrp="1"/>
          </p:cNvSpPr>
          <p:nvPr>
            <p:ph type="ftr" sz="quarter" idx="11"/>
          </p:nvPr>
        </p:nvSpPr>
        <p:spPr/>
        <p:txBody>
          <a:bodyPr/>
          <a:lstStyle/>
          <a:p>
            <a:fld id="{9F413257-3009-4E6F-B101-F6E4F37DF775}" type="slidenum">
              <a:rPr lang="en-GB" smtClean="0"/>
              <a:pPr/>
              <a:t>13</a:t>
            </a:fld>
            <a:endParaRPr lang="en-GB" dirty="0"/>
          </a:p>
        </p:txBody>
      </p:sp>
    </p:spTree>
    <p:extLst>
      <p:ext uri="{BB962C8B-B14F-4D97-AF65-F5344CB8AC3E}">
        <p14:creationId xmlns:p14="http://schemas.microsoft.com/office/powerpoint/2010/main" xmlns="" val="37245627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04"/>
            <a:ext cx="8229600" cy="1143000"/>
          </a:xfrm>
        </p:spPr>
        <p:txBody>
          <a:bodyPr>
            <a:normAutofit fontScale="90000"/>
          </a:bodyPr>
          <a:lstStyle/>
          <a:p>
            <a:pPr algn="l"/>
            <a:r>
              <a:rPr lang="en-GB" b="1" dirty="0" smtClean="0">
                <a:solidFill>
                  <a:srgbClr val="0E705B"/>
                </a:solidFill>
              </a:rPr>
              <a:t>Has Mods Committee got an answer?</a:t>
            </a:r>
            <a:endParaRPr lang="en-GB" b="1" dirty="0">
              <a:solidFill>
                <a:srgbClr val="0E705B"/>
              </a:solidFill>
            </a:endParaRPr>
          </a:p>
        </p:txBody>
      </p:sp>
      <p:sp>
        <p:nvSpPr>
          <p:cNvPr id="3" name="Content Placeholder 2"/>
          <p:cNvSpPr>
            <a:spLocks noGrp="1"/>
          </p:cNvSpPr>
          <p:nvPr>
            <p:ph idx="1"/>
          </p:nvPr>
        </p:nvSpPr>
        <p:spPr/>
        <p:txBody>
          <a:bodyPr>
            <a:normAutofit fontScale="62500" lnSpcReduction="20000"/>
          </a:bodyPr>
          <a:lstStyle/>
          <a:p>
            <a:r>
              <a:rPr lang="en-GB" dirty="0" smtClean="0"/>
              <a:t>Terms of reference:-</a:t>
            </a:r>
          </a:p>
          <a:p>
            <a:pPr lvl="1"/>
            <a:r>
              <a:rPr lang="en-GB" dirty="0" smtClean="0"/>
              <a:t>(</a:t>
            </a:r>
            <a:r>
              <a:rPr lang="en-GB" dirty="0" err="1" smtClean="0"/>
              <a:t>i</a:t>
            </a:r>
            <a:r>
              <a:rPr lang="en-GB" dirty="0" smtClean="0"/>
              <a:t>) How </a:t>
            </a:r>
            <a:r>
              <a:rPr lang="en-GB" dirty="0"/>
              <a:t>secure are funds to the </a:t>
            </a:r>
            <a:r>
              <a:rPr lang="en-GB" dirty="0" smtClean="0"/>
              <a:t>market?</a:t>
            </a:r>
            <a:endParaRPr lang="en-GB" dirty="0"/>
          </a:p>
          <a:p>
            <a:pPr lvl="1"/>
            <a:r>
              <a:rPr lang="en-GB" dirty="0" smtClean="0"/>
              <a:t>(ii) If </a:t>
            </a:r>
            <a:r>
              <a:rPr lang="en-GB" dirty="0"/>
              <a:t>Section 6.21 is removed, are the remaining provisions in </a:t>
            </a:r>
            <a:r>
              <a:rPr lang="en-GB" dirty="0" smtClean="0"/>
              <a:t>Section 6 adequate?</a:t>
            </a:r>
            <a:endParaRPr lang="en-GB" dirty="0"/>
          </a:p>
          <a:p>
            <a:pPr lvl="1"/>
            <a:r>
              <a:rPr lang="en-GB" dirty="0" smtClean="0"/>
              <a:t>(iii) If </a:t>
            </a:r>
            <a:r>
              <a:rPr lang="en-GB" dirty="0"/>
              <a:t>Section 6.21 is removed, is section 6.20.3 redundant?</a:t>
            </a:r>
          </a:p>
          <a:p>
            <a:pPr lvl="1"/>
            <a:r>
              <a:rPr lang="en-GB" dirty="0" smtClean="0"/>
              <a:t>(iv) If </a:t>
            </a:r>
            <a:r>
              <a:rPr lang="en-GB" dirty="0"/>
              <a:t>not, what should be included</a:t>
            </a:r>
            <a:r>
              <a:rPr lang="en-GB" dirty="0" smtClean="0"/>
              <a:t>?</a:t>
            </a:r>
          </a:p>
          <a:p>
            <a:r>
              <a:rPr lang="en-GB" dirty="0" smtClean="0"/>
              <a:t>Not directly answered</a:t>
            </a:r>
          </a:p>
          <a:p>
            <a:pPr lvl="1"/>
            <a:r>
              <a:rPr lang="en-GB" dirty="0" smtClean="0"/>
              <a:t>(</a:t>
            </a:r>
            <a:r>
              <a:rPr lang="en-GB" dirty="0" err="1" smtClean="0"/>
              <a:t>i</a:t>
            </a:r>
            <a:r>
              <a:rPr lang="en-GB" dirty="0" smtClean="0"/>
              <a:t>) is never addressed, i.e. the substance- they are secure under the SEM CRA Trust</a:t>
            </a:r>
          </a:p>
          <a:p>
            <a:pPr lvl="1"/>
            <a:r>
              <a:rPr lang="en-GB" dirty="0" smtClean="0"/>
              <a:t>Instead there is a narrow focus on the security filing requirements in relation to the “Code Charge”.</a:t>
            </a:r>
          </a:p>
          <a:p>
            <a:pPr lvl="1"/>
            <a:r>
              <a:rPr lang="en-GB" dirty="0" smtClean="0"/>
              <a:t>No consideration is given as to what would happen under the Trust arrangements- i.e. </a:t>
            </a:r>
            <a:r>
              <a:rPr lang="en-GB" dirty="0"/>
              <a:t> </a:t>
            </a:r>
            <a:r>
              <a:rPr lang="en-GB" dirty="0" smtClean="0"/>
              <a:t>(ii) if the remainder of Section 6 was adequate?</a:t>
            </a:r>
          </a:p>
          <a:p>
            <a:pPr lvl="1"/>
            <a:r>
              <a:rPr lang="en-GB" dirty="0" smtClean="0"/>
              <a:t>Correctly identifies the conflict between the trust and deed of charge- but does not go on to analyse what this means- and the current proposal simply ignores this.</a:t>
            </a:r>
          </a:p>
          <a:p>
            <a:pPr lvl="1"/>
            <a:r>
              <a:rPr lang="en-GB" dirty="0" smtClean="0"/>
              <a:t>Suggestion of “</a:t>
            </a:r>
            <a:r>
              <a:rPr lang="en-GB" dirty="0" err="1" smtClean="0"/>
              <a:t>Elexon</a:t>
            </a:r>
            <a:r>
              <a:rPr lang="en-GB" dirty="0" smtClean="0"/>
              <a:t>” model but not other forms- i.e. trust</a:t>
            </a:r>
          </a:p>
          <a:p>
            <a:pPr lvl="1"/>
            <a:endParaRPr lang="en-GB" dirty="0"/>
          </a:p>
          <a:p>
            <a:endParaRPr lang="en-GB" dirty="0"/>
          </a:p>
        </p:txBody>
      </p:sp>
      <p:pic>
        <p:nvPicPr>
          <p:cNvPr id="9" name="Picture 10"/>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388424" y="6514888"/>
            <a:ext cx="755576" cy="343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Footer Placeholder 9"/>
          <p:cNvSpPr>
            <a:spLocks noGrp="1"/>
          </p:cNvSpPr>
          <p:nvPr>
            <p:ph type="ftr" sz="quarter" idx="11"/>
          </p:nvPr>
        </p:nvSpPr>
        <p:spPr/>
        <p:txBody>
          <a:bodyPr/>
          <a:lstStyle/>
          <a:p>
            <a:fld id="{C106F292-460C-477F-AE0F-BE199EA28B55}" type="slidenum">
              <a:rPr lang="en-GB" smtClean="0"/>
              <a:pPr/>
              <a:t>14</a:t>
            </a:fld>
            <a:endParaRPr lang="en-GB" dirty="0"/>
          </a:p>
        </p:txBody>
      </p:sp>
    </p:spTree>
    <p:extLst>
      <p:ext uri="{BB962C8B-B14F-4D97-AF65-F5344CB8AC3E}">
        <p14:creationId xmlns:p14="http://schemas.microsoft.com/office/powerpoint/2010/main" xmlns="" val="13200711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fontScale="47500" lnSpcReduction="20000"/>
          </a:bodyPr>
          <a:lstStyle/>
          <a:p>
            <a:r>
              <a:rPr lang="en-GB" dirty="0" smtClean="0"/>
              <a:t>Proposed Deed of Charge, assumes Sterling SEM Collateral account is in London</a:t>
            </a:r>
          </a:p>
          <a:p>
            <a:r>
              <a:rPr lang="en-GB" dirty="0" smtClean="0"/>
              <a:t>TSC under paragraph 6.19 requires SEM Collateral Accounts to be in each “Currency Zone in which the Participant has a registered Unit”</a:t>
            </a:r>
          </a:p>
          <a:p>
            <a:pPr lvl="1"/>
            <a:r>
              <a:rPr lang="en-GB" dirty="0" smtClean="0"/>
              <a:t>“Currency Zone”- “means the Jurisdiction in which a Unit is Connected. For the Purpose of Interconnector Units, Interconnector Residual Capacity Units and Interconnector Error Units only, the Jurisdiction is the SEM Jurisdiction to which the relevant Interconnector is linked”</a:t>
            </a:r>
          </a:p>
          <a:p>
            <a:pPr lvl="1"/>
            <a:r>
              <a:rPr lang="en-GB" dirty="0" smtClean="0"/>
              <a:t>“Jurisdiction” means Ireland or Northern Ireland or both as appropriate.</a:t>
            </a:r>
          </a:p>
          <a:p>
            <a:pPr lvl="1"/>
            <a:r>
              <a:rPr lang="en-GB" b="1" dirty="0" smtClean="0"/>
              <a:t>SEM Collateral Reserve Accounts must be in Ireland (Euro) and Northern Ireland (Sterling</a:t>
            </a:r>
            <a:r>
              <a:rPr lang="en-GB" dirty="0" smtClean="0"/>
              <a:t>)</a:t>
            </a:r>
          </a:p>
          <a:p>
            <a:pPr lvl="1"/>
            <a:endParaRPr lang="en-GB" dirty="0" smtClean="0"/>
          </a:p>
          <a:p>
            <a:r>
              <a:rPr lang="en-GB" dirty="0" smtClean="0"/>
              <a:t>Proposed Deed of Charge and Account Security will place MO into a position where it has  compliance issues with other terms of TSC :-</a:t>
            </a:r>
          </a:p>
          <a:p>
            <a:pPr lvl="1"/>
            <a:r>
              <a:rPr lang="en-GB" dirty="0" smtClean="0"/>
              <a:t>Alters the priority of payments for in respect of SEM Creditors contrary to TSC and current trusts</a:t>
            </a:r>
          </a:p>
          <a:p>
            <a:pPr lvl="1"/>
            <a:r>
              <a:rPr lang="en-GB" dirty="0" smtClean="0"/>
              <a:t>Gives it a power of sale- which would be contrary to it trust duties</a:t>
            </a:r>
          </a:p>
          <a:p>
            <a:pPr lvl="1"/>
            <a:r>
              <a:rPr lang="en-GB" dirty="0" smtClean="0"/>
              <a:t>Gives it rights to place funds into accounts not covered by trust- contrary to trust duties</a:t>
            </a:r>
          </a:p>
          <a:p>
            <a:pPr lvl="1"/>
            <a:r>
              <a:rPr lang="en-GB" dirty="0" smtClean="0"/>
              <a:t>Gives it the right to circumvent the DRP</a:t>
            </a:r>
          </a:p>
          <a:p>
            <a:pPr lvl="1"/>
            <a:r>
              <a:rPr lang="en-GB" dirty="0" smtClean="0"/>
              <a:t>Provides for currency conversion- which would affect priority of Euro and Sterling SEM Creditors</a:t>
            </a:r>
          </a:p>
          <a:p>
            <a:pPr lvl="1"/>
            <a:r>
              <a:rPr lang="en-GB" dirty="0" smtClean="0"/>
              <a:t>Gives indemnities where none are provided for in TSC</a:t>
            </a:r>
          </a:p>
          <a:p>
            <a:pPr lvl="1"/>
            <a:r>
              <a:rPr lang="en-GB" dirty="0" smtClean="0"/>
              <a:t>Creates disparity between LOC and Cash</a:t>
            </a:r>
          </a:p>
          <a:p>
            <a:pPr lvl="4"/>
            <a:endParaRPr lang="en-GB" dirty="0" smtClean="0"/>
          </a:p>
          <a:p>
            <a:pPr lvl="1"/>
            <a:endParaRPr lang="en-GB" dirty="0"/>
          </a:p>
        </p:txBody>
      </p:sp>
      <p:pic>
        <p:nvPicPr>
          <p:cNvPr id="9" name="Picture 10"/>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388424" y="6514888"/>
            <a:ext cx="755576" cy="343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Footer Placeholder 9"/>
          <p:cNvSpPr>
            <a:spLocks noGrp="1"/>
          </p:cNvSpPr>
          <p:nvPr>
            <p:ph type="ftr" sz="quarter" idx="11"/>
          </p:nvPr>
        </p:nvSpPr>
        <p:spPr/>
        <p:txBody>
          <a:bodyPr/>
          <a:lstStyle/>
          <a:p>
            <a:fld id="{B713133C-60AA-4F18-AEA2-C820ADEB256F}" type="slidenum">
              <a:rPr lang="en-GB" smtClean="0"/>
              <a:pPr/>
              <a:t>15</a:t>
            </a:fld>
            <a:endParaRPr lang="en-GB" dirty="0"/>
          </a:p>
        </p:txBody>
      </p:sp>
      <p:sp>
        <p:nvSpPr>
          <p:cNvPr id="11" name="Title 10"/>
          <p:cNvSpPr>
            <a:spLocks noGrp="1"/>
          </p:cNvSpPr>
          <p:nvPr>
            <p:ph type="title"/>
          </p:nvPr>
        </p:nvSpPr>
        <p:spPr>
          <a:xfrm>
            <a:off x="457200" y="34870"/>
            <a:ext cx="8229600" cy="1143000"/>
          </a:xfrm>
        </p:spPr>
        <p:txBody>
          <a:bodyPr/>
          <a:lstStyle/>
          <a:p>
            <a:pPr algn="l"/>
            <a:r>
              <a:rPr lang="en-GB" b="1" dirty="0">
                <a:solidFill>
                  <a:srgbClr val="0E705B"/>
                </a:solidFill>
              </a:rPr>
              <a:t>C</a:t>
            </a:r>
            <a:r>
              <a:rPr lang="en-GB" b="1" dirty="0" smtClean="0">
                <a:solidFill>
                  <a:srgbClr val="0E705B"/>
                </a:solidFill>
              </a:rPr>
              <a:t>ompliance Issues with TSC?</a:t>
            </a:r>
            <a:endParaRPr lang="en-GB" b="1" dirty="0">
              <a:solidFill>
                <a:srgbClr val="0E705B"/>
              </a:solidFill>
            </a:endParaRPr>
          </a:p>
        </p:txBody>
      </p:sp>
    </p:spTree>
    <p:extLst>
      <p:ext uri="{BB962C8B-B14F-4D97-AF65-F5344CB8AC3E}">
        <p14:creationId xmlns:p14="http://schemas.microsoft.com/office/powerpoint/2010/main" xmlns="" val="31312991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6612" y="3743"/>
            <a:ext cx="8229600" cy="1143000"/>
          </a:xfrm>
        </p:spPr>
        <p:txBody>
          <a:bodyPr/>
          <a:lstStyle/>
          <a:p>
            <a:pPr algn="l"/>
            <a:r>
              <a:rPr lang="en-GB" b="1" dirty="0" smtClean="0">
                <a:solidFill>
                  <a:srgbClr val="0E705B"/>
                </a:solidFill>
              </a:rPr>
              <a:t>Potential Discrimination Issues</a:t>
            </a:r>
            <a:endParaRPr lang="en-GB" b="1" dirty="0">
              <a:solidFill>
                <a:srgbClr val="0E705B"/>
              </a:solidFill>
            </a:endParaRPr>
          </a:p>
        </p:txBody>
      </p:sp>
      <p:sp>
        <p:nvSpPr>
          <p:cNvPr id="3" name="Content Placeholder 2"/>
          <p:cNvSpPr>
            <a:spLocks noGrp="1"/>
          </p:cNvSpPr>
          <p:nvPr>
            <p:ph idx="1"/>
          </p:nvPr>
        </p:nvSpPr>
        <p:spPr/>
        <p:txBody>
          <a:bodyPr>
            <a:normAutofit fontScale="92500"/>
          </a:bodyPr>
          <a:lstStyle/>
          <a:p>
            <a:r>
              <a:rPr lang="en-GB" dirty="0"/>
              <a:t>Discrimination? </a:t>
            </a:r>
          </a:p>
          <a:p>
            <a:pPr lvl="1"/>
            <a:r>
              <a:rPr lang="en-GB" dirty="0"/>
              <a:t>Why is only the SEM CRA for Sterling in </a:t>
            </a:r>
            <a:r>
              <a:rPr lang="en-GB" dirty="0" smtClean="0"/>
              <a:t>London why </a:t>
            </a:r>
            <a:r>
              <a:rPr lang="en-GB" dirty="0"/>
              <a:t>not the SEM CRA for Euro too?</a:t>
            </a:r>
          </a:p>
          <a:p>
            <a:pPr lvl="1"/>
            <a:r>
              <a:rPr lang="en-GB" dirty="0"/>
              <a:t>This </a:t>
            </a:r>
            <a:r>
              <a:rPr lang="en-GB" dirty="0" smtClean="0"/>
              <a:t>non compliance </a:t>
            </a:r>
            <a:r>
              <a:rPr lang="en-GB" dirty="0"/>
              <a:t>of the code only seems to affect the Sterling Participants and not the Euro Participants.</a:t>
            </a:r>
          </a:p>
          <a:p>
            <a:pPr lvl="1"/>
            <a:r>
              <a:rPr lang="en-GB" dirty="0"/>
              <a:t>Appointment of agent (</a:t>
            </a:r>
            <a:r>
              <a:rPr lang="en-GB" dirty="0" smtClean="0"/>
              <a:t>English) affects any Participant who is not English (majority)</a:t>
            </a:r>
          </a:p>
          <a:p>
            <a:pPr lvl="1"/>
            <a:r>
              <a:rPr lang="en-GB" dirty="0" smtClean="0"/>
              <a:t>Are all the current charges (</a:t>
            </a:r>
            <a:r>
              <a:rPr lang="en-GB" dirty="0" err="1" smtClean="0"/>
              <a:t>RoI</a:t>
            </a:r>
            <a:r>
              <a:rPr lang="en-GB" dirty="0" smtClean="0"/>
              <a:t>/ NI) going to be replaced by “new charge”</a:t>
            </a:r>
          </a:p>
          <a:p>
            <a:pPr lvl="1"/>
            <a:r>
              <a:rPr lang="en-GB" dirty="0" smtClean="0"/>
              <a:t>Why is cash being treated differently to LOCs?</a:t>
            </a:r>
            <a:endParaRPr lang="en-GB" dirty="0"/>
          </a:p>
          <a:p>
            <a:pPr marL="457200" lvl="1" indent="0">
              <a:buNone/>
            </a:pPr>
            <a:endParaRPr lang="en-GB" dirty="0"/>
          </a:p>
          <a:p>
            <a:endParaRPr lang="en-GB" dirty="0"/>
          </a:p>
        </p:txBody>
      </p:sp>
      <p:pic>
        <p:nvPicPr>
          <p:cNvPr id="9" name="Picture 10"/>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388424" y="6514888"/>
            <a:ext cx="755576" cy="343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Footer Placeholder 9"/>
          <p:cNvSpPr>
            <a:spLocks noGrp="1"/>
          </p:cNvSpPr>
          <p:nvPr>
            <p:ph type="ftr" sz="quarter" idx="11"/>
          </p:nvPr>
        </p:nvSpPr>
        <p:spPr/>
        <p:txBody>
          <a:bodyPr/>
          <a:lstStyle/>
          <a:p>
            <a:fld id="{618CE258-2805-44B7-B303-F3083763E975}" type="slidenum">
              <a:rPr lang="en-GB" smtClean="0"/>
              <a:pPr/>
              <a:t>16</a:t>
            </a:fld>
            <a:endParaRPr lang="en-GB" dirty="0"/>
          </a:p>
        </p:txBody>
      </p:sp>
    </p:spTree>
    <p:extLst>
      <p:ext uri="{BB962C8B-B14F-4D97-AF65-F5344CB8AC3E}">
        <p14:creationId xmlns:p14="http://schemas.microsoft.com/office/powerpoint/2010/main" xmlns="" val="16170415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pPr algn="l"/>
            <a:r>
              <a:rPr lang="en-GB" b="1" dirty="0" smtClean="0">
                <a:solidFill>
                  <a:srgbClr val="0E705B"/>
                </a:solidFill>
              </a:rPr>
              <a:t>Flawed Charge</a:t>
            </a:r>
            <a:endParaRPr lang="en-GB" b="1" dirty="0">
              <a:solidFill>
                <a:srgbClr val="0E705B"/>
              </a:solidFill>
            </a:endParaRPr>
          </a:p>
        </p:txBody>
      </p:sp>
      <p:sp>
        <p:nvSpPr>
          <p:cNvPr id="3" name="Content Placeholder 2"/>
          <p:cNvSpPr>
            <a:spLocks noGrp="1"/>
          </p:cNvSpPr>
          <p:nvPr>
            <p:ph idx="1"/>
          </p:nvPr>
        </p:nvSpPr>
        <p:spPr/>
        <p:txBody>
          <a:bodyPr>
            <a:normAutofit fontScale="92500" lnSpcReduction="20000"/>
          </a:bodyPr>
          <a:lstStyle/>
          <a:p>
            <a:r>
              <a:rPr lang="en-GB" dirty="0" smtClean="0"/>
              <a:t>Does not recognise the Trusts under which the SEM CRA operates, and cuts across them and terms of TSC</a:t>
            </a:r>
            <a:r>
              <a:rPr lang="en-GB" dirty="0"/>
              <a:t>. </a:t>
            </a:r>
            <a:endParaRPr lang="en-GB" dirty="0" smtClean="0"/>
          </a:p>
          <a:p>
            <a:r>
              <a:rPr lang="en-GB" dirty="0" smtClean="0"/>
              <a:t>Purports </a:t>
            </a:r>
            <a:r>
              <a:rPr lang="en-GB" dirty="0"/>
              <a:t>to provide powers to the MO that it does not have under the TSC some in </a:t>
            </a:r>
            <a:r>
              <a:rPr lang="en-GB" dirty="0" smtClean="0"/>
              <a:t>conflict with TSC placing MO in position where it will have compliance issues with the terms of trusts and TSC</a:t>
            </a:r>
          </a:p>
          <a:p>
            <a:r>
              <a:rPr lang="en-GB" dirty="0" smtClean="0"/>
              <a:t>Purports to create a charge an account which the PT has no “legal” interest- has only a beneficial interest.</a:t>
            </a:r>
          </a:p>
        </p:txBody>
      </p:sp>
      <p:pic>
        <p:nvPicPr>
          <p:cNvPr id="9" name="Picture 10"/>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388424" y="6514888"/>
            <a:ext cx="755576" cy="343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Footer Placeholder 9"/>
          <p:cNvSpPr>
            <a:spLocks noGrp="1"/>
          </p:cNvSpPr>
          <p:nvPr>
            <p:ph type="ftr" sz="quarter" idx="11"/>
          </p:nvPr>
        </p:nvSpPr>
        <p:spPr/>
        <p:txBody>
          <a:bodyPr/>
          <a:lstStyle/>
          <a:p>
            <a:fld id="{A97B1DDA-FDA3-4D97-8A71-80B538C8F05E}" type="slidenum">
              <a:rPr lang="en-GB" smtClean="0"/>
              <a:pPr/>
              <a:t>17</a:t>
            </a:fld>
            <a:endParaRPr lang="en-GB" dirty="0"/>
          </a:p>
        </p:txBody>
      </p:sp>
    </p:spTree>
    <p:extLst>
      <p:ext uri="{BB962C8B-B14F-4D97-AF65-F5344CB8AC3E}">
        <p14:creationId xmlns:p14="http://schemas.microsoft.com/office/powerpoint/2010/main" xmlns="" val="89254381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321"/>
            <a:ext cx="8229600" cy="1143000"/>
          </a:xfrm>
        </p:spPr>
        <p:txBody>
          <a:bodyPr/>
          <a:lstStyle/>
          <a:p>
            <a:pPr algn="l"/>
            <a:r>
              <a:rPr lang="en-GB" b="1" dirty="0" smtClean="0">
                <a:solidFill>
                  <a:srgbClr val="0E705B"/>
                </a:solidFill>
              </a:rPr>
              <a:t>Flawed Charge- cuts across TSC</a:t>
            </a:r>
            <a:endParaRPr lang="en-GB" b="1" dirty="0">
              <a:solidFill>
                <a:srgbClr val="0E705B"/>
              </a:solidFill>
            </a:endParaRPr>
          </a:p>
        </p:txBody>
      </p:sp>
      <p:graphicFrame>
        <p:nvGraphicFramePr>
          <p:cNvPr id="5" name="Table 4"/>
          <p:cNvGraphicFramePr>
            <a:graphicFrameLocks noGrp="1"/>
          </p:cNvGraphicFramePr>
          <p:nvPr>
            <p:extLst>
              <p:ext uri="{D42A27DB-BD31-4B8C-83A1-F6EECF244321}">
                <p14:modId xmlns:p14="http://schemas.microsoft.com/office/powerpoint/2010/main" xmlns="" val="2029134356"/>
              </p:ext>
            </p:extLst>
          </p:nvPr>
        </p:nvGraphicFramePr>
        <p:xfrm>
          <a:off x="395536" y="980726"/>
          <a:ext cx="8208912" cy="5685982"/>
        </p:xfrm>
        <a:graphic>
          <a:graphicData uri="http://schemas.openxmlformats.org/drawingml/2006/table">
            <a:tbl>
              <a:tblPr firstRow="1" bandRow="1">
                <a:tableStyleId>{5C22544A-7EE6-4342-B048-85BDC9FD1C3A}</a:tableStyleId>
              </a:tblPr>
              <a:tblGrid>
                <a:gridCol w="2052228"/>
                <a:gridCol w="2052228"/>
                <a:gridCol w="2052228"/>
                <a:gridCol w="2052228"/>
              </a:tblGrid>
              <a:tr h="38071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Issue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Letter or Credit</a:t>
                      </a:r>
                    </a:p>
                  </a:txBody>
                  <a:tcPr/>
                </a:tc>
                <a:tc>
                  <a:txBody>
                    <a:bodyPr/>
                    <a:lstStyle/>
                    <a:p>
                      <a:r>
                        <a:rPr lang="en-GB" sz="1200" dirty="0" smtClean="0"/>
                        <a:t>Existing</a:t>
                      </a:r>
                      <a:r>
                        <a:rPr lang="en-GB" sz="1200" baseline="0" dirty="0" smtClean="0"/>
                        <a:t> Trust</a:t>
                      </a:r>
                      <a:endParaRPr lang="en-GB"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New</a:t>
                      </a:r>
                      <a:r>
                        <a:rPr lang="en-GB" sz="1200" baseline="0" dirty="0" smtClean="0"/>
                        <a:t> Proposed Charge</a:t>
                      </a:r>
                      <a:endParaRPr lang="en-GB" sz="1200" dirty="0" smtClean="0"/>
                    </a:p>
                  </a:txBody>
                  <a:tcPr/>
                </a:tc>
              </a:tr>
              <a:tr h="159585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1" dirty="0" smtClean="0"/>
                        <a:t>Payment Cascade</a:t>
                      </a:r>
                    </a:p>
                  </a:txBody>
                  <a:tcPr/>
                </a:tc>
                <a:tc>
                  <a:txBody>
                    <a:bodyPr/>
                    <a:lstStyle/>
                    <a:p>
                      <a:pPr marL="0" indent="0">
                        <a:buNone/>
                      </a:pPr>
                      <a:r>
                        <a:rPr lang="en-GB" sz="1200" baseline="0" dirty="0" smtClean="0"/>
                        <a:t>(</a:t>
                      </a:r>
                      <a:r>
                        <a:rPr lang="en-GB" sz="1200" baseline="0" dirty="0" err="1" smtClean="0"/>
                        <a:t>i</a:t>
                      </a:r>
                      <a:r>
                        <a:rPr lang="en-GB" sz="1200" baseline="0" dirty="0" smtClean="0"/>
                        <a:t>)To SEM Creditors (according to their interest)</a:t>
                      </a:r>
                    </a:p>
                    <a:p>
                      <a:pPr marL="0" indent="0">
                        <a:buNone/>
                      </a:pPr>
                      <a:r>
                        <a:rPr lang="en-GB" sz="1200" baseline="0" dirty="0" smtClean="0"/>
                        <a:t>(ii)  To VM OC</a:t>
                      </a:r>
                    </a:p>
                    <a:p>
                      <a:pPr marL="0" indent="0">
                        <a:buNone/>
                      </a:pPr>
                      <a:r>
                        <a:rPr lang="en-GB" sz="1200" baseline="0" dirty="0" smtClean="0"/>
                        <a:t>(iii)  Residue back to PT if no  shortfall/ unsecured bad debt or VM OC</a:t>
                      </a:r>
                    </a:p>
                    <a:p>
                      <a:pPr marL="0" indent="0">
                        <a:buNone/>
                      </a:pPr>
                      <a:endParaRPr lang="en-GB" sz="1200" dirty="0" smtClean="0"/>
                    </a:p>
                  </a:txBody>
                  <a:tcPr/>
                </a:tc>
                <a:tc>
                  <a:txBody>
                    <a:bodyPr/>
                    <a:lstStyle/>
                    <a:p>
                      <a:pPr marL="0" indent="0">
                        <a:buNone/>
                      </a:pPr>
                      <a:r>
                        <a:rPr lang="en-GB" sz="1200" dirty="0" smtClean="0"/>
                        <a:t>(</a:t>
                      </a:r>
                      <a:r>
                        <a:rPr lang="en-GB" sz="1200" dirty="0" err="1" smtClean="0"/>
                        <a:t>i</a:t>
                      </a:r>
                      <a:r>
                        <a:rPr lang="en-GB" sz="1200" dirty="0" smtClean="0"/>
                        <a:t>) To SEM</a:t>
                      </a:r>
                      <a:r>
                        <a:rPr lang="en-GB" sz="1200" baseline="0" dirty="0" smtClean="0"/>
                        <a:t> Creditors (according to their interest)</a:t>
                      </a:r>
                    </a:p>
                    <a:p>
                      <a:pPr marL="0" indent="0">
                        <a:buNone/>
                      </a:pPr>
                      <a:r>
                        <a:rPr lang="en-GB" sz="1200" baseline="0" dirty="0" smtClean="0"/>
                        <a:t>(ii)  To VM OC</a:t>
                      </a:r>
                    </a:p>
                    <a:p>
                      <a:r>
                        <a:rPr lang="en-GB" sz="1200" dirty="0" smtClean="0"/>
                        <a:t>(iii)</a:t>
                      </a:r>
                      <a:r>
                        <a:rPr lang="en-GB" sz="1200" baseline="0" dirty="0" smtClean="0"/>
                        <a:t>  Residue back to P if  no shortfall/ unsecured bad debt/ VM OC</a:t>
                      </a:r>
                      <a:endParaRPr lang="en-GB" sz="1200" dirty="0" smtClean="0"/>
                    </a:p>
                    <a:p>
                      <a:endParaRPr lang="en-GB" sz="1200" dirty="0"/>
                    </a:p>
                  </a:txBody>
                  <a:tcPr/>
                </a:tc>
                <a:tc>
                  <a:txBody>
                    <a:bodyPr/>
                    <a:lstStyle/>
                    <a:p>
                      <a:pPr marL="400050" indent="-400050">
                        <a:buAutoNum type="romanLcParenBoth"/>
                      </a:pPr>
                      <a:r>
                        <a:rPr lang="en-GB" sz="1200" baseline="0" dirty="0" smtClean="0"/>
                        <a:t>To MO’s costs and expenses</a:t>
                      </a:r>
                    </a:p>
                    <a:p>
                      <a:pPr marL="400050" indent="-400050">
                        <a:buAutoNum type="romanLcParenBoth"/>
                      </a:pPr>
                      <a:r>
                        <a:rPr lang="en-GB" sz="1200" baseline="0" dirty="0" smtClean="0"/>
                        <a:t>Remuneration of a receiver</a:t>
                      </a:r>
                    </a:p>
                    <a:p>
                      <a:pPr marL="400050" indent="-400050">
                        <a:buAutoNum type="romanLcParenBoth"/>
                      </a:pPr>
                      <a:r>
                        <a:rPr lang="en-GB" sz="1200" baseline="0" dirty="0" smtClean="0"/>
                        <a:t>Satisfaction of Secured Obligations</a:t>
                      </a:r>
                    </a:p>
                    <a:p>
                      <a:pPr marL="400050" indent="-400050">
                        <a:buAutoNum type="romanLcParenBoth"/>
                      </a:pPr>
                      <a:r>
                        <a:rPr lang="en-GB" sz="1200" dirty="0" smtClean="0"/>
                        <a:t>Then to PT</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dirty="0" smtClean="0"/>
                    </a:p>
                  </a:txBody>
                  <a:tcPr/>
                </a:tc>
              </a:tr>
              <a:tr h="197135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200" dirty="0" smtClean="0"/>
                    </a:p>
                  </a:txBody>
                  <a:tcPr/>
                </a:tc>
                <a:tc>
                  <a:txBody>
                    <a:bodyPr/>
                    <a:lstStyle/>
                    <a:p>
                      <a:pPr marL="0" indent="0">
                        <a:buNone/>
                      </a:pPr>
                      <a:endParaRPr lang="en-GB" sz="1200" dirty="0" smtClean="0"/>
                    </a:p>
                  </a:txBody>
                  <a:tcPr/>
                </a:tc>
                <a:tc>
                  <a:txBody>
                    <a:bodyPr/>
                    <a:lstStyle/>
                    <a:p>
                      <a:endParaRPr lang="en-GB" sz="1200" dirty="0"/>
                    </a:p>
                  </a:txBody>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1" dirty="0" smtClean="0">
                          <a:solidFill>
                            <a:srgbClr val="FF0000"/>
                          </a:solidFill>
                        </a:rPr>
                        <a:t>Does not protect SEM Creditors</a:t>
                      </a:r>
                      <a:r>
                        <a:rPr lang="en-GB" sz="1200" b="1" baseline="0" dirty="0" smtClean="0">
                          <a:solidFill>
                            <a:srgbClr val="FF0000"/>
                          </a:solidFill>
                        </a:rPr>
                        <a:t> first</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1" baseline="0" dirty="0" smtClean="0">
                          <a:solidFill>
                            <a:srgbClr val="FF0000"/>
                          </a:solidFill>
                        </a:rPr>
                        <a:t>Provides for MO’s costs first </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1" baseline="0" dirty="0" smtClean="0">
                          <a:solidFill>
                            <a:srgbClr val="FF0000"/>
                          </a:solidFill>
                        </a:rPr>
                        <a:t>And next costs of a receiver never contemplated by TSC</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1" baseline="0" dirty="0" smtClean="0">
                          <a:solidFill>
                            <a:srgbClr val="FF0000"/>
                          </a:solidFill>
                        </a:rPr>
                        <a:t>So fails in its key purpose to ensure SEM Creditors get their money first.</a:t>
                      </a:r>
                    </a:p>
                  </a:txBody>
                  <a:tcPr/>
                </a:tc>
              </a:tr>
              <a:tr h="38071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200" dirty="0" smtClean="0"/>
                    </a:p>
                  </a:txBody>
                  <a:tcPr/>
                </a:tc>
                <a:tc>
                  <a:txBody>
                    <a:bodyPr/>
                    <a:lstStyle/>
                    <a:p>
                      <a:pPr marL="0" indent="0">
                        <a:buNone/>
                      </a:pPr>
                      <a:endParaRPr lang="en-GB" sz="1200" dirty="0" smtClean="0"/>
                    </a:p>
                  </a:txBody>
                  <a:tcPr/>
                </a:tc>
                <a:tc>
                  <a:txBody>
                    <a:bodyPr/>
                    <a:lstStyle/>
                    <a:p>
                      <a:endParaRPr lang="en-GB" sz="1200" dirty="0"/>
                    </a:p>
                  </a:txBody>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b="1" baseline="0" dirty="0" smtClean="0">
                        <a:solidFill>
                          <a:srgbClr val="FF0000"/>
                        </a:solidFill>
                      </a:endParaRPr>
                    </a:p>
                  </a:txBody>
                  <a:tcPr/>
                </a:tc>
              </a:tr>
              <a:tr h="38071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1" dirty="0" smtClean="0"/>
                        <a:t>Power</a:t>
                      </a:r>
                      <a:r>
                        <a:rPr lang="en-GB" sz="1200" b="1" baseline="0" dirty="0" smtClean="0"/>
                        <a:t> to Sell?</a:t>
                      </a:r>
                      <a:endParaRPr lang="en-GB" sz="1200" b="1" dirty="0" smtClean="0"/>
                    </a:p>
                  </a:txBody>
                  <a:tcPr/>
                </a:tc>
                <a:tc>
                  <a:txBody>
                    <a:bodyPr/>
                    <a:lstStyle/>
                    <a:p>
                      <a:pPr marL="0" indent="0">
                        <a:buNone/>
                      </a:pPr>
                      <a:r>
                        <a:rPr lang="en-GB" sz="1200" dirty="0" smtClean="0"/>
                        <a:t>No</a:t>
                      </a:r>
                    </a:p>
                  </a:txBody>
                  <a:tcPr/>
                </a:tc>
                <a:tc>
                  <a:txBody>
                    <a:bodyPr/>
                    <a:lstStyle/>
                    <a:p>
                      <a:r>
                        <a:rPr lang="en-GB" sz="1200" dirty="0" smtClean="0"/>
                        <a:t>No</a:t>
                      </a:r>
                      <a:endParaRPr lang="en-GB"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kern="1200" dirty="0" smtClean="0">
                          <a:solidFill>
                            <a:schemeClr val="dk1"/>
                          </a:solidFill>
                          <a:latin typeface="+mn-lt"/>
                          <a:ea typeface="+mn-ea"/>
                          <a:cs typeface="+mn-cs"/>
                        </a:rPr>
                        <a:t>Yes-</a:t>
                      </a:r>
                      <a:r>
                        <a:rPr lang="en-GB" sz="1200" kern="1200" baseline="0" dirty="0" smtClean="0">
                          <a:solidFill>
                            <a:schemeClr val="dk1"/>
                          </a:solidFill>
                          <a:latin typeface="+mn-lt"/>
                          <a:ea typeface="+mn-ea"/>
                          <a:cs typeface="+mn-cs"/>
                        </a:rPr>
                        <a:t> MO provided that power</a:t>
                      </a:r>
                      <a:endParaRPr lang="en-GB" sz="1200" kern="1200" dirty="0" smtClean="0">
                        <a:solidFill>
                          <a:schemeClr val="dk1"/>
                        </a:solidFill>
                        <a:latin typeface="+mn-lt"/>
                        <a:ea typeface="+mn-ea"/>
                        <a:cs typeface="+mn-cs"/>
                      </a:endParaRPr>
                    </a:p>
                  </a:txBody>
                  <a:tcPr/>
                </a:tc>
              </a:tr>
              <a:tr h="84486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200" dirty="0" smtClean="0"/>
                    </a:p>
                  </a:txBody>
                  <a:tcPr/>
                </a:tc>
                <a:tc>
                  <a:txBody>
                    <a:bodyPr/>
                    <a:lstStyle/>
                    <a:p>
                      <a:pPr marL="0" indent="0">
                        <a:buNone/>
                      </a:pPr>
                      <a:endParaRPr lang="en-GB" sz="1200" dirty="0" smtClean="0"/>
                    </a:p>
                  </a:txBody>
                  <a:tcPr/>
                </a:tc>
                <a:tc>
                  <a:txBody>
                    <a:bodyPr/>
                    <a:lstStyle/>
                    <a:p>
                      <a:endParaRPr lang="en-GB" sz="1200" dirty="0"/>
                    </a:p>
                  </a:txBody>
                  <a:tcPr/>
                </a:tc>
                <a:tc>
                  <a: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1" baseline="0" dirty="0" smtClean="0">
                          <a:solidFill>
                            <a:srgbClr val="FF0000"/>
                          </a:solidFill>
                        </a:rPr>
                        <a:t>Why is this needed if cash?</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1" baseline="0" dirty="0" smtClean="0">
                          <a:solidFill>
                            <a:srgbClr val="FF0000"/>
                          </a:solidFill>
                        </a:rPr>
                        <a:t>Not compliant with  trust duties to SEM Creditors</a:t>
                      </a:r>
                    </a:p>
                  </a:txBody>
                  <a:tcPr/>
                </a:tc>
              </a:tr>
            </a:tbl>
          </a:graphicData>
        </a:graphic>
      </p:graphicFrame>
      <p:pic>
        <p:nvPicPr>
          <p:cNvPr id="9" name="Picture 10"/>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388424" y="6514888"/>
            <a:ext cx="755576" cy="343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Footer Placeholder 9"/>
          <p:cNvSpPr>
            <a:spLocks noGrp="1"/>
          </p:cNvSpPr>
          <p:nvPr>
            <p:ph type="ftr" sz="quarter" idx="11"/>
          </p:nvPr>
        </p:nvSpPr>
        <p:spPr/>
        <p:txBody>
          <a:bodyPr/>
          <a:lstStyle/>
          <a:p>
            <a:fld id="{A000C5D3-7B54-44E4-9BF5-9FABCA08F858}" type="slidenum">
              <a:rPr lang="en-GB" smtClean="0"/>
              <a:pPr/>
              <a:t>18</a:t>
            </a:fld>
            <a:endParaRPr lang="en-GB" dirty="0"/>
          </a:p>
        </p:txBody>
      </p:sp>
    </p:spTree>
    <p:extLst>
      <p:ext uri="{BB962C8B-B14F-4D97-AF65-F5344CB8AC3E}">
        <p14:creationId xmlns:p14="http://schemas.microsoft.com/office/powerpoint/2010/main" xmlns="" val="427538527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2253" y="1004"/>
            <a:ext cx="8229600" cy="1143000"/>
          </a:xfrm>
        </p:spPr>
        <p:txBody>
          <a:bodyPr/>
          <a:lstStyle/>
          <a:p>
            <a:pPr algn="l"/>
            <a:r>
              <a:rPr lang="en-GB" b="1" dirty="0">
                <a:solidFill>
                  <a:srgbClr val="0E705B"/>
                </a:solidFill>
              </a:rPr>
              <a:t>Flawed Charge- </a:t>
            </a:r>
            <a:r>
              <a:rPr lang="en-GB" b="1" dirty="0" smtClean="0">
                <a:solidFill>
                  <a:srgbClr val="0E705B"/>
                </a:solidFill>
              </a:rPr>
              <a:t>cuts </a:t>
            </a:r>
            <a:r>
              <a:rPr lang="en-GB" b="1" dirty="0">
                <a:solidFill>
                  <a:srgbClr val="0E705B"/>
                </a:solidFill>
              </a:rPr>
              <a:t>across </a:t>
            </a:r>
            <a:r>
              <a:rPr lang="en-GB" b="1" dirty="0" smtClean="0">
                <a:solidFill>
                  <a:srgbClr val="0E705B"/>
                </a:solidFill>
              </a:rPr>
              <a:t>TSC</a:t>
            </a:r>
            <a:endParaRPr lang="en-GB" b="1" dirty="0">
              <a:solidFill>
                <a:srgbClr val="0E705B"/>
              </a:solidFill>
            </a:endParaRPr>
          </a:p>
        </p:txBody>
      </p:sp>
      <p:graphicFrame>
        <p:nvGraphicFramePr>
          <p:cNvPr id="4" name="Table 3"/>
          <p:cNvGraphicFramePr>
            <a:graphicFrameLocks noGrp="1"/>
          </p:cNvGraphicFramePr>
          <p:nvPr>
            <p:extLst>
              <p:ext uri="{D42A27DB-BD31-4B8C-83A1-F6EECF244321}">
                <p14:modId xmlns:p14="http://schemas.microsoft.com/office/powerpoint/2010/main" xmlns="" val="1023831084"/>
              </p:ext>
            </p:extLst>
          </p:nvPr>
        </p:nvGraphicFramePr>
        <p:xfrm>
          <a:off x="467544" y="960884"/>
          <a:ext cx="8208912" cy="5588000"/>
        </p:xfrm>
        <a:graphic>
          <a:graphicData uri="http://schemas.openxmlformats.org/drawingml/2006/table">
            <a:tbl>
              <a:tblPr firstRow="1" bandRow="1">
                <a:tableStyleId>{5C22544A-7EE6-4342-B048-85BDC9FD1C3A}</a:tableStyleId>
              </a:tblPr>
              <a:tblGrid>
                <a:gridCol w="2052228"/>
                <a:gridCol w="2052228"/>
                <a:gridCol w="2052228"/>
                <a:gridCol w="2052228"/>
              </a:tblGrid>
              <a:tr h="370840">
                <a:tc>
                  <a:txBody>
                    <a:bodyPr/>
                    <a:lstStyle/>
                    <a:p>
                      <a:r>
                        <a:rPr lang="en-GB" sz="1200" dirty="0" smtClean="0"/>
                        <a:t>Issue</a:t>
                      </a:r>
                      <a:endParaRPr lang="en-GB" sz="1200" dirty="0"/>
                    </a:p>
                  </a:txBody>
                  <a:tcPr/>
                </a:tc>
                <a:tc>
                  <a:txBody>
                    <a:bodyPr/>
                    <a:lstStyle/>
                    <a:p>
                      <a:r>
                        <a:rPr lang="en-GB" sz="1200" dirty="0" smtClean="0"/>
                        <a:t>Letter of Credit</a:t>
                      </a:r>
                      <a:endParaRPr lang="en-GB" sz="1200" dirty="0"/>
                    </a:p>
                  </a:txBody>
                  <a:tcPr/>
                </a:tc>
                <a:tc>
                  <a:txBody>
                    <a:bodyPr/>
                    <a:lstStyle/>
                    <a:p>
                      <a:r>
                        <a:rPr lang="en-GB" sz="1200" dirty="0" smtClean="0"/>
                        <a:t>Existing</a:t>
                      </a:r>
                      <a:r>
                        <a:rPr lang="en-GB" sz="1200" baseline="0" dirty="0" smtClean="0"/>
                        <a:t> Trust</a:t>
                      </a:r>
                      <a:endParaRPr lang="en-GB" sz="1200" dirty="0"/>
                    </a:p>
                  </a:txBody>
                  <a:tcPr/>
                </a:tc>
                <a:tc>
                  <a:txBody>
                    <a:bodyPr/>
                    <a:lstStyle/>
                    <a:p>
                      <a:r>
                        <a:rPr lang="en-GB" sz="1200" dirty="0" smtClean="0"/>
                        <a:t>New Proposed Charge</a:t>
                      </a:r>
                      <a:endParaRPr lang="en-GB" sz="1200" dirty="0"/>
                    </a:p>
                  </a:txBody>
                  <a:tcPr/>
                </a:tc>
              </a:tr>
              <a:tr h="370840">
                <a:tc>
                  <a:txBody>
                    <a:bodyPr/>
                    <a:lstStyle/>
                    <a:p>
                      <a:r>
                        <a:rPr lang="en-GB" sz="1200" b="1" dirty="0" smtClean="0"/>
                        <a:t>MO </a:t>
                      </a:r>
                      <a:r>
                        <a:rPr lang="en-GB" sz="1200" b="1" baseline="0" dirty="0" smtClean="0"/>
                        <a:t>have power to place money in a suspense account?</a:t>
                      </a:r>
                      <a:endParaRPr lang="en-GB" sz="1200" b="1" dirty="0"/>
                    </a:p>
                  </a:txBody>
                  <a:tcPr/>
                </a:tc>
                <a:tc>
                  <a:txBody>
                    <a:bodyPr/>
                    <a:lstStyle/>
                    <a:p>
                      <a:r>
                        <a:rPr lang="en-GB" sz="1200" dirty="0" smtClean="0"/>
                        <a:t>No</a:t>
                      </a:r>
                      <a:endParaRPr lang="en-GB" sz="1200" dirty="0"/>
                    </a:p>
                  </a:txBody>
                  <a:tcPr/>
                </a:tc>
                <a:tc>
                  <a:txBody>
                    <a:bodyPr/>
                    <a:lstStyle/>
                    <a:p>
                      <a:r>
                        <a:rPr lang="en-GB" sz="1200" dirty="0" smtClean="0"/>
                        <a:t>No</a:t>
                      </a:r>
                      <a:endParaRPr lang="en-GB" sz="1200" dirty="0"/>
                    </a:p>
                  </a:txBody>
                  <a:tcPr/>
                </a:tc>
                <a:tc>
                  <a:txBody>
                    <a:bodyPr/>
                    <a:lstStyle/>
                    <a:p>
                      <a:r>
                        <a:rPr lang="en-GB" sz="1200" dirty="0" smtClean="0"/>
                        <a:t>Has</a:t>
                      </a:r>
                      <a:r>
                        <a:rPr lang="en-GB" sz="1200" baseline="0" dirty="0" smtClean="0"/>
                        <a:t> power to put money into a suspense account.</a:t>
                      </a:r>
                      <a:endParaRPr lang="en-GB" sz="1200" dirty="0"/>
                    </a:p>
                  </a:txBody>
                  <a:tcPr/>
                </a:tc>
              </a:tr>
              <a:tr h="370840">
                <a:tc>
                  <a:txBody>
                    <a:bodyPr/>
                    <a:lstStyle/>
                    <a:p>
                      <a:endParaRPr lang="en-GB" sz="1200" dirty="0"/>
                    </a:p>
                  </a:txBody>
                  <a:tcPr/>
                </a:tc>
                <a:tc>
                  <a:txBody>
                    <a:bodyPr/>
                    <a:lstStyle/>
                    <a:p>
                      <a:endParaRPr lang="en-GB" sz="1200" dirty="0"/>
                    </a:p>
                  </a:txBody>
                  <a:tcPr/>
                </a:tc>
                <a:tc>
                  <a:txBody>
                    <a:bodyPr/>
                    <a:lstStyle/>
                    <a:p>
                      <a:endParaRPr lang="en-GB" sz="1200" dirty="0"/>
                    </a:p>
                  </a:txBody>
                  <a:tcPr/>
                </a:tc>
                <a:tc>
                  <a:txBody>
                    <a:bodyPr/>
                    <a:lstStyle/>
                    <a:p>
                      <a:pPr marL="285750" indent="-285750">
                        <a:buFont typeface="Arial" panose="020B0604020202020204" pitchFamily="34" charset="0"/>
                        <a:buChar char="•"/>
                      </a:pPr>
                      <a:r>
                        <a:rPr lang="en-GB" sz="1200" b="1" dirty="0" smtClean="0">
                          <a:solidFill>
                            <a:srgbClr val="FF0000"/>
                          </a:solidFill>
                        </a:rPr>
                        <a:t>Not compliant with trust duties in relation to SEM</a:t>
                      </a:r>
                      <a:r>
                        <a:rPr lang="en-GB" sz="1200" b="1" baseline="0" dirty="0" smtClean="0">
                          <a:solidFill>
                            <a:srgbClr val="FF0000"/>
                          </a:solidFill>
                        </a:rPr>
                        <a:t> Creditors</a:t>
                      </a:r>
                    </a:p>
                    <a:p>
                      <a:pPr marL="285750" indent="-285750">
                        <a:buFont typeface="Arial" panose="020B0604020202020204" pitchFamily="34" charset="0"/>
                        <a:buChar char="•"/>
                      </a:pPr>
                      <a:r>
                        <a:rPr lang="en-GB" sz="1200" b="1" baseline="0" dirty="0" smtClean="0">
                          <a:solidFill>
                            <a:srgbClr val="FF0000"/>
                          </a:solidFill>
                        </a:rPr>
                        <a:t>Has no powers under TSC to create any such account</a:t>
                      </a:r>
                      <a:endParaRPr lang="en-GB" sz="1200" b="1" dirty="0">
                        <a:solidFill>
                          <a:srgbClr val="FF0000"/>
                        </a:solidFill>
                      </a:endParaRPr>
                    </a:p>
                  </a:txBody>
                  <a:tcPr/>
                </a:tc>
              </a:tr>
              <a:tr h="370840">
                <a:tc>
                  <a:txBody>
                    <a:bodyPr/>
                    <a:lstStyle/>
                    <a:p>
                      <a:r>
                        <a:rPr lang="en-GB" sz="1200" b="1" dirty="0" smtClean="0"/>
                        <a:t>Costs of Enforcement</a:t>
                      </a:r>
                      <a:endParaRPr lang="en-GB" sz="1200" b="1" dirty="0"/>
                    </a:p>
                  </a:txBody>
                  <a:tcPr/>
                </a:tc>
                <a:tc>
                  <a:txBody>
                    <a:bodyPr/>
                    <a:lstStyle/>
                    <a:p>
                      <a:r>
                        <a:rPr lang="en-GB" sz="1200" dirty="0" smtClean="0"/>
                        <a:t>€25</a:t>
                      </a:r>
                      <a:endParaRPr lang="en-GB" sz="1200" dirty="0"/>
                    </a:p>
                  </a:txBody>
                  <a:tcPr/>
                </a:tc>
                <a:tc>
                  <a:txBody>
                    <a:bodyPr/>
                    <a:lstStyle/>
                    <a:p>
                      <a:r>
                        <a:rPr lang="en-GB" sz="1200" dirty="0" smtClean="0"/>
                        <a:t>Market</a:t>
                      </a:r>
                      <a:r>
                        <a:rPr lang="en-GB" sz="1200" baseline="0" dirty="0" smtClean="0"/>
                        <a:t> Operator Charge</a:t>
                      </a:r>
                      <a:endParaRPr lang="en-GB" sz="1200" dirty="0"/>
                    </a:p>
                  </a:txBody>
                  <a:tcPr/>
                </a:tc>
                <a:tc>
                  <a:txBody>
                    <a:bodyPr/>
                    <a:lstStyle/>
                    <a:p>
                      <a:pPr marL="0" indent="0">
                        <a:buFont typeface="Arial" panose="020B0604020202020204" pitchFamily="34" charset="0"/>
                        <a:buNone/>
                      </a:pPr>
                      <a:r>
                        <a:rPr lang="en-GB" sz="1200" b="1" kern="1200" baseline="0" dirty="0" smtClean="0">
                          <a:solidFill>
                            <a:schemeClr val="dk1"/>
                          </a:solidFill>
                          <a:latin typeface="+mn-lt"/>
                          <a:ea typeface="+mn-ea"/>
                          <a:cs typeface="+mn-cs"/>
                        </a:rPr>
                        <a:t>Indemnity </a:t>
                      </a:r>
                      <a:r>
                        <a:rPr lang="en-GB" sz="1200" kern="1200" baseline="0" dirty="0" smtClean="0">
                          <a:solidFill>
                            <a:schemeClr val="dk1"/>
                          </a:solidFill>
                          <a:latin typeface="+mn-lt"/>
                          <a:ea typeface="+mn-ea"/>
                          <a:cs typeface="+mn-cs"/>
                        </a:rPr>
                        <a:t>for costs for preparation and enforcement; plus interest at 2% above MO’s cost of funding </a:t>
                      </a:r>
                    </a:p>
                  </a:txBody>
                  <a:tcPr/>
                </a:tc>
              </a:tr>
              <a:tr h="370840">
                <a:tc>
                  <a:txBody>
                    <a:bodyPr/>
                    <a:lstStyle/>
                    <a:p>
                      <a:endParaRPr lang="en-GB" sz="1200" dirty="0"/>
                    </a:p>
                  </a:txBody>
                  <a:tcPr/>
                </a:tc>
                <a:tc>
                  <a:txBody>
                    <a:bodyPr/>
                    <a:lstStyle/>
                    <a:p>
                      <a:endParaRPr lang="en-GB" sz="1200" dirty="0"/>
                    </a:p>
                  </a:txBody>
                  <a:tcPr/>
                </a:tc>
                <a:tc>
                  <a:txBody>
                    <a:bodyPr/>
                    <a:lstStyle/>
                    <a:p>
                      <a:endParaRPr lang="en-GB" sz="1200" dirty="0"/>
                    </a:p>
                  </a:txBody>
                  <a:tcPr/>
                </a:tc>
                <a:tc>
                  <a:txBody>
                    <a:bodyPr/>
                    <a:lstStyle/>
                    <a:p>
                      <a:pPr marL="285750" indent="-285750">
                        <a:buFont typeface="Arial" panose="020B0604020202020204" pitchFamily="34" charset="0"/>
                        <a:buChar char="•"/>
                      </a:pPr>
                      <a:r>
                        <a:rPr lang="en-GB" sz="1200" b="1" kern="1200" baseline="0" dirty="0" smtClean="0">
                          <a:solidFill>
                            <a:srgbClr val="FF0000"/>
                          </a:solidFill>
                          <a:latin typeface="+mn-lt"/>
                          <a:ea typeface="+mn-ea"/>
                          <a:cs typeface="+mn-cs"/>
                        </a:rPr>
                        <a:t>There is no intention to give the MO an indemnity</a:t>
                      </a:r>
                    </a:p>
                    <a:p>
                      <a:pPr marL="285750" indent="-285750">
                        <a:buFont typeface="Arial" panose="020B0604020202020204" pitchFamily="34" charset="0"/>
                        <a:buChar char="•"/>
                      </a:pPr>
                      <a:r>
                        <a:rPr lang="en-GB" sz="1200" b="1" kern="1200" baseline="0" dirty="0" smtClean="0">
                          <a:solidFill>
                            <a:srgbClr val="FF0000"/>
                          </a:solidFill>
                          <a:latin typeface="+mn-lt"/>
                          <a:ea typeface="+mn-ea"/>
                          <a:cs typeface="+mn-cs"/>
                        </a:rPr>
                        <a:t>PT’s Liability should be as per 2.318 </a:t>
                      </a:r>
                    </a:p>
                    <a:p>
                      <a:pPr marL="285750" indent="-285750">
                        <a:buFont typeface="Arial" panose="020B0604020202020204" pitchFamily="34" charset="0"/>
                        <a:buChar char="•"/>
                      </a:pPr>
                      <a:r>
                        <a:rPr lang="en-GB" sz="1200" b="1" kern="1200" baseline="0" dirty="0" smtClean="0">
                          <a:solidFill>
                            <a:srgbClr val="FF0000"/>
                          </a:solidFill>
                          <a:latin typeface="+mn-lt"/>
                          <a:ea typeface="+mn-ea"/>
                          <a:cs typeface="+mn-cs"/>
                        </a:rPr>
                        <a:t>Costs form part of Market Operator Charge</a:t>
                      </a:r>
                    </a:p>
                  </a:txBody>
                  <a:tcPr/>
                </a:tc>
              </a:tr>
              <a:tr h="370840">
                <a:tc>
                  <a:txBody>
                    <a:bodyPr/>
                    <a:lstStyle/>
                    <a:p>
                      <a:r>
                        <a:rPr lang="en-GB" sz="1200" b="1" dirty="0" err="1" smtClean="0"/>
                        <a:t>Gov</a:t>
                      </a:r>
                      <a:r>
                        <a:rPr lang="en-GB" sz="1200" b="1" dirty="0" smtClean="0"/>
                        <a:t> </a:t>
                      </a:r>
                      <a:r>
                        <a:rPr lang="en-GB" sz="1200" b="1" baseline="0" dirty="0" smtClean="0"/>
                        <a:t>Law and Jurisdiction</a:t>
                      </a:r>
                      <a:endParaRPr lang="en-GB" sz="1200" b="1" dirty="0"/>
                    </a:p>
                  </a:txBody>
                  <a:tcPr/>
                </a:tc>
                <a:tc>
                  <a:txBody>
                    <a:bodyPr/>
                    <a:lstStyle/>
                    <a:p>
                      <a:r>
                        <a:rPr lang="en-GB" sz="1200" dirty="0" smtClean="0"/>
                        <a:t>NI, and Exclusive </a:t>
                      </a:r>
                      <a:r>
                        <a:rPr lang="en-GB" sz="1200" dirty="0" err="1" smtClean="0"/>
                        <a:t>RoI</a:t>
                      </a:r>
                      <a:r>
                        <a:rPr lang="en-GB" sz="1200" dirty="0" smtClean="0"/>
                        <a:t> /</a:t>
                      </a:r>
                      <a:r>
                        <a:rPr lang="en-GB" sz="1200" baseline="0" dirty="0" smtClean="0"/>
                        <a:t> NI</a:t>
                      </a:r>
                      <a:endParaRPr lang="en-GB"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NI, and Exclusive </a:t>
                      </a:r>
                      <a:r>
                        <a:rPr lang="en-GB" sz="1200" dirty="0" err="1" smtClean="0"/>
                        <a:t>RoI</a:t>
                      </a:r>
                      <a:r>
                        <a:rPr lang="en-GB" sz="1200" dirty="0" smtClean="0"/>
                        <a:t> /</a:t>
                      </a:r>
                      <a:r>
                        <a:rPr lang="en-GB" sz="1200" baseline="0" dirty="0" smtClean="0"/>
                        <a:t> NI</a:t>
                      </a:r>
                      <a:endParaRPr lang="en-GB" sz="1200" dirty="0" smtClean="0"/>
                    </a:p>
                  </a:txBody>
                  <a:tcPr/>
                </a:tc>
                <a:tc>
                  <a:txBody>
                    <a:bodyPr/>
                    <a:lstStyle/>
                    <a:p>
                      <a:r>
                        <a:rPr lang="en-GB" sz="1200" dirty="0" smtClean="0"/>
                        <a:t>England/</a:t>
                      </a:r>
                      <a:r>
                        <a:rPr lang="en-GB" sz="1200" baseline="0" dirty="0" smtClean="0"/>
                        <a:t> </a:t>
                      </a:r>
                      <a:r>
                        <a:rPr lang="en-GB" sz="1200" dirty="0" smtClean="0"/>
                        <a:t>Non Exclusive </a:t>
                      </a:r>
                      <a:endParaRPr lang="en-GB" sz="1200" dirty="0"/>
                    </a:p>
                  </a:txBody>
                  <a:tcPr/>
                </a:tc>
              </a:tr>
              <a:tr h="370840">
                <a:tc>
                  <a:txBody>
                    <a:bodyPr/>
                    <a:lstStyle/>
                    <a:p>
                      <a:endParaRPr lang="en-GB" sz="1200" dirty="0"/>
                    </a:p>
                  </a:txBody>
                  <a:tcPr/>
                </a:tc>
                <a:tc>
                  <a:txBody>
                    <a:bodyPr/>
                    <a:lstStyle/>
                    <a:p>
                      <a:endParaRPr lang="en-GB" sz="1200" dirty="0"/>
                    </a:p>
                  </a:txBody>
                  <a:tcPr/>
                </a:tc>
                <a:tc>
                  <a:txBody>
                    <a:bodyPr/>
                    <a:lstStyle/>
                    <a:p>
                      <a:endParaRPr lang="en-GB" sz="1200" dirty="0"/>
                    </a:p>
                  </a:txBody>
                  <a:tcPr/>
                </a:tc>
                <a:tc>
                  <a:txBody>
                    <a:bodyPr/>
                    <a:lstStyle/>
                    <a:p>
                      <a:pPr marL="285750" indent="-285750">
                        <a:buFont typeface="Arial" panose="020B0604020202020204" pitchFamily="34" charset="0"/>
                        <a:buChar char="•"/>
                      </a:pPr>
                      <a:r>
                        <a:rPr lang="en-GB" sz="1200" b="1" dirty="0" smtClean="0">
                          <a:solidFill>
                            <a:srgbClr val="FF0000"/>
                          </a:solidFill>
                        </a:rPr>
                        <a:t>Leads to unnecessary enforcement issues and costs</a:t>
                      </a:r>
                    </a:p>
                    <a:p>
                      <a:pPr marL="285750" indent="-285750">
                        <a:buFont typeface="Arial" panose="020B0604020202020204" pitchFamily="34" charset="0"/>
                        <a:buChar char="•"/>
                      </a:pPr>
                      <a:r>
                        <a:rPr lang="en-GB" sz="1200" b="1" dirty="0" smtClean="0">
                          <a:solidFill>
                            <a:srgbClr val="FF0000"/>
                          </a:solidFill>
                        </a:rPr>
                        <a:t>Circumvents the DRP</a:t>
                      </a:r>
                      <a:endParaRPr lang="en-GB" sz="1200" b="1" dirty="0">
                        <a:solidFill>
                          <a:srgbClr val="FF0000"/>
                        </a:solidFill>
                      </a:endParaRPr>
                    </a:p>
                  </a:txBody>
                  <a:tcPr/>
                </a:tc>
              </a:tr>
            </a:tbl>
          </a:graphicData>
        </a:graphic>
      </p:graphicFrame>
      <p:pic>
        <p:nvPicPr>
          <p:cNvPr id="9" name="Picture 10"/>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388424" y="6514888"/>
            <a:ext cx="755576" cy="343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Footer Placeholder 9"/>
          <p:cNvSpPr>
            <a:spLocks noGrp="1"/>
          </p:cNvSpPr>
          <p:nvPr>
            <p:ph type="ftr" sz="quarter" idx="11"/>
          </p:nvPr>
        </p:nvSpPr>
        <p:spPr/>
        <p:txBody>
          <a:bodyPr/>
          <a:lstStyle/>
          <a:p>
            <a:fld id="{3C0AA036-C591-4B5D-A04E-B833FC797B21}" type="slidenum">
              <a:rPr lang="en-GB" smtClean="0"/>
              <a:pPr/>
              <a:t>19</a:t>
            </a:fld>
            <a:endParaRPr lang="en-GB" dirty="0"/>
          </a:p>
        </p:txBody>
      </p:sp>
    </p:spTree>
    <p:extLst>
      <p:ext uri="{BB962C8B-B14F-4D97-AF65-F5344CB8AC3E}">
        <p14:creationId xmlns:p14="http://schemas.microsoft.com/office/powerpoint/2010/main" xmlns="" val="3401734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36612" y="23581"/>
            <a:ext cx="8229600" cy="1143000"/>
          </a:xfrm>
        </p:spPr>
        <p:txBody>
          <a:bodyPr/>
          <a:lstStyle/>
          <a:p>
            <a:pPr algn="l"/>
            <a:r>
              <a:rPr lang="en-GB" b="1" dirty="0" smtClean="0">
                <a:solidFill>
                  <a:srgbClr val="0E705B"/>
                </a:solidFill>
              </a:rPr>
              <a:t>Introduction</a:t>
            </a:r>
            <a:endParaRPr lang="en-GB" b="1" dirty="0">
              <a:solidFill>
                <a:srgbClr val="0E705B"/>
              </a:solidFill>
            </a:endParaRPr>
          </a:p>
        </p:txBody>
      </p:sp>
      <p:sp>
        <p:nvSpPr>
          <p:cNvPr id="5" name="Content Placeholder 4"/>
          <p:cNvSpPr>
            <a:spLocks noGrp="1"/>
          </p:cNvSpPr>
          <p:nvPr>
            <p:ph idx="1"/>
          </p:nvPr>
        </p:nvSpPr>
        <p:spPr/>
        <p:txBody>
          <a:bodyPr>
            <a:normAutofit/>
          </a:bodyPr>
          <a:lstStyle/>
          <a:p>
            <a:r>
              <a:rPr lang="en-GB" sz="2000" dirty="0" smtClean="0"/>
              <a:t>Existing trust solution without a charge is the best solution</a:t>
            </a:r>
          </a:p>
          <a:p>
            <a:pPr marL="0" indent="0">
              <a:buNone/>
            </a:pPr>
            <a:endParaRPr lang="en-GB" sz="2000" dirty="0" smtClean="0"/>
          </a:p>
          <a:p>
            <a:r>
              <a:rPr lang="en-GB" sz="2000" dirty="0" smtClean="0"/>
              <a:t>How do we secure SEM Collateral Accounts in a way that:-</a:t>
            </a:r>
          </a:p>
          <a:p>
            <a:pPr lvl="1"/>
            <a:r>
              <a:rPr lang="en-GB" sz="2000" dirty="0" smtClean="0"/>
              <a:t>Protects interests of SEM Creditors, Participants and MO</a:t>
            </a:r>
          </a:p>
          <a:p>
            <a:pPr lvl="1"/>
            <a:r>
              <a:rPr lang="en-GB" sz="2000" dirty="0" smtClean="0"/>
              <a:t>Robustly enforceable</a:t>
            </a:r>
          </a:p>
          <a:p>
            <a:pPr lvl="1"/>
            <a:r>
              <a:rPr lang="en-GB" sz="2000" dirty="0" smtClean="0"/>
              <a:t>Avoids unnecessary administration (cost)</a:t>
            </a:r>
          </a:p>
          <a:p>
            <a:pPr lvl="1"/>
            <a:r>
              <a:rPr lang="en-GB" sz="2000" dirty="0" smtClean="0"/>
              <a:t>Pragmatic and swift</a:t>
            </a:r>
          </a:p>
        </p:txBody>
      </p:sp>
      <p:pic>
        <p:nvPicPr>
          <p:cNvPr id="6" name="Picture 10"/>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388424" y="6514888"/>
            <a:ext cx="755576" cy="343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2" name="Footer Placeholder 11"/>
          <p:cNvSpPr>
            <a:spLocks noGrp="1"/>
          </p:cNvSpPr>
          <p:nvPr>
            <p:ph type="ftr" sz="quarter" idx="11"/>
          </p:nvPr>
        </p:nvSpPr>
        <p:spPr/>
        <p:txBody>
          <a:bodyPr/>
          <a:lstStyle/>
          <a:p>
            <a:fld id="{FEF93E31-737C-4A81-96C9-FE26B4F28B94}" type="slidenum">
              <a:rPr lang="en-GB" smtClean="0"/>
              <a:pPr/>
              <a:t>2</a:t>
            </a:fld>
            <a:endParaRPr lang="en-GB" dirty="0"/>
          </a:p>
        </p:txBody>
      </p:sp>
    </p:spTree>
    <p:extLst>
      <p:ext uri="{BB962C8B-B14F-4D97-AF65-F5344CB8AC3E}">
        <p14:creationId xmlns:p14="http://schemas.microsoft.com/office/powerpoint/2010/main" xmlns="" val="74833999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92"/>
            <a:ext cx="8229600" cy="1143000"/>
          </a:xfrm>
        </p:spPr>
        <p:txBody>
          <a:bodyPr/>
          <a:lstStyle/>
          <a:p>
            <a:pPr algn="l"/>
            <a:r>
              <a:rPr lang="en-GB" b="1" dirty="0">
                <a:solidFill>
                  <a:srgbClr val="0E705B"/>
                </a:solidFill>
              </a:rPr>
              <a:t>Flawed Charge- </a:t>
            </a:r>
            <a:r>
              <a:rPr lang="en-GB" b="1" dirty="0" smtClean="0">
                <a:solidFill>
                  <a:srgbClr val="0E705B"/>
                </a:solidFill>
              </a:rPr>
              <a:t>cuts </a:t>
            </a:r>
            <a:r>
              <a:rPr lang="en-GB" b="1" dirty="0">
                <a:solidFill>
                  <a:srgbClr val="0E705B"/>
                </a:solidFill>
              </a:rPr>
              <a:t>across </a:t>
            </a:r>
            <a:r>
              <a:rPr lang="en-GB" b="1" dirty="0" smtClean="0">
                <a:solidFill>
                  <a:srgbClr val="0E705B"/>
                </a:solidFill>
              </a:rPr>
              <a:t>TSC</a:t>
            </a:r>
            <a:endParaRPr lang="en-GB" b="1" dirty="0">
              <a:solidFill>
                <a:srgbClr val="0E705B"/>
              </a:solidFill>
            </a:endParaRPr>
          </a:p>
        </p:txBody>
      </p:sp>
      <p:graphicFrame>
        <p:nvGraphicFramePr>
          <p:cNvPr id="5" name="Table 4"/>
          <p:cNvGraphicFramePr>
            <a:graphicFrameLocks noGrp="1"/>
          </p:cNvGraphicFramePr>
          <p:nvPr>
            <p:extLst>
              <p:ext uri="{D42A27DB-BD31-4B8C-83A1-F6EECF244321}">
                <p14:modId xmlns:p14="http://schemas.microsoft.com/office/powerpoint/2010/main" xmlns="" val="979604426"/>
              </p:ext>
            </p:extLst>
          </p:nvPr>
        </p:nvGraphicFramePr>
        <p:xfrm>
          <a:off x="467544" y="1268760"/>
          <a:ext cx="8208912" cy="5039360"/>
        </p:xfrm>
        <a:graphic>
          <a:graphicData uri="http://schemas.openxmlformats.org/drawingml/2006/table">
            <a:tbl>
              <a:tblPr firstRow="1" bandRow="1">
                <a:tableStyleId>{5C22544A-7EE6-4342-B048-85BDC9FD1C3A}</a:tableStyleId>
              </a:tblPr>
              <a:tblGrid>
                <a:gridCol w="2052228"/>
                <a:gridCol w="2052228"/>
                <a:gridCol w="2052228"/>
                <a:gridCol w="2052228"/>
              </a:tblGrid>
              <a:tr h="370840">
                <a:tc>
                  <a:txBody>
                    <a:bodyPr/>
                    <a:lstStyle/>
                    <a:p>
                      <a:r>
                        <a:rPr lang="en-GB" sz="1200" dirty="0" smtClean="0"/>
                        <a:t>Issue</a:t>
                      </a:r>
                      <a:endParaRPr lang="en-GB" sz="1200" dirty="0"/>
                    </a:p>
                  </a:txBody>
                  <a:tcPr/>
                </a:tc>
                <a:tc>
                  <a:txBody>
                    <a:bodyPr/>
                    <a:lstStyle/>
                    <a:p>
                      <a:r>
                        <a:rPr lang="en-GB" sz="1200" dirty="0" smtClean="0"/>
                        <a:t>Letter of Credit</a:t>
                      </a:r>
                      <a:endParaRPr lang="en-GB" sz="1200" dirty="0"/>
                    </a:p>
                  </a:txBody>
                  <a:tcPr/>
                </a:tc>
                <a:tc>
                  <a:txBody>
                    <a:bodyPr/>
                    <a:lstStyle/>
                    <a:p>
                      <a:r>
                        <a:rPr lang="en-GB" sz="1200" dirty="0" smtClean="0"/>
                        <a:t>Existing</a:t>
                      </a:r>
                      <a:r>
                        <a:rPr lang="en-GB" sz="1200" baseline="0" dirty="0" smtClean="0"/>
                        <a:t> Trust</a:t>
                      </a:r>
                      <a:endParaRPr lang="en-GB" sz="1200" dirty="0"/>
                    </a:p>
                  </a:txBody>
                  <a:tcPr/>
                </a:tc>
                <a:tc>
                  <a:txBody>
                    <a:bodyPr/>
                    <a:lstStyle/>
                    <a:p>
                      <a:r>
                        <a:rPr lang="en-GB" sz="1200" dirty="0" smtClean="0"/>
                        <a:t>New Proposed Charge</a:t>
                      </a:r>
                      <a:endParaRPr lang="en-GB" sz="1200" dirty="0"/>
                    </a:p>
                  </a:txBody>
                  <a:tcPr/>
                </a:tc>
              </a:tr>
              <a:tr h="370840">
                <a:tc>
                  <a:txBody>
                    <a:bodyPr/>
                    <a:lstStyle/>
                    <a:p>
                      <a:r>
                        <a:rPr lang="en-GB" sz="1200" b="1" dirty="0" smtClean="0"/>
                        <a:t>Priority</a:t>
                      </a:r>
                      <a:endParaRPr lang="en-GB" sz="1200" b="1" dirty="0"/>
                    </a:p>
                  </a:txBody>
                  <a:tcPr/>
                </a:tc>
                <a:tc>
                  <a:txBody>
                    <a:bodyPr/>
                    <a:lstStyle/>
                    <a:p>
                      <a:r>
                        <a:rPr lang="en-GB" sz="1200" dirty="0" smtClean="0"/>
                        <a:t>In accordance with TSC</a:t>
                      </a:r>
                      <a:endParaRPr lang="en-GB"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In accordance with TSC</a:t>
                      </a:r>
                    </a:p>
                    <a:p>
                      <a:endParaRPr lang="en-GB" sz="1200" dirty="0"/>
                    </a:p>
                  </a:txBody>
                  <a:tcPr/>
                </a:tc>
                <a:tc>
                  <a:txBody>
                    <a:bodyPr/>
                    <a:lstStyle/>
                    <a:p>
                      <a:r>
                        <a:rPr lang="en-GB" sz="1200" dirty="0" smtClean="0"/>
                        <a:t>MO</a:t>
                      </a:r>
                      <a:r>
                        <a:rPr lang="en-GB" sz="1200" baseline="0" dirty="0" smtClean="0"/>
                        <a:t> given the last word on determination in connection with any Secured Obligation</a:t>
                      </a:r>
                    </a:p>
                    <a:p>
                      <a:endParaRPr lang="en-GB" sz="1200" baseline="0" dirty="0" smtClean="0"/>
                    </a:p>
                    <a:p>
                      <a:r>
                        <a:rPr lang="en-GB" sz="1200" baseline="0" dirty="0" smtClean="0"/>
                        <a:t>States it is the entire agreement</a:t>
                      </a:r>
                      <a:endParaRPr lang="en-GB" sz="1200" dirty="0"/>
                    </a:p>
                  </a:txBody>
                  <a:tcPr/>
                </a:tc>
              </a:tr>
              <a:tr h="370840">
                <a:tc>
                  <a:txBody>
                    <a:bodyPr/>
                    <a:lstStyle/>
                    <a:p>
                      <a:endParaRPr lang="en-GB" sz="1200" dirty="0"/>
                    </a:p>
                  </a:txBody>
                  <a:tcPr/>
                </a:tc>
                <a:tc>
                  <a:txBody>
                    <a:bodyPr/>
                    <a:lstStyle/>
                    <a:p>
                      <a:endParaRPr lang="en-GB" sz="1200" dirty="0"/>
                    </a:p>
                  </a:txBody>
                  <a:tcPr/>
                </a:tc>
                <a:tc>
                  <a:txBody>
                    <a:bodyPr/>
                    <a:lstStyle/>
                    <a:p>
                      <a:endParaRPr lang="en-GB" sz="1200" dirty="0"/>
                    </a:p>
                  </a:txBody>
                  <a:tcPr/>
                </a:tc>
                <a:tc>
                  <a:txBody>
                    <a:bodyPr/>
                    <a:lstStyle/>
                    <a:p>
                      <a:pPr marL="285750" indent="-285750">
                        <a:buFont typeface="Arial" panose="020B0604020202020204" pitchFamily="34" charset="0"/>
                        <a:buChar char="•"/>
                      </a:pPr>
                      <a:r>
                        <a:rPr lang="en-GB" sz="1200" b="1" dirty="0" smtClean="0">
                          <a:solidFill>
                            <a:srgbClr val="FF0000"/>
                          </a:solidFill>
                        </a:rPr>
                        <a:t>Circumvents</a:t>
                      </a:r>
                      <a:r>
                        <a:rPr lang="en-GB" sz="1200" b="1" baseline="0" dirty="0" smtClean="0">
                          <a:solidFill>
                            <a:srgbClr val="FF0000"/>
                          </a:solidFill>
                        </a:rPr>
                        <a:t> the DRP</a:t>
                      </a:r>
                      <a:endParaRPr lang="en-GB" sz="1200" b="1" dirty="0" smtClean="0">
                        <a:solidFill>
                          <a:srgbClr val="FF0000"/>
                        </a:solidFill>
                      </a:endParaRPr>
                    </a:p>
                    <a:p>
                      <a:pPr marL="285750" indent="-285750">
                        <a:buFont typeface="Arial" panose="020B0604020202020204" pitchFamily="34" charset="0"/>
                        <a:buChar char="•"/>
                      </a:pPr>
                      <a:r>
                        <a:rPr lang="en-GB" sz="1200" b="1" dirty="0" smtClean="0">
                          <a:solidFill>
                            <a:srgbClr val="FF0000"/>
                          </a:solidFill>
                        </a:rPr>
                        <a:t>TSC sets out how the SEM Collateral</a:t>
                      </a:r>
                      <a:r>
                        <a:rPr lang="en-GB" sz="1200" b="1" baseline="0" dirty="0" smtClean="0">
                          <a:solidFill>
                            <a:srgbClr val="FF0000"/>
                          </a:solidFill>
                        </a:rPr>
                        <a:t> Account should work.</a:t>
                      </a:r>
                      <a:endParaRPr lang="en-GB" sz="1200" b="1" dirty="0">
                        <a:solidFill>
                          <a:srgbClr val="FF0000"/>
                        </a:solidFill>
                      </a:endParaRPr>
                    </a:p>
                  </a:txBody>
                  <a:tcPr/>
                </a:tc>
              </a:tr>
              <a:tr h="370840">
                <a:tc>
                  <a:txBody>
                    <a:bodyPr/>
                    <a:lstStyle/>
                    <a:p>
                      <a:r>
                        <a:rPr lang="en-GB" sz="1200" b="1" dirty="0" smtClean="0"/>
                        <a:t>Currency conversion</a:t>
                      </a:r>
                      <a:endParaRPr lang="en-GB" sz="1200" b="1" dirty="0"/>
                    </a:p>
                  </a:txBody>
                  <a:tcPr/>
                </a:tc>
                <a:tc>
                  <a:txBody>
                    <a:bodyPr/>
                    <a:lstStyle/>
                    <a:p>
                      <a:r>
                        <a:rPr lang="en-GB" sz="1200" dirty="0" smtClean="0"/>
                        <a:t>No-</a:t>
                      </a:r>
                      <a:r>
                        <a:rPr lang="en-GB" sz="1200" baseline="0" dirty="0" smtClean="0"/>
                        <a:t> </a:t>
                      </a:r>
                      <a:r>
                        <a:rPr lang="en-GB" sz="1200" dirty="0" smtClean="0"/>
                        <a:t>N/A- in the currency that it is</a:t>
                      </a:r>
                      <a:r>
                        <a:rPr lang="en-GB" sz="1200" baseline="0" dirty="0" smtClean="0"/>
                        <a:t> there to support</a:t>
                      </a:r>
                      <a:endParaRPr lang="en-GB" sz="1200" dirty="0"/>
                    </a:p>
                  </a:txBody>
                  <a:tcPr/>
                </a:tc>
                <a:tc>
                  <a:txBody>
                    <a:bodyPr/>
                    <a:lstStyle/>
                    <a:p>
                      <a:r>
                        <a:rPr lang="en-GB" sz="1200" dirty="0" smtClean="0"/>
                        <a:t>No/ N/A- in the currency it is there to support</a:t>
                      </a:r>
                      <a:endParaRPr lang="en-GB" sz="1200" dirty="0"/>
                    </a:p>
                  </a:txBody>
                  <a:tcPr/>
                </a:tc>
                <a:tc>
                  <a:txBody>
                    <a:bodyPr/>
                    <a:lstStyle/>
                    <a:p>
                      <a:pPr marL="0" indent="0">
                        <a:buFont typeface="Arial" panose="020B0604020202020204" pitchFamily="34" charset="0"/>
                        <a:buNone/>
                      </a:pPr>
                      <a:r>
                        <a:rPr lang="en-GB" sz="1200" kern="1200" baseline="0" dirty="0" smtClean="0">
                          <a:solidFill>
                            <a:schemeClr val="dk1"/>
                          </a:solidFill>
                          <a:latin typeface="+mn-lt"/>
                          <a:ea typeface="+mn-ea"/>
                          <a:cs typeface="+mn-cs"/>
                        </a:rPr>
                        <a:t>Allows this</a:t>
                      </a:r>
                      <a:endParaRPr lang="en-GB" sz="1200" kern="1200" baseline="0" dirty="0">
                        <a:solidFill>
                          <a:schemeClr val="dk1"/>
                        </a:solidFill>
                        <a:latin typeface="+mn-lt"/>
                        <a:ea typeface="+mn-ea"/>
                        <a:cs typeface="+mn-cs"/>
                      </a:endParaRPr>
                    </a:p>
                  </a:txBody>
                  <a:tcPr/>
                </a:tc>
              </a:tr>
              <a:tr h="370840">
                <a:tc>
                  <a:txBody>
                    <a:bodyPr/>
                    <a:lstStyle/>
                    <a:p>
                      <a:endParaRPr lang="en-GB" sz="1200" dirty="0"/>
                    </a:p>
                  </a:txBody>
                  <a:tcPr/>
                </a:tc>
                <a:tc>
                  <a:txBody>
                    <a:bodyPr/>
                    <a:lstStyle/>
                    <a:p>
                      <a:endParaRPr lang="en-GB" sz="1200" dirty="0"/>
                    </a:p>
                  </a:txBody>
                  <a:tcPr/>
                </a:tc>
                <a:tc>
                  <a:txBody>
                    <a:bodyPr/>
                    <a:lstStyle/>
                    <a:p>
                      <a:endParaRPr lang="en-GB" sz="1200" dirty="0"/>
                    </a:p>
                  </a:txBody>
                  <a:tcPr/>
                </a:tc>
                <a:tc>
                  <a:txBody>
                    <a:bodyPr/>
                    <a:lstStyle/>
                    <a:p>
                      <a:pPr marL="285750" indent="-285750">
                        <a:buFont typeface="Arial" panose="020B0604020202020204" pitchFamily="34" charset="0"/>
                        <a:buChar char="•"/>
                      </a:pPr>
                      <a:r>
                        <a:rPr lang="en-GB" sz="1200" b="1" kern="1200" baseline="0" dirty="0" smtClean="0">
                          <a:solidFill>
                            <a:srgbClr val="FF0000"/>
                          </a:solidFill>
                          <a:latin typeface="+mn-lt"/>
                          <a:ea typeface="+mn-ea"/>
                          <a:cs typeface="+mn-cs"/>
                        </a:rPr>
                        <a:t>Not clear why this is required</a:t>
                      </a:r>
                    </a:p>
                    <a:p>
                      <a:pPr marL="285750" indent="-285750">
                        <a:buFont typeface="Arial" panose="020B0604020202020204" pitchFamily="34" charset="0"/>
                        <a:buChar char="•"/>
                      </a:pPr>
                      <a:r>
                        <a:rPr lang="en-GB" sz="1200" b="1" kern="1200" baseline="0" dirty="0" smtClean="0">
                          <a:solidFill>
                            <a:srgbClr val="FF0000"/>
                          </a:solidFill>
                          <a:latin typeface="+mn-lt"/>
                          <a:ea typeface="+mn-ea"/>
                          <a:cs typeface="+mn-cs"/>
                        </a:rPr>
                        <a:t>Seems to work contrary to the systems of conversion set out in TSC</a:t>
                      </a:r>
                      <a:endParaRPr lang="en-GB" sz="1200" b="1" kern="1200" baseline="0" dirty="0">
                        <a:solidFill>
                          <a:srgbClr val="FF0000"/>
                        </a:solidFill>
                        <a:latin typeface="+mn-lt"/>
                        <a:ea typeface="+mn-ea"/>
                        <a:cs typeface="+mn-cs"/>
                      </a:endParaRPr>
                    </a:p>
                  </a:txBody>
                  <a:tcPr/>
                </a:tc>
              </a:tr>
              <a:tr h="370840">
                <a:tc>
                  <a:txBody>
                    <a:bodyPr/>
                    <a:lstStyle/>
                    <a:p>
                      <a:endParaRPr lang="en-GB" sz="1200" dirty="0"/>
                    </a:p>
                  </a:txBody>
                  <a:tcPr/>
                </a:tc>
                <a:tc>
                  <a:txBody>
                    <a:bodyPr/>
                    <a:lstStyle/>
                    <a:p>
                      <a:endParaRPr lang="en-GB" sz="1200" dirty="0"/>
                    </a:p>
                  </a:txBody>
                  <a:tcPr/>
                </a:tc>
                <a:tc>
                  <a:txBody>
                    <a:bodyPr/>
                    <a:lstStyle/>
                    <a:p>
                      <a:endParaRPr lang="en-GB" sz="1200" dirty="0"/>
                    </a:p>
                  </a:txBody>
                  <a:tcPr/>
                </a:tc>
                <a:tc>
                  <a:txBody>
                    <a:bodyPr/>
                    <a:lstStyle/>
                    <a:p>
                      <a:pPr marL="285750" indent="-285750">
                        <a:buFont typeface="Arial" panose="020B0604020202020204" pitchFamily="34" charset="0"/>
                        <a:buChar char="•"/>
                      </a:pPr>
                      <a:endParaRPr lang="en-GB" sz="1200" b="1" kern="1200" baseline="0" dirty="0">
                        <a:solidFill>
                          <a:srgbClr val="FF0000"/>
                        </a:solidFill>
                        <a:latin typeface="+mn-lt"/>
                        <a:ea typeface="+mn-ea"/>
                        <a:cs typeface="+mn-cs"/>
                      </a:endParaRPr>
                    </a:p>
                  </a:txBody>
                  <a:tcPr/>
                </a:tc>
              </a:tr>
              <a:tr h="370840">
                <a:tc>
                  <a:txBody>
                    <a:bodyPr/>
                    <a:lstStyle/>
                    <a:p>
                      <a:r>
                        <a:rPr lang="en-GB" sz="1200" b="1" dirty="0" smtClean="0"/>
                        <a:t>Indemnity</a:t>
                      </a:r>
                      <a:endParaRPr lang="en-GB" sz="1200" b="1" dirty="0"/>
                    </a:p>
                  </a:txBody>
                  <a:tcPr/>
                </a:tc>
                <a:tc>
                  <a:txBody>
                    <a:bodyPr/>
                    <a:lstStyle/>
                    <a:p>
                      <a:r>
                        <a:rPr lang="en-GB" sz="1200" dirty="0" smtClean="0"/>
                        <a:t>No</a:t>
                      </a:r>
                      <a:endParaRPr lang="en-GB" sz="1200" dirty="0"/>
                    </a:p>
                  </a:txBody>
                  <a:tcPr/>
                </a:tc>
                <a:tc>
                  <a:txBody>
                    <a:bodyPr/>
                    <a:lstStyle/>
                    <a:p>
                      <a:r>
                        <a:rPr lang="en-GB" sz="1200" dirty="0" smtClean="0"/>
                        <a:t>No</a:t>
                      </a:r>
                      <a:endParaRPr lang="en-GB" sz="1200" dirty="0"/>
                    </a:p>
                  </a:txBody>
                  <a:tcPr/>
                </a:tc>
                <a:tc>
                  <a:txBody>
                    <a:bodyPr/>
                    <a:lstStyle/>
                    <a:p>
                      <a:pPr marL="171450" indent="-171450">
                        <a:buFont typeface="Arial" panose="020B0604020202020204" pitchFamily="34" charset="0"/>
                        <a:buChar char="•"/>
                      </a:pPr>
                      <a:r>
                        <a:rPr lang="en-GB" sz="1200" b="1" kern="1200" baseline="0" dirty="0" smtClean="0">
                          <a:solidFill>
                            <a:srgbClr val="FF0000"/>
                          </a:solidFill>
                          <a:latin typeface="+mn-lt"/>
                          <a:ea typeface="+mn-ea"/>
                          <a:cs typeface="+mn-cs"/>
                        </a:rPr>
                        <a:t>To MO for all costs, negotiation, enforcement, further security, uncapped</a:t>
                      </a:r>
                    </a:p>
                    <a:p>
                      <a:pPr marL="171450" indent="-171450">
                        <a:buFont typeface="Arial" panose="020B0604020202020204" pitchFamily="34" charset="0"/>
                        <a:buChar char="•"/>
                      </a:pPr>
                      <a:r>
                        <a:rPr lang="en-GB" sz="1200" b="1" kern="1200" baseline="0" dirty="0" smtClean="0">
                          <a:solidFill>
                            <a:srgbClr val="FF0000"/>
                          </a:solidFill>
                          <a:latin typeface="+mn-lt"/>
                          <a:ea typeface="+mn-ea"/>
                          <a:cs typeface="+mn-cs"/>
                        </a:rPr>
                        <a:t>To </a:t>
                      </a:r>
                      <a:r>
                        <a:rPr lang="en-GB" sz="1200" b="1" kern="1200" baseline="0" dirty="0" err="1" smtClean="0">
                          <a:solidFill>
                            <a:srgbClr val="FF0000"/>
                          </a:solidFill>
                          <a:latin typeface="+mn-lt"/>
                          <a:ea typeface="+mn-ea"/>
                          <a:cs typeface="+mn-cs"/>
                        </a:rPr>
                        <a:t>Danske</a:t>
                      </a:r>
                      <a:r>
                        <a:rPr lang="en-GB" sz="1200" b="1" kern="1200" baseline="0" dirty="0" smtClean="0">
                          <a:solidFill>
                            <a:srgbClr val="FF0000"/>
                          </a:solidFill>
                          <a:latin typeface="+mn-lt"/>
                          <a:ea typeface="+mn-ea"/>
                          <a:cs typeface="+mn-cs"/>
                        </a:rPr>
                        <a:t> Bank, uncapped</a:t>
                      </a:r>
                      <a:endParaRPr lang="en-GB" sz="1200" b="1" kern="1200" baseline="0" dirty="0">
                        <a:solidFill>
                          <a:srgbClr val="FF0000"/>
                        </a:solidFill>
                        <a:latin typeface="+mn-lt"/>
                        <a:ea typeface="+mn-ea"/>
                        <a:cs typeface="+mn-cs"/>
                      </a:endParaRPr>
                    </a:p>
                  </a:txBody>
                  <a:tcPr/>
                </a:tc>
              </a:tr>
            </a:tbl>
          </a:graphicData>
        </a:graphic>
      </p:graphicFrame>
      <p:pic>
        <p:nvPicPr>
          <p:cNvPr id="9" name="Picture 10"/>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388424" y="6514888"/>
            <a:ext cx="755576" cy="343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Footer Placeholder 9"/>
          <p:cNvSpPr>
            <a:spLocks noGrp="1"/>
          </p:cNvSpPr>
          <p:nvPr>
            <p:ph type="ftr" sz="quarter" idx="11"/>
          </p:nvPr>
        </p:nvSpPr>
        <p:spPr/>
        <p:txBody>
          <a:bodyPr/>
          <a:lstStyle/>
          <a:p>
            <a:fld id="{F0B1A401-22E9-42C3-965A-2E2DFCBF0EF2}" type="slidenum">
              <a:rPr lang="en-GB" smtClean="0"/>
              <a:pPr/>
              <a:t>20</a:t>
            </a:fld>
            <a:endParaRPr lang="en-GB" dirty="0"/>
          </a:p>
        </p:txBody>
      </p:sp>
    </p:spTree>
    <p:extLst>
      <p:ext uri="{BB962C8B-B14F-4D97-AF65-F5344CB8AC3E}">
        <p14:creationId xmlns:p14="http://schemas.microsoft.com/office/powerpoint/2010/main" xmlns="" val="15501142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92"/>
            <a:ext cx="8229600" cy="1143000"/>
          </a:xfrm>
        </p:spPr>
        <p:txBody>
          <a:bodyPr/>
          <a:lstStyle/>
          <a:p>
            <a:pPr algn="l"/>
            <a:r>
              <a:rPr lang="en-GB" b="1" dirty="0">
                <a:solidFill>
                  <a:srgbClr val="0E705B"/>
                </a:solidFill>
              </a:rPr>
              <a:t>Flawed Charge- </a:t>
            </a:r>
            <a:r>
              <a:rPr lang="en-GB" b="1" dirty="0" smtClean="0">
                <a:solidFill>
                  <a:srgbClr val="0E705B"/>
                </a:solidFill>
              </a:rPr>
              <a:t>cuts </a:t>
            </a:r>
            <a:r>
              <a:rPr lang="en-GB" b="1" dirty="0">
                <a:solidFill>
                  <a:srgbClr val="0E705B"/>
                </a:solidFill>
              </a:rPr>
              <a:t>across </a:t>
            </a:r>
            <a:r>
              <a:rPr lang="en-GB" b="1" dirty="0" smtClean="0">
                <a:solidFill>
                  <a:srgbClr val="0E705B"/>
                </a:solidFill>
              </a:rPr>
              <a:t>TSC</a:t>
            </a:r>
            <a:endParaRPr lang="en-GB" b="1" dirty="0">
              <a:solidFill>
                <a:srgbClr val="0E705B"/>
              </a:solidFill>
            </a:endParaRPr>
          </a:p>
        </p:txBody>
      </p:sp>
      <p:graphicFrame>
        <p:nvGraphicFramePr>
          <p:cNvPr id="4" name="Table 3"/>
          <p:cNvGraphicFramePr>
            <a:graphicFrameLocks noGrp="1"/>
          </p:cNvGraphicFramePr>
          <p:nvPr>
            <p:extLst>
              <p:ext uri="{D42A27DB-BD31-4B8C-83A1-F6EECF244321}">
                <p14:modId xmlns:p14="http://schemas.microsoft.com/office/powerpoint/2010/main" xmlns="" val="1978297753"/>
              </p:ext>
            </p:extLst>
          </p:nvPr>
        </p:nvGraphicFramePr>
        <p:xfrm>
          <a:off x="467544" y="1268760"/>
          <a:ext cx="8208912" cy="2565400"/>
        </p:xfrm>
        <a:graphic>
          <a:graphicData uri="http://schemas.openxmlformats.org/drawingml/2006/table">
            <a:tbl>
              <a:tblPr firstRow="1" bandRow="1">
                <a:tableStyleId>{5C22544A-7EE6-4342-B048-85BDC9FD1C3A}</a:tableStyleId>
              </a:tblPr>
              <a:tblGrid>
                <a:gridCol w="2052228"/>
                <a:gridCol w="2052228"/>
                <a:gridCol w="2052228"/>
                <a:gridCol w="2052228"/>
              </a:tblGrid>
              <a:tr h="370840">
                <a:tc>
                  <a:txBody>
                    <a:bodyPr/>
                    <a:lstStyle/>
                    <a:p>
                      <a:r>
                        <a:rPr lang="en-GB" sz="1200" dirty="0" smtClean="0"/>
                        <a:t>Issue</a:t>
                      </a:r>
                      <a:endParaRPr lang="en-GB" sz="1200" dirty="0"/>
                    </a:p>
                  </a:txBody>
                  <a:tcPr/>
                </a:tc>
                <a:tc>
                  <a:txBody>
                    <a:bodyPr/>
                    <a:lstStyle/>
                    <a:p>
                      <a:r>
                        <a:rPr lang="en-GB" sz="1200" dirty="0" smtClean="0"/>
                        <a:t>Letter of Credit</a:t>
                      </a:r>
                      <a:endParaRPr lang="en-GB" sz="1200" dirty="0"/>
                    </a:p>
                  </a:txBody>
                  <a:tcPr/>
                </a:tc>
                <a:tc>
                  <a:txBody>
                    <a:bodyPr/>
                    <a:lstStyle/>
                    <a:p>
                      <a:r>
                        <a:rPr lang="en-GB" sz="1200" dirty="0" smtClean="0"/>
                        <a:t>Existing</a:t>
                      </a:r>
                      <a:r>
                        <a:rPr lang="en-GB" sz="1200" baseline="0" dirty="0" smtClean="0"/>
                        <a:t> Trust</a:t>
                      </a:r>
                      <a:endParaRPr lang="en-GB" sz="1200" dirty="0"/>
                    </a:p>
                  </a:txBody>
                  <a:tcPr/>
                </a:tc>
                <a:tc>
                  <a:txBody>
                    <a:bodyPr/>
                    <a:lstStyle/>
                    <a:p>
                      <a:r>
                        <a:rPr lang="en-GB" sz="1200" dirty="0" smtClean="0"/>
                        <a:t>New Proposed Charge</a:t>
                      </a:r>
                      <a:endParaRPr lang="en-GB" sz="1200" dirty="0"/>
                    </a:p>
                  </a:txBody>
                  <a:tcPr/>
                </a:tc>
              </a:tr>
              <a:tr h="370840">
                <a:tc>
                  <a:txBody>
                    <a:bodyPr/>
                    <a:lstStyle/>
                    <a:p>
                      <a:r>
                        <a:rPr lang="en-GB" sz="1200" b="1" dirty="0" smtClean="0"/>
                        <a:t>Any</a:t>
                      </a:r>
                      <a:r>
                        <a:rPr lang="en-GB" sz="1200" b="1" baseline="0" dirty="0" smtClean="0"/>
                        <a:t> obligation to pay if there is no payment date?</a:t>
                      </a:r>
                      <a:endParaRPr lang="en-GB" sz="1200" b="1" dirty="0"/>
                    </a:p>
                  </a:txBody>
                  <a:tcPr/>
                </a:tc>
                <a:tc>
                  <a:txBody>
                    <a:bodyPr/>
                    <a:lstStyle/>
                    <a:p>
                      <a:r>
                        <a:rPr lang="en-GB" sz="1200" dirty="0" smtClean="0"/>
                        <a:t>No</a:t>
                      </a:r>
                      <a:r>
                        <a:rPr lang="en-GB" sz="1200" baseline="0" dirty="0" smtClean="0"/>
                        <a:t> has to be an outstanding liability to call it</a:t>
                      </a:r>
                      <a:endParaRPr lang="en-GB" sz="1200" dirty="0"/>
                    </a:p>
                  </a:txBody>
                  <a:tcPr/>
                </a:tc>
                <a:tc>
                  <a:txBody>
                    <a:bodyPr/>
                    <a:lstStyle/>
                    <a:p>
                      <a:r>
                        <a:rPr lang="en-GB" sz="1200" dirty="0" smtClean="0"/>
                        <a:t>No has to be </a:t>
                      </a:r>
                      <a:r>
                        <a:rPr lang="en-GB" sz="1200" baseline="0" dirty="0" smtClean="0"/>
                        <a:t>money due</a:t>
                      </a:r>
                      <a:endParaRPr lang="en-GB" sz="1200" dirty="0"/>
                    </a:p>
                  </a:txBody>
                  <a:tcPr/>
                </a:tc>
                <a:tc>
                  <a:txBody>
                    <a:bodyPr/>
                    <a:lstStyle/>
                    <a:p>
                      <a:pPr marL="0" indent="0">
                        <a:buFont typeface="Arial" panose="020B0604020202020204" pitchFamily="34" charset="0"/>
                        <a:buNone/>
                      </a:pPr>
                      <a:r>
                        <a:rPr lang="en-GB" sz="1200" kern="1200" baseline="0" dirty="0" smtClean="0">
                          <a:solidFill>
                            <a:schemeClr val="dk1"/>
                          </a:solidFill>
                          <a:latin typeface="+mn-lt"/>
                          <a:ea typeface="+mn-ea"/>
                          <a:cs typeface="+mn-cs"/>
                        </a:rPr>
                        <a:t>If there is no payment date due “then payment is on demand”</a:t>
                      </a:r>
                      <a:endParaRPr lang="en-GB" sz="1200" kern="1200" baseline="0" dirty="0">
                        <a:solidFill>
                          <a:schemeClr val="dk1"/>
                        </a:solidFill>
                        <a:latin typeface="+mn-lt"/>
                        <a:ea typeface="+mn-ea"/>
                        <a:cs typeface="+mn-cs"/>
                      </a:endParaRPr>
                    </a:p>
                  </a:txBody>
                  <a:tcPr/>
                </a:tc>
              </a:tr>
              <a:tr h="370840">
                <a:tc>
                  <a:txBody>
                    <a:bodyPr/>
                    <a:lstStyle/>
                    <a:p>
                      <a:endParaRPr lang="en-GB" sz="1200" dirty="0"/>
                    </a:p>
                  </a:txBody>
                  <a:tcPr/>
                </a:tc>
                <a:tc>
                  <a:txBody>
                    <a:bodyPr/>
                    <a:lstStyle/>
                    <a:p>
                      <a:endParaRPr lang="en-GB" sz="1200" dirty="0"/>
                    </a:p>
                  </a:txBody>
                  <a:tcPr/>
                </a:tc>
                <a:tc>
                  <a:txBody>
                    <a:bodyPr/>
                    <a:lstStyle/>
                    <a:p>
                      <a:endParaRPr lang="en-GB" sz="1200" dirty="0"/>
                    </a:p>
                  </a:txBody>
                  <a:tcPr/>
                </a:tc>
                <a:tc>
                  <a:txBody>
                    <a:bodyPr/>
                    <a:lstStyle/>
                    <a:p>
                      <a:pPr marL="171450" indent="-171450">
                        <a:buFont typeface="Arial" panose="020B0604020202020204" pitchFamily="34" charset="0"/>
                        <a:buChar char="•"/>
                      </a:pPr>
                      <a:r>
                        <a:rPr lang="en-GB" sz="1200" b="1" kern="1200" baseline="0" dirty="0" smtClean="0">
                          <a:solidFill>
                            <a:srgbClr val="FF0000"/>
                          </a:solidFill>
                          <a:latin typeface="+mn-lt"/>
                          <a:ea typeface="+mn-ea"/>
                          <a:cs typeface="+mn-cs"/>
                        </a:rPr>
                        <a:t>Contrary to para 1.7.18 of TSC</a:t>
                      </a:r>
                      <a:endParaRPr lang="en-GB" sz="1200" b="1" kern="1200" baseline="0" dirty="0">
                        <a:solidFill>
                          <a:srgbClr val="FF0000"/>
                        </a:solidFill>
                        <a:latin typeface="+mn-lt"/>
                        <a:ea typeface="+mn-ea"/>
                        <a:cs typeface="+mn-cs"/>
                      </a:endParaRPr>
                    </a:p>
                  </a:txBody>
                  <a:tcPr/>
                </a:tc>
              </a:tr>
              <a:tr h="370840">
                <a:tc>
                  <a:txBody>
                    <a:bodyPr/>
                    <a:lstStyle/>
                    <a:p>
                      <a:r>
                        <a:rPr lang="en-GB" sz="1200" b="1" dirty="0" smtClean="0"/>
                        <a:t>MO’s</a:t>
                      </a:r>
                      <a:r>
                        <a:rPr lang="en-GB" sz="1200" b="1" baseline="0" dirty="0" smtClean="0"/>
                        <a:t> threshold for liability?</a:t>
                      </a:r>
                      <a:endParaRPr lang="en-GB" sz="1200" b="1" dirty="0"/>
                    </a:p>
                  </a:txBody>
                  <a:tcPr/>
                </a:tc>
                <a:tc>
                  <a:txBody>
                    <a:bodyPr/>
                    <a:lstStyle/>
                    <a:p>
                      <a:r>
                        <a:rPr lang="en-GB" sz="1200" dirty="0" smtClean="0"/>
                        <a:t>“recklessness</a:t>
                      </a:r>
                      <a:r>
                        <a:rPr lang="en-GB" sz="1200" baseline="0" dirty="0" smtClean="0"/>
                        <a:t> or wilful misconduct” </a:t>
                      </a:r>
                      <a:endParaRPr lang="en-GB"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“recklessness</a:t>
                      </a:r>
                      <a:r>
                        <a:rPr lang="en-GB" sz="1200" baseline="0" dirty="0" smtClean="0"/>
                        <a:t> or wilful misconduct” </a:t>
                      </a:r>
                      <a:endParaRPr lang="en-GB" sz="1200" dirty="0" smtClean="0"/>
                    </a:p>
                    <a:p>
                      <a:endParaRPr lang="en-GB" sz="1200" dirty="0"/>
                    </a:p>
                  </a:txBody>
                  <a:tcPr/>
                </a:tc>
                <a:tc>
                  <a:txBody>
                    <a:bodyPr/>
                    <a:lstStyle/>
                    <a:p>
                      <a:r>
                        <a:rPr lang="en-GB" sz="1200" dirty="0" smtClean="0"/>
                        <a:t>“wilful neglect or default”</a:t>
                      </a:r>
                      <a:endParaRPr lang="en-GB" sz="1200" dirty="0"/>
                    </a:p>
                  </a:txBody>
                  <a:tcPr/>
                </a:tc>
              </a:tr>
              <a:tr h="370840">
                <a:tc>
                  <a:txBody>
                    <a:bodyPr/>
                    <a:lstStyle/>
                    <a:p>
                      <a:endParaRPr lang="en-GB" sz="1200" dirty="0"/>
                    </a:p>
                  </a:txBody>
                  <a:tcPr/>
                </a:tc>
                <a:tc>
                  <a:txBody>
                    <a:bodyPr/>
                    <a:lstStyle/>
                    <a:p>
                      <a:endParaRPr lang="en-GB" sz="1200" dirty="0"/>
                    </a:p>
                  </a:txBody>
                  <a:tcPr/>
                </a:tc>
                <a:tc>
                  <a:txBody>
                    <a:bodyPr/>
                    <a:lstStyle/>
                    <a:p>
                      <a:endParaRPr lang="en-GB" sz="1200" dirty="0"/>
                    </a:p>
                  </a:txBody>
                  <a:tcPr/>
                </a:tc>
                <a:tc>
                  <a:txBody>
                    <a:bodyPr/>
                    <a:lstStyle/>
                    <a:p>
                      <a:pPr marL="171450" indent="-171450">
                        <a:buFont typeface="Arial" panose="020B0604020202020204" pitchFamily="34" charset="0"/>
                        <a:buChar char="•"/>
                      </a:pPr>
                      <a:r>
                        <a:rPr lang="en-GB" sz="1200" b="1" dirty="0" smtClean="0">
                          <a:solidFill>
                            <a:srgbClr val="FF0000"/>
                          </a:solidFill>
                        </a:rPr>
                        <a:t>Why has the threshold</a:t>
                      </a:r>
                      <a:r>
                        <a:rPr lang="en-GB" sz="1200" b="1" baseline="0" dirty="0" smtClean="0">
                          <a:solidFill>
                            <a:srgbClr val="FF0000"/>
                          </a:solidFill>
                        </a:rPr>
                        <a:t> changed?</a:t>
                      </a:r>
                      <a:endParaRPr lang="en-GB" sz="1200" b="1" dirty="0">
                        <a:solidFill>
                          <a:srgbClr val="FF0000"/>
                        </a:solidFill>
                      </a:endParaRPr>
                    </a:p>
                  </a:txBody>
                  <a:tcPr/>
                </a:tc>
              </a:tr>
            </a:tbl>
          </a:graphicData>
        </a:graphic>
      </p:graphicFrame>
      <p:pic>
        <p:nvPicPr>
          <p:cNvPr id="9" name="Picture 10"/>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388424" y="6514888"/>
            <a:ext cx="755576" cy="343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Footer Placeholder 9"/>
          <p:cNvSpPr>
            <a:spLocks noGrp="1"/>
          </p:cNvSpPr>
          <p:nvPr>
            <p:ph type="ftr" sz="quarter" idx="11"/>
          </p:nvPr>
        </p:nvSpPr>
        <p:spPr/>
        <p:txBody>
          <a:bodyPr/>
          <a:lstStyle/>
          <a:p>
            <a:fld id="{D11D21B5-BADA-4374-B3E2-281780D34153}" type="slidenum">
              <a:rPr lang="en-GB" smtClean="0"/>
              <a:pPr/>
              <a:t>21</a:t>
            </a:fld>
            <a:endParaRPr lang="en-GB" dirty="0"/>
          </a:p>
        </p:txBody>
      </p:sp>
    </p:spTree>
    <p:extLst>
      <p:ext uri="{BB962C8B-B14F-4D97-AF65-F5344CB8AC3E}">
        <p14:creationId xmlns:p14="http://schemas.microsoft.com/office/powerpoint/2010/main" xmlns="" val="196200413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3581"/>
            <a:ext cx="8229600" cy="1143000"/>
          </a:xfrm>
        </p:spPr>
        <p:txBody>
          <a:bodyPr/>
          <a:lstStyle/>
          <a:p>
            <a:pPr algn="l"/>
            <a:r>
              <a:rPr lang="en-GB" b="1" dirty="0" smtClean="0">
                <a:solidFill>
                  <a:srgbClr val="0E705B"/>
                </a:solidFill>
              </a:rPr>
              <a:t>Clause 2.2</a:t>
            </a:r>
            <a:endParaRPr lang="en-GB" b="1" dirty="0">
              <a:solidFill>
                <a:srgbClr val="0E705B"/>
              </a:solidFill>
            </a:endParaRPr>
          </a:p>
        </p:txBody>
      </p:sp>
      <p:sp>
        <p:nvSpPr>
          <p:cNvPr id="5" name="Content Placeholder 4"/>
          <p:cNvSpPr>
            <a:spLocks noGrp="1"/>
          </p:cNvSpPr>
          <p:nvPr>
            <p:ph idx="1"/>
          </p:nvPr>
        </p:nvSpPr>
        <p:spPr/>
        <p:txBody>
          <a:bodyPr/>
          <a:lstStyle/>
          <a:p>
            <a:r>
              <a:rPr lang="en-GB" dirty="0" smtClean="0"/>
              <a:t>States “Participant as, legal and beneficial owner and with full title guarantee…charges its whole right …in the Security Assets”</a:t>
            </a:r>
          </a:p>
          <a:p>
            <a:pPr lvl="1"/>
            <a:r>
              <a:rPr lang="en-GB" dirty="0" smtClean="0"/>
              <a:t>P is not legal owner- MO is- cannot give this</a:t>
            </a:r>
          </a:p>
          <a:p>
            <a:pPr lvl="1"/>
            <a:r>
              <a:rPr lang="en-GB" dirty="0" smtClean="0"/>
              <a:t>Makes enforceability of the charge questionable- </a:t>
            </a:r>
          </a:p>
          <a:p>
            <a:pPr lvl="2"/>
            <a:r>
              <a:rPr lang="en-GB" dirty="0" smtClean="0"/>
              <a:t>How can it charge something it has no legal title to?</a:t>
            </a:r>
          </a:p>
          <a:p>
            <a:pPr lvl="2"/>
            <a:r>
              <a:rPr lang="en-GB" dirty="0" smtClean="0"/>
              <a:t>How can it assign something it does not legally own?</a:t>
            </a:r>
          </a:p>
          <a:p>
            <a:endParaRPr lang="en-GB" dirty="0"/>
          </a:p>
        </p:txBody>
      </p:sp>
      <p:pic>
        <p:nvPicPr>
          <p:cNvPr id="9" name="Picture 10"/>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388424" y="6514888"/>
            <a:ext cx="755576" cy="343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Footer Placeholder 9"/>
          <p:cNvSpPr>
            <a:spLocks noGrp="1"/>
          </p:cNvSpPr>
          <p:nvPr>
            <p:ph type="ftr" sz="quarter" idx="11"/>
          </p:nvPr>
        </p:nvSpPr>
        <p:spPr/>
        <p:txBody>
          <a:bodyPr/>
          <a:lstStyle/>
          <a:p>
            <a:fld id="{E5340EE5-B38C-4A5A-A4F6-1D6CDA06290C}" type="slidenum">
              <a:rPr lang="en-GB" smtClean="0"/>
              <a:pPr/>
              <a:t>22</a:t>
            </a:fld>
            <a:endParaRPr lang="en-GB" dirty="0"/>
          </a:p>
        </p:txBody>
      </p:sp>
    </p:spTree>
    <p:extLst>
      <p:ext uri="{BB962C8B-B14F-4D97-AF65-F5344CB8AC3E}">
        <p14:creationId xmlns:p14="http://schemas.microsoft.com/office/powerpoint/2010/main" xmlns="" val="288392762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0"/>
            <a:ext cx="8229600" cy="1143000"/>
          </a:xfrm>
        </p:spPr>
        <p:txBody>
          <a:bodyPr/>
          <a:lstStyle/>
          <a:p>
            <a:pPr algn="l"/>
            <a:r>
              <a:rPr lang="en-GB" b="1" dirty="0" smtClean="0">
                <a:solidFill>
                  <a:srgbClr val="0E705B"/>
                </a:solidFill>
              </a:rPr>
              <a:t>Legal Jurisdiction </a:t>
            </a:r>
            <a:endParaRPr lang="en-GB" b="1" dirty="0">
              <a:solidFill>
                <a:srgbClr val="0E705B"/>
              </a:solidFill>
            </a:endParaRPr>
          </a:p>
        </p:txBody>
      </p:sp>
      <p:sp>
        <p:nvSpPr>
          <p:cNvPr id="3" name="Content Placeholder 2"/>
          <p:cNvSpPr>
            <a:spLocks noGrp="1"/>
          </p:cNvSpPr>
          <p:nvPr>
            <p:ph idx="1"/>
          </p:nvPr>
        </p:nvSpPr>
        <p:spPr/>
        <p:txBody>
          <a:bodyPr>
            <a:normAutofit/>
          </a:bodyPr>
          <a:lstStyle/>
          <a:p>
            <a:r>
              <a:rPr lang="en-GB" dirty="0" smtClean="0"/>
              <a:t>English law</a:t>
            </a:r>
          </a:p>
          <a:p>
            <a:endParaRPr lang="en-GB" dirty="0" smtClean="0"/>
          </a:p>
          <a:p>
            <a:r>
              <a:rPr lang="en-GB" dirty="0" smtClean="0"/>
              <a:t>Clause </a:t>
            </a:r>
            <a:r>
              <a:rPr lang="en-GB" dirty="0"/>
              <a:t>7- Enforcement- if English law applies- none of the specific Irish/ NI law is relevant (unless that is where the asset is)</a:t>
            </a:r>
          </a:p>
          <a:p>
            <a:endParaRPr lang="en-GB" dirty="0"/>
          </a:p>
          <a:p>
            <a:r>
              <a:rPr lang="en-GB" dirty="0" smtClean="0"/>
              <a:t>Enforcement Issues- Route</a:t>
            </a:r>
          </a:p>
          <a:p>
            <a:endParaRPr lang="en-GB" dirty="0" smtClean="0"/>
          </a:p>
        </p:txBody>
      </p:sp>
      <p:pic>
        <p:nvPicPr>
          <p:cNvPr id="9" name="Picture 10"/>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388424" y="6514888"/>
            <a:ext cx="755576" cy="343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Footer Placeholder 9"/>
          <p:cNvSpPr>
            <a:spLocks noGrp="1"/>
          </p:cNvSpPr>
          <p:nvPr>
            <p:ph type="ftr" sz="quarter" idx="11"/>
          </p:nvPr>
        </p:nvSpPr>
        <p:spPr/>
        <p:txBody>
          <a:bodyPr/>
          <a:lstStyle/>
          <a:p>
            <a:fld id="{93AC6C1B-73B3-4658-9A50-B6F7CFC6BDF1}" type="slidenum">
              <a:rPr lang="en-GB" smtClean="0"/>
              <a:pPr/>
              <a:t>23</a:t>
            </a:fld>
            <a:endParaRPr lang="en-GB" dirty="0"/>
          </a:p>
        </p:txBody>
      </p:sp>
    </p:spTree>
    <p:extLst>
      <p:ext uri="{BB962C8B-B14F-4D97-AF65-F5344CB8AC3E}">
        <p14:creationId xmlns:p14="http://schemas.microsoft.com/office/powerpoint/2010/main" xmlns="" val="381162965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pPr algn="l"/>
            <a:r>
              <a:rPr lang="en-GB" b="1" dirty="0" smtClean="0">
                <a:solidFill>
                  <a:srgbClr val="0E705B"/>
                </a:solidFill>
              </a:rPr>
              <a:t>Enforcement Route</a:t>
            </a:r>
            <a:endParaRPr lang="en-GB" b="1" dirty="0">
              <a:solidFill>
                <a:srgbClr val="0E705B"/>
              </a:solidFill>
            </a:endParaRPr>
          </a:p>
        </p:txBody>
      </p:sp>
      <p:sp>
        <p:nvSpPr>
          <p:cNvPr id="4" name="Footer Placeholder 3"/>
          <p:cNvSpPr>
            <a:spLocks noGrp="1"/>
          </p:cNvSpPr>
          <p:nvPr>
            <p:ph type="ftr" sz="quarter" idx="11"/>
          </p:nvPr>
        </p:nvSpPr>
        <p:spPr/>
        <p:txBody>
          <a:bodyPr/>
          <a:lstStyle/>
          <a:p>
            <a:fld id="{E82C016E-580A-4825-9C2C-1A619B2841FE}" type="slidenum">
              <a:rPr lang="en-GB" smtClean="0"/>
              <a:pPr/>
              <a:t>24</a:t>
            </a:fld>
            <a:endParaRPr lang="en-GB" dirty="0"/>
          </a:p>
        </p:txBody>
      </p:sp>
      <p:pic>
        <p:nvPicPr>
          <p:cNvPr id="5" name="Picture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22556" y="1077284"/>
            <a:ext cx="3939139" cy="4982621"/>
          </a:xfrm>
          <a:prstGeom prst="rect">
            <a:avLst/>
          </a:prstGeom>
        </p:spPr>
      </p:pic>
      <p:pic>
        <p:nvPicPr>
          <p:cNvPr id="6" name="Picture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890552" y="1067145"/>
            <a:ext cx="3939139" cy="4982621"/>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58933" y="3084929"/>
            <a:ext cx="720081" cy="296700"/>
          </a:xfrm>
          <a:prstGeom prst="rect">
            <a:avLst/>
          </a:prstGeom>
        </p:spPr>
      </p:pic>
      <p:sp>
        <p:nvSpPr>
          <p:cNvPr id="8" name="TextBox 7"/>
          <p:cNvSpPr txBox="1"/>
          <p:nvPr/>
        </p:nvSpPr>
        <p:spPr>
          <a:xfrm>
            <a:off x="3110814" y="3341814"/>
            <a:ext cx="1510670" cy="276999"/>
          </a:xfrm>
          <a:prstGeom prst="rect">
            <a:avLst/>
          </a:prstGeom>
          <a:noFill/>
        </p:spPr>
        <p:txBody>
          <a:bodyPr wrap="none" rtlCol="0">
            <a:spAutoFit/>
          </a:bodyPr>
          <a:lstStyle/>
          <a:p>
            <a:r>
              <a:rPr lang="en-GB" sz="1200" dirty="0" smtClean="0"/>
              <a:t>English Service Agent</a:t>
            </a:r>
            <a:endParaRPr lang="en-GB" sz="1200" dirty="0"/>
          </a:p>
        </p:txBody>
      </p:sp>
      <p:sp>
        <p:nvSpPr>
          <p:cNvPr id="9" name="TextBox 8"/>
          <p:cNvSpPr txBox="1"/>
          <p:nvPr/>
        </p:nvSpPr>
        <p:spPr>
          <a:xfrm>
            <a:off x="330818" y="3869868"/>
            <a:ext cx="864097" cy="276999"/>
          </a:xfrm>
          <a:prstGeom prst="rect">
            <a:avLst/>
          </a:prstGeom>
          <a:noFill/>
        </p:spPr>
        <p:txBody>
          <a:bodyPr wrap="square" rtlCol="0">
            <a:spAutoFit/>
          </a:bodyPr>
          <a:lstStyle/>
          <a:p>
            <a:r>
              <a:rPr lang="en-GB" sz="1200" dirty="0" smtClean="0"/>
              <a:t>Participant</a:t>
            </a:r>
            <a:endParaRPr lang="en-GB" sz="1200" dirty="0"/>
          </a:p>
        </p:txBody>
      </p:sp>
      <p:sp>
        <p:nvSpPr>
          <p:cNvPr id="10" name="TextBox 9"/>
          <p:cNvSpPr txBox="1"/>
          <p:nvPr/>
        </p:nvSpPr>
        <p:spPr>
          <a:xfrm>
            <a:off x="3088942" y="3858192"/>
            <a:ext cx="1007007" cy="276999"/>
          </a:xfrm>
          <a:prstGeom prst="rect">
            <a:avLst/>
          </a:prstGeom>
          <a:noFill/>
        </p:spPr>
        <p:txBody>
          <a:bodyPr wrap="none" rtlCol="0">
            <a:spAutoFit/>
          </a:bodyPr>
          <a:lstStyle/>
          <a:p>
            <a:r>
              <a:rPr lang="en-GB" sz="1200" dirty="0" smtClean="0"/>
              <a:t>English Court</a:t>
            </a:r>
            <a:endParaRPr lang="en-GB" sz="1200" dirty="0"/>
          </a:p>
        </p:txBody>
      </p:sp>
      <p:sp>
        <p:nvSpPr>
          <p:cNvPr id="11" name="TextBox 10"/>
          <p:cNvSpPr txBox="1"/>
          <p:nvPr/>
        </p:nvSpPr>
        <p:spPr>
          <a:xfrm>
            <a:off x="3087575" y="4575609"/>
            <a:ext cx="1224136" cy="276999"/>
          </a:xfrm>
          <a:prstGeom prst="rect">
            <a:avLst/>
          </a:prstGeom>
          <a:noFill/>
        </p:spPr>
        <p:txBody>
          <a:bodyPr wrap="square" rtlCol="0">
            <a:spAutoFit/>
          </a:bodyPr>
          <a:lstStyle/>
          <a:p>
            <a:r>
              <a:rPr lang="en-GB" sz="1200" dirty="0" smtClean="0"/>
              <a:t>Judgment</a:t>
            </a:r>
            <a:endParaRPr lang="en-GB" sz="1200" dirty="0"/>
          </a:p>
        </p:txBody>
      </p:sp>
      <p:sp>
        <p:nvSpPr>
          <p:cNvPr id="12" name="TextBox 11"/>
          <p:cNvSpPr txBox="1"/>
          <p:nvPr/>
        </p:nvSpPr>
        <p:spPr>
          <a:xfrm>
            <a:off x="322556" y="4575610"/>
            <a:ext cx="1153100" cy="276999"/>
          </a:xfrm>
          <a:prstGeom prst="rect">
            <a:avLst/>
          </a:prstGeom>
          <a:noFill/>
        </p:spPr>
        <p:txBody>
          <a:bodyPr wrap="square" rtlCol="0">
            <a:spAutoFit/>
          </a:bodyPr>
          <a:lstStyle/>
          <a:p>
            <a:r>
              <a:rPr lang="en-GB" sz="1200" dirty="0" err="1" smtClean="0"/>
              <a:t>RoI</a:t>
            </a:r>
            <a:r>
              <a:rPr lang="en-GB" sz="1200" dirty="0" smtClean="0"/>
              <a:t> / NI Courts</a:t>
            </a:r>
            <a:endParaRPr lang="en-GB" sz="1200" dirty="0"/>
          </a:p>
        </p:txBody>
      </p:sp>
      <p:cxnSp>
        <p:nvCxnSpPr>
          <p:cNvPr id="14" name="Straight Arrow Connector 13"/>
          <p:cNvCxnSpPr>
            <a:stCxn id="7" idx="3"/>
            <a:endCxn id="8" idx="1"/>
          </p:cNvCxnSpPr>
          <p:nvPr/>
        </p:nvCxnSpPr>
        <p:spPr>
          <a:xfrm>
            <a:off x="1179014" y="3233279"/>
            <a:ext cx="1931800" cy="24703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8" idx="1"/>
            <a:endCxn id="9" idx="3"/>
          </p:cNvCxnSpPr>
          <p:nvPr/>
        </p:nvCxnSpPr>
        <p:spPr>
          <a:xfrm flipH="1">
            <a:off x="1194915" y="3480314"/>
            <a:ext cx="1915899" cy="52805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endCxn id="10" idx="1"/>
          </p:cNvCxnSpPr>
          <p:nvPr/>
        </p:nvCxnSpPr>
        <p:spPr>
          <a:xfrm flipV="1">
            <a:off x="1214362" y="3996692"/>
            <a:ext cx="1874580" cy="255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3565707" y="4109060"/>
            <a:ext cx="0" cy="43577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endCxn id="12" idx="3"/>
          </p:cNvCxnSpPr>
          <p:nvPr/>
        </p:nvCxnSpPr>
        <p:spPr>
          <a:xfrm flipH="1">
            <a:off x="1475656" y="4714108"/>
            <a:ext cx="1584176" cy="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323526" y="5160751"/>
            <a:ext cx="1152129" cy="276999"/>
          </a:xfrm>
          <a:prstGeom prst="rect">
            <a:avLst/>
          </a:prstGeom>
          <a:noFill/>
        </p:spPr>
        <p:txBody>
          <a:bodyPr wrap="square" rtlCol="0">
            <a:spAutoFit/>
          </a:bodyPr>
          <a:lstStyle/>
          <a:p>
            <a:r>
              <a:rPr lang="en-GB" sz="1200" dirty="0" smtClean="0"/>
              <a:t>Enforcement</a:t>
            </a:r>
            <a:endParaRPr lang="en-GB" sz="1200" dirty="0"/>
          </a:p>
        </p:txBody>
      </p:sp>
      <p:cxnSp>
        <p:nvCxnSpPr>
          <p:cNvPr id="40" name="Straight Arrow Connector 39"/>
          <p:cNvCxnSpPr>
            <a:endCxn id="38" idx="0"/>
          </p:cNvCxnSpPr>
          <p:nvPr/>
        </p:nvCxnSpPr>
        <p:spPr>
          <a:xfrm>
            <a:off x="899107" y="4852609"/>
            <a:ext cx="484" cy="30814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rot="555426">
            <a:off x="1657425" y="3171298"/>
            <a:ext cx="1368152" cy="215444"/>
          </a:xfrm>
          <a:prstGeom prst="rect">
            <a:avLst/>
          </a:prstGeom>
          <a:noFill/>
        </p:spPr>
        <p:txBody>
          <a:bodyPr wrap="square" rtlCol="0">
            <a:spAutoFit/>
          </a:bodyPr>
          <a:lstStyle/>
          <a:p>
            <a:r>
              <a:rPr lang="en-GB" sz="800" dirty="0" smtClean="0"/>
              <a:t>Enforcement Proceedings</a:t>
            </a:r>
            <a:endParaRPr lang="en-GB" sz="800" dirty="0"/>
          </a:p>
        </p:txBody>
      </p:sp>
      <p:sp>
        <p:nvSpPr>
          <p:cNvPr id="44" name="TextBox 43"/>
          <p:cNvSpPr txBox="1"/>
          <p:nvPr/>
        </p:nvSpPr>
        <p:spPr>
          <a:xfrm>
            <a:off x="2015716" y="3832641"/>
            <a:ext cx="504056" cy="215444"/>
          </a:xfrm>
          <a:prstGeom prst="rect">
            <a:avLst/>
          </a:prstGeom>
          <a:noFill/>
        </p:spPr>
        <p:txBody>
          <a:bodyPr wrap="square" rtlCol="0">
            <a:spAutoFit/>
          </a:bodyPr>
          <a:lstStyle/>
          <a:p>
            <a:r>
              <a:rPr lang="en-GB" sz="800" dirty="0" smtClean="0"/>
              <a:t>Dispute</a:t>
            </a:r>
            <a:endParaRPr lang="en-GB" sz="800" dirty="0"/>
          </a:p>
        </p:txBody>
      </p:sp>
      <p:sp>
        <p:nvSpPr>
          <p:cNvPr id="46" name="TextBox 45"/>
          <p:cNvSpPr txBox="1"/>
          <p:nvPr/>
        </p:nvSpPr>
        <p:spPr>
          <a:xfrm rot="20661311">
            <a:off x="1526986" y="3574369"/>
            <a:ext cx="1251756" cy="215444"/>
          </a:xfrm>
          <a:prstGeom prst="rect">
            <a:avLst/>
          </a:prstGeom>
          <a:noFill/>
        </p:spPr>
        <p:txBody>
          <a:bodyPr wrap="square" rtlCol="0">
            <a:spAutoFit/>
          </a:bodyPr>
          <a:lstStyle/>
          <a:p>
            <a:r>
              <a:rPr lang="en-GB" sz="800" dirty="0" smtClean="0"/>
              <a:t>Notice of Enforcement Ps</a:t>
            </a:r>
            <a:endParaRPr lang="en-GB" sz="800" dirty="0"/>
          </a:p>
        </p:txBody>
      </p:sp>
      <p:sp>
        <p:nvSpPr>
          <p:cNvPr id="47" name="TextBox 46"/>
          <p:cNvSpPr txBox="1"/>
          <p:nvPr/>
        </p:nvSpPr>
        <p:spPr>
          <a:xfrm>
            <a:off x="1432668" y="4544831"/>
            <a:ext cx="1817666" cy="338554"/>
          </a:xfrm>
          <a:prstGeom prst="rect">
            <a:avLst/>
          </a:prstGeom>
          <a:noFill/>
        </p:spPr>
        <p:txBody>
          <a:bodyPr wrap="square" rtlCol="0">
            <a:spAutoFit/>
          </a:bodyPr>
          <a:lstStyle/>
          <a:p>
            <a:pPr algn="ctr"/>
            <a:r>
              <a:rPr lang="en-GB" sz="800" dirty="0" smtClean="0"/>
              <a:t>Rely on Reciprocal arrangements to enforce</a:t>
            </a:r>
            <a:endParaRPr lang="en-GB" sz="800" dirty="0"/>
          </a:p>
        </p:txBody>
      </p:sp>
      <p:pic>
        <p:nvPicPr>
          <p:cNvPr id="49" name="Picture 48"/>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963595" y="3084929"/>
            <a:ext cx="720081" cy="296700"/>
          </a:xfrm>
          <a:prstGeom prst="rect">
            <a:avLst/>
          </a:prstGeom>
        </p:spPr>
      </p:pic>
      <p:sp>
        <p:nvSpPr>
          <p:cNvPr id="50" name="TextBox 49"/>
          <p:cNvSpPr txBox="1"/>
          <p:nvPr/>
        </p:nvSpPr>
        <p:spPr>
          <a:xfrm>
            <a:off x="4963595" y="3869869"/>
            <a:ext cx="864097" cy="276999"/>
          </a:xfrm>
          <a:prstGeom prst="rect">
            <a:avLst/>
          </a:prstGeom>
          <a:noFill/>
        </p:spPr>
        <p:txBody>
          <a:bodyPr wrap="square" rtlCol="0">
            <a:spAutoFit/>
          </a:bodyPr>
          <a:lstStyle/>
          <a:p>
            <a:r>
              <a:rPr lang="en-GB" sz="1200" dirty="0" smtClean="0"/>
              <a:t>Participant</a:t>
            </a:r>
            <a:endParaRPr lang="en-GB" sz="1200" dirty="0"/>
          </a:p>
        </p:txBody>
      </p:sp>
      <p:sp>
        <p:nvSpPr>
          <p:cNvPr id="51" name="TextBox 50"/>
          <p:cNvSpPr txBox="1"/>
          <p:nvPr/>
        </p:nvSpPr>
        <p:spPr>
          <a:xfrm>
            <a:off x="4907383" y="4467658"/>
            <a:ext cx="1153100" cy="276999"/>
          </a:xfrm>
          <a:prstGeom prst="rect">
            <a:avLst/>
          </a:prstGeom>
          <a:noFill/>
        </p:spPr>
        <p:txBody>
          <a:bodyPr wrap="square" rtlCol="0">
            <a:spAutoFit/>
          </a:bodyPr>
          <a:lstStyle/>
          <a:p>
            <a:r>
              <a:rPr lang="en-GB" sz="1200" dirty="0" err="1" smtClean="0"/>
              <a:t>RoI</a:t>
            </a:r>
            <a:r>
              <a:rPr lang="en-GB" sz="1200" dirty="0" smtClean="0"/>
              <a:t> / NI Courts</a:t>
            </a:r>
            <a:endParaRPr lang="en-GB" sz="1200" dirty="0"/>
          </a:p>
        </p:txBody>
      </p:sp>
      <p:sp>
        <p:nvSpPr>
          <p:cNvPr id="52" name="TextBox 51"/>
          <p:cNvSpPr txBox="1"/>
          <p:nvPr/>
        </p:nvSpPr>
        <p:spPr>
          <a:xfrm>
            <a:off x="4891489" y="5160749"/>
            <a:ext cx="1152129" cy="276999"/>
          </a:xfrm>
          <a:prstGeom prst="rect">
            <a:avLst/>
          </a:prstGeom>
          <a:noFill/>
        </p:spPr>
        <p:txBody>
          <a:bodyPr wrap="square" rtlCol="0">
            <a:spAutoFit/>
          </a:bodyPr>
          <a:lstStyle/>
          <a:p>
            <a:r>
              <a:rPr lang="en-GB" sz="1200" dirty="0" smtClean="0"/>
              <a:t>Enforcement</a:t>
            </a:r>
            <a:endParaRPr lang="en-GB" sz="1200" dirty="0"/>
          </a:p>
        </p:txBody>
      </p:sp>
      <p:cxnSp>
        <p:nvCxnSpPr>
          <p:cNvPr id="55" name="Straight Arrow Connector 54"/>
          <p:cNvCxnSpPr/>
          <p:nvPr/>
        </p:nvCxnSpPr>
        <p:spPr>
          <a:xfrm>
            <a:off x="5323537" y="3526911"/>
            <a:ext cx="0" cy="33205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a:off x="5323538" y="4177645"/>
            <a:ext cx="0" cy="3314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a:off x="5323537" y="4744657"/>
            <a:ext cx="0" cy="48454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a:off x="5411323" y="3558455"/>
            <a:ext cx="1264589" cy="215444"/>
          </a:xfrm>
          <a:prstGeom prst="rect">
            <a:avLst/>
          </a:prstGeom>
          <a:noFill/>
        </p:spPr>
        <p:txBody>
          <a:bodyPr wrap="square" rtlCol="0">
            <a:spAutoFit/>
          </a:bodyPr>
          <a:lstStyle/>
          <a:p>
            <a:r>
              <a:rPr lang="en-GB" sz="800" dirty="0" smtClean="0"/>
              <a:t>Enforcement Proceedings</a:t>
            </a:r>
          </a:p>
        </p:txBody>
      </p:sp>
      <p:sp>
        <p:nvSpPr>
          <p:cNvPr id="73" name="TextBox 72"/>
          <p:cNvSpPr txBox="1"/>
          <p:nvPr/>
        </p:nvSpPr>
        <p:spPr>
          <a:xfrm>
            <a:off x="5412067" y="4184960"/>
            <a:ext cx="1008112" cy="215444"/>
          </a:xfrm>
          <a:prstGeom prst="rect">
            <a:avLst/>
          </a:prstGeom>
          <a:noFill/>
        </p:spPr>
        <p:txBody>
          <a:bodyPr wrap="square" rtlCol="0">
            <a:spAutoFit/>
          </a:bodyPr>
          <a:lstStyle/>
          <a:p>
            <a:r>
              <a:rPr lang="en-GB" sz="800" dirty="0" smtClean="0"/>
              <a:t>Dispute</a:t>
            </a:r>
            <a:endParaRPr lang="en-GB" sz="800" dirty="0"/>
          </a:p>
        </p:txBody>
      </p:sp>
      <p:sp>
        <p:nvSpPr>
          <p:cNvPr id="74" name="TextBox 73"/>
          <p:cNvSpPr txBox="1"/>
          <p:nvPr/>
        </p:nvSpPr>
        <p:spPr>
          <a:xfrm>
            <a:off x="330818" y="1268760"/>
            <a:ext cx="1814096" cy="369332"/>
          </a:xfrm>
          <a:prstGeom prst="rect">
            <a:avLst/>
          </a:prstGeom>
          <a:noFill/>
        </p:spPr>
        <p:txBody>
          <a:bodyPr wrap="square" rtlCol="0">
            <a:spAutoFit/>
          </a:bodyPr>
          <a:lstStyle/>
          <a:p>
            <a:r>
              <a:rPr lang="en-GB" dirty="0" smtClean="0"/>
              <a:t>“New Charge”</a:t>
            </a:r>
            <a:endParaRPr lang="en-GB" dirty="0"/>
          </a:p>
        </p:txBody>
      </p:sp>
      <p:sp>
        <p:nvSpPr>
          <p:cNvPr id="75" name="TextBox 74"/>
          <p:cNvSpPr txBox="1"/>
          <p:nvPr/>
        </p:nvSpPr>
        <p:spPr>
          <a:xfrm>
            <a:off x="4716016" y="1268760"/>
            <a:ext cx="1512168" cy="369332"/>
          </a:xfrm>
          <a:prstGeom prst="rect">
            <a:avLst/>
          </a:prstGeom>
          <a:noFill/>
        </p:spPr>
        <p:txBody>
          <a:bodyPr wrap="square" rtlCol="0">
            <a:spAutoFit/>
          </a:bodyPr>
          <a:lstStyle/>
          <a:p>
            <a:r>
              <a:rPr lang="en-GB" dirty="0" smtClean="0"/>
              <a:t>TSC</a:t>
            </a:r>
            <a:endParaRPr lang="en-GB" dirty="0"/>
          </a:p>
        </p:txBody>
      </p:sp>
      <p:sp>
        <p:nvSpPr>
          <p:cNvPr id="76" name="TextBox 75"/>
          <p:cNvSpPr txBox="1"/>
          <p:nvPr/>
        </p:nvSpPr>
        <p:spPr>
          <a:xfrm>
            <a:off x="458933" y="5805264"/>
            <a:ext cx="3852778" cy="400110"/>
          </a:xfrm>
          <a:prstGeom prst="rect">
            <a:avLst/>
          </a:prstGeom>
          <a:noFill/>
        </p:spPr>
        <p:txBody>
          <a:bodyPr wrap="square" rtlCol="0">
            <a:spAutoFit/>
          </a:bodyPr>
          <a:lstStyle/>
          <a:p>
            <a:r>
              <a:rPr lang="en-GB" sz="1000" b="1" dirty="0" smtClean="0"/>
              <a:t>MO has two sets of lawyers charges (</a:t>
            </a:r>
            <a:r>
              <a:rPr lang="en-GB" sz="1000" b="1" dirty="0" err="1" smtClean="0"/>
              <a:t>i</a:t>
            </a:r>
            <a:r>
              <a:rPr lang="en-GB" sz="1000" b="1" dirty="0" smtClean="0"/>
              <a:t>) English  &amp; (ii) </a:t>
            </a:r>
            <a:r>
              <a:rPr lang="en-GB" sz="1000" b="1" dirty="0" err="1" smtClean="0"/>
              <a:t>RoI</a:t>
            </a:r>
            <a:r>
              <a:rPr lang="en-GB" sz="1000" b="1" dirty="0"/>
              <a:t> </a:t>
            </a:r>
            <a:r>
              <a:rPr lang="en-GB" sz="1000" b="1" dirty="0" smtClean="0"/>
              <a:t>/ NI</a:t>
            </a:r>
          </a:p>
          <a:p>
            <a:r>
              <a:rPr lang="en-GB" sz="1000" b="1" dirty="0" smtClean="0"/>
              <a:t>P has two sets of lawyers charges (</a:t>
            </a:r>
            <a:r>
              <a:rPr lang="en-GB" sz="1000" b="1" dirty="0" err="1" smtClean="0"/>
              <a:t>i</a:t>
            </a:r>
            <a:r>
              <a:rPr lang="en-GB" sz="1000" b="1" dirty="0" smtClean="0"/>
              <a:t>) English &amp; (ii) </a:t>
            </a:r>
            <a:r>
              <a:rPr lang="en-GB" sz="1000" b="1" dirty="0" err="1" smtClean="0"/>
              <a:t>RoI</a:t>
            </a:r>
            <a:r>
              <a:rPr lang="en-GB" sz="1000" b="1" dirty="0" smtClean="0"/>
              <a:t> / NI</a:t>
            </a:r>
            <a:endParaRPr lang="en-GB" sz="1000" b="1" dirty="0"/>
          </a:p>
        </p:txBody>
      </p:sp>
      <p:sp>
        <p:nvSpPr>
          <p:cNvPr id="77" name="TextBox 76"/>
          <p:cNvSpPr txBox="1"/>
          <p:nvPr/>
        </p:nvSpPr>
        <p:spPr>
          <a:xfrm>
            <a:off x="4749523" y="5794892"/>
            <a:ext cx="3852778" cy="400110"/>
          </a:xfrm>
          <a:prstGeom prst="rect">
            <a:avLst/>
          </a:prstGeom>
          <a:noFill/>
        </p:spPr>
        <p:txBody>
          <a:bodyPr wrap="square" rtlCol="0">
            <a:spAutoFit/>
          </a:bodyPr>
          <a:lstStyle/>
          <a:p>
            <a:r>
              <a:rPr lang="en-GB" sz="1000" b="1" dirty="0" smtClean="0"/>
              <a:t>MO has one set of lawyers charges (</a:t>
            </a:r>
            <a:r>
              <a:rPr lang="en-GB" sz="1000" b="1" dirty="0" err="1" smtClean="0"/>
              <a:t>i</a:t>
            </a:r>
            <a:r>
              <a:rPr lang="en-GB" sz="1000" b="1" dirty="0" smtClean="0"/>
              <a:t>)) </a:t>
            </a:r>
            <a:r>
              <a:rPr lang="en-GB" sz="1000" b="1" dirty="0" err="1" smtClean="0"/>
              <a:t>RoI</a:t>
            </a:r>
            <a:r>
              <a:rPr lang="en-GB" sz="1000" b="1" dirty="0"/>
              <a:t> </a:t>
            </a:r>
            <a:r>
              <a:rPr lang="en-GB" sz="1000" b="1" dirty="0" smtClean="0"/>
              <a:t>/ NI</a:t>
            </a:r>
          </a:p>
          <a:p>
            <a:r>
              <a:rPr lang="en-GB" sz="1000" b="1" dirty="0" smtClean="0"/>
              <a:t>P has one set of lawyers charges (</a:t>
            </a:r>
            <a:r>
              <a:rPr lang="en-GB" sz="1000" b="1" dirty="0" err="1" smtClean="0"/>
              <a:t>i</a:t>
            </a:r>
            <a:r>
              <a:rPr lang="en-GB" sz="1000" b="1" dirty="0" smtClean="0"/>
              <a:t>) </a:t>
            </a:r>
            <a:r>
              <a:rPr lang="en-GB" sz="1000" b="1" dirty="0" err="1" smtClean="0"/>
              <a:t>RoI</a:t>
            </a:r>
            <a:r>
              <a:rPr lang="en-GB" sz="1000" b="1" dirty="0" smtClean="0"/>
              <a:t> / NI</a:t>
            </a:r>
            <a:endParaRPr lang="en-GB" sz="1000" b="1" dirty="0"/>
          </a:p>
        </p:txBody>
      </p:sp>
      <p:pic>
        <p:nvPicPr>
          <p:cNvPr id="78" name="Picture 10"/>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8388424" y="6514888"/>
            <a:ext cx="755576" cy="343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01249359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92"/>
            <a:ext cx="8229600" cy="1143000"/>
          </a:xfrm>
        </p:spPr>
        <p:txBody>
          <a:bodyPr/>
          <a:lstStyle/>
          <a:p>
            <a:pPr algn="l"/>
            <a:r>
              <a:rPr lang="en-GB" b="1" dirty="0" smtClean="0">
                <a:solidFill>
                  <a:srgbClr val="0E705B"/>
                </a:solidFill>
              </a:rPr>
              <a:t>Problematic Solution</a:t>
            </a:r>
            <a:endParaRPr lang="en-GB" b="1" dirty="0">
              <a:solidFill>
                <a:srgbClr val="0E705B"/>
              </a:solidFill>
            </a:endParaRPr>
          </a:p>
        </p:txBody>
      </p:sp>
      <p:sp>
        <p:nvSpPr>
          <p:cNvPr id="5" name="Content Placeholder 4"/>
          <p:cNvSpPr>
            <a:spLocks noGrp="1"/>
          </p:cNvSpPr>
          <p:nvPr>
            <p:ph sz="half" idx="1"/>
          </p:nvPr>
        </p:nvSpPr>
        <p:spPr>
          <a:xfrm>
            <a:off x="173360" y="1196752"/>
            <a:ext cx="4038600" cy="4525963"/>
          </a:xfrm>
        </p:spPr>
        <p:txBody>
          <a:bodyPr>
            <a:normAutofit fontScale="85000" lnSpcReduction="10000"/>
          </a:bodyPr>
          <a:lstStyle/>
          <a:p>
            <a:r>
              <a:rPr lang="en-GB" dirty="0" smtClean="0"/>
              <a:t>MO Administrative burden continues:-</a:t>
            </a:r>
          </a:p>
          <a:p>
            <a:pPr lvl="1"/>
            <a:r>
              <a:rPr lang="en-GB" dirty="0" smtClean="0"/>
              <a:t>Collates revised charges, sends out</a:t>
            </a:r>
          </a:p>
          <a:p>
            <a:pPr lvl="1"/>
            <a:r>
              <a:rPr lang="en-GB" dirty="0" smtClean="0"/>
              <a:t>Negotiates charges, deals with queries in relation to format, secondary consents</a:t>
            </a:r>
          </a:p>
          <a:p>
            <a:pPr lvl="1"/>
            <a:r>
              <a:rPr lang="en-GB" dirty="0" smtClean="0"/>
              <a:t>Checks correct parties and accounts</a:t>
            </a:r>
          </a:p>
          <a:p>
            <a:pPr lvl="1"/>
            <a:r>
              <a:rPr lang="en-GB" dirty="0" smtClean="0"/>
              <a:t>Checks finance consents in place, negotiates opinions </a:t>
            </a:r>
            <a:r>
              <a:rPr lang="en-GB" dirty="0" err="1" smtClean="0"/>
              <a:t>etc</a:t>
            </a:r>
            <a:endParaRPr lang="en-GB" dirty="0" smtClean="0"/>
          </a:p>
          <a:p>
            <a:pPr lvl="1"/>
            <a:r>
              <a:rPr lang="en-GB" dirty="0" smtClean="0"/>
              <a:t>Checks registered</a:t>
            </a:r>
          </a:p>
          <a:p>
            <a:pPr lvl="1"/>
            <a:r>
              <a:rPr lang="en-GB" dirty="0" smtClean="0"/>
              <a:t>Recalcitrant PT forwards to RA</a:t>
            </a:r>
          </a:p>
          <a:p>
            <a:pPr lvl="1"/>
            <a:endParaRPr lang="en-GB" dirty="0"/>
          </a:p>
        </p:txBody>
      </p:sp>
      <p:sp>
        <p:nvSpPr>
          <p:cNvPr id="6" name="Content Placeholder 5"/>
          <p:cNvSpPr>
            <a:spLocks noGrp="1"/>
          </p:cNvSpPr>
          <p:nvPr>
            <p:ph sz="half" idx="2"/>
          </p:nvPr>
        </p:nvSpPr>
        <p:spPr>
          <a:xfrm>
            <a:off x="4860032" y="1166018"/>
            <a:ext cx="4038600" cy="4525963"/>
          </a:xfrm>
        </p:spPr>
        <p:txBody>
          <a:bodyPr>
            <a:normAutofit fontScale="85000" lnSpcReduction="10000"/>
          </a:bodyPr>
          <a:lstStyle/>
          <a:p>
            <a:r>
              <a:rPr lang="en-GB" dirty="0" smtClean="0"/>
              <a:t>Costs- c 460k to 640k</a:t>
            </a:r>
          </a:p>
          <a:p>
            <a:pPr marL="0" indent="0">
              <a:buNone/>
            </a:pPr>
            <a:endParaRPr lang="en-GB" dirty="0"/>
          </a:p>
        </p:txBody>
      </p:sp>
      <p:sp>
        <p:nvSpPr>
          <p:cNvPr id="4" name="Footer Placeholder 3"/>
          <p:cNvSpPr>
            <a:spLocks noGrp="1"/>
          </p:cNvSpPr>
          <p:nvPr>
            <p:ph type="ftr" sz="quarter" idx="11"/>
          </p:nvPr>
        </p:nvSpPr>
        <p:spPr/>
        <p:txBody>
          <a:bodyPr/>
          <a:lstStyle/>
          <a:p>
            <a:fld id="{490D96C7-35CC-4AC1-B511-709ACFA9AFA8}" type="slidenum">
              <a:rPr lang="en-GB" smtClean="0"/>
              <a:pPr/>
              <a:t>25</a:t>
            </a:fld>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xmlns="" val="3425276669"/>
              </p:ext>
            </p:extLst>
          </p:nvPr>
        </p:nvGraphicFramePr>
        <p:xfrm>
          <a:off x="5148064" y="1772816"/>
          <a:ext cx="3759200" cy="3657600"/>
        </p:xfrm>
        <a:graphic>
          <a:graphicData uri="http://schemas.openxmlformats.org/drawingml/2006/table">
            <a:tbl>
              <a:tblPr firstRow="1" firstCol="1" bandRow="1">
                <a:tableStyleId>{5C22544A-7EE6-4342-B048-85BDC9FD1C3A}</a:tableStyleId>
              </a:tblPr>
              <a:tblGrid>
                <a:gridCol w="2859405"/>
                <a:gridCol w="899795"/>
              </a:tblGrid>
              <a:tr h="0">
                <a:tc>
                  <a:txBody>
                    <a:bodyPr/>
                    <a:lstStyle/>
                    <a:p>
                      <a:pPr>
                        <a:spcAft>
                          <a:spcPts val="0"/>
                        </a:spcAft>
                      </a:pPr>
                      <a:r>
                        <a:rPr lang="en-GB" sz="1000" dirty="0">
                          <a:effectLst/>
                        </a:rPr>
                        <a:t>Line Item</a:t>
                      </a:r>
                      <a:endParaRPr lang="en-GB" sz="1200" dirty="0">
                        <a:effectLst/>
                        <a:latin typeface="Times New Roman"/>
                        <a:ea typeface="Times New Roman"/>
                      </a:endParaRPr>
                    </a:p>
                  </a:txBody>
                  <a:tcPr marL="68580" marR="68580" marT="0" marB="0"/>
                </a:tc>
                <a:tc>
                  <a:txBody>
                    <a:bodyPr/>
                    <a:lstStyle/>
                    <a:p>
                      <a:pPr algn="ctr">
                        <a:spcAft>
                          <a:spcPts val="0"/>
                        </a:spcAft>
                      </a:pPr>
                      <a:r>
                        <a:rPr lang="en-GB" sz="1000">
                          <a:effectLst/>
                        </a:rPr>
                        <a:t>Cost</a:t>
                      </a:r>
                      <a:endParaRPr lang="en-GB" sz="1200">
                        <a:effectLst/>
                        <a:latin typeface="Times New Roman"/>
                        <a:ea typeface="Times New Roman"/>
                      </a:endParaRPr>
                    </a:p>
                  </a:txBody>
                  <a:tcPr marL="68580" marR="68580" marT="0" marB="0"/>
                </a:tc>
              </a:tr>
              <a:tr h="0">
                <a:tc>
                  <a:txBody>
                    <a:bodyPr/>
                    <a:lstStyle/>
                    <a:p>
                      <a:pPr>
                        <a:spcAft>
                          <a:spcPts val="0"/>
                        </a:spcAft>
                      </a:pPr>
                      <a:r>
                        <a:rPr lang="en-GB" sz="1000">
                          <a:effectLst/>
                        </a:rPr>
                        <a:t>MO charge for negotiating (paid by PT)</a:t>
                      </a:r>
                      <a:endParaRPr lang="en-GB" sz="1200">
                        <a:effectLst/>
                        <a:latin typeface="Times New Roman"/>
                        <a:ea typeface="Times New Roman"/>
                      </a:endParaRPr>
                    </a:p>
                  </a:txBody>
                  <a:tcPr marL="68580" marR="68580" marT="0" marB="0"/>
                </a:tc>
                <a:tc>
                  <a:txBody>
                    <a:bodyPr/>
                    <a:lstStyle/>
                    <a:p>
                      <a:pPr algn="r">
                        <a:spcAft>
                          <a:spcPts val="0"/>
                        </a:spcAft>
                      </a:pPr>
                      <a:r>
                        <a:rPr lang="en-GB" sz="1000">
                          <a:effectLst/>
                        </a:rPr>
                        <a:t>250</a:t>
                      </a:r>
                      <a:endParaRPr lang="en-GB" sz="1200">
                        <a:effectLst/>
                        <a:latin typeface="Times New Roman"/>
                        <a:ea typeface="Times New Roman"/>
                      </a:endParaRPr>
                    </a:p>
                  </a:txBody>
                  <a:tcPr marL="68580" marR="68580" marT="0" marB="0"/>
                </a:tc>
              </a:tr>
              <a:tr h="0">
                <a:tc>
                  <a:txBody>
                    <a:bodyPr/>
                    <a:lstStyle/>
                    <a:p>
                      <a:pPr>
                        <a:spcAft>
                          <a:spcPts val="0"/>
                        </a:spcAft>
                      </a:pPr>
                      <a:r>
                        <a:rPr lang="en-GB" sz="1000">
                          <a:effectLst/>
                        </a:rPr>
                        <a:t> </a:t>
                      </a:r>
                      <a:endParaRPr lang="en-GB" sz="1200">
                        <a:effectLst/>
                        <a:latin typeface="Times New Roman"/>
                        <a:ea typeface="Times New Roman"/>
                      </a:endParaRPr>
                    </a:p>
                  </a:txBody>
                  <a:tcPr marL="68580" marR="68580" marT="0" marB="0"/>
                </a:tc>
                <a:tc>
                  <a:txBody>
                    <a:bodyPr/>
                    <a:lstStyle/>
                    <a:p>
                      <a:pPr algn="r">
                        <a:spcAft>
                          <a:spcPts val="0"/>
                        </a:spcAft>
                      </a:pPr>
                      <a:r>
                        <a:rPr lang="en-GB" sz="1000">
                          <a:effectLst/>
                        </a:rPr>
                        <a:t> </a:t>
                      </a:r>
                      <a:endParaRPr lang="en-GB" sz="1200">
                        <a:effectLst/>
                        <a:latin typeface="Times New Roman"/>
                        <a:ea typeface="Times New Roman"/>
                      </a:endParaRPr>
                    </a:p>
                  </a:txBody>
                  <a:tcPr marL="68580" marR="68580" marT="0" marB="0"/>
                </a:tc>
              </a:tr>
              <a:tr h="0">
                <a:tc>
                  <a:txBody>
                    <a:bodyPr/>
                    <a:lstStyle/>
                    <a:p>
                      <a:pPr>
                        <a:spcAft>
                          <a:spcPts val="0"/>
                        </a:spcAft>
                      </a:pPr>
                      <a:r>
                        <a:rPr lang="en-GB" sz="1000">
                          <a:effectLst/>
                        </a:rPr>
                        <a:t>PT’s banking solicitors charge for reviewing Charge compatibility with Finance Package (paid by PT)</a:t>
                      </a:r>
                      <a:endParaRPr lang="en-GB" sz="1200">
                        <a:effectLst/>
                        <a:latin typeface="Times New Roman"/>
                        <a:ea typeface="Times New Roman"/>
                      </a:endParaRPr>
                    </a:p>
                  </a:txBody>
                  <a:tcPr marL="68580" marR="68580" marT="0" marB="0"/>
                </a:tc>
                <a:tc>
                  <a:txBody>
                    <a:bodyPr/>
                    <a:lstStyle/>
                    <a:p>
                      <a:pPr algn="r">
                        <a:spcAft>
                          <a:spcPts val="0"/>
                        </a:spcAft>
                      </a:pPr>
                      <a:r>
                        <a:rPr lang="en-GB" sz="1000">
                          <a:effectLst/>
                        </a:rPr>
                        <a:t>2,000</a:t>
                      </a:r>
                      <a:endParaRPr lang="en-GB" sz="1200">
                        <a:effectLst/>
                        <a:latin typeface="Times New Roman"/>
                        <a:ea typeface="Times New Roman"/>
                      </a:endParaRPr>
                    </a:p>
                  </a:txBody>
                  <a:tcPr marL="68580" marR="68580" marT="0" marB="0"/>
                </a:tc>
              </a:tr>
              <a:tr h="0">
                <a:tc>
                  <a:txBody>
                    <a:bodyPr/>
                    <a:lstStyle/>
                    <a:p>
                      <a:pPr>
                        <a:spcAft>
                          <a:spcPts val="0"/>
                        </a:spcAft>
                      </a:pPr>
                      <a:r>
                        <a:rPr lang="en-GB" sz="1000">
                          <a:effectLst/>
                        </a:rPr>
                        <a:t> </a:t>
                      </a:r>
                      <a:endParaRPr lang="en-GB" sz="1200">
                        <a:effectLst/>
                        <a:latin typeface="Times New Roman"/>
                        <a:ea typeface="Times New Roman"/>
                      </a:endParaRPr>
                    </a:p>
                  </a:txBody>
                  <a:tcPr marL="68580" marR="68580" marT="0" marB="0"/>
                </a:tc>
                <a:tc>
                  <a:txBody>
                    <a:bodyPr/>
                    <a:lstStyle/>
                    <a:p>
                      <a:pPr algn="r">
                        <a:spcAft>
                          <a:spcPts val="0"/>
                        </a:spcAft>
                      </a:pPr>
                      <a:r>
                        <a:rPr lang="en-GB" sz="1000" dirty="0">
                          <a:effectLst/>
                        </a:rPr>
                        <a:t> </a:t>
                      </a:r>
                      <a:endParaRPr lang="en-GB" sz="1200" dirty="0">
                        <a:effectLst/>
                        <a:latin typeface="Times New Roman"/>
                        <a:ea typeface="Times New Roman"/>
                      </a:endParaRPr>
                    </a:p>
                  </a:txBody>
                  <a:tcPr marL="68580" marR="68580" marT="0" marB="0"/>
                </a:tc>
              </a:tr>
              <a:tr h="0">
                <a:tc>
                  <a:txBody>
                    <a:bodyPr/>
                    <a:lstStyle/>
                    <a:p>
                      <a:pPr>
                        <a:spcAft>
                          <a:spcPts val="0"/>
                        </a:spcAft>
                      </a:pPr>
                      <a:r>
                        <a:rPr lang="en-GB" sz="1000" dirty="0">
                          <a:effectLst/>
                        </a:rPr>
                        <a:t>Finance Package provider’s solicitors costs of reviewing Charge compatibility with Finance Package, and any necessary consents. (paid by PT)</a:t>
                      </a:r>
                      <a:endParaRPr lang="en-GB" sz="1200" dirty="0">
                        <a:effectLst/>
                        <a:latin typeface="Times New Roman"/>
                        <a:ea typeface="Times New Roman"/>
                      </a:endParaRPr>
                    </a:p>
                  </a:txBody>
                  <a:tcPr marL="68580" marR="68580" marT="0" marB="0"/>
                </a:tc>
                <a:tc>
                  <a:txBody>
                    <a:bodyPr/>
                    <a:lstStyle/>
                    <a:p>
                      <a:pPr algn="r">
                        <a:spcAft>
                          <a:spcPts val="0"/>
                        </a:spcAft>
                      </a:pPr>
                      <a:r>
                        <a:rPr lang="en-GB" sz="1000">
                          <a:effectLst/>
                        </a:rPr>
                        <a:t>3,500</a:t>
                      </a:r>
                      <a:endParaRPr lang="en-GB" sz="1200">
                        <a:effectLst/>
                        <a:latin typeface="Times New Roman"/>
                        <a:ea typeface="Times New Roman"/>
                      </a:endParaRPr>
                    </a:p>
                  </a:txBody>
                  <a:tcPr marL="68580" marR="68580" marT="0" marB="0"/>
                </a:tc>
              </a:tr>
              <a:tr h="0">
                <a:tc>
                  <a:txBody>
                    <a:bodyPr/>
                    <a:lstStyle/>
                    <a:p>
                      <a:pPr>
                        <a:spcAft>
                          <a:spcPts val="0"/>
                        </a:spcAft>
                      </a:pPr>
                      <a:r>
                        <a:rPr lang="en-GB" sz="1000">
                          <a:effectLst/>
                        </a:rPr>
                        <a:t> </a:t>
                      </a:r>
                      <a:endParaRPr lang="en-GB" sz="1200">
                        <a:effectLst/>
                        <a:latin typeface="Times New Roman"/>
                        <a:ea typeface="Times New Roman"/>
                      </a:endParaRPr>
                    </a:p>
                  </a:txBody>
                  <a:tcPr marL="68580" marR="68580" marT="0" marB="0"/>
                </a:tc>
                <a:tc>
                  <a:txBody>
                    <a:bodyPr/>
                    <a:lstStyle/>
                    <a:p>
                      <a:pPr algn="r">
                        <a:spcAft>
                          <a:spcPts val="0"/>
                        </a:spcAft>
                      </a:pPr>
                      <a:r>
                        <a:rPr lang="en-GB" sz="1000">
                          <a:effectLst/>
                        </a:rPr>
                        <a:t> </a:t>
                      </a:r>
                      <a:endParaRPr lang="en-GB" sz="1200">
                        <a:effectLst/>
                        <a:latin typeface="Times New Roman"/>
                        <a:ea typeface="Times New Roman"/>
                      </a:endParaRPr>
                    </a:p>
                  </a:txBody>
                  <a:tcPr marL="68580" marR="68580" marT="0" marB="0"/>
                </a:tc>
              </a:tr>
              <a:tr h="0">
                <a:tc>
                  <a:txBody>
                    <a:bodyPr/>
                    <a:lstStyle/>
                    <a:p>
                      <a:pPr>
                        <a:spcAft>
                          <a:spcPts val="0"/>
                        </a:spcAft>
                      </a:pPr>
                      <a:r>
                        <a:rPr lang="en-GB" sz="1000">
                          <a:effectLst/>
                        </a:rPr>
                        <a:t>PT procures legal opinion (paid by PT)</a:t>
                      </a:r>
                      <a:endParaRPr lang="en-GB" sz="1200">
                        <a:effectLst/>
                        <a:latin typeface="Times New Roman"/>
                        <a:ea typeface="Times New Roman"/>
                      </a:endParaRPr>
                    </a:p>
                  </a:txBody>
                  <a:tcPr marL="68580" marR="68580" marT="0" marB="0"/>
                </a:tc>
                <a:tc>
                  <a:txBody>
                    <a:bodyPr/>
                    <a:lstStyle/>
                    <a:p>
                      <a:pPr algn="r">
                        <a:spcAft>
                          <a:spcPts val="0"/>
                        </a:spcAft>
                      </a:pPr>
                      <a:r>
                        <a:rPr lang="en-GB" sz="1000">
                          <a:effectLst/>
                        </a:rPr>
                        <a:t>3,000</a:t>
                      </a:r>
                      <a:endParaRPr lang="en-GB" sz="1200">
                        <a:effectLst/>
                        <a:latin typeface="Times New Roman"/>
                        <a:ea typeface="Times New Roman"/>
                      </a:endParaRPr>
                    </a:p>
                  </a:txBody>
                  <a:tcPr marL="68580" marR="68580" marT="0" marB="0"/>
                </a:tc>
              </a:tr>
              <a:tr h="0">
                <a:tc>
                  <a:txBody>
                    <a:bodyPr/>
                    <a:lstStyle/>
                    <a:p>
                      <a:pPr>
                        <a:spcAft>
                          <a:spcPts val="0"/>
                        </a:spcAft>
                      </a:pPr>
                      <a:r>
                        <a:rPr lang="en-GB" sz="1000">
                          <a:effectLst/>
                        </a:rPr>
                        <a:t> </a:t>
                      </a:r>
                      <a:endParaRPr lang="en-GB" sz="1200">
                        <a:effectLst/>
                        <a:latin typeface="Times New Roman"/>
                        <a:ea typeface="Times New Roman"/>
                      </a:endParaRPr>
                    </a:p>
                  </a:txBody>
                  <a:tcPr marL="68580" marR="68580" marT="0" marB="0"/>
                </a:tc>
                <a:tc>
                  <a:txBody>
                    <a:bodyPr/>
                    <a:lstStyle/>
                    <a:p>
                      <a:pPr algn="r">
                        <a:spcAft>
                          <a:spcPts val="0"/>
                        </a:spcAft>
                      </a:pPr>
                      <a:r>
                        <a:rPr lang="en-GB" sz="1000">
                          <a:effectLst/>
                        </a:rPr>
                        <a:t> </a:t>
                      </a:r>
                      <a:endParaRPr lang="en-GB" sz="1200">
                        <a:effectLst/>
                        <a:latin typeface="Times New Roman"/>
                        <a:ea typeface="Times New Roman"/>
                      </a:endParaRPr>
                    </a:p>
                  </a:txBody>
                  <a:tcPr marL="68580" marR="68580" marT="0" marB="0"/>
                </a:tc>
              </a:tr>
              <a:tr h="0">
                <a:tc>
                  <a:txBody>
                    <a:bodyPr/>
                    <a:lstStyle/>
                    <a:p>
                      <a:pPr>
                        <a:spcAft>
                          <a:spcPts val="0"/>
                        </a:spcAft>
                      </a:pPr>
                      <a:r>
                        <a:rPr lang="en-GB" sz="1000" dirty="0">
                          <a:effectLst/>
                        </a:rPr>
                        <a:t>Company registry charge (based on UK) (paid by PT)</a:t>
                      </a:r>
                      <a:endParaRPr lang="en-GB" sz="1200" dirty="0">
                        <a:effectLst/>
                        <a:latin typeface="Times New Roman"/>
                        <a:ea typeface="Times New Roman"/>
                      </a:endParaRPr>
                    </a:p>
                  </a:txBody>
                  <a:tcPr marL="68580" marR="68580" marT="0" marB="0"/>
                </a:tc>
                <a:tc>
                  <a:txBody>
                    <a:bodyPr/>
                    <a:lstStyle/>
                    <a:p>
                      <a:pPr algn="r">
                        <a:spcAft>
                          <a:spcPts val="0"/>
                        </a:spcAft>
                      </a:pPr>
                      <a:r>
                        <a:rPr lang="en-GB" sz="1000">
                          <a:effectLst/>
                        </a:rPr>
                        <a:t>13</a:t>
                      </a:r>
                      <a:endParaRPr lang="en-GB" sz="1200">
                        <a:effectLst/>
                        <a:latin typeface="Times New Roman"/>
                        <a:ea typeface="Times New Roman"/>
                      </a:endParaRPr>
                    </a:p>
                  </a:txBody>
                  <a:tcPr marL="68580" marR="68580" marT="0" marB="0"/>
                </a:tc>
              </a:tr>
              <a:tr h="0">
                <a:tc>
                  <a:txBody>
                    <a:bodyPr/>
                    <a:lstStyle/>
                    <a:p>
                      <a:pPr>
                        <a:spcAft>
                          <a:spcPts val="0"/>
                        </a:spcAft>
                      </a:pPr>
                      <a:r>
                        <a:rPr lang="en-GB" sz="1000">
                          <a:effectLst/>
                        </a:rPr>
                        <a:t> </a:t>
                      </a:r>
                      <a:endParaRPr lang="en-GB" sz="1200">
                        <a:effectLst/>
                        <a:latin typeface="Times New Roman"/>
                        <a:ea typeface="Times New Roman"/>
                      </a:endParaRPr>
                    </a:p>
                  </a:txBody>
                  <a:tcPr marL="68580" marR="68580" marT="0" marB="0"/>
                </a:tc>
                <a:tc>
                  <a:txBody>
                    <a:bodyPr/>
                    <a:lstStyle/>
                    <a:p>
                      <a:pPr algn="r">
                        <a:spcAft>
                          <a:spcPts val="0"/>
                        </a:spcAft>
                      </a:pPr>
                      <a:r>
                        <a:rPr lang="en-GB" sz="1000">
                          <a:effectLst/>
                        </a:rPr>
                        <a:t> </a:t>
                      </a:r>
                      <a:endParaRPr lang="en-GB" sz="1200">
                        <a:effectLst/>
                        <a:latin typeface="Times New Roman"/>
                        <a:ea typeface="Times New Roman"/>
                      </a:endParaRPr>
                    </a:p>
                  </a:txBody>
                  <a:tcPr marL="68580" marR="68580" marT="0" marB="0"/>
                </a:tc>
              </a:tr>
              <a:tr h="0">
                <a:tc>
                  <a:txBody>
                    <a:bodyPr/>
                    <a:lstStyle/>
                    <a:p>
                      <a:pPr>
                        <a:spcAft>
                          <a:spcPts val="0"/>
                        </a:spcAft>
                      </a:pPr>
                      <a:r>
                        <a:rPr lang="en-GB" sz="1000">
                          <a:effectLst/>
                        </a:rPr>
                        <a:t>One off English Service Agent Fee (paid by PT)</a:t>
                      </a:r>
                      <a:endParaRPr lang="en-GB" sz="1200">
                        <a:effectLst/>
                        <a:latin typeface="Times New Roman"/>
                        <a:ea typeface="Times New Roman"/>
                      </a:endParaRPr>
                    </a:p>
                  </a:txBody>
                  <a:tcPr marL="68580" marR="68580" marT="0" marB="0"/>
                </a:tc>
                <a:tc>
                  <a:txBody>
                    <a:bodyPr/>
                    <a:lstStyle/>
                    <a:p>
                      <a:pPr algn="r">
                        <a:spcAft>
                          <a:spcPts val="0"/>
                        </a:spcAft>
                      </a:pPr>
                      <a:r>
                        <a:rPr lang="en-GB" sz="1000">
                          <a:effectLst/>
                        </a:rPr>
                        <a:t>400</a:t>
                      </a:r>
                      <a:endParaRPr lang="en-GB" sz="1200">
                        <a:effectLst/>
                        <a:latin typeface="Times New Roman"/>
                        <a:ea typeface="Times New Roman"/>
                      </a:endParaRPr>
                    </a:p>
                  </a:txBody>
                  <a:tcPr marL="68580" marR="68580" marT="0" marB="0"/>
                </a:tc>
              </a:tr>
              <a:tr h="0">
                <a:tc>
                  <a:txBody>
                    <a:bodyPr/>
                    <a:lstStyle/>
                    <a:p>
                      <a:pPr>
                        <a:spcAft>
                          <a:spcPts val="0"/>
                        </a:spcAft>
                      </a:pPr>
                      <a:r>
                        <a:rPr lang="en-GB" sz="1000">
                          <a:effectLst/>
                        </a:rPr>
                        <a:t> </a:t>
                      </a:r>
                      <a:endParaRPr lang="en-GB" sz="1200">
                        <a:effectLst/>
                        <a:latin typeface="Times New Roman"/>
                        <a:ea typeface="Times New Roman"/>
                      </a:endParaRPr>
                    </a:p>
                  </a:txBody>
                  <a:tcPr marL="68580" marR="68580" marT="0" marB="0"/>
                </a:tc>
                <a:tc>
                  <a:txBody>
                    <a:bodyPr/>
                    <a:lstStyle/>
                    <a:p>
                      <a:pPr algn="r">
                        <a:spcAft>
                          <a:spcPts val="0"/>
                        </a:spcAft>
                      </a:pPr>
                      <a:r>
                        <a:rPr lang="en-GB" sz="1000">
                          <a:effectLst/>
                        </a:rPr>
                        <a:t> </a:t>
                      </a:r>
                      <a:endParaRPr lang="en-GB" sz="1200">
                        <a:effectLst/>
                        <a:latin typeface="Times New Roman"/>
                        <a:ea typeface="Times New Roman"/>
                      </a:endParaRPr>
                    </a:p>
                  </a:txBody>
                  <a:tcPr marL="68580" marR="68580" marT="0" marB="0"/>
                </a:tc>
              </a:tr>
              <a:tr h="0">
                <a:tc>
                  <a:txBody>
                    <a:bodyPr/>
                    <a:lstStyle/>
                    <a:p>
                      <a:pPr>
                        <a:spcAft>
                          <a:spcPts val="0"/>
                        </a:spcAft>
                      </a:pPr>
                      <a:r>
                        <a:rPr lang="en-GB" sz="1000">
                          <a:effectLst/>
                        </a:rPr>
                        <a:t>Total Cost per PT</a:t>
                      </a:r>
                      <a:endParaRPr lang="en-GB" sz="1200">
                        <a:effectLst/>
                        <a:latin typeface="Times New Roman"/>
                        <a:ea typeface="Times New Roman"/>
                      </a:endParaRPr>
                    </a:p>
                  </a:txBody>
                  <a:tcPr marL="68580" marR="68580" marT="0" marB="0"/>
                </a:tc>
                <a:tc>
                  <a:txBody>
                    <a:bodyPr/>
                    <a:lstStyle/>
                    <a:p>
                      <a:pPr algn="r">
                        <a:spcAft>
                          <a:spcPts val="0"/>
                        </a:spcAft>
                      </a:pPr>
                      <a:r>
                        <a:rPr lang="en-GB" sz="1000" b="1" dirty="0">
                          <a:solidFill>
                            <a:srgbClr val="FF0000"/>
                          </a:solidFill>
                          <a:effectLst/>
                        </a:rPr>
                        <a:t>9,163</a:t>
                      </a:r>
                      <a:endParaRPr lang="en-GB" sz="1200" b="1" dirty="0">
                        <a:solidFill>
                          <a:srgbClr val="FF0000"/>
                        </a:solidFill>
                        <a:effectLst/>
                        <a:latin typeface="Times New Roman"/>
                        <a:ea typeface="Times New Roman"/>
                      </a:endParaRPr>
                    </a:p>
                  </a:txBody>
                  <a:tcPr marL="68580" marR="68580" marT="0" marB="0"/>
                </a:tc>
              </a:tr>
              <a:tr h="0">
                <a:tc>
                  <a:txBody>
                    <a:bodyPr/>
                    <a:lstStyle/>
                    <a:p>
                      <a:pPr>
                        <a:spcAft>
                          <a:spcPts val="0"/>
                        </a:spcAft>
                      </a:pPr>
                      <a:r>
                        <a:rPr lang="en-GB" sz="1000">
                          <a:effectLst/>
                        </a:rPr>
                        <a:t> </a:t>
                      </a:r>
                      <a:endParaRPr lang="en-GB" sz="1200">
                        <a:effectLst/>
                        <a:latin typeface="Times New Roman"/>
                        <a:ea typeface="Times New Roman"/>
                      </a:endParaRPr>
                    </a:p>
                  </a:txBody>
                  <a:tcPr marL="68580" marR="68580" marT="0" marB="0"/>
                </a:tc>
                <a:tc>
                  <a:txBody>
                    <a:bodyPr/>
                    <a:lstStyle/>
                    <a:p>
                      <a:pPr algn="r">
                        <a:spcAft>
                          <a:spcPts val="0"/>
                        </a:spcAft>
                      </a:pPr>
                      <a:r>
                        <a:rPr lang="en-GB" sz="1000" dirty="0">
                          <a:effectLst/>
                        </a:rPr>
                        <a:t> </a:t>
                      </a:r>
                      <a:endParaRPr lang="en-GB" sz="1200" dirty="0">
                        <a:effectLst/>
                        <a:latin typeface="Times New Roman"/>
                        <a:ea typeface="Times New Roman"/>
                      </a:endParaRPr>
                    </a:p>
                  </a:txBody>
                  <a:tcPr marL="68580" marR="68580" marT="0" marB="0"/>
                </a:tc>
              </a:tr>
              <a:tr h="0">
                <a:tc>
                  <a:txBody>
                    <a:bodyPr/>
                    <a:lstStyle/>
                    <a:p>
                      <a:pPr>
                        <a:spcAft>
                          <a:spcPts val="0"/>
                        </a:spcAft>
                      </a:pPr>
                      <a:r>
                        <a:rPr lang="en-GB" sz="1000" dirty="0">
                          <a:effectLst/>
                        </a:rPr>
                        <a:t>Total Cost to market based on 50</a:t>
                      </a:r>
                      <a:endParaRPr lang="en-GB" sz="1200" dirty="0">
                        <a:effectLst/>
                        <a:latin typeface="Times New Roman"/>
                        <a:ea typeface="Times New Roman"/>
                      </a:endParaRPr>
                    </a:p>
                  </a:txBody>
                  <a:tcPr marL="68580" marR="68580" marT="0" marB="0"/>
                </a:tc>
                <a:tc>
                  <a:txBody>
                    <a:bodyPr/>
                    <a:lstStyle/>
                    <a:p>
                      <a:pPr algn="r">
                        <a:spcAft>
                          <a:spcPts val="0"/>
                        </a:spcAft>
                      </a:pPr>
                      <a:r>
                        <a:rPr lang="en-GB" sz="1000" b="1" dirty="0">
                          <a:solidFill>
                            <a:srgbClr val="FF0000"/>
                          </a:solidFill>
                          <a:effectLst/>
                        </a:rPr>
                        <a:t>458,150</a:t>
                      </a:r>
                      <a:endParaRPr lang="en-GB" sz="1200" b="1" dirty="0">
                        <a:solidFill>
                          <a:srgbClr val="FF0000"/>
                        </a:solidFill>
                        <a:effectLst/>
                        <a:latin typeface="Times New Roman"/>
                        <a:ea typeface="Times New Roman"/>
                      </a:endParaRPr>
                    </a:p>
                  </a:txBody>
                  <a:tcPr marL="68580" marR="68580" marT="0" marB="0"/>
                </a:tc>
              </a:tr>
              <a:tr h="0">
                <a:tc>
                  <a:txBody>
                    <a:bodyPr/>
                    <a:lstStyle/>
                    <a:p>
                      <a:pPr>
                        <a:spcAft>
                          <a:spcPts val="0"/>
                        </a:spcAft>
                      </a:pPr>
                      <a:r>
                        <a:rPr lang="en-GB" sz="1000">
                          <a:effectLst/>
                        </a:rPr>
                        <a:t> </a:t>
                      </a:r>
                      <a:endParaRPr lang="en-GB" sz="1200">
                        <a:effectLst/>
                        <a:latin typeface="Times New Roman"/>
                        <a:ea typeface="Times New Roman"/>
                      </a:endParaRPr>
                    </a:p>
                  </a:txBody>
                  <a:tcPr marL="68580" marR="68580" marT="0" marB="0"/>
                </a:tc>
                <a:tc>
                  <a:txBody>
                    <a:bodyPr/>
                    <a:lstStyle/>
                    <a:p>
                      <a:pPr algn="r">
                        <a:spcAft>
                          <a:spcPts val="0"/>
                        </a:spcAft>
                      </a:pPr>
                      <a:r>
                        <a:rPr lang="en-GB" sz="1000">
                          <a:effectLst/>
                        </a:rPr>
                        <a:t> </a:t>
                      </a:r>
                      <a:endParaRPr lang="en-GB" sz="1200">
                        <a:effectLst/>
                        <a:latin typeface="Times New Roman"/>
                        <a:ea typeface="Times New Roman"/>
                      </a:endParaRPr>
                    </a:p>
                  </a:txBody>
                  <a:tcPr marL="68580" marR="68580" marT="0" marB="0"/>
                </a:tc>
              </a:tr>
              <a:tr h="0">
                <a:tc>
                  <a:txBody>
                    <a:bodyPr/>
                    <a:lstStyle/>
                    <a:p>
                      <a:pPr>
                        <a:spcAft>
                          <a:spcPts val="0"/>
                        </a:spcAft>
                      </a:pPr>
                      <a:r>
                        <a:rPr lang="en-GB" sz="1000">
                          <a:effectLst/>
                        </a:rPr>
                        <a:t>Total Cost to market based on 70</a:t>
                      </a:r>
                      <a:endParaRPr lang="en-GB" sz="1200">
                        <a:effectLst/>
                        <a:latin typeface="Times New Roman"/>
                        <a:ea typeface="Times New Roman"/>
                      </a:endParaRPr>
                    </a:p>
                  </a:txBody>
                  <a:tcPr marL="68580" marR="68580" marT="0" marB="0"/>
                </a:tc>
                <a:tc>
                  <a:txBody>
                    <a:bodyPr/>
                    <a:lstStyle/>
                    <a:p>
                      <a:pPr algn="r">
                        <a:spcAft>
                          <a:spcPts val="0"/>
                        </a:spcAft>
                      </a:pPr>
                      <a:r>
                        <a:rPr lang="en-GB" sz="1000" b="1" dirty="0">
                          <a:solidFill>
                            <a:srgbClr val="FF0000"/>
                          </a:solidFill>
                          <a:effectLst/>
                        </a:rPr>
                        <a:t>641,410</a:t>
                      </a:r>
                      <a:endParaRPr lang="en-GB" sz="1200" b="1" dirty="0">
                        <a:solidFill>
                          <a:srgbClr val="FF0000"/>
                        </a:solidFill>
                        <a:effectLst/>
                        <a:latin typeface="Times New Roman"/>
                        <a:ea typeface="Times New Roman"/>
                      </a:endParaRPr>
                    </a:p>
                  </a:txBody>
                  <a:tcPr marL="68580" marR="68580" marT="0" marB="0"/>
                </a:tc>
              </a:tr>
              <a:tr h="0">
                <a:tc>
                  <a:txBody>
                    <a:bodyPr/>
                    <a:lstStyle/>
                    <a:p>
                      <a:pPr>
                        <a:spcAft>
                          <a:spcPts val="0"/>
                        </a:spcAft>
                      </a:pPr>
                      <a:r>
                        <a:rPr lang="en-GB" sz="1000">
                          <a:effectLst/>
                        </a:rPr>
                        <a:t> </a:t>
                      </a:r>
                      <a:endParaRPr lang="en-GB" sz="1200">
                        <a:effectLst/>
                        <a:latin typeface="Times New Roman"/>
                        <a:ea typeface="Times New Roman"/>
                      </a:endParaRPr>
                    </a:p>
                  </a:txBody>
                  <a:tcPr marL="68580" marR="68580" marT="0" marB="0"/>
                </a:tc>
                <a:tc>
                  <a:txBody>
                    <a:bodyPr/>
                    <a:lstStyle/>
                    <a:p>
                      <a:pPr algn="r">
                        <a:spcAft>
                          <a:spcPts val="0"/>
                        </a:spcAft>
                      </a:pPr>
                      <a:r>
                        <a:rPr lang="en-GB" sz="1000">
                          <a:effectLst/>
                        </a:rPr>
                        <a:t> </a:t>
                      </a:r>
                      <a:endParaRPr lang="en-GB" sz="1200">
                        <a:effectLst/>
                        <a:latin typeface="Times New Roman"/>
                        <a:ea typeface="Times New Roman"/>
                      </a:endParaRPr>
                    </a:p>
                  </a:txBody>
                  <a:tcPr marL="68580" marR="68580" marT="0" marB="0"/>
                </a:tc>
              </a:tr>
              <a:tr h="0">
                <a:tc>
                  <a:txBody>
                    <a:bodyPr/>
                    <a:lstStyle/>
                    <a:p>
                      <a:pPr>
                        <a:spcAft>
                          <a:spcPts val="0"/>
                        </a:spcAft>
                      </a:pPr>
                      <a:r>
                        <a:rPr lang="en-GB" sz="1000" dirty="0">
                          <a:effectLst/>
                        </a:rPr>
                        <a:t>Total Cost of Trust Solution</a:t>
                      </a:r>
                      <a:endParaRPr lang="en-GB" sz="1200" dirty="0">
                        <a:effectLst/>
                        <a:latin typeface="Times New Roman"/>
                        <a:ea typeface="Times New Roman"/>
                      </a:endParaRPr>
                    </a:p>
                  </a:txBody>
                  <a:tcPr marL="68580" marR="68580" marT="0" marB="0"/>
                </a:tc>
                <a:tc>
                  <a:txBody>
                    <a:bodyPr/>
                    <a:lstStyle/>
                    <a:p>
                      <a:pPr algn="r">
                        <a:spcAft>
                          <a:spcPts val="0"/>
                        </a:spcAft>
                      </a:pPr>
                      <a:r>
                        <a:rPr lang="en-GB" sz="1000" b="1" dirty="0">
                          <a:solidFill>
                            <a:srgbClr val="FF0000"/>
                          </a:solidFill>
                          <a:effectLst/>
                        </a:rPr>
                        <a:t>NIL</a:t>
                      </a:r>
                      <a:endParaRPr lang="en-GB" sz="1200" b="1" dirty="0">
                        <a:solidFill>
                          <a:srgbClr val="FF0000"/>
                        </a:solidFill>
                        <a:effectLst/>
                        <a:latin typeface="Times New Roman"/>
                        <a:ea typeface="Times New Roman"/>
                      </a:endParaRPr>
                    </a:p>
                  </a:txBody>
                  <a:tcPr marL="68580" marR="68580" marT="0" marB="0"/>
                </a:tc>
              </a:tr>
            </a:tbl>
          </a:graphicData>
        </a:graphic>
      </p:graphicFrame>
      <p:pic>
        <p:nvPicPr>
          <p:cNvPr id="8" name="Picture 10"/>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388424" y="6514888"/>
            <a:ext cx="755576" cy="343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Up-Down Arrow 8"/>
          <p:cNvSpPr/>
          <p:nvPr/>
        </p:nvSpPr>
        <p:spPr>
          <a:xfrm>
            <a:off x="4211960" y="1196752"/>
            <a:ext cx="720080" cy="4608512"/>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rot="16200000">
            <a:off x="2483769" y="3362508"/>
            <a:ext cx="4176464" cy="276999"/>
          </a:xfrm>
          <a:prstGeom prst="rect">
            <a:avLst/>
          </a:prstGeom>
          <a:noFill/>
        </p:spPr>
        <p:txBody>
          <a:bodyPr wrap="square" rtlCol="0">
            <a:spAutoFit/>
          </a:bodyPr>
          <a:lstStyle/>
          <a:p>
            <a:pPr algn="ctr"/>
            <a:r>
              <a:rPr lang="en-GB" sz="1200" b="1" dirty="0" smtClean="0"/>
              <a:t>Lengthy costly process, delay to entry, disruptive to current PTs</a:t>
            </a:r>
            <a:endParaRPr lang="en-GB" sz="1200" b="1" dirty="0"/>
          </a:p>
        </p:txBody>
      </p:sp>
    </p:spTree>
    <p:extLst>
      <p:ext uri="{BB962C8B-B14F-4D97-AF65-F5344CB8AC3E}">
        <p14:creationId xmlns:p14="http://schemas.microsoft.com/office/powerpoint/2010/main" xmlns="" val="336037308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321"/>
            <a:ext cx="8229600" cy="1143000"/>
          </a:xfrm>
        </p:spPr>
        <p:txBody>
          <a:bodyPr/>
          <a:lstStyle/>
          <a:p>
            <a:pPr algn="l"/>
            <a:r>
              <a:rPr lang="en-GB" b="1" dirty="0" smtClean="0">
                <a:solidFill>
                  <a:srgbClr val="0E705B"/>
                </a:solidFill>
              </a:rPr>
              <a:t>Problematic Solution</a:t>
            </a:r>
            <a:endParaRPr lang="en-GB" b="1" dirty="0">
              <a:solidFill>
                <a:srgbClr val="0E705B"/>
              </a:solidFill>
            </a:endParaRPr>
          </a:p>
        </p:txBody>
      </p:sp>
      <p:sp>
        <p:nvSpPr>
          <p:cNvPr id="3" name="Content Placeholder 2"/>
          <p:cNvSpPr>
            <a:spLocks noGrp="1"/>
          </p:cNvSpPr>
          <p:nvPr>
            <p:ph idx="1"/>
          </p:nvPr>
        </p:nvSpPr>
        <p:spPr>
          <a:xfrm>
            <a:off x="457200" y="1268760"/>
            <a:ext cx="8229600" cy="4525963"/>
          </a:xfrm>
        </p:spPr>
        <p:txBody>
          <a:bodyPr>
            <a:normAutofit fontScale="92500"/>
          </a:bodyPr>
          <a:lstStyle/>
          <a:p>
            <a:r>
              <a:rPr lang="en-GB" dirty="0" smtClean="0"/>
              <a:t>Rule Changes force RAs to decide on suspension.</a:t>
            </a:r>
          </a:p>
          <a:p>
            <a:pPr lvl="1"/>
            <a:r>
              <a:rPr lang="en-GB" dirty="0" smtClean="0"/>
              <a:t>Faced with an otherwise compliant PT would they really suspend for what may be seen as an “administrative point ” with all the market disruption that would entail?</a:t>
            </a:r>
          </a:p>
          <a:p>
            <a:pPr lvl="1"/>
            <a:r>
              <a:rPr lang="en-GB" dirty="0" smtClean="0"/>
              <a:t>All the more problematic where PT has sound legal reasons for not executing charge due to litany of issues?</a:t>
            </a:r>
          </a:p>
          <a:p>
            <a:pPr lvl="1"/>
            <a:r>
              <a:rPr lang="en-GB" dirty="0" smtClean="0"/>
              <a:t>Especially where there is another solution which avoids placing RA s in this position at all?</a:t>
            </a:r>
          </a:p>
          <a:p>
            <a:endParaRPr lang="en-GB" dirty="0" smtClean="0"/>
          </a:p>
          <a:p>
            <a:endParaRPr lang="en-GB" dirty="0"/>
          </a:p>
        </p:txBody>
      </p:sp>
      <p:pic>
        <p:nvPicPr>
          <p:cNvPr id="9" name="Picture 10"/>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388424" y="6514888"/>
            <a:ext cx="755576" cy="343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Footer Placeholder 9"/>
          <p:cNvSpPr>
            <a:spLocks noGrp="1"/>
          </p:cNvSpPr>
          <p:nvPr>
            <p:ph type="ftr" sz="quarter" idx="11"/>
          </p:nvPr>
        </p:nvSpPr>
        <p:spPr/>
        <p:txBody>
          <a:bodyPr/>
          <a:lstStyle/>
          <a:p>
            <a:fld id="{996930B9-6B3E-479A-847B-6CA8A1A33175}" type="slidenum">
              <a:rPr lang="en-GB" smtClean="0"/>
              <a:pPr/>
              <a:t>26</a:t>
            </a:fld>
            <a:endParaRPr lang="en-GB" dirty="0"/>
          </a:p>
        </p:txBody>
      </p:sp>
    </p:spTree>
    <p:extLst>
      <p:ext uri="{BB962C8B-B14F-4D97-AF65-F5344CB8AC3E}">
        <p14:creationId xmlns:p14="http://schemas.microsoft.com/office/powerpoint/2010/main" xmlns="" val="19686714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0102" y="26321"/>
            <a:ext cx="8229600" cy="1143000"/>
          </a:xfrm>
        </p:spPr>
        <p:txBody>
          <a:bodyPr/>
          <a:lstStyle/>
          <a:p>
            <a:pPr algn="l"/>
            <a:r>
              <a:rPr lang="en-GB" b="1" dirty="0" smtClean="0">
                <a:solidFill>
                  <a:srgbClr val="0E705B"/>
                </a:solidFill>
              </a:rPr>
              <a:t>Solution</a:t>
            </a:r>
            <a:endParaRPr lang="en-GB" b="1" dirty="0">
              <a:solidFill>
                <a:srgbClr val="0E705B"/>
              </a:solidFill>
            </a:endParaRPr>
          </a:p>
        </p:txBody>
      </p:sp>
      <p:sp>
        <p:nvSpPr>
          <p:cNvPr id="4" name="TextBox 6"/>
          <p:cNvSpPr txBox="1"/>
          <p:nvPr/>
        </p:nvSpPr>
        <p:spPr>
          <a:xfrm>
            <a:off x="362434" y="1133356"/>
            <a:ext cx="8424936" cy="5724644"/>
          </a:xfrm>
          <a:prstGeom prst="rect">
            <a:avLst/>
          </a:prstGeom>
          <a:noFill/>
        </p:spPr>
        <p:txBody>
          <a:bodyPr>
            <a:spAutoFit/>
          </a:bodyPr>
          <a:lstStyle>
            <a:defPPr>
              <a:defRPr lang="en-GB"/>
            </a:defPPr>
            <a:lvl1pPr algn="l" rtl="0" fontAlgn="base">
              <a:lnSpc>
                <a:spcPct val="120000"/>
              </a:lnSpc>
              <a:spcBef>
                <a:spcPct val="0"/>
              </a:spcBef>
              <a:spcAft>
                <a:spcPct val="0"/>
              </a:spcAft>
              <a:buChar char="•"/>
              <a:defRPr sz="1100" kern="1200">
                <a:solidFill>
                  <a:schemeClr val="tx1"/>
                </a:solidFill>
                <a:latin typeface="Arial" charset="0"/>
                <a:ea typeface="MS PGothic" pitchFamily="34" charset="-128"/>
                <a:cs typeface="+mn-cs"/>
              </a:defRPr>
            </a:lvl1pPr>
            <a:lvl2pPr marL="457200" algn="l" rtl="0" fontAlgn="base">
              <a:lnSpc>
                <a:spcPct val="120000"/>
              </a:lnSpc>
              <a:spcBef>
                <a:spcPct val="0"/>
              </a:spcBef>
              <a:spcAft>
                <a:spcPct val="0"/>
              </a:spcAft>
              <a:buChar char="•"/>
              <a:defRPr sz="1100" kern="1200">
                <a:solidFill>
                  <a:schemeClr val="tx1"/>
                </a:solidFill>
                <a:latin typeface="Arial" charset="0"/>
                <a:ea typeface="MS PGothic" pitchFamily="34" charset="-128"/>
                <a:cs typeface="+mn-cs"/>
              </a:defRPr>
            </a:lvl2pPr>
            <a:lvl3pPr marL="914400" algn="l" rtl="0" fontAlgn="base">
              <a:lnSpc>
                <a:spcPct val="120000"/>
              </a:lnSpc>
              <a:spcBef>
                <a:spcPct val="0"/>
              </a:spcBef>
              <a:spcAft>
                <a:spcPct val="0"/>
              </a:spcAft>
              <a:buChar char="•"/>
              <a:defRPr sz="1100" kern="1200">
                <a:solidFill>
                  <a:schemeClr val="tx1"/>
                </a:solidFill>
                <a:latin typeface="Arial" charset="0"/>
                <a:ea typeface="MS PGothic" pitchFamily="34" charset="-128"/>
                <a:cs typeface="+mn-cs"/>
              </a:defRPr>
            </a:lvl3pPr>
            <a:lvl4pPr marL="1371600" algn="l" rtl="0" fontAlgn="base">
              <a:lnSpc>
                <a:spcPct val="120000"/>
              </a:lnSpc>
              <a:spcBef>
                <a:spcPct val="0"/>
              </a:spcBef>
              <a:spcAft>
                <a:spcPct val="0"/>
              </a:spcAft>
              <a:buChar char="•"/>
              <a:defRPr sz="1100" kern="1200">
                <a:solidFill>
                  <a:schemeClr val="tx1"/>
                </a:solidFill>
                <a:latin typeface="Arial" charset="0"/>
                <a:ea typeface="MS PGothic" pitchFamily="34" charset="-128"/>
                <a:cs typeface="+mn-cs"/>
              </a:defRPr>
            </a:lvl4pPr>
            <a:lvl5pPr marL="1828800" algn="l" rtl="0" fontAlgn="base">
              <a:lnSpc>
                <a:spcPct val="120000"/>
              </a:lnSpc>
              <a:spcBef>
                <a:spcPct val="0"/>
              </a:spcBef>
              <a:spcAft>
                <a:spcPct val="0"/>
              </a:spcAft>
              <a:buChar char="•"/>
              <a:defRPr sz="1100" kern="1200">
                <a:solidFill>
                  <a:schemeClr val="tx1"/>
                </a:solidFill>
                <a:latin typeface="Arial" charset="0"/>
                <a:ea typeface="MS PGothic" pitchFamily="34" charset="-128"/>
                <a:cs typeface="+mn-cs"/>
              </a:defRPr>
            </a:lvl5pPr>
            <a:lvl6pPr marL="2286000" algn="l" defTabSz="914400" rtl="0" eaLnBrk="1" latinLnBrk="0" hangingPunct="1">
              <a:defRPr sz="1100" kern="1200">
                <a:solidFill>
                  <a:schemeClr val="tx1"/>
                </a:solidFill>
                <a:latin typeface="Arial" charset="0"/>
                <a:ea typeface="MS PGothic" pitchFamily="34" charset="-128"/>
                <a:cs typeface="+mn-cs"/>
              </a:defRPr>
            </a:lvl6pPr>
            <a:lvl7pPr marL="2743200" algn="l" defTabSz="914400" rtl="0" eaLnBrk="1" latinLnBrk="0" hangingPunct="1">
              <a:defRPr sz="1100" kern="1200">
                <a:solidFill>
                  <a:schemeClr val="tx1"/>
                </a:solidFill>
                <a:latin typeface="Arial" charset="0"/>
                <a:ea typeface="MS PGothic" pitchFamily="34" charset="-128"/>
                <a:cs typeface="+mn-cs"/>
              </a:defRPr>
            </a:lvl7pPr>
            <a:lvl8pPr marL="3200400" algn="l" defTabSz="914400" rtl="0" eaLnBrk="1" latinLnBrk="0" hangingPunct="1">
              <a:defRPr sz="1100" kern="1200">
                <a:solidFill>
                  <a:schemeClr val="tx1"/>
                </a:solidFill>
                <a:latin typeface="Arial" charset="0"/>
                <a:ea typeface="MS PGothic" pitchFamily="34" charset="-128"/>
                <a:cs typeface="+mn-cs"/>
              </a:defRPr>
            </a:lvl8pPr>
            <a:lvl9pPr marL="3657600" algn="l" defTabSz="914400" rtl="0" eaLnBrk="1" latinLnBrk="0" hangingPunct="1">
              <a:defRPr sz="1100" kern="1200">
                <a:solidFill>
                  <a:schemeClr val="tx1"/>
                </a:solidFill>
                <a:latin typeface="Arial" charset="0"/>
                <a:ea typeface="MS PGothic" pitchFamily="34" charset="-128"/>
                <a:cs typeface="+mn-cs"/>
              </a:defRPr>
            </a:lvl9pPr>
          </a:lstStyle>
          <a:p>
            <a:pPr lvl="1">
              <a:buFontTx/>
              <a:buNone/>
              <a:defRPr/>
            </a:pPr>
            <a:r>
              <a:rPr lang="en-GB" sz="1000" dirty="0"/>
              <a:t>6.20 The SEM Collateral Reserve Account in relation to each relevant Participant shall contain the cash element of that Participant’s Posted Credit Cover on the following terms:</a:t>
            </a:r>
          </a:p>
          <a:p>
            <a:pPr>
              <a:buFontTx/>
              <a:buNone/>
              <a:defRPr/>
            </a:pPr>
            <a:r>
              <a:rPr lang="en-GB" sz="1000" dirty="0"/>
              <a:t>	1. the SEM Collateral Reserve Account shall be in the sole name of the Market Operator with the designation “SEM 	Collateral Reserve Account relating to [Insert Participant Details]”;</a:t>
            </a:r>
          </a:p>
          <a:p>
            <a:pPr>
              <a:buFontTx/>
              <a:buNone/>
              <a:defRPr/>
            </a:pPr>
            <a:r>
              <a:rPr lang="en-GB" sz="1000" dirty="0"/>
              <a:t>	2. the Participant and the Market Operator shall have irrevocably instructed the SEM Bank to make payment against 	the sole instruction of the Market Operator in accordance with the Code and the Bank Mandate. The Code shall take 	precedence over the Bank Mandate; and</a:t>
            </a:r>
          </a:p>
          <a:p>
            <a:pPr>
              <a:buFontTx/>
              <a:buNone/>
              <a:defRPr/>
            </a:pPr>
            <a:r>
              <a:rPr lang="en-GB" sz="1000" dirty="0"/>
              <a:t>	3.to give effect to the provisions of the Code in relation to SEM Collateral Reserve Accounts, with effect from the time 	of payment into the relevant SEM Collateral Reserve Account, the relevant Participant thereby </a:t>
            </a:r>
            <a:r>
              <a:rPr lang="en-GB" sz="1000" u="sng" dirty="0"/>
              <a:t>acknowledges </a:t>
            </a:r>
            <a:r>
              <a:rPr lang="en-GB" sz="1000" strike="sngStrike" dirty="0"/>
              <a:t>charges 	</a:t>
            </a:r>
            <a:r>
              <a:rPr lang="en-GB" sz="1000" u="sng" dirty="0"/>
              <a:t>that </a:t>
            </a:r>
            <a:r>
              <a:rPr lang="en-GB" sz="1000" dirty="0"/>
              <a:t>all sums paid into and accruing on that account </a:t>
            </a:r>
            <a:r>
              <a:rPr lang="en-GB" sz="1000" strike="sngStrike" dirty="0"/>
              <a:t>by way of first fixed charge over cash at the SEM Bank in favour of                        	</a:t>
            </a:r>
            <a:r>
              <a:rPr lang="en-GB" sz="1000" u="sng" dirty="0"/>
              <a:t>are held by </a:t>
            </a:r>
            <a:r>
              <a:rPr lang="en-GB" sz="1000" dirty="0"/>
              <a:t>the Market Operator as agent and trustee for it and the SEM Creditors to secure the relevant Participant’s 	payment obligations under the Code, subject always to the provisions of paragraphs 6.32 to 6.36 inclusive.</a:t>
            </a:r>
          </a:p>
          <a:p>
            <a:pPr>
              <a:buFontTx/>
              <a:buNone/>
              <a:defRPr/>
            </a:pPr>
            <a:endParaRPr lang="en-GB" sz="1000" dirty="0"/>
          </a:p>
          <a:p>
            <a:pPr lvl="1">
              <a:buFontTx/>
              <a:buNone/>
              <a:defRPr/>
            </a:pPr>
            <a:r>
              <a:rPr lang="en-GB" sz="1000" u="sng" dirty="0"/>
              <a:t>6.21	Not used </a:t>
            </a:r>
            <a:r>
              <a:rPr lang="en-GB" sz="1000" strike="sngStrike" dirty="0"/>
              <a:t>Where, at any time, a Participant (or Applicant, as applicable) wishes </a:t>
            </a:r>
            <a:r>
              <a:rPr lang="en-GB" sz="1000" u="dbl" strike="sngStrike" dirty="0"/>
              <a:t>the Market Operator</a:t>
            </a:r>
            <a:r>
              <a:rPr lang="en-GB" sz="1000" strike="sngStrike" dirty="0"/>
              <a:t> to establish a 	SEM Collateral 	Reserve Account </a:t>
            </a:r>
            <a:r>
              <a:rPr lang="en-GB" sz="1000" u="dbl" strike="sngStrike" dirty="0"/>
              <a:t>on its behalf</a:t>
            </a:r>
            <a:r>
              <a:rPr lang="en-GB" sz="1000" strike="sngStrike" dirty="0"/>
              <a:t> for the purposes of paragraph 6.19 and, where appropriate, having regard to the legal form, 	jurisdiction of incorporation or registration of the relevant Party and the location of the proposed SEM Collateral Reserve Account, 	to ensure the enforceability of the charge created under paragraph 6.20.3, the Participant (or Applicant, as applicable) shall 	complete and sign the particulars of charge in respect of such SEM Collateral Reserve Account and SEM Collateral Reserve 	Assets for registration of the charge with the relevant companies registry or other appropriate body in the appropriate jurisdiction or 	jurisdictions and the Participant shall do all such things and execute all such documents as necessary to facilitate such 	registrations (if any) within such 	timelines as may be specified by the Market Operator, having regard to any applicable time limit 	for the registration of  such a charge. Without prejudice to the foregoing, the Market Operator shall, unless the relevant Participant 	otherwise </a:t>
            </a:r>
            <a:r>
              <a:rPr lang="en-GB" sz="1000" u="dbl" strike="sngStrike" dirty="0"/>
              <a:t>does so</a:t>
            </a:r>
            <a:r>
              <a:rPr lang="en-GB" sz="1000" strike="sngStrike" dirty="0"/>
              <a:t>, register the prescribed particulars with regard to the establishment of each SEM Collateral Reserve Account 	pursuant to Article 402 Companies (Northern Ireland) Order 1986 and/or section 395 of the Companies Act 1985 	(United 	Kingdom) and/or section 99 of the Companies Act 1963 (Ireland), as appropriate, and/or at such other registry 	or registries as 	may be appropriate</a:t>
            </a:r>
            <a:r>
              <a:rPr lang="en-GB" strike="sngStrike" dirty="0"/>
              <a:t>.</a:t>
            </a:r>
            <a:endParaRPr lang="en-GB" dirty="0"/>
          </a:p>
          <a:p>
            <a:pPr algn="ctr">
              <a:buFontTx/>
              <a:buNone/>
              <a:defRPr/>
            </a:pPr>
            <a:r>
              <a:rPr lang="en-GB" dirty="0"/>
              <a:t>[INSERT MECHANICS TO DEAL WITH RELEASE OF EXISTING CHARGES]</a:t>
            </a:r>
          </a:p>
          <a:p>
            <a:pPr>
              <a:buFontTx/>
              <a:buNone/>
              <a:defRPr/>
            </a:pPr>
            <a:endParaRPr lang="en-GB" dirty="0"/>
          </a:p>
          <a:p>
            <a:pPr>
              <a:buFontTx/>
              <a:buNone/>
              <a:defRPr/>
            </a:pPr>
            <a:endParaRPr lang="en-GB" dirty="0"/>
          </a:p>
          <a:p>
            <a:pPr>
              <a:buFontTx/>
              <a:buNone/>
              <a:defRPr/>
            </a:pPr>
            <a:endParaRPr lang="en-GB" dirty="0"/>
          </a:p>
        </p:txBody>
      </p:sp>
      <p:pic>
        <p:nvPicPr>
          <p:cNvPr id="9" name="Picture 10"/>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388424" y="6514888"/>
            <a:ext cx="755576" cy="343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Footer Placeholder 9"/>
          <p:cNvSpPr>
            <a:spLocks noGrp="1"/>
          </p:cNvSpPr>
          <p:nvPr>
            <p:ph type="ftr" sz="quarter" idx="11"/>
          </p:nvPr>
        </p:nvSpPr>
        <p:spPr/>
        <p:txBody>
          <a:bodyPr/>
          <a:lstStyle/>
          <a:p>
            <a:fld id="{A377A861-C9F9-4FD2-BF04-B10AAAB54194}" type="slidenum">
              <a:rPr lang="en-GB" smtClean="0"/>
              <a:pPr/>
              <a:t>27</a:t>
            </a:fld>
            <a:endParaRPr lang="en-GB" dirty="0"/>
          </a:p>
        </p:txBody>
      </p:sp>
    </p:spTree>
    <p:extLst>
      <p:ext uri="{BB962C8B-B14F-4D97-AF65-F5344CB8AC3E}">
        <p14:creationId xmlns:p14="http://schemas.microsoft.com/office/powerpoint/2010/main" xmlns="" val="18015934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92"/>
            <a:ext cx="8229600" cy="1143000"/>
          </a:xfrm>
        </p:spPr>
        <p:txBody>
          <a:bodyPr/>
          <a:lstStyle/>
          <a:p>
            <a:pPr algn="l"/>
            <a:r>
              <a:rPr lang="en-GB" b="1" dirty="0" smtClean="0">
                <a:solidFill>
                  <a:srgbClr val="0E705B"/>
                </a:solidFill>
              </a:rPr>
              <a:t>Questions</a:t>
            </a:r>
            <a:endParaRPr lang="en-GB" b="1" dirty="0">
              <a:solidFill>
                <a:srgbClr val="0E705B"/>
              </a:solidFill>
            </a:endParaRPr>
          </a:p>
        </p:txBody>
      </p:sp>
      <p:sp>
        <p:nvSpPr>
          <p:cNvPr id="4" name="Footer Placeholder 3"/>
          <p:cNvSpPr>
            <a:spLocks noGrp="1"/>
          </p:cNvSpPr>
          <p:nvPr>
            <p:ph type="ftr" sz="quarter" idx="11"/>
          </p:nvPr>
        </p:nvSpPr>
        <p:spPr/>
        <p:txBody>
          <a:bodyPr/>
          <a:lstStyle/>
          <a:p>
            <a:fld id="{24B35D04-15C1-4A31-8EB3-AA74F2D35D90}" type="slidenum">
              <a:rPr lang="en-GB" smtClean="0"/>
              <a:pPr/>
              <a:t>28</a:t>
            </a:fld>
            <a:endParaRPr lang="en-GB" dirty="0"/>
          </a:p>
        </p:txBody>
      </p:sp>
      <p:sp>
        <p:nvSpPr>
          <p:cNvPr id="5" name="TextBox 4"/>
          <p:cNvSpPr txBox="1"/>
          <p:nvPr/>
        </p:nvSpPr>
        <p:spPr>
          <a:xfrm>
            <a:off x="755576" y="1484784"/>
            <a:ext cx="7128792" cy="2923877"/>
          </a:xfrm>
          <a:prstGeom prst="rect">
            <a:avLst/>
          </a:prstGeom>
          <a:noFill/>
        </p:spPr>
        <p:txBody>
          <a:bodyPr wrap="square" rtlCol="0">
            <a:spAutoFit/>
          </a:bodyPr>
          <a:lstStyle/>
          <a:p>
            <a:pPr algn="ctr"/>
            <a:r>
              <a:rPr lang="en-GB" sz="2200" b="1" dirty="0" smtClean="0"/>
              <a:t>Edwin Gallagher</a:t>
            </a:r>
          </a:p>
          <a:p>
            <a:pPr algn="ctr"/>
            <a:endParaRPr lang="en-GB" dirty="0" smtClean="0"/>
          </a:p>
          <a:p>
            <a:pPr algn="ctr"/>
            <a:r>
              <a:rPr lang="en-GB" dirty="0" smtClean="0"/>
              <a:t>Company Solicitor</a:t>
            </a:r>
          </a:p>
          <a:p>
            <a:pPr algn="ctr"/>
            <a:r>
              <a:rPr lang="en-GB" dirty="0" smtClean="0"/>
              <a:t>Viridian Group Limited</a:t>
            </a:r>
          </a:p>
          <a:p>
            <a:pPr algn="ctr"/>
            <a:r>
              <a:rPr lang="en-GB" dirty="0" smtClean="0"/>
              <a:t>64 </a:t>
            </a:r>
            <a:r>
              <a:rPr lang="en-GB" dirty="0" err="1" smtClean="0"/>
              <a:t>Newforge</a:t>
            </a:r>
            <a:r>
              <a:rPr lang="en-GB" dirty="0" smtClean="0"/>
              <a:t> Lane</a:t>
            </a:r>
          </a:p>
          <a:p>
            <a:pPr algn="ctr"/>
            <a:r>
              <a:rPr lang="en-GB" dirty="0" smtClean="0"/>
              <a:t>Belfast</a:t>
            </a:r>
          </a:p>
          <a:p>
            <a:pPr algn="ctr"/>
            <a:r>
              <a:rPr lang="en-GB" dirty="0" smtClean="0"/>
              <a:t>BT9 5NF</a:t>
            </a:r>
          </a:p>
          <a:p>
            <a:pPr algn="ctr"/>
            <a:endParaRPr lang="en-GB" dirty="0"/>
          </a:p>
          <a:p>
            <a:pPr algn="ctr"/>
            <a:r>
              <a:rPr lang="en-GB" dirty="0" smtClean="0"/>
              <a:t>Tele:- 	+44 (0)28 9038 3754</a:t>
            </a:r>
          </a:p>
          <a:p>
            <a:pPr algn="ctr"/>
            <a:r>
              <a:rPr lang="en-GB" dirty="0" smtClean="0"/>
              <a:t>Email:-	edwin.gallagher@viridiangroup.co.uk</a:t>
            </a:r>
            <a:endParaRPr lang="en-GB" dirty="0"/>
          </a:p>
        </p:txBody>
      </p:sp>
      <p:pic>
        <p:nvPicPr>
          <p:cNvPr id="6" name="Picture 10"/>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388424" y="6514888"/>
            <a:ext cx="755576" cy="343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41158412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pPr algn="l"/>
            <a:r>
              <a:rPr lang="en-GB" b="1" dirty="0" smtClean="0">
                <a:solidFill>
                  <a:srgbClr val="0E705B"/>
                </a:solidFill>
              </a:rPr>
              <a:t>Existing Trust solution achieves</a:t>
            </a:r>
            <a:endParaRPr lang="en-GB" b="1" dirty="0">
              <a:solidFill>
                <a:srgbClr val="0E705B"/>
              </a:solid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xmlns="" val="3800316784"/>
              </p:ext>
            </p:extLst>
          </p:nvPr>
        </p:nvGraphicFramePr>
        <p:xfrm>
          <a:off x="467544" y="1246495"/>
          <a:ext cx="8229600" cy="5095240"/>
        </p:xfrm>
        <a:graphic>
          <a:graphicData uri="http://schemas.openxmlformats.org/drawingml/2006/table">
            <a:tbl>
              <a:tblPr firstRow="1" bandRow="1">
                <a:tableStyleId>{5C22544A-7EE6-4342-B048-85BDC9FD1C3A}</a:tableStyleId>
              </a:tblPr>
              <a:tblGrid>
                <a:gridCol w="2746648"/>
                <a:gridCol w="2880320"/>
                <a:gridCol w="2602632"/>
              </a:tblGrid>
              <a:tr h="370840">
                <a:tc>
                  <a:txBody>
                    <a:bodyPr/>
                    <a:lstStyle/>
                    <a:p>
                      <a:pPr algn="ctr"/>
                      <a:r>
                        <a:rPr lang="en-GB" dirty="0" smtClean="0"/>
                        <a:t>Stakeholder</a:t>
                      </a:r>
                      <a:endParaRPr lang="en-GB" dirty="0"/>
                    </a:p>
                  </a:txBody>
                  <a:tcPr/>
                </a:tc>
                <a:tc>
                  <a:txBody>
                    <a:bodyPr/>
                    <a:lstStyle/>
                    <a:p>
                      <a:pPr algn="ctr"/>
                      <a:r>
                        <a:rPr lang="en-GB" dirty="0" smtClean="0"/>
                        <a:t>Concern</a:t>
                      </a:r>
                      <a:endParaRPr lang="en-GB" dirty="0"/>
                    </a:p>
                  </a:txBody>
                  <a:tcPr/>
                </a:tc>
                <a:tc>
                  <a:txBody>
                    <a:bodyPr/>
                    <a:lstStyle/>
                    <a:p>
                      <a:pPr algn="ctr"/>
                      <a:r>
                        <a:rPr lang="en-GB" dirty="0" smtClean="0"/>
                        <a:t>Trust</a:t>
                      </a:r>
                      <a:r>
                        <a:rPr lang="en-GB" baseline="0" dirty="0" smtClean="0"/>
                        <a:t> Solution Resolves?</a:t>
                      </a:r>
                      <a:endParaRPr lang="en-GB" dirty="0"/>
                    </a:p>
                  </a:txBody>
                  <a:tcPr/>
                </a:tc>
              </a:tr>
              <a:tr h="737880">
                <a:tc>
                  <a:txBody>
                    <a:bodyPr/>
                    <a:lstStyle/>
                    <a:p>
                      <a:endParaRPr lang="en-GB" dirty="0"/>
                    </a:p>
                  </a:txBody>
                  <a:tcPr/>
                </a:tc>
                <a:tc>
                  <a:txBody>
                    <a:bodyPr/>
                    <a:lstStyle/>
                    <a:p>
                      <a:pPr marL="285750" indent="-285750">
                        <a:buFont typeface="Arial" pitchFamily="34" charset="0"/>
                        <a:buChar char="•"/>
                      </a:pPr>
                      <a:r>
                        <a:rPr lang="en-GB" sz="1400" dirty="0" smtClean="0"/>
                        <a:t>compliance issue </a:t>
                      </a:r>
                    </a:p>
                    <a:p>
                      <a:pPr marL="285750" indent="-285750">
                        <a:buFont typeface="Arial" pitchFamily="34" charset="0"/>
                        <a:buChar char="•"/>
                      </a:pPr>
                      <a:r>
                        <a:rPr lang="en-GB" sz="1400" dirty="0" smtClean="0"/>
                        <a:t>administrative burden</a:t>
                      </a:r>
                      <a:r>
                        <a:rPr lang="en-GB" sz="1400" baseline="0" dirty="0" smtClean="0"/>
                        <a:t> </a:t>
                      </a:r>
                    </a:p>
                    <a:p>
                      <a:pPr marL="285750" indent="-285750">
                        <a:buFont typeface="Arial" pitchFamily="34" charset="0"/>
                        <a:buChar char="•"/>
                      </a:pPr>
                      <a:r>
                        <a:rPr lang="en-GB" sz="1400" dirty="0" smtClean="0"/>
                        <a:t>ability</a:t>
                      </a:r>
                      <a:r>
                        <a:rPr lang="en-GB" sz="1400" baseline="0" dirty="0" smtClean="0"/>
                        <a:t> to access account</a:t>
                      </a:r>
                    </a:p>
                    <a:p>
                      <a:endParaRPr lang="en-GB" sz="1400" dirty="0"/>
                    </a:p>
                  </a:txBody>
                  <a:tcPr/>
                </a:tc>
                <a:tc>
                  <a:txBody>
                    <a:bodyPr/>
                    <a:lstStyle/>
                    <a:p>
                      <a:pPr algn="ctr"/>
                      <a:endParaRPr lang="en-GB" dirty="0" smtClean="0"/>
                    </a:p>
                    <a:p>
                      <a:pPr algn="ctr"/>
                      <a:r>
                        <a:rPr lang="en-GB" dirty="0" smtClean="0"/>
                        <a:t>YES</a:t>
                      </a:r>
                      <a:endParaRPr lang="en-GB" dirty="0"/>
                    </a:p>
                  </a:txBody>
                  <a:tcPr/>
                </a:tc>
              </a:tr>
              <a:tr h="370840">
                <a:tc>
                  <a:txBody>
                    <a:bodyPr/>
                    <a:lstStyle/>
                    <a:p>
                      <a:endParaRPr lang="en-GB" dirty="0"/>
                    </a:p>
                  </a:txBody>
                  <a:tcPr/>
                </a:tc>
                <a:tc>
                  <a:txBody>
                    <a:bodyPr/>
                    <a:lstStyle/>
                    <a:p>
                      <a:pPr marL="285750" indent="-285750">
                        <a:buFont typeface="Arial" pitchFamily="34" charset="0"/>
                        <a:buChar char="•"/>
                      </a:pPr>
                      <a:r>
                        <a:rPr lang="en-GB" sz="1400" dirty="0" smtClean="0"/>
                        <a:t>cash</a:t>
                      </a:r>
                      <a:r>
                        <a:rPr lang="en-GB" sz="1400" baseline="0" dirty="0" smtClean="0"/>
                        <a:t> secure against insolvency</a:t>
                      </a:r>
                    </a:p>
                    <a:p>
                      <a:pPr marL="285750" indent="-285750">
                        <a:buFont typeface="Arial" pitchFamily="34" charset="0"/>
                        <a:buChar char="•"/>
                      </a:pPr>
                      <a:r>
                        <a:rPr lang="en-GB" sz="1400" baseline="0" dirty="0" smtClean="0"/>
                        <a:t>administrative burden</a:t>
                      </a:r>
                    </a:p>
                    <a:p>
                      <a:pPr marL="285750" indent="-285750">
                        <a:buFont typeface="Arial" pitchFamily="34" charset="0"/>
                        <a:buChar char="•"/>
                      </a:pPr>
                      <a:r>
                        <a:rPr lang="en-GB" sz="1400" baseline="0" dirty="0" err="1" smtClean="0"/>
                        <a:t>english</a:t>
                      </a:r>
                      <a:r>
                        <a:rPr lang="en-GB" sz="1400" baseline="0" dirty="0" smtClean="0"/>
                        <a:t> law</a:t>
                      </a:r>
                    </a:p>
                    <a:p>
                      <a:pPr marL="285750" indent="-285750">
                        <a:buFont typeface="Arial" pitchFamily="34" charset="0"/>
                        <a:buChar char="•"/>
                      </a:pPr>
                      <a:r>
                        <a:rPr lang="en-GB" sz="1400" baseline="0" dirty="0" smtClean="0"/>
                        <a:t>flawed security</a:t>
                      </a:r>
                    </a:p>
                    <a:p>
                      <a:endParaRPr lang="en-GB" sz="1400" baseline="0" dirty="0" smtClean="0"/>
                    </a:p>
                  </a:txBody>
                  <a:tcPr/>
                </a:tc>
                <a:tc>
                  <a:txBody>
                    <a:bodyPr/>
                    <a:lstStyle/>
                    <a:p>
                      <a:pPr algn="ctr"/>
                      <a:endParaRPr lang="en-GB" dirty="0" smtClean="0"/>
                    </a:p>
                    <a:p>
                      <a:pPr algn="ctr"/>
                      <a:r>
                        <a:rPr lang="en-GB" dirty="0" smtClean="0"/>
                        <a:t>YES</a:t>
                      </a:r>
                      <a:endParaRPr lang="en-GB" dirty="0"/>
                    </a:p>
                  </a:txBody>
                  <a:tcPr/>
                </a:tc>
              </a:tr>
              <a:tr h="370840">
                <a:tc>
                  <a:txBody>
                    <a:bodyPr/>
                    <a:lstStyle/>
                    <a:p>
                      <a:endParaRPr lang="en-GB" dirty="0"/>
                    </a:p>
                  </a:txBody>
                  <a:tcPr/>
                </a:tc>
                <a:tc>
                  <a:txBody>
                    <a:bodyPr/>
                    <a:lstStyle/>
                    <a:p>
                      <a:pPr marL="285750" indent="-285750">
                        <a:buFont typeface="Arial" pitchFamily="34" charset="0"/>
                        <a:buChar char="•"/>
                      </a:pPr>
                      <a:r>
                        <a:rPr lang="en-GB" sz="1400" dirty="0" smtClean="0"/>
                        <a:t>broad</a:t>
                      </a:r>
                      <a:r>
                        <a:rPr lang="en-GB" sz="1400" baseline="0" dirty="0" smtClean="0"/>
                        <a:t> scope of charge</a:t>
                      </a:r>
                    </a:p>
                    <a:p>
                      <a:pPr marL="285750" indent="-285750">
                        <a:buFont typeface="Arial" pitchFamily="34" charset="0"/>
                        <a:buChar char="•"/>
                      </a:pPr>
                      <a:r>
                        <a:rPr lang="en-GB" sz="1400" baseline="0" dirty="0" smtClean="0"/>
                        <a:t>disparity between cash deposit and </a:t>
                      </a:r>
                      <a:r>
                        <a:rPr lang="en-GB" sz="1400" baseline="0" dirty="0" err="1" smtClean="0"/>
                        <a:t>loc</a:t>
                      </a:r>
                      <a:endParaRPr lang="en-GB" sz="1400" baseline="0" dirty="0" smtClean="0"/>
                    </a:p>
                    <a:p>
                      <a:pPr marL="285750" indent="-285750">
                        <a:buFont typeface="Arial" pitchFamily="34" charset="0"/>
                        <a:buChar char="•"/>
                      </a:pPr>
                      <a:r>
                        <a:rPr lang="en-GB" sz="1400" baseline="0" dirty="0" smtClean="0"/>
                        <a:t>Conflict TSC and charge</a:t>
                      </a:r>
                    </a:p>
                  </a:txBody>
                  <a:tcPr/>
                </a:tc>
                <a:tc>
                  <a:txBody>
                    <a:bodyPr/>
                    <a:lstStyle/>
                    <a:p>
                      <a:pPr algn="ctr"/>
                      <a:endParaRPr lang="en-GB" dirty="0" smtClean="0"/>
                    </a:p>
                    <a:p>
                      <a:pPr algn="ctr"/>
                      <a:r>
                        <a:rPr lang="en-GB" dirty="0" smtClean="0"/>
                        <a:t>YES</a:t>
                      </a:r>
                      <a:endParaRPr lang="en-GB" dirty="0"/>
                    </a:p>
                  </a:txBody>
                  <a:tcPr/>
                </a:tc>
              </a:tr>
              <a:tr h="370840">
                <a:tc>
                  <a:txBody>
                    <a:bodyPr/>
                    <a:lstStyle/>
                    <a:p>
                      <a:endParaRPr lang="en-GB" dirty="0"/>
                    </a:p>
                  </a:txBody>
                  <a:tcPr/>
                </a:tc>
                <a:tc>
                  <a:txBody>
                    <a:bodyPr/>
                    <a:lstStyle/>
                    <a:p>
                      <a:pPr marL="285750" indent="-285750">
                        <a:buFont typeface="Arial" pitchFamily="34" charset="0"/>
                        <a:buChar char="•"/>
                      </a:pPr>
                      <a:endParaRPr lang="en-GB" sz="1400" baseline="0" dirty="0" smtClean="0"/>
                    </a:p>
                    <a:p>
                      <a:pPr marL="285750" indent="-285750">
                        <a:buFont typeface="Arial" pitchFamily="34" charset="0"/>
                        <a:buChar char="•"/>
                      </a:pPr>
                      <a:r>
                        <a:rPr lang="en-GB" sz="1400" baseline="0" dirty="0" smtClean="0"/>
                        <a:t>disproportionate</a:t>
                      </a:r>
                    </a:p>
                    <a:p>
                      <a:pPr marL="285750" indent="-285750">
                        <a:buFont typeface="Arial" pitchFamily="34" charset="0"/>
                        <a:buChar char="•"/>
                      </a:pPr>
                      <a:r>
                        <a:rPr lang="en-GB" sz="1400" baseline="0" dirty="0" smtClean="0"/>
                        <a:t>immediate breach</a:t>
                      </a:r>
                    </a:p>
                    <a:p>
                      <a:endParaRPr lang="en-GB" sz="1400" baseline="0" dirty="0" smtClean="0"/>
                    </a:p>
                  </a:txBody>
                  <a:tcPr/>
                </a:tc>
                <a:tc>
                  <a:txBody>
                    <a:bodyPr/>
                    <a:lstStyle/>
                    <a:p>
                      <a:pPr algn="ctr"/>
                      <a:endParaRPr lang="en-GB" dirty="0" smtClean="0"/>
                    </a:p>
                    <a:p>
                      <a:pPr algn="ctr"/>
                      <a:r>
                        <a:rPr lang="en-GB" dirty="0" smtClean="0"/>
                        <a:t>YES</a:t>
                      </a:r>
                      <a:endParaRPr lang="en-GB" dirty="0"/>
                    </a:p>
                  </a:txBody>
                  <a:tcPr/>
                </a:tc>
              </a:tr>
              <a:tr h="370840">
                <a:tc>
                  <a:txBody>
                    <a:bodyPr/>
                    <a:lstStyle/>
                    <a:p>
                      <a:endParaRPr lang="en-GB" dirty="0"/>
                    </a:p>
                  </a:txBody>
                  <a:tcPr/>
                </a:tc>
                <a:tc>
                  <a:txBody>
                    <a:bodyPr/>
                    <a:lstStyle/>
                    <a:p>
                      <a:pPr marL="285750" indent="-285750">
                        <a:buFont typeface="Arial" pitchFamily="34" charset="0"/>
                        <a:buChar char="•"/>
                      </a:pPr>
                      <a:r>
                        <a:rPr lang="en-GB" sz="1400" baseline="0" dirty="0" smtClean="0"/>
                        <a:t>repetition</a:t>
                      </a:r>
                    </a:p>
                    <a:p>
                      <a:pPr marL="285750" indent="-285750">
                        <a:buFont typeface="Arial" pitchFamily="34" charset="0"/>
                        <a:buChar char="•"/>
                      </a:pPr>
                      <a:r>
                        <a:rPr lang="en-GB" sz="1400" baseline="0" dirty="0" err="1" smtClean="0"/>
                        <a:t>english</a:t>
                      </a:r>
                      <a:r>
                        <a:rPr lang="en-GB" sz="1400" baseline="0" dirty="0" smtClean="0"/>
                        <a:t> law</a:t>
                      </a:r>
                    </a:p>
                    <a:p>
                      <a:pPr marL="285750" indent="-285750">
                        <a:buFont typeface="Arial" pitchFamily="34" charset="0"/>
                        <a:buChar char="•"/>
                      </a:pPr>
                      <a:r>
                        <a:rPr lang="en-GB" sz="1400" baseline="0" dirty="0" smtClean="0"/>
                        <a:t>notice of charge</a:t>
                      </a:r>
                    </a:p>
                  </a:txBody>
                  <a:tcPr/>
                </a:tc>
                <a:tc>
                  <a:txBody>
                    <a:bodyPr/>
                    <a:lstStyle/>
                    <a:p>
                      <a:pPr algn="ctr"/>
                      <a:endParaRPr lang="en-GB" dirty="0" smtClean="0"/>
                    </a:p>
                    <a:p>
                      <a:pPr algn="ctr"/>
                      <a:r>
                        <a:rPr lang="en-GB" dirty="0" smtClean="0"/>
                        <a:t>YES</a:t>
                      </a:r>
                      <a:endParaRPr lang="en-GB" dirty="0"/>
                    </a:p>
                  </a:txBody>
                  <a:tcPr/>
                </a:tc>
              </a:tr>
            </a:tbl>
          </a:graphicData>
        </a:graphic>
      </p:graphicFrame>
      <p:pic>
        <p:nvPicPr>
          <p:cNvPr id="6" name="Picture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259632" y="1772816"/>
            <a:ext cx="1152128" cy="474719"/>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224215" y="2780928"/>
            <a:ext cx="1152128" cy="576064"/>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861869" y="3925411"/>
            <a:ext cx="2143125" cy="590550"/>
          </a:xfrm>
          <a:prstGeom prst="rect">
            <a:avLst/>
          </a:prstGeom>
        </p:spPr>
      </p:pic>
      <p:pic>
        <p:nvPicPr>
          <p:cNvPr id="1026" name="Picture 2"/>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564529" y="4869160"/>
            <a:ext cx="1224717" cy="30617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1835695" y="4869160"/>
            <a:ext cx="1222961" cy="476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9" name="Picture 8"/>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916533" y="5702736"/>
            <a:ext cx="1838325" cy="590550"/>
          </a:xfrm>
          <a:prstGeom prst="rect">
            <a:avLst/>
          </a:prstGeom>
        </p:spPr>
      </p:pic>
      <p:pic>
        <p:nvPicPr>
          <p:cNvPr id="16" name="Picture 10"/>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8388424" y="6514888"/>
            <a:ext cx="755576" cy="343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3" name="Footer Placeholder 12"/>
          <p:cNvSpPr>
            <a:spLocks noGrp="1"/>
          </p:cNvSpPr>
          <p:nvPr>
            <p:ph type="ftr" sz="quarter" idx="11"/>
          </p:nvPr>
        </p:nvSpPr>
        <p:spPr/>
        <p:txBody>
          <a:bodyPr/>
          <a:lstStyle/>
          <a:p>
            <a:fld id="{2BF8D300-9093-4FDA-931B-8E3EFDC25EA2}" type="slidenum">
              <a:rPr lang="en-GB" smtClean="0"/>
              <a:pPr/>
              <a:t>3</a:t>
            </a:fld>
            <a:endParaRPr lang="en-GB" dirty="0"/>
          </a:p>
        </p:txBody>
      </p:sp>
    </p:spTree>
    <p:extLst>
      <p:ext uri="{BB962C8B-B14F-4D97-AF65-F5344CB8AC3E}">
        <p14:creationId xmlns:p14="http://schemas.microsoft.com/office/powerpoint/2010/main" xmlns="" val="29098352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4908" y="23581"/>
            <a:ext cx="8229600" cy="1143000"/>
          </a:xfrm>
        </p:spPr>
        <p:txBody>
          <a:bodyPr/>
          <a:lstStyle/>
          <a:p>
            <a:pPr algn="l"/>
            <a:r>
              <a:rPr lang="en-GB" b="1" dirty="0" smtClean="0">
                <a:solidFill>
                  <a:srgbClr val="0E705B"/>
                </a:solidFill>
              </a:rPr>
              <a:t>Brief History of Credit Cover</a:t>
            </a:r>
            <a:endParaRPr lang="en-GB" b="1" dirty="0">
              <a:solidFill>
                <a:srgbClr val="0E705B"/>
              </a:solidFill>
            </a:endParaRPr>
          </a:p>
        </p:txBody>
      </p:sp>
      <p:sp>
        <p:nvSpPr>
          <p:cNvPr id="3" name="Content Placeholder 2"/>
          <p:cNvSpPr>
            <a:spLocks noGrp="1"/>
          </p:cNvSpPr>
          <p:nvPr>
            <p:ph idx="1"/>
          </p:nvPr>
        </p:nvSpPr>
        <p:spPr/>
        <p:txBody>
          <a:bodyPr>
            <a:normAutofit/>
          </a:bodyPr>
          <a:lstStyle/>
          <a:p>
            <a:r>
              <a:rPr lang="en-GB" sz="2000" dirty="0" smtClean="0"/>
              <a:t>SEM Discussion Paper (2005)</a:t>
            </a:r>
          </a:p>
          <a:p>
            <a:pPr lvl="1"/>
            <a:r>
              <a:rPr lang="en-GB" sz="1000" b="1" dirty="0" smtClean="0"/>
              <a:t>“2.2 </a:t>
            </a:r>
            <a:r>
              <a:rPr lang="en-GB" sz="1000" b="1" dirty="0"/>
              <a:t>Key Influencing Factors </a:t>
            </a:r>
            <a:endParaRPr lang="en-GB" sz="1000" dirty="0"/>
          </a:p>
          <a:p>
            <a:pPr lvl="1"/>
            <a:r>
              <a:rPr lang="en-GB" sz="1000" dirty="0"/>
              <a:t>The Regulatory Authorities consider that, on the one hand, it is important that security cover requirements in the SEM are sufficient to protect market participants and ultimately customers from default by one or more party. On the other hand the requirements should not be so onerous, either in magnitude or level of administration, that they deter market entry by new players or impose unreasonable or disproportionate costs on market players</a:t>
            </a:r>
            <a:r>
              <a:rPr lang="en-GB" sz="1000" dirty="0" smtClean="0"/>
              <a:t>.”</a:t>
            </a:r>
          </a:p>
          <a:p>
            <a:pPr lvl="1"/>
            <a:r>
              <a:rPr lang="en-GB" sz="1000" b="1" dirty="0" smtClean="0"/>
              <a:t>“2.4 </a:t>
            </a:r>
            <a:r>
              <a:rPr lang="en-GB" sz="1000" b="1" dirty="0"/>
              <a:t>Forms of Collateral </a:t>
            </a:r>
            <a:endParaRPr lang="en-GB" sz="1000" dirty="0"/>
          </a:p>
          <a:p>
            <a:pPr lvl="1"/>
            <a:r>
              <a:rPr lang="en-GB" sz="1000" dirty="0"/>
              <a:t>Where security cover is posted the Regulatory Authorities favour a form of credit that is risk-free and can be converted into cash in a timely manner, in the event of participant default. Therefore the Regulatory Authorities favour the following two forms of security cover: </a:t>
            </a:r>
          </a:p>
          <a:p>
            <a:pPr lvl="1"/>
            <a:r>
              <a:rPr lang="en-GB" sz="1000" dirty="0"/>
              <a:t>1. a cash deposit in an escrow account held jointly with the market administrator; or </a:t>
            </a:r>
          </a:p>
          <a:p>
            <a:pPr lvl="1"/>
            <a:r>
              <a:rPr lang="en-GB" sz="1000" dirty="0"/>
              <a:t>2. a letter of credit from an approved bank in a standardised, pre-defined legal format. </a:t>
            </a:r>
            <a:r>
              <a:rPr lang="en-GB" sz="1000" dirty="0" smtClean="0"/>
              <a:t>“</a:t>
            </a:r>
          </a:p>
          <a:p>
            <a:r>
              <a:rPr lang="en-GB" sz="2000" dirty="0" smtClean="0"/>
              <a:t>Helicopter Guide (2013)</a:t>
            </a:r>
          </a:p>
          <a:p>
            <a:pPr lvl="1"/>
            <a:r>
              <a:rPr lang="en-GB" sz="1000" dirty="0" smtClean="0"/>
              <a:t>“</a:t>
            </a:r>
            <a:r>
              <a:rPr lang="en-GB" sz="1000" b="1" dirty="0" smtClean="0"/>
              <a:t>Credit </a:t>
            </a:r>
            <a:r>
              <a:rPr lang="en-GB" sz="1000" b="1" dirty="0"/>
              <a:t>Cover is required under the TSC to protect creditors (normally Participants with Generator Units) from the effects of the financial failure of a debtor leading to Unsecured Bad Debt. </a:t>
            </a:r>
            <a:r>
              <a:rPr lang="en-GB" sz="1000" dirty="0"/>
              <a:t>The level of Credit Cover required of Participants under the TSC is a balance between protecting creditors on the one hand and avoiding raising barriers to entry to the Market (particularly for suppliers) through requiring high levels of Credit Cover to be </a:t>
            </a:r>
            <a:r>
              <a:rPr lang="en-GB" sz="1000" dirty="0" smtClean="0"/>
              <a:t>provided…..”</a:t>
            </a:r>
          </a:p>
          <a:p>
            <a:pPr lvl="1"/>
            <a:r>
              <a:rPr lang="en-GB" sz="1000" dirty="0" smtClean="0"/>
              <a:t>“…Credit </a:t>
            </a:r>
            <a:r>
              <a:rPr lang="en-GB" sz="1000" dirty="0"/>
              <a:t>Cover for use in the SEM must be posted in the form of either: </a:t>
            </a:r>
          </a:p>
          <a:p>
            <a:pPr lvl="2"/>
            <a:r>
              <a:rPr lang="en-GB" sz="1000" dirty="0" smtClean="0"/>
              <a:t>Cash </a:t>
            </a:r>
            <a:r>
              <a:rPr lang="en-GB" sz="1000" dirty="0"/>
              <a:t>(in the designated Currency of the Participant) in a SEM Collateral Reserve Account; or </a:t>
            </a:r>
          </a:p>
          <a:p>
            <a:pPr lvl="2"/>
            <a:r>
              <a:rPr lang="en-GB" sz="1000" dirty="0" smtClean="0"/>
              <a:t> </a:t>
            </a:r>
            <a:r>
              <a:rPr lang="en-GB" sz="1000" dirty="0"/>
              <a:t>Letter of Credit (LC) from a Bank that meets the Banking Eligibility Requirements and in the form set out in the TSC (see Appendix A</a:t>
            </a:r>
            <a:r>
              <a:rPr lang="en-GB" sz="1000" dirty="0" smtClean="0"/>
              <a:t>).</a:t>
            </a:r>
            <a:endParaRPr lang="en-GB" sz="1000" dirty="0"/>
          </a:p>
          <a:p>
            <a:pPr lvl="1"/>
            <a:r>
              <a:rPr lang="en-GB" sz="1000" dirty="0"/>
              <a:t>A Participant may meet its Credit Cover requirements by posting a combination of these types of Credit Cover. In the event of a Shortfall, being the failure of a Participant to pay an Invoice in full, Posted Credit Cover will need to be accessible in a timely manner such that SEMO can meet all payment obligations of the SEM. For this reason, Letters of Credit are required to be capable of being drawn for “same day value”. </a:t>
            </a:r>
          </a:p>
          <a:p>
            <a:pPr lvl="1"/>
            <a:r>
              <a:rPr lang="en-GB" sz="1000" dirty="0"/>
              <a:t>Required Credit Cover Reports are published by 14:30 each Working Day</a:t>
            </a:r>
            <a:r>
              <a:rPr lang="en-GB" sz="1000" dirty="0" smtClean="0"/>
              <a:t>.”</a:t>
            </a:r>
            <a:endParaRPr lang="en-GB" sz="1000" dirty="0"/>
          </a:p>
          <a:p>
            <a:endParaRPr lang="en-GB" sz="1400" dirty="0" smtClean="0"/>
          </a:p>
          <a:p>
            <a:endParaRPr lang="en-GB" sz="1400" dirty="0"/>
          </a:p>
          <a:p>
            <a:pPr lvl="1"/>
            <a:endParaRPr lang="en-GB" sz="1300" dirty="0"/>
          </a:p>
          <a:p>
            <a:endParaRPr lang="en-GB"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414412" y="1556792"/>
            <a:ext cx="820238" cy="600040"/>
          </a:xfrm>
          <a:prstGeom prst="rect">
            <a:avLst/>
          </a:prstGeom>
        </p:spPr>
      </p:pic>
      <p:pic>
        <p:nvPicPr>
          <p:cNvPr id="2050" name="Picture 2" descr="C:\Users\hqexg\AppData\Local\Microsoft\Windows\Temporary Internet Files\Content.IE5\AJXVN1SK\MC900310928[1].wmf"/>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092280" y="3645024"/>
            <a:ext cx="1142370" cy="397942"/>
          </a:xfrm>
          <a:prstGeom prst="rect">
            <a:avLst/>
          </a:prstGeom>
          <a:noFill/>
          <a:extLst>
            <a:ext uri="{909E8E84-426E-40DD-AFC4-6F175D3DCCD1}">
              <a14:hiddenFill xmlns:a14="http://schemas.microsoft.com/office/drawing/2010/main" xmlns="">
                <a:solidFill>
                  <a:srgbClr val="FFFFFF"/>
                </a:solidFill>
              </a14:hiddenFill>
            </a:ext>
          </a:extLst>
        </p:spPr>
      </p:pic>
      <p:pic>
        <p:nvPicPr>
          <p:cNvPr id="12" name="Picture 10"/>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8388424" y="6514888"/>
            <a:ext cx="755576" cy="343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Footer Placeholder 9"/>
          <p:cNvSpPr>
            <a:spLocks noGrp="1"/>
          </p:cNvSpPr>
          <p:nvPr>
            <p:ph type="ftr" sz="quarter" idx="11"/>
          </p:nvPr>
        </p:nvSpPr>
        <p:spPr/>
        <p:txBody>
          <a:bodyPr/>
          <a:lstStyle/>
          <a:p>
            <a:fld id="{1EC78DD2-F289-4C81-ABE2-CE906966359C}" type="slidenum">
              <a:rPr lang="en-GB" smtClean="0"/>
              <a:pPr/>
              <a:t>4</a:t>
            </a:fld>
            <a:endParaRPr lang="en-GB" dirty="0"/>
          </a:p>
        </p:txBody>
      </p:sp>
    </p:spTree>
    <p:extLst>
      <p:ext uri="{BB962C8B-B14F-4D97-AF65-F5344CB8AC3E}">
        <p14:creationId xmlns:p14="http://schemas.microsoft.com/office/powerpoint/2010/main" xmlns="" val="7929020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pPr algn="l"/>
            <a:r>
              <a:rPr lang="en-GB" b="1" dirty="0" smtClean="0">
                <a:solidFill>
                  <a:srgbClr val="0E705B"/>
                </a:solidFill>
              </a:rPr>
              <a:t>Letters of Credit and Cash</a:t>
            </a:r>
            <a:endParaRPr lang="en-GB" b="1" dirty="0">
              <a:solidFill>
                <a:srgbClr val="0E705B"/>
              </a:solidFill>
            </a:endParaRPr>
          </a:p>
        </p:txBody>
      </p:sp>
      <p:sp>
        <p:nvSpPr>
          <p:cNvPr id="3" name="Content Placeholder 2"/>
          <p:cNvSpPr>
            <a:spLocks noGrp="1"/>
          </p:cNvSpPr>
          <p:nvPr>
            <p:ph idx="1"/>
          </p:nvPr>
        </p:nvSpPr>
        <p:spPr/>
        <p:txBody>
          <a:bodyPr>
            <a:normAutofit/>
          </a:bodyPr>
          <a:lstStyle/>
          <a:p>
            <a:r>
              <a:rPr lang="en-GB" sz="2200" dirty="0"/>
              <a:t>Both the LOC and cash collateral serve the same purpose- to minimise exposure for non payment- and are interchangeable under the TSC- collateral can be a combination of both- they should have minimal differences in operation</a:t>
            </a:r>
            <a:r>
              <a:rPr lang="en-GB" sz="2200" dirty="0" smtClean="0"/>
              <a:t>.</a:t>
            </a:r>
          </a:p>
          <a:p>
            <a:pPr marL="0" indent="0">
              <a:buNone/>
            </a:pPr>
            <a:endParaRPr lang="en-GB" sz="2200" dirty="0" smtClean="0"/>
          </a:p>
          <a:p>
            <a:r>
              <a:rPr lang="en-GB" sz="2200" dirty="0" smtClean="0"/>
              <a:t>Primary purpose of collateral is to protect SEM Creditors against default not MO</a:t>
            </a:r>
          </a:p>
          <a:p>
            <a:pPr marL="0" indent="0">
              <a:buNone/>
            </a:pPr>
            <a:endParaRPr lang="en-GB" sz="2200" dirty="0"/>
          </a:p>
          <a:p>
            <a:r>
              <a:rPr lang="en-GB" sz="2200" dirty="0"/>
              <a:t>TSC, </a:t>
            </a:r>
            <a:r>
              <a:rPr lang="en-GB" sz="2200" dirty="0" err="1"/>
              <a:t>para</a:t>
            </a:r>
            <a:r>
              <a:rPr lang="en-GB" sz="2200" dirty="0"/>
              <a:t> 6.35.3- Participant entitled to change composition of its Posted Credit Cover…provided any reduction in any amount to the credit of the relevant SEM Collateral Reserve Account does not result in a breach of the Required Credit Cover</a:t>
            </a:r>
          </a:p>
          <a:p>
            <a:endParaRPr lang="en-GB" dirty="0"/>
          </a:p>
        </p:txBody>
      </p:sp>
      <p:sp>
        <p:nvSpPr>
          <p:cNvPr id="10" name="Footer Placeholder 9"/>
          <p:cNvSpPr>
            <a:spLocks noGrp="1"/>
          </p:cNvSpPr>
          <p:nvPr>
            <p:ph type="ftr" sz="quarter" idx="11"/>
          </p:nvPr>
        </p:nvSpPr>
        <p:spPr/>
        <p:txBody>
          <a:bodyPr/>
          <a:lstStyle/>
          <a:p>
            <a:fld id="{61FBEDA6-0DF7-4A4A-B3BD-EA95D2BA6B1D}" type="slidenum">
              <a:rPr lang="en-GB" smtClean="0"/>
              <a:pPr/>
              <a:t>5</a:t>
            </a:fld>
            <a:endParaRPr lang="en-GB" dirty="0"/>
          </a:p>
        </p:txBody>
      </p:sp>
      <p:pic>
        <p:nvPicPr>
          <p:cNvPr id="11" name="Picture 10"/>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388424" y="6514888"/>
            <a:ext cx="755576" cy="343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3016813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6612" y="23581"/>
            <a:ext cx="8229600" cy="1143000"/>
          </a:xfrm>
        </p:spPr>
        <p:txBody>
          <a:bodyPr/>
          <a:lstStyle/>
          <a:p>
            <a:pPr algn="l"/>
            <a:r>
              <a:rPr lang="en-GB" b="1" dirty="0" smtClean="0">
                <a:solidFill>
                  <a:srgbClr val="0E705B"/>
                </a:solidFill>
              </a:rPr>
              <a:t>Key Differences</a:t>
            </a:r>
            <a:endParaRPr lang="en-GB" b="1" dirty="0">
              <a:solidFill>
                <a:srgbClr val="0E705B"/>
              </a:solidFill>
            </a:endParaRPr>
          </a:p>
        </p:txBody>
      </p:sp>
      <p:graphicFrame>
        <p:nvGraphicFramePr>
          <p:cNvPr id="4" name="Table 3"/>
          <p:cNvGraphicFramePr>
            <a:graphicFrameLocks noGrp="1"/>
          </p:cNvGraphicFramePr>
          <p:nvPr>
            <p:extLst>
              <p:ext uri="{D42A27DB-BD31-4B8C-83A1-F6EECF244321}">
                <p14:modId xmlns:p14="http://schemas.microsoft.com/office/powerpoint/2010/main" xmlns="" val="1420412347"/>
              </p:ext>
            </p:extLst>
          </p:nvPr>
        </p:nvGraphicFramePr>
        <p:xfrm>
          <a:off x="1866900" y="1196752"/>
          <a:ext cx="5411470" cy="3108960"/>
        </p:xfrm>
        <a:graphic>
          <a:graphicData uri="http://schemas.openxmlformats.org/drawingml/2006/table">
            <a:tbl>
              <a:tblPr firstRow="1" firstCol="1" bandRow="1">
                <a:tableStyleId>{5C22544A-7EE6-4342-B048-85BDC9FD1C3A}</a:tableStyleId>
              </a:tblPr>
              <a:tblGrid>
                <a:gridCol w="1803400"/>
                <a:gridCol w="1804035"/>
                <a:gridCol w="1804035"/>
              </a:tblGrid>
              <a:tr h="0">
                <a:tc>
                  <a:txBody>
                    <a:bodyPr/>
                    <a:lstStyle/>
                    <a:p>
                      <a:pPr>
                        <a:spcAft>
                          <a:spcPts val="0"/>
                        </a:spcAft>
                      </a:pPr>
                      <a:endParaRPr lang="en-GB" sz="1200" dirty="0">
                        <a:effectLst/>
                        <a:latin typeface="Times New Roman"/>
                        <a:ea typeface="Times New Roman"/>
                      </a:endParaRPr>
                    </a:p>
                  </a:txBody>
                  <a:tcPr marL="68580" marR="68580" marT="0" marB="0"/>
                </a:tc>
                <a:tc>
                  <a:txBody>
                    <a:bodyPr/>
                    <a:lstStyle/>
                    <a:p>
                      <a:pPr algn="ctr">
                        <a:spcAft>
                          <a:spcPts val="0"/>
                        </a:spcAft>
                      </a:pPr>
                      <a:r>
                        <a:rPr lang="en-GB" sz="1200" dirty="0">
                          <a:effectLst/>
                        </a:rPr>
                        <a:t>Letter of Credit</a:t>
                      </a:r>
                      <a:endParaRPr lang="en-GB" sz="1200" dirty="0">
                        <a:effectLst/>
                        <a:latin typeface="Times New Roman"/>
                        <a:ea typeface="Times New Roman"/>
                      </a:endParaRPr>
                    </a:p>
                  </a:txBody>
                  <a:tcPr marL="68580" marR="68580" marT="0" marB="0"/>
                </a:tc>
                <a:tc>
                  <a:txBody>
                    <a:bodyPr/>
                    <a:lstStyle/>
                    <a:p>
                      <a:pPr algn="ctr">
                        <a:spcAft>
                          <a:spcPts val="0"/>
                        </a:spcAft>
                      </a:pPr>
                      <a:r>
                        <a:rPr lang="en-GB" sz="1200" dirty="0">
                          <a:effectLst/>
                        </a:rPr>
                        <a:t>Cash collateral</a:t>
                      </a:r>
                      <a:endParaRPr lang="en-GB" sz="1200" dirty="0">
                        <a:effectLst/>
                        <a:latin typeface="Times New Roman"/>
                        <a:ea typeface="Times New Roman"/>
                      </a:endParaRPr>
                    </a:p>
                  </a:txBody>
                  <a:tcPr marL="68580" marR="68580" marT="0" marB="0"/>
                </a:tc>
              </a:tr>
              <a:tr h="0">
                <a:tc>
                  <a:txBody>
                    <a:bodyPr/>
                    <a:lstStyle/>
                    <a:p>
                      <a:pPr>
                        <a:spcAft>
                          <a:spcPts val="0"/>
                        </a:spcAft>
                      </a:pPr>
                      <a:r>
                        <a:rPr lang="en-GB" sz="1200">
                          <a:effectLst/>
                        </a:rPr>
                        <a:t> </a:t>
                      </a:r>
                      <a:endParaRPr lang="en-GB" sz="1200">
                        <a:effectLst/>
                        <a:latin typeface="Times New Roman"/>
                        <a:ea typeface="Times New Roman"/>
                      </a:endParaRPr>
                    </a:p>
                  </a:txBody>
                  <a:tcPr marL="68580" marR="68580" marT="0" marB="0"/>
                </a:tc>
                <a:tc>
                  <a:txBody>
                    <a:bodyPr/>
                    <a:lstStyle/>
                    <a:p>
                      <a:pPr>
                        <a:spcAft>
                          <a:spcPts val="0"/>
                        </a:spcAft>
                      </a:pPr>
                      <a:r>
                        <a:rPr lang="en-GB" sz="1200" dirty="0">
                          <a:effectLst/>
                          <a:latin typeface="+mn-lt"/>
                        </a:rPr>
                        <a:t> </a:t>
                      </a:r>
                      <a:endParaRPr lang="en-GB" sz="1200" dirty="0">
                        <a:effectLst/>
                        <a:latin typeface="+mn-lt"/>
                        <a:ea typeface="Times New Roman"/>
                      </a:endParaRPr>
                    </a:p>
                  </a:txBody>
                  <a:tcPr marL="68580" marR="68580" marT="0" marB="0"/>
                </a:tc>
                <a:tc>
                  <a:txBody>
                    <a:bodyPr/>
                    <a:lstStyle/>
                    <a:p>
                      <a:pPr>
                        <a:spcAft>
                          <a:spcPts val="0"/>
                        </a:spcAft>
                      </a:pPr>
                      <a:r>
                        <a:rPr lang="en-GB" sz="1200">
                          <a:effectLst/>
                          <a:latin typeface="+mn-lt"/>
                        </a:rPr>
                        <a:t> </a:t>
                      </a:r>
                      <a:endParaRPr lang="en-GB" sz="1200">
                        <a:effectLst/>
                        <a:latin typeface="+mn-lt"/>
                        <a:ea typeface="Times New Roman"/>
                      </a:endParaRPr>
                    </a:p>
                  </a:txBody>
                  <a:tcPr marL="68580" marR="68580" marT="0" marB="0"/>
                </a:tc>
              </a:tr>
              <a:tr h="0">
                <a:tc>
                  <a:txBody>
                    <a:bodyPr/>
                    <a:lstStyle/>
                    <a:p>
                      <a:pPr>
                        <a:spcAft>
                          <a:spcPts val="0"/>
                        </a:spcAft>
                      </a:pPr>
                      <a:r>
                        <a:rPr lang="en-GB" sz="1200" dirty="0">
                          <a:effectLst/>
                        </a:rPr>
                        <a:t>Timing</a:t>
                      </a:r>
                      <a:endParaRPr lang="en-GB" sz="1200" dirty="0">
                        <a:effectLst/>
                        <a:latin typeface="Times New Roman"/>
                        <a:ea typeface="Times New Roman"/>
                      </a:endParaRPr>
                    </a:p>
                  </a:txBody>
                  <a:tcPr marL="68580" marR="68580" marT="0" marB="0"/>
                </a:tc>
                <a:tc>
                  <a:txBody>
                    <a:bodyPr/>
                    <a:lstStyle/>
                    <a:p>
                      <a:pPr>
                        <a:spcAft>
                          <a:spcPts val="0"/>
                        </a:spcAft>
                      </a:pPr>
                      <a:r>
                        <a:rPr lang="en-GB" sz="1200" dirty="0">
                          <a:effectLst/>
                          <a:latin typeface="+mn-lt"/>
                        </a:rPr>
                        <a:t>Has to be called, same day value if received prior to 14.00, else next day, assuming banks open in Belfast and Dublin- so could be a day’s </a:t>
                      </a:r>
                      <a:r>
                        <a:rPr lang="en-GB" sz="1200" dirty="0" smtClean="0">
                          <a:effectLst/>
                          <a:latin typeface="+mn-lt"/>
                        </a:rPr>
                        <a:t>delay</a:t>
                      </a:r>
                      <a:endParaRPr lang="en-GB" sz="1200" dirty="0">
                        <a:effectLst/>
                        <a:latin typeface="+mn-lt"/>
                        <a:ea typeface="Times New Roman"/>
                      </a:endParaRPr>
                    </a:p>
                  </a:txBody>
                  <a:tcPr marL="68580" marR="68580" marT="0" marB="0"/>
                </a:tc>
                <a:tc>
                  <a:txBody>
                    <a:bodyPr/>
                    <a:lstStyle/>
                    <a:p>
                      <a:pPr>
                        <a:spcAft>
                          <a:spcPts val="0"/>
                        </a:spcAft>
                      </a:pPr>
                      <a:r>
                        <a:rPr lang="en-GB" sz="1200" dirty="0">
                          <a:effectLst/>
                          <a:latin typeface="+mn-lt"/>
                        </a:rPr>
                        <a:t>Utilise  immediately- “with automatic effect</a:t>
                      </a:r>
                      <a:r>
                        <a:rPr lang="en-GB" sz="1200" dirty="0" smtClean="0">
                          <a:effectLst/>
                          <a:latin typeface="+mn-lt"/>
                        </a:rPr>
                        <a:t>”</a:t>
                      </a:r>
                      <a:endParaRPr lang="en-GB" sz="1200" dirty="0">
                        <a:effectLst/>
                        <a:latin typeface="+mn-lt"/>
                        <a:ea typeface="Times New Roman"/>
                      </a:endParaRPr>
                    </a:p>
                  </a:txBody>
                  <a:tcPr marL="68580" marR="68580" marT="0" marB="0"/>
                </a:tc>
              </a:tr>
              <a:tr h="0">
                <a:tc>
                  <a:txBody>
                    <a:bodyPr/>
                    <a:lstStyle/>
                    <a:p>
                      <a:pPr>
                        <a:spcAft>
                          <a:spcPts val="0"/>
                        </a:spcAft>
                      </a:pPr>
                      <a:r>
                        <a:rPr lang="en-GB" sz="1200">
                          <a:effectLst/>
                        </a:rPr>
                        <a:t> </a:t>
                      </a:r>
                      <a:endParaRPr lang="en-GB" sz="1200">
                        <a:effectLst/>
                        <a:latin typeface="Times New Roman"/>
                        <a:ea typeface="Times New Roman"/>
                      </a:endParaRPr>
                    </a:p>
                  </a:txBody>
                  <a:tcPr marL="68580" marR="68580" marT="0" marB="0"/>
                </a:tc>
                <a:tc>
                  <a:txBody>
                    <a:bodyPr/>
                    <a:lstStyle/>
                    <a:p>
                      <a:pPr>
                        <a:spcAft>
                          <a:spcPts val="0"/>
                        </a:spcAft>
                      </a:pPr>
                      <a:r>
                        <a:rPr lang="en-GB" sz="1200" dirty="0">
                          <a:effectLst/>
                          <a:latin typeface="+mn-lt"/>
                        </a:rPr>
                        <a:t> </a:t>
                      </a:r>
                      <a:endParaRPr lang="en-GB" sz="1200" dirty="0">
                        <a:effectLst/>
                        <a:latin typeface="+mn-lt"/>
                        <a:ea typeface="Times New Roman"/>
                      </a:endParaRPr>
                    </a:p>
                  </a:txBody>
                  <a:tcPr marL="68580" marR="68580" marT="0" marB="0"/>
                </a:tc>
                <a:tc>
                  <a:txBody>
                    <a:bodyPr/>
                    <a:lstStyle/>
                    <a:p>
                      <a:pPr>
                        <a:spcAft>
                          <a:spcPts val="0"/>
                        </a:spcAft>
                      </a:pPr>
                      <a:r>
                        <a:rPr lang="en-GB" sz="1200">
                          <a:effectLst/>
                          <a:latin typeface="+mn-lt"/>
                        </a:rPr>
                        <a:t> </a:t>
                      </a:r>
                      <a:endParaRPr lang="en-GB" sz="1200">
                        <a:effectLst/>
                        <a:latin typeface="+mn-lt"/>
                        <a:ea typeface="Times New Roman"/>
                      </a:endParaRPr>
                    </a:p>
                  </a:txBody>
                  <a:tcPr marL="68580" marR="68580" marT="0" marB="0"/>
                </a:tc>
              </a:tr>
              <a:tr h="0">
                <a:tc>
                  <a:txBody>
                    <a:bodyPr/>
                    <a:lstStyle/>
                    <a:p>
                      <a:pPr>
                        <a:spcAft>
                          <a:spcPts val="0"/>
                        </a:spcAft>
                      </a:pPr>
                      <a:r>
                        <a:rPr lang="en-GB" sz="1200" dirty="0">
                          <a:effectLst/>
                        </a:rPr>
                        <a:t>Credit Risk</a:t>
                      </a:r>
                      <a:endParaRPr lang="en-GB" sz="1200" dirty="0">
                        <a:effectLst/>
                        <a:latin typeface="Times New Roman"/>
                        <a:ea typeface="Times New Roman"/>
                      </a:endParaRPr>
                    </a:p>
                  </a:txBody>
                  <a:tcPr marL="68580" marR="68580" marT="0" marB="0"/>
                </a:tc>
                <a:tc>
                  <a:txBody>
                    <a:bodyPr/>
                    <a:lstStyle/>
                    <a:p>
                      <a:pPr>
                        <a:spcAft>
                          <a:spcPts val="0"/>
                        </a:spcAft>
                      </a:pPr>
                      <a:r>
                        <a:rPr lang="en-GB" sz="1200" dirty="0">
                          <a:effectLst/>
                          <a:latin typeface="+mn-lt"/>
                        </a:rPr>
                        <a:t>Theoretical credit risk on provider of LOC, pragmatically dealt with by Bank Eligibility Requirements for provider under </a:t>
                      </a:r>
                      <a:r>
                        <a:rPr lang="en-GB" sz="1200" dirty="0" smtClean="0">
                          <a:effectLst/>
                          <a:latin typeface="+mn-lt"/>
                        </a:rPr>
                        <a:t>TSC</a:t>
                      </a:r>
                      <a:endParaRPr lang="en-GB" sz="1200" dirty="0">
                        <a:effectLst/>
                        <a:latin typeface="+mn-lt"/>
                        <a:ea typeface="Times New Roman"/>
                      </a:endParaRPr>
                    </a:p>
                  </a:txBody>
                  <a:tcPr marL="68580" marR="68580" marT="0" marB="0"/>
                </a:tc>
                <a:tc>
                  <a:txBody>
                    <a:bodyPr/>
                    <a:lstStyle/>
                    <a:p>
                      <a:pPr>
                        <a:spcAft>
                          <a:spcPts val="0"/>
                        </a:spcAft>
                      </a:pPr>
                      <a:r>
                        <a:rPr lang="en-GB" sz="1200" dirty="0">
                          <a:effectLst/>
                          <a:latin typeface="+mn-lt"/>
                        </a:rPr>
                        <a:t>No Credit </a:t>
                      </a:r>
                      <a:r>
                        <a:rPr lang="en-GB" sz="1200" dirty="0" smtClean="0">
                          <a:effectLst/>
                          <a:latin typeface="+mn-lt"/>
                        </a:rPr>
                        <a:t>risk</a:t>
                      </a:r>
                      <a:endParaRPr lang="en-GB" sz="1200" dirty="0">
                        <a:effectLst/>
                        <a:latin typeface="+mn-lt"/>
                        <a:ea typeface="Times New Roman"/>
                      </a:endParaRPr>
                    </a:p>
                  </a:txBody>
                  <a:tcPr marL="68580" marR="68580" marT="0" marB="0"/>
                </a:tc>
              </a:tr>
              <a:tr h="0">
                <a:tc>
                  <a:txBody>
                    <a:bodyPr/>
                    <a:lstStyle/>
                    <a:p>
                      <a:pPr>
                        <a:spcAft>
                          <a:spcPts val="0"/>
                        </a:spcAft>
                      </a:pPr>
                      <a:endParaRPr lang="en-GB" sz="1200" dirty="0">
                        <a:effectLst/>
                        <a:latin typeface="Times New Roman"/>
                        <a:ea typeface="Times New Roman"/>
                      </a:endParaRPr>
                    </a:p>
                  </a:txBody>
                  <a:tcPr marL="68580" marR="68580" marT="0" marB="0"/>
                </a:tc>
                <a:tc>
                  <a:txBody>
                    <a:bodyPr/>
                    <a:lstStyle/>
                    <a:p>
                      <a:pPr>
                        <a:spcAft>
                          <a:spcPts val="0"/>
                        </a:spcAft>
                      </a:pPr>
                      <a:endParaRPr lang="en-GB" sz="1200" dirty="0">
                        <a:effectLst/>
                        <a:latin typeface="+mn-lt"/>
                        <a:ea typeface="Times New Roman"/>
                      </a:endParaRPr>
                    </a:p>
                  </a:txBody>
                  <a:tcPr marL="68580" marR="68580" marT="0" marB="0"/>
                </a:tc>
                <a:tc>
                  <a:txBody>
                    <a:bodyPr/>
                    <a:lstStyle/>
                    <a:p>
                      <a:pPr>
                        <a:spcAft>
                          <a:spcPts val="0"/>
                        </a:spcAft>
                      </a:pPr>
                      <a:endParaRPr lang="en-GB" sz="1200" dirty="0">
                        <a:effectLst/>
                        <a:latin typeface="+mn-lt"/>
                        <a:ea typeface="Times New Roman"/>
                      </a:endParaRPr>
                    </a:p>
                  </a:txBody>
                  <a:tcPr marL="68580" marR="68580" marT="0" marB="0"/>
                </a:tc>
              </a:tr>
              <a:tr h="0">
                <a:tc>
                  <a:txBody>
                    <a:bodyPr/>
                    <a:lstStyle/>
                    <a:p>
                      <a:pPr>
                        <a:spcAft>
                          <a:spcPts val="0"/>
                        </a:spcAft>
                      </a:pPr>
                      <a:r>
                        <a:rPr lang="en-GB" sz="1200" dirty="0" smtClean="0">
                          <a:effectLst/>
                          <a:latin typeface="+mj-lt"/>
                          <a:ea typeface="Times New Roman"/>
                        </a:rPr>
                        <a:t>De </a:t>
                      </a:r>
                      <a:r>
                        <a:rPr lang="en-AU" sz="1200" b="1" kern="1200" dirty="0" err="1" smtClean="0">
                          <a:solidFill>
                            <a:schemeClr val="lt1"/>
                          </a:solidFill>
                          <a:effectLst/>
                          <a:latin typeface="+mj-lt"/>
                          <a:ea typeface="+mn-ea"/>
                          <a:cs typeface="+mn-cs"/>
                        </a:rPr>
                        <a:t>Minimis</a:t>
                      </a:r>
                      <a:endParaRPr lang="en-GB" sz="1200" dirty="0">
                        <a:effectLst/>
                        <a:latin typeface="+mj-lt"/>
                        <a:ea typeface="Times New Roman"/>
                      </a:endParaRPr>
                    </a:p>
                  </a:txBody>
                  <a:tcPr marL="68580" marR="68580" marT="0" marB="0"/>
                </a:tc>
                <a:tc>
                  <a:txBody>
                    <a:bodyPr/>
                    <a:lstStyle/>
                    <a:p>
                      <a:pPr>
                        <a:spcAft>
                          <a:spcPts val="0"/>
                        </a:spcAft>
                      </a:pPr>
                      <a:r>
                        <a:rPr lang="en-GB" sz="1200" dirty="0" smtClean="0">
                          <a:effectLst/>
                          <a:latin typeface="+mn-lt"/>
                          <a:ea typeface="Times New Roman"/>
                        </a:rPr>
                        <a:t>€1,000  </a:t>
                      </a:r>
                      <a:endParaRPr lang="en-GB" sz="1200" dirty="0">
                        <a:effectLst/>
                        <a:latin typeface="+mn-lt"/>
                        <a:ea typeface="Times New Roman"/>
                      </a:endParaRPr>
                    </a:p>
                  </a:txBody>
                  <a:tcPr marL="68580" marR="68580" marT="0" marB="0"/>
                </a:tc>
                <a:tc>
                  <a:txBody>
                    <a:bodyPr/>
                    <a:lstStyle/>
                    <a:p>
                      <a:pPr>
                        <a:spcAft>
                          <a:spcPts val="0"/>
                        </a:spcAft>
                      </a:pPr>
                      <a:r>
                        <a:rPr lang="en-GB" sz="1200" dirty="0" smtClean="0">
                          <a:effectLst/>
                          <a:latin typeface="+mn-lt"/>
                          <a:ea typeface="Times New Roman"/>
                        </a:rPr>
                        <a:t>No de</a:t>
                      </a:r>
                      <a:r>
                        <a:rPr lang="en-GB" sz="1200" baseline="0" dirty="0" smtClean="0">
                          <a:effectLst/>
                          <a:latin typeface="+mn-lt"/>
                          <a:ea typeface="Times New Roman"/>
                        </a:rPr>
                        <a:t> </a:t>
                      </a:r>
                      <a:r>
                        <a:rPr lang="en-GB" sz="1200" baseline="0" dirty="0" err="1" smtClean="0">
                          <a:effectLst/>
                          <a:latin typeface="+mn-lt"/>
                          <a:ea typeface="Times New Roman"/>
                        </a:rPr>
                        <a:t>minimis</a:t>
                      </a:r>
                      <a:endParaRPr lang="en-GB" sz="1200" dirty="0">
                        <a:effectLst/>
                        <a:latin typeface="+mn-lt"/>
                        <a:ea typeface="Times New Roman"/>
                      </a:endParaRPr>
                    </a:p>
                  </a:txBody>
                  <a:tcPr marL="68580" marR="68580" marT="0" marB="0"/>
                </a:tc>
              </a:tr>
            </a:tbl>
          </a:graphicData>
        </a:graphic>
      </p:graphicFrame>
      <p:sp>
        <p:nvSpPr>
          <p:cNvPr id="5" name="Rectangle 1"/>
          <p:cNvSpPr>
            <a:spLocks noChangeArrowheads="1"/>
          </p:cNvSpPr>
          <p:nvPr/>
        </p:nvSpPr>
        <p:spPr bwMode="auto">
          <a:xfrm>
            <a:off x="1866900" y="2490788"/>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Arial" pitchFamily="34" charset="0"/>
              </a:rPr>
              <a:t/>
            </a:r>
            <a:br>
              <a:rPr kumimoji="0" lang="en-GB" sz="1800" b="0" i="0" u="none" strike="noStrike" cap="none" normalizeH="0" baseline="0" smtClean="0">
                <a:ln>
                  <a:noFill/>
                </a:ln>
                <a:solidFill>
                  <a:schemeClr val="tx1"/>
                </a:solidFill>
                <a:effectLst/>
                <a:latin typeface="Arial" pitchFamily="34" charset="0"/>
                <a:cs typeface="Arial" pitchFamily="34" charset="0"/>
              </a:rPr>
            </a:b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sp>
        <p:nvSpPr>
          <p:cNvPr id="8" name="TextBox 7"/>
          <p:cNvSpPr txBox="1"/>
          <p:nvPr/>
        </p:nvSpPr>
        <p:spPr>
          <a:xfrm>
            <a:off x="1367644" y="4934391"/>
            <a:ext cx="6408712" cy="769441"/>
          </a:xfrm>
          <a:prstGeom prst="rect">
            <a:avLst/>
          </a:prstGeom>
          <a:noFill/>
        </p:spPr>
        <p:txBody>
          <a:bodyPr wrap="square" rtlCol="0">
            <a:spAutoFit/>
          </a:bodyPr>
          <a:lstStyle/>
          <a:p>
            <a:pPr algn="ctr"/>
            <a:r>
              <a:rPr lang="en-GB" sz="4400" dirty="0" smtClean="0"/>
              <a:t>“Cash is king”</a:t>
            </a:r>
            <a:endParaRPr lang="en-GB" sz="4400" dirty="0"/>
          </a:p>
        </p:txBody>
      </p:sp>
      <p:sp>
        <p:nvSpPr>
          <p:cNvPr id="13" name="Footer Placeholder 12"/>
          <p:cNvSpPr>
            <a:spLocks noGrp="1"/>
          </p:cNvSpPr>
          <p:nvPr>
            <p:ph type="ftr" sz="quarter" idx="11"/>
          </p:nvPr>
        </p:nvSpPr>
        <p:spPr/>
        <p:txBody>
          <a:bodyPr/>
          <a:lstStyle/>
          <a:p>
            <a:fld id="{32855E1A-CCB5-4DF6-B075-449FA298AEC0}" type="slidenum">
              <a:rPr lang="en-GB" smtClean="0"/>
              <a:pPr/>
              <a:t>6</a:t>
            </a:fld>
            <a:endParaRPr lang="en-GB" dirty="0"/>
          </a:p>
        </p:txBody>
      </p:sp>
      <p:pic>
        <p:nvPicPr>
          <p:cNvPr id="14" name="Picture 10"/>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388424" y="6514888"/>
            <a:ext cx="755576" cy="343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6472800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92"/>
            <a:ext cx="8229600" cy="1143000"/>
          </a:xfrm>
        </p:spPr>
        <p:txBody>
          <a:bodyPr/>
          <a:lstStyle/>
          <a:p>
            <a:pPr algn="l"/>
            <a:r>
              <a:rPr lang="en-GB" b="1" dirty="0" smtClean="0">
                <a:solidFill>
                  <a:srgbClr val="0E705B"/>
                </a:solidFill>
              </a:rPr>
              <a:t>Why is there a trust at all?</a:t>
            </a:r>
            <a:endParaRPr lang="en-GB" b="1" dirty="0">
              <a:solidFill>
                <a:srgbClr val="0E705B"/>
              </a:solidFill>
            </a:endParaRPr>
          </a:p>
        </p:txBody>
      </p:sp>
      <p:sp>
        <p:nvSpPr>
          <p:cNvPr id="14" name="TextBox 13"/>
          <p:cNvSpPr txBox="1"/>
          <p:nvPr/>
        </p:nvSpPr>
        <p:spPr>
          <a:xfrm>
            <a:off x="179512" y="5589240"/>
            <a:ext cx="6624736" cy="646331"/>
          </a:xfrm>
          <a:prstGeom prst="rect">
            <a:avLst/>
          </a:prstGeom>
          <a:solidFill>
            <a:schemeClr val="bg1">
              <a:lumMod val="85000"/>
            </a:schemeClr>
          </a:solidFill>
        </p:spPr>
        <p:txBody>
          <a:bodyPr wrap="square" rtlCol="0">
            <a:spAutoFit/>
          </a:bodyPr>
          <a:lstStyle/>
          <a:p>
            <a:pPr algn="ctr"/>
            <a:r>
              <a:rPr lang="en-GB" dirty="0" smtClean="0"/>
              <a:t>No enforceable contractual scheme to enforce payments between Participants</a:t>
            </a:r>
            <a:endParaRPr lang="en-GB" dirty="0"/>
          </a:p>
        </p:txBody>
      </p:sp>
      <p:sp>
        <p:nvSpPr>
          <p:cNvPr id="15" name="TextBox 14"/>
          <p:cNvSpPr txBox="1"/>
          <p:nvPr/>
        </p:nvSpPr>
        <p:spPr>
          <a:xfrm>
            <a:off x="7378116" y="1111091"/>
            <a:ext cx="1620688" cy="5047536"/>
          </a:xfrm>
          <a:prstGeom prst="rect">
            <a:avLst/>
          </a:prstGeom>
          <a:solidFill>
            <a:schemeClr val="accent2"/>
          </a:solidFill>
        </p:spPr>
        <p:txBody>
          <a:bodyPr wrap="square" rtlCol="0">
            <a:spAutoFit/>
          </a:bodyPr>
          <a:lstStyle/>
          <a:p>
            <a:pPr algn="just"/>
            <a:r>
              <a:rPr lang="en-GB" sz="1600" dirty="0" smtClean="0"/>
              <a:t>“</a:t>
            </a:r>
            <a:r>
              <a:rPr lang="en-GB" sz="1600" b="1" dirty="0" smtClean="0"/>
              <a:t>THE GLUE</a:t>
            </a:r>
            <a:r>
              <a:rPr lang="en-GB" sz="1600" dirty="0" smtClean="0"/>
              <a:t>”</a:t>
            </a:r>
          </a:p>
          <a:p>
            <a:pPr algn="just"/>
            <a:r>
              <a:rPr lang="en-GB" sz="1600" dirty="0" smtClean="0"/>
              <a:t>Accession Deed and TSC creates enforceable trust between Participants and MO under which it “takes in” the various payments on </a:t>
            </a:r>
            <a:r>
              <a:rPr lang="en-GB" sz="1600" b="1" dirty="0" smtClean="0"/>
              <a:t>Trust for SEM Creditors and Participants</a:t>
            </a:r>
            <a:r>
              <a:rPr lang="en-GB" sz="1600" dirty="0" smtClean="0"/>
              <a:t> “to be paid out” </a:t>
            </a:r>
            <a:r>
              <a:rPr lang="en-GB" sz="1600" b="1" dirty="0" smtClean="0"/>
              <a:t>according to those trusts to the SEM Creditors and Participants</a:t>
            </a:r>
            <a:r>
              <a:rPr lang="en-GB" sz="1600" dirty="0"/>
              <a:t> </a:t>
            </a:r>
            <a:r>
              <a:rPr lang="en-GB" sz="1600" dirty="0" smtClean="0"/>
              <a:t>under  the TSC</a:t>
            </a:r>
            <a:r>
              <a:rPr lang="en-GB" dirty="0" smtClean="0"/>
              <a:t>.</a:t>
            </a:r>
            <a:endParaRPr lang="en-GB" dirty="0"/>
          </a:p>
        </p:txBody>
      </p:sp>
      <p:sp>
        <p:nvSpPr>
          <p:cNvPr id="16" name="Up-Down Arrow 15"/>
          <p:cNvSpPr/>
          <p:nvPr/>
        </p:nvSpPr>
        <p:spPr>
          <a:xfrm>
            <a:off x="7020272" y="1517958"/>
            <a:ext cx="323528" cy="3855258"/>
          </a:xfrm>
          <a:prstGeom prst="up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39" name="Object 38"/>
          <p:cNvGraphicFramePr>
            <a:graphicFrameLocks noChangeAspect="1"/>
          </p:cNvGraphicFramePr>
          <p:nvPr>
            <p:extLst>
              <p:ext uri="{D42A27DB-BD31-4B8C-83A1-F6EECF244321}">
                <p14:modId xmlns:p14="http://schemas.microsoft.com/office/powerpoint/2010/main" xmlns="" val="2807955966"/>
              </p:ext>
            </p:extLst>
          </p:nvPr>
        </p:nvGraphicFramePr>
        <p:xfrm>
          <a:off x="179512" y="1517958"/>
          <a:ext cx="6677025" cy="3819525"/>
        </p:xfrm>
        <a:graphic>
          <a:graphicData uri="http://schemas.openxmlformats.org/presentationml/2006/ole">
            <p:oleObj spid="_x0000_s3132" name="Worksheet" r:id="rId3" imgW="6677120" imgH="3819620" progId="Excel.Sheet.12">
              <p:embed/>
            </p:oleObj>
          </a:graphicData>
        </a:graphic>
      </p:graphicFrame>
      <p:pic>
        <p:nvPicPr>
          <p:cNvPr id="13" name="Picture 10"/>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8388424" y="6514888"/>
            <a:ext cx="755576" cy="343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Footer Placeholder 7"/>
          <p:cNvSpPr>
            <a:spLocks noGrp="1"/>
          </p:cNvSpPr>
          <p:nvPr>
            <p:ph type="ftr" sz="quarter" idx="11"/>
          </p:nvPr>
        </p:nvSpPr>
        <p:spPr/>
        <p:txBody>
          <a:bodyPr/>
          <a:lstStyle/>
          <a:p>
            <a:fld id="{260700C0-1097-481D-B663-6B847A0670C0}" type="slidenum">
              <a:rPr lang="en-GB" smtClean="0"/>
              <a:pPr/>
              <a:t>7</a:t>
            </a:fld>
            <a:endParaRPr lang="en-GB" dirty="0"/>
          </a:p>
        </p:txBody>
      </p:sp>
    </p:spTree>
    <p:extLst>
      <p:ext uri="{BB962C8B-B14F-4D97-AF65-F5344CB8AC3E}">
        <p14:creationId xmlns:p14="http://schemas.microsoft.com/office/powerpoint/2010/main" xmlns="" val="742744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pPr algn="l"/>
            <a:r>
              <a:rPr lang="en-GB" b="1" dirty="0" smtClean="0">
                <a:solidFill>
                  <a:srgbClr val="0E705B"/>
                </a:solidFill>
              </a:rPr>
              <a:t>The Glue</a:t>
            </a:r>
            <a:endParaRPr lang="en-GB" b="1" dirty="0">
              <a:solidFill>
                <a:srgbClr val="0E705B"/>
              </a:solidFill>
            </a:endParaRPr>
          </a:p>
        </p:txBody>
      </p:sp>
      <p:graphicFrame>
        <p:nvGraphicFramePr>
          <p:cNvPr id="6" name="Table 5"/>
          <p:cNvGraphicFramePr>
            <a:graphicFrameLocks noGrp="1"/>
          </p:cNvGraphicFramePr>
          <p:nvPr>
            <p:extLst>
              <p:ext uri="{D42A27DB-BD31-4B8C-83A1-F6EECF244321}">
                <p14:modId xmlns:p14="http://schemas.microsoft.com/office/powerpoint/2010/main" xmlns="" val="1811407019"/>
              </p:ext>
            </p:extLst>
          </p:nvPr>
        </p:nvGraphicFramePr>
        <p:xfrm>
          <a:off x="584258" y="937048"/>
          <a:ext cx="7776865" cy="5730240"/>
        </p:xfrm>
        <a:graphic>
          <a:graphicData uri="http://schemas.openxmlformats.org/drawingml/2006/table">
            <a:tbl>
              <a:tblPr firstRow="1" bandRow="1">
                <a:tableStyleId>{5C22544A-7EE6-4342-B048-85BDC9FD1C3A}</a:tableStyleId>
              </a:tblPr>
              <a:tblGrid>
                <a:gridCol w="1555373"/>
                <a:gridCol w="1555373"/>
                <a:gridCol w="1555373"/>
                <a:gridCol w="1555373"/>
                <a:gridCol w="1555373"/>
              </a:tblGrid>
              <a:tr h="375816">
                <a:tc>
                  <a:txBody>
                    <a:bodyPr/>
                    <a:lstStyle/>
                    <a:p>
                      <a:endParaRPr lang="en-GB" sz="1000" dirty="0"/>
                    </a:p>
                  </a:txBody>
                  <a:tcPr/>
                </a:tc>
                <a:tc>
                  <a:txBody>
                    <a:bodyPr/>
                    <a:lstStyle/>
                    <a:p>
                      <a:pPr algn="ctr"/>
                      <a:r>
                        <a:rPr lang="en-GB" sz="1000" dirty="0" smtClean="0"/>
                        <a:t>SEM Trading</a:t>
                      </a:r>
                      <a:r>
                        <a:rPr lang="en-GB" sz="1000" baseline="0" dirty="0" smtClean="0"/>
                        <a:t> Clearing Accounts</a:t>
                      </a:r>
                      <a:endParaRPr lang="en-GB" sz="1000" dirty="0"/>
                    </a:p>
                  </a:txBody>
                  <a:tcPr/>
                </a:tc>
                <a:tc>
                  <a:txBody>
                    <a:bodyPr/>
                    <a:lstStyle/>
                    <a:p>
                      <a:pPr algn="ctr"/>
                      <a:r>
                        <a:rPr lang="en-GB" sz="1000" dirty="0" smtClean="0"/>
                        <a:t>SEM</a:t>
                      </a:r>
                      <a:r>
                        <a:rPr lang="en-GB" sz="1000" baseline="0" dirty="0" smtClean="0"/>
                        <a:t> Capacity Clearing Accounts</a:t>
                      </a:r>
                      <a:endParaRPr lang="en-GB" sz="1000" dirty="0"/>
                    </a:p>
                  </a:txBody>
                  <a:tcPr/>
                </a:tc>
                <a:tc>
                  <a:txBody>
                    <a:bodyPr/>
                    <a:lstStyle/>
                    <a:p>
                      <a:pPr algn="ctr"/>
                      <a:r>
                        <a:rPr lang="en-GB" sz="1000" dirty="0" smtClean="0"/>
                        <a:t>SEM Collateral Reserve</a:t>
                      </a:r>
                      <a:r>
                        <a:rPr lang="en-GB" sz="1000" baseline="0" dirty="0" smtClean="0"/>
                        <a:t> Accounts</a:t>
                      </a:r>
                      <a:endParaRPr lang="en-GB" sz="1000" dirty="0"/>
                    </a:p>
                  </a:txBody>
                  <a:tcPr/>
                </a:tc>
                <a:tc>
                  <a:txBody>
                    <a:bodyPr/>
                    <a:lstStyle/>
                    <a:p>
                      <a:pPr algn="ctr"/>
                      <a:r>
                        <a:rPr lang="en-GB" sz="1000" dirty="0" smtClean="0"/>
                        <a:t>Market</a:t>
                      </a:r>
                      <a:r>
                        <a:rPr lang="en-GB" sz="1000" baseline="0" dirty="0" smtClean="0"/>
                        <a:t> Operator Charge Account</a:t>
                      </a:r>
                      <a:endParaRPr lang="en-GB" sz="1000" dirty="0"/>
                    </a:p>
                  </a:txBody>
                  <a:tcPr/>
                </a:tc>
              </a:tr>
              <a:tr h="375816">
                <a:tc>
                  <a:txBody>
                    <a:bodyPr/>
                    <a:lstStyle/>
                    <a:p>
                      <a:r>
                        <a:rPr lang="en-GB" sz="1000" dirty="0" smtClean="0"/>
                        <a:t>Where?</a:t>
                      </a:r>
                      <a:endParaRPr lang="en-GB" sz="1000" dirty="0"/>
                    </a:p>
                  </a:txBody>
                  <a:tcPr/>
                </a:tc>
                <a:tc>
                  <a:txBody>
                    <a:bodyPr/>
                    <a:lstStyle/>
                    <a:p>
                      <a:pPr marL="228600" indent="-228600">
                        <a:buAutoNum type="alphaLcParenR"/>
                      </a:pPr>
                      <a:r>
                        <a:rPr lang="en-GB" sz="1000" baseline="0" dirty="0" smtClean="0"/>
                        <a:t>Euro, SEM Bank (Ireland)</a:t>
                      </a:r>
                    </a:p>
                    <a:p>
                      <a:pPr marL="228600" indent="-228600">
                        <a:buAutoNum type="alphaLcParenR"/>
                      </a:pPr>
                      <a:r>
                        <a:rPr lang="en-GB" sz="1000" baseline="0" dirty="0" smtClean="0"/>
                        <a:t>Sterling, SEM Bank, (UK- London)</a:t>
                      </a:r>
                      <a:endParaRPr lang="en-GB" sz="1000" dirty="0"/>
                    </a:p>
                  </a:txBody>
                  <a:tcPr/>
                </a:tc>
                <a:tc>
                  <a:txBody>
                    <a:bodyPr/>
                    <a:lstStyle/>
                    <a:p>
                      <a:pPr marL="228600" indent="-228600">
                        <a:buAutoNum type="alphaLcParenR"/>
                      </a:pPr>
                      <a:r>
                        <a:rPr lang="en-GB" sz="1000" dirty="0" smtClean="0"/>
                        <a:t>Euro, SEM Bank, (Ireland)</a:t>
                      </a:r>
                    </a:p>
                    <a:p>
                      <a:pPr marL="228600" indent="-228600">
                        <a:buAutoNum type="alphaLcParenR"/>
                      </a:pPr>
                      <a:r>
                        <a:rPr lang="en-GB" sz="1000" dirty="0" smtClean="0"/>
                        <a:t>Sterling,</a:t>
                      </a:r>
                      <a:r>
                        <a:rPr lang="en-GB" sz="1000" baseline="0" dirty="0" smtClean="0"/>
                        <a:t> SEM Bank, (UK- London)</a:t>
                      </a:r>
                      <a:endParaRPr lang="en-GB" sz="1000" dirty="0"/>
                    </a:p>
                  </a:txBody>
                  <a:tcPr/>
                </a:tc>
                <a:tc>
                  <a:txBody>
                    <a:bodyPr/>
                    <a:lstStyle/>
                    <a:p>
                      <a:r>
                        <a:rPr lang="en-GB" sz="1000" dirty="0" smtClean="0"/>
                        <a:t>In</a:t>
                      </a:r>
                      <a:r>
                        <a:rPr lang="en-GB" sz="1000" baseline="0" dirty="0" smtClean="0"/>
                        <a:t> Currency Zone in which the Participant has a registered Unit, so must be either in:-</a:t>
                      </a:r>
                    </a:p>
                    <a:p>
                      <a:pPr marL="228600" indent="-228600">
                        <a:buAutoNum type="alphaLcParenR"/>
                      </a:pPr>
                      <a:r>
                        <a:rPr lang="en-GB" sz="1000" baseline="0" dirty="0" smtClean="0"/>
                        <a:t>Euro, Ireland and</a:t>
                      </a:r>
                    </a:p>
                    <a:p>
                      <a:pPr marL="228600" indent="-228600">
                        <a:buAutoNum type="alphaLcParenR"/>
                      </a:pPr>
                      <a:r>
                        <a:rPr lang="en-GB" sz="1000" baseline="0" dirty="0" smtClean="0"/>
                        <a:t>Sterling, Northern Ireland</a:t>
                      </a:r>
                    </a:p>
                    <a:p>
                      <a:r>
                        <a:rPr lang="en-GB" sz="1000" baseline="0" dirty="0" smtClean="0"/>
                        <a:t>(though it would appear that sterling is in London)</a:t>
                      </a:r>
                    </a:p>
                  </a:txBody>
                  <a:tcPr/>
                </a:tc>
                <a:tc>
                  <a:txBody>
                    <a:bodyPr/>
                    <a:lstStyle/>
                    <a:p>
                      <a:pPr marL="228600" indent="-228600">
                        <a:buAutoNum type="alphaLcParenR"/>
                      </a:pPr>
                      <a:r>
                        <a:rPr lang="en-GB" sz="1000" dirty="0" smtClean="0"/>
                        <a:t>Euro, SEM Bank, Ireland</a:t>
                      </a:r>
                    </a:p>
                    <a:p>
                      <a:pPr marL="228600" indent="-228600">
                        <a:buAutoNum type="alphaLcParenR"/>
                      </a:pPr>
                      <a:r>
                        <a:rPr lang="en-GB" sz="1000" dirty="0" smtClean="0"/>
                        <a:t>Sterling, SEM</a:t>
                      </a:r>
                      <a:r>
                        <a:rPr lang="en-GB" sz="1000" baseline="0" dirty="0" smtClean="0"/>
                        <a:t> Bank, Northern Ireland</a:t>
                      </a:r>
                      <a:endParaRPr lang="en-GB" sz="1000" dirty="0"/>
                    </a:p>
                  </a:txBody>
                  <a:tcPr/>
                </a:tc>
              </a:tr>
              <a:tr h="375816">
                <a:tc>
                  <a:txBody>
                    <a:bodyPr/>
                    <a:lstStyle/>
                    <a:p>
                      <a:r>
                        <a:rPr lang="en-GB" sz="1000" dirty="0" smtClean="0"/>
                        <a:t>Trust?</a:t>
                      </a:r>
                      <a:endParaRPr lang="en-GB" sz="1000" dirty="0"/>
                    </a:p>
                  </a:txBody>
                  <a:tcPr/>
                </a:tc>
                <a:tc>
                  <a:txBody>
                    <a:bodyPr/>
                    <a:lstStyle/>
                    <a:p>
                      <a:pPr marL="0" indent="0">
                        <a:buNone/>
                      </a:pPr>
                      <a:r>
                        <a:rPr lang="en-GB" sz="1000" dirty="0" smtClean="0"/>
                        <a:t>“..</a:t>
                      </a:r>
                      <a:r>
                        <a:rPr lang="en-GB" sz="1000" b="1" dirty="0" smtClean="0"/>
                        <a:t>on trust</a:t>
                      </a:r>
                      <a:r>
                        <a:rPr lang="en-GB" sz="1000" b="1" baseline="0" dirty="0" smtClean="0"/>
                        <a:t> for SEM Creditors </a:t>
                      </a:r>
                      <a:r>
                        <a:rPr lang="en-GB" sz="1000" baseline="0" dirty="0" smtClean="0"/>
                        <a:t>in accordance with their individual respective proportionate entitlements….”</a:t>
                      </a:r>
                      <a:endParaRPr lang="en-GB" sz="1000" dirty="0"/>
                    </a:p>
                  </a:txBody>
                  <a:tcPr/>
                </a:tc>
                <a:tc>
                  <a:txBody>
                    <a:bodyPr/>
                    <a:lstStyle/>
                    <a:p>
                      <a:pPr marL="0" indent="0">
                        <a:buNone/>
                      </a:pPr>
                      <a:r>
                        <a:rPr lang="en-GB" sz="1000" dirty="0" smtClean="0"/>
                        <a:t>“..</a:t>
                      </a:r>
                      <a:r>
                        <a:rPr lang="en-GB" sz="1000" b="1" dirty="0" smtClean="0"/>
                        <a:t>on</a:t>
                      </a:r>
                      <a:r>
                        <a:rPr lang="en-GB" sz="1000" b="1" baseline="0" dirty="0" smtClean="0"/>
                        <a:t> trust for SEM Creditors </a:t>
                      </a:r>
                      <a:r>
                        <a:rPr lang="en-GB" sz="1000" baseline="0" dirty="0" smtClean="0"/>
                        <a:t>in accordance with their  individual respective  proportionate entitlements….”</a:t>
                      </a:r>
                      <a:endParaRPr lang="en-GB" sz="1000" dirty="0"/>
                    </a:p>
                  </a:txBody>
                  <a:tcPr/>
                </a:tc>
                <a:tc>
                  <a:txBody>
                    <a:bodyPr/>
                    <a:lstStyle/>
                    <a:p>
                      <a:r>
                        <a:rPr lang="en-GB" sz="1000" b="1" baseline="0" dirty="0" smtClean="0"/>
                        <a:t>“..on trust to repay to the Participant</a:t>
                      </a:r>
                      <a:r>
                        <a:rPr lang="en-GB" sz="1000" baseline="0" dirty="0" smtClean="0"/>
                        <a:t>. “</a:t>
                      </a:r>
                    </a:p>
                    <a:p>
                      <a:endParaRPr lang="en-GB" sz="1000" baseline="0" dirty="0" smtClean="0"/>
                    </a:p>
                    <a:p>
                      <a:r>
                        <a:rPr lang="en-GB" sz="1000" baseline="0" dirty="0" smtClean="0"/>
                        <a:t>But provision for </a:t>
                      </a:r>
                    </a:p>
                    <a:p>
                      <a:r>
                        <a:rPr lang="en-GB" sz="1000" baseline="0" dirty="0" smtClean="0"/>
                        <a:t>automatic application towards</a:t>
                      </a:r>
                    </a:p>
                    <a:p>
                      <a:r>
                        <a:rPr lang="en-GB" sz="1000" baseline="0" dirty="0" smtClean="0"/>
                        <a:t>(</a:t>
                      </a:r>
                      <a:r>
                        <a:rPr lang="en-GB" sz="1000" baseline="0" dirty="0" err="1" smtClean="0"/>
                        <a:t>i</a:t>
                      </a:r>
                      <a:r>
                        <a:rPr lang="en-GB" sz="1000" baseline="0" dirty="0" smtClean="0"/>
                        <a:t>) Shortfall/ Un Secured Bad Debt; or</a:t>
                      </a:r>
                    </a:p>
                    <a:p>
                      <a:r>
                        <a:rPr lang="en-GB" sz="1000" baseline="0" dirty="0" smtClean="0"/>
                        <a:t>(ii) Variable Market Operator Charge</a:t>
                      </a:r>
                    </a:p>
                    <a:p>
                      <a:r>
                        <a:rPr lang="en-GB" sz="1000" b="1" baseline="0" dirty="0" smtClean="0"/>
                        <a:t>So MO trustee for SEM Creditors and itself.</a:t>
                      </a:r>
                    </a:p>
                  </a:txBody>
                  <a:tcPr/>
                </a:tc>
                <a:tc>
                  <a:txBody>
                    <a:bodyPr/>
                    <a:lstStyle/>
                    <a:p>
                      <a:pPr marL="0" indent="0">
                        <a:buNone/>
                      </a:pPr>
                      <a:r>
                        <a:rPr lang="en-GB" sz="1000" dirty="0" smtClean="0"/>
                        <a:t>No,</a:t>
                      </a:r>
                      <a:r>
                        <a:rPr lang="en-GB" sz="1000" baseline="0" dirty="0" smtClean="0"/>
                        <a:t> it’s the MO’s own money.</a:t>
                      </a:r>
                      <a:endParaRPr lang="en-GB" sz="1000" dirty="0"/>
                    </a:p>
                  </a:txBody>
                  <a:tcPr/>
                </a:tc>
              </a:tr>
              <a:tr h="375816">
                <a:tc>
                  <a:txBody>
                    <a:bodyPr/>
                    <a:lstStyle/>
                    <a:p>
                      <a:r>
                        <a:rPr lang="en-GB" sz="1000" dirty="0" smtClean="0"/>
                        <a:t>Purpose</a:t>
                      </a:r>
                      <a:endParaRPr lang="en-GB" sz="1000" dirty="0"/>
                    </a:p>
                  </a:txBody>
                  <a:tcPr/>
                </a:tc>
                <a:tc>
                  <a:txBody>
                    <a:bodyPr/>
                    <a:lstStyle/>
                    <a:p>
                      <a:pPr marL="0" indent="0">
                        <a:buNone/>
                      </a:pPr>
                      <a:r>
                        <a:rPr lang="en-GB" sz="1000" dirty="0" smtClean="0"/>
                        <a:t>Account</a:t>
                      </a:r>
                      <a:r>
                        <a:rPr lang="en-GB" sz="1000" baseline="0" dirty="0" smtClean="0"/>
                        <a:t>s to which all Trading Payments are made to and from</a:t>
                      </a:r>
                      <a:endParaRPr lang="en-GB" sz="1000" dirty="0"/>
                    </a:p>
                  </a:txBody>
                  <a:tcPr/>
                </a:tc>
                <a:tc>
                  <a:txBody>
                    <a:bodyPr/>
                    <a:lstStyle/>
                    <a:p>
                      <a:pPr marL="0" indent="0">
                        <a:buNone/>
                      </a:pPr>
                      <a:r>
                        <a:rPr lang="en-GB" sz="1000" dirty="0" smtClean="0"/>
                        <a:t>Accounts to which all Capacity Payments  are made to and from</a:t>
                      </a:r>
                      <a:endParaRPr lang="en-GB" sz="1000" dirty="0"/>
                    </a:p>
                  </a:txBody>
                  <a:tcPr/>
                </a:tc>
                <a:tc>
                  <a:txBody>
                    <a:bodyPr/>
                    <a:lstStyle/>
                    <a:p>
                      <a:r>
                        <a:rPr lang="en-GB" sz="1000" baseline="0" dirty="0" smtClean="0"/>
                        <a:t>Cash deposits made as part of Required Credit Cover, and from which repayments are made</a:t>
                      </a:r>
                    </a:p>
                  </a:txBody>
                  <a:tcPr/>
                </a:tc>
                <a:tc>
                  <a:txBody>
                    <a:bodyPr/>
                    <a:lstStyle/>
                    <a:p>
                      <a:pPr marL="0" indent="0">
                        <a:buNone/>
                      </a:pPr>
                      <a:r>
                        <a:rPr lang="en-GB" sz="1000" dirty="0" smtClean="0"/>
                        <a:t>To receive all payments due pursuant to Fixed Markey Operator</a:t>
                      </a:r>
                      <a:r>
                        <a:rPr lang="en-GB" sz="1000" baseline="0" dirty="0" smtClean="0"/>
                        <a:t> Charge Invoices and Variable Market Operator Charge Invoices.</a:t>
                      </a:r>
                      <a:endParaRPr lang="en-GB" sz="1000" dirty="0"/>
                    </a:p>
                  </a:txBody>
                  <a:tcPr/>
                </a:tc>
              </a:tr>
              <a:tr h="375816">
                <a:tc>
                  <a:txBody>
                    <a:bodyPr/>
                    <a:lstStyle/>
                    <a:p>
                      <a:r>
                        <a:rPr lang="en-GB" sz="1000" dirty="0" smtClean="0"/>
                        <a:t>co mingling</a:t>
                      </a:r>
                      <a:r>
                        <a:rPr lang="en-GB" sz="1000" baseline="0" dirty="0" smtClean="0"/>
                        <a:t> with other accounts or MO’s funds?</a:t>
                      </a:r>
                      <a:endParaRPr lang="en-GB" sz="1000" dirty="0"/>
                    </a:p>
                  </a:txBody>
                  <a:tcPr/>
                </a:tc>
                <a:tc>
                  <a:txBody>
                    <a:bodyPr/>
                    <a:lstStyle/>
                    <a:p>
                      <a:pPr marL="0" indent="0">
                        <a:buNone/>
                      </a:pPr>
                      <a:r>
                        <a:rPr lang="en-GB" sz="1000" dirty="0" smtClean="0"/>
                        <a:t>No ring-fenced</a:t>
                      </a:r>
                      <a:r>
                        <a:rPr lang="en-GB" sz="1000" baseline="0" dirty="0" smtClean="0"/>
                        <a:t> from other accounts and MO’s funds</a:t>
                      </a:r>
                      <a:endParaRPr lang="en-GB" sz="1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000" dirty="0" smtClean="0"/>
                        <a:t>No ring-fenced</a:t>
                      </a:r>
                      <a:r>
                        <a:rPr lang="en-GB" sz="1000" baseline="0" dirty="0" smtClean="0"/>
                        <a:t> from other accounts and MO’s funds</a:t>
                      </a:r>
                      <a:endParaRPr lang="en-GB" sz="10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000" dirty="0" smtClean="0"/>
                        <a:t>No ring-fenced</a:t>
                      </a:r>
                      <a:r>
                        <a:rPr lang="en-GB" sz="1000" baseline="0" dirty="0" smtClean="0"/>
                        <a:t> from other accounts and MO’s funds</a:t>
                      </a:r>
                      <a:endParaRPr lang="en-GB" sz="1000" dirty="0" smtClean="0"/>
                    </a:p>
                  </a:txBody>
                  <a:tcPr/>
                </a:tc>
                <a:tc>
                  <a:txBody>
                    <a:bodyPr/>
                    <a:lstStyle/>
                    <a:p>
                      <a:pPr marL="0" indent="0">
                        <a:buNone/>
                      </a:pPr>
                      <a:r>
                        <a:rPr lang="en-GB" sz="1000" dirty="0" smtClean="0"/>
                        <a:t>Unrestricted</a:t>
                      </a:r>
                      <a:endParaRPr lang="en-GB" sz="1000" dirty="0"/>
                    </a:p>
                  </a:txBody>
                  <a:tcPr/>
                </a:tc>
              </a:tr>
              <a:tr h="375816">
                <a:tc>
                  <a:txBody>
                    <a:bodyPr/>
                    <a:lstStyle/>
                    <a:p>
                      <a:r>
                        <a:rPr lang="en-GB" sz="1000" dirty="0" smtClean="0"/>
                        <a:t>Interest?</a:t>
                      </a:r>
                      <a:endParaRPr lang="en-GB" sz="1000" dirty="0"/>
                    </a:p>
                  </a:txBody>
                  <a:tcPr/>
                </a:tc>
                <a:tc>
                  <a:txBody>
                    <a:bodyPr/>
                    <a:lstStyle/>
                    <a:p>
                      <a:pPr marL="0" indent="0">
                        <a:buNone/>
                      </a:pPr>
                      <a:r>
                        <a:rPr lang="en-GB" sz="1000" dirty="0" smtClean="0"/>
                        <a:t>Interest</a:t>
                      </a:r>
                      <a:r>
                        <a:rPr lang="en-GB" sz="1000" baseline="0" dirty="0" smtClean="0"/>
                        <a:t> bearing, accrues to MO, not to SEM Creditors</a:t>
                      </a:r>
                      <a:endParaRPr lang="en-GB" sz="1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000" dirty="0" smtClean="0"/>
                        <a:t>Interest</a:t>
                      </a:r>
                      <a:r>
                        <a:rPr lang="en-GB" sz="1000" baseline="0" dirty="0" smtClean="0"/>
                        <a:t> bearing, accrues to MO, not to SEM Creditors</a:t>
                      </a:r>
                      <a:endParaRPr lang="en-GB" sz="10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000" dirty="0" smtClean="0"/>
                        <a:t>Interest bearing, accrues to account, paid</a:t>
                      </a:r>
                      <a:r>
                        <a:rPr lang="en-GB" sz="1000" baseline="0" dirty="0" smtClean="0"/>
                        <a:t> Quarterly to Participant.</a:t>
                      </a:r>
                      <a:endParaRPr lang="en-GB" sz="1000" dirty="0" smtClean="0"/>
                    </a:p>
                  </a:txBody>
                  <a:tcPr/>
                </a:tc>
                <a:tc>
                  <a:txBody>
                    <a:bodyPr/>
                    <a:lstStyle/>
                    <a:p>
                      <a:pPr marL="0" indent="0">
                        <a:buNone/>
                      </a:pPr>
                      <a:r>
                        <a:rPr lang="en-GB" sz="1000" dirty="0" smtClean="0"/>
                        <a:t>For the MO.</a:t>
                      </a:r>
                      <a:endParaRPr lang="en-GB" sz="1000" dirty="0"/>
                    </a:p>
                  </a:txBody>
                  <a:tcPr/>
                </a:tc>
              </a:tr>
            </a:tbl>
          </a:graphicData>
        </a:graphic>
      </p:graphicFrame>
      <p:sp>
        <p:nvSpPr>
          <p:cNvPr id="10" name="Footer Placeholder 9"/>
          <p:cNvSpPr>
            <a:spLocks noGrp="1"/>
          </p:cNvSpPr>
          <p:nvPr>
            <p:ph type="ftr" sz="quarter" idx="11"/>
          </p:nvPr>
        </p:nvSpPr>
        <p:spPr/>
        <p:txBody>
          <a:bodyPr/>
          <a:lstStyle/>
          <a:p>
            <a:fld id="{8D438AA5-5881-4A28-A52E-C4DC97CCAC03}" type="slidenum">
              <a:rPr lang="en-GB" smtClean="0"/>
              <a:pPr/>
              <a:t>8</a:t>
            </a:fld>
            <a:endParaRPr lang="en-GB" dirty="0"/>
          </a:p>
        </p:txBody>
      </p:sp>
      <p:pic>
        <p:nvPicPr>
          <p:cNvPr id="11" name="Picture 10"/>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388424" y="6514888"/>
            <a:ext cx="755576" cy="343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9550426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50"/>
          <p:cNvSpPr/>
          <p:nvPr/>
        </p:nvSpPr>
        <p:spPr>
          <a:xfrm>
            <a:off x="4853747" y="1449394"/>
            <a:ext cx="2304256" cy="4807082"/>
          </a:xfrm>
          <a:prstGeom prst="rect">
            <a:avLst/>
          </a:prstGeom>
          <a:solidFill>
            <a:schemeClr val="bg2">
              <a:lumMod val="90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p:cNvSpPr/>
          <p:nvPr/>
        </p:nvSpPr>
        <p:spPr>
          <a:xfrm>
            <a:off x="5059696" y="822051"/>
            <a:ext cx="1936214" cy="42933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t>Participant’s Cash</a:t>
            </a:r>
          </a:p>
          <a:p>
            <a:pPr algn="ctr"/>
            <a:r>
              <a:rPr lang="en-GB" sz="1000" dirty="0" smtClean="0">
                <a:solidFill>
                  <a:schemeClr val="tx1"/>
                </a:solidFill>
              </a:rPr>
              <a:t>Legal Owner &amp; Beneficial Owner</a:t>
            </a:r>
            <a:endParaRPr lang="en-GB" sz="1000" dirty="0">
              <a:solidFill>
                <a:schemeClr val="tx1"/>
              </a:solidFill>
            </a:endParaRPr>
          </a:p>
        </p:txBody>
      </p:sp>
      <p:sp>
        <p:nvSpPr>
          <p:cNvPr id="13" name="Rectangle 12"/>
          <p:cNvSpPr/>
          <p:nvPr/>
        </p:nvSpPr>
        <p:spPr>
          <a:xfrm>
            <a:off x="5059696" y="192337"/>
            <a:ext cx="1936214" cy="42933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t>Required Credit Cover</a:t>
            </a:r>
            <a:endParaRPr lang="en-GB" sz="1000" dirty="0"/>
          </a:p>
        </p:txBody>
      </p:sp>
      <p:sp>
        <p:nvSpPr>
          <p:cNvPr id="14" name="Rectangle 13"/>
          <p:cNvSpPr/>
          <p:nvPr/>
        </p:nvSpPr>
        <p:spPr>
          <a:xfrm>
            <a:off x="5059696" y="1434114"/>
            <a:ext cx="1936214" cy="42933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a:t>SEM Collateral Reserve Account</a:t>
            </a:r>
          </a:p>
        </p:txBody>
      </p:sp>
      <p:sp>
        <p:nvSpPr>
          <p:cNvPr id="16" name="Rectangle 15"/>
          <p:cNvSpPr/>
          <p:nvPr/>
        </p:nvSpPr>
        <p:spPr>
          <a:xfrm>
            <a:off x="5059696" y="2080310"/>
            <a:ext cx="1936214" cy="42933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t>Shortfall? (x MO Charge)</a:t>
            </a:r>
            <a:endParaRPr lang="en-GB" sz="1000" dirty="0"/>
          </a:p>
        </p:txBody>
      </p:sp>
      <p:sp>
        <p:nvSpPr>
          <p:cNvPr id="17" name="Rectangle 16"/>
          <p:cNvSpPr/>
          <p:nvPr/>
        </p:nvSpPr>
        <p:spPr>
          <a:xfrm>
            <a:off x="5059696" y="2811862"/>
            <a:ext cx="1936214" cy="42933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t>Variable MO Charge?</a:t>
            </a:r>
            <a:endParaRPr lang="en-GB" sz="1000" dirty="0"/>
          </a:p>
        </p:txBody>
      </p:sp>
      <p:sp>
        <p:nvSpPr>
          <p:cNvPr id="18" name="Rectangle 17"/>
          <p:cNvSpPr/>
          <p:nvPr/>
        </p:nvSpPr>
        <p:spPr>
          <a:xfrm>
            <a:off x="5059696" y="4209087"/>
            <a:ext cx="1936214" cy="42933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t>Any amounts owed or overdue?</a:t>
            </a:r>
            <a:endParaRPr lang="en-GB" sz="1000" dirty="0"/>
          </a:p>
        </p:txBody>
      </p:sp>
      <p:sp>
        <p:nvSpPr>
          <p:cNvPr id="19" name="Rectangle 18"/>
          <p:cNvSpPr/>
          <p:nvPr/>
        </p:nvSpPr>
        <p:spPr>
          <a:xfrm>
            <a:off x="5059696" y="4858516"/>
            <a:ext cx="1936214" cy="42933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t>Cash Component of Required Credit Cover stays in place</a:t>
            </a:r>
            <a:endParaRPr lang="en-GB" sz="1000" dirty="0"/>
          </a:p>
        </p:txBody>
      </p:sp>
      <p:sp>
        <p:nvSpPr>
          <p:cNvPr id="20" name="Rectangle 19"/>
          <p:cNvSpPr/>
          <p:nvPr/>
        </p:nvSpPr>
        <p:spPr>
          <a:xfrm>
            <a:off x="5059696" y="5478052"/>
            <a:ext cx="1936214" cy="5585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t>De Registration and all amounts which are or may become due by P to SEM Creditor or MO been discharged?</a:t>
            </a:r>
            <a:endParaRPr lang="en-GB" sz="1000" dirty="0"/>
          </a:p>
        </p:txBody>
      </p:sp>
      <p:sp>
        <p:nvSpPr>
          <p:cNvPr id="21" name="Rectangle 20"/>
          <p:cNvSpPr/>
          <p:nvPr/>
        </p:nvSpPr>
        <p:spPr>
          <a:xfrm>
            <a:off x="5059697" y="6381328"/>
            <a:ext cx="1936214" cy="42933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t>Paid out to P</a:t>
            </a:r>
          </a:p>
          <a:p>
            <a:pPr algn="ctr"/>
            <a:r>
              <a:rPr lang="en-GB" sz="1000" dirty="0">
                <a:solidFill>
                  <a:schemeClr val="tx1"/>
                </a:solidFill>
              </a:rPr>
              <a:t>Legal Owner &amp; Beneficial Owner</a:t>
            </a:r>
          </a:p>
        </p:txBody>
      </p:sp>
      <p:cxnSp>
        <p:nvCxnSpPr>
          <p:cNvPr id="26" name="Straight Arrow Connector 25"/>
          <p:cNvCxnSpPr>
            <a:stCxn id="13" idx="2"/>
            <a:endCxn id="3" idx="0"/>
          </p:cNvCxnSpPr>
          <p:nvPr/>
        </p:nvCxnSpPr>
        <p:spPr>
          <a:xfrm>
            <a:off x="6027803" y="621671"/>
            <a:ext cx="0" cy="20038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3" idx="2"/>
            <a:endCxn id="14" idx="0"/>
          </p:cNvCxnSpPr>
          <p:nvPr/>
        </p:nvCxnSpPr>
        <p:spPr>
          <a:xfrm>
            <a:off x="6027803" y="1251385"/>
            <a:ext cx="0" cy="182729"/>
          </a:xfrm>
          <a:prstGeom prst="straightConnector1">
            <a:avLst/>
          </a:prstGeom>
          <a:ln w="2540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14" idx="2"/>
            <a:endCxn id="16" idx="0"/>
          </p:cNvCxnSpPr>
          <p:nvPr/>
        </p:nvCxnSpPr>
        <p:spPr>
          <a:xfrm>
            <a:off x="6027803" y="1863448"/>
            <a:ext cx="0" cy="216862"/>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stCxn id="16" idx="2"/>
            <a:endCxn id="17" idx="0"/>
          </p:cNvCxnSpPr>
          <p:nvPr/>
        </p:nvCxnSpPr>
        <p:spPr>
          <a:xfrm>
            <a:off x="6027803" y="2509644"/>
            <a:ext cx="0" cy="30221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stCxn id="17" idx="2"/>
            <a:endCxn id="18" idx="0"/>
          </p:cNvCxnSpPr>
          <p:nvPr/>
        </p:nvCxnSpPr>
        <p:spPr>
          <a:xfrm>
            <a:off x="6027803" y="3241196"/>
            <a:ext cx="0" cy="967891"/>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a:stCxn id="18" idx="2"/>
            <a:endCxn id="19" idx="0"/>
          </p:cNvCxnSpPr>
          <p:nvPr/>
        </p:nvCxnSpPr>
        <p:spPr>
          <a:xfrm>
            <a:off x="6027803" y="4638421"/>
            <a:ext cx="0" cy="220095"/>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stCxn id="19" idx="2"/>
            <a:endCxn id="20" idx="0"/>
          </p:cNvCxnSpPr>
          <p:nvPr/>
        </p:nvCxnSpPr>
        <p:spPr>
          <a:xfrm>
            <a:off x="6027803" y="5287850"/>
            <a:ext cx="0" cy="190202"/>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a:stCxn id="20" idx="2"/>
            <a:endCxn id="21" idx="0"/>
          </p:cNvCxnSpPr>
          <p:nvPr/>
        </p:nvCxnSpPr>
        <p:spPr>
          <a:xfrm>
            <a:off x="6027803" y="6036568"/>
            <a:ext cx="1" cy="344760"/>
          </a:xfrm>
          <a:prstGeom prst="straightConnector1">
            <a:avLst/>
          </a:prstGeom>
          <a:ln w="2540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50" name="Rectangle 49"/>
          <p:cNvSpPr/>
          <p:nvPr/>
        </p:nvSpPr>
        <p:spPr>
          <a:xfrm>
            <a:off x="395536" y="1418968"/>
            <a:ext cx="8352928" cy="4837508"/>
          </a:xfrm>
          <a:prstGeom prst="rect">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Rectangle 51"/>
          <p:cNvSpPr/>
          <p:nvPr/>
        </p:nvSpPr>
        <p:spPr>
          <a:xfrm>
            <a:off x="2339752" y="2080310"/>
            <a:ext cx="1936214" cy="42933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t>To SEM Creditors in accordance with their interests (bar VM OC)</a:t>
            </a:r>
            <a:endParaRPr lang="en-GB" sz="1000" dirty="0"/>
          </a:p>
        </p:txBody>
      </p:sp>
      <p:sp>
        <p:nvSpPr>
          <p:cNvPr id="53" name="Rectangle 52"/>
          <p:cNvSpPr/>
          <p:nvPr/>
        </p:nvSpPr>
        <p:spPr>
          <a:xfrm>
            <a:off x="1115616" y="2085215"/>
            <a:ext cx="968107" cy="4244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t>Residue?</a:t>
            </a:r>
            <a:endParaRPr lang="en-GB" sz="1000" dirty="0"/>
          </a:p>
        </p:txBody>
      </p:sp>
      <p:cxnSp>
        <p:nvCxnSpPr>
          <p:cNvPr id="55" name="Straight Arrow Connector 54"/>
          <p:cNvCxnSpPr>
            <a:stCxn id="16" idx="1"/>
          </p:cNvCxnSpPr>
          <p:nvPr/>
        </p:nvCxnSpPr>
        <p:spPr>
          <a:xfrm flipH="1">
            <a:off x="4283968" y="2294977"/>
            <a:ext cx="775728" cy="4905"/>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a:stCxn id="52" idx="1"/>
            <a:endCxn id="53" idx="3"/>
          </p:cNvCxnSpPr>
          <p:nvPr/>
        </p:nvCxnSpPr>
        <p:spPr>
          <a:xfrm flipH="1">
            <a:off x="2083723" y="2294977"/>
            <a:ext cx="256029" cy="245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a:stCxn id="53" idx="2"/>
          </p:cNvCxnSpPr>
          <p:nvPr/>
        </p:nvCxnSpPr>
        <p:spPr>
          <a:xfrm>
            <a:off x="1599670" y="2509644"/>
            <a:ext cx="0" cy="151109"/>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a:off x="1599670" y="2660753"/>
            <a:ext cx="3260362"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67" name="Rectangle 66"/>
          <p:cNvSpPr/>
          <p:nvPr/>
        </p:nvSpPr>
        <p:spPr>
          <a:xfrm>
            <a:off x="2347754" y="2811862"/>
            <a:ext cx="1936214" cy="42933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t>Shortfall or Unsecured Bad Debt </a:t>
            </a:r>
            <a:endParaRPr lang="en-GB" sz="1000" dirty="0"/>
          </a:p>
        </p:txBody>
      </p:sp>
      <p:cxnSp>
        <p:nvCxnSpPr>
          <p:cNvPr id="69" name="Straight Connector 68"/>
          <p:cNvCxnSpPr>
            <a:stCxn id="67" idx="1"/>
          </p:cNvCxnSpPr>
          <p:nvPr/>
        </p:nvCxnSpPr>
        <p:spPr>
          <a:xfrm flipH="1">
            <a:off x="971600" y="3026529"/>
            <a:ext cx="1376154"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flipV="1">
            <a:off x="971600" y="1918189"/>
            <a:ext cx="0" cy="110834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a:off x="971600" y="1918189"/>
            <a:ext cx="2321282"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p:nvPr/>
        </p:nvCxnSpPr>
        <p:spPr>
          <a:xfrm>
            <a:off x="3292882" y="1918189"/>
            <a:ext cx="0" cy="162121"/>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76" name="Rectangle 75"/>
          <p:cNvSpPr/>
          <p:nvPr/>
        </p:nvSpPr>
        <p:spPr>
          <a:xfrm>
            <a:off x="2351584" y="3506080"/>
            <a:ext cx="1936214" cy="42933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t>To MO for VM OC </a:t>
            </a:r>
            <a:endParaRPr lang="en-GB" sz="1000" dirty="0"/>
          </a:p>
        </p:txBody>
      </p:sp>
      <p:sp>
        <p:nvSpPr>
          <p:cNvPr id="77" name="Rectangle 76"/>
          <p:cNvSpPr/>
          <p:nvPr/>
        </p:nvSpPr>
        <p:spPr>
          <a:xfrm>
            <a:off x="1115615" y="3510985"/>
            <a:ext cx="968107" cy="4244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t>Residue?</a:t>
            </a:r>
            <a:endParaRPr lang="en-GB" sz="1000" dirty="0"/>
          </a:p>
        </p:txBody>
      </p:sp>
      <p:cxnSp>
        <p:nvCxnSpPr>
          <p:cNvPr id="78" name="Straight Connector 77"/>
          <p:cNvCxnSpPr/>
          <p:nvPr/>
        </p:nvCxnSpPr>
        <p:spPr>
          <a:xfrm>
            <a:off x="1606759" y="3927320"/>
            <a:ext cx="0" cy="151109"/>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79" name="Straight Arrow Connector 78"/>
          <p:cNvCxnSpPr/>
          <p:nvPr/>
        </p:nvCxnSpPr>
        <p:spPr>
          <a:xfrm>
            <a:off x="1606759" y="4078429"/>
            <a:ext cx="3260362"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81" name="Straight Arrow Connector 80"/>
          <p:cNvCxnSpPr>
            <a:stCxn id="67" idx="2"/>
            <a:endCxn id="76" idx="0"/>
          </p:cNvCxnSpPr>
          <p:nvPr/>
        </p:nvCxnSpPr>
        <p:spPr>
          <a:xfrm>
            <a:off x="3315861" y="3241196"/>
            <a:ext cx="3830" cy="264884"/>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85" name="Straight Arrow Connector 84"/>
          <p:cNvCxnSpPr>
            <a:stCxn id="76" idx="1"/>
            <a:endCxn id="77" idx="3"/>
          </p:cNvCxnSpPr>
          <p:nvPr/>
        </p:nvCxnSpPr>
        <p:spPr>
          <a:xfrm flipH="1">
            <a:off x="2083722" y="3720747"/>
            <a:ext cx="267862" cy="2453"/>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91" name="Straight Arrow Connector 90"/>
          <p:cNvCxnSpPr>
            <a:stCxn id="17" idx="1"/>
            <a:endCxn id="67" idx="3"/>
          </p:cNvCxnSpPr>
          <p:nvPr/>
        </p:nvCxnSpPr>
        <p:spPr>
          <a:xfrm flipH="1">
            <a:off x="4283968" y="3026529"/>
            <a:ext cx="775728"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93" name="Rectangle 92"/>
          <p:cNvSpPr/>
          <p:nvPr/>
        </p:nvSpPr>
        <p:spPr>
          <a:xfrm>
            <a:off x="2378844" y="4207442"/>
            <a:ext cx="1936214" cy="42933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t>interest (</a:t>
            </a:r>
            <a:r>
              <a:rPr lang="en-GB" sz="1000" dirty="0" err="1" smtClean="0"/>
              <a:t>qtrly</a:t>
            </a:r>
            <a:r>
              <a:rPr lang="en-GB" sz="1000" dirty="0" smtClean="0"/>
              <a:t>) and excess of SEM CRA above Required Credit Cover </a:t>
            </a:r>
            <a:endParaRPr lang="en-GB" sz="1000" dirty="0"/>
          </a:p>
        </p:txBody>
      </p:sp>
      <p:cxnSp>
        <p:nvCxnSpPr>
          <p:cNvPr id="97" name="Straight Arrow Connector 96"/>
          <p:cNvCxnSpPr>
            <a:stCxn id="18" idx="1"/>
            <a:endCxn id="93" idx="3"/>
          </p:cNvCxnSpPr>
          <p:nvPr/>
        </p:nvCxnSpPr>
        <p:spPr>
          <a:xfrm flipH="1" flipV="1">
            <a:off x="4315058" y="4422109"/>
            <a:ext cx="744638" cy="1645"/>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a:stCxn id="93" idx="2"/>
          </p:cNvCxnSpPr>
          <p:nvPr/>
        </p:nvCxnSpPr>
        <p:spPr>
          <a:xfrm flipH="1">
            <a:off x="3346950" y="4636776"/>
            <a:ext cx="1" cy="1878112"/>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03" name="Straight Arrow Connector 102"/>
          <p:cNvCxnSpPr/>
          <p:nvPr/>
        </p:nvCxnSpPr>
        <p:spPr>
          <a:xfrm>
            <a:off x="3346950" y="6514888"/>
            <a:ext cx="1712745" cy="0"/>
          </a:xfrm>
          <a:prstGeom prst="straightConnector1">
            <a:avLst/>
          </a:prstGeom>
          <a:ln w="2540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a:off x="6995910" y="5724298"/>
            <a:ext cx="456410"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p:nvCxnSpPr>
        <p:spPr>
          <a:xfrm flipV="1">
            <a:off x="7452320" y="1648781"/>
            <a:ext cx="0" cy="4075517"/>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09" name="Straight Arrow Connector 108"/>
          <p:cNvCxnSpPr/>
          <p:nvPr/>
        </p:nvCxnSpPr>
        <p:spPr>
          <a:xfrm flipH="1">
            <a:off x="7158003" y="1648781"/>
            <a:ext cx="294317"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110" name="Rectangle 109"/>
          <p:cNvSpPr/>
          <p:nvPr/>
        </p:nvSpPr>
        <p:spPr>
          <a:xfrm>
            <a:off x="487546" y="1434114"/>
            <a:ext cx="968107" cy="42442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solidFill>
                  <a:schemeClr val="tx1"/>
                </a:solidFill>
              </a:rPr>
              <a:t>MO Legal Owner</a:t>
            </a:r>
            <a:endParaRPr lang="en-GB" sz="1000" dirty="0">
              <a:solidFill>
                <a:schemeClr val="tx1"/>
              </a:solidFill>
            </a:endParaRPr>
          </a:p>
        </p:txBody>
      </p:sp>
      <p:sp>
        <p:nvSpPr>
          <p:cNvPr id="111" name="Rectangle 110"/>
          <p:cNvSpPr/>
          <p:nvPr/>
        </p:nvSpPr>
        <p:spPr>
          <a:xfrm>
            <a:off x="7708639" y="1454520"/>
            <a:ext cx="968107" cy="42442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solidFill>
                  <a:schemeClr val="tx1"/>
                </a:solidFill>
              </a:rPr>
              <a:t>P Beneficial Owner</a:t>
            </a:r>
            <a:endParaRPr lang="en-GB" sz="1000" dirty="0">
              <a:solidFill>
                <a:schemeClr val="tx1"/>
              </a:solidFill>
            </a:endParaRPr>
          </a:p>
        </p:txBody>
      </p:sp>
      <p:cxnSp>
        <p:nvCxnSpPr>
          <p:cNvPr id="115" name="Straight Connector 114"/>
          <p:cNvCxnSpPr/>
          <p:nvPr/>
        </p:nvCxnSpPr>
        <p:spPr>
          <a:xfrm flipH="1">
            <a:off x="751628" y="1124744"/>
            <a:ext cx="430806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7" name="Straight Arrow Connector 116"/>
          <p:cNvCxnSpPr/>
          <p:nvPr/>
        </p:nvCxnSpPr>
        <p:spPr>
          <a:xfrm>
            <a:off x="755189" y="1139816"/>
            <a:ext cx="2806" cy="282935"/>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a:xfrm flipH="1">
            <a:off x="751626" y="1858543"/>
            <a:ext cx="6369" cy="482790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2" name="Straight Arrow Connector 121"/>
          <p:cNvCxnSpPr/>
          <p:nvPr/>
        </p:nvCxnSpPr>
        <p:spPr>
          <a:xfrm>
            <a:off x="751626" y="6686444"/>
            <a:ext cx="4308069"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5" name="Straight Connector 124"/>
          <p:cNvCxnSpPr/>
          <p:nvPr/>
        </p:nvCxnSpPr>
        <p:spPr>
          <a:xfrm>
            <a:off x="7008852" y="1130638"/>
            <a:ext cx="1183840" cy="917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7" name="Straight Arrow Connector 126"/>
          <p:cNvCxnSpPr/>
          <p:nvPr/>
        </p:nvCxnSpPr>
        <p:spPr>
          <a:xfrm>
            <a:off x="8192693" y="1139816"/>
            <a:ext cx="0" cy="309369"/>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9" name="Straight Connector 128"/>
          <p:cNvCxnSpPr>
            <a:stCxn id="111" idx="2"/>
          </p:cNvCxnSpPr>
          <p:nvPr/>
        </p:nvCxnSpPr>
        <p:spPr>
          <a:xfrm>
            <a:off x="8192693" y="1878949"/>
            <a:ext cx="0" cy="480749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1" name="Straight Arrow Connector 130"/>
          <p:cNvCxnSpPr/>
          <p:nvPr/>
        </p:nvCxnSpPr>
        <p:spPr>
          <a:xfrm flipH="1">
            <a:off x="6995911" y="6686444"/>
            <a:ext cx="1183841"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32" name="TextBox 131"/>
          <p:cNvSpPr txBox="1"/>
          <p:nvPr/>
        </p:nvSpPr>
        <p:spPr>
          <a:xfrm>
            <a:off x="5957222" y="3597635"/>
            <a:ext cx="371780" cy="246221"/>
          </a:xfrm>
          <a:prstGeom prst="rect">
            <a:avLst/>
          </a:prstGeom>
          <a:noFill/>
        </p:spPr>
        <p:txBody>
          <a:bodyPr wrap="square" rtlCol="0">
            <a:spAutoFit/>
          </a:bodyPr>
          <a:lstStyle/>
          <a:p>
            <a:r>
              <a:rPr lang="en-GB" sz="1000" dirty="0" smtClean="0"/>
              <a:t>NO</a:t>
            </a:r>
            <a:endParaRPr lang="en-GB" sz="1000" dirty="0"/>
          </a:p>
        </p:txBody>
      </p:sp>
      <p:sp>
        <p:nvSpPr>
          <p:cNvPr id="133" name="TextBox 132"/>
          <p:cNvSpPr txBox="1"/>
          <p:nvPr/>
        </p:nvSpPr>
        <p:spPr>
          <a:xfrm>
            <a:off x="6000420" y="2541497"/>
            <a:ext cx="371780" cy="246221"/>
          </a:xfrm>
          <a:prstGeom prst="rect">
            <a:avLst/>
          </a:prstGeom>
          <a:noFill/>
        </p:spPr>
        <p:txBody>
          <a:bodyPr wrap="square" rtlCol="0">
            <a:spAutoFit/>
          </a:bodyPr>
          <a:lstStyle/>
          <a:p>
            <a:r>
              <a:rPr lang="en-GB" sz="1000" dirty="0" smtClean="0"/>
              <a:t>NO</a:t>
            </a:r>
            <a:endParaRPr lang="en-GB" sz="1000" dirty="0"/>
          </a:p>
        </p:txBody>
      </p:sp>
      <p:sp>
        <p:nvSpPr>
          <p:cNvPr id="134" name="TextBox 133"/>
          <p:cNvSpPr txBox="1"/>
          <p:nvPr/>
        </p:nvSpPr>
        <p:spPr>
          <a:xfrm>
            <a:off x="4536117" y="4221835"/>
            <a:ext cx="371780" cy="246221"/>
          </a:xfrm>
          <a:prstGeom prst="rect">
            <a:avLst/>
          </a:prstGeom>
          <a:noFill/>
          <a:ln w="25400">
            <a:noFill/>
          </a:ln>
        </p:spPr>
        <p:txBody>
          <a:bodyPr wrap="square" rtlCol="0">
            <a:spAutoFit/>
          </a:bodyPr>
          <a:lstStyle/>
          <a:p>
            <a:r>
              <a:rPr lang="en-GB" sz="1000" dirty="0" smtClean="0"/>
              <a:t>NO</a:t>
            </a:r>
            <a:endParaRPr lang="en-GB" sz="1000" dirty="0"/>
          </a:p>
        </p:txBody>
      </p:sp>
      <p:sp>
        <p:nvSpPr>
          <p:cNvPr id="136" name="TextBox 135"/>
          <p:cNvSpPr txBox="1"/>
          <p:nvPr/>
        </p:nvSpPr>
        <p:spPr>
          <a:xfrm>
            <a:off x="4501487" y="2095048"/>
            <a:ext cx="371780" cy="246221"/>
          </a:xfrm>
          <a:prstGeom prst="rect">
            <a:avLst/>
          </a:prstGeom>
          <a:noFill/>
        </p:spPr>
        <p:txBody>
          <a:bodyPr wrap="square" rtlCol="0">
            <a:spAutoFit/>
          </a:bodyPr>
          <a:lstStyle/>
          <a:p>
            <a:r>
              <a:rPr lang="en-GB" sz="1000" dirty="0" smtClean="0"/>
              <a:t>YES</a:t>
            </a:r>
            <a:endParaRPr lang="en-GB" sz="1000" dirty="0"/>
          </a:p>
        </p:txBody>
      </p:sp>
      <p:sp>
        <p:nvSpPr>
          <p:cNvPr id="137" name="TextBox 136"/>
          <p:cNvSpPr txBox="1"/>
          <p:nvPr/>
        </p:nvSpPr>
        <p:spPr>
          <a:xfrm>
            <a:off x="5841914" y="6010254"/>
            <a:ext cx="371780" cy="246221"/>
          </a:xfrm>
          <a:prstGeom prst="rect">
            <a:avLst/>
          </a:prstGeom>
          <a:noFill/>
        </p:spPr>
        <p:txBody>
          <a:bodyPr wrap="square" rtlCol="0">
            <a:spAutoFit/>
          </a:bodyPr>
          <a:lstStyle/>
          <a:p>
            <a:r>
              <a:rPr lang="en-GB" sz="1000" dirty="0" smtClean="0"/>
              <a:t>YES</a:t>
            </a:r>
            <a:endParaRPr lang="en-GB" sz="1000" dirty="0"/>
          </a:p>
        </p:txBody>
      </p:sp>
      <p:sp>
        <p:nvSpPr>
          <p:cNvPr id="138" name="TextBox 137"/>
          <p:cNvSpPr txBox="1"/>
          <p:nvPr/>
        </p:nvSpPr>
        <p:spPr>
          <a:xfrm>
            <a:off x="3292882" y="3250527"/>
            <a:ext cx="371780" cy="246221"/>
          </a:xfrm>
          <a:prstGeom prst="rect">
            <a:avLst/>
          </a:prstGeom>
          <a:noFill/>
        </p:spPr>
        <p:txBody>
          <a:bodyPr wrap="square" rtlCol="0">
            <a:spAutoFit/>
          </a:bodyPr>
          <a:lstStyle/>
          <a:p>
            <a:r>
              <a:rPr lang="en-GB" sz="1000" dirty="0" smtClean="0"/>
              <a:t>NO</a:t>
            </a:r>
            <a:endParaRPr lang="en-GB" sz="1000" dirty="0"/>
          </a:p>
        </p:txBody>
      </p:sp>
      <p:sp>
        <p:nvSpPr>
          <p:cNvPr id="139" name="TextBox 138"/>
          <p:cNvSpPr txBox="1"/>
          <p:nvPr/>
        </p:nvSpPr>
        <p:spPr>
          <a:xfrm>
            <a:off x="1420869" y="2783862"/>
            <a:ext cx="371780" cy="246221"/>
          </a:xfrm>
          <a:prstGeom prst="rect">
            <a:avLst/>
          </a:prstGeom>
          <a:noFill/>
        </p:spPr>
        <p:txBody>
          <a:bodyPr wrap="square" rtlCol="0">
            <a:spAutoFit/>
          </a:bodyPr>
          <a:lstStyle/>
          <a:p>
            <a:r>
              <a:rPr lang="en-GB" sz="1000" dirty="0" smtClean="0"/>
              <a:t>YES</a:t>
            </a:r>
            <a:endParaRPr lang="en-GB" sz="1000" dirty="0"/>
          </a:p>
        </p:txBody>
      </p:sp>
      <p:sp>
        <p:nvSpPr>
          <p:cNvPr id="140" name="TextBox 139"/>
          <p:cNvSpPr txBox="1"/>
          <p:nvPr/>
        </p:nvSpPr>
        <p:spPr>
          <a:xfrm>
            <a:off x="7038225" y="5509631"/>
            <a:ext cx="371780" cy="246221"/>
          </a:xfrm>
          <a:prstGeom prst="rect">
            <a:avLst/>
          </a:prstGeom>
          <a:noFill/>
        </p:spPr>
        <p:txBody>
          <a:bodyPr wrap="square" rtlCol="0">
            <a:spAutoFit/>
          </a:bodyPr>
          <a:lstStyle/>
          <a:p>
            <a:r>
              <a:rPr lang="en-GB" sz="1000" dirty="0" smtClean="0"/>
              <a:t>NO</a:t>
            </a:r>
            <a:endParaRPr lang="en-GB" sz="1000" dirty="0"/>
          </a:p>
        </p:txBody>
      </p:sp>
      <p:sp>
        <p:nvSpPr>
          <p:cNvPr id="141" name="TextBox 140"/>
          <p:cNvSpPr txBox="1"/>
          <p:nvPr/>
        </p:nvSpPr>
        <p:spPr>
          <a:xfrm>
            <a:off x="4503198" y="2823374"/>
            <a:ext cx="371780" cy="246221"/>
          </a:xfrm>
          <a:prstGeom prst="rect">
            <a:avLst/>
          </a:prstGeom>
          <a:noFill/>
        </p:spPr>
        <p:txBody>
          <a:bodyPr wrap="square" rtlCol="0">
            <a:spAutoFit/>
          </a:bodyPr>
          <a:lstStyle/>
          <a:p>
            <a:r>
              <a:rPr lang="en-GB" sz="1000" dirty="0" smtClean="0"/>
              <a:t>YES</a:t>
            </a:r>
            <a:endParaRPr lang="en-GB" sz="1000" dirty="0"/>
          </a:p>
        </p:txBody>
      </p:sp>
      <p:sp>
        <p:nvSpPr>
          <p:cNvPr id="144" name="TextBox 143"/>
          <p:cNvSpPr txBox="1"/>
          <p:nvPr/>
        </p:nvSpPr>
        <p:spPr>
          <a:xfrm>
            <a:off x="281160" y="52610"/>
            <a:ext cx="4320480" cy="769441"/>
          </a:xfrm>
          <a:prstGeom prst="rect">
            <a:avLst/>
          </a:prstGeom>
          <a:noFill/>
        </p:spPr>
        <p:txBody>
          <a:bodyPr wrap="square" rtlCol="0">
            <a:spAutoFit/>
          </a:bodyPr>
          <a:lstStyle/>
          <a:p>
            <a:r>
              <a:rPr lang="en-GB" sz="4400" b="1" dirty="0" smtClean="0">
                <a:solidFill>
                  <a:srgbClr val="0E705B"/>
                </a:solidFill>
              </a:rPr>
              <a:t>SEM CRA Trust</a:t>
            </a:r>
            <a:endParaRPr lang="en-GB" sz="4400" b="1" dirty="0">
              <a:solidFill>
                <a:srgbClr val="0E705B"/>
              </a:solidFill>
            </a:endParaRPr>
          </a:p>
        </p:txBody>
      </p:sp>
      <p:sp>
        <p:nvSpPr>
          <p:cNvPr id="2" name="TextBox 1"/>
          <p:cNvSpPr txBox="1"/>
          <p:nvPr/>
        </p:nvSpPr>
        <p:spPr>
          <a:xfrm>
            <a:off x="899592" y="5724298"/>
            <a:ext cx="2330259" cy="369332"/>
          </a:xfrm>
          <a:prstGeom prst="rect">
            <a:avLst/>
          </a:prstGeom>
          <a:noFill/>
        </p:spPr>
        <p:txBody>
          <a:bodyPr wrap="square" rtlCol="0">
            <a:spAutoFit/>
          </a:bodyPr>
          <a:lstStyle/>
          <a:p>
            <a:r>
              <a:rPr lang="en-GB" b="1" dirty="0" smtClean="0">
                <a:solidFill>
                  <a:srgbClr val="FF0000"/>
                </a:solidFill>
              </a:rPr>
              <a:t>TRUST RINGFENCE</a:t>
            </a:r>
            <a:endParaRPr lang="en-GB" b="1" dirty="0">
              <a:solidFill>
                <a:srgbClr val="FF0000"/>
              </a:solidFill>
            </a:endParaRPr>
          </a:p>
        </p:txBody>
      </p:sp>
      <p:sp>
        <p:nvSpPr>
          <p:cNvPr id="68" name="Up-Down Arrow 67"/>
          <p:cNvSpPr/>
          <p:nvPr/>
        </p:nvSpPr>
        <p:spPr>
          <a:xfrm>
            <a:off x="63884" y="1434114"/>
            <a:ext cx="323528" cy="4822362"/>
          </a:xfrm>
          <a:prstGeom prst="upDownArrow">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Up-Down Arrow 69"/>
          <p:cNvSpPr/>
          <p:nvPr/>
        </p:nvSpPr>
        <p:spPr>
          <a:xfrm>
            <a:off x="8820472" y="1377052"/>
            <a:ext cx="323528" cy="4831896"/>
          </a:xfrm>
          <a:prstGeom prst="upDownArrow">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56982" y="2714479"/>
            <a:ext cx="338554" cy="1944120"/>
          </a:xfrm>
          <a:prstGeom prst="rect">
            <a:avLst/>
          </a:prstGeom>
          <a:noFill/>
        </p:spPr>
        <p:txBody>
          <a:bodyPr vert="vert270" wrap="square" rtlCol="0">
            <a:spAutoFit/>
          </a:bodyPr>
          <a:lstStyle/>
          <a:p>
            <a:r>
              <a:rPr lang="en-GB" sz="1000" b="1" dirty="0" smtClean="0"/>
              <a:t>MO Has Full Operational  Control</a:t>
            </a:r>
            <a:endParaRPr lang="en-GB" sz="1000" b="1" dirty="0"/>
          </a:p>
        </p:txBody>
      </p:sp>
      <p:sp>
        <p:nvSpPr>
          <p:cNvPr id="80" name="TextBox 79"/>
          <p:cNvSpPr txBox="1"/>
          <p:nvPr/>
        </p:nvSpPr>
        <p:spPr>
          <a:xfrm>
            <a:off x="8805446" y="2782027"/>
            <a:ext cx="338554" cy="1631216"/>
          </a:xfrm>
          <a:prstGeom prst="rect">
            <a:avLst/>
          </a:prstGeom>
          <a:noFill/>
        </p:spPr>
        <p:txBody>
          <a:bodyPr vert="vert270" wrap="square" rtlCol="0">
            <a:spAutoFit/>
          </a:bodyPr>
          <a:lstStyle/>
          <a:p>
            <a:pPr algn="ctr"/>
            <a:r>
              <a:rPr lang="en-GB" sz="1000" b="1" dirty="0" smtClean="0"/>
              <a:t>Trust Rules</a:t>
            </a:r>
            <a:endParaRPr lang="en-GB" sz="1000" dirty="0"/>
          </a:p>
        </p:txBody>
      </p:sp>
      <p:pic>
        <p:nvPicPr>
          <p:cNvPr id="82" name="Picture 10"/>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388424" y="6514888"/>
            <a:ext cx="755576" cy="343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Footer Placeholder 8"/>
          <p:cNvSpPr>
            <a:spLocks noGrp="1"/>
          </p:cNvSpPr>
          <p:nvPr>
            <p:ph type="ftr" sz="quarter" idx="11"/>
          </p:nvPr>
        </p:nvSpPr>
        <p:spPr/>
        <p:txBody>
          <a:bodyPr/>
          <a:lstStyle/>
          <a:p>
            <a:fld id="{225F797A-6260-46E2-B6DF-825C08C41C80}" type="slidenum">
              <a:rPr lang="en-GB" smtClean="0"/>
              <a:pPr/>
              <a:t>9</a:t>
            </a:fld>
            <a:endParaRPr lang="en-GB" dirty="0"/>
          </a:p>
        </p:txBody>
      </p:sp>
    </p:spTree>
    <p:extLst>
      <p:ext uri="{BB962C8B-B14F-4D97-AF65-F5344CB8AC3E}">
        <p14:creationId xmlns:p14="http://schemas.microsoft.com/office/powerpoint/2010/main" xmlns="" val="426068749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3692</TotalTime>
  <Words>3485</Words>
  <Application>Microsoft Office PowerPoint</Application>
  <PresentationFormat>On-screen Show (4:3)</PresentationFormat>
  <Paragraphs>479</Paragraphs>
  <Slides>28</Slides>
  <Notes>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28</vt:i4>
      </vt:variant>
    </vt:vector>
  </HeadingPairs>
  <TitlesOfParts>
    <vt:vector size="30" baseType="lpstr">
      <vt:lpstr>Office Theme</vt:lpstr>
      <vt:lpstr>Worksheet</vt:lpstr>
      <vt:lpstr>Slide 1</vt:lpstr>
      <vt:lpstr>Introduction</vt:lpstr>
      <vt:lpstr>Existing Trust solution achieves</vt:lpstr>
      <vt:lpstr>Brief History of Credit Cover</vt:lpstr>
      <vt:lpstr>Letters of Credit and Cash</vt:lpstr>
      <vt:lpstr>Key Differences</vt:lpstr>
      <vt:lpstr>Why is there a trust at all?</vt:lpstr>
      <vt:lpstr>The Glue</vt:lpstr>
      <vt:lpstr>Slide 9</vt:lpstr>
      <vt:lpstr>SEM CRA Trust</vt:lpstr>
      <vt:lpstr>Insolvency under Trust</vt:lpstr>
      <vt:lpstr>Belt and Braces?</vt:lpstr>
      <vt:lpstr>SEM Mods Committee</vt:lpstr>
      <vt:lpstr>Has Mods Committee got an answer?</vt:lpstr>
      <vt:lpstr>Compliance Issues with TSC?</vt:lpstr>
      <vt:lpstr>Potential Discrimination Issues</vt:lpstr>
      <vt:lpstr>Flawed Charge</vt:lpstr>
      <vt:lpstr>Flawed Charge- cuts across TSC</vt:lpstr>
      <vt:lpstr>Flawed Charge- cuts across TSC</vt:lpstr>
      <vt:lpstr>Flawed Charge- cuts across TSC</vt:lpstr>
      <vt:lpstr>Flawed Charge- cuts across TSC</vt:lpstr>
      <vt:lpstr>Clause 2.2</vt:lpstr>
      <vt:lpstr>Legal Jurisdiction </vt:lpstr>
      <vt:lpstr>Enforcement Route</vt:lpstr>
      <vt:lpstr>Problematic Solution</vt:lpstr>
      <vt:lpstr>Problematic Solution</vt:lpstr>
      <vt:lpstr>Solution</vt:lpstr>
      <vt:lpstr>Questions</vt:lpstr>
    </vt:vector>
  </TitlesOfParts>
  <Company>PNI</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Gallagher Edwin</dc:creator>
  <cp:lastModifiedBy>sking</cp:lastModifiedBy>
  <cp:revision>137</cp:revision>
  <cp:lastPrinted>2014-03-04T15:50:29Z</cp:lastPrinted>
  <dcterms:created xsi:type="dcterms:W3CDTF">2014-02-10T10:27:14Z</dcterms:created>
  <dcterms:modified xsi:type="dcterms:W3CDTF">2014-03-05T11:36:27Z</dcterms:modified>
</cp:coreProperties>
</file>