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3"/>
  </p:notesMasterIdLst>
  <p:sldIdLst>
    <p:sldId id="274" r:id="rId5"/>
    <p:sldId id="288" r:id="rId6"/>
    <p:sldId id="282" r:id="rId7"/>
    <p:sldId id="283" r:id="rId8"/>
    <p:sldId id="291" r:id="rId9"/>
    <p:sldId id="292" r:id="rId10"/>
    <p:sldId id="293" r:id="rId11"/>
    <p:sldId id="294"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68" autoAdjust="0"/>
  </p:normalViewPr>
  <p:slideViewPr>
    <p:cSldViewPr>
      <p:cViewPr varScale="1">
        <p:scale>
          <a:sx n="80" d="100"/>
          <a:sy n="80" d="100"/>
        </p:scale>
        <p:origin x="-78"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dirty="0"/>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dirty="0"/>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9309395-8DEC-464B-B641-E70081DB6C25}" type="slidenum">
              <a:rPr lang="en-GB"/>
              <a:pPr>
                <a:defRPr/>
              </a:pPr>
              <a:t>‹#›</a:t>
            </a:fld>
            <a:endParaRPr lang="en-GB" dirty="0"/>
          </a:p>
        </p:txBody>
      </p:sp>
    </p:spTree>
    <p:extLst>
      <p:ext uri="{BB962C8B-B14F-4D97-AF65-F5344CB8AC3E}">
        <p14:creationId xmlns:p14="http://schemas.microsoft.com/office/powerpoint/2010/main" xmlns="" val="13739715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A9309395-8DEC-464B-B641-E70081DB6C25}" type="slidenum">
              <a:rPr lang="en-GB" smtClean="0"/>
              <a:pPr>
                <a:defRPr/>
              </a:pPr>
              <a:t>6</a:t>
            </a:fld>
            <a:endParaRPr lang="en-GB" dirty="0"/>
          </a:p>
        </p:txBody>
      </p:sp>
    </p:spTree>
    <p:extLst>
      <p:ext uri="{BB962C8B-B14F-4D97-AF65-F5344CB8AC3E}">
        <p14:creationId xmlns:p14="http://schemas.microsoft.com/office/powerpoint/2010/main" xmlns="" val="1490390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8"/>
          <p:cNvSpPr>
            <a:spLocks noGrp="1" noChangeArrowheads="1"/>
          </p:cNvSpPr>
          <p:nvPr>
            <p:ph type="sldNum" sz="quarter" idx="11"/>
          </p:nvPr>
        </p:nvSpPr>
        <p:spPr>
          <a:ln/>
        </p:spPr>
        <p:txBody>
          <a:bodyPr/>
          <a:lstStyle>
            <a:lvl1pPr>
              <a:defRPr/>
            </a:lvl1pPr>
          </a:lstStyle>
          <a:p>
            <a:pPr>
              <a:defRPr/>
            </a:pPr>
            <a:fld id="{21C75DC3-FDE4-497F-95F8-FC14EF8CC788}" type="slidenum">
              <a:rPr lang="en-GB"/>
              <a:pPr>
                <a:defRPr/>
              </a:pPr>
              <a:t>‹#›</a:t>
            </a:fld>
            <a:endParaRPr lang="en-GB" dirty="0"/>
          </a:p>
        </p:txBody>
      </p:sp>
      <p:sp>
        <p:nvSpPr>
          <p:cNvPr id="6"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8"/>
          <p:cNvSpPr>
            <a:spLocks noGrp="1" noChangeArrowheads="1"/>
          </p:cNvSpPr>
          <p:nvPr>
            <p:ph type="sldNum" sz="quarter" idx="11"/>
          </p:nvPr>
        </p:nvSpPr>
        <p:spPr>
          <a:ln/>
        </p:spPr>
        <p:txBody>
          <a:bodyPr/>
          <a:lstStyle>
            <a:lvl1pPr>
              <a:defRPr/>
            </a:lvl1pPr>
          </a:lstStyle>
          <a:p>
            <a:pPr>
              <a:defRPr/>
            </a:pPr>
            <a:fld id="{B8BA4A9D-7C7A-4D15-BDE8-C018B6C86F56}" type="slidenum">
              <a:rPr lang="en-GB"/>
              <a:pPr>
                <a:defRPr/>
              </a:pPr>
              <a:t>‹#›</a:t>
            </a:fld>
            <a:endParaRPr lang="en-GB" dirty="0"/>
          </a:p>
        </p:txBody>
      </p:sp>
      <p:sp>
        <p:nvSpPr>
          <p:cNvPr id="6"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746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74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8"/>
          <p:cNvSpPr>
            <a:spLocks noGrp="1" noChangeArrowheads="1"/>
          </p:cNvSpPr>
          <p:nvPr>
            <p:ph type="sldNum" sz="quarter" idx="11"/>
          </p:nvPr>
        </p:nvSpPr>
        <p:spPr>
          <a:ln/>
        </p:spPr>
        <p:txBody>
          <a:bodyPr/>
          <a:lstStyle>
            <a:lvl1pPr>
              <a:defRPr/>
            </a:lvl1pPr>
          </a:lstStyle>
          <a:p>
            <a:pPr>
              <a:defRPr/>
            </a:pPr>
            <a:fld id="{747040A5-10C6-456F-AF49-239F22200000}" type="slidenum">
              <a:rPr lang="en-GB"/>
              <a:pPr>
                <a:defRPr/>
              </a:pPr>
              <a:t>‹#›</a:t>
            </a:fld>
            <a:endParaRPr lang="en-GB" dirty="0"/>
          </a:p>
        </p:txBody>
      </p:sp>
      <p:sp>
        <p:nvSpPr>
          <p:cNvPr id="6"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8"/>
          <p:cNvSpPr>
            <a:spLocks noGrp="1" noChangeArrowheads="1"/>
          </p:cNvSpPr>
          <p:nvPr>
            <p:ph type="sldNum" sz="quarter" idx="11"/>
          </p:nvPr>
        </p:nvSpPr>
        <p:spPr>
          <a:ln/>
        </p:spPr>
        <p:txBody>
          <a:bodyPr/>
          <a:lstStyle>
            <a:lvl1pPr>
              <a:defRPr/>
            </a:lvl1pPr>
          </a:lstStyle>
          <a:p>
            <a:pPr>
              <a:defRPr/>
            </a:pPr>
            <a:fld id="{378B01E0-3A08-4F4A-BB92-D707D9C86717}" type="slidenum">
              <a:rPr lang="en-GB"/>
              <a:pPr>
                <a:defRPr/>
              </a:pPr>
              <a:t>‹#›</a:t>
            </a:fld>
            <a:endParaRPr lang="en-GB" dirty="0"/>
          </a:p>
        </p:txBody>
      </p:sp>
      <p:sp>
        <p:nvSpPr>
          <p:cNvPr id="6"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8"/>
          <p:cNvSpPr>
            <a:spLocks noGrp="1" noChangeArrowheads="1"/>
          </p:cNvSpPr>
          <p:nvPr>
            <p:ph type="sldNum" sz="quarter" idx="11"/>
          </p:nvPr>
        </p:nvSpPr>
        <p:spPr>
          <a:ln/>
        </p:spPr>
        <p:txBody>
          <a:bodyPr/>
          <a:lstStyle>
            <a:lvl1pPr>
              <a:defRPr/>
            </a:lvl1pPr>
          </a:lstStyle>
          <a:p>
            <a:pPr>
              <a:defRPr/>
            </a:pPr>
            <a:fld id="{3110B933-1FDE-4BBC-BAE0-2636EE725C31}" type="slidenum">
              <a:rPr lang="en-GB"/>
              <a:pPr>
                <a:defRPr/>
              </a:pPr>
              <a:t>‹#›</a:t>
            </a:fld>
            <a:endParaRPr lang="en-GB" dirty="0"/>
          </a:p>
        </p:txBody>
      </p:sp>
      <p:sp>
        <p:nvSpPr>
          <p:cNvPr id="6"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12875"/>
            <a:ext cx="40386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2875"/>
            <a:ext cx="4038600"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6" name="Rectangle 8"/>
          <p:cNvSpPr>
            <a:spLocks noGrp="1" noChangeArrowheads="1"/>
          </p:cNvSpPr>
          <p:nvPr>
            <p:ph type="sldNum" sz="quarter" idx="11"/>
          </p:nvPr>
        </p:nvSpPr>
        <p:spPr>
          <a:ln/>
        </p:spPr>
        <p:txBody>
          <a:bodyPr/>
          <a:lstStyle>
            <a:lvl1pPr>
              <a:defRPr/>
            </a:lvl1pPr>
          </a:lstStyle>
          <a:p>
            <a:pPr>
              <a:defRPr/>
            </a:pPr>
            <a:fld id="{A6794621-9834-498C-8D90-5E615F5B3737}" type="slidenum">
              <a:rPr lang="en-GB"/>
              <a:pPr>
                <a:defRPr/>
              </a:pPr>
              <a:t>‹#›</a:t>
            </a:fld>
            <a:endParaRPr lang="en-GB" dirty="0"/>
          </a:p>
        </p:txBody>
      </p:sp>
      <p:sp>
        <p:nvSpPr>
          <p:cNvPr id="7"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8" name="Rectangle 8"/>
          <p:cNvSpPr>
            <a:spLocks noGrp="1" noChangeArrowheads="1"/>
          </p:cNvSpPr>
          <p:nvPr>
            <p:ph type="sldNum" sz="quarter" idx="11"/>
          </p:nvPr>
        </p:nvSpPr>
        <p:spPr>
          <a:ln/>
        </p:spPr>
        <p:txBody>
          <a:bodyPr/>
          <a:lstStyle>
            <a:lvl1pPr>
              <a:defRPr/>
            </a:lvl1pPr>
          </a:lstStyle>
          <a:p>
            <a:pPr>
              <a:defRPr/>
            </a:pPr>
            <a:fld id="{0A8C0933-D544-4BA1-B609-A58878E2B9D4}" type="slidenum">
              <a:rPr lang="en-GB"/>
              <a:pPr>
                <a:defRPr/>
              </a:pPr>
              <a:t>‹#›</a:t>
            </a:fld>
            <a:endParaRPr lang="en-GB" dirty="0"/>
          </a:p>
        </p:txBody>
      </p:sp>
      <p:sp>
        <p:nvSpPr>
          <p:cNvPr id="9"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4" name="Rectangle 8"/>
          <p:cNvSpPr>
            <a:spLocks noGrp="1" noChangeArrowheads="1"/>
          </p:cNvSpPr>
          <p:nvPr>
            <p:ph type="sldNum" sz="quarter" idx="11"/>
          </p:nvPr>
        </p:nvSpPr>
        <p:spPr>
          <a:ln/>
        </p:spPr>
        <p:txBody>
          <a:bodyPr/>
          <a:lstStyle>
            <a:lvl1pPr>
              <a:defRPr/>
            </a:lvl1pPr>
          </a:lstStyle>
          <a:p>
            <a:pPr>
              <a:defRPr/>
            </a:pPr>
            <a:fld id="{0EC700ED-2C02-46B8-991C-1F18D33CC1A1}" type="slidenum">
              <a:rPr lang="en-GB"/>
              <a:pPr>
                <a:defRPr/>
              </a:pPr>
              <a:t>‹#›</a:t>
            </a:fld>
            <a:endParaRPr lang="en-GB" dirty="0"/>
          </a:p>
        </p:txBody>
      </p:sp>
      <p:sp>
        <p:nvSpPr>
          <p:cNvPr id="5"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3" name="Rectangle 8"/>
          <p:cNvSpPr>
            <a:spLocks noGrp="1" noChangeArrowheads="1"/>
          </p:cNvSpPr>
          <p:nvPr>
            <p:ph type="sldNum" sz="quarter" idx="11"/>
          </p:nvPr>
        </p:nvSpPr>
        <p:spPr>
          <a:ln/>
        </p:spPr>
        <p:txBody>
          <a:bodyPr/>
          <a:lstStyle>
            <a:lvl1pPr>
              <a:defRPr/>
            </a:lvl1pPr>
          </a:lstStyle>
          <a:p>
            <a:pPr>
              <a:defRPr/>
            </a:pPr>
            <a:fld id="{ED9B46DD-7CAD-4A9E-A4E3-A5ACEFF63673}" type="slidenum">
              <a:rPr lang="en-GB"/>
              <a:pPr>
                <a:defRPr/>
              </a:pPr>
              <a:t>‹#›</a:t>
            </a:fld>
            <a:endParaRPr lang="en-GB" dirty="0"/>
          </a:p>
        </p:txBody>
      </p:sp>
      <p:sp>
        <p:nvSpPr>
          <p:cNvPr id="4"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6" name="Rectangle 8"/>
          <p:cNvSpPr>
            <a:spLocks noGrp="1" noChangeArrowheads="1"/>
          </p:cNvSpPr>
          <p:nvPr>
            <p:ph type="sldNum" sz="quarter" idx="11"/>
          </p:nvPr>
        </p:nvSpPr>
        <p:spPr>
          <a:ln/>
        </p:spPr>
        <p:txBody>
          <a:bodyPr/>
          <a:lstStyle>
            <a:lvl1pPr>
              <a:defRPr/>
            </a:lvl1pPr>
          </a:lstStyle>
          <a:p>
            <a:pPr>
              <a:defRPr/>
            </a:pPr>
            <a:fld id="{18FB0D96-A5D1-4BDC-BA97-147C198ED985}" type="slidenum">
              <a:rPr lang="en-GB"/>
              <a:pPr>
                <a:defRPr/>
              </a:pPr>
              <a:t>‹#›</a:t>
            </a:fld>
            <a:endParaRPr lang="en-GB" dirty="0"/>
          </a:p>
        </p:txBody>
      </p:sp>
      <p:sp>
        <p:nvSpPr>
          <p:cNvPr id="7"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endParaRPr lang="en-GB" dirty="0"/>
          </a:p>
        </p:txBody>
      </p:sp>
      <p:sp>
        <p:nvSpPr>
          <p:cNvPr id="6" name="Rectangle 8"/>
          <p:cNvSpPr>
            <a:spLocks noGrp="1" noChangeArrowheads="1"/>
          </p:cNvSpPr>
          <p:nvPr>
            <p:ph type="sldNum" sz="quarter" idx="11"/>
          </p:nvPr>
        </p:nvSpPr>
        <p:spPr>
          <a:ln/>
        </p:spPr>
        <p:txBody>
          <a:bodyPr/>
          <a:lstStyle>
            <a:lvl1pPr>
              <a:defRPr/>
            </a:lvl1pPr>
          </a:lstStyle>
          <a:p>
            <a:pPr>
              <a:defRPr/>
            </a:pPr>
            <a:fld id="{AA4B12D1-ABA9-41E7-A437-FA796E0FD46A}" type="slidenum">
              <a:rPr lang="en-GB"/>
              <a:pPr>
                <a:defRPr/>
              </a:pPr>
              <a:t>‹#›</a:t>
            </a:fld>
            <a:endParaRPr lang="en-GB" dirty="0"/>
          </a:p>
        </p:txBody>
      </p:sp>
      <p:sp>
        <p:nvSpPr>
          <p:cNvPr id="7" name="Rectangle 9"/>
          <p:cNvSpPr>
            <a:spLocks noGrp="1" noChangeArrowheads="1"/>
          </p:cNvSpPr>
          <p:nvPr>
            <p:ph type="dt" sz="half" idx="12"/>
          </p:nvPr>
        </p:nvSpPr>
        <p:spPr>
          <a:ln/>
        </p:spPr>
        <p:txBody>
          <a:bodyPr/>
          <a:lstStyle>
            <a:lvl1pPr>
              <a:defRPr/>
            </a:lvl1pPr>
          </a:lstStyle>
          <a:p>
            <a:pPr>
              <a:defRPr/>
            </a:pP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AutoShape 2"/>
          <p:cNvSpPr>
            <a:spLocks noChangeAspect="1" noChangeArrowheads="1" noTextEdit="1"/>
          </p:cNvSpPr>
          <p:nvPr/>
        </p:nvSpPr>
        <p:spPr bwMode="auto">
          <a:xfrm>
            <a:off x="-19050" y="-57150"/>
            <a:ext cx="9239250" cy="6591300"/>
          </a:xfrm>
          <a:prstGeom prst="rect">
            <a:avLst/>
          </a:prstGeom>
          <a:noFill/>
          <a:ln w="9525">
            <a:noFill/>
            <a:miter lim="800000"/>
            <a:headEnd/>
            <a:tailEnd/>
          </a:ln>
        </p:spPr>
        <p:txBody>
          <a:bodyPr/>
          <a:lstStyle/>
          <a:p>
            <a:pPr>
              <a:defRPr/>
            </a:pPr>
            <a:endParaRPr lang="en-US" dirty="0"/>
          </a:p>
        </p:txBody>
      </p:sp>
      <p:sp>
        <p:nvSpPr>
          <p:cNvPr id="5123" name="Text Box 3"/>
          <p:cNvSpPr txBox="1">
            <a:spLocks noChangeArrowheads="1"/>
          </p:cNvSpPr>
          <p:nvPr/>
        </p:nvSpPr>
        <p:spPr bwMode="auto">
          <a:xfrm>
            <a:off x="8161338" y="6683375"/>
            <a:ext cx="963612" cy="152400"/>
          </a:xfrm>
          <a:prstGeom prst="rect">
            <a:avLst/>
          </a:prstGeom>
          <a:noFill/>
          <a:ln w="9525">
            <a:noFill/>
            <a:miter lim="800000"/>
            <a:headEnd/>
            <a:tailEnd/>
          </a:ln>
          <a:effectLst/>
        </p:spPr>
        <p:txBody>
          <a:bodyPr lIns="0" tIns="0" rIns="0" bIns="0">
            <a:spAutoFit/>
          </a:bodyPr>
          <a:lstStyle/>
          <a:p>
            <a:pPr algn="ctr">
              <a:spcBef>
                <a:spcPct val="50000"/>
              </a:spcBef>
              <a:defRPr/>
            </a:pPr>
            <a:r>
              <a:rPr lang="en-IE" sz="1000" dirty="0"/>
              <a:t>www.eirgrid.com</a:t>
            </a:r>
            <a:endParaRPr lang="en-GB" sz="1000" dirty="0"/>
          </a:p>
        </p:txBody>
      </p:sp>
      <p:sp>
        <p:nvSpPr>
          <p:cNvPr id="5124" name="Freeform 4"/>
          <p:cNvSpPr>
            <a:spLocks noEditPoints="1"/>
          </p:cNvSpPr>
          <p:nvPr/>
        </p:nvSpPr>
        <p:spPr bwMode="auto">
          <a:xfrm>
            <a:off x="-1588" y="0"/>
            <a:ext cx="9151938" cy="6597650"/>
          </a:xfrm>
          <a:custGeom>
            <a:avLst/>
            <a:gdLst/>
            <a:ahLst/>
            <a:cxnLst>
              <a:cxn ang="0">
                <a:pos x="1010" y="0"/>
              </a:cxn>
              <a:cxn ang="0">
                <a:pos x="0" y="0"/>
              </a:cxn>
              <a:cxn ang="0">
                <a:pos x="0" y="770"/>
              </a:cxn>
              <a:cxn ang="0">
                <a:pos x="0" y="770"/>
              </a:cxn>
              <a:cxn ang="0">
                <a:pos x="0" y="770"/>
              </a:cxn>
              <a:cxn ang="0">
                <a:pos x="295" y="771"/>
              </a:cxn>
              <a:cxn ang="0">
                <a:pos x="227" y="792"/>
              </a:cxn>
              <a:cxn ang="0">
                <a:pos x="228" y="794"/>
              </a:cxn>
              <a:cxn ang="0">
                <a:pos x="234" y="794"/>
              </a:cxn>
              <a:cxn ang="0">
                <a:pos x="322" y="771"/>
              </a:cxn>
              <a:cxn ang="0">
                <a:pos x="521" y="777"/>
              </a:cxn>
              <a:cxn ang="0">
                <a:pos x="453" y="802"/>
              </a:cxn>
              <a:cxn ang="0">
                <a:pos x="457" y="803"/>
              </a:cxn>
              <a:cxn ang="0">
                <a:pos x="465" y="802"/>
              </a:cxn>
              <a:cxn ang="0">
                <a:pos x="551" y="778"/>
              </a:cxn>
              <a:cxn ang="0">
                <a:pos x="795" y="794"/>
              </a:cxn>
              <a:cxn ang="0">
                <a:pos x="799" y="793"/>
              </a:cxn>
              <a:cxn ang="0">
                <a:pos x="799" y="791"/>
              </a:cxn>
              <a:cxn ang="0">
                <a:pos x="579" y="773"/>
              </a:cxn>
              <a:cxn ang="0">
                <a:pos x="652" y="761"/>
              </a:cxn>
              <a:cxn ang="0">
                <a:pos x="945" y="784"/>
              </a:cxn>
              <a:cxn ang="0">
                <a:pos x="953" y="784"/>
              </a:cxn>
              <a:cxn ang="0">
                <a:pos x="953" y="782"/>
              </a:cxn>
              <a:cxn ang="0">
                <a:pos x="738" y="758"/>
              </a:cxn>
              <a:cxn ang="0">
                <a:pos x="697" y="755"/>
              </a:cxn>
              <a:cxn ang="0">
                <a:pos x="826" y="743"/>
              </a:cxn>
              <a:cxn ang="0">
                <a:pos x="1010" y="769"/>
              </a:cxn>
              <a:cxn ang="0">
                <a:pos x="1010" y="0"/>
              </a:cxn>
              <a:cxn ang="0">
                <a:pos x="743" y="738"/>
              </a:cxn>
              <a:cxn ang="0">
                <a:pos x="641" y="752"/>
              </a:cxn>
              <a:cxn ang="0">
                <a:pos x="484" y="744"/>
              </a:cxn>
              <a:cxn ang="0">
                <a:pos x="624" y="733"/>
              </a:cxn>
              <a:cxn ang="0">
                <a:pos x="743" y="738"/>
              </a:cxn>
              <a:cxn ang="0">
                <a:pos x="507" y="732"/>
              </a:cxn>
              <a:cxn ang="0">
                <a:pos x="432" y="743"/>
              </a:cxn>
              <a:cxn ang="0">
                <a:pos x="300" y="739"/>
              </a:cxn>
              <a:cxn ang="0">
                <a:pos x="507" y="732"/>
              </a:cxn>
              <a:cxn ang="0">
                <a:pos x="98" y="758"/>
              </a:cxn>
              <a:cxn ang="0">
                <a:pos x="186" y="748"/>
              </a:cxn>
              <a:cxn ang="0">
                <a:pos x="389" y="750"/>
              </a:cxn>
              <a:cxn ang="0">
                <a:pos x="329" y="763"/>
              </a:cxn>
              <a:cxn ang="0">
                <a:pos x="96" y="758"/>
              </a:cxn>
              <a:cxn ang="0">
                <a:pos x="98" y="758"/>
              </a:cxn>
              <a:cxn ang="0">
                <a:pos x="545" y="771"/>
              </a:cxn>
              <a:cxn ang="0">
                <a:pos x="360" y="763"/>
              </a:cxn>
              <a:cxn ang="0">
                <a:pos x="430" y="751"/>
              </a:cxn>
              <a:cxn ang="0">
                <a:pos x="603" y="758"/>
              </a:cxn>
              <a:cxn ang="0">
                <a:pos x="546" y="771"/>
              </a:cxn>
              <a:cxn ang="0">
                <a:pos x="545" y="771"/>
              </a:cxn>
            </a:cxnLst>
            <a:rect l="0" t="0" r="r" b="b"/>
            <a:pathLst>
              <a:path w="1010" h="804">
                <a:moveTo>
                  <a:pt x="1010" y="0"/>
                </a:moveTo>
                <a:lnTo>
                  <a:pt x="0" y="0"/>
                </a:lnTo>
                <a:lnTo>
                  <a:pt x="0" y="770"/>
                </a:lnTo>
                <a:cubicBezTo>
                  <a:pt x="0" y="770"/>
                  <a:pt x="0" y="770"/>
                  <a:pt x="0" y="770"/>
                </a:cubicBezTo>
                <a:cubicBezTo>
                  <a:pt x="0" y="770"/>
                  <a:pt x="0" y="770"/>
                  <a:pt x="0" y="770"/>
                </a:cubicBezTo>
                <a:cubicBezTo>
                  <a:pt x="0" y="770"/>
                  <a:pt x="189" y="768"/>
                  <a:pt x="295" y="771"/>
                </a:cubicBezTo>
                <a:cubicBezTo>
                  <a:pt x="269" y="777"/>
                  <a:pt x="242" y="785"/>
                  <a:pt x="227" y="792"/>
                </a:cubicBezTo>
                <a:cubicBezTo>
                  <a:pt x="226" y="792"/>
                  <a:pt x="224" y="793"/>
                  <a:pt x="228" y="794"/>
                </a:cubicBezTo>
                <a:cubicBezTo>
                  <a:pt x="232" y="794"/>
                  <a:pt x="234" y="794"/>
                  <a:pt x="234" y="794"/>
                </a:cubicBezTo>
                <a:cubicBezTo>
                  <a:pt x="268" y="785"/>
                  <a:pt x="289" y="778"/>
                  <a:pt x="322" y="771"/>
                </a:cubicBezTo>
                <a:cubicBezTo>
                  <a:pt x="361" y="772"/>
                  <a:pt x="473" y="775"/>
                  <a:pt x="521" y="777"/>
                </a:cubicBezTo>
                <a:cubicBezTo>
                  <a:pt x="491" y="785"/>
                  <a:pt x="455" y="799"/>
                  <a:pt x="453" y="802"/>
                </a:cubicBezTo>
                <a:cubicBezTo>
                  <a:pt x="453" y="802"/>
                  <a:pt x="454" y="803"/>
                  <a:pt x="457" y="803"/>
                </a:cubicBezTo>
                <a:cubicBezTo>
                  <a:pt x="460" y="804"/>
                  <a:pt x="463" y="803"/>
                  <a:pt x="465" y="802"/>
                </a:cubicBezTo>
                <a:cubicBezTo>
                  <a:pt x="488" y="794"/>
                  <a:pt x="509" y="787"/>
                  <a:pt x="551" y="778"/>
                </a:cubicBezTo>
                <a:cubicBezTo>
                  <a:pt x="643" y="783"/>
                  <a:pt x="718" y="787"/>
                  <a:pt x="795" y="794"/>
                </a:cubicBezTo>
                <a:cubicBezTo>
                  <a:pt x="795" y="794"/>
                  <a:pt x="799" y="793"/>
                  <a:pt x="799" y="793"/>
                </a:cubicBezTo>
                <a:cubicBezTo>
                  <a:pt x="800" y="792"/>
                  <a:pt x="800" y="792"/>
                  <a:pt x="799" y="791"/>
                </a:cubicBezTo>
                <a:cubicBezTo>
                  <a:pt x="733" y="783"/>
                  <a:pt x="663" y="778"/>
                  <a:pt x="579" y="773"/>
                </a:cubicBezTo>
                <a:cubicBezTo>
                  <a:pt x="603" y="768"/>
                  <a:pt x="626" y="765"/>
                  <a:pt x="652" y="761"/>
                </a:cubicBezTo>
                <a:cubicBezTo>
                  <a:pt x="752" y="767"/>
                  <a:pt x="859" y="773"/>
                  <a:pt x="945" y="784"/>
                </a:cubicBezTo>
                <a:cubicBezTo>
                  <a:pt x="951" y="785"/>
                  <a:pt x="953" y="784"/>
                  <a:pt x="953" y="784"/>
                </a:cubicBezTo>
                <a:cubicBezTo>
                  <a:pt x="954" y="784"/>
                  <a:pt x="955" y="782"/>
                  <a:pt x="953" y="782"/>
                </a:cubicBezTo>
                <a:cubicBezTo>
                  <a:pt x="888" y="772"/>
                  <a:pt x="829" y="765"/>
                  <a:pt x="738" y="758"/>
                </a:cubicBezTo>
                <a:cubicBezTo>
                  <a:pt x="724" y="757"/>
                  <a:pt x="711" y="756"/>
                  <a:pt x="697" y="755"/>
                </a:cubicBezTo>
                <a:cubicBezTo>
                  <a:pt x="747" y="749"/>
                  <a:pt x="788" y="745"/>
                  <a:pt x="826" y="743"/>
                </a:cubicBezTo>
                <a:cubicBezTo>
                  <a:pt x="903" y="750"/>
                  <a:pt x="964" y="758"/>
                  <a:pt x="1010" y="769"/>
                </a:cubicBezTo>
                <a:lnTo>
                  <a:pt x="1010" y="0"/>
                </a:lnTo>
                <a:close/>
                <a:moveTo>
                  <a:pt x="743" y="738"/>
                </a:moveTo>
                <a:cubicBezTo>
                  <a:pt x="707" y="741"/>
                  <a:pt x="674" y="747"/>
                  <a:pt x="641" y="752"/>
                </a:cubicBezTo>
                <a:cubicBezTo>
                  <a:pt x="595" y="749"/>
                  <a:pt x="567" y="747"/>
                  <a:pt x="484" y="744"/>
                </a:cubicBezTo>
                <a:cubicBezTo>
                  <a:pt x="534" y="739"/>
                  <a:pt x="575" y="735"/>
                  <a:pt x="624" y="733"/>
                </a:cubicBezTo>
                <a:cubicBezTo>
                  <a:pt x="639" y="734"/>
                  <a:pt x="682" y="734"/>
                  <a:pt x="743" y="738"/>
                </a:cubicBezTo>
                <a:close/>
                <a:moveTo>
                  <a:pt x="507" y="732"/>
                </a:moveTo>
                <a:cubicBezTo>
                  <a:pt x="477" y="735"/>
                  <a:pt x="462" y="737"/>
                  <a:pt x="432" y="743"/>
                </a:cubicBezTo>
                <a:cubicBezTo>
                  <a:pt x="391" y="741"/>
                  <a:pt x="365" y="740"/>
                  <a:pt x="300" y="739"/>
                </a:cubicBezTo>
                <a:cubicBezTo>
                  <a:pt x="365" y="735"/>
                  <a:pt x="438" y="733"/>
                  <a:pt x="507" y="732"/>
                </a:cubicBezTo>
                <a:close/>
                <a:moveTo>
                  <a:pt x="98" y="758"/>
                </a:moveTo>
                <a:cubicBezTo>
                  <a:pt x="125" y="755"/>
                  <a:pt x="152" y="751"/>
                  <a:pt x="186" y="748"/>
                </a:cubicBezTo>
                <a:cubicBezTo>
                  <a:pt x="259" y="748"/>
                  <a:pt x="332" y="749"/>
                  <a:pt x="389" y="750"/>
                </a:cubicBezTo>
                <a:cubicBezTo>
                  <a:pt x="369" y="754"/>
                  <a:pt x="347" y="759"/>
                  <a:pt x="329" y="763"/>
                </a:cubicBezTo>
                <a:cubicBezTo>
                  <a:pt x="294" y="762"/>
                  <a:pt x="176" y="759"/>
                  <a:pt x="96" y="758"/>
                </a:cubicBezTo>
                <a:lnTo>
                  <a:pt x="98" y="758"/>
                </a:lnTo>
                <a:close/>
                <a:moveTo>
                  <a:pt x="545" y="771"/>
                </a:moveTo>
                <a:cubicBezTo>
                  <a:pt x="488" y="768"/>
                  <a:pt x="418" y="765"/>
                  <a:pt x="360" y="763"/>
                </a:cubicBezTo>
                <a:cubicBezTo>
                  <a:pt x="379" y="759"/>
                  <a:pt x="407" y="755"/>
                  <a:pt x="430" y="751"/>
                </a:cubicBezTo>
                <a:cubicBezTo>
                  <a:pt x="489" y="753"/>
                  <a:pt x="530" y="754"/>
                  <a:pt x="603" y="758"/>
                </a:cubicBezTo>
                <a:cubicBezTo>
                  <a:pt x="584" y="762"/>
                  <a:pt x="565" y="766"/>
                  <a:pt x="546" y="771"/>
                </a:cubicBezTo>
                <a:lnTo>
                  <a:pt x="545" y="771"/>
                </a:lnTo>
                <a:close/>
              </a:path>
            </a:pathLst>
          </a:custGeom>
          <a:solidFill>
            <a:srgbClr val="D5CA91"/>
          </a:solidFill>
          <a:ln w="9525" cap="flat" cmpd="sng">
            <a:noFill/>
            <a:prstDash val="solid"/>
            <a:round/>
            <a:headEnd type="none" w="med" len="med"/>
            <a:tailEnd type="none" w="med" len="med"/>
          </a:ln>
          <a:effectLst/>
        </p:spPr>
        <p:txBody>
          <a:bodyPr/>
          <a:lstStyle/>
          <a:p>
            <a:pPr>
              <a:defRPr/>
            </a:pPr>
            <a:endParaRPr lang="en-US" dirty="0"/>
          </a:p>
        </p:txBody>
      </p:sp>
      <p:sp>
        <p:nvSpPr>
          <p:cNvPr id="1029" name="Rectangle 5"/>
          <p:cNvSpPr>
            <a:spLocks noGrp="1" noChangeArrowheads="1"/>
          </p:cNvSpPr>
          <p:nvPr>
            <p:ph type="title"/>
          </p:nvPr>
        </p:nvSpPr>
        <p:spPr bwMode="auto">
          <a:xfrm>
            <a:off x="457200" y="274638"/>
            <a:ext cx="8229600" cy="9223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0" name="Rectangle 6"/>
          <p:cNvSpPr>
            <a:spLocks noGrp="1" noChangeArrowheads="1"/>
          </p:cNvSpPr>
          <p:nvPr>
            <p:ph type="body" idx="1"/>
          </p:nvPr>
        </p:nvSpPr>
        <p:spPr bwMode="auto">
          <a:xfrm>
            <a:off x="457200" y="1412875"/>
            <a:ext cx="8229600" cy="4608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127" name="Rectangle 7"/>
          <p:cNvSpPr>
            <a:spLocks noGrp="1" noChangeArrowheads="1"/>
          </p:cNvSpPr>
          <p:nvPr>
            <p:ph type="ftr" sz="quarter" idx="3"/>
          </p:nvPr>
        </p:nvSpPr>
        <p:spPr bwMode="auto">
          <a:xfrm>
            <a:off x="3635375" y="6237288"/>
            <a:ext cx="26797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dirty="0"/>
          </a:p>
        </p:txBody>
      </p:sp>
      <p:sp>
        <p:nvSpPr>
          <p:cNvPr id="5128"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E82366F-FD6A-4FAD-8D89-915E19A24FCA}" type="slidenum">
              <a:rPr lang="en-GB"/>
              <a:pPr>
                <a:defRPr/>
              </a:pPr>
              <a:t>‹#›</a:t>
            </a:fld>
            <a:endParaRPr lang="en-GB" dirty="0"/>
          </a:p>
        </p:txBody>
      </p:sp>
      <p:sp>
        <p:nvSpPr>
          <p:cNvPr id="5129" name="Rectangle 9"/>
          <p:cNvSpPr>
            <a:spLocks noGrp="1" noChangeArrowheads="1"/>
          </p:cNvSpPr>
          <p:nvPr>
            <p:ph type="dt" sz="half" idx="2"/>
          </p:nvPr>
        </p:nvSpPr>
        <p:spPr bwMode="auto">
          <a:xfrm>
            <a:off x="1547813" y="6237288"/>
            <a:ext cx="172878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dirty="0"/>
          </a:p>
        </p:txBody>
      </p:sp>
      <p:grpSp>
        <p:nvGrpSpPr>
          <p:cNvPr id="1034" name="Group 10"/>
          <p:cNvGrpSpPr>
            <a:grpSpLocks/>
          </p:cNvGrpSpPr>
          <p:nvPr/>
        </p:nvGrpSpPr>
        <p:grpSpPr bwMode="auto">
          <a:xfrm>
            <a:off x="122238" y="6334125"/>
            <a:ext cx="1008062" cy="511175"/>
            <a:chOff x="77" y="3990"/>
            <a:chExt cx="635" cy="322"/>
          </a:xfrm>
        </p:grpSpPr>
        <p:sp>
          <p:nvSpPr>
            <p:cNvPr id="5131" name="Freeform 11"/>
            <p:cNvSpPr>
              <a:spLocks noEditPoints="1"/>
            </p:cNvSpPr>
            <p:nvPr userDrawn="1"/>
          </p:nvSpPr>
          <p:spPr bwMode="auto">
            <a:xfrm>
              <a:off x="234" y="3990"/>
              <a:ext cx="478" cy="322"/>
            </a:xfrm>
            <a:custGeom>
              <a:avLst/>
              <a:gdLst/>
              <a:ahLst/>
              <a:cxnLst>
                <a:cxn ang="0">
                  <a:pos x="272" y="40"/>
                </a:cxn>
                <a:cxn ang="0">
                  <a:pos x="127" y="3"/>
                </a:cxn>
                <a:cxn ang="0">
                  <a:pos x="1" y="58"/>
                </a:cxn>
                <a:cxn ang="0">
                  <a:pos x="1" y="58"/>
                </a:cxn>
                <a:cxn ang="0">
                  <a:pos x="1" y="58"/>
                </a:cxn>
                <a:cxn ang="0">
                  <a:pos x="0" y="59"/>
                </a:cxn>
                <a:cxn ang="0">
                  <a:pos x="1" y="60"/>
                </a:cxn>
                <a:cxn ang="0">
                  <a:pos x="1" y="60"/>
                </a:cxn>
                <a:cxn ang="0">
                  <a:pos x="1" y="60"/>
                </a:cxn>
                <a:cxn ang="0">
                  <a:pos x="1" y="60"/>
                </a:cxn>
                <a:cxn ang="0">
                  <a:pos x="2" y="60"/>
                </a:cxn>
                <a:cxn ang="0">
                  <a:pos x="2" y="60"/>
                </a:cxn>
                <a:cxn ang="0">
                  <a:pos x="61" y="85"/>
                </a:cxn>
                <a:cxn ang="0">
                  <a:pos x="61" y="87"/>
                </a:cxn>
                <a:cxn ang="0">
                  <a:pos x="87" y="61"/>
                </a:cxn>
                <a:cxn ang="0">
                  <a:pos x="126" y="85"/>
                </a:cxn>
                <a:cxn ang="0">
                  <a:pos x="121" y="98"/>
                </a:cxn>
                <a:cxn ang="0">
                  <a:pos x="146" y="70"/>
                </a:cxn>
                <a:cxn ang="0">
                  <a:pos x="210" y="86"/>
                </a:cxn>
                <a:cxn ang="0">
                  <a:pos x="210" y="84"/>
                </a:cxn>
                <a:cxn ang="0">
                  <a:pos x="173" y="49"/>
                </a:cxn>
                <a:cxn ang="0">
                  <a:pos x="187" y="53"/>
                </a:cxn>
                <a:cxn ang="0">
                  <a:pos x="250" y="76"/>
                </a:cxn>
                <a:cxn ang="0">
                  <a:pos x="250" y="74"/>
                </a:cxn>
                <a:cxn ang="0">
                  <a:pos x="183" y="43"/>
                </a:cxn>
                <a:cxn ang="0">
                  <a:pos x="217" y="30"/>
                </a:cxn>
                <a:cxn ang="0">
                  <a:pos x="284" y="103"/>
                </a:cxn>
                <a:cxn ang="0">
                  <a:pos x="280" y="136"/>
                </a:cxn>
                <a:cxn ang="0">
                  <a:pos x="191" y="212"/>
                </a:cxn>
                <a:cxn ang="0">
                  <a:pos x="190" y="214"/>
                </a:cxn>
                <a:cxn ang="0">
                  <a:pos x="275" y="167"/>
                </a:cxn>
                <a:cxn ang="0">
                  <a:pos x="197" y="23"/>
                </a:cxn>
                <a:cxn ang="0">
                  <a:pos x="133" y="32"/>
                </a:cxn>
                <a:cxn ang="0">
                  <a:pos x="128" y="31"/>
                </a:cxn>
                <a:cxn ang="0">
                  <a:pos x="197" y="23"/>
                </a:cxn>
                <a:cxn ang="0">
                  <a:pos x="114" y="29"/>
                </a:cxn>
                <a:cxn ang="0">
                  <a:pos x="134" y="17"/>
                </a:cxn>
                <a:cxn ang="0">
                  <a:pos x="51" y="35"/>
                </a:cxn>
                <a:cxn ang="0">
                  <a:pos x="87" y="52"/>
                </a:cxn>
                <a:cxn ang="0">
                  <a:pos x="144" y="61"/>
                </a:cxn>
                <a:cxn ang="0">
                  <a:pos x="114" y="39"/>
                </a:cxn>
                <a:cxn ang="0">
                  <a:pos x="124" y="41"/>
                </a:cxn>
                <a:cxn ang="0">
                  <a:pos x="159" y="47"/>
                </a:cxn>
              </a:cxnLst>
              <a:rect l="0" t="0" r="r" b="b"/>
              <a:pathLst>
                <a:path w="302" h="216">
                  <a:moveTo>
                    <a:pt x="300" y="95"/>
                  </a:moveTo>
                  <a:cubicBezTo>
                    <a:pt x="299" y="75"/>
                    <a:pt x="289" y="56"/>
                    <a:pt x="272" y="40"/>
                  </a:cubicBezTo>
                  <a:cubicBezTo>
                    <a:pt x="256" y="26"/>
                    <a:pt x="235" y="15"/>
                    <a:pt x="210" y="9"/>
                  </a:cubicBezTo>
                  <a:cubicBezTo>
                    <a:pt x="185" y="2"/>
                    <a:pt x="156" y="0"/>
                    <a:pt x="127" y="3"/>
                  </a:cubicBezTo>
                  <a:cubicBezTo>
                    <a:pt x="98" y="6"/>
                    <a:pt x="71" y="14"/>
                    <a:pt x="46" y="26"/>
                  </a:cubicBezTo>
                  <a:cubicBezTo>
                    <a:pt x="22" y="38"/>
                    <a:pt x="8" y="51"/>
                    <a:pt x="1" y="58"/>
                  </a:cubicBezTo>
                  <a:cubicBezTo>
                    <a:pt x="1" y="58"/>
                    <a:pt x="1" y="58"/>
                    <a:pt x="1" y="58"/>
                  </a:cubicBezTo>
                  <a:lnTo>
                    <a:pt x="1" y="58"/>
                  </a:lnTo>
                  <a:cubicBezTo>
                    <a:pt x="1" y="58"/>
                    <a:pt x="1" y="58"/>
                    <a:pt x="1" y="58"/>
                  </a:cubicBezTo>
                  <a:cubicBezTo>
                    <a:pt x="1" y="58"/>
                    <a:pt x="1" y="58"/>
                    <a:pt x="1" y="58"/>
                  </a:cubicBezTo>
                  <a:cubicBezTo>
                    <a:pt x="1" y="58"/>
                    <a:pt x="1" y="59"/>
                    <a:pt x="1" y="59"/>
                  </a:cubicBezTo>
                  <a:cubicBezTo>
                    <a:pt x="1" y="59"/>
                    <a:pt x="0" y="59"/>
                    <a:pt x="0" y="59"/>
                  </a:cubicBezTo>
                  <a:cubicBezTo>
                    <a:pt x="0" y="59"/>
                    <a:pt x="1" y="59"/>
                    <a:pt x="1" y="59"/>
                  </a:cubicBezTo>
                  <a:cubicBezTo>
                    <a:pt x="1" y="59"/>
                    <a:pt x="1" y="59"/>
                    <a:pt x="1" y="60"/>
                  </a:cubicBezTo>
                  <a:cubicBezTo>
                    <a:pt x="1" y="60"/>
                    <a:pt x="1" y="60"/>
                    <a:pt x="1" y="60"/>
                  </a:cubicBezTo>
                  <a:cubicBezTo>
                    <a:pt x="1" y="60"/>
                    <a:pt x="1" y="60"/>
                    <a:pt x="1" y="60"/>
                  </a:cubicBezTo>
                  <a:cubicBezTo>
                    <a:pt x="1" y="60"/>
                    <a:pt x="1" y="60"/>
                    <a:pt x="1" y="60"/>
                  </a:cubicBezTo>
                  <a:cubicBezTo>
                    <a:pt x="1" y="60"/>
                    <a:pt x="1" y="60"/>
                    <a:pt x="1" y="60"/>
                  </a:cubicBezTo>
                  <a:cubicBezTo>
                    <a:pt x="1" y="60"/>
                    <a:pt x="1" y="60"/>
                    <a:pt x="1" y="60"/>
                  </a:cubicBezTo>
                  <a:cubicBezTo>
                    <a:pt x="1" y="60"/>
                    <a:pt x="1" y="60"/>
                    <a:pt x="1" y="60"/>
                  </a:cubicBezTo>
                  <a:cubicBezTo>
                    <a:pt x="1" y="60"/>
                    <a:pt x="1" y="60"/>
                    <a:pt x="1" y="60"/>
                  </a:cubicBezTo>
                  <a:cubicBezTo>
                    <a:pt x="2" y="60"/>
                    <a:pt x="2" y="60"/>
                    <a:pt x="2" y="60"/>
                  </a:cubicBezTo>
                  <a:cubicBezTo>
                    <a:pt x="2" y="60"/>
                    <a:pt x="2" y="60"/>
                    <a:pt x="2" y="60"/>
                  </a:cubicBezTo>
                  <a:cubicBezTo>
                    <a:pt x="2" y="60"/>
                    <a:pt x="2" y="60"/>
                    <a:pt x="2" y="60"/>
                  </a:cubicBezTo>
                  <a:cubicBezTo>
                    <a:pt x="2" y="60"/>
                    <a:pt x="52" y="59"/>
                    <a:pt x="79" y="61"/>
                  </a:cubicBezTo>
                  <a:cubicBezTo>
                    <a:pt x="72" y="68"/>
                    <a:pt x="65" y="77"/>
                    <a:pt x="61" y="85"/>
                  </a:cubicBezTo>
                  <a:cubicBezTo>
                    <a:pt x="61" y="85"/>
                    <a:pt x="60" y="85"/>
                    <a:pt x="60" y="86"/>
                  </a:cubicBezTo>
                  <a:cubicBezTo>
                    <a:pt x="60" y="86"/>
                    <a:pt x="61" y="87"/>
                    <a:pt x="61" y="87"/>
                  </a:cubicBezTo>
                  <a:cubicBezTo>
                    <a:pt x="62" y="87"/>
                    <a:pt x="63" y="87"/>
                    <a:pt x="63" y="87"/>
                  </a:cubicBezTo>
                  <a:cubicBezTo>
                    <a:pt x="71" y="76"/>
                    <a:pt x="79" y="69"/>
                    <a:pt x="87" y="61"/>
                  </a:cubicBezTo>
                  <a:cubicBezTo>
                    <a:pt x="95" y="62"/>
                    <a:pt x="126" y="66"/>
                    <a:pt x="137" y="68"/>
                  </a:cubicBezTo>
                  <a:cubicBezTo>
                    <a:pt x="133" y="73"/>
                    <a:pt x="128" y="81"/>
                    <a:pt x="126" y="85"/>
                  </a:cubicBezTo>
                  <a:cubicBezTo>
                    <a:pt x="123" y="89"/>
                    <a:pt x="120" y="95"/>
                    <a:pt x="120" y="97"/>
                  </a:cubicBezTo>
                  <a:cubicBezTo>
                    <a:pt x="120" y="97"/>
                    <a:pt x="121" y="98"/>
                    <a:pt x="121" y="98"/>
                  </a:cubicBezTo>
                  <a:cubicBezTo>
                    <a:pt x="122" y="98"/>
                    <a:pt x="123" y="98"/>
                    <a:pt x="123" y="97"/>
                  </a:cubicBezTo>
                  <a:cubicBezTo>
                    <a:pt x="129" y="87"/>
                    <a:pt x="135" y="80"/>
                    <a:pt x="146" y="70"/>
                  </a:cubicBezTo>
                  <a:cubicBezTo>
                    <a:pt x="170" y="75"/>
                    <a:pt x="189" y="79"/>
                    <a:pt x="209" y="87"/>
                  </a:cubicBezTo>
                  <a:cubicBezTo>
                    <a:pt x="209" y="87"/>
                    <a:pt x="210" y="87"/>
                    <a:pt x="210" y="86"/>
                  </a:cubicBezTo>
                  <a:cubicBezTo>
                    <a:pt x="210" y="86"/>
                    <a:pt x="210" y="86"/>
                    <a:pt x="210" y="86"/>
                  </a:cubicBezTo>
                  <a:cubicBezTo>
                    <a:pt x="210" y="85"/>
                    <a:pt x="210" y="85"/>
                    <a:pt x="210" y="84"/>
                  </a:cubicBezTo>
                  <a:cubicBezTo>
                    <a:pt x="193" y="75"/>
                    <a:pt x="175" y="70"/>
                    <a:pt x="153" y="64"/>
                  </a:cubicBezTo>
                  <a:cubicBezTo>
                    <a:pt x="157" y="60"/>
                    <a:pt x="164" y="55"/>
                    <a:pt x="173" y="49"/>
                  </a:cubicBezTo>
                  <a:cubicBezTo>
                    <a:pt x="174" y="50"/>
                    <a:pt x="176" y="50"/>
                    <a:pt x="177" y="50"/>
                  </a:cubicBezTo>
                  <a:cubicBezTo>
                    <a:pt x="181" y="51"/>
                    <a:pt x="184" y="52"/>
                    <a:pt x="187" y="53"/>
                  </a:cubicBezTo>
                  <a:cubicBezTo>
                    <a:pt x="210" y="59"/>
                    <a:pt x="229" y="67"/>
                    <a:pt x="248" y="76"/>
                  </a:cubicBezTo>
                  <a:cubicBezTo>
                    <a:pt x="249" y="77"/>
                    <a:pt x="250" y="76"/>
                    <a:pt x="250" y="76"/>
                  </a:cubicBezTo>
                  <a:cubicBezTo>
                    <a:pt x="250" y="75"/>
                    <a:pt x="250" y="75"/>
                    <a:pt x="250" y="75"/>
                  </a:cubicBezTo>
                  <a:cubicBezTo>
                    <a:pt x="250" y="74"/>
                    <a:pt x="250" y="74"/>
                    <a:pt x="250" y="74"/>
                  </a:cubicBezTo>
                  <a:cubicBezTo>
                    <a:pt x="233" y="63"/>
                    <a:pt x="216" y="54"/>
                    <a:pt x="194" y="47"/>
                  </a:cubicBezTo>
                  <a:cubicBezTo>
                    <a:pt x="190" y="45"/>
                    <a:pt x="189" y="45"/>
                    <a:pt x="183" y="43"/>
                  </a:cubicBezTo>
                  <a:cubicBezTo>
                    <a:pt x="183" y="43"/>
                    <a:pt x="183" y="43"/>
                    <a:pt x="183" y="43"/>
                  </a:cubicBezTo>
                  <a:cubicBezTo>
                    <a:pt x="196" y="36"/>
                    <a:pt x="207" y="32"/>
                    <a:pt x="217" y="30"/>
                  </a:cubicBezTo>
                  <a:cubicBezTo>
                    <a:pt x="237" y="38"/>
                    <a:pt x="253" y="48"/>
                    <a:pt x="265" y="60"/>
                  </a:cubicBezTo>
                  <a:cubicBezTo>
                    <a:pt x="277" y="73"/>
                    <a:pt x="283" y="88"/>
                    <a:pt x="284" y="103"/>
                  </a:cubicBezTo>
                  <a:cubicBezTo>
                    <a:pt x="284" y="105"/>
                    <a:pt x="285" y="107"/>
                    <a:pt x="285" y="109"/>
                  </a:cubicBezTo>
                  <a:cubicBezTo>
                    <a:pt x="285" y="118"/>
                    <a:pt x="283" y="127"/>
                    <a:pt x="280" y="136"/>
                  </a:cubicBezTo>
                  <a:cubicBezTo>
                    <a:pt x="276" y="147"/>
                    <a:pt x="271" y="157"/>
                    <a:pt x="263" y="166"/>
                  </a:cubicBezTo>
                  <a:cubicBezTo>
                    <a:pt x="247" y="187"/>
                    <a:pt x="221" y="203"/>
                    <a:pt x="191" y="212"/>
                  </a:cubicBezTo>
                  <a:cubicBezTo>
                    <a:pt x="191" y="213"/>
                    <a:pt x="190" y="213"/>
                    <a:pt x="190" y="214"/>
                  </a:cubicBezTo>
                  <a:cubicBezTo>
                    <a:pt x="190" y="214"/>
                    <a:pt x="190" y="214"/>
                    <a:pt x="190" y="214"/>
                  </a:cubicBezTo>
                  <a:cubicBezTo>
                    <a:pt x="191" y="215"/>
                    <a:pt x="191" y="216"/>
                    <a:pt x="192" y="215"/>
                  </a:cubicBezTo>
                  <a:cubicBezTo>
                    <a:pt x="225" y="206"/>
                    <a:pt x="255" y="189"/>
                    <a:pt x="275" y="167"/>
                  </a:cubicBezTo>
                  <a:cubicBezTo>
                    <a:pt x="293" y="145"/>
                    <a:pt x="302" y="120"/>
                    <a:pt x="300" y="95"/>
                  </a:cubicBezTo>
                  <a:close/>
                  <a:moveTo>
                    <a:pt x="197" y="23"/>
                  </a:moveTo>
                  <a:cubicBezTo>
                    <a:pt x="187" y="27"/>
                    <a:pt x="178" y="33"/>
                    <a:pt x="169" y="39"/>
                  </a:cubicBezTo>
                  <a:cubicBezTo>
                    <a:pt x="156" y="36"/>
                    <a:pt x="142" y="34"/>
                    <a:pt x="133" y="32"/>
                  </a:cubicBezTo>
                  <a:cubicBezTo>
                    <a:pt x="133" y="32"/>
                    <a:pt x="133" y="32"/>
                    <a:pt x="133" y="32"/>
                  </a:cubicBezTo>
                  <a:cubicBezTo>
                    <a:pt x="132" y="32"/>
                    <a:pt x="130" y="32"/>
                    <a:pt x="128" y="31"/>
                  </a:cubicBezTo>
                  <a:cubicBezTo>
                    <a:pt x="141" y="25"/>
                    <a:pt x="154" y="20"/>
                    <a:pt x="167" y="18"/>
                  </a:cubicBezTo>
                  <a:cubicBezTo>
                    <a:pt x="175" y="19"/>
                    <a:pt x="187" y="21"/>
                    <a:pt x="197" y="23"/>
                  </a:cubicBezTo>
                  <a:close/>
                  <a:moveTo>
                    <a:pt x="134" y="17"/>
                  </a:moveTo>
                  <a:cubicBezTo>
                    <a:pt x="127" y="21"/>
                    <a:pt x="120" y="25"/>
                    <a:pt x="114" y="29"/>
                  </a:cubicBezTo>
                  <a:cubicBezTo>
                    <a:pt x="102" y="28"/>
                    <a:pt x="91" y="26"/>
                    <a:pt x="80" y="25"/>
                  </a:cubicBezTo>
                  <a:cubicBezTo>
                    <a:pt x="97" y="20"/>
                    <a:pt x="116" y="18"/>
                    <a:pt x="134" y="17"/>
                  </a:cubicBezTo>
                  <a:close/>
                  <a:moveTo>
                    <a:pt x="27" y="47"/>
                  </a:moveTo>
                  <a:cubicBezTo>
                    <a:pt x="34" y="43"/>
                    <a:pt x="42" y="39"/>
                    <a:pt x="51" y="35"/>
                  </a:cubicBezTo>
                  <a:cubicBezTo>
                    <a:pt x="69" y="34"/>
                    <a:pt x="87" y="36"/>
                    <a:pt x="102" y="38"/>
                  </a:cubicBezTo>
                  <a:cubicBezTo>
                    <a:pt x="96" y="42"/>
                    <a:pt x="91" y="47"/>
                    <a:pt x="87" y="52"/>
                  </a:cubicBezTo>
                  <a:cubicBezTo>
                    <a:pt x="78" y="51"/>
                    <a:pt x="48" y="47"/>
                    <a:pt x="27" y="47"/>
                  </a:cubicBezTo>
                  <a:close/>
                  <a:moveTo>
                    <a:pt x="144" y="61"/>
                  </a:moveTo>
                  <a:cubicBezTo>
                    <a:pt x="129" y="58"/>
                    <a:pt x="111" y="55"/>
                    <a:pt x="96" y="53"/>
                  </a:cubicBezTo>
                  <a:cubicBezTo>
                    <a:pt x="101" y="48"/>
                    <a:pt x="108" y="43"/>
                    <a:pt x="114" y="39"/>
                  </a:cubicBezTo>
                  <a:cubicBezTo>
                    <a:pt x="114" y="39"/>
                    <a:pt x="116" y="39"/>
                    <a:pt x="116" y="39"/>
                  </a:cubicBezTo>
                  <a:cubicBezTo>
                    <a:pt x="120" y="40"/>
                    <a:pt x="124" y="40"/>
                    <a:pt x="124" y="41"/>
                  </a:cubicBezTo>
                  <a:cubicBezTo>
                    <a:pt x="135" y="42"/>
                    <a:pt x="146" y="44"/>
                    <a:pt x="156" y="46"/>
                  </a:cubicBezTo>
                  <a:cubicBezTo>
                    <a:pt x="157" y="46"/>
                    <a:pt x="158" y="46"/>
                    <a:pt x="159" y="47"/>
                  </a:cubicBezTo>
                  <a:cubicBezTo>
                    <a:pt x="154" y="51"/>
                    <a:pt x="149" y="56"/>
                    <a:pt x="144" y="61"/>
                  </a:cubicBezTo>
                  <a:close/>
                </a:path>
              </a:pathLst>
            </a:custGeom>
            <a:solidFill>
              <a:srgbClr val="C1B05C"/>
            </a:solidFill>
            <a:ln w="9525">
              <a:noFill/>
              <a:round/>
              <a:headEnd/>
              <a:tailEnd/>
            </a:ln>
          </p:spPr>
          <p:txBody>
            <a:bodyPr/>
            <a:lstStyle/>
            <a:p>
              <a:pPr>
                <a:defRPr/>
              </a:pPr>
              <a:endParaRPr lang="en-US" dirty="0"/>
            </a:p>
          </p:txBody>
        </p:sp>
        <p:grpSp>
          <p:nvGrpSpPr>
            <p:cNvPr id="1036" name="Group 12"/>
            <p:cNvGrpSpPr>
              <a:grpSpLocks/>
            </p:cNvGrpSpPr>
            <p:nvPr userDrawn="1"/>
          </p:nvGrpSpPr>
          <p:grpSpPr bwMode="auto">
            <a:xfrm>
              <a:off x="77" y="4151"/>
              <a:ext cx="576" cy="80"/>
              <a:chOff x="73" y="4118"/>
              <a:chExt cx="826" cy="94"/>
            </a:xfrm>
          </p:grpSpPr>
          <p:sp>
            <p:nvSpPr>
              <p:cNvPr id="5133" name="Freeform 13"/>
              <p:cNvSpPr>
                <a:spLocks/>
              </p:cNvSpPr>
              <p:nvPr/>
            </p:nvSpPr>
            <p:spPr bwMode="auto">
              <a:xfrm>
                <a:off x="73" y="4118"/>
                <a:ext cx="148" cy="94"/>
              </a:xfrm>
              <a:custGeom>
                <a:avLst/>
                <a:gdLst/>
                <a:ahLst/>
                <a:cxnLst>
                  <a:cxn ang="0">
                    <a:pos x="65" y="11"/>
                  </a:cxn>
                  <a:cxn ang="0">
                    <a:pos x="65" y="0"/>
                  </a:cxn>
                  <a:cxn ang="0">
                    <a:pos x="0" y="0"/>
                  </a:cxn>
                  <a:cxn ang="0">
                    <a:pos x="0" y="54"/>
                  </a:cxn>
                  <a:cxn ang="0">
                    <a:pos x="65" y="54"/>
                  </a:cxn>
                  <a:cxn ang="0">
                    <a:pos x="65" y="43"/>
                  </a:cxn>
                  <a:cxn ang="0">
                    <a:pos x="15" y="43"/>
                  </a:cxn>
                  <a:cxn ang="0">
                    <a:pos x="15" y="33"/>
                  </a:cxn>
                  <a:cxn ang="0">
                    <a:pos x="50" y="33"/>
                  </a:cxn>
                  <a:cxn ang="0">
                    <a:pos x="50" y="22"/>
                  </a:cxn>
                  <a:cxn ang="0">
                    <a:pos x="15" y="22"/>
                  </a:cxn>
                  <a:cxn ang="0">
                    <a:pos x="15" y="11"/>
                  </a:cxn>
                  <a:cxn ang="0">
                    <a:pos x="65" y="11"/>
                  </a:cxn>
                </a:cxnLst>
                <a:rect l="0" t="0" r="r" b="b"/>
                <a:pathLst>
                  <a:path w="65" h="54">
                    <a:moveTo>
                      <a:pt x="65" y="11"/>
                    </a:moveTo>
                    <a:lnTo>
                      <a:pt x="65" y="0"/>
                    </a:lnTo>
                    <a:lnTo>
                      <a:pt x="0" y="0"/>
                    </a:lnTo>
                    <a:lnTo>
                      <a:pt x="0" y="54"/>
                    </a:lnTo>
                    <a:lnTo>
                      <a:pt x="65" y="54"/>
                    </a:lnTo>
                    <a:lnTo>
                      <a:pt x="65" y="43"/>
                    </a:lnTo>
                    <a:lnTo>
                      <a:pt x="15" y="43"/>
                    </a:lnTo>
                    <a:lnTo>
                      <a:pt x="15" y="33"/>
                    </a:lnTo>
                    <a:lnTo>
                      <a:pt x="50" y="33"/>
                    </a:lnTo>
                    <a:lnTo>
                      <a:pt x="50" y="22"/>
                    </a:lnTo>
                    <a:lnTo>
                      <a:pt x="15" y="22"/>
                    </a:lnTo>
                    <a:lnTo>
                      <a:pt x="15" y="11"/>
                    </a:lnTo>
                    <a:lnTo>
                      <a:pt x="65" y="11"/>
                    </a:lnTo>
                    <a:close/>
                  </a:path>
                </a:pathLst>
              </a:custGeom>
              <a:solidFill>
                <a:schemeClr val="tx1"/>
              </a:solidFill>
              <a:ln w="9525">
                <a:noFill/>
                <a:round/>
                <a:headEnd/>
                <a:tailEnd/>
              </a:ln>
            </p:spPr>
            <p:txBody>
              <a:bodyPr/>
              <a:lstStyle/>
              <a:p>
                <a:pPr>
                  <a:defRPr/>
                </a:pPr>
                <a:endParaRPr lang="en-US" dirty="0"/>
              </a:p>
            </p:txBody>
          </p:sp>
          <p:sp>
            <p:nvSpPr>
              <p:cNvPr id="5134" name="Freeform 14"/>
              <p:cNvSpPr>
                <a:spLocks noEditPoints="1"/>
              </p:cNvSpPr>
              <p:nvPr/>
            </p:nvSpPr>
            <p:spPr bwMode="auto">
              <a:xfrm>
                <a:off x="275" y="4129"/>
                <a:ext cx="125" cy="83"/>
              </a:xfrm>
              <a:custGeom>
                <a:avLst/>
                <a:gdLst/>
                <a:ahLst/>
                <a:cxnLst>
                  <a:cxn ang="0">
                    <a:pos x="40" y="32"/>
                  </a:cxn>
                  <a:cxn ang="0">
                    <a:pos x="55" y="16"/>
                  </a:cxn>
                  <a:cxn ang="0">
                    <a:pos x="40" y="0"/>
                  </a:cxn>
                  <a:cxn ang="0">
                    <a:pos x="0" y="0"/>
                  </a:cxn>
                  <a:cxn ang="0">
                    <a:pos x="0" y="48"/>
                  </a:cxn>
                  <a:cxn ang="0">
                    <a:pos x="10" y="48"/>
                  </a:cxn>
                  <a:cxn ang="0">
                    <a:pos x="10" y="32"/>
                  </a:cxn>
                  <a:cxn ang="0">
                    <a:pos x="25" y="32"/>
                  </a:cxn>
                  <a:cxn ang="0">
                    <a:pos x="40" y="48"/>
                  </a:cxn>
                  <a:cxn ang="0">
                    <a:pos x="55" y="48"/>
                  </a:cxn>
                  <a:cxn ang="0">
                    <a:pos x="40" y="32"/>
                  </a:cxn>
                  <a:cxn ang="0">
                    <a:pos x="10" y="21"/>
                  </a:cxn>
                  <a:cxn ang="0">
                    <a:pos x="10" y="11"/>
                  </a:cxn>
                  <a:cxn ang="0">
                    <a:pos x="40" y="11"/>
                  </a:cxn>
                  <a:cxn ang="0">
                    <a:pos x="45" y="16"/>
                  </a:cxn>
                  <a:cxn ang="0">
                    <a:pos x="40" y="21"/>
                  </a:cxn>
                  <a:cxn ang="0">
                    <a:pos x="10" y="21"/>
                  </a:cxn>
                </a:cxnLst>
                <a:rect l="0" t="0" r="r" b="b"/>
                <a:pathLst>
                  <a:path w="55" h="48">
                    <a:moveTo>
                      <a:pt x="40" y="32"/>
                    </a:moveTo>
                    <a:cubicBezTo>
                      <a:pt x="49" y="32"/>
                      <a:pt x="55" y="25"/>
                      <a:pt x="55" y="16"/>
                    </a:cubicBezTo>
                    <a:cubicBezTo>
                      <a:pt x="55" y="7"/>
                      <a:pt x="49" y="0"/>
                      <a:pt x="40" y="0"/>
                    </a:cubicBezTo>
                    <a:lnTo>
                      <a:pt x="0" y="0"/>
                    </a:lnTo>
                    <a:lnTo>
                      <a:pt x="0" y="48"/>
                    </a:lnTo>
                    <a:lnTo>
                      <a:pt x="10" y="48"/>
                    </a:lnTo>
                    <a:lnTo>
                      <a:pt x="10" y="32"/>
                    </a:lnTo>
                    <a:lnTo>
                      <a:pt x="25" y="32"/>
                    </a:lnTo>
                    <a:lnTo>
                      <a:pt x="40" y="48"/>
                    </a:lnTo>
                    <a:lnTo>
                      <a:pt x="55" y="48"/>
                    </a:lnTo>
                    <a:lnTo>
                      <a:pt x="40" y="32"/>
                    </a:lnTo>
                    <a:close/>
                    <a:moveTo>
                      <a:pt x="10" y="21"/>
                    </a:moveTo>
                    <a:lnTo>
                      <a:pt x="10" y="11"/>
                    </a:lnTo>
                    <a:lnTo>
                      <a:pt x="40" y="11"/>
                    </a:lnTo>
                    <a:cubicBezTo>
                      <a:pt x="43" y="11"/>
                      <a:pt x="45" y="13"/>
                      <a:pt x="45" y="16"/>
                    </a:cubicBezTo>
                    <a:cubicBezTo>
                      <a:pt x="45" y="19"/>
                      <a:pt x="43" y="21"/>
                      <a:pt x="40" y="21"/>
                    </a:cubicBezTo>
                    <a:lnTo>
                      <a:pt x="10" y="21"/>
                    </a:lnTo>
                    <a:close/>
                  </a:path>
                </a:pathLst>
              </a:custGeom>
              <a:solidFill>
                <a:schemeClr val="tx1"/>
              </a:solidFill>
              <a:ln w="9525">
                <a:noFill/>
                <a:round/>
                <a:headEnd/>
                <a:tailEnd/>
              </a:ln>
            </p:spPr>
            <p:txBody>
              <a:bodyPr/>
              <a:lstStyle/>
              <a:p>
                <a:pPr>
                  <a:defRPr/>
                </a:pPr>
                <a:endParaRPr lang="en-US" dirty="0"/>
              </a:p>
            </p:txBody>
          </p:sp>
          <p:sp>
            <p:nvSpPr>
              <p:cNvPr id="5135" name="Freeform 15"/>
              <p:cNvSpPr>
                <a:spLocks noEditPoints="1"/>
              </p:cNvSpPr>
              <p:nvPr/>
            </p:nvSpPr>
            <p:spPr bwMode="auto">
              <a:xfrm>
                <a:off x="581" y="4129"/>
                <a:ext cx="125" cy="83"/>
              </a:xfrm>
              <a:custGeom>
                <a:avLst/>
                <a:gdLst/>
                <a:ahLst/>
                <a:cxnLst>
                  <a:cxn ang="0">
                    <a:pos x="40" y="32"/>
                  </a:cxn>
                  <a:cxn ang="0">
                    <a:pos x="55" y="16"/>
                  </a:cxn>
                  <a:cxn ang="0">
                    <a:pos x="40" y="0"/>
                  </a:cxn>
                  <a:cxn ang="0">
                    <a:pos x="0" y="0"/>
                  </a:cxn>
                  <a:cxn ang="0">
                    <a:pos x="0" y="48"/>
                  </a:cxn>
                  <a:cxn ang="0">
                    <a:pos x="10" y="48"/>
                  </a:cxn>
                  <a:cxn ang="0">
                    <a:pos x="10" y="32"/>
                  </a:cxn>
                  <a:cxn ang="0">
                    <a:pos x="25" y="32"/>
                  </a:cxn>
                  <a:cxn ang="0">
                    <a:pos x="40" y="48"/>
                  </a:cxn>
                  <a:cxn ang="0">
                    <a:pos x="55" y="48"/>
                  </a:cxn>
                  <a:cxn ang="0">
                    <a:pos x="40" y="32"/>
                  </a:cxn>
                  <a:cxn ang="0">
                    <a:pos x="10" y="21"/>
                  </a:cxn>
                  <a:cxn ang="0">
                    <a:pos x="10" y="11"/>
                  </a:cxn>
                  <a:cxn ang="0">
                    <a:pos x="40" y="11"/>
                  </a:cxn>
                  <a:cxn ang="0">
                    <a:pos x="45" y="16"/>
                  </a:cxn>
                  <a:cxn ang="0">
                    <a:pos x="40" y="21"/>
                  </a:cxn>
                  <a:cxn ang="0">
                    <a:pos x="10" y="21"/>
                  </a:cxn>
                </a:cxnLst>
                <a:rect l="0" t="0" r="r" b="b"/>
                <a:pathLst>
                  <a:path w="55" h="48">
                    <a:moveTo>
                      <a:pt x="40" y="32"/>
                    </a:moveTo>
                    <a:cubicBezTo>
                      <a:pt x="49" y="32"/>
                      <a:pt x="55" y="25"/>
                      <a:pt x="55" y="16"/>
                    </a:cubicBezTo>
                    <a:cubicBezTo>
                      <a:pt x="55" y="7"/>
                      <a:pt x="49" y="0"/>
                      <a:pt x="40" y="0"/>
                    </a:cubicBezTo>
                    <a:lnTo>
                      <a:pt x="0" y="0"/>
                    </a:lnTo>
                    <a:lnTo>
                      <a:pt x="0" y="48"/>
                    </a:lnTo>
                    <a:lnTo>
                      <a:pt x="10" y="48"/>
                    </a:lnTo>
                    <a:lnTo>
                      <a:pt x="10" y="32"/>
                    </a:lnTo>
                    <a:lnTo>
                      <a:pt x="25" y="32"/>
                    </a:lnTo>
                    <a:lnTo>
                      <a:pt x="40" y="48"/>
                    </a:lnTo>
                    <a:lnTo>
                      <a:pt x="55" y="48"/>
                    </a:lnTo>
                    <a:lnTo>
                      <a:pt x="40" y="32"/>
                    </a:lnTo>
                    <a:close/>
                    <a:moveTo>
                      <a:pt x="10" y="21"/>
                    </a:moveTo>
                    <a:lnTo>
                      <a:pt x="10" y="11"/>
                    </a:lnTo>
                    <a:lnTo>
                      <a:pt x="40" y="11"/>
                    </a:lnTo>
                    <a:cubicBezTo>
                      <a:pt x="43" y="11"/>
                      <a:pt x="45" y="13"/>
                      <a:pt x="45" y="16"/>
                    </a:cubicBezTo>
                    <a:cubicBezTo>
                      <a:pt x="45" y="19"/>
                      <a:pt x="43" y="21"/>
                      <a:pt x="40" y="21"/>
                    </a:cubicBezTo>
                    <a:lnTo>
                      <a:pt x="10" y="21"/>
                    </a:lnTo>
                    <a:close/>
                  </a:path>
                </a:pathLst>
              </a:custGeom>
              <a:solidFill>
                <a:schemeClr val="tx1"/>
              </a:solidFill>
              <a:ln w="9525">
                <a:noFill/>
                <a:round/>
                <a:headEnd/>
                <a:tailEnd/>
              </a:ln>
            </p:spPr>
            <p:txBody>
              <a:bodyPr/>
              <a:lstStyle/>
              <a:p>
                <a:pPr>
                  <a:defRPr/>
                </a:pPr>
                <a:endParaRPr lang="en-US" dirty="0"/>
              </a:p>
            </p:txBody>
          </p:sp>
          <p:sp>
            <p:nvSpPr>
              <p:cNvPr id="5136" name="Freeform 16"/>
              <p:cNvSpPr>
                <a:spLocks noEditPoints="1"/>
              </p:cNvSpPr>
              <p:nvPr/>
            </p:nvSpPr>
            <p:spPr bwMode="auto">
              <a:xfrm>
                <a:off x="763" y="4129"/>
                <a:ext cx="136" cy="83"/>
              </a:xfrm>
              <a:custGeom>
                <a:avLst/>
                <a:gdLst/>
                <a:ahLst/>
                <a:cxnLst>
                  <a:cxn ang="0">
                    <a:pos x="38" y="0"/>
                  </a:cxn>
                  <a:cxn ang="0">
                    <a:pos x="0" y="0"/>
                  </a:cxn>
                  <a:cxn ang="0">
                    <a:pos x="0" y="11"/>
                  </a:cxn>
                  <a:cxn ang="0">
                    <a:pos x="0" y="37"/>
                  </a:cxn>
                  <a:cxn ang="0">
                    <a:pos x="0" y="48"/>
                  </a:cxn>
                  <a:cxn ang="0">
                    <a:pos x="38" y="48"/>
                  </a:cxn>
                  <a:cxn ang="0">
                    <a:pos x="60" y="24"/>
                  </a:cxn>
                  <a:cxn ang="0">
                    <a:pos x="38" y="0"/>
                  </a:cxn>
                  <a:cxn ang="0">
                    <a:pos x="35" y="37"/>
                  </a:cxn>
                  <a:cxn ang="0">
                    <a:pos x="13" y="37"/>
                  </a:cxn>
                  <a:cxn ang="0">
                    <a:pos x="13" y="11"/>
                  </a:cxn>
                  <a:cxn ang="0">
                    <a:pos x="35" y="11"/>
                  </a:cxn>
                  <a:cxn ang="0">
                    <a:pos x="48" y="24"/>
                  </a:cxn>
                  <a:cxn ang="0">
                    <a:pos x="35" y="37"/>
                  </a:cxn>
                </a:cxnLst>
                <a:rect l="0" t="0" r="r" b="b"/>
                <a:pathLst>
                  <a:path w="60" h="48">
                    <a:moveTo>
                      <a:pt x="38" y="0"/>
                    </a:moveTo>
                    <a:lnTo>
                      <a:pt x="0" y="0"/>
                    </a:lnTo>
                    <a:lnTo>
                      <a:pt x="0" y="11"/>
                    </a:lnTo>
                    <a:lnTo>
                      <a:pt x="0" y="37"/>
                    </a:lnTo>
                    <a:lnTo>
                      <a:pt x="0" y="48"/>
                    </a:lnTo>
                    <a:lnTo>
                      <a:pt x="38" y="48"/>
                    </a:lnTo>
                    <a:cubicBezTo>
                      <a:pt x="50" y="48"/>
                      <a:pt x="60" y="37"/>
                      <a:pt x="60" y="24"/>
                    </a:cubicBezTo>
                    <a:cubicBezTo>
                      <a:pt x="60" y="11"/>
                      <a:pt x="50" y="0"/>
                      <a:pt x="38" y="0"/>
                    </a:cubicBezTo>
                    <a:close/>
                    <a:moveTo>
                      <a:pt x="35" y="37"/>
                    </a:moveTo>
                    <a:lnTo>
                      <a:pt x="13" y="37"/>
                    </a:lnTo>
                    <a:lnTo>
                      <a:pt x="13" y="11"/>
                    </a:lnTo>
                    <a:lnTo>
                      <a:pt x="35" y="11"/>
                    </a:lnTo>
                    <a:cubicBezTo>
                      <a:pt x="42" y="11"/>
                      <a:pt x="48" y="16"/>
                      <a:pt x="48" y="24"/>
                    </a:cubicBezTo>
                    <a:cubicBezTo>
                      <a:pt x="48" y="31"/>
                      <a:pt x="42" y="37"/>
                      <a:pt x="35" y="37"/>
                    </a:cubicBezTo>
                    <a:close/>
                  </a:path>
                </a:pathLst>
              </a:custGeom>
              <a:solidFill>
                <a:schemeClr val="tx1"/>
              </a:solidFill>
              <a:ln w="9525">
                <a:noFill/>
                <a:round/>
                <a:headEnd/>
                <a:tailEnd/>
              </a:ln>
            </p:spPr>
            <p:txBody>
              <a:bodyPr/>
              <a:lstStyle/>
              <a:p>
                <a:pPr>
                  <a:defRPr/>
                </a:pPr>
                <a:endParaRPr lang="en-US" dirty="0"/>
              </a:p>
            </p:txBody>
          </p:sp>
          <p:sp>
            <p:nvSpPr>
              <p:cNvPr id="5137" name="Freeform 17"/>
              <p:cNvSpPr>
                <a:spLocks/>
              </p:cNvSpPr>
              <p:nvPr/>
            </p:nvSpPr>
            <p:spPr bwMode="auto">
              <a:xfrm>
                <a:off x="419" y="4118"/>
                <a:ext cx="146" cy="94"/>
              </a:xfrm>
              <a:custGeom>
                <a:avLst/>
                <a:gdLst/>
                <a:ahLst/>
                <a:cxnLst>
                  <a:cxn ang="0">
                    <a:pos x="25" y="33"/>
                  </a:cxn>
                  <a:cxn ang="0">
                    <a:pos x="55" y="33"/>
                  </a:cxn>
                  <a:cxn ang="0">
                    <a:pos x="55" y="39"/>
                  </a:cxn>
                  <a:cxn ang="0">
                    <a:pos x="50" y="43"/>
                  </a:cxn>
                  <a:cxn ang="0">
                    <a:pos x="15" y="43"/>
                  </a:cxn>
                  <a:cxn ang="0">
                    <a:pos x="15" y="11"/>
                  </a:cxn>
                  <a:cxn ang="0">
                    <a:pos x="55" y="11"/>
                  </a:cxn>
                  <a:cxn ang="0">
                    <a:pos x="55" y="17"/>
                  </a:cxn>
                  <a:cxn ang="0">
                    <a:pos x="65" y="14"/>
                  </a:cxn>
                  <a:cxn ang="0">
                    <a:pos x="65" y="11"/>
                  </a:cxn>
                  <a:cxn ang="0">
                    <a:pos x="55" y="0"/>
                  </a:cxn>
                  <a:cxn ang="0">
                    <a:pos x="10" y="0"/>
                  </a:cxn>
                  <a:cxn ang="0">
                    <a:pos x="0" y="11"/>
                  </a:cxn>
                  <a:cxn ang="0">
                    <a:pos x="0" y="43"/>
                  </a:cxn>
                  <a:cxn ang="0">
                    <a:pos x="10" y="54"/>
                  </a:cxn>
                  <a:cxn ang="0">
                    <a:pos x="55" y="54"/>
                  </a:cxn>
                  <a:cxn ang="0">
                    <a:pos x="65" y="43"/>
                  </a:cxn>
                  <a:cxn ang="0">
                    <a:pos x="65" y="22"/>
                  </a:cxn>
                  <a:cxn ang="0">
                    <a:pos x="25" y="22"/>
                  </a:cxn>
                  <a:cxn ang="0">
                    <a:pos x="25" y="33"/>
                  </a:cxn>
                </a:cxnLst>
                <a:rect l="0" t="0" r="r" b="b"/>
                <a:pathLst>
                  <a:path w="65" h="54">
                    <a:moveTo>
                      <a:pt x="25" y="33"/>
                    </a:moveTo>
                    <a:lnTo>
                      <a:pt x="55" y="33"/>
                    </a:lnTo>
                    <a:lnTo>
                      <a:pt x="55" y="39"/>
                    </a:lnTo>
                    <a:cubicBezTo>
                      <a:pt x="54" y="41"/>
                      <a:pt x="52" y="43"/>
                      <a:pt x="50" y="43"/>
                    </a:cubicBezTo>
                    <a:lnTo>
                      <a:pt x="15" y="43"/>
                    </a:lnTo>
                    <a:lnTo>
                      <a:pt x="15" y="11"/>
                    </a:lnTo>
                    <a:lnTo>
                      <a:pt x="55" y="11"/>
                    </a:lnTo>
                    <a:lnTo>
                      <a:pt x="55" y="17"/>
                    </a:lnTo>
                    <a:lnTo>
                      <a:pt x="65" y="14"/>
                    </a:lnTo>
                    <a:lnTo>
                      <a:pt x="65" y="11"/>
                    </a:lnTo>
                    <a:cubicBezTo>
                      <a:pt x="65" y="5"/>
                      <a:pt x="60" y="0"/>
                      <a:pt x="55" y="0"/>
                    </a:cubicBezTo>
                    <a:lnTo>
                      <a:pt x="10" y="0"/>
                    </a:lnTo>
                    <a:cubicBezTo>
                      <a:pt x="4" y="0"/>
                      <a:pt x="0" y="5"/>
                      <a:pt x="0" y="11"/>
                    </a:cubicBezTo>
                    <a:lnTo>
                      <a:pt x="0" y="43"/>
                    </a:lnTo>
                    <a:cubicBezTo>
                      <a:pt x="0" y="49"/>
                      <a:pt x="4" y="54"/>
                      <a:pt x="10" y="54"/>
                    </a:cubicBezTo>
                    <a:lnTo>
                      <a:pt x="55" y="54"/>
                    </a:lnTo>
                    <a:cubicBezTo>
                      <a:pt x="60" y="54"/>
                      <a:pt x="65" y="49"/>
                      <a:pt x="65" y="43"/>
                    </a:cubicBezTo>
                    <a:lnTo>
                      <a:pt x="65" y="22"/>
                    </a:lnTo>
                    <a:lnTo>
                      <a:pt x="25" y="22"/>
                    </a:lnTo>
                    <a:lnTo>
                      <a:pt x="25" y="33"/>
                    </a:lnTo>
                    <a:close/>
                  </a:path>
                </a:pathLst>
              </a:custGeom>
              <a:solidFill>
                <a:schemeClr val="tx1"/>
              </a:solidFill>
              <a:ln w="9525">
                <a:noFill/>
                <a:round/>
                <a:headEnd/>
                <a:tailEnd/>
              </a:ln>
            </p:spPr>
            <p:txBody>
              <a:bodyPr/>
              <a:lstStyle/>
              <a:p>
                <a:pPr>
                  <a:defRPr/>
                </a:pPr>
                <a:endParaRPr lang="en-US" dirty="0"/>
              </a:p>
            </p:txBody>
          </p:sp>
          <p:sp>
            <p:nvSpPr>
              <p:cNvPr id="5138" name="Rectangle 18"/>
              <p:cNvSpPr>
                <a:spLocks noChangeArrowheads="1"/>
              </p:cNvSpPr>
              <p:nvPr/>
            </p:nvSpPr>
            <p:spPr bwMode="auto">
              <a:xfrm>
                <a:off x="236" y="4129"/>
                <a:ext cx="23" cy="83"/>
              </a:xfrm>
              <a:prstGeom prst="rect">
                <a:avLst/>
              </a:prstGeom>
              <a:solidFill>
                <a:schemeClr val="tx1"/>
              </a:solidFill>
              <a:ln w="9525">
                <a:noFill/>
                <a:miter lim="800000"/>
                <a:headEnd/>
                <a:tailEnd/>
              </a:ln>
            </p:spPr>
            <p:txBody>
              <a:bodyPr/>
              <a:lstStyle/>
              <a:p>
                <a:pPr>
                  <a:defRPr/>
                </a:pPr>
                <a:endParaRPr lang="en-US" dirty="0"/>
              </a:p>
            </p:txBody>
          </p:sp>
          <p:sp>
            <p:nvSpPr>
              <p:cNvPr id="5139" name="Rectangle 19"/>
              <p:cNvSpPr>
                <a:spLocks noChangeArrowheads="1"/>
              </p:cNvSpPr>
              <p:nvPr/>
            </p:nvSpPr>
            <p:spPr bwMode="auto">
              <a:xfrm>
                <a:off x="724" y="4129"/>
                <a:ext cx="23" cy="83"/>
              </a:xfrm>
              <a:prstGeom prst="rect">
                <a:avLst/>
              </a:prstGeom>
              <a:solidFill>
                <a:schemeClr val="tx1"/>
              </a:solidFill>
              <a:ln w="9525">
                <a:noFill/>
                <a:miter lim="800000"/>
                <a:headEnd/>
                <a:tailEnd/>
              </a:ln>
            </p:spPr>
            <p:txBody>
              <a:bodyPr/>
              <a:lstStyle/>
              <a:p>
                <a:pPr>
                  <a:defRPr/>
                </a:pPr>
                <a:endParaRPr lang="en-US" dirty="0"/>
              </a:p>
            </p:txBody>
          </p:sp>
        </p:grpSp>
      </p:gr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GB" sz="3200" dirty="0" smtClean="0">
                <a:solidFill>
                  <a:srgbClr val="FF0000"/>
                </a:solidFill>
              </a:rPr>
              <a:t>Metering Modification to T&amp;S code</a:t>
            </a:r>
          </a:p>
        </p:txBody>
      </p:sp>
      <p:sp>
        <p:nvSpPr>
          <p:cNvPr id="14338" name="Rectangle 3"/>
          <p:cNvSpPr>
            <a:spLocks noGrp="1" noChangeArrowheads="1"/>
          </p:cNvSpPr>
          <p:nvPr>
            <p:ph type="body" idx="1"/>
          </p:nvPr>
        </p:nvSpPr>
        <p:spPr/>
        <p:txBody>
          <a:bodyPr/>
          <a:lstStyle/>
          <a:p>
            <a:pPr algn="ctr" eaLnBrk="1" hangingPunct="1">
              <a:buFontTx/>
              <a:buNone/>
            </a:pPr>
            <a:endParaRPr lang="en-IE" dirty="0" smtClean="0"/>
          </a:p>
          <a:p>
            <a:pPr algn="ctr" eaLnBrk="1" hangingPunct="1">
              <a:buFontTx/>
              <a:buNone/>
            </a:pPr>
            <a:r>
              <a:rPr lang="en-IE" dirty="0" smtClean="0"/>
              <a:t>Cathal Kearney</a:t>
            </a:r>
          </a:p>
          <a:p>
            <a:pPr algn="ctr" eaLnBrk="1" hangingPunct="1">
              <a:buFontTx/>
              <a:buNone/>
            </a:pPr>
            <a:endParaRPr lang="en-IE" dirty="0" smtClean="0"/>
          </a:p>
          <a:p>
            <a:pPr algn="ctr" eaLnBrk="1" hangingPunct="1">
              <a:buFontTx/>
              <a:buNone/>
            </a:pPr>
            <a:r>
              <a:rPr lang="en-IE" dirty="0" smtClean="0"/>
              <a:t>Protection &amp; Metering</a:t>
            </a:r>
          </a:p>
          <a:p>
            <a:pPr algn="ctr" eaLnBrk="1" hangingPunct="1">
              <a:buFontTx/>
              <a:buNone/>
            </a:pPr>
            <a:endParaRPr lang="en-IE" dirty="0" smtClean="0"/>
          </a:p>
          <a:p>
            <a:pPr algn="ctr" eaLnBrk="1" hangingPunct="1">
              <a:buFontTx/>
              <a:buNone/>
            </a:pPr>
            <a:r>
              <a:rPr lang="en-IE" dirty="0" smtClean="0"/>
              <a:t>15/04/2015</a:t>
            </a:r>
          </a:p>
          <a:p>
            <a:pPr algn="ctr" eaLnBrk="1" hangingPunct="1">
              <a:buFontTx/>
              <a:buNone/>
            </a:pPr>
            <a:endParaRPr lang="en-IE"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Presentation</a:t>
            </a:r>
            <a:endParaRPr lang="en-IE" dirty="0"/>
          </a:p>
        </p:txBody>
      </p:sp>
      <p:sp>
        <p:nvSpPr>
          <p:cNvPr id="3" name="Content Placeholder 2"/>
          <p:cNvSpPr>
            <a:spLocks noGrp="1"/>
          </p:cNvSpPr>
          <p:nvPr>
            <p:ph idx="1"/>
          </p:nvPr>
        </p:nvSpPr>
        <p:spPr/>
        <p:txBody>
          <a:bodyPr/>
          <a:lstStyle/>
          <a:p>
            <a:r>
              <a:rPr lang="en-IE" dirty="0" smtClean="0"/>
              <a:t>Introduction </a:t>
            </a:r>
          </a:p>
          <a:p>
            <a:pPr>
              <a:buNone/>
            </a:pPr>
            <a:endParaRPr lang="en-IE" dirty="0" smtClean="0"/>
          </a:p>
          <a:p>
            <a:r>
              <a:rPr lang="en-IE" dirty="0" smtClean="0"/>
              <a:t>Modification to the T&amp;SC</a:t>
            </a:r>
          </a:p>
          <a:p>
            <a:endParaRPr lang="en-IE" dirty="0"/>
          </a:p>
          <a:p>
            <a:r>
              <a:rPr lang="en-IE" dirty="0" smtClean="0"/>
              <a:t>Benefit of Modification to the T&amp;SC</a:t>
            </a:r>
          </a:p>
          <a:p>
            <a:endParaRPr lang="en-IE" dirty="0"/>
          </a:p>
          <a:p>
            <a:r>
              <a:rPr lang="en-IE" dirty="0" smtClean="0"/>
              <a:t>Questions</a:t>
            </a:r>
          </a:p>
          <a:p>
            <a:pPr>
              <a:buNone/>
            </a:pPr>
            <a:r>
              <a:rPr lang="en-IE"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Introduction </a:t>
            </a:r>
            <a:endParaRPr lang="en-IE" dirty="0"/>
          </a:p>
        </p:txBody>
      </p:sp>
      <p:sp>
        <p:nvSpPr>
          <p:cNvPr id="3" name="Content Placeholder 2"/>
          <p:cNvSpPr>
            <a:spLocks noGrp="1"/>
          </p:cNvSpPr>
          <p:nvPr>
            <p:ph idx="1"/>
          </p:nvPr>
        </p:nvSpPr>
        <p:spPr/>
        <p:txBody>
          <a:bodyPr/>
          <a:lstStyle/>
          <a:p>
            <a:r>
              <a:rPr lang="en-IE" sz="2000" dirty="0" smtClean="0"/>
              <a:t>The TSO is Meter Data </a:t>
            </a:r>
            <a:r>
              <a:rPr lang="en-IE" sz="2000" dirty="0"/>
              <a:t>P</a:t>
            </a:r>
            <a:r>
              <a:rPr lang="en-IE" sz="2000" dirty="0" smtClean="0"/>
              <a:t>rovider to the SEM for both Transmission and Distribution connected Generation Units registered in the SEM</a:t>
            </a:r>
          </a:p>
          <a:p>
            <a:pPr marL="0" indent="0">
              <a:buNone/>
            </a:pPr>
            <a:endParaRPr lang="en-IE" sz="2000" dirty="0"/>
          </a:p>
          <a:p>
            <a:r>
              <a:rPr lang="en-IE" sz="2000" dirty="0" smtClean="0"/>
              <a:t>The TSO are Dual polling DSO connected energy meters in order to provide meter data on a 7 Day Basis to the SEM for Ex-Post Indicative (Day+1) and Ex-Post initial (Day+4) MSP Software runs</a:t>
            </a:r>
          </a:p>
          <a:p>
            <a:pPr marL="0" indent="0">
              <a:buNone/>
            </a:pPr>
            <a:endParaRPr lang="en-IE" sz="2000" dirty="0" smtClean="0"/>
          </a:p>
          <a:p>
            <a:r>
              <a:rPr lang="en-IE" sz="2000" dirty="0" smtClean="0"/>
              <a:t>This Trading and Settlement Modification is been proposed in order to allow the TSO as Meter Data </a:t>
            </a:r>
            <a:r>
              <a:rPr lang="en-IE" sz="2000" dirty="0"/>
              <a:t>P</a:t>
            </a:r>
            <a:r>
              <a:rPr lang="en-IE" sz="2000" dirty="0" smtClean="0"/>
              <a:t>rovider to fulfil it obligations under the Trading and Settlement code for the provision of Energy Meter Data to the SEM </a:t>
            </a:r>
          </a:p>
          <a:p>
            <a:endParaRPr lang="en-IE" sz="2000" dirty="0"/>
          </a:p>
          <a:p>
            <a:pPr marL="0" indent="0">
              <a:buNone/>
            </a:pPr>
            <a:r>
              <a:rPr lang="en-IE" sz="2000" dirty="0" smtClean="0"/>
              <a:t> </a:t>
            </a:r>
          </a:p>
          <a:p>
            <a:pPr marL="0" indent="0">
              <a:buNone/>
            </a:pPr>
            <a:endParaRPr lang="en-IE" sz="2000" dirty="0" smtClean="0"/>
          </a:p>
          <a:p>
            <a:pPr>
              <a:buNone/>
            </a:pPr>
            <a:r>
              <a:rPr lang="en-IE" sz="2000" dirty="0"/>
              <a:t>	</a:t>
            </a:r>
            <a:endParaRPr lang="en-IE"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000" dirty="0" smtClean="0"/>
              <a:t>Modification to the T&amp;SC</a:t>
            </a:r>
            <a:endParaRPr lang="en-IE" sz="4000" dirty="0"/>
          </a:p>
        </p:txBody>
      </p:sp>
      <p:sp>
        <p:nvSpPr>
          <p:cNvPr id="3" name="Content Placeholder 2"/>
          <p:cNvSpPr>
            <a:spLocks noGrp="1"/>
          </p:cNvSpPr>
          <p:nvPr>
            <p:ph idx="1"/>
          </p:nvPr>
        </p:nvSpPr>
        <p:spPr/>
        <p:txBody>
          <a:bodyPr/>
          <a:lstStyle/>
          <a:p>
            <a:pPr>
              <a:buNone/>
            </a:pPr>
            <a:endParaRPr lang="en-IE" sz="2400" dirty="0" smtClean="0"/>
          </a:p>
          <a:p>
            <a:r>
              <a:rPr lang="en-IE" sz="2000" dirty="0" smtClean="0"/>
              <a:t>Currently the T&amp;SC outlines in sections 3.74, 3.75 and 3.81, that the Meter </a:t>
            </a:r>
            <a:r>
              <a:rPr lang="en-IE" sz="2000" dirty="0"/>
              <a:t>D</a:t>
            </a:r>
            <a:r>
              <a:rPr lang="en-IE" sz="2000" dirty="0" smtClean="0"/>
              <a:t>ata </a:t>
            </a:r>
            <a:r>
              <a:rPr lang="en-IE" sz="2000" dirty="0"/>
              <a:t>P</a:t>
            </a:r>
            <a:r>
              <a:rPr lang="en-IE" sz="2000" dirty="0" smtClean="0"/>
              <a:t>rovider is responsible for installing, commissioning and maintaining Energy meters at Generation sites</a:t>
            </a:r>
          </a:p>
          <a:p>
            <a:endParaRPr lang="en-IE" sz="2000" dirty="0" smtClean="0"/>
          </a:p>
          <a:p>
            <a:r>
              <a:rPr lang="en-IE" sz="2000" dirty="0" smtClean="0"/>
              <a:t>This modification proposes to change the T&amp;SC to be in line with the Meter Code where the Relevant Meter Operator is obliged to operate and provide for the installation, testing and calibration of a defined set of metering points </a:t>
            </a:r>
            <a:endParaRPr lang="en-IE" sz="2000" dirty="0"/>
          </a:p>
          <a:p>
            <a:pPr marL="0" indent="0">
              <a:buNone/>
            </a:pPr>
            <a:endParaRPr lang="en-IE" sz="2400" dirty="0" smtClean="0"/>
          </a:p>
          <a:p>
            <a:pPr>
              <a:buNone/>
            </a:pPr>
            <a:r>
              <a:rPr lang="en-IE" sz="2400" dirty="0" smtClean="0"/>
              <a:t>	</a:t>
            </a:r>
            <a:endParaRPr lang="en-IE"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000" dirty="0" smtClean="0"/>
              <a:t>Modification </a:t>
            </a:r>
            <a:r>
              <a:rPr lang="en-IE" sz="4000" dirty="0"/>
              <a:t>to the T&amp;SC</a:t>
            </a:r>
          </a:p>
        </p:txBody>
      </p:sp>
      <p:sp>
        <p:nvSpPr>
          <p:cNvPr id="3" name="Content Placeholder 2"/>
          <p:cNvSpPr>
            <a:spLocks noGrp="1"/>
          </p:cNvSpPr>
          <p:nvPr>
            <p:ph idx="1"/>
          </p:nvPr>
        </p:nvSpPr>
        <p:spPr/>
        <p:txBody>
          <a:bodyPr/>
          <a:lstStyle/>
          <a:p>
            <a:r>
              <a:rPr lang="en-IE" sz="2000" dirty="0" smtClean="0"/>
              <a:t>This modification also proposes the inclusion of Meter Communication Channels with 2 day support arrangements and associated power supplies to be in place in order that the Responsible Meter Data Provider can routinely poll energy meters for the provision of Meter </a:t>
            </a:r>
            <a:r>
              <a:rPr lang="en-IE" sz="2000" dirty="0"/>
              <a:t>D</a:t>
            </a:r>
            <a:r>
              <a:rPr lang="en-IE" sz="2000" dirty="0" smtClean="0"/>
              <a:t>ata under Appendix L of the T&amp;SC </a:t>
            </a:r>
          </a:p>
          <a:p>
            <a:endParaRPr lang="en-IE" sz="2000" dirty="0"/>
          </a:p>
          <a:p>
            <a:r>
              <a:rPr lang="en-IE" sz="2000" dirty="0" smtClean="0"/>
              <a:t>This modification also proposes that the Relevant Meter Operator and / or Generator is responsible for Meter Communication Channels where the TSO has approved the use of these communication channels to the TSO central data collection system</a:t>
            </a:r>
          </a:p>
          <a:p>
            <a:endParaRPr lang="en-IE" sz="2000" dirty="0" smtClean="0"/>
          </a:p>
          <a:p>
            <a:endParaRPr lang="en-IE" sz="2000" dirty="0"/>
          </a:p>
          <a:p>
            <a:endParaRPr lang="en-IE" sz="2000" dirty="0"/>
          </a:p>
        </p:txBody>
      </p:sp>
    </p:spTree>
    <p:extLst>
      <p:ext uri="{BB962C8B-B14F-4D97-AF65-F5344CB8AC3E}">
        <p14:creationId xmlns:p14="http://schemas.microsoft.com/office/powerpoint/2010/main" xmlns="" val="160527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000" dirty="0" smtClean="0"/>
              <a:t>Benefit of modification to the T&amp;SC</a:t>
            </a:r>
            <a:endParaRPr lang="en-IE" sz="4000" dirty="0"/>
          </a:p>
        </p:txBody>
      </p:sp>
      <p:sp>
        <p:nvSpPr>
          <p:cNvPr id="3" name="Content Placeholder 2"/>
          <p:cNvSpPr>
            <a:spLocks noGrp="1"/>
          </p:cNvSpPr>
          <p:nvPr>
            <p:ph idx="1"/>
          </p:nvPr>
        </p:nvSpPr>
        <p:spPr/>
        <p:txBody>
          <a:bodyPr/>
          <a:lstStyle/>
          <a:p>
            <a:r>
              <a:rPr lang="en-IE" sz="1800" dirty="0" smtClean="0"/>
              <a:t>Due to the substantial increase in Generators changing from Non </a:t>
            </a:r>
            <a:r>
              <a:rPr lang="en-IE" sz="1800" dirty="0"/>
              <a:t>P</a:t>
            </a:r>
            <a:r>
              <a:rPr lang="en-IE" sz="1800" dirty="0" smtClean="0"/>
              <a:t>rice Effecting to Price Effecting Units in the SEM and future Connections. Meter Data Providers are required to provide Generator Price </a:t>
            </a:r>
            <a:r>
              <a:rPr lang="en-IE" sz="1800" dirty="0"/>
              <a:t>E</a:t>
            </a:r>
            <a:r>
              <a:rPr lang="en-IE" sz="1800" dirty="0" smtClean="0"/>
              <a:t>ffecting Meter Data to the SEM for the MSP software runs by Day+1 and Day+4. </a:t>
            </a:r>
          </a:p>
          <a:p>
            <a:endParaRPr lang="en-IE" sz="1800" dirty="0"/>
          </a:p>
          <a:p>
            <a:r>
              <a:rPr lang="en-IE" sz="1800" dirty="0" smtClean="0"/>
              <a:t>This modification proposes to harmonise the responsibilities of the Relevant Meter Operators for the installation and maintenance of Energy Metering systems at Generators and the requirement that Meter Communication Channels have 2 day support arrangements in place for Price Effecting Generation. </a:t>
            </a:r>
          </a:p>
          <a:p>
            <a:pPr marL="0" indent="0">
              <a:buNone/>
            </a:pPr>
            <a:r>
              <a:rPr lang="en-IE" sz="1800" dirty="0" smtClean="0"/>
              <a:t> </a:t>
            </a:r>
          </a:p>
          <a:p>
            <a:r>
              <a:rPr lang="en-IE" sz="1800" dirty="0" smtClean="0"/>
              <a:t>The aim of this modification is to reduce the number of resettlements in the SEM, by improving the standard of metering installations and clarification of the roles and responsibilities of parties involved in order that Meter Data Providers can provide Meter </a:t>
            </a:r>
            <a:r>
              <a:rPr lang="en-IE" sz="1800" dirty="0"/>
              <a:t>D</a:t>
            </a:r>
            <a:r>
              <a:rPr lang="en-IE" sz="1800" dirty="0" smtClean="0"/>
              <a:t>ata to the SEM as per T&amp;SC - MSP software runs </a:t>
            </a:r>
          </a:p>
          <a:p>
            <a:pPr marL="0" indent="0">
              <a:buNone/>
            </a:pPr>
            <a:r>
              <a:rPr lang="en-IE" sz="2000" dirty="0" smtClean="0"/>
              <a:t>     </a:t>
            </a:r>
            <a:endParaRPr lang="en-IE" sz="2000" dirty="0"/>
          </a:p>
        </p:txBody>
      </p:sp>
    </p:spTree>
    <p:extLst>
      <p:ext uri="{BB962C8B-B14F-4D97-AF65-F5344CB8AC3E}">
        <p14:creationId xmlns:p14="http://schemas.microsoft.com/office/powerpoint/2010/main" xmlns="" val="3457582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Impacts of Modification</a:t>
            </a:r>
            <a:endParaRPr lang="en-IE" dirty="0"/>
          </a:p>
        </p:txBody>
      </p:sp>
      <p:sp>
        <p:nvSpPr>
          <p:cNvPr id="3" name="Content Placeholder 2"/>
          <p:cNvSpPr>
            <a:spLocks noGrp="1"/>
          </p:cNvSpPr>
          <p:nvPr>
            <p:ph idx="1"/>
          </p:nvPr>
        </p:nvSpPr>
        <p:spPr/>
        <p:txBody>
          <a:bodyPr/>
          <a:lstStyle/>
          <a:p>
            <a:r>
              <a:rPr lang="en-IE" sz="1800" dirty="0" smtClean="0"/>
              <a:t>It has been investigated that the number of meter data resettlements being raised in the SEM is increasing as more Generation units becomes Price effecting in the SEM, these resettlements are mainly due to communication and power supply issues to metering systems</a:t>
            </a:r>
          </a:p>
          <a:p>
            <a:endParaRPr lang="en-IE" sz="1800" dirty="0" smtClean="0"/>
          </a:p>
          <a:p>
            <a:r>
              <a:rPr lang="en-IE" sz="1800" dirty="0" smtClean="0"/>
              <a:t>Please consider the following:</a:t>
            </a:r>
          </a:p>
          <a:p>
            <a:pPr marL="0" indent="0">
              <a:buNone/>
            </a:pPr>
            <a:endParaRPr lang="en-IE" sz="1800" dirty="0"/>
          </a:p>
          <a:p>
            <a:pPr lvl="1"/>
            <a:r>
              <a:rPr lang="en-IE" sz="1600" dirty="0" smtClean="0"/>
              <a:t>There will be additional cost associated with improving meter installations that are currently installed or for future installations under Gate 3</a:t>
            </a:r>
            <a:r>
              <a:rPr lang="en-IE" sz="1600" dirty="0"/>
              <a:t>. Further work is required by the Relevant Meter Operator to establish additional costs of improved meter </a:t>
            </a:r>
            <a:r>
              <a:rPr lang="en-IE" sz="1600" dirty="0" smtClean="0"/>
              <a:t>installations</a:t>
            </a:r>
          </a:p>
          <a:p>
            <a:pPr marL="457200" lvl="1" indent="0">
              <a:buNone/>
            </a:pPr>
            <a:endParaRPr lang="en-IE" sz="1600" dirty="0"/>
          </a:p>
          <a:p>
            <a:pPr lvl="1"/>
            <a:r>
              <a:rPr lang="en-IE" sz="1600" dirty="0" smtClean="0"/>
              <a:t>There will be additional cost associated for the support of Meter Communication channels under a 2 day support requirement. Further </a:t>
            </a:r>
            <a:r>
              <a:rPr lang="en-IE" sz="1600" dirty="0"/>
              <a:t>work is required by the Relevant Meter Operator and / or Generator to establish additional costs of supported Meter Communication Channels  </a:t>
            </a:r>
          </a:p>
          <a:p>
            <a:pPr marL="0" indent="0">
              <a:buNone/>
            </a:pPr>
            <a:endParaRPr lang="en-IE" dirty="0"/>
          </a:p>
        </p:txBody>
      </p:sp>
    </p:spTree>
    <p:extLst>
      <p:ext uri="{BB962C8B-B14F-4D97-AF65-F5344CB8AC3E}">
        <p14:creationId xmlns:p14="http://schemas.microsoft.com/office/powerpoint/2010/main" xmlns="" val="244934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Questions</a:t>
            </a:r>
            <a:endParaRPr lang="en-IE" dirty="0"/>
          </a:p>
        </p:txBody>
      </p:sp>
      <p:sp>
        <p:nvSpPr>
          <p:cNvPr id="3" name="Content Placeholder 2"/>
          <p:cNvSpPr>
            <a:spLocks noGrp="1"/>
          </p:cNvSpPr>
          <p:nvPr>
            <p:ph idx="1"/>
          </p:nvPr>
        </p:nvSpPr>
        <p:spPr/>
        <p:txBody>
          <a:bodyPr/>
          <a:lstStyle/>
          <a:p>
            <a:r>
              <a:rPr lang="en-IE" dirty="0" smtClean="0"/>
              <a:t>Questions in relation to this Modification</a:t>
            </a:r>
            <a:endParaRPr lang="en-IE" dirty="0"/>
          </a:p>
        </p:txBody>
      </p:sp>
    </p:spTree>
    <p:extLst>
      <p:ext uri="{BB962C8B-B14F-4D97-AF65-F5344CB8AC3E}">
        <p14:creationId xmlns:p14="http://schemas.microsoft.com/office/powerpoint/2010/main" xmlns="" val="1109299148"/>
      </p:ext>
    </p:extLst>
  </p:cSld>
  <p:clrMapOvr>
    <a:masterClrMapping/>
  </p:clrMapOvr>
</p:sld>
</file>

<file path=ppt/theme/theme1.xml><?xml version="1.0" encoding="utf-8"?>
<a:theme xmlns:a="http://schemas.openxmlformats.org/drawingml/2006/main" name="New Eirgrid">
  <a:themeElements>
    <a:clrScheme name="New Eirgri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 Eirgri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w Eirgri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 Eirgri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 Eirgri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 Eirgri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 Eirgri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 Eirgri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 Eirgri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 Eirgri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 Eirgri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 Eirgri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 Eirgri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 Eirgri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1652</MMTID>
    <ModID xmlns="bd8dd43f-48f8-46ce-9b8d-78f402b7750b">711</ModID>
  </documentManagement>
</p:properties>
</file>

<file path=customXml/itemProps1.xml><?xml version="1.0" encoding="utf-8"?>
<ds:datastoreItem xmlns:ds="http://schemas.openxmlformats.org/officeDocument/2006/customXml" ds:itemID="{2983AB1A-80CF-4F42-900B-2D619BF66E66}"/>
</file>

<file path=customXml/itemProps2.xml><?xml version="1.0" encoding="utf-8"?>
<ds:datastoreItem xmlns:ds="http://schemas.openxmlformats.org/officeDocument/2006/customXml" ds:itemID="{C061D62F-916E-48B5-9AF3-D4967E0A0B90}"/>
</file>

<file path=customXml/itemProps3.xml><?xml version="1.0" encoding="utf-8"?>
<ds:datastoreItem xmlns:ds="http://schemas.openxmlformats.org/officeDocument/2006/customXml" ds:itemID="{964775C2-6EF0-44C0-95EA-255AA6E057EC}"/>
</file>

<file path=docProps/app.xml><?xml version="1.0" encoding="utf-8"?>
<Properties xmlns="http://schemas.openxmlformats.org/officeDocument/2006/extended-properties" xmlns:vt="http://schemas.openxmlformats.org/officeDocument/2006/docPropsVTypes">
  <Template>New Eirgrid</Template>
  <TotalTime>5753</TotalTime>
  <Words>578</Words>
  <Application>Microsoft Office PowerPoint</Application>
  <PresentationFormat>On-screen Show (4:3)</PresentationFormat>
  <Paragraphs>56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New Eirgrid</vt:lpstr>
      <vt:lpstr>Metering Modification to T&amp;S code</vt:lpstr>
      <vt:lpstr>Presentation</vt:lpstr>
      <vt:lpstr>Introduction </vt:lpstr>
      <vt:lpstr>Modification to the T&amp;SC</vt:lpstr>
      <vt:lpstr>Modification to the T&amp;SC</vt:lpstr>
      <vt:lpstr>Benefit of modification to the T&amp;SC</vt:lpstr>
      <vt:lpstr>Impacts of Modification</vt:lpstr>
      <vt:lpstr>Questions</vt:lpstr>
    </vt:vector>
  </TitlesOfParts>
  <Company>ESB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61 SO Slides</dc:title>
  <dc:creator>Build</dc:creator>
  <cp:lastModifiedBy>sking</cp:lastModifiedBy>
  <cp:revision>285</cp:revision>
  <dcterms:created xsi:type="dcterms:W3CDTF">2007-05-15T10:47:44Z</dcterms:created>
  <dcterms:modified xsi:type="dcterms:W3CDTF">2015-04-16T11:15:49Z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1049</vt:lpwstr>
  </property>
  <property fmtid="{D5CDD505-2E9C-101B-9397-08002B2CF9AE}" pid="7" name="Year of Modification Proposal">
    <vt:lpwstr>2015</vt:lpwstr>
  </property>
  <property fmtid="{D5CDD505-2E9C-101B-9397-08002B2CF9AE}" pid="8" name="Document Type">
    <vt:lpwstr>Slides</vt:lpwstr>
  </property>
  <property fmtid="{D5CDD505-2E9C-101B-9397-08002B2CF9AE}" pid="10" name="_CopySource">
    <vt:lpwstr>SO Slides Meeting 61.pptx</vt:lpwstr>
  </property>
  <property fmtid="{D5CDD505-2E9C-101B-9397-08002B2CF9AE}" pid="11" name="Order">
    <vt:r8>361600</vt:r8>
  </property>
</Properties>
</file>