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0"/>
  </p:notesMasterIdLst>
  <p:sldIdLst>
    <p:sldId id="274" r:id="rId5"/>
    <p:sldId id="275" r:id="rId6"/>
    <p:sldId id="276" r:id="rId7"/>
    <p:sldId id="277" r:id="rId8"/>
    <p:sldId id="278" r:id="rId9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'Connor. Carmel (Asset Management - ESB Networks)" initials="COC" lastIdx="2" clrIdx="0"/>
  <p:cmAuthor id="1" name="Kearney, Cathal" initials="KC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8" autoAdjust="0"/>
  </p:normalViewPr>
  <p:slideViewPr>
    <p:cSldViewPr>
      <p:cViewPr>
        <p:scale>
          <a:sx n="118" d="100"/>
          <a:sy n="118" d="100"/>
        </p:scale>
        <p:origin x="-143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694"/>
            <a:ext cx="544830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309395-8DEC-464B-B641-E70081DB6C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73971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309395-8DEC-464B-B641-E70081DB6C2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25311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75DC3-FDE4-497F-95F8-FC14EF8CC78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A4A9D-7C7A-4D15-BDE8-C018B6C86F5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040A5-10C6-456F-AF49-239F2220000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B01E0-3A08-4F4A-BB92-D707D9C867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0B933-1FDE-4BBC-BAE0-2636EE725C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94621-9834-498C-8D90-5E615F5B373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C0933-D544-4BA1-B609-A58878E2B9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700ED-2C02-46B8-991C-1F18D33CC1A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B46DD-7CAD-4A9E-A4E3-A5ACEFF6367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B0D96-A5D1-4BDC-BA97-147C198ED9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B12D1-ABA9-41E7-A437-FA796E0FD4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spect="1" noChangeArrowheads="1" noTextEdit="1"/>
          </p:cNvSpPr>
          <p:nvPr/>
        </p:nvSpPr>
        <p:spPr bwMode="auto">
          <a:xfrm>
            <a:off x="-19050" y="-57150"/>
            <a:ext cx="9239250" cy="659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161338" y="6683375"/>
            <a:ext cx="9636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IE" sz="1000" dirty="0"/>
              <a:t>www.eirgrid.com</a:t>
            </a:r>
            <a:endParaRPr lang="en-GB" sz="1000" dirty="0"/>
          </a:p>
        </p:txBody>
      </p:sp>
      <p:sp>
        <p:nvSpPr>
          <p:cNvPr id="5124" name="Freeform 4"/>
          <p:cNvSpPr>
            <a:spLocks noEditPoints="1"/>
          </p:cNvSpPr>
          <p:nvPr/>
        </p:nvSpPr>
        <p:spPr bwMode="auto">
          <a:xfrm>
            <a:off x="-1588" y="0"/>
            <a:ext cx="9151938" cy="6597650"/>
          </a:xfrm>
          <a:custGeom>
            <a:avLst/>
            <a:gdLst/>
            <a:ahLst/>
            <a:cxnLst>
              <a:cxn ang="0">
                <a:pos x="1010" y="0"/>
              </a:cxn>
              <a:cxn ang="0">
                <a:pos x="0" y="0"/>
              </a:cxn>
              <a:cxn ang="0">
                <a:pos x="0" y="770"/>
              </a:cxn>
              <a:cxn ang="0">
                <a:pos x="0" y="770"/>
              </a:cxn>
              <a:cxn ang="0">
                <a:pos x="0" y="770"/>
              </a:cxn>
              <a:cxn ang="0">
                <a:pos x="295" y="771"/>
              </a:cxn>
              <a:cxn ang="0">
                <a:pos x="227" y="792"/>
              </a:cxn>
              <a:cxn ang="0">
                <a:pos x="228" y="794"/>
              </a:cxn>
              <a:cxn ang="0">
                <a:pos x="234" y="794"/>
              </a:cxn>
              <a:cxn ang="0">
                <a:pos x="322" y="771"/>
              </a:cxn>
              <a:cxn ang="0">
                <a:pos x="521" y="777"/>
              </a:cxn>
              <a:cxn ang="0">
                <a:pos x="453" y="802"/>
              </a:cxn>
              <a:cxn ang="0">
                <a:pos x="457" y="803"/>
              </a:cxn>
              <a:cxn ang="0">
                <a:pos x="465" y="802"/>
              </a:cxn>
              <a:cxn ang="0">
                <a:pos x="551" y="778"/>
              </a:cxn>
              <a:cxn ang="0">
                <a:pos x="795" y="794"/>
              </a:cxn>
              <a:cxn ang="0">
                <a:pos x="799" y="793"/>
              </a:cxn>
              <a:cxn ang="0">
                <a:pos x="799" y="791"/>
              </a:cxn>
              <a:cxn ang="0">
                <a:pos x="579" y="773"/>
              </a:cxn>
              <a:cxn ang="0">
                <a:pos x="652" y="761"/>
              </a:cxn>
              <a:cxn ang="0">
                <a:pos x="945" y="784"/>
              </a:cxn>
              <a:cxn ang="0">
                <a:pos x="953" y="784"/>
              </a:cxn>
              <a:cxn ang="0">
                <a:pos x="953" y="782"/>
              </a:cxn>
              <a:cxn ang="0">
                <a:pos x="738" y="758"/>
              </a:cxn>
              <a:cxn ang="0">
                <a:pos x="697" y="755"/>
              </a:cxn>
              <a:cxn ang="0">
                <a:pos x="826" y="743"/>
              </a:cxn>
              <a:cxn ang="0">
                <a:pos x="1010" y="769"/>
              </a:cxn>
              <a:cxn ang="0">
                <a:pos x="1010" y="0"/>
              </a:cxn>
              <a:cxn ang="0">
                <a:pos x="743" y="738"/>
              </a:cxn>
              <a:cxn ang="0">
                <a:pos x="641" y="752"/>
              </a:cxn>
              <a:cxn ang="0">
                <a:pos x="484" y="744"/>
              </a:cxn>
              <a:cxn ang="0">
                <a:pos x="624" y="733"/>
              </a:cxn>
              <a:cxn ang="0">
                <a:pos x="743" y="738"/>
              </a:cxn>
              <a:cxn ang="0">
                <a:pos x="507" y="732"/>
              </a:cxn>
              <a:cxn ang="0">
                <a:pos x="432" y="743"/>
              </a:cxn>
              <a:cxn ang="0">
                <a:pos x="300" y="739"/>
              </a:cxn>
              <a:cxn ang="0">
                <a:pos x="507" y="732"/>
              </a:cxn>
              <a:cxn ang="0">
                <a:pos x="98" y="758"/>
              </a:cxn>
              <a:cxn ang="0">
                <a:pos x="186" y="748"/>
              </a:cxn>
              <a:cxn ang="0">
                <a:pos x="389" y="750"/>
              </a:cxn>
              <a:cxn ang="0">
                <a:pos x="329" y="763"/>
              </a:cxn>
              <a:cxn ang="0">
                <a:pos x="96" y="758"/>
              </a:cxn>
              <a:cxn ang="0">
                <a:pos x="98" y="758"/>
              </a:cxn>
              <a:cxn ang="0">
                <a:pos x="545" y="771"/>
              </a:cxn>
              <a:cxn ang="0">
                <a:pos x="360" y="763"/>
              </a:cxn>
              <a:cxn ang="0">
                <a:pos x="430" y="751"/>
              </a:cxn>
              <a:cxn ang="0">
                <a:pos x="603" y="758"/>
              </a:cxn>
              <a:cxn ang="0">
                <a:pos x="546" y="771"/>
              </a:cxn>
              <a:cxn ang="0">
                <a:pos x="545" y="771"/>
              </a:cxn>
            </a:cxnLst>
            <a:rect l="0" t="0" r="r" b="b"/>
            <a:pathLst>
              <a:path w="1010" h="804">
                <a:moveTo>
                  <a:pt x="1010" y="0"/>
                </a:moveTo>
                <a:lnTo>
                  <a:pt x="0" y="0"/>
                </a:lnTo>
                <a:lnTo>
                  <a:pt x="0" y="770"/>
                </a:lnTo>
                <a:cubicBezTo>
                  <a:pt x="0" y="770"/>
                  <a:pt x="0" y="770"/>
                  <a:pt x="0" y="770"/>
                </a:cubicBezTo>
                <a:cubicBezTo>
                  <a:pt x="0" y="770"/>
                  <a:pt x="0" y="770"/>
                  <a:pt x="0" y="770"/>
                </a:cubicBezTo>
                <a:cubicBezTo>
                  <a:pt x="0" y="770"/>
                  <a:pt x="189" y="768"/>
                  <a:pt x="295" y="771"/>
                </a:cubicBezTo>
                <a:cubicBezTo>
                  <a:pt x="269" y="777"/>
                  <a:pt x="242" y="785"/>
                  <a:pt x="227" y="792"/>
                </a:cubicBezTo>
                <a:cubicBezTo>
                  <a:pt x="226" y="792"/>
                  <a:pt x="224" y="793"/>
                  <a:pt x="228" y="794"/>
                </a:cubicBezTo>
                <a:cubicBezTo>
                  <a:pt x="232" y="794"/>
                  <a:pt x="234" y="794"/>
                  <a:pt x="234" y="794"/>
                </a:cubicBezTo>
                <a:cubicBezTo>
                  <a:pt x="268" y="785"/>
                  <a:pt x="289" y="778"/>
                  <a:pt x="322" y="771"/>
                </a:cubicBezTo>
                <a:cubicBezTo>
                  <a:pt x="361" y="772"/>
                  <a:pt x="473" y="775"/>
                  <a:pt x="521" y="777"/>
                </a:cubicBezTo>
                <a:cubicBezTo>
                  <a:pt x="491" y="785"/>
                  <a:pt x="455" y="799"/>
                  <a:pt x="453" y="802"/>
                </a:cubicBezTo>
                <a:cubicBezTo>
                  <a:pt x="453" y="802"/>
                  <a:pt x="454" y="803"/>
                  <a:pt x="457" y="803"/>
                </a:cubicBezTo>
                <a:cubicBezTo>
                  <a:pt x="460" y="804"/>
                  <a:pt x="463" y="803"/>
                  <a:pt x="465" y="802"/>
                </a:cubicBezTo>
                <a:cubicBezTo>
                  <a:pt x="488" y="794"/>
                  <a:pt x="509" y="787"/>
                  <a:pt x="551" y="778"/>
                </a:cubicBezTo>
                <a:cubicBezTo>
                  <a:pt x="643" y="783"/>
                  <a:pt x="718" y="787"/>
                  <a:pt x="795" y="794"/>
                </a:cubicBezTo>
                <a:cubicBezTo>
                  <a:pt x="795" y="794"/>
                  <a:pt x="799" y="793"/>
                  <a:pt x="799" y="793"/>
                </a:cubicBezTo>
                <a:cubicBezTo>
                  <a:pt x="800" y="792"/>
                  <a:pt x="800" y="792"/>
                  <a:pt x="799" y="791"/>
                </a:cubicBezTo>
                <a:cubicBezTo>
                  <a:pt x="733" y="783"/>
                  <a:pt x="663" y="778"/>
                  <a:pt x="579" y="773"/>
                </a:cubicBezTo>
                <a:cubicBezTo>
                  <a:pt x="603" y="768"/>
                  <a:pt x="626" y="765"/>
                  <a:pt x="652" y="761"/>
                </a:cubicBezTo>
                <a:cubicBezTo>
                  <a:pt x="752" y="767"/>
                  <a:pt x="859" y="773"/>
                  <a:pt x="945" y="784"/>
                </a:cubicBezTo>
                <a:cubicBezTo>
                  <a:pt x="951" y="785"/>
                  <a:pt x="953" y="784"/>
                  <a:pt x="953" y="784"/>
                </a:cubicBezTo>
                <a:cubicBezTo>
                  <a:pt x="954" y="784"/>
                  <a:pt x="955" y="782"/>
                  <a:pt x="953" y="782"/>
                </a:cubicBezTo>
                <a:cubicBezTo>
                  <a:pt x="888" y="772"/>
                  <a:pt x="829" y="765"/>
                  <a:pt x="738" y="758"/>
                </a:cubicBezTo>
                <a:cubicBezTo>
                  <a:pt x="724" y="757"/>
                  <a:pt x="711" y="756"/>
                  <a:pt x="697" y="755"/>
                </a:cubicBezTo>
                <a:cubicBezTo>
                  <a:pt x="747" y="749"/>
                  <a:pt x="788" y="745"/>
                  <a:pt x="826" y="743"/>
                </a:cubicBezTo>
                <a:cubicBezTo>
                  <a:pt x="903" y="750"/>
                  <a:pt x="964" y="758"/>
                  <a:pt x="1010" y="769"/>
                </a:cubicBezTo>
                <a:lnTo>
                  <a:pt x="1010" y="0"/>
                </a:lnTo>
                <a:close/>
                <a:moveTo>
                  <a:pt x="743" y="738"/>
                </a:moveTo>
                <a:cubicBezTo>
                  <a:pt x="707" y="741"/>
                  <a:pt x="674" y="747"/>
                  <a:pt x="641" y="752"/>
                </a:cubicBezTo>
                <a:cubicBezTo>
                  <a:pt x="595" y="749"/>
                  <a:pt x="567" y="747"/>
                  <a:pt x="484" y="744"/>
                </a:cubicBezTo>
                <a:cubicBezTo>
                  <a:pt x="534" y="739"/>
                  <a:pt x="575" y="735"/>
                  <a:pt x="624" y="733"/>
                </a:cubicBezTo>
                <a:cubicBezTo>
                  <a:pt x="639" y="734"/>
                  <a:pt x="682" y="734"/>
                  <a:pt x="743" y="738"/>
                </a:cubicBezTo>
                <a:close/>
                <a:moveTo>
                  <a:pt x="507" y="732"/>
                </a:moveTo>
                <a:cubicBezTo>
                  <a:pt x="477" y="735"/>
                  <a:pt x="462" y="737"/>
                  <a:pt x="432" y="743"/>
                </a:cubicBezTo>
                <a:cubicBezTo>
                  <a:pt x="391" y="741"/>
                  <a:pt x="365" y="740"/>
                  <a:pt x="300" y="739"/>
                </a:cubicBezTo>
                <a:cubicBezTo>
                  <a:pt x="365" y="735"/>
                  <a:pt x="438" y="733"/>
                  <a:pt x="507" y="732"/>
                </a:cubicBezTo>
                <a:close/>
                <a:moveTo>
                  <a:pt x="98" y="758"/>
                </a:moveTo>
                <a:cubicBezTo>
                  <a:pt x="125" y="755"/>
                  <a:pt x="152" y="751"/>
                  <a:pt x="186" y="748"/>
                </a:cubicBezTo>
                <a:cubicBezTo>
                  <a:pt x="259" y="748"/>
                  <a:pt x="332" y="749"/>
                  <a:pt x="389" y="750"/>
                </a:cubicBezTo>
                <a:cubicBezTo>
                  <a:pt x="369" y="754"/>
                  <a:pt x="347" y="759"/>
                  <a:pt x="329" y="763"/>
                </a:cubicBezTo>
                <a:cubicBezTo>
                  <a:pt x="294" y="762"/>
                  <a:pt x="176" y="759"/>
                  <a:pt x="96" y="758"/>
                </a:cubicBezTo>
                <a:lnTo>
                  <a:pt x="98" y="758"/>
                </a:lnTo>
                <a:close/>
                <a:moveTo>
                  <a:pt x="545" y="771"/>
                </a:moveTo>
                <a:cubicBezTo>
                  <a:pt x="488" y="768"/>
                  <a:pt x="418" y="765"/>
                  <a:pt x="360" y="763"/>
                </a:cubicBezTo>
                <a:cubicBezTo>
                  <a:pt x="379" y="759"/>
                  <a:pt x="407" y="755"/>
                  <a:pt x="430" y="751"/>
                </a:cubicBezTo>
                <a:cubicBezTo>
                  <a:pt x="489" y="753"/>
                  <a:pt x="530" y="754"/>
                  <a:pt x="603" y="758"/>
                </a:cubicBezTo>
                <a:cubicBezTo>
                  <a:pt x="584" y="762"/>
                  <a:pt x="565" y="766"/>
                  <a:pt x="546" y="771"/>
                </a:cubicBezTo>
                <a:lnTo>
                  <a:pt x="545" y="771"/>
                </a:lnTo>
                <a:close/>
              </a:path>
            </a:pathLst>
          </a:custGeom>
          <a:solidFill>
            <a:srgbClr val="D5CA91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375" y="6237288"/>
            <a:ext cx="2679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82366F-FD6A-4FAD-8D89-915E19A24F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7813" y="6237288"/>
            <a:ext cx="17287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122238" y="6334125"/>
            <a:ext cx="1008062" cy="511175"/>
            <a:chOff x="77" y="3990"/>
            <a:chExt cx="635" cy="322"/>
          </a:xfrm>
        </p:grpSpPr>
        <p:sp>
          <p:nvSpPr>
            <p:cNvPr id="5131" name="Freeform 11"/>
            <p:cNvSpPr>
              <a:spLocks noEditPoints="1"/>
            </p:cNvSpPr>
            <p:nvPr userDrawn="1"/>
          </p:nvSpPr>
          <p:spPr bwMode="auto">
            <a:xfrm>
              <a:off x="234" y="3990"/>
              <a:ext cx="478" cy="322"/>
            </a:xfrm>
            <a:custGeom>
              <a:avLst/>
              <a:gdLst/>
              <a:ahLst/>
              <a:cxnLst>
                <a:cxn ang="0">
                  <a:pos x="272" y="40"/>
                </a:cxn>
                <a:cxn ang="0">
                  <a:pos x="127" y="3"/>
                </a:cxn>
                <a:cxn ang="0">
                  <a:pos x="1" y="58"/>
                </a:cxn>
                <a:cxn ang="0">
                  <a:pos x="1" y="58"/>
                </a:cxn>
                <a:cxn ang="0">
                  <a:pos x="1" y="58"/>
                </a:cxn>
                <a:cxn ang="0">
                  <a:pos x="0" y="59"/>
                </a:cxn>
                <a:cxn ang="0">
                  <a:pos x="1" y="60"/>
                </a:cxn>
                <a:cxn ang="0">
                  <a:pos x="1" y="60"/>
                </a:cxn>
                <a:cxn ang="0">
                  <a:pos x="1" y="60"/>
                </a:cxn>
                <a:cxn ang="0">
                  <a:pos x="1" y="6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61" y="85"/>
                </a:cxn>
                <a:cxn ang="0">
                  <a:pos x="61" y="87"/>
                </a:cxn>
                <a:cxn ang="0">
                  <a:pos x="87" y="61"/>
                </a:cxn>
                <a:cxn ang="0">
                  <a:pos x="126" y="85"/>
                </a:cxn>
                <a:cxn ang="0">
                  <a:pos x="121" y="98"/>
                </a:cxn>
                <a:cxn ang="0">
                  <a:pos x="146" y="70"/>
                </a:cxn>
                <a:cxn ang="0">
                  <a:pos x="210" y="86"/>
                </a:cxn>
                <a:cxn ang="0">
                  <a:pos x="210" y="84"/>
                </a:cxn>
                <a:cxn ang="0">
                  <a:pos x="173" y="49"/>
                </a:cxn>
                <a:cxn ang="0">
                  <a:pos x="187" y="53"/>
                </a:cxn>
                <a:cxn ang="0">
                  <a:pos x="250" y="76"/>
                </a:cxn>
                <a:cxn ang="0">
                  <a:pos x="250" y="74"/>
                </a:cxn>
                <a:cxn ang="0">
                  <a:pos x="183" y="43"/>
                </a:cxn>
                <a:cxn ang="0">
                  <a:pos x="217" y="30"/>
                </a:cxn>
                <a:cxn ang="0">
                  <a:pos x="284" y="103"/>
                </a:cxn>
                <a:cxn ang="0">
                  <a:pos x="280" y="136"/>
                </a:cxn>
                <a:cxn ang="0">
                  <a:pos x="191" y="212"/>
                </a:cxn>
                <a:cxn ang="0">
                  <a:pos x="190" y="214"/>
                </a:cxn>
                <a:cxn ang="0">
                  <a:pos x="275" y="167"/>
                </a:cxn>
                <a:cxn ang="0">
                  <a:pos x="197" y="23"/>
                </a:cxn>
                <a:cxn ang="0">
                  <a:pos x="133" y="32"/>
                </a:cxn>
                <a:cxn ang="0">
                  <a:pos x="128" y="31"/>
                </a:cxn>
                <a:cxn ang="0">
                  <a:pos x="197" y="23"/>
                </a:cxn>
                <a:cxn ang="0">
                  <a:pos x="114" y="29"/>
                </a:cxn>
                <a:cxn ang="0">
                  <a:pos x="134" y="17"/>
                </a:cxn>
                <a:cxn ang="0">
                  <a:pos x="51" y="35"/>
                </a:cxn>
                <a:cxn ang="0">
                  <a:pos x="87" y="52"/>
                </a:cxn>
                <a:cxn ang="0">
                  <a:pos x="144" y="61"/>
                </a:cxn>
                <a:cxn ang="0">
                  <a:pos x="114" y="39"/>
                </a:cxn>
                <a:cxn ang="0">
                  <a:pos x="124" y="41"/>
                </a:cxn>
                <a:cxn ang="0">
                  <a:pos x="159" y="47"/>
                </a:cxn>
              </a:cxnLst>
              <a:rect l="0" t="0" r="r" b="b"/>
              <a:pathLst>
                <a:path w="302" h="216">
                  <a:moveTo>
                    <a:pt x="300" y="95"/>
                  </a:moveTo>
                  <a:cubicBezTo>
                    <a:pt x="299" y="75"/>
                    <a:pt x="289" y="56"/>
                    <a:pt x="272" y="40"/>
                  </a:cubicBezTo>
                  <a:cubicBezTo>
                    <a:pt x="256" y="26"/>
                    <a:pt x="235" y="15"/>
                    <a:pt x="210" y="9"/>
                  </a:cubicBezTo>
                  <a:cubicBezTo>
                    <a:pt x="185" y="2"/>
                    <a:pt x="156" y="0"/>
                    <a:pt x="127" y="3"/>
                  </a:cubicBezTo>
                  <a:cubicBezTo>
                    <a:pt x="98" y="6"/>
                    <a:pt x="71" y="14"/>
                    <a:pt x="46" y="26"/>
                  </a:cubicBezTo>
                  <a:cubicBezTo>
                    <a:pt x="22" y="38"/>
                    <a:pt x="8" y="51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lnTo>
                    <a:pt x="1" y="58"/>
                  </a:ln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9"/>
                    <a:pt x="1" y="59"/>
                  </a:cubicBezTo>
                  <a:cubicBezTo>
                    <a:pt x="1" y="59"/>
                    <a:pt x="0" y="59"/>
                    <a:pt x="0" y="59"/>
                  </a:cubicBezTo>
                  <a:cubicBezTo>
                    <a:pt x="0" y="59"/>
                    <a:pt x="1" y="59"/>
                    <a:pt x="1" y="59"/>
                  </a:cubicBezTo>
                  <a:cubicBezTo>
                    <a:pt x="1" y="59"/>
                    <a:pt x="1" y="59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52" y="59"/>
                    <a:pt x="79" y="61"/>
                  </a:cubicBezTo>
                  <a:cubicBezTo>
                    <a:pt x="72" y="68"/>
                    <a:pt x="65" y="77"/>
                    <a:pt x="61" y="85"/>
                  </a:cubicBezTo>
                  <a:cubicBezTo>
                    <a:pt x="61" y="85"/>
                    <a:pt x="60" y="85"/>
                    <a:pt x="60" y="86"/>
                  </a:cubicBezTo>
                  <a:cubicBezTo>
                    <a:pt x="60" y="86"/>
                    <a:pt x="61" y="87"/>
                    <a:pt x="61" y="87"/>
                  </a:cubicBezTo>
                  <a:cubicBezTo>
                    <a:pt x="62" y="87"/>
                    <a:pt x="63" y="87"/>
                    <a:pt x="63" y="87"/>
                  </a:cubicBezTo>
                  <a:cubicBezTo>
                    <a:pt x="71" y="76"/>
                    <a:pt x="79" y="69"/>
                    <a:pt x="87" y="61"/>
                  </a:cubicBezTo>
                  <a:cubicBezTo>
                    <a:pt x="95" y="62"/>
                    <a:pt x="126" y="66"/>
                    <a:pt x="137" y="68"/>
                  </a:cubicBezTo>
                  <a:cubicBezTo>
                    <a:pt x="133" y="73"/>
                    <a:pt x="128" y="81"/>
                    <a:pt x="126" y="85"/>
                  </a:cubicBezTo>
                  <a:cubicBezTo>
                    <a:pt x="123" y="89"/>
                    <a:pt x="120" y="95"/>
                    <a:pt x="120" y="97"/>
                  </a:cubicBezTo>
                  <a:cubicBezTo>
                    <a:pt x="120" y="97"/>
                    <a:pt x="121" y="98"/>
                    <a:pt x="121" y="98"/>
                  </a:cubicBezTo>
                  <a:cubicBezTo>
                    <a:pt x="122" y="98"/>
                    <a:pt x="123" y="98"/>
                    <a:pt x="123" y="97"/>
                  </a:cubicBezTo>
                  <a:cubicBezTo>
                    <a:pt x="129" y="87"/>
                    <a:pt x="135" y="80"/>
                    <a:pt x="146" y="70"/>
                  </a:cubicBezTo>
                  <a:cubicBezTo>
                    <a:pt x="170" y="75"/>
                    <a:pt x="189" y="79"/>
                    <a:pt x="209" y="87"/>
                  </a:cubicBezTo>
                  <a:cubicBezTo>
                    <a:pt x="209" y="87"/>
                    <a:pt x="210" y="87"/>
                    <a:pt x="210" y="86"/>
                  </a:cubicBezTo>
                  <a:cubicBezTo>
                    <a:pt x="210" y="86"/>
                    <a:pt x="210" y="86"/>
                    <a:pt x="210" y="86"/>
                  </a:cubicBezTo>
                  <a:cubicBezTo>
                    <a:pt x="210" y="85"/>
                    <a:pt x="210" y="85"/>
                    <a:pt x="210" y="84"/>
                  </a:cubicBezTo>
                  <a:cubicBezTo>
                    <a:pt x="193" y="75"/>
                    <a:pt x="175" y="70"/>
                    <a:pt x="153" y="64"/>
                  </a:cubicBezTo>
                  <a:cubicBezTo>
                    <a:pt x="157" y="60"/>
                    <a:pt x="164" y="55"/>
                    <a:pt x="173" y="49"/>
                  </a:cubicBezTo>
                  <a:cubicBezTo>
                    <a:pt x="174" y="50"/>
                    <a:pt x="176" y="50"/>
                    <a:pt x="177" y="50"/>
                  </a:cubicBezTo>
                  <a:cubicBezTo>
                    <a:pt x="181" y="51"/>
                    <a:pt x="184" y="52"/>
                    <a:pt x="187" y="53"/>
                  </a:cubicBezTo>
                  <a:cubicBezTo>
                    <a:pt x="210" y="59"/>
                    <a:pt x="229" y="67"/>
                    <a:pt x="248" y="76"/>
                  </a:cubicBezTo>
                  <a:cubicBezTo>
                    <a:pt x="249" y="77"/>
                    <a:pt x="250" y="76"/>
                    <a:pt x="250" y="76"/>
                  </a:cubicBezTo>
                  <a:cubicBezTo>
                    <a:pt x="250" y="75"/>
                    <a:pt x="250" y="75"/>
                    <a:pt x="250" y="75"/>
                  </a:cubicBezTo>
                  <a:cubicBezTo>
                    <a:pt x="250" y="74"/>
                    <a:pt x="250" y="74"/>
                    <a:pt x="250" y="74"/>
                  </a:cubicBezTo>
                  <a:cubicBezTo>
                    <a:pt x="233" y="63"/>
                    <a:pt x="216" y="54"/>
                    <a:pt x="194" y="47"/>
                  </a:cubicBezTo>
                  <a:cubicBezTo>
                    <a:pt x="190" y="45"/>
                    <a:pt x="189" y="45"/>
                    <a:pt x="183" y="43"/>
                  </a:cubicBezTo>
                  <a:cubicBezTo>
                    <a:pt x="183" y="43"/>
                    <a:pt x="183" y="43"/>
                    <a:pt x="183" y="43"/>
                  </a:cubicBezTo>
                  <a:cubicBezTo>
                    <a:pt x="196" y="36"/>
                    <a:pt x="207" y="32"/>
                    <a:pt x="217" y="30"/>
                  </a:cubicBezTo>
                  <a:cubicBezTo>
                    <a:pt x="237" y="38"/>
                    <a:pt x="253" y="48"/>
                    <a:pt x="265" y="60"/>
                  </a:cubicBezTo>
                  <a:cubicBezTo>
                    <a:pt x="277" y="73"/>
                    <a:pt x="283" y="88"/>
                    <a:pt x="284" y="103"/>
                  </a:cubicBezTo>
                  <a:cubicBezTo>
                    <a:pt x="284" y="105"/>
                    <a:pt x="285" y="107"/>
                    <a:pt x="285" y="109"/>
                  </a:cubicBezTo>
                  <a:cubicBezTo>
                    <a:pt x="285" y="118"/>
                    <a:pt x="283" y="127"/>
                    <a:pt x="280" y="136"/>
                  </a:cubicBezTo>
                  <a:cubicBezTo>
                    <a:pt x="276" y="147"/>
                    <a:pt x="271" y="157"/>
                    <a:pt x="263" y="166"/>
                  </a:cubicBezTo>
                  <a:cubicBezTo>
                    <a:pt x="247" y="187"/>
                    <a:pt x="221" y="203"/>
                    <a:pt x="191" y="212"/>
                  </a:cubicBezTo>
                  <a:cubicBezTo>
                    <a:pt x="191" y="213"/>
                    <a:pt x="190" y="213"/>
                    <a:pt x="190" y="214"/>
                  </a:cubicBezTo>
                  <a:cubicBezTo>
                    <a:pt x="190" y="214"/>
                    <a:pt x="190" y="214"/>
                    <a:pt x="190" y="214"/>
                  </a:cubicBezTo>
                  <a:cubicBezTo>
                    <a:pt x="191" y="215"/>
                    <a:pt x="191" y="216"/>
                    <a:pt x="192" y="215"/>
                  </a:cubicBezTo>
                  <a:cubicBezTo>
                    <a:pt x="225" y="206"/>
                    <a:pt x="255" y="189"/>
                    <a:pt x="275" y="167"/>
                  </a:cubicBezTo>
                  <a:cubicBezTo>
                    <a:pt x="293" y="145"/>
                    <a:pt x="302" y="120"/>
                    <a:pt x="300" y="95"/>
                  </a:cubicBezTo>
                  <a:close/>
                  <a:moveTo>
                    <a:pt x="197" y="23"/>
                  </a:moveTo>
                  <a:cubicBezTo>
                    <a:pt x="187" y="27"/>
                    <a:pt x="178" y="33"/>
                    <a:pt x="169" y="39"/>
                  </a:cubicBezTo>
                  <a:cubicBezTo>
                    <a:pt x="156" y="36"/>
                    <a:pt x="142" y="34"/>
                    <a:pt x="133" y="32"/>
                  </a:cubicBezTo>
                  <a:cubicBezTo>
                    <a:pt x="133" y="32"/>
                    <a:pt x="133" y="32"/>
                    <a:pt x="133" y="32"/>
                  </a:cubicBezTo>
                  <a:cubicBezTo>
                    <a:pt x="132" y="32"/>
                    <a:pt x="130" y="32"/>
                    <a:pt x="128" y="31"/>
                  </a:cubicBezTo>
                  <a:cubicBezTo>
                    <a:pt x="141" y="25"/>
                    <a:pt x="154" y="20"/>
                    <a:pt x="167" y="18"/>
                  </a:cubicBezTo>
                  <a:cubicBezTo>
                    <a:pt x="175" y="19"/>
                    <a:pt x="187" y="21"/>
                    <a:pt x="197" y="23"/>
                  </a:cubicBezTo>
                  <a:close/>
                  <a:moveTo>
                    <a:pt x="134" y="17"/>
                  </a:moveTo>
                  <a:cubicBezTo>
                    <a:pt x="127" y="21"/>
                    <a:pt x="120" y="25"/>
                    <a:pt x="114" y="29"/>
                  </a:cubicBezTo>
                  <a:cubicBezTo>
                    <a:pt x="102" y="28"/>
                    <a:pt x="91" y="26"/>
                    <a:pt x="80" y="25"/>
                  </a:cubicBezTo>
                  <a:cubicBezTo>
                    <a:pt x="97" y="20"/>
                    <a:pt x="116" y="18"/>
                    <a:pt x="134" y="17"/>
                  </a:cubicBezTo>
                  <a:close/>
                  <a:moveTo>
                    <a:pt x="27" y="47"/>
                  </a:moveTo>
                  <a:cubicBezTo>
                    <a:pt x="34" y="43"/>
                    <a:pt x="42" y="39"/>
                    <a:pt x="51" y="35"/>
                  </a:cubicBezTo>
                  <a:cubicBezTo>
                    <a:pt x="69" y="34"/>
                    <a:pt x="87" y="36"/>
                    <a:pt x="102" y="38"/>
                  </a:cubicBezTo>
                  <a:cubicBezTo>
                    <a:pt x="96" y="42"/>
                    <a:pt x="91" y="47"/>
                    <a:pt x="87" y="52"/>
                  </a:cubicBezTo>
                  <a:cubicBezTo>
                    <a:pt x="78" y="51"/>
                    <a:pt x="48" y="47"/>
                    <a:pt x="27" y="47"/>
                  </a:cubicBezTo>
                  <a:close/>
                  <a:moveTo>
                    <a:pt x="144" y="61"/>
                  </a:moveTo>
                  <a:cubicBezTo>
                    <a:pt x="129" y="58"/>
                    <a:pt x="111" y="55"/>
                    <a:pt x="96" y="53"/>
                  </a:cubicBezTo>
                  <a:cubicBezTo>
                    <a:pt x="101" y="48"/>
                    <a:pt x="108" y="43"/>
                    <a:pt x="114" y="39"/>
                  </a:cubicBezTo>
                  <a:cubicBezTo>
                    <a:pt x="114" y="39"/>
                    <a:pt x="116" y="39"/>
                    <a:pt x="116" y="39"/>
                  </a:cubicBezTo>
                  <a:cubicBezTo>
                    <a:pt x="120" y="40"/>
                    <a:pt x="124" y="40"/>
                    <a:pt x="124" y="41"/>
                  </a:cubicBezTo>
                  <a:cubicBezTo>
                    <a:pt x="135" y="42"/>
                    <a:pt x="146" y="44"/>
                    <a:pt x="156" y="46"/>
                  </a:cubicBezTo>
                  <a:cubicBezTo>
                    <a:pt x="157" y="46"/>
                    <a:pt x="158" y="46"/>
                    <a:pt x="159" y="47"/>
                  </a:cubicBezTo>
                  <a:cubicBezTo>
                    <a:pt x="154" y="51"/>
                    <a:pt x="149" y="56"/>
                    <a:pt x="144" y="61"/>
                  </a:cubicBezTo>
                  <a:close/>
                </a:path>
              </a:pathLst>
            </a:custGeom>
            <a:solidFill>
              <a:srgbClr val="C1B05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036" name="Group 12"/>
            <p:cNvGrpSpPr>
              <a:grpSpLocks/>
            </p:cNvGrpSpPr>
            <p:nvPr userDrawn="1"/>
          </p:nvGrpSpPr>
          <p:grpSpPr bwMode="auto">
            <a:xfrm>
              <a:off x="77" y="4151"/>
              <a:ext cx="576" cy="80"/>
              <a:chOff x="73" y="4118"/>
              <a:chExt cx="826" cy="94"/>
            </a:xfrm>
          </p:grpSpPr>
          <p:sp>
            <p:nvSpPr>
              <p:cNvPr id="5133" name="Freeform 13"/>
              <p:cNvSpPr>
                <a:spLocks/>
              </p:cNvSpPr>
              <p:nvPr/>
            </p:nvSpPr>
            <p:spPr bwMode="auto">
              <a:xfrm>
                <a:off x="73" y="4118"/>
                <a:ext cx="148" cy="94"/>
              </a:xfrm>
              <a:custGeom>
                <a:avLst/>
                <a:gdLst/>
                <a:ahLst/>
                <a:cxnLst>
                  <a:cxn ang="0">
                    <a:pos x="65" y="11"/>
                  </a:cxn>
                  <a:cxn ang="0">
                    <a:pos x="65" y="0"/>
                  </a:cxn>
                  <a:cxn ang="0">
                    <a:pos x="0" y="0"/>
                  </a:cxn>
                  <a:cxn ang="0">
                    <a:pos x="0" y="54"/>
                  </a:cxn>
                  <a:cxn ang="0">
                    <a:pos x="65" y="54"/>
                  </a:cxn>
                  <a:cxn ang="0">
                    <a:pos x="65" y="43"/>
                  </a:cxn>
                  <a:cxn ang="0">
                    <a:pos x="15" y="43"/>
                  </a:cxn>
                  <a:cxn ang="0">
                    <a:pos x="15" y="33"/>
                  </a:cxn>
                  <a:cxn ang="0">
                    <a:pos x="50" y="33"/>
                  </a:cxn>
                  <a:cxn ang="0">
                    <a:pos x="50" y="22"/>
                  </a:cxn>
                  <a:cxn ang="0">
                    <a:pos x="15" y="22"/>
                  </a:cxn>
                  <a:cxn ang="0">
                    <a:pos x="15" y="11"/>
                  </a:cxn>
                  <a:cxn ang="0">
                    <a:pos x="65" y="11"/>
                  </a:cxn>
                </a:cxnLst>
                <a:rect l="0" t="0" r="r" b="b"/>
                <a:pathLst>
                  <a:path w="65" h="54">
                    <a:moveTo>
                      <a:pt x="65" y="11"/>
                    </a:moveTo>
                    <a:lnTo>
                      <a:pt x="65" y="0"/>
                    </a:lnTo>
                    <a:lnTo>
                      <a:pt x="0" y="0"/>
                    </a:lnTo>
                    <a:lnTo>
                      <a:pt x="0" y="54"/>
                    </a:lnTo>
                    <a:lnTo>
                      <a:pt x="65" y="54"/>
                    </a:lnTo>
                    <a:lnTo>
                      <a:pt x="65" y="43"/>
                    </a:lnTo>
                    <a:lnTo>
                      <a:pt x="15" y="43"/>
                    </a:lnTo>
                    <a:lnTo>
                      <a:pt x="15" y="33"/>
                    </a:lnTo>
                    <a:lnTo>
                      <a:pt x="50" y="33"/>
                    </a:lnTo>
                    <a:lnTo>
                      <a:pt x="50" y="22"/>
                    </a:lnTo>
                    <a:lnTo>
                      <a:pt x="15" y="22"/>
                    </a:lnTo>
                    <a:lnTo>
                      <a:pt x="15" y="11"/>
                    </a:lnTo>
                    <a:lnTo>
                      <a:pt x="65" y="1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134" name="Freeform 14"/>
              <p:cNvSpPr>
                <a:spLocks noEditPoints="1"/>
              </p:cNvSpPr>
              <p:nvPr/>
            </p:nvSpPr>
            <p:spPr bwMode="auto">
              <a:xfrm>
                <a:off x="275" y="4129"/>
                <a:ext cx="125" cy="83"/>
              </a:xfrm>
              <a:custGeom>
                <a:avLst/>
                <a:gdLst/>
                <a:ahLst/>
                <a:cxnLst>
                  <a:cxn ang="0">
                    <a:pos x="40" y="32"/>
                  </a:cxn>
                  <a:cxn ang="0">
                    <a:pos x="55" y="16"/>
                  </a:cxn>
                  <a:cxn ang="0">
                    <a:pos x="40" y="0"/>
                  </a:cxn>
                  <a:cxn ang="0">
                    <a:pos x="0" y="0"/>
                  </a:cxn>
                  <a:cxn ang="0">
                    <a:pos x="0" y="48"/>
                  </a:cxn>
                  <a:cxn ang="0">
                    <a:pos x="10" y="48"/>
                  </a:cxn>
                  <a:cxn ang="0">
                    <a:pos x="10" y="32"/>
                  </a:cxn>
                  <a:cxn ang="0">
                    <a:pos x="25" y="32"/>
                  </a:cxn>
                  <a:cxn ang="0">
                    <a:pos x="40" y="48"/>
                  </a:cxn>
                  <a:cxn ang="0">
                    <a:pos x="55" y="48"/>
                  </a:cxn>
                  <a:cxn ang="0">
                    <a:pos x="40" y="32"/>
                  </a:cxn>
                  <a:cxn ang="0">
                    <a:pos x="10" y="21"/>
                  </a:cxn>
                  <a:cxn ang="0">
                    <a:pos x="10" y="11"/>
                  </a:cxn>
                  <a:cxn ang="0">
                    <a:pos x="40" y="11"/>
                  </a:cxn>
                  <a:cxn ang="0">
                    <a:pos x="45" y="16"/>
                  </a:cxn>
                  <a:cxn ang="0">
                    <a:pos x="40" y="21"/>
                  </a:cxn>
                  <a:cxn ang="0">
                    <a:pos x="10" y="21"/>
                  </a:cxn>
                </a:cxnLst>
                <a:rect l="0" t="0" r="r" b="b"/>
                <a:pathLst>
                  <a:path w="55" h="48">
                    <a:moveTo>
                      <a:pt x="40" y="32"/>
                    </a:moveTo>
                    <a:cubicBezTo>
                      <a:pt x="49" y="32"/>
                      <a:pt x="55" y="25"/>
                      <a:pt x="55" y="16"/>
                    </a:cubicBezTo>
                    <a:cubicBezTo>
                      <a:pt x="55" y="7"/>
                      <a:pt x="49" y="0"/>
                      <a:pt x="40" y="0"/>
                    </a:cubicBezTo>
                    <a:lnTo>
                      <a:pt x="0" y="0"/>
                    </a:lnTo>
                    <a:lnTo>
                      <a:pt x="0" y="48"/>
                    </a:lnTo>
                    <a:lnTo>
                      <a:pt x="10" y="48"/>
                    </a:lnTo>
                    <a:lnTo>
                      <a:pt x="10" y="32"/>
                    </a:lnTo>
                    <a:lnTo>
                      <a:pt x="25" y="32"/>
                    </a:lnTo>
                    <a:lnTo>
                      <a:pt x="40" y="48"/>
                    </a:lnTo>
                    <a:lnTo>
                      <a:pt x="55" y="48"/>
                    </a:lnTo>
                    <a:lnTo>
                      <a:pt x="40" y="32"/>
                    </a:lnTo>
                    <a:close/>
                    <a:moveTo>
                      <a:pt x="10" y="21"/>
                    </a:moveTo>
                    <a:lnTo>
                      <a:pt x="10" y="11"/>
                    </a:lnTo>
                    <a:lnTo>
                      <a:pt x="40" y="11"/>
                    </a:lnTo>
                    <a:cubicBezTo>
                      <a:pt x="43" y="11"/>
                      <a:pt x="45" y="13"/>
                      <a:pt x="45" y="16"/>
                    </a:cubicBezTo>
                    <a:cubicBezTo>
                      <a:pt x="45" y="19"/>
                      <a:pt x="43" y="21"/>
                      <a:pt x="40" y="21"/>
                    </a:cubicBezTo>
                    <a:lnTo>
                      <a:pt x="10" y="2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135" name="Freeform 15"/>
              <p:cNvSpPr>
                <a:spLocks noEditPoints="1"/>
              </p:cNvSpPr>
              <p:nvPr/>
            </p:nvSpPr>
            <p:spPr bwMode="auto">
              <a:xfrm>
                <a:off x="581" y="4129"/>
                <a:ext cx="125" cy="83"/>
              </a:xfrm>
              <a:custGeom>
                <a:avLst/>
                <a:gdLst/>
                <a:ahLst/>
                <a:cxnLst>
                  <a:cxn ang="0">
                    <a:pos x="40" y="32"/>
                  </a:cxn>
                  <a:cxn ang="0">
                    <a:pos x="55" y="16"/>
                  </a:cxn>
                  <a:cxn ang="0">
                    <a:pos x="40" y="0"/>
                  </a:cxn>
                  <a:cxn ang="0">
                    <a:pos x="0" y="0"/>
                  </a:cxn>
                  <a:cxn ang="0">
                    <a:pos x="0" y="48"/>
                  </a:cxn>
                  <a:cxn ang="0">
                    <a:pos x="10" y="48"/>
                  </a:cxn>
                  <a:cxn ang="0">
                    <a:pos x="10" y="32"/>
                  </a:cxn>
                  <a:cxn ang="0">
                    <a:pos x="25" y="32"/>
                  </a:cxn>
                  <a:cxn ang="0">
                    <a:pos x="40" y="48"/>
                  </a:cxn>
                  <a:cxn ang="0">
                    <a:pos x="55" y="48"/>
                  </a:cxn>
                  <a:cxn ang="0">
                    <a:pos x="40" y="32"/>
                  </a:cxn>
                  <a:cxn ang="0">
                    <a:pos x="10" y="21"/>
                  </a:cxn>
                  <a:cxn ang="0">
                    <a:pos x="10" y="11"/>
                  </a:cxn>
                  <a:cxn ang="0">
                    <a:pos x="40" y="11"/>
                  </a:cxn>
                  <a:cxn ang="0">
                    <a:pos x="45" y="16"/>
                  </a:cxn>
                  <a:cxn ang="0">
                    <a:pos x="40" y="21"/>
                  </a:cxn>
                  <a:cxn ang="0">
                    <a:pos x="10" y="21"/>
                  </a:cxn>
                </a:cxnLst>
                <a:rect l="0" t="0" r="r" b="b"/>
                <a:pathLst>
                  <a:path w="55" h="48">
                    <a:moveTo>
                      <a:pt x="40" y="32"/>
                    </a:moveTo>
                    <a:cubicBezTo>
                      <a:pt x="49" y="32"/>
                      <a:pt x="55" y="25"/>
                      <a:pt x="55" y="16"/>
                    </a:cubicBezTo>
                    <a:cubicBezTo>
                      <a:pt x="55" y="7"/>
                      <a:pt x="49" y="0"/>
                      <a:pt x="40" y="0"/>
                    </a:cubicBezTo>
                    <a:lnTo>
                      <a:pt x="0" y="0"/>
                    </a:lnTo>
                    <a:lnTo>
                      <a:pt x="0" y="48"/>
                    </a:lnTo>
                    <a:lnTo>
                      <a:pt x="10" y="48"/>
                    </a:lnTo>
                    <a:lnTo>
                      <a:pt x="10" y="32"/>
                    </a:lnTo>
                    <a:lnTo>
                      <a:pt x="25" y="32"/>
                    </a:lnTo>
                    <a:lnTo>
                      <a:pt x="40" y="48"/>
                    </a:lnTo>
                    <a:lnTo>
                      <a:pt x="55" y="48"/>
                    </a:lnTo>
                    <a:lnTo>
                      <a:pt x="40" y="32"/>
                    </a:lnTo>
                    <a:close/>
                    <a:moveTo>
                      <a:pt x="10" y="21"/>
                    </a:moveTo>
                    <a:lnTo>
                      <a:pt x="10" y="11"/>
                    </a:lnTo>
                    <a:lnTo>
                      <a:pt x="40" y="11"/>
                    </a:lnTo>
                    <a:cubicBezTo>
                      <a:pt x="43" y="11"/>
                      <a:pt x="45" y="13"/>
                      <a:pt x="45" y="16"/>
                    </a:cubicBezTo>
                    <a:cubicBezTo>
                      <a:pt x="45" y="19"/>
                      <a:pt x="43" y="21"/>
                      <a:pt x="40" y="21"/>
                    </a:cubicBezTo>
                    <a:lnTo>
                      <a:pt x="10" y="2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136" name="Freeform 16"/>
              <p:cNvSpPr>
                <a:spLocks noEditPoints="1"/>
              </p:cNvSpPr>
              <p:nvPr/>
            </p:nvSpPr>
            <p:spPr bwMode="auto">
              <a:xfrm>
                <a:off x="763" y="4129"/>
                <a:ext cx="136" cy="83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37"/>
                  </a:cxn>
                  <a:cxn ang="0">
                    <a:pos x="0" y="48"/>
                  </a:cxn>
                  <a:cxn ang="0">
                    <a:pos x="38" y="48"/>
                  </a:cxn>
                  <a:cxn ang="0">
                    <a:pos x="60" y="24"/>
                  </a:cxn>
                  <a:cxn ang="0">
                    <a:pos x="38" y="0"/>
                  </a:cxn>
                  <a:cxn ang="0">
                    <a:pos x="35" y="37"/>
                  </a:cxn>
                  <a:cxn ang="0">
                    <a:pos x="13" y="37"/>
                  </a:cxn>
                  <a:cxn ang="0">
                    <a:pos x="13" y="11"/>
                  </a:cxn>
                  <a:cxn ang="0">
                    <a:pos x="35" y="11"/>
                  </a:cxn>
                  <a:cxn ang="0">
                    <a:pos x="48" y="24"/>
                  </a:cxn>
                  <a:cxn ang="0">
                    <a:pos x="35" y="37"/>
                  </a:cxn>
                </a:cxnLst>
                <a:rect l="0" t="0" r="r" b="b"/>
                <a:pathLst>
                  <a:path w="60" h="48">
                    <a:moveTo>
                      <a:pt x="38" y="0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0" y="37"/>
                    </a:lnTo>
                    <a:lnTo>
                      <a:pt x="0" y="48"/>
                    </a:lnTo>
                    <a:lnTo>
                      <a:pt x="38" y="48"/>
                    </a:lnTo>
                    <a:cubicBezTo>
                      <a:pt x="50" y="48"/>
                      <a:pt x="60" y="37"/>
                      <a:pt x="60" y="24"/>
                    </a:cubicBezTo>
                    <a:cubicBezTo>
                      <a:pt x="60" y="11"/>
                      <a:pt x="50" y="0"/>
                      <a:pt x="38" y="0"/>
                    </a:cubicBezTo>
                    <a:close/>
                    <a:moveTo>
                      <a:pt x="35" y="37"/>
                    </a:moveTo>
                    <a:lnTo>
                      <a:pt x="13" y="37"/>
                    </a:lnTo>
                    <a:lnTo>
                      <a:pt x="13" y="11"/>
                    </a:lnTo>
                    <a:lnTo>
                      <a:pt x="35" y="11"/>
                    </a:lnTo>
                    <a:cubicBezTo>
                      <a:pt x="42" y="11"/>
                      <a:pt x="48" y="16"/>
                      <a:pt x="48" y="24"/>
                    </a:cubicBezTo>
                    <a:cubicBezTo>
                      <a:pt x="48" y="31"/>
                      <a:pt x="42" y="37"/>
                      <a:pt x="35" y="37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137" name="Freeform 17"/>
              <p:cNvSpPr>
                <a:spLocks/>
              </p:cNvSpPr>
              <p:nvPr/>
            </p:nvSpPr>
            <p:spPr bwMode="auto">
              <a:xfrm>
                <a:off x="419" y="4118"/>
                <a:ext cx="146" cy="94"/>
              </a:xfrm>
              <a:custGeom>
                <a:avLst/>
                <a:gdLst/>
                <a:ahLst/>
                <a:cxnLst>
                  <a:cxn ang="0">
                    <a:pos x="25" y="33"/>
                  </a:cxn>
                  <a:cxn ang="0">
                    <a:pos x="55" y="33"/>
                  </a:cxn>
                  <a:cxn ang="0">
                    <a:pos x="55" y="39"/>
                  </a:cxn>
                  <a:cxn ang="0">
                    <a:pos x="50" y="43"/>
                  </a:cxn>
                  <a:cxn ang="0">
                    <a:pos x="15" y="43"/>
                  </a:cxn>
                  <a:cxn ang="0">
                    <a:pos x="15" y="11"/>
                  </a:cxn>
                  <a:cxn ang="0">
                    <a:pos x="55" y="11"/>
                  </a:cxn>
                  <a:cxn ang="0">
                    <a:pos x="55" y="17"/>
                  </a:cxn>
                  <a:cxn ang="0">
                    <a:pos x="65" y="14"/>
                  </a:cxn>
                  <a:cxn ang="0">
                    <a:pos x="65" y="11"/>
                  </a:cxn>
                  <a:cxn ang="0">
                    <a:pos x="55" y="0"/>
                  </a:cxn>
                  <a:cxn ang="0">
                    <a:pos x="10" y="0"/>
                  </a:cxn>
                  <a:cxn ang="0">
                    <a:pos x="0" y="11"/>
                  </a:cxn>
                  <a:cxn ang="0">
                    <a:pos x="0" y="43"/>
                  </a:cxn>
                  <a:cxn ang="0">
                    <a:pos x="10" y="54"/>
                  </a:cxn>
                  <a:cxn ang="0">
                    <a:pos x="55" y="54"/>
                  </a:cxn>
                  <a:cxn ang="0">
                    <a:pos x="65" y="43"/>
                  </a:cxn>
                  <a:cxn ang="0">
                    <a:pos x="65" y="22"/>
                  </a:cxn>
                  <a:cxn ang="0">
                    <a:pos x="25" y="22"/>
                  </a:cxn>
                  <a:cxn ang="0">
                    <a:pos x="25" y="33"/>
                  </a:cxn>
                </a:cxnLst>
                <a:rect l="0" t="0" r="r" b="b"/>
                <a:pathLst>
                  <a:path w="65" h="54">
                    <a:moveTo>
                      <a:pt x="25" y="33"/>
                    </a:moveTo>
                    <a:lnTo>
                      <a:pt x="55" y="33"/>
                    </a:lnTo>
                    <a:lnTo>
                      <a:pt x="55" y="39"/>
                    </a:lnTo>
                    <a:cubicBezTo>
                      <a:pt x="54" y="41"/>
                      <a:pt x="52" y="43"/>
                      <a:pt x="50" y="43"/>
                    </a:cubicBezTo>
                    <a:lnTo>
                      <a:pt x="15" y="43"/>
                    </a:lnTo>
                    <a:lnTo>
                      <a:pt x="15" y="11"/>
                    </a:lnTo>
                    <a:lnTo>
                      <a:pt x="55" y="11"/>
                    </a:lnTo>
                    <a:lnTo>
                      <a:pt x="55" y="17"/>
                    </a:lnTo>
                    <a:lnTo>
                      <a:pt x="65" y="14"/>
                    </a:lnTo>
                    <a:lnTo>
                      <a:pt x="65" y="11"/>
                    </a:lnTo>
                    <a:cubicBezTo>
                      <a:pt x="65" y="5"/>
                      <a:pt x="60" y="0"/>
                      <a:pt x="55" y="0"/>
                    </a:cubicBezTo>
                    <a:lnTo>
                      <a:pt x="10" y="0"/>
                    </a:lnTo>
                    <a:cubicBezTo>
                      <a:pt x="4" y="0"/>
                      <a:pt x="0" y="5"/>
                      <a:pt x="0" y="11"/>
                    </a:cubicBezTo>
                    <a:lnTo>
                      <a:pt x="0" y="43"/>
                    </a:lnTo>
                    <a:cubicBezTo>
                      <a:pt x="0" y="49"/>
                      <a:pt x="4" y="54"/>
                      <a:pt x="10" y="54"/>
                    </a:cubicBezTo>
                    <a:lnTo>
                      <a:pt x="55" y="54"/>
                    </a:lnTo>
                    <a:cubicBezTo>
                      <a:pt x="60" y="54"/>
                      <a:pt x="65" y="49"/>
                      <a:pt x="65" y="43"/>
                    </a:cubicBezTo>
                    <a:lnTo>
                      <a:pt x="65" y="22"/>
                    </a:lnTo>
                    <a:lnTo>
                      <a:pt x="25" y="22"/>
                    </a:lnTo>
                    <a:lnTo>
                      <a:pt x="25" y="33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138" name="Rectangle 18"/>
              <p:cNvSpPr>
                <a:spLocks noChangeArrowheads="1"/>
              </p:cNvSpPr>
              <p:nvPr/>
            </p:nvSpPr>
            <p:spPr bwMode="auto">
              <a:xfrm>
                <a:off x="236" y="4129"/>
                <a:ext cx="23" cy="83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5139" name="Rectangle 19"/>
              <p:cNvSpPr>
                <a:spLocks noChangeArrowheads="1"/>
              </p:cNvSpPr>
              <p:nvPr/>
            </p:nvSpPr>
            <p:spPr bwMode="auto">
              <a:xfrm>
                <a:off x="724" y="4129"/>
                <a:ext cx="23" cy="83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FF0000"/>
                </a:solidFill>
              </a:rPr>
              <a:t>Metering Modification to T&amp;S code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IE" dirty="0" smtClean="0"/>
          </a:p>
          <a:p>
            <a:pPr algn="ctr" eaLnBrk="1" hangingPunct="1">
              <a:buFontTx/>
              <a:buNone/>
            </a:pPr>
            <a:r>
              <a:rPr lang="en-IE" dirty="0" smtClean="0"/>
              <a:t>Cathal Kearney</a:t>
            </a:r>
          </a:p>
          <a:p>
            <a:pPr algn="ctr" eaLnBrk="1" hangingPunct="1">
              <a:buFontTx/>
              <a:buNone/>
            </a:pPr>
            <a:endParaRPr lang="en-IE" dirty="0" smtClean="0"/>
          </a:p>
          <a:p>
            <a:pPr algn="ctr" eaLnBrk="1" hangingPunct="1">
              <a:buFontTx/>
              <a:buNone/>
            </a:pPr>
            <a:r>
              <a:rPr lang="en-IE" dirty="0" smtClean="0"/>
              <a:t>Protection &amp; Metering</a:t>
            </a:r>
          </a:p>
          <a:p>
            <a:pPr algn="ctr" eaLnBrk="1" hangingPunct="1">
              <a:buFontTx/>
              <a:buNone/>
            </a:pPr>
            <a:endParaRPr lang="en-IE" dirty="0" smtClean="0"/>
          </a:p>
          <a:p>
            <a:pPr algn="ctr" eaLnBrk="1" hangingPunct="1">
              <a:buFontTx/>
              <a:buNone/>
            </a:pPr>
            <a:r>
              <a:rPr lang="en-IE" dirty="0" smtClean="0"/>
              <a:t>03/12/2015</a:t>
            </a:r>
          </a:p>
          <a:p>
            <a:pPr algn="ctr" eaLnBrk="1" hangingPunct="1">
              <a:buFontTx/>
              <a:buNone/>
            </a:pP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Outline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000" dirty="0" smtClean="0"/>
              <a:t>SEM Mod_4_15 raised at the April 2015 meeting 61</a:t>
            </a:r>
          </a:p>
          <a:p>
            <a:pPr marL="0" indent="0">
              <a:buNone/>
            </a:pPr>
            <a:endParaRPr lang="en-IE" sz="2000" dirty="0" smtClean="0"/>
          </a:p>
          <a:p>
            <a:r>
              <a:rPr lang="en-IE" sz="2000" dirty="0" smtClean="0"/>
              <a:t>Meter Operator to liaise with Proposer in relation to cost / benefit analysis of implementation of proposal</a:t>
            </a:r>
          </a:p>
          <a:p>
            <a:endParaRPr lang="en-IE" sz="2000" dirty="0" smtClean="0"/>
          </a:p>
          <a:p>
            <a:r>
              <a:rPr lang="en-IE" sz="2000" dirty="0"/>
              <a:t>Presentation on issue to IWEA at Tripartite meeting in May</a:t>
            </a:r>
          </a:p>
          <a:p>
            <a:pPr marL="0" indent="0">
              <a:buNone/>
            </a:pPr>
            <a:endParaRPr lang="en-IE" sz="2000" dirty="0"/>
          </a:p>
          <a:p>
            <a:r>
              <a:rPr lang="en-IE" sz="2000" dirty="0" smtClean="0"/>
              <a:t>ESBN / EirGrid and SEM-O investigated impact on Market and options to resolve issue </a:t>
            </a:r>
          </a:p>
          <a:p>
            <a:endParaRPr lang="en-IE" sz="2000" dirty="0"/>
          </a:p>
          <a:p>
            <a:r>
              <a:rPr lang="en-IE" sz="2000" dirty="0" smtClean="0"/>
              <a:t>Investigation and Options outlined to CER</a:t>
            </a:r>
          </a:p>
          <a:p>
            <a:endParaRPr lang="en-IE" sz="2000" dirty="0"/>
          </a:p>
          <a:p>
            <a:pPr marL="0" indent="0">
              <a:buNone/>
            </a:pPr>
            <a:endParaRPr lang="en-IE" sz="2000" dirty="0" smtClean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49947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Joint investigation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E" sz="2000" dirty="0" smtClean="0"/>
              <a:t>ESBN MO and EirGrid MDP investigated impact in relation to loss of meter data to SEM</a:t>
            </a:r>
          </a:p>
          <a:p>
            <a:pPr marL="0" indent="0">
              <a:buNone/>
            </a:pPr>
            <a:endParaRPr lang="en-IE" sz="2000" dirty="0" smtClean="0"/>
          </a:p>
          <a:p>
            <a:pPr algn="just"/>
            <a:r>
              <a:rPr lang="en-IE" sz="2000" dirty="0"/>
              <a:t>G</a:t>
            </a:r>
            <a:r>
              <a:rPr lang="en-IE" sz="2000" dirty="0" smtClean="0"/>
              <a:t>reater numbers of DSO connected Generation Units changing to Price effecting over the last 2 years</a:t>
            </a:r>
          </a:p>
          <a:p>
            <a:pPr marL="0" indent="0" algn="just">
              <a:buNone/>
            </a:pPr>
            <a:endParaRPr lang="en-IE" sz="2000" dirty="0" smtClean="0"/>
          </a:p>
          <a:p>
            <a:pPr algn="just"/>
            <a:r>
              <a:rPr lang="en-IE" sz="2000" dirty="0" smtClean="0"/>
              <a:t>Identified that communication and loss of power supply to DSO meters impact on MDP and SEM requirement for </a:t>
            </a:r>
            <a:r>
              <a:rPr lang="en-IE" sz="2000" dirty="0"/>
              <a:t>S</a:t>
            </a:r>
            <a:r>
              <a:rPr lang="en-IE" sz="2000" dirty="0" smtClean="0"/>
              <a:t>ettlement</a:t>
            </a:r>
          </a:p>
          <a:p>
            <a:endParaRPr lang="en-IE" sz="2000" dirty="0"/>
          </a:p>
          <a:p>
            <a:pPr algn="just"/>
            <a:r>
              <a:rPr lang="en-IE" sz="2000" dirty="0" smtClean="0"/>
              <a:t>Developed options and costs to resolve meter power supply and communications issues  </a:t>
            </a:r>
            <a:endParaRPr lang="en-IE" sz="2000" dirty="0"/>
          </a:p>
        </p:txBody>
      </p:sp>
    </p:spTree>
    <p:extLst>
      <p:ext uri="{BB962C8B-B14F-4D97-AF65-F5344CB8AC3E}">
        <p14:creationId xmlns="" xmlns:p14="http://schemas.microsoft.com/office/powerpoint/2010/main" val="1564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</a:t>
            </a:r>
            <a:r>
              <a:rPr lang="en-IE" dirty="0" smtClean="0"/>
              <a:t>olutions identified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E" sz="1600" dirty="0" smtClean="0"/>
              <a:t>DSO customers to provide robust communication channels, this option does not tackle loss of power supply to energy meters but </a:t>
            </a:r>
            <a:r>
              <a:rPr lang="en-IE" sz="1600" smtClean="0"/>
              <a:t>would </a:t>
            </a:r>
            <a:r>
              <a:rPr lang="en-IE" sz="1600" smtClean="0"/>
              <a:t>reduce </a:t>
            </a:r>
            <a:r>
              <a:rPr lang="en-IE" sz="1600" dirty="0" smtClean="0"/>
              <a:t>communication problems only. Requirement is covered by DSO connection agreement.</a:t>
            </a:r>
            <a:endParaRPr lang="en-IE" sz="1600" strike="sngStrike" dirty="0" smtClean="0"/>
          </a:p>
          <a:p>
            <a:pPr marL="0" indent="0" algn="just">
              <a:buNone/>
            </a:pPr>
            <a:endParaRPr lang="en-IE" sz="1600" dirty="0" smtClean="0"/>
          </a:p>
          <a:p>
            <a:pPr algn="just"/>
            <a:r>
              <a:rPr lang="en-IE" sz="1600" dirty="0" smtClean="0"/>
              <a:t>Option – Installation of meter data logger with back up power supply and communication support – Minimum standard to allow MDP to poll meter data, approx. cost €4000 per metering point and on-going </a:t>
            </a:r>
            <a:r>
              <a:rPr lang="en-IE" sz="1600" dirty="0"/>
              <a:t>ESBN O&amp;M charges would need to be reviewed </a:t>
            </a:r>
            <a:r>
              <a:rPr lang="en-IE" sz="1600" dirty="0" smtClean="0"/>
              <a:t>– Retro fit option for existing DSO connected customers only (does not include telecom lines). </a:t>
            </a:r>
            <a:endParaRPr lang="en-IE" sz="1600" dirty="0"/>
          </a:p>
          <a:p>
            <a:pPr algn="just"/>
            <a:endParaRPr lang="en-IE" sz="1600" dirty="0" smtClean="0"/>
          </a:p>
          <a:p>
            <a:pPr algn="just"/>
            <a:r>
              <a:rPr lang="en-IE" sz="1600" dirty="0" smtClean="0"/>
              <a:t>Option – Installation of DSO energy meter &amp; communications to current TSO equivalent standard (energy meters with back up power supply and robust communication channels). Approx. additional cost of €15,000 </a:t>
            </a:r>
            <a:r>
              <a:rPr lang="en-IE" sz="1600" dirty="0"/>
              <a:t>per metering point </a:t>
            </a:r>
            <a:r>
              <a:rPr lang="en-IE" sz="1600" dirty="0" smtClean="0"/>
              <a:t>and on-going ESBN O&amp;M charges would need to be reviewed. This would be an option for existing connections and would become the standard for new DSO connections     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77550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E" sz="1300" dirty="0" smtClean="0"/>
              <a:t>CER noted issue has arisen and to write to EirGrid </a:t>
            </a:r>
            <a:r>
              <a:rPr lang="en-IE" sz="1300" dirty="0"/>
              <a:t>a</a:t>
            </a:r>
            <a:r>
              <a:rPr lang="en-IE" sz="1300" dirty="0" smtClean="0"/>
              <a:t>nd ESBN in relation to working together to resolve the issue</a:t>
            </a:r>
          </a:p>
          <a:p>
            <a:pPr algn="just"/>
            <a:endParaRPr lang="en-IE" sz="1300" dirty="0" smtClean="0"/>
          </a:p>
          <a:p>
            <a:pPr algn="just"/>
            <a:r>
              <a:rPr lang="en-IE" sz="1300" dirty="0"/>
              <a:t>ESBN and </a:t>
            </a:r>
            <a:r>
              <a:rPr lang="en-IE" sz="1300" dirty="0" smtClean="0"/>
              <a:t>EirGrid </a:t>
            </a:r>
            <a:r>
              <a:rPr lang="en-IE" sz="1300" dirty="0"/>
              <a:t>to develop coordinated approach to communicating with affected parties in the coming </a:t>
            </a:r>
            <a:r>
              <a:rPr lang="en-IE" sz="1300" dirty="0" smtClean="0"/>
              <a:t>weeks, this would mean that</a:t>
            </a:r>
          </a:p>
          <a:p>
            <a:pPr algn="just"/>
            <a:endParaRPr lang="en-IE" sz="13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IE" sz="1200" dirty="0"/>
              <a:t>Current DSO connections wishing to change to Price Effecting metering requirements will need </a:t>
            </a:r>
            <a:r>
              <a:rPr lang="en-IE" sz="1200" dirty="0" smtClean="0"/>
              <a:t>to meet TSO equivalent standards as part of registration (See previous options</a:t>
            </a:r>
            <a:r>
              <a:rPr lang="en-IE" sz="1200" dirty="0"/>
              <a:t>)</a:t>
            </a:r>
          </a:p>
          <a:p>
            <a:pPr marL="400050" lvl="1" indent="0" algn="just">
              <a:buNone/>
            </a:pPr>
            <a:endParaRPr lang="en-IE" sz="12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IE" sz="1200" dirty="0"/>
              <a:t>Where existing DSO Price effecting units are causing issues metering requirements will need to be fulfilled (See </a:t>
            </a:r>
            <a:r>
              <a:rPr lang="en-IE" sz="1200" dirty="0" smtClean="0"/>
              <a:t>previous options</a:t>
            </a:r>
            <a:r>
              <a:rPr lang="en-IE" sz="1200" dirty="0"/>
              <a:t>)</a:t>
            </a:r>
          </a:p>
          <a:p>
            <a:pPr marL="0" indent="0" algn="just">
              <a:buNone/>
            </a:pPr>
            <a:endParaRPr lang="en-IE" sz="1300" dirty="0"/>
          </a:p>
          <a:p>
            <a:pPr algn="just"/>
            <a:r>
              <a:rPr lang="en-IE" sz="1300" dirty="0" smtClean="0"/>
              <a:t>Provision 3.77 in the T&amp;SC for MDP to inform the Market Operator if a unit does not fulfil its metering requirements for the classification requested.</a:t>
            </a:r>
          </a:p>
          <a:p>
            <a:pPr marL="0" indent="0" algn="just">
              <a:buNone/>
            </a:pPr>
            <a:endParaRPr lang="en-IE" sz="1300" dirty="0"/>
          </a:p>
          <a:p>
            <a:pPr algn="just"/>
            <a:r>
              <a:rPr lang="en-IE" sz="1300" dirty="0" smtClean="0"/>
              <a:t>Roles and responsibilities in relation to MDP and MO roles to be explored in the Metering Group forum for I-SEM</a:t>
            </a:r>
          </a:p>
          <a:p>
            <a:pPr algn="just"/>
            <a:endParaRPr lang="en-IE" sz="1300" dirty="0"/>
          </a:p>
          <a:p>
            <a:pPr algn="just"/>
            <a:r>
              <a:rPr lang="en-IE" sz="1300" dirty="0" smtClean="0"/>
              <a:t>Proposer requests that </a:t>
            </a:r>
            <a:r>
              <a:rPr lang="en-IE" sz="1300" dirty="0"/>
              <a:t>SEM </a:t>
            </a:r>
            <a:r>
              <a:rPr lang="en-IE" sz="1300" dirty="0" smtClean="0"/>
              <a:t>Mod_4_15 </a:t>
            </a:r>
            <a:r>
              <a:rPr lang="en-IE" sz="1300" cap="small" dirty="0"/>
              <a:t>MODIFICATION TO RELEVANT METER OPERATOR ROLE AND SUPPORT REQUIREMENTS FOR METER COMMUNICATION </a:t>
            </a:r>
            <a:r>
              <a:rPr lang="en-IE" sz="1300" cap="small" dirty="0" smtClean="0"/>
              <a:t>CHANNELS</a:t>
            </a:r>
            <a:r>
              <a:rPr lang="en-IE" sz="1300" cap="all" dirty="0"/>
              <a:t> </a:t>
            </a:r>
            <a:r>
              <a:rPr lang="en-IE" sz="1300" dirty="0"/>
              <a:t> </a:t>
            </a:r>
            <a:r>
              <a:rPr lang="en-IE" sz="1300" dirty="0" smtClean="0"/>
              <a:t>- is deferred until this process is finalised </a:t>
            </a:r>
          </a:p>
          <a:p>
            <a:endParaRPr lang="en-IE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59289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Eirgrid">
  <a:themeElements>
    <a:clrScheme name="New Eirgri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 Eir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Eirgri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Eirgri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Eirgri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Eirgri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Eirgri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Eirgri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Eirgri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Eirgri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Eirgri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Eirgri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Eirgri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Eirgri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1694</MMTID>
    <ModID xmlns="bd8dd43f-48f8-46ce-9b8d-78f402b7750b">711</Mod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129E22-7C95-4C27-AF49-B071294CAB62}"/>
</file>

<file path=customXml/itemProps2.xml><?xml version="1.0" encoding="utf-8"?>
<ds:datastoreItem xmlns:ds="http://schemas.openxmlformats.org/officeDocument/2006/customXml" ds:itemID="{964775C2-6EF0-44C0-95EA-255AA6E057EC}"/>
</file>

<file path=customXml/itemProps3.xml><?xml version="1.0" encoding="utf-8"?>
<ds:datastoreItem xmlns:ds="http://schemas.openxmlformats.org/officeDocument/2006/customXml" ds:itemID="{C061D62F-916E-48B5-9AF3-D4967E0A0B90}"/>
</file>

<file path=docProps/app.xml><?xml version="1.0" encoding="utf-8"?>
<Properties xmlns="http://schemas.openxmlformats.org/officeDocument/2006/extended-properties" xmlns:vt="http://schemas.openxmlformats.org/officeDocument/2006/docPropsVTypes">
  <Template>New Eirgrid</Template>
  <TotalTime>6108</TotalTime>
  <Words>460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 Eirgrid</vt:lpstr>
      <vt:lpstr>Metering Modification to T&amp;S code</vt:lpstr>
      <vt:lpstr>Outline</vt:lpstr>
      <vt:lpstr>Joint investigation</vt:lpstr>
      <vt:lpstr>Solutions identified</vt:lpstr>
      <vt:lpstr>Summary</vt:lpstr>
    </vt:vector>
  </TitlesOfParts>
  <Company>ESB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 Metering Mod 26-11-2015</dc:title>
  <dc:creator>Build</dc:creator>
  <cp:lastModifiedBy>kcompagnoni</cp:lastModifiedBy>
  <cp:revision>314</cp:revision>
  <cp:lastPrinted>2015-11-27T16:12:02Z</cp:lastPrinted>
  <dcterms:created xsi:type="dcterms:W3CDTF">2007-05-15T10:47:44Z</dcterms:created>
  <dcterms:modified xsi:type="dcterms:W3CDTF">2015-12-01T17:41:31Z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1049</vt:lpwstr>
  </property>
  <property fmtid="{D5CDD505-2E9C-101B-9397-08002B2CF9AE}" pid="7" name="Year of Modification Proposal">
    <vt:lpwstr>2015</vt:lpwstr>
  </property>
  <property fmtid="{D5CDD505-2E9C-101B-9397-08002B2CF9AE}" pid="8" name="Document Type">
    <vt:lpwstr>Slides</vt:lpwstr>
  </property>
  <property fmtid="{D5CDD505-2E9C-101B-9397-08002B2CF9AE}" pid="10" name="_CopySource">
    <vt:lpwstr>SEM Metering Mod 26-11-2015.pptx</vt:lpwstr>
  </property>
  <property fmtid="{D5CDD505-2E9C-101B-9397-08002B2CF9AE}" pid="11" name="Order">
    <vt:r8>366600</vt:r8>
  </property>
</Properties>
</file>