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35" r:id="rId1"/>
  </p:sldMasterIdLst>
  <p:notesMasterIdLst>
    <p:notesMasterId r:id="rId8"/>
  </p:notesMasterIdLst>
  <p:handoutMasterIdLst>
    <p:handoutMasterId r:id="rId9"/>
  </p:handoutMasterIdLst>
  <p:sldIdLst>
    <p:sldId id="596" r:id="rId2"/>
    <p:sldId id="593" r:id="rId3"/>
    <p:sldId id="597" r:id="rId4"/>
    <p:sldId id="598" r:id="rId5"/>
    <p:sldId id="599" r:id="rId6"/>
    <p:sldId id="600" r:id="rId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0000"/>
    <a:srgbClr val="DDA7BC"/>
    <a:srgbClr val="FF6600"/>
    <a:srgbClr val="FF9933"/>
    <a:srgbClr val="00FFCC"/>
    <a:srgbClr val="33CCCC"/>
    <a:srgbClr val="33CC33"/>
    <a:srgbClr val="4D4D4D"/>
    <a:srgbClr val="333333"/>
    <a:srgbClr val="45454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57" autoAdjust="0"/>
    <p:restoredTop sz="98757" autoAdjust="0"/>
  </p:normalViewPr>
  <p:slideViewPr>
    <p:cSldViewPr>
      <p:cViewPr varScale="1">
        <p:scale>
          <a:sx n="98" d="100"/>
          <a:sy n="98" d="100"/>
        </p:scale>
        <p:origin x="-22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2868" y="7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5659" cy="496412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9430091"/>
            <a:ext cx="2945659" cy="49641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50" y="9430091"/>
            <a:ext cx="2945659" cy="49641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37F0A7A6-70A8-483B-9C41-970100D23ADD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782547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5659" cy="496412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50" y="0"/>
            <a:ext cx="2945659" cy="496412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0A6594B-9D0A-445A-A98E-AE6E78F28F27}" type="datetimeFigureOut">
              <a:rPr lang="en-IE" smtClean="0"/>
              <a:pPr/>
              <a:t>14/04/2015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2"/>
          </a:xfrm>
          <a:prstGeom prst="rect">
            <a:avLst/>
          </a:prstGeom>
        </p:spPr>
        <p:txBody>
          <a:bodyPr vert="horz" lIns="91427" tIns="45714" rIns="91427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9430091"/>
            <a:ext cx="2945659" cy="49641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50" y="9430091"/>
            <a:ext cx="2945659" cy="49641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E31B0296-E746-45CA-B640-5351F52C965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8972164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41" t="31338" r="30" b="9061"/>
          <a:stretch/>
        </p:blipFill>
        <p:spPr>
          <a:xfrm>
            <a:off x="323528" y="548680"/>
            <a:ext cx="8548272" cy="3397911"/>
          </a:xfrm>
          <a:prstGeom prst="rect">
            <a:avLst/>
          </a:prstGeom>
        </p:spPr>
      </p:pic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742108" y="4843950"/>
            <a:ext cx="4401892" cy="2014050"/>
          </a:xfrm>
          <a:prstGeom prst="rect">
            <a:avLst/>
          </a:prstGeom>
        </p:spPr>
      </p:pic>
      <p:pic>
        <p:nvPicPr>
          <p:cNvPr id="6" name="Picture 5" descr="Untitled-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51520" y="6165304"/>
            <a:ext cx="2078180" cy="54096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23528" y="3946591"/>
            <a:ext cx="7772400" cy="914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buNone/>
              <a:defRPr sz="32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xmlns="" val="3977321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5000"/>
    </mc:Choice>
    <mc:Fallback>
      <p:transition advTm="1500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>
            <a:lvl1pPr algn="l" rtl="0" eaLnBrk="1" latinLnBrk="0" hangingPunct="1">
              <a:buClr>
                <a:srgbClr val="FFC000"/>
              </a:buClr>
              <a:defRPr kumimoji="0" lang="en-US" sz="2400" kern="1200" dirty="0" smtClean="0">
                <a:solidFill>
                  <a:srgbClr val="333333"/>
                </a:solidFill>
                <a:latin typeface="Gill Sans MT" pitchFamily="34" charset="0"/>
                <a:ea typeface="+mn-ea"/>
                <a:cs typeface="+mn-cs"/>
              </a:defRPr>
            </a:lvl1pPr>
            <a:lvl2pPr marL="621792" indent="-228600" algn="l" rtl="0" eaLnBrk="1" latinLnBrk="0" hangingPunct="1">
              <a:buClr>
                <a:srgbClr val="FFC000"/>
              </a:buClr>
              <a:defRPr kumimoji="0" lang="en-US" sz="2000" kern="1200" dirty="0" smtClean="0">
                <a:solidFill>
                  <a:srgbClr val="333333"/>
                </a:solidFill>
                <a:latin typeface="Gill Sans MT" pitchFamily="34" charset="0"/>
                <a:ea typeface="+mn-ea"/>
                <a:cs typeface="+mn-cs"/>
              </a:defRPr>
            </a:lvl2pPr>
            <a:lvl3pPr marL="859536" indent="-228600" algn="l" rtl="0" eaLnBrk="1" latinLnBrk="0" hangingPunct="1">
              <a:buClr>
                <a:srgbClr val="FFC000"/>
              </a:buClr>
              <a:defRPr kumimoji="0" lang="en-US" sz="2000" kern="1200" dirty="0" smtClean="0">
                <a:solidFill>
                  <a:srgbClr val="333333"/>
                </a:solidFill>
                <a:latin typeface="Gill Sans MT" pitchFamily="34" charset="0"/>
                <a:ea typeface="+mn-ea"/>
                <a:cs typeface="+mn-cs"/>
              </a:defRPr>
            </a:lvl3pPr>
            <a:lvl4pPr marL="1143000" indent="-228600" algn="l" rtl="0" eaLnBrk="1" latinLnBrk="0" hangingPunct="1">
              <a:buClr>
                <a:srgbClr val="FFC000"/>
              </a:buClr>
              <a:buFont typeface="Calibri" panose="020F0502020204030204" pitchFamily="34" charset="0"/>
              <a:buChar char="–"/>
              <a:defRPr kumimoji="0" lang="en-US" sz="1800" kern="1200" dirty="0" smtClean="0">
                <a:solidFill>
                  <a:srgbClr val="333333"/>
                </a:solidFill>
                <a:latin typeface="Gill Sans MT" pitchFamily="34" charset="0"/>
                <a:ea typeface="+mn-ea"/>
                <a:cs typeface="+mn-cs"/>
              </a:defRPr>
            </a:lvl4pPr>
            <a:lvl5pPr marL="1371600" indent="-228600" algn="l" rtl="0" eaLnBrk="1" latinLnBrk="0" hangingPunct="1">
              <a:buClr>
                <a:srgbClr val="FFC000"/>
              </a:buClr>
              <a:defRPr kumimoji="0" lang="en-US" sz="1600" kern="1200" dirty="0">
                <a:solidFill>
                  <a:srgbClr val="333333"/>
                </a:solidFill>
                <a:latin typeface="Gill Sans MT" pitchFamily="34" charset="0"/>
                <a:ea typeface="+mn-ea"/>
                <a:cs typeface="+mn-cs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Slide Number Placeholder 8"/>
          <p:cNvSpPr txBox="1">
            <a:spLocks/>
          </p:cNvSpPr>
          <p:nvPr userDrawn="1"/>
        </p:nvSpPr>
        <p:spPr>
          <a:xfrm>
            <a:off x="3779912" y="6381328"/>
            <a:ext cx="172819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A23ADC-0CE7-46F4-BBE6-0EAE8430E201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22771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5000"/>
    </mc:Choice>
    <mc:Fallback>
      <p:transition advTm="1500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pic>
        <p:nvPicPr>
          <p:cNvPr id="16" name="Picture 15" descr="Untitled-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6327657"/>
            <a:ext cx="1454482" cy="378612"/>
          </a:xfrm>
          <a:prstGeom prst="rect">
            <a:avLst/>
          </a:prstGeom>
        </p:spPr>
      </p:pic>
      <p:sp>
        <p:nvSpPr>
          <p:cNvPr id="5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779912" y="6381328"/>
            <a:ext cx="172819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CA23ADC-0CE7-46F4-BBE6-0EAE8430E201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213657" y="5059703"/>
            <a:ext cx="3930343" cy="179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3151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</p:sldLayoutIdLst>
  <mc:AlternateContent xmlns:mc="http://schemas.openxmlformats.org/markup-compatibility/2006">
    <mc:Choice xmlns:p14="http://schemas.microsoft.com/office/powerpoint/2010/main" xmlns="" Requires="p14">
      <p:transition p14:dur="10" advTm="15000"/>
    </mc:Choice>
    <mc:Fallback>
      <p:transition advTm="15000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rgbClr val="333333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Gill Sans MT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FFC000"/>
        </a:buClr>
        <a:buSzPct val="68000"/>
        <a:buFont typeface="Wingdings 3"/>
        <a:buChar char=""/>
        <a:defRPr kumimoji="0" sz="2700" kern="1200">
          <a:solidFill>
            <a:srgbClr val="333333"/>
          </a:solidFill>
          <a:latin typeface="Gill Sans MT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FFC000"/>
        </a:buClr>
        <a:buFont typeface="Verdana"/>
        <a:buChar char="◦"/>
        <a:defRPr kumimoji="0" sz="2300" kern="1200">
          <a:solidFill>
            <a:srgbClr val="333333"/>
          </a:solidFill>
          <a:latin typeface="Gill Sans MT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rgbClr val="FFC000"/>
        </a:buClr>
        <a:buSzPct val="100000"/>
        <a:buFont typeface="Wingdings 2"/>
        <a:buChar char=""/>
        <a:defRPr kumimoji="0" sz="2100" kern="1200">
          <a:solidFill>
            <a:srgbClr val="333333"/>
          </a:solidFill>
          <a:latin typeface="Gill Sans MT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rgbClr val="FFC000"/>
        </a:buClr>
        <a:buFont typeface="Wingdings 2"/>
        <a:buChar char=""/>
        <a:defRPr kumimoji="0" sz="1900" kern="1200">
          <a:solidFill>
            <a:srgbClr val="333333"/>
          </a:solidFill>
          <a:latin typeface="Gill Sans MT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rgbClr val="FFC000"/>
        </a:buClr>
        <a:buFont typeface="Wingdings 2"/>
        <a:buChar char=""/>
        <a:defRPr kumimoji="0" sz="1800" kern="1200">
          <a:solidFill>
            <a:srgbClr val="333333"/>
          </a:solidFill>
          <a:latin typeface="Gill Sans MT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946591"/>
            <a:ext cx="8352928" cy="9144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Representation of Interconnector Participants on the Modifications Committee (Mod 05 15)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4250196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5000"/>
    </mc:Choice>
    <mc:Fallback>
      <p:transition advTm="1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Overview of proposed T&amp;SC Changes</a:t>
            </a:r>
          </a:p>
          <a:p>
            <a:endParaRPr lang="en-IE" dirty="0"/>
          </a:p>
          <a:p>
            <a:r>
              <a:rPr lang="en-IE" dirty="0" smtClean="0"/>
              <a:t>Rationale for Mod Proposal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757312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5000"/>
    </mc:Choice>
    <mc:Fallback>
      <p:transition advTm="1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352928" cy="9144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Generator Participants currently represent Interconnector Participants*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1835696" y="587727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*T&amp;SC Version 16.0 (Glossary)</a:t>
            </a:r>
            <a:endParaRPr lang="en-I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421" y="1844824"/>
            <a:ext cx="6715125" cy="7334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4711" y="3256210"/>
            <a:ext cx="67722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6499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5000"/>
    </mc:Choice>
    <mc:Fallback>
      <p:transition advTm="1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352928" cy="9144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Mod 05 15 - Interconnector Participant (New)</a:t>
            </a:r>
            <a:endParaRPr lang="en-IE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276872"/>
            <a:ext cx="8119961" cy="8640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3846748"/>
            <a:ext cx="8457889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5313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5000"/>
    </mc:Choice>
    <mc:Fallback>
      <p:transition advTm="1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352928" cy="9144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Mod 05 15 - Interconnector Participant (New)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47787" y="1281112"/>
            <a:ext cx="6448425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4945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5000"/>
    </mc:Choice>
    <mc:Fallback>
      <p:transition advTm="1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1724" y="980728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lang="en-IE" dirty="0" smtClean="0"/>
          </a:p>
          <a:p>
            <a:r>
              <a:rPr lang="en-IE" dirty="0" smtClean="0"/>
              <a:t>Cross border trade through Interconnectors a very significant feature of SEM</a:t>
            </a:r>
          </a:p>
          <a:p>
            <a:endParaRPr lang="en-IE" dirty="0"/>
          </a:p>
          <a:p>
            <a:r>
              <a:rPr lang="en-IE" dirty="0" smtClean="0"/>
              <a:t>A number of standalone Interconnector Participants now registered in SEM</a:t>
            </a:r>
          </a:p>
          <a:p>
            <a:endParaRPr lang="en-IE" dirty="0"/>
          </a:p>
          <a:p>
            <a:r>
              <a:rPr lang="en-IE" dirty="0" smtClean="0"/>
              <a:t>Burden of representing Interconnector traders at Mod Panel shouldn’t fall upon Generator Participants</a:t>
            </a:r>
          </a:p>
          <a:p>
            <a:endParaRPr lang="en-IE" dirty="0"/>
          </a:p>
          <a:p>
            <a:r>
              <a:rPr lang="en-IE" dirty="0" smtClean="0"/>
              <a:t>An opportunity to gain perspectives from other markets within Modification debates </a:t>
            </a:r>
          </a:p>
          <a:p>
            <a:endParaRPr lang="en-IE" dirty="0"/>
          </a:p>
          <a:p>
            <a:r>
              <a:rPr lang="en-IE" dirty="0" smtClean="0"/>
              <a:t>Recent precedence </a:t>
            </a:r>
            <a:r>
              <a:rPr lang="en-IE" smtClean="0"/>
              <a:t>for addition </a:t>
            </a:r>
            <a:r>
              <a:rPr lang="en-IE" dirty="0" smtClean="0"/>
              <a:t>of new Mod member – Demand Side Member (Mod_01_12)  </a:t>
            </a:r>
            <a:endParaRPr lang="en-IE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352928" cy="914400"/>
          </a:xfrm>
        </p:spPr>
        <p:txBody>
          <a:bodyPr>
            <a:normAutofit/>
          </a:bodyPr>
          <a:lstStyle/>
          <a:p>
            <a:r>
              <a:rPr lang="en-IE" dirty="0" smtClean="0"/>
              <a:t>Mod 05 15 – Rationale for Change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228790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5000"/>
    </mc:Choice>
    <mc:Fallback>
      <p:transition advTm="1500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1651</MMTID>
    <ModID xmlns="bd8dd43f-48f8-46ce-9b8d-78f402b7750b">712</ModID>
  </documentManagement>
</p:properties>
</file>

<file path=customXml/itemProps1.xml><?xml version="1.0" encoding="utf-8"?>
<ds:datastoreItem xmlns:ds="http://schemas.openxmlformats.org/officeDocument/2006/customXml" ds:itemID="{ED261478-B070-4831-8E3D-C294B468040A}"/>
</file>

<file path=customXml/itemProps2.xml><?xml version="1.0" encoding="utf-8"?>
<ds:datastoreItem xmlns:ds="http://schemas.openxmlformats.org/officeDocument/2006/customXml" ds:itemID="{1EC99AC7-268E-4416-8E83-25F96A862972}"/>
</file>

<file path=customXml/itemProps3.xml><?xml version="1.0" encoding="utf-8"?>
<ds:datastoreItem xmlns:ds="http://schemas.openxmlformats.org/officeDocument/2006/customXml" ds:itemID="{B0FA6C71-5B5F-446A-9CD8-950F3F99365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27033</TotalTime>
  <Words>121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Representation of Interconnector Participants on the Modifications Committee (Mod 05 15)</vt:lpstr>
      <vt:lpstr>Slide 2</vt:lpstr>
      <vt:lpstr>Generator Participants currently represent Interconnector Participants*</vt:lpstr>
      <vt:lpstr>Mod 05 15 - Interconnector Participant (New)</vt:lpstr>
      <vt:lpstr>Mod 05 15 - Interconnector Participant (New)</vt:lpstr>
      <vt:lpstr>Mod 05 15 – Rationale for Change</vt:lpstr>
    </vt:vector>
  </TitlesOfParts>
  <Company>UCD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61 Electroroute Slides</dc:title>
  <dc:creator>Ronan</dc:creator>
  <cp:lastModifiedBy>sking</cp:lastModifiedBy>
  <cp:revision>563</cp:revision>
  <cp:lastPrinted>2015-04-14T10:42:10Z</cp:lastPrinted>
  <dcterms:created xsi:type="dcterms:W3CDTF">2011-01-02T14:36:09Z</dcterms:created>
  <dcterms:modified xsi:type="dcterms:W3CDTF">2015-04-14T11:22:49Z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1050</vt:lpwstr>
  </property>
  <property fmtid="{D5CDD505-2E9C-101B-9397-08002B2CF9AE}" pid="7" name="Year of Modification Proposal">
    <vt:lpwstr>2015</vt:lpwstr>
  </property>
  <property fmtid="{D5CDD505-2E9C-101B-9397-08002B2CF9AE}" pid="8" name="Document Type">
    <vt:lpwstr>Slides</vt:lpwstr>
  </property>
  <property fmtid="{D5CDD505-2E9C-101B-9397-08002B2CF9AE}" pid="10" name="_CopySource">
    <vt:lpwstr>Meeting 61 Electroroute slides.pptx</vt:lpwstr>
  </property>
  <property fmtid="{D5CDD505-2E9C-101B-9397-08002B2CF9AE}" pid="11" name="Order">
    <vt:r8>361800</vt:r8>
  </property>
</Properties>
</file>