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6" r:id="rId5"/>
  </p:sldMasterIdLst>
  <p:notesMasterIdLst>
    <p:notesMasterId r:id="rId18"/>
  </p:notesMasterIdLst>
  <p:sldIdLst>
    <p:sldId id="257" r:id="rId6"/>
    <p:sldId id="271" r:id="rId7"/>
    <p:sldId id="268" r:id="rId8"/>
    <p:sldId id="269" r:id="rId9"/>
    <p:sldId id="277" r:id="rId10"/>
    <p:sldId id="281" r:id="rId11"/>
    <p:sldId id="280" r:id="rId12"/>
    <p:sldId id="274" r:id="rId13"/>
    <p:sldId id="275" r:id="rId14"/>
    <p:sldId id="276" r:id="rId15"/>
    <p:sldId id="278" r:id="rId16"/>
    <p:sldId id="282" r:id="rId17"/>
  </p:sldIdLst>
  <p:sldSz cx="9144000" cy="6858000" type="screen4x3"/>
  <p:notesSz cx="6810375" cy="9942513"/>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57C85"/>
    <a:srgbClr val="7D1651"/>
    <a:srgbClr val="0E5462"/>
    <a:srgbClr val="C8B474"/>
    <a:srgbClr val="767676"/>
    <a:srgbClr val="F6A90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02" autoAdjust="0"/>
    <p:restoredTop sz="94660"/>
  </p:normalViewPr>
  <p:slideViewPr>
    <p:cSldViewPr snapToGrid="0" snapToObjects="1">
      <p:cViewPr varScale="1">
        <p:scale>
          <a:sx n="100" d="100"/>
          <a:sy n="100" d="100"/>
        </p:scale>
        <p:origin x="-2130" y="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pPr>
              <a:defRPr/>
            </a:pPr>
            <a:endParaRPr lang="en-IE"/>
          </a:p>
        </p:txBody>
      </p:sp>
      <p:sp>
        <p:nvSpPr>
          <p:cNvPr id="3" name="Date Placeholder 2"/>
          <p:cNvSpPr>
            <a:spLocks noGrp="1"/>
          </p:cNvSpPr>
          <p:nvPr>
            <p:ph type="dt" idx="1"/>
          </p:nvPr>
        </p:nvSpPr>
        <p:spPr>
          <a:xfrm>
            <a:off x="3857625" y="0"/>
            <a:ext cx="2951163" cy="496888"/>
          </a:xfrm>
          <a:prstGeom prst="rect">
            <a:avLst/>
          </a:prstGeom>
        </p:spPr>
        <p:txBody>
          <a:bodyPr vert="horz" lIns="91440" tIns="45720" rIns="91440" bIns="45720" rtlCol="0"/>
          <a:lstStyle>
            <a:lvl1pPr algn="r">
              <a:defRPr sz="1200"/>
            </a:lvl1pPr>
          </a:lstStyle>
          <a:p>
            <a:pPr>
              <a:defRPr/>
            </a:pPr>
            <a:fld id="{8966DAA7-9B16-4CB7-8E4A-C4633916C68D}" type="datetimeFigureOut">
              <a:rPr lang="en-IE"/>
              <a:pPr>
                <a:defRPr/>
              </a:pPr>
              <a:t>01/12/2015</a:t>
            </a:fld>
            <a:endParaRPr lang="en-IE"/>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pPr lvl="0"/>
            <a:endParaRPr lang="en-IE" noProof="0" smtClean="0"/>
          </a:p>
        </p:txBody>
      </p:sp>
      <p:sp>
        <p:nvSpPr>
          <p:cNvPr id="5" name="Notes Placeholder 4"/>
          <p:cNvSpPr>
            <a:spLocks noGrp="1"/>
          </p:cNvSpPr>
          <p:nvPr>
            <p:ph type="body" sz="quarter" idx="3"/>
          </p:nvPr>
        </p:nvSpPr>
        <p:spPr>
          <a:xfrm>
            <a:off x="681038" y="4722813"/>
            <a:ext cx="5448300" cy="4473575"/>
          </a:xfrm>
          <a:prstGeom prst="rect">
            <a:avLst/>
          </a:prstGeom>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9444038"/>
            <a:ext cx="2951163" cy="496887"/>
          </a:xfrm>
          <a:prstGeom prst="rect">
            <a:avLst/>
          </a:prstGeom>
        </p:spPr>
        <p:txBody>
          <a:bodyPr vert="horz" lIns="91440" tIns="45720" rIns="91440" bIns="45720" rtlCol="0" anchor="b"/>
          <a:lstStyle>
            <a:lvl1pPr algn="l">
              <a:defRPr sz="1200"/>
            </a:lvl1pPr>
          </a:lstStyle>
          <a:p>
            <a:pPr>
              <a:defRPr/>
            </a:pPr>
            <a:endParaRPr lang="en-IE"/>
          </a:p>
        </p:txBody>
      </p:sp>
      <p:sp>
        <p:nvSpPr>
          <p:cNvPr id="7" name="Slide Number Placeholder 6"/>
          <p:cNvSpPr>
            <a:spLocks noGrp="1"/>
          </p:cNvSpPr>
          <p:nvPr>
            <p:ph type="sldNum" sz="quarter" idx="5"/>
          </p:nvPr>
        </p:nvSpPr>
        <p:spPr>
          <a:xfrm>
            <a:off x="3857625" y="9444038"/>
            <a:ext cx="2951163" cy="496887"/>
          </a:xfrm>
          <a:prstGeom prst="rect">
            <a:avLst/>
          </a:prstGeom>
        </p:spPr>
        <p:txBody>
          <a:bodyPr vert="horz" lIns="91440" tIns="45720" rIns="91440" bIns="45720" rtlCol="0" anchor="b"/>
          <a:lstStyle>
            <a:lvl1pPr algn="r">
              <a:defRPr sz="1200"/>
            </a:lvl1pPr>
          </a:lstStyle>
          <a:p>
            <a:pPr>
              <a:defRPr/>
            </a:pPr>
            <a:fld id="{EB310DE9-5419-4D78-A757-C59C8D476AC1}" type="slidenum">
              <a:rPr lang="en-IE"/>
              <a:pPr>
                <a:defRPr/>
              </a:pPr>
              <a:t>‹#›</a:t>
            </a:fld>
            <a:endParaRPr lang="en-I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2C4BA6-AF47-415D-B6ED-9E87AF217841}" type="slidenum">
              <a:rPr lang="en-IE" altLang="en-US" smtClean="0"/>
              <a:pPr/>
              <a:t>2</a:t>
            </a:fld>
            <a:endParaRPr lang="en-IE"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6C1CC0-671A-48AA-BF4E-7C05E5EFF85A}" type="slidenum">
              <a:rPr lang="en-IE" altLang="en-US" smtClean="0"/>
              <a:pPr/>
              <a:t>11</a:t>
            </a:fld>
            <a:endParaRPr lang="en-IE"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EB5B24-C856-4433-808A-61AB056FAE9E}" type="slidenum">
              <a:rPr lang="en-IE" altLang="en-US" smtClean="0"/>
              <a:pPr/>
              <a:t>12</a:t>
            </a:fld>
            <a:endParaRPr lang="en-IE"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262277-9032-493A-9721-0A122790E2E4}" type="slidenum">
              <a:rPr lang="en-IE" altLang="en-US" smtClean="0"/>
              <a:pPr/>
              <a:t>3</a:t>
            </a:fld>
            <a:endParaRPr lang="en-IE"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73579A-0D69-4C47-BDAF-F509961FFD36}" type="slidenum">
              <a:rPr lang="en-IE" altLang="en-US" smtClean="0"/>
              <a:pPr/>
              <a:t>4</a:t>
            </a:fld>
            <a:endParaRPr lang="en-IE"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CD8242-9C0D-46A0-8E69-BB7B2D0722A2}" type="slidenum">
              <a:rPr lang="en-IE" altLang="en-US" smtClean="0"/>
              <a:pPr/>
              <a:t>5</a:t>
            </a:fld>
            <a:endParaRPr lang="en-IE"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F41689-15B8-4FD4-BCBB-70CE314DD6C7}" type="slidenum">
              <a:rPr lang="en-IE" altLang="en-US" smtClean="0"/>
              <a:pPr/>
              <a:t>6</a:t>
            </a:fld>
            <a:endParaRPr lang="en-IE"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689087-61EB-4FF6-B8FC-216B764EE454}" type="slidenum">
              <a:rPr lang="en-IE" altLang="en-US" smtClean="0"/>
              <a:pPr/>
              <a:t>7</a:t>
            </a:fld>
            <a:endParaRPr lang="en-IE"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163180-D7B7-42F1-906E-A37DAF097A87}" type="slidenum">
              <a:rPr lang="en-IE" altLang="en-US" smtClean="0"/>
              <a:pPr/>
              <a:t>8</a:t>
            </a:fld>
            <a:endParaRPr lang="en-IE"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AC31A-F9D6-4A98-A5F0-A1E87F9D109F}" type="slidenum">
              <a:rPr lang="en-IE" altLang="en-US" smtClean="0"/>
              <a:pPr/>
              <a:t>9</a:t>
            </a:fld>
            <a:endParaRPr lang="en-IE"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E0A072-FC6D-4C02-9589-7C8D9D25D3D2}" type="slidenum">
              <a:rPr lang="en-IE" altLang="en-US" smtClean="0"/>
              <a:pPr/>
              <a:t>10</a:t>
            </a:fld>
            <a:endParaRPr lang="en-IE"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8" descr="EIRGRID_2015_GRADIENT.jpg"/>
          <p:cNvPicPr>
            <a:picLocks noChangeAspect="1"/>
          </p:cNvPicPr>
          <p:nvPr/>
        </p:nvPicPr>
        <p:blipFill>
          <a:blip r:embed="rId2"/>
          <a:srcRect/>
          <a:stretch>
            <a:fillRect/>
          </a:stretch>
        </p:blipFill>
        <p:spPr bwMode="auto">
          <a:xfrm>
            <a:off x="0" y="-9525"/>
            <a:ext cx="9255125" cy="6867525"/>
          </a:xfrm>
          <a:prstGeom prst="rect">
            <a:avLst/>
          </a:prstGeom>
          <a:noFill/>
          <a:ln w="9525">
            <a:noFill/>
            <a:miter lim="800000"/>
            <a:headEnd/>
            <a:tailEnd/>
          </a:ln>
        </p:spPr>
      </p:pic>
      <p:pic>
        <p:nvPicPr>
          <p:cNvPr id="5" name="Picture 7" descr="EIRGRID_Group_2015_Colour_Low_Res.jpg"/>
          <p:cNvPicPr>
            <a:picLocks noChangeAspect="1"/>
          </p:cNvPicPr>
          <p:nvPr/>
        </p:nvPicPr>
        <p:blipFill>
          <a:blip r:embed="rId3"/>
          <a:srcRect/>
          <a:stretch>
            <a:fillRect/>
          </a:stretch>
        </p:blipFill>
        <p:spPr bwMode="auto">
          <a:xfrm>
            <a:off x="3743325" y="5938838"/>
            <a:ext cx="1735138" cy="773112"/>
          </a:xfrm>
          <a:prstGeom prst="rect">
            <a:avLst/>
          </a:prstGeom>
          <a:noFill/>
          <a:ln w="9525">
            <a:noFill/>
            <a:miter lim="800000"/>
            <a:headEnd/>
            <a:tailEnd/>
          </a:ln>
        </p:spPr>
      </p:pic>
      <p:sp>
        <p:nvSpPr>
          <p:cNvPr id="15" name="Text Placeholder 2"/>
          <p:cNvSpPr>
            <a:spLocks noGrp="1"/>
          </p:cNvSpPr>
          <p:nvPr>
            <p:ph type="body" idx="13"/>
          </p:nvPr>
        </p:nvSpPr>
        <p:spPr>
          <a:xfrm>
            <a:off x="722313" y="4092271"/>
            <a:ext cx="7772400" cy="1196866"/>
          </a:xfrm>
        </p:spPr>
        <p:txBody>
          <a:bodyPr/>
          <a:lstStyle>
            <a:lvl1pPr marL="0" indent="0">
              <a:buNone/>
              <a:defRPr sz="2000" b="0" i="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Text Placeholder 2"/>
          <p:cNvSpPr>
            <a:spLocks noGrp="1"/>
          </p:cNvSpPr>
          <p:nvPr>
            <p:ph type="body" idx="14"/>
          </p:nvPr>
        </p:nvSpPr>
        <p:spPr>
          <a:xfrm>
            <a:off x="722313" y="2889436"/>
            <a:ext cx="7772400" cy="1196866"/>
          </a:xfrm>
        </p:spPr>
        <p:txBody>
          <a:bodyPr anchor="b">
            <a:normAutofit/>
          </a:bodyPr>
          <a:lstStyle>
            <a:lvl1pPr marL="0" indent="0">
              <a:buNone/>
              <a:defRPr sz="34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5"/>
          </p:nvPr>
        </p:nvSpPr>
        <p:spPr/>
        <p:txBody>
          <a:bodyPr/>
          <a:lstStyle>
            <a:lvl1pPr>
              <a:defRPr/>
            </a:lvl1pPr>
          </a:lstStyle>
          <a:p>
            <a:pPr>
              <a:defRPr/>
            </a:pPr>
            <a:fld id="{471BCE58-826C-4937-AA6A-6EEE381DFDB0}" type="datetimeFigureOut">
              <a:rPr lang="en-IE" altLang="en-US"/>
              <a:pPr>
                <a:defRPr/>
              </a:pPr>
              <a:t>01/12/2015</a:t>
            </a:fld>
            <a:endParaRPr lang="en-IE" alt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8" name="Slide Number Placeholder 5"/>
          <p:cNvSpPr>
            <a:spLocks noGrp="1"/>
          </p:cNvSpPr>
          <p:nvPr>
            <p:ph type="sldNum" sz="quarter" idx="17"/>
          </p:nvPr>
        </p:nvSpPr>
        <p:spPr/>
        <p:txBody>
          <a:bodyPr/>
          <a:lstStyle>
            <a:lvl1pPr>
              <a:defRPr/>
            </a:lvl1pPr>
          </a:lstStyle>
          <a:p>
            <a:pPr>
              <a:defRPr/>
            </a:pPr>
            <a:fld id="{4EBAED0F-EFE6-42CC-A45B-9E33A3F50B1F}" type="slidenum">
              <a:rPr lang="en-IE" altLang="en-US"/>
              <a:pPr>
                <a:defRPr/>
              </a:pPr>
              <a:t>‹#›</a:t>
            </a:fld>
            <a:endParaRPr lang="en-IE"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53DA8A3-8701-4155-87B1-50572EB0B807}" type="datetimeFigureOut">
              <a:rPr lang="en-IE" altLang="en-US"/>
              <a:pPr>
                <a:defRPr/>
              </a:pPr>
              <a:t>01/12/2015</a:t>
            </a:fld>
            <a:endParaRPr lang="en-IE"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4266811-3742-4809-AEA0-DF3B7CD7BBC0}" type="slidenum">
              <a:rPr lang="en-IE" altLang="en-US"/>
              <a:pPr>
                <a:defRPr/>
              </a:pPr>
              <a:t>‹#›</a:t>
            </a:fld>
            <a:endParaRPr lang="en-IE"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7E0FD23-4830-454F-A831-2C2E17989682}" type="datetimeFigureOut">
              <a:rPr lang="en-IE" altLang="en-US"/>
              <a:pPr>
                <a:defRPr/>
              </a:pPr>
              <a:t>01/12/2015</a:t>
            </a:fld>
            <a:endParaRPr lang="en-IE"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B94450-DFA3-4AE1-B04B-50A9936CBC3D}" type="slidenum">
              <a:rPr lang="en-IE" altLang="en-US"/>
              <a:pPr>
                <a:defRPr/>
              </a:pPr>
              <a:t>‹#›</a:t>
            </a:fld>
            <a:endParaRPr lang="en-IE"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967319-1F53-4B9A-A364-B8C5689AC8F8}" type="datetimeFigureOut">
              <a:rPr lang="en-IE" altLang="en-US"/>
              <a:pPr>
                <a:defRPr/>
              </a:pPr>
              <a:t>01/12/2015</a:t>
            </a:fld>
            <a:endParaRPr lang="en-IE"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847DCA-1909-47D3-97D7-9FADCBE4BF94}" type="slidenum">
              <a:rPr lang="en-IE" altLang="en-US"/>
              <a:pPr>
                <a:defRPr/>
              </a:pPr>
              <a:t>‹#›</a:t>
            </a:fld>
            <a:endParaRPr lang="en-IE"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a:srcRect/>
          <a:stretch>
            <a:fillRect/>
          </a:stretch>
        </p:blipFill>
        <p:spPr bwMode="auto">
          <a:xfrm>
            <a:off x="-4763" y="-9525"/>
            <a:ext cx="9156701" cy="6867525"/>
          </a:xfrm>
          <a:prstGeom prst="rect">
            <a:avLst/>
          </a:prstGeom>
          <a:noFill/>
          <a:ln w="9525">
            <a:noFill/>
            <a:miter lim="800000"/>
            <a:headEnd/>
            <a:tailEnd/>
          </a:ln>
        </p:spPr>
      </p:pic>
      <p:pic>
        <p:nvPicPr>
          <p:cNvPr id="5" name="Picture 9" descr="EIRGRID_2015_Colour_Low_Res.jpg"/>
          <p:cNvPicPr>
            <a:picLocks noChangeAspect="1"/>
          </p:cNvPicPr>
          <p:nvPr/>
        </p:nvPicPr>
        <p:blipFill>
          <a:blip r:embed="rId3"/>
          <a:srcRect/>
          <a:stretch>
            <a:fillRect/>
          </a:stretch>
        </p:blipFill>
        <p:spPr bwMode="auto">
          <a:xfrm>
            <a:off x="3552825" y="5938838"/>
            <a:ext cx="2006600" cy="720725"/>
          </a:xfrm>
          <a:prstGeom prst="rect">
            <a:avLst/>
          </a:prstGeom>
          <a:noFill/>
          <a:ln w="9525">
            <a:noFill/>
            <a:miter lim="800000"/>
            <a:headEnd/>
            <a:tailEnd/>
          </a:ln>
        </p:spPr>
      </p:pic>
      <p:sp>
        <p:nvSpPr>
          <p:cNvPr id="15" name="Text Placeholder 2"/>
          <p:cNvSpPr>
            <a:spLocks noGrp="1"/>
          </p:cNvSpPr>
          <p:nvPr>
            <p:ph type="body" idx="13"/>
          </p:nvPr>
        </p:nvSpPr>
        <p:spPr>
          <a:xfrm>
            <a:off x="722313" y="4092271"/>
            <a:ext cx="7772400" cy="1196866"/>
          </a:xfrm>
        </p:spPr>
        <p:txBody>
          <a:bodyPr/>
          <a:lstStyle>
            <a:lvl1pPr marL="0" indent="0">
              <a:buNone/>
              <a:defRPr sz="2000" b="1" i="0">
                <a:solidFill>
                  <a:srgbClr val="C8B47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Text Placeholder 2"/>
          <p:cNvSpPr>
            <a:spLocks noGrp="1"/>
          </p:cNvSpPr>
          <p:nvPr>
            <p:ph type="body" idx="14"/>
          </p:nvPr>
        </p:nvSpPr>
        <p:spPr>
          <a:xfrm>
            <a:off x="722313" y="2889436"/>
            <a:ext cx="7772400" cy="1196866"/>
          </a:xfrm>
        </p:spPr>
        <p:txBody>
          <a:bodyPr anchor="b">
            <a:normAutofit/>
          </a:bodyPr>
          <a:lstStyle>
            <a:lvl1pPr marL="0" indent="0">
              <a:buNone/>
              <a:defRPr sz="34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5"/>
          </p:nvPr>
        </p:nvSpPr>
        <p:spPr/>
        <p:txBody>
          <a:bodyPr/>
          <a:lstStyle>
            <a:lvl1pPr>
              <a:defRPr/>
            </a:lvl1pPr>
          </a:lstStyle>
          <a:p>
            <a:pPr>
              <a:defRPr/>
            </a:pPr>
            <a:fld id="{AD02E43E-C90A-432D-A97B-5959A6B3E5B4}" type="datetimeFigureOut">
              <a:rPr lang="en-IE" altLang="en-US"/>
              <a:pPr>
                <a:defRPr/>
              </a:pPr>
              <a:t>01/12/2015</a:t>
            </a:fld>
            <a:endParaRPr lang="en-IE" alt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8" name="Slide Number Placeholder 5"/>
          <p:cNvSpPr>
            <a:spLocks noGrp="1"/>
          </p:cNvSpPr>
          <p:nvPr>
            <p:ph type="sldNum" sz="quarter" idx="17"/>
          </p:nvPr>
        </p:nvSpPr>
        <p:spPr/>
        <p:txBody>
          <a:bodyPr/>
          <a:lstStyle>
            <a:lvl1pPr>
              <a:defRPr/>
            </a:lvl1pPr>
          </a:lstStyle>
          <a:p>
            <a:pPr>
              <a:defRPr/>
            </a:pPr>
            <a:fld id="{75287D6E-CF8F-4201-A60E-4E112FA9CF73}" type="slidenum">
              <a:rPr lang="en-IE" altLang="en-US"/>
              <a:pPr>
                <a:defRPr/>
              </a:pPr>
              <a:t>‹#›</a:t>
            </a:fld>
            <a:endParaRPr lang="en-IE"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a:srcRect/>
          <a:stretch>
            <a:fillRect/>
          </a:stretch>
        </p:blipFill>
        <p:spPr bwMode="auto">
          <a:xfrm>
            <a:off x="-4763" y="-6350"/>
            <a:ext cx="9156701" cy="6862763"/>
          </a:xfrm>
          <a:prstGeom prst="rect">
            <a:avLst/>
          </a:prstGeom>
          <a:noFill/>
          <a:ln w="9525">
            <a:noFill/>
            <a:miter lim="800000"/>
            <a:headEnd/>
            <a:tailEnd/>
          </a:ln>
        </p:spPr>
      </p:pic>
      <p:pic>
        <p:nvPicPr>
          <p:cNvPr id="5" name="Picture 9" descr="EIRGRID_2015_Colour_Low_Res.jpg"/>
          <p:cNvPicPr>
            <a:picLocks noChangeAspect="1"/>
          </p:cNvPicPr>
          <p:nvPr/>
        </p:nvPicPr>
        <p:blipFill>
          <a:blip r:embed="rId3"/>
          <a:srcRect/>
          <a:stretch>
            <a:fillRect/>
          </a:stretch>
        </p:blipFill>
        <p:spPr bwMode="auto">
          <a:xfrm>
            <a:off x="3552825" y="5938838"/>
            <a:ext cx="2006600" cy="720725"/>
          </a:xfrm>
          <a:prstGeom prst="rect">
            <a:avLst/>
          </a:prstGeom>
          <a:noFill/>
          <a:ln w="9525">
            <a:noFill/>
            <a:miter lim="800000"/>
            <a:headEnd/>
            <a:tailEnd/>
          </a:ln>
        </p:spPr>
      </p:pic>
      <p:sp>
        <p:nvSpPr>
          <p:cNvPr id="15" name="Text Placeholder 2"/>
          <p:cNvSpPr>
            <a:spLocks noGrp="1"/>
          </p:cNvSpPr>
          <p:nvPr>
            <p:ph type="body" idx="13"/>
          </p:nvPr>
        </p:nvSpPr>
        <p:spPr>
          <a:xfrm>
            <a:off x="722313" y="4092271"/>
            <a:ext cx="7772400" cy="1196866"/>
          </a:xfrm>
        </p:spPr>
        <p:txBody>
          <a:bodyPr/>
          <a:lstStyle>
            <a:lvl1pPr marL="0" indent="0">
              <a:buNone/>
              <a:defRPr sz="2000" b="1" i="0">
                <a:solidFill>
                  <a:srgbClr val="C8B47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Text Placeholder 2"/>
          <p:cNvSpPr>
            <a:spLocks noGrp="1"/>
          </p:cNvSpPr>
          <p:nvPr>
            <p:ph type="body" idx="14"/>
          </p:nvPr>
        </p:nvSpPr>
        <p:spPr>
          <a:xfrm>
            <a:off x="722313" y="2889436"/>
            <a:ext cx="7772400" cy="1196866"/>
          </a:xfrm>
        </p:spPr>
        <p:txBody>
          <a:bodyPr anchor="b">
            <a:normAutofit/>
          </a:bodyPr>
          <a:lstStyle>
            <a:lvl1pPr marL="0" indent="0">
              <a:buNone/>
              <a:defRPr sz="34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5"/>
          </p:nvPr>
        </p:nvSpPr>
        <p:spPr/>
        <p:txBody>
          <a:bodyPr/>
          <a:lstStyle>
            <a:lvl1pPr>
              <a:defRPr/>
            </a:lvl1pPr>
          </a:lstStyle>
          <a:p>
            <a:pPr>
              <a:defRPr/>
            </a:pPr>
            <a:fld id="{3E79C11E-1EB1-4E07-9545-789C964AE974}" type="datetimeFigureOut">
              <a:rPr lang="en-IE" altLang="en-US"/>
              <a:pPr>
                <a:defRPr/>
              </a:pPr>
              <a:t>01/12/2015</a:t>
            </a:fld>
            <a:endParaRPr lang="en-IE" alt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8" name="Slide Number Placeholder 5"/>
          <p:cNvSpPr>
            <a:spLocks noGrp="1"/>
          </p:cNvSpPr>
          <p:nvPr>
            <p:ph type="sldNum" sz="quarter" idx="17"/>
          </p:nvPr>
        </p:nvSpPr>
        <p:spPr/>
        <p:txBody>
          <a:bodyPr/>
          <a:lstStyle>
            <a:lvl1pPr>
              <a:defRPr/>
            </a:lvl1pPr>
          </a:lstStyle>
          <a:p>
            <a:pPr>
              <a:defRPr/>
            </a:pPr>
            <a:fld id="{8307F590-78F6-4F2E-90B5-553D2B951A45}" type="slidenum">
              <a:rPr lang="en-IE" altLang="en-US"/>
              <a:pPr>
                <a:defRPr/>
              </a:pPr>
              <a:t>‹#›</a:t>
            </a:fld>
            <a:endParaRPr lang="en-IE"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a:srcRect/>
          <a:stretch>
            <a:fillRect/>
          </a:stretch>
        </p:blipFill>
        <p:spPr bwMode="auto">
          <a:xfrm>
            <a:off x="-1588" y="-6350"/>
            <a:ext cx="9150351" cy="6862763"/>
          </a:xfrm>
          <a:prstGeom prst="rect">
            <a:avLst/>
          </a:prstGeom>
          <a:noFill/>
          <a:ln w="9525">
            <a:noFill/>
            <a:miter lim="800000"/>
            <a:headEnd/>
            <a:tailEnd/>
          </a:ln>
        </p:spPr>
      </p:pic>
      <p:pic>
        <p:nvPicPr>
          <p:cNvPr id="5" name="Picture 9" descr="EIRGRID_2015_Colour_Low_Res.jpg"/>
          <p:cNvPicPr>
            <a:picLocks noChangeAspect="1"/>
          </p:cNvPicPr>
          <p:nvPr/>
        </p:nvPicPr>
        <p:blipFill>
          <a:blip r:embed="rId3"/>
          <a:srcRect/>
          <a:stretch>
            <a:fillRect/>
          </a:stretch>
        </p:blipFill>
        <p:spPr bwMode="auto">
          <a:xfrm>
            <a:off x="3552825" y="5938838"/>
            <a:ext cx="2006600" cy="720725"/>
          </a:xfrm>
          <a:prstGeom prst="rect">
            <a:avLst/>
          </a:prstGeom>
          <a:noFill/>
          <a:ln w="9525">
            <a:noFill/>
            <a:miter lim="800000"/>
            <a:headEnd/>
            <a:tailEnd/>
          </a:ln>
        </p:spPr>
      </p:pic>
      <p:sp>
        <p:nvSpPr>
          <p:cNvPr id="15" name="Text Placeholder 2"/>
          <p:cNvSpPr>
            <a:spLocks noGrp="1"/>
          </p:cNvSpPr>
          <p:nvPr>
            <p:ph type="body" idx="13"/>
          </p:nvPr>
        </p:nvSpPr>
        <p:spPr>
          <a:xfrm>
            <a:off x="722313" y="4092271"/>
            <a:ext cx="7772400" cy="1196866"/>
          </a:xfrm>
        </p:spPr>
        <p:txBody>
          <a:bodyPr/>
          <a:lstStyle>
            <a:lvl1pPr marL="0" indent="0">
              <a:buNone/>
              <a:defRPr sz="2000" b="1" i="0">
                <a:solidFill>
                  <a:srgbClr val="C8B47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Text Placeholder 2"/>
          <p:cNvSpPr>
            <a:spLocks noGrp="1"/>
          </p:cNvSpPr>
          <p:nvPr>
            <p:ph type="body" idx="14"/>
          </p:nvPr>
        </p:nvSpPr>
        <p:spPr>
          <a:xfrm>
            <a:off x="722313" y="2889436"/>
            <a:ext cx="7772400" cy="1196866"/>
          </a:xfrm>
        </p:spPr>
        <p:txBody>
          <a:bodyPr anchor="b">
            <a:normAutofit/>
          </a:bodyPr>
          <a:lstStyle>
            <a:lvl1pPr marL="0" indent="0">
              <a:buNone/>
              <a:defRPr sz="34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5"/>
          </p:nvPr>
        </p:nvSpPr>
        <p:spPr/>
        <p:txBody>
          <a:bodyPr/>
          <a:lstStyle>
            <a:lvl1pPr>
              <a:defRPr/>
            </a:lvl1pPr>
          </a:lstStyle>
          <a:p>
            <a:pPr>
              <a:defRPr/>
            </a:pPr>
            <a:fld id="{B44EC582-D384-440B-8EB0-6FC1AF54FF63}" type="datetimeFigureOut">
              <a:rPr lang="en-IE" altLang="en-US"/>
              <a:pPr>
                <a:defRPr/>
              </a:pPr>
              <a:t>01/12/2015</a:t>
            </a:fld>
            <a:endParaRPr lang="en-IE" alt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8" name="Slide Number Placeholder 5"/>
          <p:cNvSpPr>
            <a:spLocks noGrp="1"/>
          </p:cNvSpPr>
          <p:nvPr>
            <p:ph type="sldNum" sz="quarter" idx="17"/>
          </p:nvPr>
        </p:nvSpPr>
        <p:spPr/>
        <p:txBody>
          <a:bodyPr/>
          <a:lstStyle>
            <a:lvl1pPr>
              <a:defRPr/>
            </a:lvl1pPr>
          </a:lstStyle>
          <a:p>
            <a:pPr>
              <a:defRPr/>
            </a:pPr>
            <a:fld id="{25A799B9-3EB0-42ED-8DEC-405D92B27C42}" type="slidenum">
              <a:rPr lang="en-IE" altLang="en-US"/>
              <a:pPr>
                <a:defRPr/>
              </a:pPr>
              <a:t>‹#›</a:t>
            </a:fld>
            <a:endParaRPr lang="en-IE"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a:srcRect/>
          <a:stretch>
            <a:fillRect/>
          </a:stretch>
        </p:blipFill>
        <p:spPr bwMode="auto">
          <a:xfrm>
            <a:off x="-1588" y="-6350"/>
            <a:ext cx="9150351" cy="6862763"/>
          </a:xfrm>
          <a:prstGeom prst="rect">
            <a:avLst/>
          </a:prstGeom>
          <a:noFill/>
          <a:ln w="9525">
            <a:noFill/>
            <a:miter lim="800000"/>
            <a:headEnd/>
            <a:tailEnd/>
          </a:ln>
        </p:spPr>
      </p:pic>
      <p:pic>
        <p:nvPicPr>
          <p:cNvPr id="5" name="Picture 9" descr="EIRGRID_2015_Colour_Low_Res.jpg"/>
          <p:cNvPicPr>
            <a:picLocks noChangeAspect="1"/>
          </p:cNvPicPr>
          <p:nvPr/>
        </p:nvPicPr>
        <p:blipFill>
          <a:blip r:embed="rId3"/>
          <a:srcRect/>
          <a:stretch>
            <a:fillRect/>
          </a:stretch>
        </p:blipFill>
        <p:spPr bwMode="auto">
          <a:xfrm>
            <a:off x="3552825" y="5938838"/>
            <a:ext cx="2006600" cy="720725"/>
          </a:xfrm>
          <a:prstGeom prst="rect">
            <a:avLst/>
          </a:prstGeom>
          <a:noFill/>
          <a:ln w="9525">
            <a:noFill/>
            <a:miter lim="800000"/>
            <a:headEnd/>
            <a:tailEnd/>
          </a:ln>
        </p:spPr>
      </p:pic>
      <p:sp>
        <p:nvSpPr>
          <p:cNvPr id="15" name="Text Placeholder 2"/>
          <p:cNvSpPr>
            <a:spLocks noGrp="1"/>
          </p:cNvSpPr>
          <p:nvPr>
            <p:ph type="body" idx="13"/>
          </p:nvPr>
        </p:nvSpPr>
        <p:spPr>
          <a:xfrm>
            <a:off x="722313" y="4092271"/>
            <a:ext cx="7772400" cy="1196866"/>
          </a:xfrm>
        </p:spPr>
        <p:txBody>
          <a:bodyPr/>
          <a:lstStyle>
            <a:lvl1pPr marL="0" indent="0">
              <a:buNone/>
              <a:defRPr sz="2000" b="1" i="0">
                <a:solidFill>
                  <a:srgbClr val="C8B47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Text Placeholder 2"/>
          <p:cNvSpPr>
            <a:spLocks noGrp="1"/>
          </p:cNvSpPr>
          <p:nvPr>
            <p:ph type="body" idx="14"/>
          </p:nvPr>
        </p:nvSpPr>
        <p:spPr>
          <a:xfrm>
            <a:off x="722313" y="2889436"/>
            <a:ext cx="7772400" cy="1196866"/>
          </a:xfrm>
        </p:spPr>
        <p:txBody>
          <a:bodyPr anchor="b">
            <a:normAutofit/>
          </a:bodyPr>
          <a:lstStyle>
            <a:lvl1pPr marL="0" indent="0">
              <a:buNone/>
              <a:defRPr sz="34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5"/>
          </p:nvPr>
        </p:nvSpPr>
        <p:spPr/>
        <p:txBody>
          <a:bodyPr/>
          <a:lstStyle>
            <a:lvl1pPr>
              <a:defRPr/>
            </a:lvl1pPr>
          </a:lstStyle>
          <a:p>
            <a:pPr>
              <a:defRPr/>
            </a:pPr>
            <a:fld id="{C510B648-B4F0-460B-8ECD-A5DE88E42B02}" type="datetimeFigureOut">
              <a:rPr lang="en-IE" altLang="en-US"/>
              <a:pPr>
                <a:defRPr/>
              </a:pPr>
              <a:t>01/12/2015</a:t>
            </a:fld>
            <a:endParaRPr lang="en-IE" alt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8" name="Slide Number Placeholder 5"/>
          <p:cNvSpPr>
            <a:spLocks noGrp="1"/>
          </p:cNvSpPr>
          <p:nvPr>
            <p:ph type="sldNum" sz="quarter" idx="17"/>
          </p:nvPr>
        </p:nvSpPr>
        <p:spPr/>
        <p:txBody>
          <a:bodyPr/>
          <a:lstStyle>
            <a:lvl1pPr>
              <a:defRPr/>
            </a:lvl1pPr>
          </a:lstStyle>
          <a:p>
            <a:pPr>
              <a:defRPr/>
            </a:pPr>
            <a:fld id="{92A61B97-2C9F-4E72-8A87-43EB90EF266E}" type="slidenum">
              <a:rPr lang="en-IE" altLang="en-US"/>
              <a:pPr>
                <a:defRPr/>
              </a:pPr>
              <a:t>‹#›</a:t>
            </a:fld>
            <a:endParaRPr lang="en-IE"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a:srcRect/>
          <a:stretch>
            <a:fillRect/>
          </a:stretch>
        </p:blipFill>
        <p:spPr bwMode="auto">
          <a:xfrm>
            <a:off x="-6350" y="-141288"/>
            <a:ext cx="9317038" cy="7000876"/>
          </a:xfrm>
          <a:prstGeom prst="rect">
            <a:avLst/>
          </a:prstGeom>
          <a:noFill/>
          <a:ln w="9525">
            <a:noFill/>
            <a:miter lim="800000"/>
            <a:headEnd/>
            <a:tailEnd/>
          </a:ln>
        </p:spPr>
      </p:pic>
      <p:pic>
        <p:nvPicPr>
          <p:cNvPr id="5" name="Picture 9" descr="EIRGRID_2015_Colour_Low_Res.jpg"/>
          <p:cNvPicPr>
            <a:picLocks noChangeAspect="1"/>
          </p:cNvPicPr>
          <p:nvPr/>
        </p:nvPicPr>
        <p:blipFill>
          <a:blip r:embed="rId3"/>
          <a:srcRect/>
          <a:stretch>
            <a:fillRect/>
          </a:stretch>
        </p:blipFill>
        <p:spPr bwMode="auto">
          <a:xfrm>
            <a:off x="3552825" y="5938838"/>
            <a:ext cx="2006600" cy="720725"/>
          </a:xfrm>
          <a:prstGeom prst="rect">
            <a:avLst/>
          </a:prstGeom>
          <a:noFill/>
          <a:ln w="9525">
            <a:noFill/>
            <a:miter lim="800000"/>
            <a:headEnd/>
            <a:tailEnd/>
          </a:ln>
        </p:spPr>
      </p:pic>
      <p:sp>
        <p:nvSpPr>
          <p:cNvPr id="15" name="Text Placeholder 2"/>
          <p:cNvSpPr>
            <a:spLocks noGrp="1"/>
          </p:cNvSpPr>
          <p:nvPr>
            <p:ph type="body" idx="13"/>
          </p:nvPr>
        </p:nvSpPr>
        <p:spPr>
          <a:xfrm>
            <a:off x="722313" y="4092271"/>
            <a:ext cx="7772400" cy="1196866"/>
          </a:xfrm>
        </p:spPr>
        <p:txBody>
          <a:bodyPr/>
          <a:lstStyle>
            <a:lvl1pPr marL="0" indent="0">
              <a:buNone/>
              <a:defRPr sz="2000" b="1" i="0">
                <a:solidFill>
                  <a:srgbClr val="C8B47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Text Placeholder 2"/>
          <p:cNvSpPr>
            <a:spLocks noGrp="1"/>
          </p:cNvSpPr>
          <p:nvPr>
            <p:ph type="body" idx="14"/>
          </p:nvPr>
        </p:nvSpPr>
        <p:spPr>
          <a:xfrm>
            <a:off x="722313" y="2889436"/>
            <a:ext cx="7772400" cy="1196866"/>
          </a:xfrm>
        </p:spPr>
        <p:txBody>
          <a:bodyPr anchor="b">
            <a:normAutofit/>
          </a:bodyPr>
          <a:lstStyle>
            <a:lvl1pPr marL="0" indent="0">
              <a:buNone/>
              <a:defRPr sz="34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5"/>
          </p:nvPr>
        </p:nvSpPr>
        <p:spPr/>
        <p:txBody>
          <a:bodyPr/>
          <a:lstStyle>
            <a:lvl1pPr>
              <a:defRPr/>
            </a:lvl1pPr>
          </a:lstStyle>
          <a:p>
            <a:pPr>
              <a:defRPr/>
            </a:pPr>
            <a:fld id="{CEA3EBC7-B24F-46EC-BF76-56BDEEBAE91C}" type="datetimeFigureOut">
              <a:rPr lang="en-IE" altLang="en-US"/>
              <a:pPr>
                <a:defRPr/>
              </a:pPr>
              <a:t>01/12/2015</a:t>
            </a:fld>
            <a:endParaRPr lang="en-IE" alt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8" name="Slide Number Placeholder 5"/>
          <p:cNvSpPr>
            <a:spLocks noGrp="1"/>
          </p:cNvSpPr>
          <p:nvPr>
            <p:ph type="sldNum" sz="quarter" idx="17"/>
          </p:nvPr>
        </p:nvSpPr>
        <p:spPr/>
        <p:txBody>
          <a:bodyPr/>
          <a:lstStyle>
            <a:lvl1pPr>
              <a:defRPr/>
            </a:lvl1pPr>
          </a:lstStyle>
          <a:p>
            <a:pPr>
              <a:defRPr/>
            </a:pPr>
            <a:fld id="{13501D97-F95A-4FC8-9B4F-64CBC5484546}" type="slidenum">
              <a:rPr lang="en-IE" altLang="en-US"/>
              <a:pPr>
                <a:defRPr/>
              </a:pPr>
              <a:t>‹#›</a:t>
            </a:fld>
            <a:endParaRPr lang="en-IE"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8CD5BE-0553-44E9-9130-FAA34378CB1E}" type="datetimeFigureOut">
              <a:rPr lang="en-IE" altLang="en-US"/>
              <a:pPr>
                <a:defRPr/>
              </a:pPr>
              <a:t>01/12/2015</a:t>
            </a:fld>
            <a:endParaRPr lang="en-IE"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52578E-4B45-4A59-A377-1108C989242F}" type="slidenum">
              <a:rPr lang="en-IE" altLang="en-US"/>
              <a:pPr>
                <a:defRPr/>
              </a:pPr>
              <a:t>‹#›</a:t>
            </a:fld>
            <a:endParaRPr lang="en-IE"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p:cNvSpPr txBox="1">
            <a:spLocks/>
          </p:cNvSpPr>
          <p:nvPr/>
        </p:nvSpPr>
        <p:spPr>
          <a:xfrm>
            <a:off x="722313" y="2730500"/>
            <a:ext cx="7772400" cy="1362075"/>
          </a:xfrm>
          <a:prstGeom prst="rect">
            <a:avLst/>
          </a:prstGeom>
        </p:spPr>
        <p:txBody>
          <a:bodyPr anchor="b"/>
          <a:lstStyle>
            <a:lvl1pPr algn="l" defTabSz="457200" rtl="0" eaLnBrk="1" latinLnBrk="0" hangingPunct="1">
              <a:spcBef>
                <a:spcPct val="0"/>
              </a:spcBef>
              <a:buNone/>
              <a:defRPr sz="3400" b="1" kern="1200" cap="none">
                <a:solidFill>
                  <a:schemeClr val="bg1"/>
                </a:solidFill>
                <a:latin typeface="Arial"/>
                <a:ea typeface="+mj-ea"/>
                <a:cs typeface="Arial"/>
              </a:defRPr>
            </a:lvl1pPr>
          </a:lstStyle>
          <a:p>
            <a:pPr fontAlgn="auto">
              <a:spcAft>
                <a:spcPts val="0"/>
              </a:spcAft>
              <a:defRPr/>
            </a:pPr>
            <a:r>
              <a:rPr lang="ga-IE" dirty="0" smtClean="0">
                <a:solidFill>
                  <a:srgbClr val="767676"/>
                </a:solidFill>
              </a:rPr>
              <a:t>Click To Edit Master Title Style</a:t>
            </a:r>
            <a:endParaRPr lang="en-US" dirty="0">
              <a:solidFill>
                <a:srgbClr val="767676"/>
              </a:solidFill>
            </a:endParaRPr>
          </a:p>
        </p:txBody>
      </p:sp>
      <p:sp>
        <p:nvSpPr>
          <p:cNvPr id="11" name="Text Placeholder 2"/>
          <p:cNvSpPr>
            <a:spLocks noGrp="1"/>
          </p:cNvSpPr>
          <p:nvPr>
            <p:ph type="body" idx="13"/>
          </p:nvPr>
        </p:nvSpPr>
        <p:spPr>
          <a:xfrm>
            <a:off x="722313" y="4092271"/>
            <a:ext cx="7772400" cy="1196866"/>
          </a:xfrm>
        </p:spPr>
        <p:txBody>
          <a:bodyPr/>
          <a:lstStyle>
            <a:lvl1pPr marL="0" indent="0">
              <a:buNone/>
              <a:defRPr sz="2000" b="0" i="0">
                <a:solidFill>
                  <a:srgbClr val="C8B47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fld id="{EE3C065C-E128-45E3-A1AD-0A2315A203AF}" type="datetimeFigureOut">
              <a:rPr lang="en-IE" altLang="en-US"/>
              <a:pPr>
                <a:defRPr/>
              </a:pPr>
              <a:t>01/12/2015</a:t>
            </a:fld>
            <a:endParaRPr lang="en-IE" alt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17A19BEC-DC89-4324-B9E7-693E32903DEE}" type="slidenum">
              <a:rPr lang="en-IE" altLang="en-US"/>
              <a:pPr>
                <a:defRPr/>
              </a:pPr>
              <a:t>‹#›</a:t>
            </a:fld>
            <a:endParaRPr lang="en-IE"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2A214BF-B776-45E3-B618-8A3FD25E2876}" type="datetimeFigureOut">
              <a:rPr lang="en-IE" altLang="en-US"/>
              <a:pPr>
                <a:defRPr/>
              </a:pPr>
              <a:t>01/12/2015</a:t>
            </a:fld>
            <a:endParaRPr lang="en-IE"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419BC52-9AE4-47F9-8AF5-4B1A3552EF41}" type="slidenum">
              <a:rPr lang="en-IE" altLang="en-US"/>
              <a:pPr>
                <a:defRPr/>
              </a:pPr>
              <a:t>‹#›</a:t>
            </a:fld>
            <a:endParaRPr lang="en-IE"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EirGrid Arc for PowerPoint.ai"/>
          <p:cNvPicPr>
            <a:picLocks noChangeAspect="1"/>
          </p:cNvPicPr>
          <p:nvPr/>
        </p:nvPicPr>
        <p:blipFill>
          <a:blip r:embed="rId13"/>
          <a:srcRect b="38158"/>
          <a:stretch>
            <a:fillRect/>
          </a:stretch>
        </p:blipFill>
        <p:spPr bwMode="auto">
          <a:xfrm>
            <a:off x="0" y="5581650"/>
            <a:ext cx="9144000" cy="1276350"/>
          </a:xfrm>
          <a:prstGeom prst="rect">
            <a:avLst/>
          </a:prstGeom>
          <a:noFill/>
          <a:ln w="9525">
            <a:noFill/>
            <a:miter lim="800000"/>
            <a:headEnd/>
            <a:tailEnd/>
          </a:ln>
        </p:spPr>
      </p:pic>
      <p:sp>
        <p:nvSpPr>
          <p:cNvPr id="1027" name="Title Placeholder 1"/>
          <p:cNvSpPr>
            <a:spLocks noGrp="1"/>
          </p:cNvSpPr>
          <p:nvPr>
            <p:ph type="title"/>
          </p:nvPr>
        </p:nvSpPr>
        <p:spPr bwMode="auto">
          <a:xfrm>
            <a:off x="457200" y="455613"/>
            <a:ext cx="8229600" cy="962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E" altLang="en-US" smtClean="0"/>
          </a:p>
        </p:txBody>
      </p:sp>
      <p:sp>
        <p:nvSpPr>
          <p:cNvPr id="1028" name="Text Placeholder 2"/>
          <p:cNvSpPr>
            <a:spLocks noGrp="1"/>
          </p:cNvSpPr>
          <p:nvPr>
            <p:ph type="body" idx="1"/>
          </p:nvPr>
        </p:nvSpPr>
        <p:spPr bwMode="auto">
          <a:xfrm>
            <a:off x="457200" y="1600200"/>
            <a:ext cx="8229600" cy="398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E" altLang="en-US" smtClean="0"/>
          </a:p>
        </p:txBody>
      </p:sp>
      <p:sp>
        <p:nvSpPr>
          <p:cNvPr id="4" name="Date Placeholder 3"/>
          <p:cNvSpPr>
            <a:spLocks noGrp="1"/>
          </p:cNvSpPr>
          <p:nvPr>
            <p:ph type="dt" sz="half" idx="2"/>
          </p:nvPr>
        </p:nvSpPr>
        <p:spPr>
          <a:xfrm>
            <a:off x="457200" y="74199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CC4D4FE7-8282-4F5A-B33E-7DFCC474D248}" type="datetimeFigureOut">
              <a:rPr lang="en-IE" altLang="en-US"/>
              <a:pPr>
                <a:defRPr/>
              </a:pPr>
              <a:t>01/12/2015</a:t>
            </a:fld>
            <a:endParaRPr lang="en-IE" altLang="en-US"/>
          </a:p>
        </p:txBody>
      </p:sp>
      <p:sp>
        <p:nvSpPr>
          <p:cNvPr id="5" name="Footer Placeholder 4"/>
          <p:cNvSpPr>
            <a:spLocks noGrp="1"/>
          </p:cNvSpPr>
          <p:nvPr>
            <p:ph type="ftr" sz="quarter" idx="3"/>
          </p:nvPr>
        </p:nvSpPr>
        <p:spPr>
          <a:xfrm>
            <a:off x="3124200" y="74199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74199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0C6261DC-C006-437C-A3BB-79738A77788D}" type="slidenum">
              <a:rPr lang="en-IE" altLang="en-US"/>
              <a:pPr>
                <a:defRPr/>
              </a:pPr>
              <a:t>‹#›</a:t>
            </a:fld>
            <a:endParaRPr lang="en-IE" altLang="en-US"/>
          </a:p>
        </p:txBody>
      </p:sp>
      <p:pic>
        <p:nvPicPr>
          <p:cNvPr id="1032" name="Picture 7" descr="EIRGRID_Group_2015_Colour_Low_Res.jpg"/>
          <p:cNvPicPr>
            <a:picLocks noChangeAspect="1"/>
          </p:cNvPicPr>
          <p:nvPr/>
        </p:nvPicPr>
        <p:blipFill>
          <a:blip r:embed="rId14"/>
          <a:srcRect/>
          <a:stretch>
            <a:fillRect/>
          </a:stretch>
        </p:blipFill>
        <p:spPr bwMode="auto">
          <a:xfrm>
            <a:off x="3743325" y="5938838"/>
            <a:ext cx="1735138" cy="7731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38" r:id="rId7"/>
    <p:sldLayoutId id="2147483849" r:id="rId8"/>
    <p:sldLayoutId id="2147483839" r:id="rId9"/>
    <p:sldLayoutId id="2147483840" r:id="rId10"/>
    <p:sldLayoutId id="2147483841" r:id="rId11"/>
  </p:sldLayoutIdLst>
  <p:txStyles>
    <p:titleStyle>
      <a:lvl1pPr algn="ctr" defTabSz="457200" rtl="0" eaLnBrk="1" fontAlgn="base" hangingPunct="1">
        <a:spcBef>
          <a:spcPct val="0"/>
        </a:spcBef>
        <a:spcAft>
          <a:spcPct val="0"/>
        </a:spcAft>
        <a:defRPr sz="3400" b="1" kern="1200">
          <a:solidFill>
            <a:srgbClr val="767676"/>
          </a:solidFill>
          <a:latin typeface="Arial"/>
          <a:ea typeface="MS PGothic" pitchFamily="34" charset="-128"/>
          <a:cs typeface="Arial"/>
        </a:defRPr>
      </a:lvl1pPr>
      <a:lvl2pPr algn="ctr" defTabSz="457200" rtl="0" eaLnBrk="1" fontAlgn="base" hangingPunct="1">
        <a:spcBef>
          <a:spcPct val="0"/>
        </a:spcBef>
        <a:spcAft>
          <a:spcPct val="0"/>
        </a:spcAft>
        <a:defRPr sz="3400" b="1">
          <a:solidFill>
            <a:srgbClr val="767676"/>
          </a:solidFill>
          <a:latin typeface="Arial" pitchFamily="34" charset="0"/>
          <a:ea typeface="MS PGothic" pitchFamily="34" charset="-128"/>
          <a:cs typeface="Arial" charset="0"/>
        </a:defRPr>
      </a:lvl2pPr>
      <a:lvl3pPr algn="ctr" defTabSz="457200" rtl="0" eaLnBrk="1" fontAlgn="base" hangingPunct="1">
        <a:spcBef>
          <a:spcPct val="0"/>
        </a:spcBef>
        <a:spcAft>
          <a:spcPct val="0"/>
        </a:spcAft>
        <a:defRPr sz="3400" b="1">
          <a:solidFill>
            <a:srgbClr val="767676"/>
          </a:solidFill>
          <a:latin typeface="Arial" pitchFamily="34" charset="0"/>
          <a:ea typeface="MS PGothic" pitchFamily="34" charset="-128"/>
          <a:cs typeface="Arial" charset="0"/>
        </a:defRPr>
      </a:lvl3pPr>
      <a:lvl4pPr algn="ctr" defTabSz="457200" rtl="0" eaLnBrk="1" fontAlgn="base" hangingPunct="1">
        <a:spcBef>
          <a:spcPct val="0"/>
        </a:spcBef>
        <a:spcAft>
          <a:spcPct val="0"/>
        </a:spcAft>
        <a:defRPr sz="3400" b="1">
          <a:solidFill>
            <a:srgbClr val="767676"/>
          </a:solidFill>
          <a:latin typeface="Arial" pitchFamily="34" charset="0"/>
          <a:ea typeface="MS PGothic" pitchFamily="34" charset="-128"/>
          <a:cs typeface="Arial" charset="0"/>
        </a:defRPr>
      </a:lvl4pPr>
      <a:lvl5pPr algn="ctr" defTabSz="457200" rtl="0" eaLnBrk="1" fontAlgn="base" hangingPunct="1">
        <a:spcBef>
          <a:spcPct val="0"/>
        </a:spcBef>
        <a:spcAft>
          <a:spcPct val="0"/>
        </a:spcAft>
        <a:defRPr sz="3400" b="1">
          <a:solidFill>
            <a:srgbClr val="767676"/>
          </a:solidFill>
          <a:latin typeface="Arial" pitchFamily="34" charset="0"/>
          <a:ea typeface="MS PGothic" pitchFamily="34" charset="-128"/>
          <a:cs typeface="Arial" charset="0"/>
        </a:defRPr>
      </a:lvl5pPr>
      <a:lvl6pPr marL="457200" algn="ctr" defTabSz="457200" rtl="0" eaLnBrk="1" fontAlgn="base" hangingPunct="1">
        <a:spcBef>
          <a:spcPct val="0"/>
        </a:spcBef>
        <a:spcAft>
          <a:spcPct val="0"/>
        </a:spcAft>
        <a:defRPr sz="3400" b="1">
          <a:solidFill>
            <a:srgbClr val="767676"/>
          </a:solidFill>
          <a:latin typeface="Arial" pitchFamily="34" charset="0"/>
          <a:ea typeface="MS PGothic" pitchFamily="34" charset="-128"/>
        </a:defRPr>
      </a:lvl6pPr>
      <a:lvl7pPr marL="914400" algn="ctr" defTabSz="457200" rtl="0" eaLnBrk="1" fontAlgn="base" hangingPunct="1">
        <a:spcBef>
          <a:spcPct val="0"/>
        </a:spcBef>
        <a:spcAft>
          <a:spcPct val="0"/>
        </a:spcAft>
        <a:defRPr sz="3400" b="1">
          <a:solidFill>
            <a:srgbClr val="767676"/>
          </a:solidFill>
          <a:latin typeface="Arial" pitchFamily="34" charset="0"/>
          <a:ea typeface="MS PGothic" pitchFamily="34" charset="-128"/>
        </a:defRPr>
      </a:lvl7pPr>
      <a:lvl8pPr marL="1371600" algn="ctr" defTabSz="457200" rtl="0" eaLnBrk="1" fontAlgn="base" hangingPunct="1">
        <a:spcBef>
          <a:spcPct val="0"/>
        </a:spcBef>
        <a:spcAft>
          <a:spcPct val="0"/>
        </a:spcAft>
        <a:defRPr sz="3400" b="1">
          <a:solidFill>
            <a:srgbClr val="767676"/>
          </a:solidFill>
          <a:latin typeface="Arial" pitchFamily="34" charset="0"/>
          <a:ea typeface="MS PGothic" pitchFamily="34" charset="-128"/>
        </a:defRPr>
      </a:lvl8pPr>
      <a:lvl9pPr marL="1828800" algn="ctr" defTabSz="457200" rtl="0" eaLnBrk="1" fontAlgn="base" hangingPunct="1">
        <a:spcBef>
          <a:spcPct val="0"/>
        </a:spcBef>
        <a:spcAft>
          <a:spcPct val="0"/>
        </a:spcAft>
        <a:defRPr sz="3400" b="1">
          <a:solidFill>
            <a:srgbClr val="767676"/>
          </a:solidFill>
          <a:latin typeface="Arial" pitchFamily="34" charset="0"/>
          <a:ea typeface="MS PGothic" pitchFamily="34" charset="-128"/>
        </a:defRPr>
      </a:lvl9pPr>
    </p:titleStyle>
    <p:bodyStyle>
      <a:lvl1pPr marL="342900" indent="-342900" algn="l" defTabSz="457200" rtl="0" eaLnBrk="1" fontAlgn="base" hangingPunct="1">
        <a:spcBef>
          <a:spcPct val="20000"/>
        </a:spcBef>
        <a:spcAft>
          <a:spcPct val="0"/>
        </a:spcAft>
        <a:buClr>
          <a:srgbClr val="C8B474"/>
        </a:buClr>
        <a:buFont typeface="Arial" charset="0"/>
        <a:buChar char="•"/>
        <a:defRPr sz="32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Clr>
          <a:srgbClr val="C8B474"/>
        </a:buClr>
        <a:buFont typeface="Arial" charset="0"/>
        <a:buChar char="–"/>
        <a:defRPr sz="28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Clr>
          <a:srgbClr val="C8B474"/>
        </a:buClr>
        <a:buFont typeface="Arial" charset="0"/>
        <a:buChar char="•"/>
        <a:defRPr sz="24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Clr>
          <a:srgbClr val="C8B474"/>
        </a:buClr>
        <a:buFont typeface="Arial" charset="0"/>
        <a:buChar char="–"/>
        <a:defRPr sz="20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Clr>
          <a:srgbClr val="C8B474"/>
        </a:buClr>
        <a:buFont typeface="Arial" charset="0"/>
        <a:buChar char="»"/>
        <a:defRPr sz="20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EIRGRID_2015_Colour_Low_Res.jpg"/>
          <p:cNvPicPr>
            <a:picLocks noChangeAspect="1"/>
          </p:cNvPicPr>
          <p:nvPr/>
        </p:nvPicPr>
        <p:blipFill>
          <a:blip r:embed="rId3"/>
          <a:srcRect/>
          <a:stretch>
            <a:fillRect/>
          </a:stretch>
        </p:blipFill>
        <p:spPr bwMode="auto">
          <a:xfrm>
            <a:off x="6680200" y="5938838"/>
            <a:ext cx="2006600" cy="720725"/>
          </a:xfrm>
          <a:prstGeom prst="rect">
            <a:avLst/>
          </a:prstGeom>
          <a:noFill/>
          <a:ln w="9525">
            <a:noFill/>
            <a:miter lim="800000"/>
            <a:headEnd/>
            <a:tailEnd/>
          </a:ln>
        </p:spPr>
      </p:pic>
      <p:sp>
        <p:nvSpPr>
          <p:cNvPr id="2051" name="Title Placeholder 1"/>
          <p:cNvSpPr>
            <a:spLocks noGrp="1"/>
          </p:cNvSpPr>
          <p:nvPr>
            <p:ph type="title"/>
          </p:nvPr>
        </p:nvSpPr>
        <p:spPr bwMode="auto">
          <a:xfrm>
            <a:off x="457200" y="455613"/>
            <a:ext cx="8229600" cy="962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ga-IE" altLang="en-US" smtClean="0"/>
              <a:t>Click to edit Master title style</a:t>
            </a:r>
            <a:endParaRPr lang="en-IE" altLang="en-US" smtClean="0"/>
          </a:p>
        </p:txBody>
      </p:sp>
      <p:sp>
        <p:nvSpPr>
          <p:cNvPr id="2052" name="Text Placeholder 2"/>
          <p:cNvSpPr>
            <a:spLocks noGrp="1"/>
          </p:cNvSpPr>
          <p:nvPr>
            <p:ph type="body" idx="1"/>
          </p:nvPr>
        </p:nvSpPr>
        <p:spPr bwMode="auto">
          <a:xfrm>
            <a:off x="457200" y="1600200"/>
            <a:ext cx="8229600" cy="4365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ga-IE" altLang="en-US" smtClean="0"/>
              <a:t>Click to edit Master text styles</a:t>
            </a:r>
          </a:p>
          <a:p>
            <a:pPr lvl="1"/>
            <a:r>
              <a:rPr lang="ga-IE" altLang="en-US" smtClean="0"/>
              <a:t>Second level</a:t>
            </a:r>
          </a:p>
          <a:p>
            <a:pPr lvl="2"/>
            <a:r>
              <a:rPr lang="ga-IE" altLang="en-US" smtClean="0"/>
              <a:t>Third level</a:t>
            </a:r>
          </a:p>
          <a:p>
            <a:pPr lvl="3"/>
            <a:r>
              <a:rPr lang="ga-IE" altLang="en-US" smtClean="0"/>
              <a:t>Fourth level</a:t>
            </a:r>
          </a:p>
          <a:p>
            <a:pPr lvl="4"/>
            <a:r>
              <a:rPr lang="ga-IE" altLang="en-US" smtClean="0"/>
              <a:t>Fifth level</a:t>
            </a:r>
            <a:endParaRPr lang="en-IE" altLang="en-US" smtClean="0"/>
          </a:p>
        </p:txBody>
      </p:sp>
      <p:sp>
        <p:nvSpPr>
          <p:cNvPr id="4" name="Date Placeholder 3"/>
          <p:cNvSpPr>
            <a:spLocks noGrp="1"/>
          </p:cNvSpPr>
          <p:nvPr>
            <p:ph type="dt" sz="half" idx="2"/>
          </p:nvPr>
        </p:nvSpPr>
        <p:spPr>
          <a:xfrm>
            <a:off x="457200" y="74199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FDD358A2-AC0B-4E04-9A5A-F954D44C14F0}" type="datetimeFigureOut">
              <a:rPr lang="en-IE" altLang="en-US"/>
              <a:pPr>
                <a:defRPr/>
              </a:pPr>
              <a:t>01/12/2015</a:t>
            </a:fld>
            <a:endParaRPr lang="en-IE" altLang="en-US"/>
          </a:p>
        </p:txBody>
      </p:sp>
      <p:sp>
        <p:nvSpPr>
          <p:cNvPr id="5" name="Footer Placeholder 4"/>
          <p:cNvSpPr>
            <a:spLocks noGrp="1"/>
          </p:cNvSpPr>
          <p:nvPr>
            <p:ph type="ftr" sz="quarter" idx="3"/>
          </p:nvPr>
        </p:nvSpPr>
        <p:spPr>
          <a:xfrm>
            <a:off x="3124200" y="74199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74199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1E2D2A79-78DC-4D88-B786-A3C731F07F0F}" type="slidenum">
              <a:rPr lang="en-IE" altLang="en-US"/>
              <a:pPr>
                <a:defRPr/>
              </a:pPr>
              <a:t>‹#›</a:t>
            </a:fld>
            <a:endParaRPr lang="en-IE" altLang="en-US"/>
          </a:p>
        </p:txBody>
      </p:sp>
    </p:spTree>
  </p:cSld>
  <p:clrMap bg1="lt1" tx1="dk1" bg2="lt2" tx2="dk2" accent1="accent1" accent2="accent2" accent3="accent3" accent4="accent4" accent5="accent5" accent6="accent6" hlink="hlink" folHlink="folHlink"/>
  <p:sldLayoutIdLst>
    <p:sldLayoutId id="2147483842" r:id="rId1"/>
  </p:sldLayoutIdLst>
  <p:txStyles>
    <p:titleStyle>
      <a:lvl1pPr algn="ctr" defTabSz="457200" rtl="0" eaLnBrk="0" fontAlgn="base" hangingPunct="0">
        <a:spcBef>
          <a:spcPct val="0"/>
        </a:spcBef>
        <a:spcAft>
          <a:spcPct val="0"/>
        </a:spcAft>
        <a:defRPr sz="3400" b="1" kern="1200">
          <a:solidFill>
            <a:srgbClr val="767676"/>
          </a:solidFill>
          <a:latin typeface="Arial"/>
          <a:ea typeface="MS PGothic" pitchFamily="34" charset="-128"/>
          <a:cs typeface="Arial"/>
        </a:defRPr>
      </a:lvl1pPr>
      <a:lvl2pPr algn="ctr" defTabSz="457200" rtl="0" eaLnBrk="0" fontAlgn="base" hangingPunct="0">
        <a:spcBef>
          <a:spcPct val="0"/>
        </a:spcBef>
        <a:spcAft>
          <a:spcPct val="0"/>
        </a:spcAft>
        <a:defRPr sz="3400" b="1">
          <a:solidFill>
            <a:srgbClr val="767676"/>
          </a:solidFill>
          <a:latin typeface="Arial" pitchFamily="34" charset="0"/>
          <a:ea typeface="MS PGothic" pitchFamily="34" charset="-128"/>
          <a:cs typeface="Arial" charset="0"/>
        </a:defRPr>
      </a:lvl2pPr>
      <a:lvl3pPr algn="ctr" defTabSz="457200" rtl="0" eaLnBrk="0" fontAlgn="base" hangingPunct="0">
        <a:spcBef>
          <a:spcPct val="0"/>
        </a:spcBef>
        <a:spcAft>
          <a:spcPct val="0"/>
        </a:spcAft>
        <a:defRPr sz="3400" b="1">
          <a:solidFill>
            <a:srgbClr val="767676"/>
          </a:solidFill>
          <a:latin typeface="Arial" pitchFamily="34" charset="0"/>
          <a:ea typeface="MS PGothic" pitchFamily="34" charset="-128"/>
          <a:cs typeface="Arial" charset="0"/>
        </a:defRPr>
      </a:lvl3pPr>
      <a:lvl4pPr algn="ctr" defTabSz="457200" rtl="0" eaLnBrk="0" fontAlgn="base" hangingPunct="0">
        <a:spcBef>
          <a:spcPct val="0"/>
        </a:spcBef>
        <a:spcAft>
          <a:spcPct val="0"/>
        </a:spcAft>
        <a:defRPr sz="3400" b="1">
          <a:solidFill>
            <a:srgbClr val="767676"/>
          </a:solidFill>
          <a:latin typeface="Arial" pitchFamily="34" charset="0"/>
          <a:ea typeface="MS PGothic" pitchFamily="34" charset="-128"/>
          <a:cs typeface="Arial" charset="0"/>
        </a:defRPr>
      </a:lvl4pPr>
      <a:lvl5pPr algn="ctr" defTabSz="457200" rtl="0" eaLnBrk="0" fontAlgn="base" hangingPunct="0">
        <a:spcBef>
          <a:spcPct val="0"/>
        </a:spcBef>
        <a:spcAft>
          <a:spcPct val="0"/>
        </a:spcAft>
        <a:defRPr sz="3400" b="1">
          <a:solidFill>
            <a:srgbClr val="767676"/>
          </a:solidFill>
          <a:latin typeface="Arial" pitchFamily="34" charset="0"/>
          <a:ea typeface="MS PGothic" pitchFamily="34" charset="-128"/>
          <a:cs typeface="Arial" charset="0"/>
        </a:defRPr>
      </a:lvl5pPr>
      <a:lvl6pPr marL="457200" algn="ctr" defTabSz="457200" rtl="0" fontAlgn="base">
        <a:spcBef>
          <a:spcPct val="0"/>
        </a:spcBef>
        <a:spcAft>
          <a:spcPct val="0"/>
        </a:spcAft>
        <a:defRPr sz="3400" b="1">
          <a:solidFill>
            <a:srgbClr val="767676"/>
          </a:solidFill>
          <a:latin typeface="Arial" pitchFamily="34" charset="0"/>
          <a:ea typeface="MS PGothic" pitchFamily="34" charset="-128"/>
        </a:defRPr>
      </a:lvl6pPr>
      <a:lvl7pPr marL="914400" algn="ctr" defTabSz="457200" rtl="0" fontAlgn="base">
        <a:spcBef>
          <a:spcPct val="0"/>
        </a:spcBef>
        <a:spcAft>
          <a:spcPct val="0"/>
        </a:spcAft>
        <a:defRPr sz="3400" b="1">
          <a:solidFill>
            <a:srgbClr val="767676"/>
          </a:solidFill>
          <a:latin typeface="Arial" pitchFamily="34" charset="0"/>
          <a:ea typeface="MS PGothic" pitchFamily="34" charset="-128"/>
        </a:defRPr>
      </a:lvl7pPr>
      <a:lvl8pPr marL="1371600" algn="ctr" defTabSz="457200" rtl="0" fontAlgn="base">
        <a:spcBef>
          <a:spcPct val="0"/>
        </a:spcBef>
        <a:spcAft>
          <a:spcPct val="0"/>
        </a:spcAft>
        <a:defRPr sz="3400" b="1">
          <a:solidFill>
            <a:srgbClr val="767676"/>
          </a:solidFill>
          <a:latin typeface="Arial" pitchFamily="34" charset="0"/>
          <a:ea typeface="MS PGothic" pitchFamily="34" charset="-128"/>
        </a:defRPr>
      </a:lvl8pPr>
      <a:lvl9pPr marL="1828800" algn="ctr" defTabSz="457200" rtl="0" fontAlgn="base">
        <a:spcBef>
          <a:spcPct val="0"/>
        </a:spcBef>
        <a:spcAft>
          <a:spcPct val="0"/>
        </a:spcAft>
        <a:defRPr sz="3400" b="1">
          <a:solidFill>
            <a:srgbClr val="767676"/>
          </a:solidFill>
          <a:latin typeface="Arial" pitchFamily="34" charset="0"/>
          <a:ea typeface="MS PGothic" pitchFamily="34" charset="-128"/>
        </a:defRPr>
      </a:lvl9pPr>
    </p:titleStyle>
    <p:bodyStyle>
      <a:lvl1pPr marL="342900" indent="-342900" algn="l" defTabSz="457200" rtl="0" eaLnBrk="0" fontAlgn="base" hangingPunct="0">
        <a:spcBef>
          <a:spcPct val="20000"/>
        </a:spcBef>
        <a:spcAft>
          <a:spcPct val="0"/>
        </a:spcAft>
        <a:buClr>
          <a:srgbClr val="C8B474"/>
        </a:buClr>
        <a:buFont typeface="Arial" charset="0"/>
        <a:buChar char="•"/>
        <a:defRPr sz="32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Clr>
          <a:srgbClr val="C8B474"/>
        </a:buClr>
        <a:buFont typeface="Arial" charset="0"/>
        <a:buChar char="–"/>
        <a:defRPr sz="28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Clr>
          <a:srgbClr val="C8B474"/>
        </a:buClr>
        <a:buFont typeface="Arial" charset="0"/>
        <a:buChar char="•"/>
        <a:defRPr sz="2400" kern="1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Clr>
          <a:srgbClr val="C8B474"/>
        </a:buClr>
        <a:buFont typeface="Arial" charset="0"/>
        <a:buChar char="–"/>
        <a:defRPr sz="2000" kern="1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Clr>
          <a:srgbClr val="C8B474"/>
        </a:buClr>
        <a:buFont typeface="Arial" charset="0"/>
        <a:buChar char="»"/>
        <a:defRPr sz="20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
          <p:cNvSpPr>
            <a:spLocks noGrp="1"/>
          </p:cNvSpPr>
          <p:nvPr>
            <p:ph type="body" idx="13"/>
          </p:nvPr>
        </p:nvSpPr>
        <p:spPr>
          <a:xfrm>
            <a:off x="722313" y="4092575"/>
            <a:ext cx="7772400" cy="1196975"/>
          </a:xfrm>
        </p:spPr>
        <p:txBody>
          <a:bodyPr/>
          <a:lstStyle/>
          <a:p>
            <a:pPr eaLnBrk="1" hangingPunct="1"/>
            <a:r>
              <a:rPr lang="en-IE" altLang="en-US" smtClean="0">
                <a:latin typeface="Arial" charset="0"/>
                <a:cs typeface="Arial" charset="0"/>
              </a:rPr>
              <a:t>Gill Nolan &amp; Jeffrey Godsell, PSOP</a:t>
            </a:r>
          </a:p>
        </p:txBody>
      </p:sp>
      <p:sp>
        <p:nvSpPr>
          <p:cNvPr id="10243" name="Text Placeholder 2"/>
          <p:cNvSpPr>
            <a:spLocks noGrp="1"/>
          </p:cNvSpPr>
          <p:nvPr>
            <p:ph type="body" idx="14"/>
          </p:nvPr>
        </p:nvSpPr>
        <p:spPr>
          <a:xfrm>
            <a:off x="722313" y="2889250"/>
            <a:ext cx="7772400" cy="1196975"/>
          </a:xfrm>
        </p:spPr>
        <p:txBody>
          <a:bodyPr/>
          <a:lstStyle/>
          <a:p>
            <a:pPr eaLnBrk="1" hangingPunct="1"/>
            <a:r>
              <a:rPr lang="en-IE" altLang="en-US" smtClean="0">
                <a:latin typeface="Arial" charset="0"/>
                <a:cs typeface="Arial" charset="0"/>
              </a:rPr>
              <a:t>T&amp;SC Modification Proposal: </a:t>
            </a:r>
            <a:r>
              <a:rPr lang="en-US" smtClean="0">
                <a:latin typeface="Arial" charset="0"/>
                <a:cs typeface="Arial" charset="0"/>
              </a:rPr>
              <a:t>Clarification of Outturn Availability</a:t>
            </a:r>
            <a:endParaRPr lang="en-IE" alt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4"/>
          <p:cNvSpPr>
            <a:spLocks noGrp="1"/>
          </p:cNvSpPr>
          <p:nvPr>
            <p:ph type="title"/>
          </p:nvPr>
        </p:nvSpPr>
        <p:spPr/>
        <p:txBody>
          <a:bodyPr/>
          <a:lstStyle/>
          <a:p>
            <a:pPr eaLnBrk="1" hangingPunct="1"/>
            <a:r>
              <a:rPr lang="en-US" altLang="en-US" sz="2800" smtClean="0">
                <a:latin typeface="Arial" charset="0"/>
                <a:cs typeface="Arial" charset="0"/>
              </a:rPr>
              <a:t>Proposed Grid Code Text (2)</a:t>
            </a:r>
          </a:p>
        </p:txBody>
      </p:sp>
      <p:sp>
        <p:nvSpPr>
          <p:cNvPr id="19459" name="Content Placeholder 15"/>
          <p:cNvSpPr>
            <a:spLocks noGrp="1"/>
          </p:cNvSpPr>
          <p:nvPr>
            <p:ph idx="1"/>
          </p:nvPr>
        </p:nvSpPr>
        <p:spPr>
          <a:xfrm>
            <a:off x="457200" y="1600200"/>
            <a:ext cx="8467725" cy="3981450"/>
          </a:xfrm>
        </p:spPr>
        <p:txBody>
          <a:bodyPr/>
          <a:lstStyle/>
          <a:p>
            <a:pPr marL="0" indent="0">
              <a:buFont typeface="Arial" charset="0"/>
              <a:buNone/>
            </a:pPr>
            <a:r>
              <a:rPr lang="en-GB" altLang="en-US" sz="1400" u="sng" smtClean="0">
                <a:solidFill>
                  <a:srgbClr val="157C85"/>
                </a:solidFill>
                <a:latin typeface="Arial" charset="0"/>
                <a:cs typeface="Arial" charset="0"/>
              </a:rPr>
              <a:t>SDC1.4.3.9</a:t>
            </a:r>
            <a:r>
              <a:rPr lang="en-GB" altLang="en-US" sz="1400" smtClean="0">
                <a:solidFill>
                  <a:srgbClr val="157C85"/>
                </a:solidFill>
                <a:latin typeface="Arial" charset="0"/>
                <a:cs typeface="Arial" charset="0"/>
              </a:rPr>
              <a:t>	</a:t>
            </a:r>
            <a:r>
              <a:rPr lang="en-GB" altLang="en-US" sz="1400" b="1" u="sng" smtClean="0">
                <a:solidFill>
                  <a:srgbClr val="157C85"/>
                </a:solidFill>
                <a:latin typeface="Arial" charset="0"/>
                <a:cs typeface="Arial" charset="0"/>
              </a:rPr>
              <a:t>Outturn Availability</a:t>
            </a:r>
            <a:endParaRPr lang="en-IE" altLang="en-US" sz="1400" u="sng" smtClean="0">
              <a:solidFill>
                <a:srgbClr val="157C85"/>
              </a:solidFill>
              <a:latin typeface="Arial" charset="0"/>
              <a:cs typeface="Arial" charset="0"/>
            </a:endParaRPr>
          </a:p>
          <a:p>
            <a:pPr marL="0" indent="0">
              <a:buFont typeface="Arial" charset="0"/>
              <a:buNone/>
            </a:pPr>
            <a:r>
              <a:rPr lang="en-GB" altLang="en-US" sz="1400" b="1" smtClean="0">
                <a:solidFill>
                  <a:srgbClr val="157C85"/>
                </a:solidFill>
                <a:latin typeface="Arial" charset="0"/>
                <a:cs typeface="Arial" charset="0"/>
              </a:rPr>
              <a:t>			</a:t>
            </a:r>
            <a:r>
              <a:rPr lang="en-GB" altLang="en-US" sz="1400" b="1" u="sng" smtClean="0">
                <a:solidFill>
                  <a:srgbClr val="157C85"/>
                </a:solidFill>
                <a:latin typeface="Arial" charset="0"/>
                <a:cs typeface="Arial" charset="0"/>
              </a:rPr>
              <a:t>Outturn Availability</a:t>
            </a:r>
            <a:r>
              <a:rPr lang="en-GB" altLang="en-US" sz="1400" u="sng" smtClean="0">
                <a:solidFill>
                  <a:srgbClr val="157C85"/>
                </a:solidFill>
                <a:latin typeface="Arial" charset="0"/>
                <a:cs typeface="Arial" charset="0"/>
              </a:rPr>
              <a:t> shall be set equal to the declared value of </a:t>
            </a:r>
            <a:r>
              <a:rPr lang="en-GB" altLang="en-US" sz="1400" b="1" u="sng" smtClean="0">
                <a:solidFill>
                  <a:srgbClr val="157C85"/>
                </a:solidFill>
                <a:latin typeface="Arial" charset="0"/>
                <a:cs typeface="Arial" charset="0"/>
              </a:rPr>
              <a:t>Availability</a:t>
            </a:r>
            <a:r>
              <a:rPr lang="en-GB" altLang="en-US" sz="1400" u="sng" smtClean="0">
                <a:solidFill>
                  <a:srgbClr val="157C85"/>
                </a:solidFill>
                <a:latin typeface="Arial" charset="0"/>
                <a:cs typeface="Arial" charset="0"/>
              </a:rPr>
              <a:t>.</a:t>
            </a:r>
          </a:p>
          <a:p>
            <a:pPr marL="0" indent="0">
              <a:buFont typeface="Arial" charset="0"/>
              <a:buNone/>
            </a:pPr>
            <a:endParaRPr lang="en-IE" altLang="en-US" sz="1400" b="1" smtClean="0">
              <a:latin typeface="Arial" charset="0"/>
              <a:cs typeface="Arial" charset="0"/>
            </a:endParaRPr>
          </a:p>
          <a:p>
            <a:pPr marL="0" indent="0">
              <a:buFont typeface="Arial" charset="0"/>
              <a:buNone/>
            </a:pPr>
            <a:r>
              <a:rPr lang="en-IE" altLang="en-US" sz="1400" b="1" smtClean="0">
                <a:latin typeface="Arial" charset="0"/>
                <a:cs typeface="Arial" charset="0"/>
              </a:rPr>
              <a:t>Glossary</a:t>
            </a:r>
          </a:p>
          <a:p>
            <a:pPr marL="0" indent="0">
              <a:spcBef>
                <a:spcPct val="0"/>
              </a:spcBef>
              <a:spcAft>
                <a:spcPts val="1200"/>
              </a:spcAft>
              <a:buFont typeface="Arial" charset="0"/>
              <a:buNone/>
            </a:pPr>
            <a:r>
              <a:rPr lang="en-US" altLang="en-US" sz="1400" b="1" u="sng" smtClean="0">
                <a:solidFill>
                  <a:srgbClr val="157C85"/>
                </a:solidFill>
                <a:latin typeface="Arial" charset="0"/>
                <a:cs typeface="Arial" charset="0"/>
              </a:rPr>
              <a:t>Annual Maintenance</a:t>
            </a:r>
            <a:r>
              <a:rPr lang="en-US" altLang="en-US" sz="1400" u="sng" smtClean="0">
                <a:solidFill>
                  <a:srgbClr val="157C85"/>
                </a:solidFill>
                <a:latin typeface="Arial" charset="0"/>
                <a:cs typeface="Arial" charset="0"/>
              </a:rPr>
              <a:t>: A transmission outage for maintenance of equipment that is part of an </a:t>
            </a:r>
            <a:r>
              <a:rPr lang="en-US" altLang="en-US" sz="1400" b="1" u="sng" smtClean="0">
                <a:solidFill>
                  <a:srgbClr val="157C85"/>
                </a:solidFill>
                <a:latin typeface="Arial" charset="0"/>
                <a:cs typeface="Arial" charset="0"/>
              </a:rPr>
              <a:t>Outturn Availability Connection Asset</a:t>
            </a:r>
            <a:r>
              <a:rPr lang="en-US" altLang="en-US" sz="1400" u="sng" smtClean="0">
                <a:solidFill>
                  <a:srgbClr val="157C85"/>
                </a:solidFill>
                <a:latin typeface="Arial" charset="0"/>
                <a:cs typeface="Arial" charset="0"/>
              </a:rPr>
              <a:t>. A list of </a:t>
            </a:r>
            <a:r>
              <a:rPr lang="en-US" altLang="en-US" sz="1400" b="1" u="sng" smtClean="0">
                <a:solidFill>
                  <a:srgbClr val="157C85"/>
                </a:solidFill>
                <a:latin typeface="Arial" charset="0"/>
                <a:cs typeface="Arial" charset="0"/>
              </a:rPr>
              <a:t>Annual Maintenance </a:t>
            </a:r>
            <a:r>
              <a:rPr lang="en-US" altLang="en-US" sz="1400" u="sng" smtClean="0">
                <a:solidFill>
                  <a:srgbClr val="157C85"/>
                </a:solidFill>
                <a:latin typeface="Arial" charset="0"/>
                <a:cs typeface="Arial" charset="0"/>
              </a:rPr>
              <a:t>items will be published annually by the </a:t>
            </a:r>
            <a:r>
              <a:rPr lang="en-US" altLang="en-US" sz="1400" b="1" u="sng" smtClean="0">
                <a:solidFill>
                  <a:srgbClr val="157C85"/>
                </a:solidFill>
                <a:latin typeface="Arial" charset="0"/>
                <a:cs typeface="Arial" charset="0"/>
              </a:rPr>
              <a:t>TSO</a:t>
            </a:r>
            <a:r>
              <a:rPr lang="en-US" altLang="en-US" sz="1400" u="sng" smtClean="0">
                <a:solidFill>
                  <a:srgbClr val="157C85"/>
                </a:solidFill>
                <a:latin typeface="Arial" charset="0"/>
                <a:cs typeface="Arial" charset="0"/>
              </a:rPr>
              <a:t>.</a:t>
            </a:r>
          </a:p>
          <a:p>
            <a:pPr marL="0" indent="0">
              <a:spcBef>
                <a:spcPct val="0"/>
              </a:spcBef>
              <a:spcAft>
                <a:spcPts val="1200"/>
              </a:spcAft>
              <a:buFont typeface="Arial" charset="0"/>
              <a:buNone/>
            </a:pPr>
            <a:r>
              <a:rPr lang="en-US" altLang="en-US" sz="1400" b="1" u="sng" smtClean="0">
                <a:solidFill>
                  <a:srgbClr val="157C85"/>
                </a:solidFill>
                <a:latin typeface="Arial" charset="0"/>
                <a:cs typeface="Arial" charset="0"/>
              </a:rPr>
              <a:t>Outturn Availability</a:t>
            </a:r>
            <a:r>
              <a:rPr lang="en-US" altLang="en-US" sz="1400" u="sng" smtClean="0">
                <a:solidFill>
                  <a:srgbClr val="157C85"/>
                </a:solidFill>
                <a:latin typeface="Arial" charset="0"/>
                <a:cs typeface="Arial" charset="0"/>
              </a:rPr>
              <a:t>: The set of </a:t>
            </a:r>
            <a:r>
              <a:rPr lang="en-US" altLang="en-US" sz="1400" b="1" u="sng" smtClean="0">
                <a:solidFill>
                  <a:srgbClr val="157C85"/>
                </a:solidFill>
                <a:latin typeface="Arial" charset="0"/>
                <a:cs typeface="Arial" charset="0"/>
              </a:rPr>
              <a:t>Availability</a:t>
            </a:r>
            <a:r>
              <a:rPr lang="en-US" altLang="en-US" sz="1400" u="sng" smtClean="0">
                <a:solidFill>
                  <a:srgbClr val="157C85"/>
                </a:solidFill>
                <a:latin typeface="Arial" charset="0"/>
                <a:cs typeface="Arial" charset="0"/>
              </a:rPr>
              <a:t> data for the relevant </a:t>
            </a:r>
            <a:r>
              <a:rPr lang="en-US" altLang="en-US" sz="1400" b="1" u="sng" smtClean="0">
                <a:solidFill>
                  <a:srgbClr val="157C85"/>
                </a:solidFill>
                <a:latin typeface="Arial" charset="0"/>
                <a:cs typeface="Arial" charset="0"/>
              </a:rPr>
              <a:t>CDGU</a:t>
            </a:r>
            <a:r>
              <a:rPr lang="en-US" altLang="en-US" sz="1400" u="sng" smtClean="0">
                <a:solidFill>
                  <a:srgbClr val="157C85"/>
                </a:solidFill>
                <a:latin typeface="Arial" charset="0"/>
                <a:cs typeface="Arial" charset="0"/>
              </a:rPr>
              <a:t>,</a:t>
            </a:r>
            <a:r>
              <a:rPr lang="en-US" altLang="en-US" sz="1400" b="1" u="sng" smtClean="0">
                <a:solidFill>
                  <a:srgbClr val="157C85"/>
                </a:solidFill>
                <a:latin typeface="Arial" charset="0"/>
                <a:cs typeface="Arial" charset="0"/>
              </a:rPr>
              <a:t> Controllable WFPS</a:t>
            </a:r>
            <a:r>
              <a:rPr lang="en-US" altLang="en-US" sz="1400" u="sng" smtClean="0">
                <a:solidFill>
                  <a:srgbClr val="157C85"/>
                </a:solidFill>
                <a:latin typeface="Arial" charset="0"/>
                <a:cs typeface="Arial" charset="0"/>
              </a:rPr>
              <a:t>,</a:t>
            </a:r>
            <a:r>
              <a:rPr lang="en-US" altLang="en-US" sz="1400" b="1" u="sng" smtClean="0">
                <a:solidFill>
                  <a:srgbClr val="157C85"/>
                </a:solidFill>
                <a:latin typeface="Arial" charset="0"/>
                <a:cs typeface="Arial" charset="0"/>
              </a:rPr>
              <a:t> Aggregated Generating Unit</a:t>
            </a:r>
            <a:r>
              <a:rPr lang="en-US" altLang="en-US" sz="1400" u="sng" smtClean="0">
                <a:solidFill>
                  <a:srgbClr val="157C85"/>
                </a:solidFill>
                <a:latin typeface="Arial" charset="0"/>
                <a:cs typeface="Arial" charset="0"/>
              </a:rPr>
              <a:t>,</a:t>
            </a:r>
            <a:r>
              <a:rPr lang="en-US" altLang="en-US" sz="1400" b="1" u="sng" smtClean="0">
                <a:solidFill>
                  <a:srgbClr val="157C85"/>
                </a:solidFill>
                <a:latin typeface="Arial" charset="0"/>
                <a:cs typeface="Arial" charset="0"/>
              </a:rPr>
              <a:t> Pumped Storage Plant Demand </a:t>
            </a:r>
            <a:r>
              <a:rPr lang="en-US" altLang="en-US" sz="1400" u="sng" smtClean="0">
                <a:solidFill>
                  <a:srgbClr val="157C85"/>
                </a:solidFill>
                <a:latin typeface="Arial" charset="0"/>
                <a:cs typeface="Arial" charset="0"/>
              </a:rPr>
              <a:t>or </a:t>
            </a:r>
            <a:r>
              <a:rPr lang="en-US" altLang="en-US" sz="1400" b="1" u="sng" smtClean="0">
                <a:solidFill>
                  <a:srgbClr val="157C85"/>
                </a:solidFill>
                <a:latin typeface="Arial" charset="0"/>
                <a:cs typeface="Arial" charset="0"/>
              </a:rPr>
              <a:t>Demand Side Unit</a:t>
            </a:r>
            <a:r>
              <a:rPr lang="en-US" altLang="en-US" sz="1400" u="sng" smtClean="0">
                <a:solidFill>
                  <a:srgbClr val="157C85"/>
                </a:solidFill>
                <a:latin typeface="Arial" charset="0"/>
                <a:cs typeface="Arial" charset="0"/>
              </a:rPr>
              <a:t> as declared pursuant to SDC1.4 and submitted by the </a:t>
            </a:r>
            <a:r>
              <a:rPr lang="en-US" altLang="en-US" sz="1400" b="1" u="sng" smtClean="0">
                <a:solidFill>
                  <a:srgbClr val="157C85"/>
                </a:solidFill>
                <a:latin typeface="Arial" charset="0"/>
                <a:cs typeface="Arial" charset="0"/>
              </a:rPr>
              <a:t>TSO </a:t>
            </a:r>
            <a:r>
              <a:rPr lang="en-US" altLang="en-US" sz="1400" u="sng" smtClean="0">
                <a:solidFill>
                  <a:srgbClr val="157C85"/>
                </a:solidFill>
                <a:latin typeface="Arial" charset="0"/>
                <a:cs typeface="Arial" charset="0"/>
              </a:rPr>
              <a:t>to </a:t>
            </a:r>
            <a:r>
              <a:rPr lang="en-US" altLang="en-US" sz="1400" b="1" u="sng" smtClean="0">
                <a:solidFill>
                  <a:srgbClr val="157C85"/>
                </a:solidFill>
                <a:latin typeface="Arial" charset="0"/>
                <a:cs typeface="Arial" charset="0"/>
              </a:rPr>
              <a:t>SEM</a:t>
            </a:r>
            <a:r>
              <a:rPr lang="en-US" altLang="en-US" sz="1400" u="sng" smtClean="0">
                <a:solidFill>
                  <a:srgbClr val="157C85"/>
                </a:solidFill>
                <a:latin typeface="Arial" charset="0"/>
                <a:cs typeface="Arial" charset="0"/>
              </a:rPr>
              <a:t> after the end of the </a:t>
            </a:r>
            <a:r>
              <a:rPr lang="en-US" altLang="en-US" sz="1400" b="1" u="sng" smtClean="0">
                <a:solidFill>
                  <a:srgbClr val="157C85"/>
                </a:solidFill>
                <a:latin typeface="Arial" charset="0"/>
                <a:cs typeface="Arial" charset="0"/>
              </a:rPr>
              <a:t>Trading Day</a:t>
            </a:r>
            <a:r>
              <a:rPr lang="en-US" altLang="en-US" sz="1400" u="sng" smtClean="0">
                <a:solidFill>
                  <a:srgbClr val="157C85"/>
                </a:solidFill>
                <a:latin typeface="Arial" charset="0"/>
                <a:cs typeface="Arial" charset="0"/>
              </a:rPr>
              <a:t>.</a:t>
            </a:r>
          </a:p>
          <a:p>
            <a:pPr marL="0" indent="0">
              <a:spcBef>
                <a:spcPct val="0"/>
              </a:spcBef>
              <a:spcAft>
                <a:spcPts val="1200"/>
              </a:spcAft>
              <a:buFont typeface="Arial" charset="0"/>
              <a:buNone/>
            </a:pPr>
            <a:r>
              <a:rPr lang="en-US" altLang="en-US" sz="1400" b="1" u="sng" smtClean="0">
                <a:solidFill>
                  <a:srgbClr val="157C85"/>
                </a:solidFill>
                <a:latin typeface="Arial" charset="0"/>
                <a:cs typeface="Arial" charset="0"/>
              </a:rPr>
              <a:t>Outturn Availability Connection Assets</a:t>
            </a:r>
            <a:r>
              <a:rPr lang="en-US" altLang="en-US" sz="1400" u="sng" smtClean="0">
                <a:solidFill>
                  <a:srgbClr val="157C85"/>
                </a:solidFill>
                <a:latin typeface="Arial" charset="0"/>
                <a:cs typeface="Arial" charset="0"/>
              </a:rPr>
              <a:t>: Any transmission equipment between and including the </a:t>
            </a:r>
            <a:r>
              <a:rPr lang="en-US" altLang="en-US" sz="1400" b="1" u="sng" smtClean="0">
                <a:solidFill>
                  <a:srgbClr val="157C85"/>
                </a:solidFill>
                <a:latin typeface="Arial" charset="0"/>
                <a:cs typeface="Arial" charset="0"/>
              </a:rPr>
              <a:t>Connection Point </a:t>
            </a:r>
            <a:r>
              <a:rPr lang="en-US" altLang="en-US" sz="1400" u="sng" smtClean="0">
                <a:solidFill>
                  <a:srgbClr val="157C85"/>
                </a:solidFill>
                <a:latin typeface="Arial" charset="0"/>
                <a:cs typeface="Arial" charset="0"/>
              </a:rPr>
              <a:t>and the busbar disconnects at the meshed </a:t>
            </a:r>
            <a:r>
              <a:rPr lang="en-US" altLang="en-US" sz="1400" b="1" u="sng" smtClean="0">
                <a:solidFill>
                  <a:srgbClr val="157C85"/>
                </a:solidFill>
                <a:latin typeface="Arial" charset="0"/>
                <a:cs typeface="Arial" charset="0"/>
              </a:rPr>
              <a:t>Transmission Station</a:t>
            </a:r>
            <a:r>
              <a:rPr lang="en-US" altLang="en-US" sz="1400" u="sng" smtClean="0">
                <a:solidFill>
                  <a:srgbClr val="157C85"/>
                </a:solidFill>
                <a:latin typeface="Arial" charset="0"/>
                <a:cs typeface="Arial" charset="0"/>
              </a:rPr>
              <a:t>.</a:t>
            </a:r>
          </a:p>
        </p:txBody>
      </p:sp>
      <p:sp>
        <p:nvSpPr>
          <p:cNvPr id="6" name="Rectangle 5"/>
          <p:cNvSpPr>
            <a:spLocks noChangeArrowheads="1"/>
          </p:cNvSpPr>
          <p:nvPr/>
        </p:nvSpPr>
        <p:spPr bwMode="auto">
          <a:xfrm>
            <a:off x="9915525" y="1101725"/>
            <a:ext cx="962025" cy="960438"/>
          </a:xfrm>
          <a:prstGeom prst="rect">
            <a:avLst/>
          </a:prstGeom>
          <a:solidFill>
            <a:srgbClr val="B4122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7" name="Rectangle 6"/>
          <p:cNvSpPr>
            <a:spLocks noChangeArrowheads="1"/>
          </p:cNvSpPr>
          <p:nvPr/>
        </p:nvSpPr>
        <p:spPr bwMode="auto">
          <a:xfrm>
            <a:off x="9915525" y="2227263"/>
            <a:ext cx="962025" cy="960437"/>
          </a:xfrm>
          <a:prstGeom prst="rect">
            <a:avLst/>
          </a:prstGeom>
          <a:solidFill>
            <a:srgbClr val="7D165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8" name="Rectangle 7"/>
          <p:cNvSpPr>
            <a:spLocks noChangeArrowheads="1"/>
          </p:cNvSpPr>
          <p:nvPr/>
        </p:nvSpPr>
        <p:spPr bwMode="auto">
          <a:xfrm>
            <a:off x="9923463" y="-23813"/>
            <a:ext cx="960437" cy="960438"/>
          </a:xfrm>
          <a:prstGeom prst="rect">
            <a:avLst/>
          </a:prstGeom>
          <a:solidFill>
            <a:srgbClr val="767676"/>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9" name="Rectangle 8"/>
          <p:cNvSpPr>
            <a:spLocks noChangeArrowheads="1"/>
          </p:cNvSpPr>
          <p:nvPr/>
        </p:nvSpPr>
        <p:spPr bwMode="auto">
          <a:xfrm>
            <a:off x="9915525" y="3352800"/>
            <a:ext cx="962025" cy="960438"/>
          </a:xfrm>
          <a:prstGeom prst="rect">
            <a:avLst/>
          </a:prstGeom>
          <a:solidFill>
            <a:srgbClr val="C54D1C"/>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0" name="Rectangle 9"/>
          <p:cNvSpPr>
            <a:spLocks noChangeArrowheads="1"/>
          </p:cNvSpPr>
          <p:nvPr/>
        </p:nvSpPr>
        <p:spPr bwMode="auto">
          <a:xfrm>
            <a:off x="8807450" y="-1704975"/>
            <a:ext cx="1450975" cy="1450975"/>
          </a:xfrm>
          <a:prstGeom prst="rect">
            <a:avLst/>
          </a:prstGeom>
          <a:solidFill>
            <a:schemeClr val="tx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1" name="Rectangle 10"/>
          <p:cNvSpPr>
            <a:spLocks noChangeArrowheads="1"/>
          </p:cNvSpPr>
          <p:nvPr/>
        </p:nvSpPr>
        <p:spPr bwMode="auto">
          <a:xfrm>
            <a:off x="9915525" y="4478338"/>
            <a:ext cx="962025" cy="960437"/>
          </a:xfrm>
          <a:prstGeom prst="rect">
            <a:avLst/>
          </a:prstGeom>
          <a:solidFill>
            <a:srgbClr val="F6A90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2" name="Rectangle 11"/>
          <p:cNvSpPr>
            <a:spLocks noChangeArrowheads="1"/>
          </p:cNvSpPr>
          <p:nvPr/>
        </p:nvSpPr>
        <p:spPr bwMode="auto">
          <a:xfrm>
            <a:off x="9915525" y="5603875"/>
            <a:ext cx="962025" cy="960438"/>
          </a:xfrm>
          <a:prstGeom prst="rect">
            <a:avLst/>
          </a:prstGeom>
          <a:solidFill>
            <a:srgbClr val="157C85"/>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3" name="Rectangle 12"/>
          <p:cNvSpPr>
            <a:spLocks noChangeArrowheads="1"/>
          </p:cNvSpPr>
          <p:nvPr/>
        </p:nvSpPr>
        <p:spPr bwMode="auto">
          <a:xfrm>
            <a:off x="9915525" y="6729413"/>
            <a:ext cx="962025" cy="960437"/>
          </a:xfrm>
          <a:prstGeom prst="rect">
            <a:avLst/>
          </a:prstGeom>
          <a:solidFill>
            <a:srgbClr val="0E546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4" name="Rectangle 13"/>
          <p:cNvSpPr>
            <a:spLocks noChangeArrowheads="1"/>
          </p:cNvSpPr>
          <p:nvPr/>
        </p:nvSpPr>
        <p:spPr bwMode="auto">
          <a:xfrm>
            <a:off x="10479088" y="-1704975"/>
            <a:ext cx="1450975" cy="1450975"/>
          </a:xfrm>
          <a:prstGeom prst="rect">
            <a:avLst/>
          </a:prstGeom>
          <a:solidFill>
            <a:srgbClr val="C8B474"/>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4"/>
          <p:cNvSpPr>
            <a:spLocks noGrp="1"/>
          </p:cNvSpPr>
          <p:nvPr>
            <p:ph type="title"/>
          </p:nvPr>
        </p:nvSpPr>
        <p:spPr/>
        <p:txBody>
          <a:bodyPr/>
          <a:lstStyle/>
          <a:p>
            <a:pPr eaLnBrk="1" hangingPunct="1"/>
            <a:r>
              <a:rPr lang="en-US" altLang="en-US" sz="2800" smtClean="0">
                <a:latin typeface="Arial" charset="0"/>
                <a:cs typeface="Arial" charset="0"/>
              </a:rPr>
              <a:t>Other relevant information</a:t>
            </a:r>
          </a:p>
        </p:txBody>
      </p:sp>
      <p:sp>
        <p:nvSpPr>
          <p:cNvPr id="20483" name="Content Placeholder 15"/>
          <p:cNvSpPr>
            <a:spLocks noGrp="1"/>
          </p:cNvSpPr>
          <p:nvPr>
            <p:ph idx="1"/>
          </p:nvPr>
        </p:nvSpPr>
        <p:spPr/>
        <p:txBody>
          <a:bodyPr/>
          <a:lstStyle/>
          <a:p>
            <a:pPr marL="457200" lvl="1" indent="-457200" eaLnBrk="1" hangingPunct="1">
              <a:spcBef>
                <a:spcPts val="600"/>
              </a:spcBef>
              <a:spcAft>
                <a:spcPts val="600"/>
              </a:spcAft>
            </a:pPr>
            <a:r>
              <a:rPr lang="en-IE" altLang="en-US" sz="1600" smtClean="0">
                <a:latin typeface="Arial" charset="0"/>
                <a:cs typeface="Arial" charset="0"/>
              </a:rPr>
              <a:t>February 2013 TSO consultation: “Process for the Calculation of Outturn Availability”. </a:t>
            </a:r>
          </a:p>
          <a:p>
            <a:pPr marL="857250" lvl="2" indent="-457200" eaLnBrk="1" hangingPunct="1">
              <a:spcBef>
                <a:spcPts val="600"/>
              </a:spcBef>
              <a:spcAft>
                <a:spcPts val="600"/>
              </a:spcAft>
            </a:pPr>
            <a:r>
              <a:rPr lang="en-IE" altLang="en-US" sz="1600" smtClean="0">
                <a:latin typeface="Arial" charset="0"/>
                <a:cs typeface="Arial" charset="0"/>
              </a:rPr>
              <a:t>“</a:t>
            </a:r>
            <a:r>
              <a:rPr lang="en-IE" altLang="en-US" sz="1600" i="1" smtClean="0">
                <a:latin typeface="Arial" charset="0"/>
                <a:cs typeface="Arial" charset="0"/>
              </a:rPr>
              <a:t>Where a Generator installs capacity in excess of the MEC then a decision is required as to whether Outturn Availability is capped at MEC or not. We invite comments on whether Outturn Availability should be capped at MEC or not.</a:t>
            </a:r>
            <a:r>
              <a:rPr lang="en-IE" altLang="en-US" sz="1600" smtClean="0">
                <a:latin typeface="Arial" charset="0"/>
                <a:cs typeface="Arial" charset="0"/>
              </a:rPr>
              <a:t>”</a:t>
            </a:r>
          </a:p>
          <a:p>
            <a:pPr marL="457200" lvl="1" indent="-457200" eaLnBrk="1" hangingPunct="1">
              <a:spcBef>
                <a:spcPts val="600"/>
              </a:spcBef>
              <a:spcAft>
                <a:spcPts val="600"/>
              </a:spcAft>
            </a:pPr>
            <a:r>
              <a:rPr lang="en-IE" altLang="en-US" sz="1600" smtClean="0">
                <a:latin typeface="Arial" charset="0"/>
                <a:cs typeface="Arial" charset="0"/>
              </a:rPr>
              <a:t>Neither the Minded to Decision Paper (Feb 2015) nor the Decision Paper (Sep 2015) specifically address this topic.</a:t>
            </a:r>
          </a:p>
          <a:p>
            <a:pPr marL="457200" lvl="1" indent="-457200" eaLnBrk="1" hangingPunct="1">
              <a:spcBef>
                <a:spcPts val="600"/>
              </a:spcBef>
              <a:spcAft>
                <a:spcPts val="600"/>
              </a:spcAft>
            </a:pPr>
            <a:r>
              <a:rPr lang="en-IE" altLang="en-US" sz="1600" smtClean="0">
                <a:latin typeface="Arial" charset="0"/>
                <a:cs typeface="Arial" charset="0"/>
              </a:rPr>
              <a:t>CER Installed Capacity Cap decision in 2014 set out that Installed Capacity Cap “</a:t>
            </a:r>
            <a:r>
              <a:rPr lang="en-IE" altLang="en-US" sz="1600" b="1" i="1" smtClean="0">
                <a:latin typeface="Arial" charset="0"/>
                <a:cs typeface="Arial" charset="0"/>
              </a:rPr>
              <a:t>does not, and will not</a:t>
            </a:r>
            <a:r>
              <a:rPr lang="en-IE" altLang="en-US" sz="1600" i="1" smtClean="0">
                <a:latin typeface="Arial" charset="0"/>
                <a:cs typeface="Arial" charset="0"/>
              </a:rPr>
              <a:t>, allow generators to </a:t>
            </a:r>
            <a:r>
              <a:rPr lang="en-IE" altLang="en-US" sz="1600" i="1" u="sng" smtClean="0">
                <a:latin typeface="Arial" charset="0"/>
                <a:cs typeface="Arial" charset="0"/>
              </a:rPr>
              <a:t>export</a:t>
            </a:r>
            <a:r>
              <a:rPr lang="en-IE" altLang="en-US" sz="1600" i="1" smtClean="0">
                <a:latin typeface="Arial" charset="0"/>
                <a:cs typeface="Arial" charset="0"/>
              </a:rPr>
              <a:t> at a higher level than their contracted MEC</a:t>
            </a:r>
            <a:r>
              <a:rPr lang="en-IE" altLang="en-US" sz="1600" smtClean="0">
                <a:latin typeface="Arial" charset="0"/>
                <a:cs typeface="Arial" charset="0"/>
              </a:rPr>
              <a:t>”.</a:t>
            </a:r>
          </a:p>
          <a:p>
            <a:pPr marL="457200" lvl="1" indent="-457200" eaLnBrk="1" hangingPunct="1">
              <a:spcBef>
                <a:spcPts val="600"/>
              </a:spcBef>
              <a:spcAft>
                <a:spcPts val="600"/>
              </a:spcAft>
            </a:pPr>
            <a:r>
              <a:rPr lang="en-IE" altLang="en-US" sz="1600" smtClean="0">
                <a:latin typeface="Arial" charset="0"/>
                <a:cs typeface="Arial" charset="0"/>
              </a:rPr>
              <a:t>TSOs are requesting clarification from the SEMC as to whether Outturn Availability should be capped at MEC or not.</a:t>
            </a:r>
          </a:p>
        </p:txBody>
      </p:sp>
      <p:sp>
        <p:nvSpPr>
          <p:cNvPr id="6" name="Rectangle 5"/>
          <p:cNvSpPr>
            <a:spLocks noChangeArrowheads="1"/>
          </p:cNvSpPr>
          <p:nvPr/>
        </p:nvSpPr>
        <p:spPr bwMode="auto">
          <a:xfrm>
            <a:off x="9915525" y="1101725"/>
            <a:ext cx="962025" cy="960438"/>
          </a:xfrm>
          <a:prstGeom prst="rect">
            <a:avLst/>
          </a:prstGeom>
          <a:solidFill>
            <a:srgbClr val="B4122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7" name="Rectangle 6"/>
          <p:cNvSpPr>
            <a:spLocks noChangeArrowheads="1"/>
          </p:cNvSpPr>
          <p:nvPr/>
        </p:nvSpPr>
        <p:spPr bwMode="auto">
          <a:xfrm>
            <a:off x="9915525" y="2227263"/>
            <a:ext cx="962025" cy="960437"/>
          </a:xfrm>
          <a:prstGeom prst="rect">
            <a:avLst/>
          </a:prstGeom>
          <a:solidFill>
            <a:srgbClr val="7D165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8" name="Rectangle 7"/>
          <p:cNvSpPr>
            <a:spLocks noChangeArrowheads="1"/>
          </p:cNvSpPr>
          <p:nvPr/>
        </p:nvSpPr>
        <p:spPr bwMode="auto">
          <a:xfrm>
            <a:off x="9923463" y="-23813"/>
            <a:ext cx="960437" cy="960438"/>
          </a:xfrm>
          <a:prstGeom prst="rect">
            <a:avLst/>
          </a:prstGeom>
          <a:solidFill>
            <a:srgbClr val="767676"/>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9" name="Rectangle 8"/>
          <p:cNvSpPr>
            <a:spLocks noChangeArrowheads="1"/>
          </p:cNvSpPr>
          <p:nvPr/>
        </p:nvSpPr>
        <p:spPr bwMode="auto">
          <a:xfrm>
            <a:off x="9915525" y="3352800"/>
            <a:ext cx="962025" cy="960438"/>
          </a:xfrm>
          <a:prstGeom prst="rect">
            <a:avLst/>
          </a:prstGeom>
          <a:solidFill>
            <a:srgbClr val="C54D1C"/>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0" name="Rectangle 9"/>
          <p:cNvSpPr>
            <a:spLocks noChangeArrowheads="1"/>
          </p:cNvSpPr>
          <p:nvPr/>
        </p:nvSpPr>
        <p:spPr bwMode="auto">
          <a:xfrm>
            <a:off x="8807450" y="-1704975"/>
            <a:ext cx="1450975" cy="1450975"/>
          </a:xfrm>
          <a:prstGeom prst="rect">
            <a:avLst/>
          </a:prstGeom>
          <a:solidFill>
            <a:schemeClr val="tx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1" name="Rectangle 10"/>
          <p:cNvSpPr>
            <a:spLocks noChangeArrowheads="1"/>
          </p:cNvSpPr>
          <p:nvPr/>
        </p:nvSpPr>
        <p:spPr bwMode="auto">
          <a:xfrm>
            <a:off x="9915525" y="4478338"/>
            <a:ext cx="962025" cy="960437"/>
          </a:xfrm>
          <a:prstGeom prst="rect">
            <a:avLst/>
          </a:prstGeom>
          <a:solidFill>
            <a:srgbClr val="F6A90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2" name="Rectangle 11"/>
          <p:cNvSpPr>
            <a:spLocks noChangeArrowheads="1"/>
          </p:cNvSpPr>
          <p:nvPr/>
        </p:nvSpPr>
        <p:spPr bwMode="auto">
          <a:xfrm>
            <a:off x="9915525" y="5603875"/>
            <a:ext cx="962025" cy="960438"/>
          </a:xfrm>
          <a:prstGeom prst="rect">
            <a:avLst/>
          </a:prstGeom>
          <a:solidFill>
            <a:srgbClr val="157C85"/>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3" name="Rectangle 12"/>
          <p:cNvSpPr>
            <a:spLocks noChangeArrowheads="1"/>
          </p:cNvSpPr>
          <p:nvPr/>
        </p:nvSpPr>
        <p:spPr bwMode="auto">
          <a:xfrm>
            <a:off x="9915525" y="6729413"/>
            <a:ext cx="962025" cy="960437"/>
          </a:xfrm>
          <a:prstGeom prst="rect">
            <a:avLst/>
          </a:prstGeom>
          <a:solidFill>
            <a:srgbClr val="0E546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4" name="Rectangle 13"/>
          <p:cNvSpPr>
            <a:spLocks noChangeArrowheads="1"/>
          </p:cNvSpPr>
          <p:nvPr/>
        </p:nvSpPr>
        <p:spPr bwMode="auto">
          <a:xfrm>
            <a:off x="10479088" y="-1704975"/>
            <a:ext cx="1450975" cy="1450975"/>
          </a:xfrm>
          <a:prstGeom prst="rect">
            <a:avLst/>
          </a:prstGeom>
          <a:solidFill>
            <a:srgbClr val="C8B474"/>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4"/>
          <p:cNvSpPr>
            <a:spLocks noGrp="1"/>
          </p:cNvSpPr>
          <p:nvPr>
            <p:ph type="title"/>
          </p:nvPr>
        </p:nvSpPr>
        <p:spPr/>
        <p:txBody>
          <a:bodyPr/>
          <a:lstStyle/>
          <a:p>
            <a:pPr eaLnBrk="1" hangingPunct="1"/>
            <a:r>
              <a:rPr lang="en-US" altLang="en-US" sz="2800" smtClean="0">
                <a:latin typeface="Arial" charset="0"/>
                <a:cs typeface="Arial" charset="0"/>
              </a:rPr>
              <a:t>Next Steps</a:t>
            </a:r>
          </a:p>
        </p:txBody>
      </p:sp>
      <p:sp>
        <p:nvSpPr>
          <p:cNvPr id="21507" name="Content Placeholder 15"/>
          <p:cNvSpPr>
            <a:spLocks noGrp="1"/>
          </p:cNvSpPr>
          <p:nvPr>
            <p:ph idx="1"/>
          </p:nvPr>
        </p:nvSpPr>
        <p:spPr/>
        <p:txBody>
          <a:bodyPr/>
          <a:lstStyle/>
          <a:p>
            <a:pPr>
              <a:spcBef>
                <a:spcPts val="600"/>
              </a:spcBef>
              <a:spcAft>
                <a:spcPts val="600"/>
              </a:spcAft>
            </a:pPr>
            <a:r>
              <a:rPr lang="en-IE" altLang="en-US" sz="2000" smtClean="0">
                <a:latin typeface="Arial" charset="0"/>
                <a:cs typeface="Arial" charset="0"/>
              </a:rPr>
              <a:t>Take feedback from the Joint Grid Code Review Panel &amp; formally raise proposed Grid Code Modifications.</a:t>
            </a:r>
          </a:p>
          <a:p>
            <a:pPr>
              <a:spcBef>
                <a:spcPts val="600"/>
              </a:spcBef>
              <a:spcAft>
                <a:spcPts val="600"/>
              </a:spcAft>
            </a:pPr>
            <a:r>
              <a:rPr lang="en-IE" altLang="en-US" sz="2000" smtClean="0">
                <a:latin typeface="Arial" charset="0"/>
                <a:cs typeface="Arial" charset="0"/>
              </a:rPr>
              <a:t>Send the Implementation Paper to the RAs for comment.</a:t>
            </a:r>
          </a:p>
          <a:p>
            <a:pPr>
              <a:spcBef>
                <a:spcPts val="600"/>
              </a:spcBef>
              <a:spcAft>
                <a:spcPts val="600"/>
              </a:spcAft>
            </a:pPr>
            <a:r>
              <a:rPr lang="en-IE" altLang="en-US" sz="2000" smtClean="0">
                <a:latin typeface="Arial" charset="0"/>
                <a:cs typeface="Arial" charset="0"/>
              </a:rPr>
              <a:t>Publish Implementation Paper on EirGrid and SONI websites.</a:t>
            </a:r>
          </a:p>
        </p:txBody>
      </p:sp>
      <p:sp>
        <p:nvSpPr>
          <p:cNvPr id="6" name="Rectangle 5"/>
          <p:cNvSpPr>
            <a:spLocks noChangeArrowheads="1"/>
          </p:cNvSpPr>
          <p:nvPr/>
        </p:nvSpPr>
        <p:spPr bwMode="auto">
          <a:xfrm>
            <a:off x="9915525" y="1101725"/>
            <a:ext cx="962025" cy="960438"/>
          </a:xfrm>
          <a:prstGeom prst="rect">
            <a:avLst/>
          </a:prstGeom>
          <a:solidFill>
            <a:srgbClr val="B4122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7" name="Rectangle 6"/>
          <p:cNvSpPr>
            <a:spLocks noChangeArrowheads="1"/>
          </p:cNvSpPr>
          <p:nvPr/>
        </p:nvSpPr>
        <p:spPr bwMode="auto">
          <a:xfrm>
            <a:off x="9915525" y="2227263"/>
            <a:ext cx="962025" cy="960437"/>
          </a:xfrm>
          <a:prstGeom prst="rect">
            <a:avLst/>
          </a:prstGeom>
          <a:solidFill>
            <a:srgbClr val="7D165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8" name="Rectangle 7"/>
          <p:cNvSpPr>
            <a:spLocks noChangeArrowheads="1"/>
          </p:cNvSpPr>
          <p:nvPr/>
        </p:nvSpPr>
        <p:spPr bwMode="auto">
          <a:xfrm>
            <a:off x="9923463" y="-23813"/>
            <a:ext cx="960437" cy="960438"/>
          </a:xfrm>
          <a:prstGeom prst="rect">
            <a:avLst/>
          </a:prstGeom>
          <a:solidFill>
            <a:srgbClr val="767676"/>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9" name="Rectangle 8"/>
          <p:cNvSpPr>
            <a:spLocks noChangeArrowheads="1"/>
          </p:cNvSpPr>
          <p:nvPr/>
        </p:nvSpPr>
        <p:spPr bwMode="auto">
          <a:xfrm>
            <a:off x="9915525" y="3352800"/>
            <a:ext cx="962025" cy="960438"/>
          </a:xfrm>
          <a:prstGeom prst="rect">
            <a:avLst/>
          </a:prstGeom>
          <a:solidFill>
            <a:srgbClr val="C54D1C"/>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0" name="Rectangle 9"/>
          <p:cNvSpPr>
            <a:spLocks noChangeArrowheads="1"/>
          </p:cNvSpPr>
          <p:nvPr/>
        </p:nvSpPr>
        <p:spPr bwMode="auto">
          <a:xfrm>
            <a:off x="8807450" y="-1704975"/>
            <a:ext cx="1450975" cy="1450975"/>
          </a:xfrm>
          <a:prstGeom prst="rect">
            <a:avLst/>
          </a:prstGeom>
          <a:solidFill>
            <a:schemeClr val="tx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1" name="Rectangle 10"/>
          <p:cNvSpPr>
            <a:spLocks noChangeArrowheads="1"/>
          </p:cNvSpPr>
          <p:nvPr/>
        </p:nvSpPr>
        <p:spPr bwMode="auto">
          <a:xfrm>
            <a:off x="9915525" y="4478338"/>
            <a:ext cx="962025" cy="960437"/>
          </a:xfrm>
          <a:prstGeom prst="rect">
            <a:avLst/>
          </a:prstGeom>
          <a:solidFill>
            <a:srgbClr val="F6A90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2" name="Rectangle 11"/>
          <p:cNvSpPr>
            <a:spLocks noChangeArrowheads="1"/>
          </p:cNvSpPr>
          <p:nvPr/>
        </p:nvSpPr>
        <p:spPr bwMode="auto">
          <a:xfrm>
            <a:off x="9915525" y="5603875"/>
            <a:ext cx="962025" cy="960438"/>
          </a:xfrm>
          <a:prstGeom prst="rect">
            <a:avLst/>
          </a:prstGeom>
          <a:solidFill>
            <a:srgbClr val="157C85"/>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3" name="Rectangle 12"/>
          <p:cNvSpPr>
            <a:spLocks noChangeArrowheads="1"/>
          </p:cNvSpPr>
          <p:nvPr/>
        </p:nvSpPr>
        <p:spPr bwMode="auto">
          <a:xfrm>
            <a:off x="9915525" y="6729413"/>
            <a:ext cx="962025" cy="960437"/>
          </a:xfrm>
          <a:prstGeom prst="rect">
            <a:avLst/>
          </a:prstGeom>
          <a:solidFill>
            <a:srgbClr val="0E546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4" name="Rectangle 13"/>
          <p:cNvSpPr>
            <a:spLocks noChangeArrowheads="1"/>
          </p:cNvSpPr>
          <p:nvPr/>
        </p:nvSpPr>
        <p:spPr bwMode="auto">
          <a:xfrm>
            <a:off x="10479088" y="-1704975"/>
            <a:ext cx="1450975" cy="1450975"/>
          </a:xfrm>
          <a:prstGeom prst="rect">
            <a:avLst/>
          </a:prstGeom>
          <a:solidFill>
            <a:srgbClr val="C8B474"/>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4"/>
          <p:cNvSpPr>
            <a:spLocks noGrp="1"/>
          </p:cNvSpPr>
          <p:nvPr>
            <p:ph type="title"/>
          </p:nvPr>
        </p:nvSpPr>
        <p:spPr/>
        <p:txBody>
          <a:bodyPr/>
          <a:lstStyle/>
          <a:p>
            <a:pPr eaLnBrk="1" hangingPunct="1"/>
            <a:r>
              <a:rPr lang="en-US" altLang="en-US" sz="3200" smtClean="0">
                <a:latin typeface="Arial" charset="0"/>
                <a:cs typeface="Arial" charset="0"/>
              </a:rPr>
              <a:t>Overview</a:t>
            </a:r>
          </a:p>
        </p:txBody>
      </p:sp>
      <p:sp>
        <p:nvSpPr>
          <p:cNvPr id="11267" name="Content Placeholder 15"/>
          <p:cNvSpPr>
            <a:spLocks noGrp="1"/>
          </p:cNvSpPr>
          <p:nvPr>
            <p:ph idx="1"/>
          </p:nvPr>
        </p:nvSpPr>
        <p:spPr/>
        <p:txBody>
          <a:bodyPr/>
          <a:lstStyle/>
          <a:p>
            <a:pPr eaLnBrk="1" hangingPunct="1">
              <a:spcBef>
                <a:spcPts val="600"/>
              </a:spcBef>
            </a:pPr>
            <a:r>
              <a:rPr lang="en-US" altLang="en-US" sz="1800" smtClean="0">
                <a:latin typeface="Arial" charset="0"/>
                <a:cs typeface="Arial" charset="0"/>
              </a:rPr>
              <a:t>SEMC Outturn Availability Decision</a:t>
            </a:r>
          </a:p>
          <a:p>
            <a:pPr eaLnBrk="1" hangingPunct="1">
              <a:spcBef>
                <a:spcPts val="600"/>
              </a:spcBef>
            </a:pPr>
            <a:r>
              <a:rPr lang="en-US" altLang="en-US" sz="1800" smtClean="0">
                <a:latin typeface="Arial" charset="0"/>
                <a:cs typeface="Arial" charset="0"/>
              </a:rPr>
              <a:t>Background – what is Outturn Availability?</a:t>
            </a:r>
          </a:p>
          <a:p>
            <a:pPr eaLnBrk="1" hangingPunct="1">
              <a:spcBef>
                <a:spcPts val="600"/>
              </a:spcBef>
            </a:pPr>
            <a:r>
              <a:rPr lang="en-US" altLang="en-US" sz="1800" smtClean="0">
                <a:latin typeface="Arial" charset="0"/>
                <a:cs typeface="Arial" charset="0"/>
              </a:rPr>
              <a:t>Trading and Settlement Code Modification Proposal</a:t>
            </a:r>
          </a:p>
          <a:p>
            <a:pPr lvl="1" eaLnBrk="1" hangingPunct="1">
              <a:spcBef>
                <a:spcPts val="600"/>
              </a:spcBef>
            </a:pPr>
            <a:r>
              <a:rPr lang="en-US" altLang="en-US" sz="1600" smtClean="0">
                <a:latin typeface="Arial" charset="0"/>
                <a:cs typeface="Arial" charset="0"/>
              </a:rPr>
              <a:t>Overview</a:t>
            </a:r>
          </a:p>
          <a:p>
            <a:pPr lvl="1" eaLnBrk="1" hangingPunct="1">
              <a:spcBef>
                <a:spcPts val="600"/>
              </a:spcBef>
            </a:pPr>
            <a:r>
              <a:rPr lang="en-US" altLang="en-US" sz="1600" smtClean="0">
                <a:latin typeface="Arial" charset="0"/>
                <a:cs typeface="Arial" charset="0"/>
              </a:rPr>
              <a:t>Proposed Text</a:t>
            </a:r>
          </a:p>
          <a:p>
            <a:pPr eaLnBrk="1" hangingPunct="1">
              <a:spcBef>
                <a:spcPts val="600"/>
              </a:spcBef>
            </a:pPr>
            <a:r>
              <a:rPr lang="en-US" altLang="en-US" sz="1800" smtClean="0">
                <a:latin typeface="Arial" charset="0"/>
                <a:cs typeface="Arial" charset="0"/>
              </a:rPr>
              <a:t>Overview of Proposed Grid Code Modification</a:t>
            </a:r>
          </a:p>
          <a:p>
            <a:pPr lvl="1" eaLnBrk="1" hangingPunct="1">
              <a:spcBef>
                <a:spcPts val="600"/>
              </a:spcBef>
            </a:pPr>
            <a:r>
              <a:rPr lang="en-US" altLang="en-US" sz="1600" smtClean="0">
                <a:latin typeface="Arial" charset="0"/>
                <a:cs typeface="Arial" charset="0"/>
              </a:rPr>
              <a:t>How Generation Units will declare Availability</a:t>
            </a:r>
          </a:p>
          <a:p>
            <a:pPr lvl="1" eaLnBrk="1" hangingPunct="1">
              <a:spcBef>
                <a:spcPts val="600"/>
              </a:spcBef>
            </a:pPr>
            <a:r>
              <a:rPr lang="en-US" altLang="en-US" sz="1600" smtClean="0">
                <a:latin typeface="Arial" charset="0"/>
                <a:cs typeface="Arial" charset="0"/>
              </a:rPr>
              <a:t>Grid Code Modification proposal</a:t>
            </a:r>
          </a:p>
          <a:p>
            <a:pPr lvl="1" eaLnBrk="1" hangingPunct="1">
              <a:spcBef>
                <a:spcPts val="600"/>
              </a:spcBef>
            </a:pPr>
            <a:r>
              <a:rPr lang="en-US" altLang="en-US" sz="1600" smtClean="0">
                <a:latin typeface="Arial" charset="0"/>
                <a:cs typeface="Arial" charset="0"/>
              </a:rPr>
              <a:t>Proposed Text changes</a:t>
            </a:r>
          </a:p>
          <a:p>
            <a:pPr eaLnBrk="1" hangingPunct="1">
              <a:spcBef>
                <a:spcPts val="600"/>
              </a:spcBef>
            </a:pPr>
            <a:r>
              <a:rPr lang="en-US" altLang="en-US" sz="1800" smtClean="0">
                <a:latin typeface="Arial" charset="0"/>
                <a:cs typeface="Arial" charset="0"/>
              </a:rPr>
              <a:t>Other relevant information</a:t>
            </a:r>
          </a:p>
          <a:p>
            <a:pPr eaLnBrk="1" hangingPunct="1">
              <a:spcBef>
                <a:spcPts val="600"/>
              </a:spcBef>
            </a:pPr>
            <a:r>
              <a:rPr lang="en-US" altLang="en-US" sz="1800" smtClean="0">
                <a:latin typeface="Arial" charset="0"/>
                <a:cs typeface="Arial" charset="0"/>
              </a:rPr>
              <a:t>Next steps</a:t>
            </a:r>
          </a:p>
          <a:p>
            <a:pPr eaLnBrk="1" hangingPunct="1">
              <a:spcBef>
                <a:spcPts val="600"/>
              </a:spcBef>
            </a:pPr>
            <a:endParaRPr lang="en-US" altLang="en-US" sz="1400" smtClean="0">
              <a:latin typeface="Arial" charset="0"/>
              <a:cs typeface="Arial" charset="0"/>
            </a:endParaRPr>
          </a:p>
          <a:p>
            <a:pPr lvl="1" eaLnBrk="1" hangingPunct="1">
              <a:spcBef>
                <a:spcPts val="600"/>
              </a:spcBef>
            </a:pPr>
            <a:endParaRPr lang="en-US" altLang="en-US" sz="1400" smtClean="0">
              <a:latin typeface="Arial" charset="0"/>
              <a:cs typeface="Arial" charset="0"/>
            </a:endParaRPr>
          </a:p>
          <a:p>
            <a:pPr eaLnBrk="1" hangingPunct="1">
              <a:spcBef>
                <a:spcPts val="600"/>
              </a:spcBef>
            </a:pPr>
            <a:endParaRPr lang="en-US" altLang="en-US" sz="1800" smtClean="0">
              <a:latin typeface="Arial" charset="0"/>
              <a:cs typeface="Arial" charset="0"/>
            </a:endParaRPr>
          </a:p>
        </p:txBody>
      </p:sp>
      <p:sp>
        <p:nvSpPr>
          <p:cNvPr id="6" name="Rectangle 5"/>
          <p:cNvSpPr>
            <a:spLocks noChangeArrowheads="1"/>
          </p:cNvSpPr>
          <p:nvPr/>
        </p:nvSpPr>
        <p:spPr bwMode="auto">
          <a:xfrm>
            <a:off x="9915525" y="1101725"/>
            <a:ext cx="962025" cy="960438"/>
          </a:xfrm>
          <a:prstGeom prst="rect">
            <a:avLst/>
          </a:prstGeom>
          <a:solidFill>
            <a:srgbClr val="B4122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7" name="Rectangle 6"/>
          <p:cNvSpPr>
            <a:spLocks noChangeArrowheads="1"/>
          </p:cNvSpPr>
          <p:nvPr/>
        </p:nvSpPr>
        <p:spPr bwMode="auto">
          <a:xfrm>
            <a:off x="9915525" y="2227263"/>
            <a:ext cx="962025" cy="960437"/>
          </a:xfrm>
          <a:prstGeom prst="rect">
            <a:avLst/>
          </a:prstGeom>
          <a:solidFill>
            <a:srgbClr val="7D165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8" name="Rectangle 7"/>
          <p:cNvSpPr>
            <a:spLocks noChangeArrowheads="1"/>
          </p:cNvSpPr>
          <p:nvPr/>
        </p:nvSpPr>
        <p:spPr bwMode="auto">
          <a:xfrm>
            <a:off x="9923463" y="-23813"/>
            <a:ext cx="960437" cy="960438"/>
          </a:xfrm>
          <a:prstGeom prst="rect">
            <a:avLst/>
          </a:prstGeom>
          <a:solidFill>
            <a:srgbClr val="767676"/>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9" name="Rectangle 8"/>
          <p:cNvSpPr>
            <a:spLocks noChangeArrowheads="1"/>
          </p:cNvSpPr>
          <p:nvPr/>
        </p:nvSpPr>
        <p:spPr bwMode="auto">
          <a:xfrm>
            <a:off x="9915525" y="3352800"/>
            <a:ext cx="962025" cy="960438"/>
          </a:xfrm>
          <a:prstGeom prst="rect">
            <a:avLst/>
          </a:prstGeom>
          <a:solidFill>
            <a:srgbClr val="C54D1C"/>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0" name="Rectangle 9"/>
          <p:cNvSpPr>
            <a:spLocks noChangeArrowheads="1"/>
          </p:cNvSpPr>
          <p:nvPr/>
        </p:nvSpPr>
        <p:spPr bwMode="auto">
          <a:xfrm>
            <a:off x="8807450" y="-1704975"/>
            <a:ext cx="1450975" cy="1450975"/>
          </a:xfrm>
          <a:prstGeom prst="rect">
            <a:avLst/>
          </a:prstGeom>
          <a:solidFill>
            <a:schemeClr val="tx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1" name="Rectangle 10"/>
          <p:cNvSpPr>
            <a:spLocks noChangeArrowheads="1"/>
          </p:cNvSpPr>
          <p:nvPr/>
        </p:nvSpPr>
        <p:spPr bwMode="auto">
          <a:xfrm>
            <a:off x="9915525" y="4478338"/>
            <a:ext cx="962025" cy="960437"/>
          </a:xfrm>
          <a:prstGeom prst="rect">
            <a:avLst/>
          </a:prstGeom>
          <a:solidFill>
            <a:srgbClr val="F6A90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2" name="Rectangle 11"/>
          <p:cNvSpPr>
            <a:spLocks noChangeArrowheads="1"/>
          </p:cNvSpPr>
          <p:nvPr/>
        </p:nvSpPr>
        <p:spPr bwMode="auto">
          <a:xfrm>
            <a:off x="9915525" y="5603875"/>
            <a:ext cx="962025" cy="960438"/>
          </a:xfrm>
          <a:prstGeom prst="rect">
            <a:avLst/>
          </a:prstGeom>
          <a:solidFill>
            <a:srgbClr val="157C85"/>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3" name="Rectangle 12"/>
          <p:cNvSpPr>
            <a:spLocks noChangeArrowheads="1"/>
          </p:cNvSpPr>
          <p:nvPr/>
        </p:nvSpPr>
        <p:spPr bwMode="auto">
          <a:xfrm>
            <a:off x="9915525" y="6729413"/>
            <a:ext cx="962025" cy="960437"/>
          </a:xfrm>
          <a:prstGeom prst="rect">
            <a:avLst/>
          </a:prstGeom>
          <a:solidFill>
            <a:srgbClr val="0E546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4" name="Rectangle 13"/>
          <p:cNvSpPr>
            <a:spLocks noChangeArrowheads="1"/>
          </p:cNvSpPr>
          <p:nvPr/>
        </p:nvSpPr>
        <p:spPr bwMode="auto">
          <a:xfrm>
            <a:off x="10479088" y="-1704975"/>
            <a:ext cx="1450975" cy="1450975"/>
          </a:xfrm>
          <a:prstGeom prst="rect">
            <a:avLst/>
          </a:prstGeom>
          <a:solidFill>
            <a:srgbClr val="C8B474"/>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4"/>
          <p:cNvSpPr>
            <a:spLocks noGrp="1"/>
          </p:cNvSpPr>
          <p:nvPr>
            <p:ph type="title"/>
          </p:nvPr>
        </p:nvSpPr>
        <p:spPr/>
        <p:txBody>
          <a:bodyPr/>
          <a:lstStyle/>
          <a:p>
            <a:pPr eaLnBrk="1" hangingPunct="1"/>
            <a:r>
              <a:rPr lang="en-US" altLang="en-US" sz="3200" smtClean="0">
                <a:latin typeface="Arial" charset="0"/>
                <a:cs typeface="Arial" charset="0"/>
              </a:rPr>
              <a:t>SEMC Outturn Availability Decision</a:t>
            </a:r>
          </a:p>
        </p:txBody>
      </p:sp>
      <p:sp>
        <p:nvSpPr>
          <p:cNvPr id="12291" name="Content Placeholder 15"/>
          <p:cNvSpPr>
            <a:spLocks noGrp="1"/>
          </p:cNvSpPr>
          <p:nvPr>
            <p:ph idx="1"/>
          </p:nvPr>
        </p:nvSpPr>
        <p:spPr/>
        <p:txBody>
          <a:bodyPr/>
          <a:lstStyle/>
          <a:p>
            <a:pPr eaLnBrk="1" hangingPunct="1">
              <a:spcBef>
                <a:spcPts val="600"/>
              </a:spcBef>
            </a:pPr>
            <a:r>
              <a:rPr lang="en-US" altLang="en-US" sz="2000" smtClean="0">
                <a:latin typeface="Arial" charset="0"/>
                <a:cs typeface="Arial" charset="0"/>
              </a:rPr>
              <a:t>SEMC decision paper (SEM-15-071): 29</a:t>
            </a:r>
            <a:r>
              <a:rPr lang="en-US" altLang="en-US" sz="2000" baseline="30000" smtClean="0">
                <a:latin typeface="Arial" charset="0"/>
                <a:cs typeface="Arial" charset="0"/>
              </a:rPr>
              <a:t>th</a:t>
            </a:r>
            <a:r>
              <a:rPr lang="en-US" altLang="en-US" sz="2000" smtClean="0">
                <a:latin typeface="Arial" charset="0"/>
                <a:cs typeface="Arial" charset="0"/>
              </a:rPr>
              <a:t> September 2015</a:t>
            </a:r>
          </a:p>
          <a:p>
            <a:pPr lvl="1" eaLnBrk="1" hangingPunct="1">
              <a:spcBef>
                <a:spcPts val="600"/>
              </a:spcBef>
            </a:pPr>
            <a:r>
              <a:rPr lang="en-US" altLang="en-US" sz="1800" smtClean="0">
                <a:latin typeface="Arial" charset="0"/>
                <a:cs typeface="Arial" charset="0"/>
              </a:rPr>
              <a:t>Joint all island TSO Consultation in February 2013 (as requested by RAs)</a:t>
            </a:r>
          </a:p>
          <a:p>
            <a:pPr lvl="1" eaLnBrk="1" hangingPunct="1">
              <a:spcBef>
                <a:spcPts val="600"/>
              </a:spcBef>
            </a:pPr>
            <a:r>
              <a:rPr lang="en-US" altLang="en-US" sz="1800" smtClean="0">
                <a:latin typeface="Arial" charset="0"/>
                <a:cs typeface="Arial" charset="0"/>
              </a:rPr>
              <a:t>“Minded to Decision Paper” published in February 2015 (SEM-15-14)</a:t>
            </a:r>
            <a:r>
              <a:rPr lang="en-US" altLang="en-US" sz="2000" smtClean="0">
                <a:latin typeface="Arial" charset="0"/>
                <a:cs typeface="Arial" charset="0"/>
              </a:rPr>
              <a:t>.</a:t>
            </a:r>
          </a:p>
          <a:p>
            <a:pPr lvl="2" eaLnBrk="1" hangingPunct="1">
              <a:spcBef>
                <a:spcPts val="600"/>
              </a:spcBef>
            </a:pPr>
            <a:endParaRPr lang="en-US" altLang="en-US" sz="400" smtClean="0">
              <a:latin typeface="Arial" charset="0"/>
              <a:cs typeface="Arial" charset="0"/>
            </a:endParaRPr>
          </a:p>
          <a:p>
            <a:pPr eaLnBrk="1" hangingPunct="1">
              <a:spcBef>
                <a:spcPts val="600"/>
              </a:spcBef>
            </a:pPr>
            <a:r>
              <a:rPr lang="en-US" altLang="en-US" sz="2000" smtClean="0">
                <a:latin typeface="Arial" charset="0"/>
                <a:cs typeface="Arial" charset="0"/>
              </a:rPr>
              <a:t>EirGrid Group Approach:</a:t>
            </a:r>
          </a:p>
          <a:p>
            <a:pPr lvl="1" eaLnBrk="1" hangingPunct="1">
              <a:spcBef>
                <a:spcPts val="600"/>
              </a:spcBef>
            </a:pPr>
            <a:r>
              <a:rPr lang="en-US" altLang="en-US" sz="1800" smtClean="0">
                <a:latin typeface="Arial" charset="0"/>
                <a:cs typeface="Arial" charset="0"/>
              </a:rPr>
              <a:t>Drafting a paper setting out the intended implementation.</a:t>
            </a:r>
          </a:p>
          <a:p>
            <a:pPr lvl="1" eaLnBrk="1" hangingPunct="1">
              <a:spcBef>
                <a:spcPts val="600"/>
              </a:spcBef>
            </a:pPr>
            <a:r>
              <a:rPr lang="en-US" altLang="en-US" sz="1800" smtClean="0">
                <a:latin typeface="Arial" charset="0"/>
                <a:cs typeface="Arial" charset="0"/>
              </a:rPr>
              <a:t>Implementation paper, with a proposed publication date, will be submitted to the RAs for their comment.</a:t>
            </a:r>
          </a:p>
          <a:p>
            <a:pPr lvl="1" eaLnBrk="1" hangingPunct="1">
              <a:spcBef>
                <a:spcPts val="600"/>
              </a:spcBef>
            </a:pPr>
            <a:r>
              <a:rPr lang="en-US" altLang="en-US" sz="1800" smtClean="0">
                <a:latin typeface="Arial" charset="0"/>
                <a:cs typeface="Arial" charset="0"/>
              </a:rPr>
              <a:t>Implementation paper will then be published on the EirGrid and SONI websites.</a:t>
            </a:r>
          </a:p>
          <a:p>
            <a:pPr lvl="1" eaLnBrk="1" hangingPunct="1">
              <a:spcBef>
                <a:spcPts val="600"/>
              </a:spcBef>
            </a:pPr>
            <a:r>
              <a:rPr lang="en-US" altLang="en-US" sz="1800" smtClean="0">
                <a:latin typeface="Arial" charset="0"/>
                <a:cs typeface="Arial" charset="0"/>
              </a:rPr>
              <a:t>Implementation for 2016 calendar year.</a:t>
            </a:r>
          </a:p>
        </p:txBody>
      </p:sp>
      <p:sp>
        <p:nvSpPr>
          <p:cNvPr id="6" name="Rectangle 5"/>
          <p:cNvSpPr>
            <a:spLocks noChangeArrowheads="1"/>
          </p:cNvSpPr>
          <p:nvPr/>
        </p:nvSpPr>
        <p:spPr bwMode="auto">
          <a:xfrm>
            <a:off x="9915525" y="1101725"/>
            <a:ext cx="962025" cy="960438"/>
          </a:xfrm>
          <a:prstGeom prst="rect">
            <a:avLst/>
          </a:prstGeom>
          <a:solidFill>
            <a:srgbClr val="B4122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7" name="Rectangle 6"/>
          <p:cNvSpPr>
            <a:spLocks noChangeArrowheads="1"/>
          </p:cNvSpPr>
          <p:nvPr/>
        </p:nvSpPr>
        <p:spPr bwMode="auto">
          <a:xfrm>
            <a:off x="9915525" y="2227263"/>
            <a:ext cx="962025" cy="960437"/>
          </a:xfrm>
          <a:prstGeom prst="rect">
            <a:avLst/>
          </a:prstGeom>
          <a:solidFill>
            <a:srgbClr val="7D165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8" name="Rectangle 7"/>
          <p:cNvSpPr>
            <a:spLocks noChangeArrowheads="1"/>
          </p:cNvSpPr>
          <p:nvPr/>
        </p:nvSpPr>
        <p:spPr bwMode="auto">
          <a:xfrm>
            <a:off x="9923463" y="-23813"/>
            <a:ext cx="960437" cy="960438"/>
          </a:xfrm>
          <a:prstGeom prst="rect">
            <a:avLst/>
          </a:prstGeom>
          <a:solidFill>
            <a:srgbClr val="767676"/>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9" name="Rectangle 8"/>
          <p:cNvSpPr>
            <a:spLocks noChangeArrowheads="1"/>
          </p:cNvSpPr>
          <p:nvPr/>
        </p:nvSpPr>
        <p:spPr bwMode="auto">
          <a:xfrm>
            <a:off x="9915525" y="3352800"/>
            <a:ext cx="962025" cy="960438"/>
          </a:xfrm>
          <a:prstGeom prst="rect">
            <a:avLst/>
          </a:prstGeom>
          <a:solidFill>
            <a:srgbClr val="C54D1C"/>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0" name="Rectangle 9"/>
          <p:cNvSpPr>
            <a:spLocks noChangeArrowheads="1"/>
          </p:cNvSpPr>
          <p:nvPr/>
        </p:nvSpPr>
        <p:spPr bwMode="auto">
          <a:xfrm>
            <a:off x="8807450" y="-1704975"/>
            <a:ext cx="1450975" cy="1450975"/>
          </a:xfrm>
          <a:prstGeom prst="rect">
            <a:avLst/>
          </a:prstGeom>
          <a:solidFill>
            <a:schemeClr val="tx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1" name="Rectangle 10"/>
          <p:cNvSpPr>
            <a:spLocks noChangeArrowheads="1"/>
          </p:cNvSpPr>
          <p:nvPr/>
        </p:nvSpPr>
        <p:spPr bwMode="auto">
          <a:xfrm>
            <a:off x="9915525" y="4478338"/>
            <a:ext cx="962025" cy="960437"/>
          </a:xfrm>
          <a:prstGeom prst="rect">
            <a:avLst/>
          </a:prstGeom>
          <a:solidFill>
            <a:srgbClr val="F6A90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2" name="Rectangle 11"/>
          <p:cNvSpPr>
            <a:spLocks noChangeArrowheads="1"/>
          </p:cNvSpPr>
          <p:nvPr/>
        </p:nvSpPr>
        <p:spPr bwMode="auto">
          <a:xfrm>
            <a:off x="9915525" y="5603875"/>
            <a:ext cx="962025" cy="960438"/>
          </a:xfrm>
          <a:prstGeom prst="rect">
            <a:avLst/>
          </a:prstGeom>
          <a:solidFill>
            <a:srgbClr val="157C85"/>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3" name="Rectangle 12"/>
          <p:cNvSpPr>
            <a:spLocks noChangeArrowheads="1"/>
          </p:cNvSpPr>
          <p:nvPr/>
        </p:nvSpPr>
        <p:spPr bwMode="auto">
          <a:xfrm>
            <a:off x="9915525" y="6729413"/>
            <a:ext cx="962025" cy="960437"/>
          </a:xfrm>
          <a:prstGeom prst="rect">
            <a:avLst/>
          </a:prstGeom>
          <a:solidFill>
            <a:srgbClr val="0E546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4" name="Rectangle 13"/>
          <p:cNvSpPr>
            <a:spLocks noChangeArrowheads="1"/>
          </p:cNvSpPr>
          <p:nvPr/>
        </p:nvSpPr>
        <p:spPr bwMode="auto">
          <a:xfrm>
            <a:off x="10479088" y="-1704975"/>
            <a:ext cx="1450975" cy="1450975"/>
          </a:xfrm>
          <a:prstGeom prst="rect">
            <a:avLst/>
          </a:prstGeom>
          <a:solidFill>
            <a:srgbClr val="C8B474"/>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4"/>
          <p:cNvSpPr>
            <a:spLocks noGrp="1"/>
          </p:cNvSpPr>
          <p:nvPr>
            <p:ph type="title"/>
          </p:nvPr>
        </p:nvSpPr>
        <p:spPr/>
        <p:txBody>
          <a:bodyPr/>
          <a:lstStyle/>
          <a:p>
            <a:pPr eaLnBrk="1" hangingPunct="1"/>
            <a:r>
              <a:rPr lang="en-US" altLang="en-US" sz="3200" smtClean="0">
                <a:latin typeface="Arial" charset="0"/>
                <a:cs typeface="Arial" charset="0"/>
              </a:rPr>
              <a:t>Background</a:t>
            </a:r>
          </a:p>
        </p:txBody>
      </p:sp>
      <p:sp>
        <p:nvSpPr>
          <p:cNvPr id="13315" name="Content Placeholder 15"/>
          <p:cNvSpPr>
            <a:spLocks noGrp="1"/>
          </p:cNvSpPr>
          <p:nvPr>
            <p:ph idx="1"/>
          </p:nvPr>
        </p:nvSpPr>
        <p:spPr/>
        <p:txBody>
          <a:bodyPr/>
          <a:lstStyle/>
          <a:p>
            <a:pPr eaLnBrk="1" hangingPunct="1">
              <a:spcBef>
                <a:spcPts val="600"/>
              </a:spcBef>
            </a:pPr>
            <a:r>
              <a:rPr lang="en-US" altLang="en-US" sz="2000" b="1" smtClean="0">
                <a:latin typeface="Arial" charset="0"/>
                <a:cs typeface="Arial" charset="0"/>
              </a:rPr>
              <a:t>What is Outturn Availability</a:t>
            </a:r>
            <a:r>
              <a:rPr lang="en-US" altLang="en-US" sz="2000" smtClean="0">
                <a:latin typeface="Arial" charset="0"/>
                <a:cs typeface="Arial" charset="0"/>
              </a:rPr>
              <a:t>?</a:t>
            </a:r>
          </a:p>
          <a:p>
            <a:pPr lvl="1" eaLnBrk="1" hangingPunct="1">
              <a:spcBef>
                <a:spcPts val="600"/>
              </a:spcBef>
            </a:pPr>
            <a:r>
              <a:rPr lang="en-US" altLang="en-US" sz="1800" smtClean="0">
                <a:latin typeface="Arial" charset="0"/>
                <a:cs typeface="Arial" charset="0"/>
              </a:rPr>
              <a:t>Data transaction sent by TSOs to SEM each day </a:t>
            </a:r>
          </a:p>
          <a:p>
            <a:pPr lvl="1" eaLnBrk="1" hangingPunct="1">
              <a:spcBef>
                <a:spcPts val="600"/>
              </a:spcBef>
            </a:pPr>
            <a:r>
              <a:rPr lang="en-US" altLang="en-US" sz="1800" smtClean="0">
                <a:latin typeface="Arial" charset="0"/>
                <a:cs typeface="Arial" charset="0"/>
              </a:rPr>
              <a:t>Contains availability data for each Generation Unit for the previous day.</a:t>
            </a:r>
          </a:p>
          <a:p>
            <a:pPr lvl="1" eaLnBrk="1" hangingPunct="1">
              <a:spcBef>
                <a:spcPts val="600"/>
              </a:spcBef>
            </a:pPr>
            <a:r>
              <a:rPr lang="en-US" altLang="en-US" sz="1800" smtClean="0">
                <a:latin typeface="Arial" charset="0"/>
                <a:cs typeface="Arial" charset="0"/>
              </a:rPr>
              <a:t>Determines the Generation Unit’s availability in SEM i.e. the </a:t>
            </a:r>
            <a:r>
              <a:rPr lang="en-US" altLang="en-US" sz="1800" i="1" u="sng" smtClean="0">
                <a:latin typeface="Arial" charset="0"/>
                <a:cs typeface="Arial" charset="0"/>
              </a:rPr>
              <a:t>“commercial” availability</a:t>
            </a:r>
            <a:r>
              <a:rPr lang="en-US" altLang="en-US" sz="1800" smtClean="0">
                <a:latin typeface="Arial" charset="0"/>
                <a:cs typeface="Arial" charset="0"/>
              </a:rPr>
              <a:t>.</a:t>
            </a:r>
          </a:p>
          <a:p>
            <a:pPr lvl="1" eaLnBrk="1" hangingPunct="1">
              <a:spcBef>
                <a:spcPts val="600"/>
              </a:spcBef>
            </a:pPr>
            <a:r>
              <a:rPr lang="en-US" altLang="en-US" sz="1800" smtClean="0">
                <a:latin typeface="Arial" charset="0"/>
                <a:cs typeface="Arial" charset="0"/>
              </a:rPr>
              <a:t>At times, the technical availability of a Generation Unit and the “commercial” availability may deviate.</a:t>
            </a:r>
          </a:p>
          <a:p>
            <a:pPr lvl="2" eaLnBrk="1" hangingPunct="1">
              <a:spcBef>
                <a:spcPts val="600"/>
              </a:spcBef>
            </a:pPr>
            <a:r>
              <a:rPr lang="en-US" altLang="en-US" sz="1400" smtClean="0">
                <a:latin typeface="Arial" charset="0"/>
                <a:cs typeface="Arial" charset="0"/>
              </a:rPr>
              <a:t>E.g. Annual maintenance on connection assets or capital works associated with the relevant generation unit may disconnect a generation unit that is technically available at the connection point.</a:t>
            </a:r>
          </a:p>
          <a:p>
            <a:pPr lvl="1" eaLnBrk="1" hangingPunct="1">
              <a:spcBef>
                <a:spcPts val="600"/>
              </a:spcBef>
            </a:pPr>
            <a:r>
              <a:rPr lang="en-US" altLang="en-US" sz="1800" smtClean="0">
                <a:latin typeface="Arial" charset="0"/>
                <a:cs typeface="Arial" charset="0"/>
              </a:rPr>
              <a:t>However, this deviation should be minimal, as the TSOs schedule Annual Maintenance to coincide with Generation Unit outages whenever possible.</a:t>
            </a:r>
          </a:p>
        </p:txBody>
      </p:sp>
      <p:sp>
        <p:nvSpPr>
          <p:cNvPr id="6" name="Rectangle 5"/>
          <p:cNvSpPr>
            <a:spLocks noChangeArrowheads="1"/>
          </p:cNvSpPr>
          <p:nvPr/>
        </p:nvSpPr>
        <p:spPr bwMode="auto">
          <a:xfrm>
            <a:off x="9915525" y="1101725"/>
            <a:ext cx="962025" cy="960438"/>
          </a:xfrm>
          <a:prstGeom prst="rect">
            <a:avLst/>
          </a:prstGeom>
          <a:solidFill>
            <a:srgbClr val="B4122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7" name="Rectangle 6"/>
          <p:cNvSpPr>
            <a:spLocks noChangeArrowheads="1"/>
          </p:cNvSpPr>
          <p:nvPr/>
        </p:nvSpPr>
        <p:spPr bwMode="auto">
          <a:xfrm>
            <a:off x="9915525" y="2227263"/>
            <a:ext cx="962025" cy="960437"/>
          </a:xfrm>
          <a:prstGeom prst="rect">
            <a:avLst/>
          </a:prstGeom>
          <a:solidFill>
            <a:srgbClr val="7D165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8" name="Rectangle 7"/>
          <p:cNvSpPr>
            <a:spLocks noChangeArrowheads="1"/>
          </p:cNvSpPr>
          <p:nvPr/>
        </p:nvSpPr>
        <p:spPr bwMode="auto">
          <a:xfrm>
            <a:off x="9923463" y="-23813"/>
            <a:ext cx="960437" cy="960438"/>
          </a:xfrm>
          <a:prstGeom prst="rect">
            <a:avLst/>
          </a:prstGeom>
          <a:solidFill>
            <a:srgbClr val="767676"/>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9" name="Rectangle 8"/>
          <p:cNvSpPr>
            <a:spLocks noChangeArrowheads="1"/>
          </p:cNvSpPr>
          <p:nvPr/>
        </p:nvSpPr>
        <p:spPr bwMode="auto">
          <a:xfrm>
            <a:off x="9915525" y="3352800"/>
            <a:ext cx="962025" cy="960438"/>
          </a:xfrm>
          <a:prstGeom prst="rect">
            <a:avLst/>
          </a:prstGeom>
          <a:solidFill>
            <a:srgbClr val="C54D1C"/>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0" name="Rectangle 9"/>
          <p:cNvSpPr>
            <a:spLocks noChangeArrowheads="1"/>
          </p:cNvSpPr>
          <p:nvPr/>
        </p:nvSpPr>
        <p:spPr bwMode="auto">
          <a:xfrm>
            <a:off x="8807450" y="-1704975"/>
            <a:ext cx="1450975" cy="1450975"/>
          </a:xfrm>
          <a:prstGeom prst="rect">
            <a:avLst/>
          </a:prstGeom>
          <a:solidFill>
            <a:schemeClr val="tx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1" name="Rectangle 10"/>
          <p:cNvSpPr>
            <a:spLocks noChangeArrowheads="1"/>
          </p:cNvSpPr>
          <p:nvPr/>
        </p:nvSpPr>
        <p:spPr bwMode="auto">
          <a:xfrm>
            <a:off x="9915525" y="4478338"/>
            <a:ext cx="962025" cy="960437"/>
          </a:xfrm>
          <a:prstGeom prst="rect">
            <a:avLst/>
          </a:prstGeom>
          <a:solidFill>
            <a:srgbClr val="F6A90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2" name="Rectangle 11"/>
          <p:cNvSpPr>
            <a:spLocks noChangeArrowheads="1"/>
          </p:cNvSpPr>
          <p:nvPr/>
        </p:nvSpPr>
        <p:spPr bwMode="auto">
          <a:xfrm>
            <a:off x="9915525" y="5603875"/>
            <a:ext cx="962025" cy="960438"/>
          </a:xfrm>
          <a:prstGeom prst="rect">
            <a:avLst/>
          </a:prstGeom>
          <a:solidFill>
            <a:srgbClr val="157C85"/>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3" name="Rectangle 12"/>
          <p:cNvSpPr>
            <a:spLocks noChangeArrowheads="1"/>
          </p:cNvSpPr>
          <p:nvPr/>
        </p:nvSpPr>
        <p:spPr bwMode="auto">
          <a:xfrm>
            <a:off x="9915525" y="6729413"/>
            <a:ext cx="962025" cy="960437"/>
          </a:xfrm>
          <a:prstGeom prst="rect">
            <a:avLst/>
          </a:prstGeom>
          <a:solidFill>
            <a:srgbClr val="0E546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4" name="Rectangle 13"/>
          <p:cNvSpPr>
            <a:spLocks noChangeArrowheads="1"/>
          </p:cNvSpPr>
          <p:nvPr/>
        </p:nvSpPr>
        <p:spPr bwMode="auto">
          <a:xfrm>
            <a:off x="10479088" y="-1704975"/>
            <a:ext cx="1450975" cy="1450975"/>
          </a:xfrm>
          <a:prstGeom prst="rect">
            <a:avLst/>
          </a:prstGeom>
          <a:solidFill>
            <a:srgbClr val="C8B474"/>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4"/>
          <p:cNvSpPr>
            <a:spLocks noGrp="1"/>
          </p:cNvSpPr>
          <p:nvPr>
            <p:ph type="title"/>
          </p:nvPr>
        </p:nvSpPr>
        <p:spPr/>
        <p:txBody>
          <a:bodyPr/>
          <a:lstStyle/>
          <a:p>
            <a:pPr eaLnBrk="1" hangingPunct="1"/>
            <a:r>
              <a:rPr lang="en-US" altLang="en-US" sz="2800" smtClean="0">
                <a:latin typeface="Arial" charset="0"/>
                <a:cs typeface="Arial" charset="0"/>
              </a:rPr>
              <a:t>T&amp;SC Modification Proposal Overview</a:t>
            </a:r>
          </a:p>
        </p:txBody>
      </p:sp>
      <p:sp>
        <p:nvSpPr>
          <p:cNvPr id="14339" name="Content Placeholder 15"/>
          <p:cNvSpPr>
            <a:spLocks noGrp="1"/>
          </p:cNvSpPr>
          <p:nvPr>
            <p:ph idx="1"/>
          </p:nvPr>
        </p:nvSpPr>
        <p:spPr/>
        <p:txBody>
          <a:bodyPr/>
          <a:lstStyle/>
          <a:p>
            <a:pPr marL="457200" indent="-457200" eaLnBrk="1" hangingPunct="1">
              <a:spcBef>
                <a:spcPts val="600"/>
              </a:spcBef>
            </a:pPr>
            <a:r>
              <a:rPr lang="en-US" altLang="en-US" sz="1800" b="1" smtClean="0">
                <a:latin typeface="Arial" charset="0"/>
                <a:cs typeface="Arial" charset="0"/>
              </a:rPr>
              <a:t>Outturn Availability </a:t>
            </a:r>
            <a:r>
              <a:rPr lang="en-US" altLang="en-US" sz="1800" smtClean="0">
                <a:latin typeface="Arial" charset="0"/>
                <a:cs typeface="Arial" charset="0"/>
              </a:rPr>
              <a:t>is already defined in the T&amp;SC.</a:t>
            </a:r>
          </a:p>
          <a:p>
            <a:pPr marL="457200" indent="-457200" eaLnBrk="1" hangingPunct="1">
              <a:spcBef>
                <a:spcPts val="600"/>
              </a:spcBef>
            </a:pPr>
            <a:r>
              <a:rPr lang="en-US" altLang="en-US" sz="1800" b="1" smtClean="0">
                <a:latin typeface="Arial" charset="0"/>
                <a:cs typeface="Arial" charset="0"/>
              </a:rPr>
              <a:t>Availability</a:t>
            </a:r>
            <a:r>
              <a:rPr lang="en-US" altLang="en-US" sz="1800" smtClean="0">
                <a:latin typeface="Arial" charset="0"/>
                <a:cs typeface="Arial" charset="0"/>
              </a:rPr>
              <a:t> is already defined in the T&amp;SC</a:t>
            </a:r>
          </a:p>
          <a:p>
            <a:pPr marL="457200" indent="-457200" eaLnBrk="1" hangingPunct="1">
              <a:spcBef>
                <a:spcPts val="600"/>
              </a:spcBef>
            </a:pPr>
            <a:endParaRPr lang="en-US" altLang="en-US" sz="1800" smtClean="0">
              <a:latin typeface="Arial" charset="0"/>
              <a:cs typeface="Arial" charset="0"/>
            </a:endParaRPr>
          </a:p>
          <a:p>
            <a:pPr marL="457200" indent="-457200" eaLnBrk="1" hangingPunct="1">
              <a:spcBef>
                <a:spcPts val="600"/>
              </a:spcBef>
            </a:pPr>
            <a:r>
              <a:rPr lang="en-US" altLang="en-US" sz="1800" smtClean="0">
                <a:latin typeface="Arial" charset="0"/>
                <a:cs typeface="Arial" charset="0"/>
              </a:rPr>
              <a:t>TSC Modification Proposal: The following definitions are amended to refer to the Grid Code</a:t>
            </a:r>
          </a:p>
          <a:p>
            <a:pPr marL="857250" lvl="1" indent="-457200" eaLnBrk="1" hangingPunct="1">
              <a:spcBef>
                <a:spcPts val="600"/>
              </a:spcBef>
            </a:pPr>
            <a:r>
              <a:rPr lang="en-US" altLang="en-US" sz="1800" smtClean="0">
                <a:latin typeface="Arial" charset="0"/>
                <a:cs typeface="Arial" charset="0"/>
              </a:rPr>
              <a:t>Availability</a:t>
            </a:r>
          </a:p>
          <a:p>
            <a:pPr marL="857250" lvl="1" indent="-457200" eaLnBrk="1" hangingPunct="1">
              <a:spcBef>
                <a:spcPts val="600"/>
              </a:spcBef>
            </a:pPr>
            <a:r>
              <a:rPr lang="en-US" altLang="en-US" sz="1800" smtClean="0">
                <a:latin typeface="Arial" charset="0"/>
                <a:cs typeface="Arial" charset="0"/>
              </a:rPr>
              <a:t>Outturn Availability</a:t>
            </a:r>
          </a:p>
          <a:p>
            <a:pPr marL="857250" lvl="1" indent="-457200" eaLnBrk="1" hangingPunct="1">
              <a:spcBef>
                <a:spcPts val="600"/>
              </a:spcBef>
            </a:pPr>
            <a:r>
              <a:rPr lang="en-US" altLang="en-US" sz="1800" smtClean="0">
                <a:latin typeface="Arial" charset="0"/>
                <a:cs typeface="Arial" charset="0"/>
              </a:rPr>
              <a:t>Primary Fuel Type Outturn Availability</a:t>
            </a:r>
          </a:p>
          <a:p>
            <a:pPr marL="857250" lvl="1" indent="-457200" eaLnBrk="1" hangingPunct="1">
              <a:spcBef>
                <a:spcPts val="600"/>
              </a:spcBef>
            </a:pPr>
            <a:r>
              <a:rPr lang="en-US" altLang="en-US" sz="1800" smtClean="0">
                <a:latin typeface="Arial" charset="0"/>
                <a:cs typeface="Arial" charset="0"/>
              </a:rPr>
              <a:t>Secondary Fuel Type Outturn Availability</a:t>
            </a:r>
          </a:p>
        </p:txBody>
      </p:sp>
      <p:sp>
        <p:nvSpPr>
          <p:cNvPr id="6" name="Rectangle 5"/>
          <p:cNvSpPr>
            <a:spLocks noChangeArrowheads="1"/>
          </p:cNvSpPr>
          <p:nvPr/>
        </p:nvSpPr>
        <p:spPr bwMode="auto">
          <a:xfrm>
            <a:off x="9915525" y="1101725"/>
            <a:ext cx="962025" cy="960438"/>
          </a:xfrm>
          <a:prstGeom prst="rect">
            <a:avLst/>
          </a:prstGeom>
          <a:solidFill>
            <a:srgbClr val="B4122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7" name="Rectangle 6"/>
          <p:cNvSpPr>
            <a:spLocks noChangeArrowheads="1"/>
          </p:cNvSpPr>
          <p:nvPr/>
        </p:nvSpPr>
        <p:spPr bwMode="auto">
          <a:xfrm>
            <a:off x="9915525" y="2227263"/>
            <a:ext cx="962025" cy="960437"/>
          </a:xfrm>
          <a:prstGeom prst="rect">
            <a:avLst/>
          </a:prstGeom>
          <a:solidFill>
            <a:srgbClr val="7D165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8" name="Rectangle 7"/>
          <p:cNvSpPr>
            <a:spLocks noChangeArrowheads="1"/>
          </p:cNvSpPr>
          <p:nvPr/>
        </p:nvSpPr>
        <p:spPr bwMode="auto">
          <a:xfrm>
            <a:off x="9923463" y="-23813"/>
            <a:ext cx="960437" cy="960438"/>
          </a:xfrm>
          <a:prstGeom prst="rect">
            <a:avLst/>
          </a:prstGeom>
          <a:solidFill>
            <a:srgbClr val="767676"/>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9" name="Rectangle 8"/>
          <p:cNvSpPr>
            <a:spLocks noChangeArrowheads="1"/>
          </p:cNvSpPr>
          <p:nvPr/>
        </p:nvSpPr>
        <p:spPr bwMode="auto">
          <a:xfrm>
            <a:off x="9915525" y="3352800"/>
            <a:ext cx="962025" cy="960438"/>
          </a:xfrm>
          <a:prstGeom prst="rect">
            <a:avLst/>
          </a:prstGeom>
          <a:solidFill>
            <a:srgbClr val="C54D1C"/>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0" name="Rectangle 9"/>
          <p:cNvSpPr>
            <a:spLocks noChangeArrowheads="1"/>
          </p:cNvSpPr>
          <p:nvPr/>
        </p:nvSpPr>
        <p:spPr bwMode="auto">
          <a:xfrm>
            <a:off x="8807450" y="-1704975"/>
            <a:ext cx="1450975" cy="1450975"/>
          </a:xfrm>
          <a:prstGeom prst="rect">
            <a:avLst/>
          </a:prstGeom>
          <a:solidFill>
            <a:schemeClr val="tx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1" name="Rectangle 10"/>
          <p:cNvSpPr>
            <a:spLocks noChangeArrowheads="1"/>
          </p:cNvSpPr>
          <p:nvPr/>
        </p:nvSpPr>
        <p:spPr bwMode="auto">
          <a:xfrm>
            <a:off x="9915525" y="4478338"/>
            <a:ext cx="962025" cy="960437"/>
          </a:xfrm>
          <a:prstGeom prst="rect">
            <a:avLst/>
          </a:prstGeom>
          <a:solidFill>
            <a:srgbClr val="F6A90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2" name="Rectangle 11"/>
          <p:cNvSpPr>
            <a:spLocks noChangeArrowheads="1"/>
          </p:cNvSpPr>
          <p:nvPr/>
        </p:nvSpPr>
        <p:spPr bwMode="auto">
          <a:xfrm>
            <a:off x="9915525" y="5603875"/>
            <a:ext cx="962025" cy="960438"/>
          </a:xfrm>
          <a:prstGeom prst="rect">
            <a:avLst/>
          </a:prstGeom>
          <a:solidFill>
            <a:srgbClr val="157C85"/>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3" name="Rectangle 12"/>
          <p:cNvSpPr>
            <a:spLocks noChangeArrowheads="1"/>
          </p:cNvSpPr>
          <p:nvPr/>
        </p:nvSpPr>
        <p:spPr bwMode="auto">
          <a:xfrm>
            <a:off x="9915525" y="6729413"/>
            <a:ext cx="962025" cy="960437"/>
          </a:xfrm>
          <a:prstGeom prst="rect">
            <a:avLst/>
          </a:prstGeom>
          <a:solidFill>
            <a:srgbClr val="0E546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4" name="Rectangle 13"/>
          <p:cNvSpPr>
            <a:spLocks noChangeArrowheads="1"/>
          </p:cNvSpPr>
          <p:nvPr/>
        </p:nvSpPr>
        <p:spPr bwMode="auto">
          <a:xfrm>
            <a:off x="10479088" y="-1704975"/>
            <a:ext cx="1450975" cy="1450975"/>
          </a:xfrm>
          <a:prstGeom prst="rect">
            <a:avLst/>
          </a:prstGeom>
          <a:solidFill>
            <a:srgbClr val="C8B474"/>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4"/>
          <p:cNvSpPr>
            <a:spLocks noGrp="1"/>
          </p:cNvSpPr>
          <p:nvPr>
            <p:ph type="title"/>
          </p:nvPr>
        </p:nvSpPr>
        <p:spPr/>
        <p:txBody>
          <a:bodyPr/>
          <a:lstStyle/>
          <a:p>
            <a:pPr eaLnBrk="1" hangingPunct="1"/>
            <a:r>
              <a:rPr lang="en-US" altLang="en-US" sz="2800" smtClean="0">
                <a:latin typeface="Arial" charset="0"/>
                <a:cs typeface="Arial" charset="0"/>
              </a:rPr>
              <a:t>T&amp;SC Modification Proposal Text</a:t>
            </a:r>
          </a:p>
        </p:txBody>
      </p:sp>
      <p:sp>
        <p:nvSpPr>
          <p:cNvPr id="15363" name="Content Placeholder 15"/>
          <p:cNvSpPr>
            <a:spLocks noGrp="1"/>
          </p:cNvSpPr>
          <p:nvPr>
            <p:ph idx="1"/>
          </p:nvPr>
        </p:nvSpPr>
        <p:spPr/>
        <p:txBody>
          <a:bodyPr/>
          <a:lstStyle/>
          <a:p>
            <a:pPr>
              <a:spcBef>
                <a:spcPts val="1200"/>
              </a:spcBef>
            </a:pPr>
            <a:r>
              <a:rPr lang="en-AU" sz="1400" b="1" smtClean="0">
                <a:latin typeface="Arial" charset="0"/>
                <a:cs typeface="Arial" charset="0"/>
              </a:rPr>
              <a:t>Availability</a:t>
            </a:r>
            <a:r>
              <a:rPr lang="en-AU" sz="1400" smtClean="0">
                <a:latin typeface="Arial" charset="0"/>
                <a:cs typeface="Arial" charset="0"/>
              </a:rPr>
              <a:t> means a Generator Unit’s capability in MW to deliver Active Power or a Demand Side Unit’s capability of reducing the Active Power consumed on the Trading Site</a:t>
            </a:r>
            <a:r>
              <a:rPr lang="en-AU" sz="1400" u="sng" smtClean="0">
                <a:solidFill>
                  <a:srgbClr val="157C85"/>
                </a:solidFill>
                <a:latin typeface="Arial" charset="0"/>
                <a:cs typeface="Arial" charset="0"/>
              </a:rPr>
              <a:t>, declared to the TSO as required under the relevant Grid Code</a:t>
            </a:r>
            <a:r>
              <a:rPr lang="en-AU" sz="1400" smtClean="0">
                <a:latin typeface="Arial" charset="0"/>
                <a:cs typeface="Arial" charset="0"/>
              </a:rPr>
              <a:t>.</a:t>
            </a:r>
            <a:endParaRPr lang="en-US" sz="1400" smtClean="0">
              <a:latin typeface="Arial" charset="0"/>
              <a:cs typeface="Arial" charset="0"/>
            </a:endParaRPr>
          </a:p>
          <a:p>
            <a:pPr>
              <a:spcBef>
                <a:spcPts val="1200"/>
              </a:spcBef>
            </a:pPr>
            <a:r>
              <a:rPr lang="en-AU" sz="1400" b="1" smtClean="0">
                <a:latin typeface="Arial" charset="0"/>
                <a:cs typeface="Arial" charset="0"/>
              </a:rPr>
              <a:t>Outturn Availability</a:t>
            </a:r>
            <a:r>
              <a:rPr lang="en-AU" sz="1400" smtClean="0">
                <a:latin typeface="Arial" charset="0"/>
                <a:cs typeface="Arial" charset="0"/>
              </a:rPr>
              <a:t> means the set of </a:t>
            </a:r>
            <a:r>
              <a:rPr lang="en-AU" sz="1400" u="sng" smtClean="0">
                <a:solidFill>
                  <a:srgbClr val="157C85"/>
                </a:solidFill>
                <a:latin typeface="Arial" charset="0"/>
                <a:cs typeface="Arial" charset="0"/>
              </a:rPr>
              <a:t>Outturn </a:t>
            </a:r>
            <a:r>
              <a:rPr lang="en-AU" sz="1400" smtClean="0">
                <a:latin typeface="Arial" charset="0"/>
                <a:cs typeface="Arial" charset="0"/>
              </a:rPr>
              <a:t>Availability data </a:t>
            </a:r>
            <a:r>
              <a:rPr lang="en-AU" sz="1400" u="sng" smtClean="0">
                <a:solidFill>
                  <a:srgbClr val="157C85"/>
                </a:solidFill>
                <a:latin typeface="Arial" charset="0"/>
                <a:cs typeface="Arial" charset="0"/>
              </a:rPr>
              <a:t>(as defined under the relevant Grid Code)</a:t>
            </a:r>
            <a:r>
              <a:rPr lang="en-AU" sz="1400" smtClean="0">
                <a:latin typeface="Arial" charset="0"/>
                <a:cs typeface="Arial" charset="0"/>
              </a:rPr>
              <a:t> for a Generator Unit provided for a previous Trading Day submitted in accordance with paragraph 4.48.</a:t>
            </a:r>
            <a:endParaRPr lang="en-US" sz="1400" smtClean="0">
              <a:latin typeface="Arial" charset="0"/>
              <a:cs typeface="Arial" charset="0"/>
            </a:endParaRPr>
          </a:p>
          <a:p>
            <a:pPr>
              <a:spcBef>
                <a:spcPts val="1200"/>
              </a:spcBef>
            </a:pPr>
            <a:r>
              <a:rPr lang="en-AU" sz="1400" b="1" smtClean="0">
                <a:latin typeface="Arial" charset="0"/>
                <a:cs typeface="Arial" charset="0"/>
              </a:rPr>
              <a:t>Primary Fuel Type Outturn Availability</a:t>
            </a:r>
            <a:r>
              <a:rPr lang="en-AU" sz="1400" smtClean="0">
                <a:latin typeface="Arial" charset="0"/>
                <a:cs typeface="Arial" charset="0"/>
              </a:rPr>
              <a:t> means the subset of </a:t>
            </a:r>
            <a:r>
              <a:rPr lang="en-AU" sz="1400" u="sng" smtClean="0">
                <a:solidFill>
                  <a:srgbClr val="157C85"/>
                </a:solidFill>
                <a:latin typeface="Arial" charset="0"/>
                <a:cs typeface="Arial" charset="0"/>
              </a:rPr>
              <a:t>Outturn </a:t>
            </a:r>
            <a:r>
              <a:rPr lang="en-AU" sz="1400" smtClean="0">
                <a:latin typeface="Arial" charset="0"/>
                <a:cs typeface="Arial" charset="0"/>
              </a:rPr>
              <a:t>Availability data </a:t>
            </a:r>
            <a:r>
              <a:rPr lang="en-AU" sz="1400" u="sng" smtClean="0">
                <a:solidFill>
                  <a:srgbClr val="157C85"/>
                </a:solidFill>
                <a:latin typeface="Arial" charset="0"/>
                <a:cs typeface="Arial" charset="0"/>
              </a:rPr>
              <a:t>(as defined under the relevant Grid Code) </a:t>
            </a:r>
            <a:r>
              <a:rPr lang="en-AU" sz="1400" smtClean="0">
                <a:latin typeface="Arial" charset="0"/>
                <a:cs typeface="Arial" charset="0"/>
              </a:rPr>
              <a:t>for a Dual Rated Generator Unit pertaining to the Availability of the Dual Rated Generator Unit based on its Primary Fuel Type provided for a previous Trading Day submitted in accordance with paragraph 4.48.</a:t>
            </a:r>
            <a:endParaRPr lang="en-US" sz="1400" smtClean="0">
              <a:latin typeface="Arial" charset="0"/>
              <a:cs typeface="Arial" charset="0"/>
            </a:endParaRPr>
          </a:p>
          <a:p>
            <a:pPr>
              <a:spcBef>
                <a:spcPts val="1200"/>
              </a:spcBef>
            </a:pPr>
            <a:r>
              <a:rPr lang="en-AU" sz="1400" b="1" smtClean="0">
                <a:latin typeface="Arial" charset="0"/>
                <a:cs typeface="Arial" charset="0"/>
              </a:rPr>
              <a:t>Secondary Fuel Type Outturn Availability </a:t>
            </a:r>
            <a:r>
              <a:rPr lang="en-AU" sz="1400" smtClean="0">
                <a:latin typeface="Arial" charset="0"/>
                <a:cs typeface="Arial" charset="0"/>
              </a:rPr>
              <a:t>means the subset of </a:t>
            </a:r>
            <a:r>
              <a:rPr lang="en-AU" sz="1400" u="sng" smtClean="0">
                <a:solidFill>
                  <a:srgbClr val="157C85"/>
                </a:solidFill>
                <a:latin typeface="Arial" charset="0"/>
                <a:cs typeface="Arial" charset="0"/>
              </a:rPr>
              <a:t>Outturn </a:t>
            </a:r>
            <a:r>
              <a:rPr lang="en-AU" sz="1400" smtClean="0">
                <a:latin typeface="Arial" charset="0"/>
                <a:cs typeface="Arial" charset="0"/>
              </a:rPr>
              <a:t>Availability data </a:t>
            </a:r>
            <a:r>
              <a:rPr lang="en-AU" sz="1400" u="sng" smtClean="0">
                <a:solidFill>
                  <a:srgbClr val="157C85"/>
                </a:solidFill>
                <a:latin typeface="Arial" charset="0"/>
                <a:cs typeface="Arial" charset="0"/>
              </a:rPr>
              <a:t>(as defined under the relevant Grid Code)</a:t>
            </a:r>
            <a:r>
              <a:rPr lang="en-AU" sz="1400" smtClean="0">
                <a:latin typeface="Arial" charset="0"/>
                <a:cs typeface="Arial" charset="0"/>
              </a:rPr>
              <a:t> for a Dual Rated Generator Unit pertaining to the Availability of the Dual Rated Generator Unit based on its Secondary Fuel Type provided for a previous Trading Day submitted in accordance with paragraph 4.48.</a:t>
            </a:r>
            <a:endParaRPr lang="en-US" sz="1400" smtClean="0">
              <a:latin typeface="Arial" charset="0"/>
              <a:cs typeface="Arial" charset="0"/>
            </a:endParaRPr>
          </a:p>
        </p:txBody>
      </p:sp>
      <p:sp>
        <p:nvSpPr>
          <p:cNvPr id="6" name="Rectangle 5"/>
          <p:cNvSpPr>
            <a:spLocks noChangeArrowheads="1"/>
          </p:cNvSpPr>
          <p:nvPr/>
        </p:nvSpPr>
        <p:spPr bwMode="auto">
          <a:xfrm>
            <a:off x="9915525" y="1101725"/>
            <a:ext cx="962025" cy="960438"/>
          </a:xfrm>
          <a:prstGeom prst="rect">
            <a:avLst/>
          </a:prstGeom>
          <a:solidFill>
            <a:srgbClr val="B4122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7" name="Rectangle 6"/>
          <p:cNvSpPr>
            <a:spLocks noChangeArrowheads="1"/>
          </p:cNvSpPr>
          <p:nvPr/>
        </p:nvSpPr>
        <p:spPr bwMode="auto">
          <a:xfrm>
            <a:off x="9915525" y="2227263"/>
            <a:ext cx="962025" cy="960437"/>
          </a:xfrm>
          <a:prstGeom prst="rect">
            <a:avLst/>
          </a:prstGeom>
          <a:solidFill>
            <a:srgbClr val="7D165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8" name="Rectangle 7"/>
          <p:cNvSpPr>
            <a:spLocks noChangeArrowheads="1"/>
          </p:cNvSpPr>
          <p:nvPr/>
        </p:nvSpPr>
        <p:spPr bwMode="auto">
          <a:xfrm>
            <a:off x="9923463" y="-23813"/>
            <a:ext cx="960437" cy="960438"/>
          </a:xfrm>
          <a:prstGeom prst="rect">
            <a:avLst/>
          </a:prstGeom>
          <a:solidFill>
            <a:srgbClr val="767676"/>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9" name="Rectangle 8"/>
          <p:cNvSpPr>
            <a:spLocks noChangeArrowheads="1"/>
          </p:cNvSpPr>
          <p:nvPr/>
        </p:nvSpPr>
        <p:spPr bwMode="auto">
          <a:xfrm>
            <a:off x="9915525" y="3352800"/>
            <a:ext cx="962025" cy="960438"/>
          </a:xfrm>
          <a:prstGeom prst="rect">
            <a:avLst/>
          </a:prstGeom>
          <a:solidFill>
            <a:srgbClr val="C54D1C"/>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0" name="Rectangle 9"/>
          <p:cNvSpPr>
            <a:spLocks noChangeArrowheads="1"/>
          </p:cNvSpPr>
          <p:nvPr/>
        </p:nvSpPr>
        <p:spPr bwMode="auto">
          <a:xfrm>
            <a:off x="8807450" y="-1704975"/>
            <a:ext cx="1450975" cy="1450975"/>
          </a:xfrm>
          <a:prstGeom prst="rect">
            <a:avLst/>
          </a:prstGeom>
          <a:solidFill>
            <a:schemeClr val="tx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1" name="Rectangle 10"/>
          <p:cNvSpPr>
            <a:spLocks noChangeArrowheads="1"/>
          </p:cNvSpPr>
          <p:nvPr/>
        </p:nvSpPr>
        <p:spPr bwMode="auto">
          <a:xfrm>
            <a:off x="9915525" y="4478338"/>
            <a:ext cx="962025" cy="960437"/>
          </a:xfrm>
          <a:prstGeom prst="rect">
            <a:avLst/>
          </a:prstGeom>
          <a:solidFill>
            <a:srgbClr val="F6A90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2" name="Rectangle 11"/>
          <p:cNvSpPr>
            <a:spLocks noChangeArrowheads="1"/>
          </p:cNvSpPr>
          <p:nvPr/>
        </p:nvSpPr>
        <p:spPr bwMode="auto">
          <a:xfrm>
            <a:off x="9915525" y="5603875"/>
            <a:ext cx="962025" cy="960438"/>
          </a:xfrm>
          <a:prstGeom prst="rect">
            <a:avLst/>
          </a:prstGeom>
          <a:solidFill>
            <a:srgbClr val="157C85"/>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3" name="Rectangle 12"/>
          <p:cNvSpPr>
            <a:spLocks noChangeArrowheads="1"/>
          </p:cNvSpPr>
          <p:nvPr/>
        </p:nvSpPr>
        <p:spPr bwMode="auto">
          <a:xfrm>
            <a:off x="9915525" y="6729413"/>
            <a:ext cx="962025" cy="960437"/>
          </a:xfrm>
          <a:prstGeom prst="rect">
            <a:avLst/>
          </a:prstGeom>
          <a:solidFill>
            <a:srgbClr val="0E546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4" name="Rectangle 13"/>
          <p:cNvSpPr>
            <a:spLocks noChangeArrowheads="1"/>
          </p:cNvSpPr>
          <p:nvPr/>
        </p:nvSpPr>
        <p:spPr bwMode="auto">
          <a:xfrm>
            <a:off x="10479088" y="-1704975"/>
            <a:ext cx="1450975" cy="1450975"/>
          </a:xfrm>
          <a:prstGeom prst="rect">
            <a:avLst/>
          </a:prstGeom>
          <a:solidFill>
            <a:srgbClr val="C8B474"/>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4"/>
          <p:cNvSpPr>
            <a:spLocks noGrp="1"/>
          </p:cNvSpPr>
          <p:nvPr>
            <p:ph type="title"/>
          </p:nvPr>
        </p:nvSpPr>
        <p:spPr/>
        <p:txBody>
          <a:bodyPr/>
          <a:lstStyle/>
          <a:p>
            <a:pPr eaLnBrk="1" hangingPunct="1"/>
            <a:r>
              <a:rPr lang="en-US" altLang="en-US" sz="2800" smtClean="0">
                <a:latin typeface="Arial" charset="0"/>
                <a:cs typeface="Arial" charset="0"/>
              </a:rPr>
              <a:t>How Generation Units will declare Availability</a:t>
            </a:r>
          </a:p>
        </p:txBody>
      </p:sp>
      <p:sp>
        <p:nvSpPr>
          <p:cNvPr id="16387" name="Content Placeholder 15"/>
          <p:cNvSpPr>
            <a:spLocks noGrp="1"/>
          </p:cNvSpPr>
          <p:nvPr>
            <p:ph idx="1"/>
          </p:nvPr>
        </p:nvSpPr>
        <p:spPr>
          <a:xfrm>
            <a:off x="457200" y="1600200"/>
            <a:ext cx="8467725" cy="3981450"/>
          </a:xfrm>
        </p:spPr>
        <p:txBody>
          <a:bodyPr/>
          <a:lstStyle/>
          <a:p>
            <a:pPr>
              <a:spcBef>
                <a:spcPct val="0"/>
              </a:spcBef>
              <a:spcAft>
                <a:spcPts val="1200"/>
              </a:spcAft>
            </a:pPr>
            <a:r>
              <a:rPr lang="en-GB" altLang="en-US" sz="2000" smtClean="0">
                <a:latin typeface="Arial" charset="0"/>
                <a:cs typeface="Arial" charset="0"/>
              </a:rPr>
              <a:t>Generation Units will declare their Availability as set out in the Grid Code i.e.</a:t>
            </a:r>
          </a:p>
          <a:p>
            <a:pPr lvl="1">
              <a:spcBef>
                <a:spcPct val="0"/>
              </a:spcBef>
              <a:spcAft>
                <a:spcPts val="1200"/>
              </a:spcAft>
            </a:pPr>
            <a:r>
              <a:rPr lang="en-GB" altLang="en-US" sz="1800" smtClean="0">
                <a:latin typeface="Arial" charset="0"/>
                <a:cs typeface="Arial" charset="0"/>
              </a:rPr>
              <a:t>Will declare the “technical” availability of the generation unit unless an exception applies.</a:t>
            </a:r>
          </a:p>
          <a:p>
            <a:pPr>
              <a:spcBef>
                <a:spcPct val="0"/>
              </a:spcBef>
              <a:spcAft>
                <a:spcPts val="1200"/>
              </a:spcAft>
            </a:pPr>
            <a:r>
              <a:rPr lang="en-GB" altLang="en-US" sz="2000" smtClean="0">
                <a:latin typeface="Arial" charset="0"/>
                <a:cs typeface="Arial" charset="0"/>
              </a:rPr>
              <a:t>The relevant generation unit will declare zero (as advised by the TSO) during:</a:t>
            </a:r>
          </a:p>
          <a:p>
            <a:pPr lvl="1">
              <a:spcBef>
                <a:spcPct val="0"/>
              </a:spcBef>
              <a:spcAft>
                <a:spcPts val="1200"/>
              </a:spcAft>
            </a:pPr>
            <a:r>
              <a:rPr lang="en-US" altLang="en-US" sz="1600" smtClean="0">
                <a:latin typeface="Arial" charset="0"/>
                <a:cs typeface="Arial" charset="0"/>
              </a:rPr>
              <a:t>Up to 5 days of Annual Maintenance of transmission connection assets between the connection point and the busbar disconnects at the meshed transmission station; or</a:t>
            </a:r>
          </a:p>
          <a:p>
            <a:pPr lvl="1">
              <a:spcBef>
                <a:spcPct val="0"/>
              </a:spcBef>
              <a:spcAft>
                <a:spcPts val="1200"/>
              </a:spcAft>
            </a:pPr>
            <a:r>
              <a:rPr lang="en-US" altLang="en-US" sz="1600" smtClean="0">
                <a:latin typeface="Arial" charset="0"/>
                <a:cs typeface="Arial" charset="0"/>
              </a:rPr>
              <a:t>where work to the Transmission System is being carried out that is related to the relevant Generation Unit.</a:t>
            </a:r>
            <a:endParaRPr lang="en-GB" altLang="en-US" sz="1600" smtClean="0">
              <a:latin typeface="Arial" charset="0"/>
              <a:cs typeface="Arial" charset="0"/>
            </a:endParaRPr>
          </a:p>
          <a:p>
            <a:pPr>
              <a:spcBef>
                <a:spcPct val="0"/>
              </a:spcBef>
              <a:spcAft>
                <a:spcPts val="1200"/>
              </a:spcAft>
            </a:pPr>
            <a:r>
              <a:rPr lang="en-US" altLang="en-US" sz="2000" smtClean="0">
                <a:latin typeface="Arial" charset="0"/>
                <a:cs typeface="Arial" charset="0"/>
              </a:rPr>
              <a:t>This is explicitly stated in the proposed Grid Code modification</a:t>
            </a:r>
          </a:p>
        </p:txBody>
      </p:sp>
      <p:sp>
        <p:nvSpPr>
          <p:cNvPr id="6" name="Rectangle 5"/>
          <p:cNvSpPr>
            <a:spLocks noChangeArrowheads="1"/>
          </p:cNvSpPr>
          <p:nvPr/>
        </p:nvSpPr>
        <p:spPr bwMode="auto">
          <a:xfrm>
            <a:off x="9915525" y="1101725"/>
            <a:ext cx="962025" cy="960438"/>
          </a:xfrm>
          <a:prstGeom prst="rect">
            <a:avLst/>
          </a:prstGeom>
          <a:solidFill>
            <a:srgbClr val="B4122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7" name="Rectangle 6"/>
          <p:cNvSpPr>
            <a:spLocks noChangeArrowheads="1"/>
          </p:cNvSpPr>
          <p:nvPr/>
        </p:nvSpPr>
        <p:spPr bwMode="auto">
          <a:xfrm>
            <a:off x="9915525" y="2227263"/>
            <a:ext cx="962025" cy="960437"/>
          </a:xfrm>
          <a:prstGeom prst="rect">
            <a:avLst/>
          </a:prstGeom>
          <a:solidFill>
            <a:srgbClr val="7D165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8" name="Rectangle 7"/>
          <p:cNvSpPr>
            <a:spLocks noChangeArrowheads="1"/>
          </p:cNvSpPr>
          <p:nvPr/>
        </p:nvSpPr>
        <p:spPr bwMode="auto">
          <a:xfrm>
            <a:off x="9923463" y="-23813"/>
            <a:ext cx="960437" cy="960438"/>
          </a:xfrm>
          <a:prstGeom prst="rect">
            <a:avLst/>
          </a:prstGeom>
          <a:solidFill>
            <a:srgbClr val="767676"/>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9" name="Rectangle 8"/>
          <p:cNvSpPr>
            <a:spLocks noChangeArrowheads="1"/>
          </p:cNvSpPr>
          <p:nvPr/>
        </p:nvSpPr>
        <p:spPr bwMode="auto">
          <a:xfrm>
            <a:off x="9915525" y="3352800"/>
            <a:ext cx="962025" cy="960438"/>
          </a:xfrm>
          <a:prstGeom prst="rect">
            <a:avLst/>
          </a:prstGeom>
          <a:solidFill>
            <a:srgbClr val="C54D1C"/>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0" name="Rectangle 9"/>
          <p:cNvSpPr>
            <a:spLocks noChangeArrowheads="1"/>
          </p:cNvSpPr>
          <p:nvPr/>
        </p:nvSpPr>
        <p:spPr bwMode="auto">
          <a:xfrm>
            <a:off x="8807450" y="-1704975"/>
            <a:ext cx="1450975" cy="1450975"/>
          </a:xfrm>
          <a:prstGeom prst="rect">
            <a:avLst/>
          </a:prstGeom>
          <a:solidFill>
            <a:schemeClr val="tx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1" name="Rectangle 10"/>
          <p:cNvSpPr>
            <a:spLocks noChangeArrowheads="1"/>
          </p:cNvSpPr>
          <p:nvPr/>
        </p:nvSpPr>
        <p:spPr bwMode="auto">
          <a:xfrm>
            <a:off x="9915525" y="4478338"/>
            <a:ext cx="962025" cy="960437"/>
          </a:xfrm>
          <a:prstGeom prst="rect">
            <a:avLst/>
          </a:prstGeom>
          <a:solidFill>
            <a:srgbClr val="F6A90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2" name="Rectangle 11"/>
          <p:cNvSpPr>
            <a:spLocks noChangeArrowheads="1"/>
          </p:cNvSpPr>
          <p:nvPr/>
        </p:nvSpPr>
        <p:spPr bwMode="auto">
          <a:xfrm>
            <a:off x="9915525" y="5603875"/>
            <a:ext cx="962025" cy="960438"/>
          </a:xfrm>
          <a:prstGeom prst="rect">
            <a:avLst/>
          </a:prstGeom>
          <a:solidFill>
            <a:srgbClr val="157C85"/>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3" name="Rectangle 12"/>
          <p:cNvSpPr>
            <a:spLocks noChangeArrowheads="1"/>
          </p:cNvSpPr>
          <p:nvPr/>
        </p:nvSpPr>
        <p:spPr bwMode="auto">
          <a:xfrm>
            <a:off x="9915525" y="6729413"/>
            <a:ext cx="962025" cy="960437"/>
          </a:xfrm>
          <a:prstGeom prst="rect">
            <a:avLst/>
          </a:prstGeom>
          <a:solidFill>
            <a:srgbClr val="0E546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4" name="Rectangle 13"/>
          <p:cNvSpPr>
            <a:spLocks noChangeArrowheads="1"/>
          </p:cNvSpPr>
          <p:nvPr/>
        </p:nvSpPr>
        <p:spPr bwMode="auto">
          <a:xfrm>
            <a:off x="10479088" y="-1704975"/>
            <a:ext cx="1450975" cy="1450975"/>
          </a:xfrm>
          <a:prstGeom prst="rect">
            <a:avLst/>
          </a:prstGeom>
          <a:solidFill>
            <a:srgbClr val="C8B474"/>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4"/>
          <p:cNvSpPr>
            <a:spLocks noGrp="1"/>
          </p:cNvSpPr>
          <p:nvPr>
            <p:ph type="title"/>
          </p:nvPr>
        </p:nvSpPr>
        <p:spPr/>
        <p:txBody>
          <a:bodyPr/>
          <a:lstStyle/>
          <a:p>
            <a:pPr eaLnBrk="1" hangingPunct="1"/>
            <a:r>
              <a:rPr lang="en-US" altLang="en-US" sz="2800" smtClean="0">
                <a:latin typeface="Arial" charset="0"/>
                <a:cs typeface="Arial" charset="0"/>
              </a:rPr>
              <a:t>Proposed Grid Code Modification Overview</a:t>
            </a:r>
          </a:p>
        </p:txBody>
      </p:sp>
      <p:sp>
        <p:nvSpPr>
          <p:cNvPr id="17411" name="Content Placeholder 15"/>
          <p:cNvSpPr>
            <a:spLocks noGrp="1"/>
          </p:cNvSpPr>
          <p:nvPr>
            <p:ph idx="1"/>
          </p:nvPr>
        </p:nvSpPr>
        <p:spPr/>
        <p:txBody>
          <a:bodyPr/>
          <a:lstStyle/>
          <a:p>
            <a:pPr>
              <a:spcBef>
                <a:spcPct val="0"/>
              </a:spcBef>
              <a:spcAft>
                <a:spcPts val="1200"/>
              </a:spcAft>
            </a:pPr>
            <a:r>
              <a:rPr lang="en-GB" altLang="en-US" sz="1600" smtClean="0">
                <a:latin typeface="Arial" charset="0"/>
                <a:cs typeface="Arial" charset="0"/>
              </a:rPr>
              <a:t>The Grid Code specifies in SDC1.4.3.2 that each generator should use reasonable endeavours to ensure that it does not at any time declare the availability at levels or values different to those that the generation unit could achieve at the relevant time, with a number of exceptions, which are listed in SDC1.4.3.3. </a:t>
            </a:r>
          </a:p>
          <a:p>
            <a:pPr>
              <a:spcBef>
                <a:spcPct val="0"/>
              </a:spcBef>
              <a:spcAft>
                <a:spcPts val="1200"/>
              </a:spcAft>
            </a:pPr>
            <a:r>
              <a:rPr lang="en-GB" altLang="en-US" sz="1600" smtClean="0">
                <a:latin typeface="Arial" charset="0"/>
                <a:cs typeface="Arial" charset="0"/>
              </a:rPr>
              <a:t>This modification proposal adds a further exception as a new clause SDC1.4.3.3A</a:t>
            </a:r>
          </a:p>
          <a:p>
            <a:pPr lvl="1">
              <a:spcBef>
                <a:spcPct val="0"/>
              </a:spcBef>
              <a:spcAft>
                <a:spcPts val="1200"/>
              </a:spcAft>
            </a:pPr>
            <a:r>
              <a:rPr lang="en-GB" altLang="en-US" sz="1400" smtClean="0">
                <a:latin typeface="Arial" charset="0"/>
                <a:cs typeface="Arial" charset="0"/>
              </a:rPr>
              <a:t>Sets out that the Generation Unit shall declare an Availability of zero during the five days of Annual Maintenance or for transmission works related to the relevant Generation Unit.</a:t>
            </a:r>
            <a:endParaRPr lang="en-GB" altLang="en-US" sz="1800" smtClean="0">
              <a:latin typeface="Arial" charset="0"/>
              <a:cs typeface="Arial" charset="0"/>
            </a:endParaRPr>
          </a:p>
          <a:p>
            <a:pPr>
              <a:spcBef>
                <a:spcPct val="0"/>
              </a:spcBef>
              <a:spcAft>
                <a:spcPts val="1200"/>
              </a:spcAft>
            </a:pPr>
            <a:r>
              <a:rPr lang="en-GB" altLang="en-US" sz="1600" smtClean="0">
                <a:latin typeface="Arial" charset="0"/>
                <a:cs typeface="Arial" charset="0"/>
              </a:rPr>
              <a:t>A new section title and clause is added as SDC1.4.3.9, which clarifies that Outturn Availability is set equal to the declared value of Availability.</a:t>
            </a:r>
          </a:p>
          <a:p>
            <a:pPr>
              <a:spcBef>
                <a:spcPct val="0"/>
              </a:spcBef>
              <a:spcAft>
                <a:spcPts val="1200"/>
              </a:spcAft>
            </a:pPr>
            <a:r>
              <a:rPr lang="en-GB" altLang="en-US" sz="1600" smtClean="0">
                <a:latin typeface="Arial" charset="0"/>
                <a:cs typeface="Arial" charset="0"/>
              </a:rPr>
              <a:t>New Glossary definitions for </a:t>
            </a:r>
            <a:r>
              <a:rPr lang="en-GB" altLang="en-US" sz="1600" b="1" smtClean="0">
                <a:latin typeface="Arial" charset="0"/>
                <a:cs typeface="Arial" charset="0"/>
              </a:rPr>
              <a:t>Annual Maintenance</a:t>
            </a:r>
            <a:r>
              <a:rPr lang="en-GB" altLang="en-US" sz="1600" smtClean="0">
                <a:latin typeface="Arial" charset="0"/>
                <a:cs typeface="Arial" charset="0"/>
              </a:rPr>
              <a:t>, </a:t>
            </a:r>
            <a:r>
              <a:rPr lang="en-GB" altLang="en-US" sz="1600" b="1" smtClean="0">
                <a:latin typeface="Arial" charset="0"/>
                <a:cs typeface="Arial" charset="0"/>
              </a:rPr>
              <a:t>Outturn Availability</a:t>
            </a:r>
            <a:r>
              <a:rPr lang="en-GB" altLang="en-US" sz="1600" smtClean="0">
                <a:latin typeface="Arial" charset="0"/>
                <a:cs typeface="Arial" charset="0"/>
              </a:rPr>
              <a:t> and </a:t>
            </a:r>
            <a:r>
              <a:rPr lang="en-GB" altLang="en-US" sz="1600" b="1" smtClean="0">
                <a:latin typeface="Arial" charset="0"/>
                <a:cs typeface="Arial" charset="0"/>
              </a:rPr>
              <a:t>Outturn Availability Connection Assets</a:t>
            </a:r>
            <a:r>
              <a:rPr lang="en-GB" altLang="en-US" sz="1600" smtClean="0">
                <a:latin typeface="Arial" charset="0"/>
                <a:cs typeface="Arial" charset="0"/>
              </a:rPr>
              <a:t>.</a:t>
            </a:r>
          </a:p>
        </p:txBody>
      </p:sp>
      <p:sp>
        <p:nvSpPr>
          <p:cNvPr id="6" name="Rectangle 5"/>
          <p:cNvSpPr>
            <a:spLocks noChangeArrowheads="1"/>
          </p:cNvSpPr>
          <p:nvPr/>
        </p:nvSpPr>
        <p:spPr bwMode="auto">
          <a:xfrm>
            <a:off x="9915525" y="1101725"/>
            <a:ext cx="962025" cy="960438"/>
          </a:xfrm>
          <a:prstGeom prst="rect">
            <a:avLst/>
          </a:prstGeom>
          <a:solidFill>
            <a:srgbClr val="B4122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7" name="Rectangle 6"/>
          <p:cNvSpPr>
            <a:spLocks noChangeArrowheads="1"/>
          </p:cNvSpPr>
          <p:nvPr/>
        </p:nvSpPr>
        <p:spPr bwMode="auto">
          <a:xfrm>
            <a:off x="9915525" y="2227263"/>
            <a:ext cx="962025" cy="960437"/>
          </a:xfrm>
          <a:prstGeom prst="rect">
            <a:avLst/>
          </a:prstGeom>
          <a:solidFill>
            <a:srgbClr val="7D165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8" name="Rectangle 7"/>
          <p:cNvSpPr>
            <a:spLocks noChangeArrowheads="1"/>
          </p:cNvSpPr>
          <p:nvPr/>
        </p:nvSpPr>
        <p:spPr bwMode="auto">
          <a:xfrm>
            <a:off x="9923463" y="-23813"/>
            <a:ext cx="960437" cy="960438"/>
          </a:xfrm>
          <a:prstGeom prst="rect">
            <a:avLst/>
          </a:prstGeom>
          <a:solidFill>
            <a:srgbClr val="767676"/>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9" name="Rectangle 8"/>
          <p:cNvSpPr>
            <a:spLocks noChangeArrowheads="1"/>
          </p:cNvSpPr>
          <p:nvPr/>
        </p:nvSpPr>
        <p:spPr bwMode="auto">
          <a:xfrm>
            <a:off x="9915525" y="3352800"/>
            <a:ext cx="962025" cy="960438"/>
          </a:xfrm>
          <a:prstGeom prst="rect">
            <a:avLst/>
          </a:prstGeom>
          <a:solidFill>
            <a:srgbClr val="C54D1C"/>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0" name="Rectangle 9"/>
          <p:cNvSpPr>
            <a:spLocks noChangeArrowheads="1"/>
          </p:cNvSpPr>
          <p:nvPr/>
        </p:nvSpPr>
        <p:spPr bwMode="auto">
          <a:xfrm>
            <a:off x="8807450" y="-1704975"/>
            <a:ext cx="1450975" cy="1450975"/>
          </a:xfrm>
          <a:prstGeom prst="rect">
            <a:avLst/>
          </a:prstGeom>
          <a:solidFill>
            <a:schemeClr val="tx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1" name="Rectangle 10"/>
          <p:cNvSpPr>
            <a:spLocks noChangeArrowheads="1"/>
          </p:cNvSpPr>
          <p:nvPr/>
        </p:nvSpPr>
        <p:spPr bwMode="auto">
          <a:xfrm>
            <a:off x="9915525" y="4478338"/>
            <a:ext cx="962025" cy="960437"/>
          </a:xfrm>
          <a:prstGeom prst="rect">
            <a:avLst/>
          </a:prstGeom>
          <a:solidFill>
            <a:srgbClr val="F6A90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2" name="Rectangle 11"/>
          <p:cNvSpPr>
            <a:spLocks noChangeArrowheads="1"/>
          </p:cNvSpPr>
          <p:nvPr/>
        </p:nvSpPr>
        <p:spPr bwMode="auto">
          <a:xfrm>
            <a:off x="9915525" y="5603875"/>
            <a:ext cx="962025" cy="960438"/>
          </a:xfrm>
          <a:prstGeom prst="rect">
            <a:avLst/>
          </a:prstGeom>
          <a:solidFill>
            <a:srgbClr val="157C85"/>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3" name="Rectangle 12"/>
          <p:cNvSpPr>
            <a:spLocks noChangeArrowheads="1"/>
          </p:cNvSpPr>
          <p:nvPr/>
        </p:nvSpPr>
        <p:spPr bwMode="auto">
          <a:xfrm>
            <a:off x="9915525" y="6729413"/>
            <a:ext cx="962025" cy="960437"/>
          </a:xfrm>
          <a:prstGeom prst="rect">
            <a:avLst/>
          </a:prstGeom>
          <a:solidFill>
            <a:srgbClr val="0E546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4" name="Rectangle 13"/>
          <p:cNvSpPr>
            <a:spLocks noChangeArrowheads="1"/>
          </p:cNvSpPr>
          <p:nvPr/>
        </p:nvSpPr>
        <p:spPr bwMode="auto">
          <a:xfrm>
            <a:off x="10479088" y="-1704975"/>
            <a:ext cx="1450975" cy="1450975"/>
          </a:xfrm>
          <a:prstGeom prst="rect">
            <a:avLst/>
          </a:prstGeom>
          <a:solidFill>
            <a:srgbClr val="C8B474"/>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4"/>
          <p:cNvSpPr>
            <a:spLocks noGrp="1"/>
          </p:cNvSpPr>
          <p:nvPr>
            <p:ph type="title"/>
          </p:nvPr>
        </p:nvSpPr>
        <p:spPr/>
        <p:txBody>
          <a:bodyPr/>
          <a:lstStyle/>
          <a:p>
            <a:pPr eaLnBrk="1" hangingPunct="1"/>
            <a:r>
              <a:rPr lang="en-US" altLang="en-US" sz="2800" smtClean="0">
                <a:latin typeface="Arial" charset="0"/>
                <a:cs typeface="Arial" charset="0"/>
              </a:rPr>
              <a:t>Proposed Grid Code Text (1)</a:t>
            </a:r>
          </a:p>
        </p:txBody>
      </p:sp>
      <p:sp>
        <p:nvSpPr>
          <p:cNvPr id="13315" name="Content Placeholder 15"/>
          <p:cNvSpPr>
            <a:spLocks noGrp="1"/>
          </p:cNvSpPr>
          <p:nvPr>
            <p:ph idx="1"/>
          </p:nvPr>
        </p:nvSpPr>
        <p:spPr>
          <a:xfrm>
            <a:off x="457200" y="1600200"/>
            <a:ext cx="8467725" cy="3981450"/>
          </a:xfrm>
        </p:spPr>
        <p:txBody>
          <a:bodyPr/>
          <a:lstStyle/>
          <a:p>
            <a:pPr marL="0" indent="0">
              <a:spcBef>
                <a:spcPts val="0"/>
              </a:spcBef>
              <a:spcAft>
                <a:spcPts val="1200"/>
              </a:spcAft>
              <a:buFont typeface="Arial" charset="0"/>
              <a:buNone/>
              <a:defRPr/>
            </a:pPr>
            <a:r>
              <a:rPr lang="en-GB" sz="1400" dirty="0"/>
              <a:t>SDC1.4.3.2</a:t>
            </a:r>
          </a:p>
          <a:p>
            <a:pPr marL="0" indent="0">
              <a:spcBef>
                <a:spcPts val="0"/>
              </a:spcBef>
              <a:spcAft>
                <a:spcPts val="1200"/>
              </a:spcAft>
              <a:buFont typeface="Arial" charset="0"/>
              <a:buNone/>
              <a:defRPr/>
            </a:pPr>
            <a:r>
              <a:rPr lang="en-GB" sz="1400" dirty="0"/>
              <a:t>Each </a:t>
            </a:r>
            <a:r>
              <a:rPr lang="en-GB" sz="1400" b="1" dirty="0"/>
              <a:t>Generator</a:t>
            </a:r>
            <a:r>
              <a:rPr lang="en-GB" sz="1400" dirty="0"/>
              <a:t>, and where relevant each </a:t>
            </a:r>
            <a:r>
              <a:rPr lang="en-GB" sz="1400" b="1" dirty="0"/>
              <a:t>Generator</a:t>
            </a:r>
            <a:r>
              <a:rPr lang="en-GB" sz="1400" dirty="0"/>
              <a:t> </a:t>
            </a:r>
            <a:r>
              <a:rPr lang="en-GB" sz="1400" b="1" dirty="0"/>
              <a:t>Aggregator</a:t>
            </a:r>
            <a:r>
              <a:rPr lang="en-GB" sz="1400" dirty="0"/>
              <a:t>, shall, subject to the exceptions in SDC1.4.3.3 </a:t>
            </a:r>
            <a:r>
              <a:rPr lang="en-GB" sz="1400" u="sng" dirty="0">
                <a:solidFill>
                  <a:srgbClr val="157C85"/>
                </a:solidFill>
              </a:rPr>
              <a:t>and SDC1.4.3.3A</a:t>
            </a:r>
            <a:r>
              <a:rPr lang="en-GB" sz="1400" dirty="0"/>
              <a:t>, use reasonable endeavours to ensure that it does not at any time declare in the case of its </a:t>
            </a:r>
            <a:r>
              <a:rPr lang="en-GB" sz="1400" b="1" dirty="0"/>
              <a:t>CDGU</a:t>
            </a:r>
            <a:r>
              <a:rPr lang="en-GB" sz="1400" dirty="0"/>
              <a:t>, </a:t>
            </a:r>
            <a:r>
              <a:rPr lang="en-GB" sz="1400" b="1" dirty="0"/>
              <a:t>Controllable WFPS</a:t>
            </a:r>
            <a:r>
              <a:rPr lang="en-GB" sz="1400" dirty="0"/>
              <a:t>, or </a:t>
            </a:r>
            <a:r>
              <a:rPr lang="en-GB" sz="1400" b="1" dirty="0"/>
              <a:t>Aggregated</a:t>
            </a:r>
            <a:r>
              <a:rPr lang="en-GB" sz="1400" dirty="0"/>
              <a:t> </a:t>
            </a:r>
            <a:r>
              <a:rPr lang="en-GB" sz="1400" b="1" dirty="0"/>
              <a:t>Generating Unit</a:t>
            </a:r>
            <a:r>
              <a:rPr lang="en-GB" sz="1400" dirty="0"/>
              <a:t>, the </a:t>
            </a:r>
            <a:r>
              <a:rPr lang="en-GB" sz="1400" b="1" dirty="0"/>
              <a:t>Availability,</a:t>
            </a:r>
            <a:r>
              <a:rPr lang="en-GB" sz="1400" dirty="0"/>
              <a:t> or </a:t>
            </a:r>
            <a:r>
              <a:rPr lang="en-GB" sz="1400" b="1" dirty="0"/>
              <a:t>Technical Parameters </a:t>
            </a:r>
            <a:r>
              <a:rPr lang="en-GB" sz="1400" dirty="0"/>
              <a:t>at levels or values different from those that the </a:t>
            </a:r>
            <a:r>
              <a:rPr lang="en-GB" sz="1400" b="1" dirty="0"/>
              <a:t>CDGU, Controllable WFPS</a:t>
            </a:r>
            <a:r>
              <a:rPr lang="en-GB" sz="1400" dirty="0"/>
              <a:t>, and/or an </a:t>
            </a:r>
            <a:r>
              <a:rPr lang="en-GB" sz="1400" b="1" dirty="0"/>
              <a:t>Aggregated</a:t>
            </a:r>
            <a:r>
              <a:rPr lang="en-GB" sz="1400" dirty="0"/>
              <a:t> </a:t>
            </a:r>
            <a:r>
              <a:rPr lang="en-GB" sz="1400" b="1" dirty="0"/>
              <a:t>Generating Unit</a:t>
            </a:r>
            <a:r>
              <a:rPr lang="en-GB" sz="1400" dirty="0"/>
              <a:t> could achieve at the relevant time.  The </a:t>
            </a:r>
            <a:r>
              <a:rPr lang="en-GB" sz="1400" b="1" dirty="0"/>
              <a:t>TSO</a:t>
            </a:r>
            <a:r>
              <a:rPr lang="en-GB" sz="1400" dirty="0"/>
              <a:t> can reject declarations to the extent that they do not meet these requirements. </a:t>
            </a:r>
            <a:endParaRPr lang="en-IE" sz="1400" dirty="0"/>
          </a:p>
          <a:p>
            <a:pPr marL="0" indent="0">
              <a:buFont typeface="Arial" charset="0"/>
              <a:buNone/>
              <a:defRPr/>
            </a:pPr>
            <a:r>
              <a:rPr lang="en-GB" sz="1400" dirty="0"/>
              <a:t>New Clause: </a:t>
            </a:r>
            <a:r>
              <a:rPr lang="en-GB" sz="1400" u="sng" dirty="0">
                <a:solidFill>
                  <a:srgbClr val="157C85"/>
                </a:solidFill>
              </a:rPr>
              <a:t>SDC1.4.3.3A</a:t>
            </a:r>
          </a:p>
          <a:p>
            <a:pPr marL="0" indent="0">
              <a:buFont typeface="Arial" charset="0"/>
              <a:buNone/>
              <a:defRPr/>
            </a:pPr>
            <a:r>
              <a:rPr lang="en-GB" sz="1600" i="1" u="sng" dirty="0">
                <a:solidFill>
                  <a:srgbClr val="157C85"/>
                </a:solidFill>
              </a:rPr>
              <a:t>“</a:t>
            </a:r>
            <a:r>
              <a:rPr lang="en-GB" sz="1400" i="1" u="sng" dirty="0">
                <a:solidFill>
                  <a:srgbClr val="157C85"/>
                </a:solidFill>
              </a:rPr>
              <a:t>SDC1.4.3.2 shall not apply for a </a:t>
            </a:r>
            <a:r>
              <a:rPr lang="en-GB" sz="1400" b="1" i="1" u="sng" dirty="0">
                <a:solidFill>
                  <a:srgbClr val="157C85"/>
                </a:solidFill>
              </a:rPr>
              <a:t>CDGU</a:t>
            </a:r>
            <a:r>
              <a:rPr lang="en-GB" sz="1400" i="1" u="sng" dirty="0">
                <a:solidFill>
                  <a:srgbClr val="157C85"/>
                </a:solidFill>
              </a:rPr>
              <a:t> or </a:t>
            </a:r>
            <a:r>
              <a:rPr lang="en-GB" sz="1400" b="1" i="1" u="sng" dirty="0">
                <a:solidFill>
                  <a:srgbClr val="157C85"/>
                </a:solidFill>
              </a:rPr>
              <a:t>Controllable WFPS </a:t>
            </a:r>
            <a:r>
              <a:rPr lang="en-GB" sz="1400" i="1" u="sng" dirty="0">
                <a:solidFill>
                  <a:srgbClr val="157C85"/>
                </a:solidFill>
              </a:rPr>
              <a:t>during any one or more of the following: </a:t>
            </a:r>
            <a:endParaRPr lang="en-IE" sz="1400" i="1" dirty="0">
              <a:solidFill>
                <a:srgbClr val="157C85"/>
              </a:solidFill>
            </a:endParaRPr>
          </a:p>
          <a:p>
            <a:pPr lvl="1">
              <a:buFont typeface="+mj-lt"/>
              <a:buAutoNum type="alphaLcParenR"/>
              <a:defRPr/>
            </a:pPr>
            <a:r>
              <a:rPr lang="en-GB" sz="1400" i="1" u="sng" dirty="0">
                <a:solidFill>
                  <a:srgbClr val="157C85"/>
                </a:solidFill>
              </a:rPr>
              <a:t>any </a:t>
            </a:r>
            <a:r>
              <a:rPr lang="en-GB" sz="1400" b="1" i="1" u="sng" dirty="0">
                <a:solidFill>
                  <a:srgbClr val="157C85"/>
                </a:solidFill>
              </a:rPr>
              <a:t>Annual Maintenance</a:t>
            </a:r>
            <a:r>
              <a:rPr lang="en-GB" sz="1400" i="1" u="sng" dirty="0">
                <a:solidFill>
                  <a:srgbClr val="157C85"/>
                </a:solidFill>
              </a:rPr>
              <a:t> outage or portion thereof on the </a:t>
            </a:r>
            <a:r>
              <a:rPr lang="en-GB" sz="1400" b="1" i="1" u="sng" dirty="0">
                <a:solidFill>
                  <a:srgbClr val="157C85"/>
                </a:solidFill>
              </a:rPr>
              <a:t>Outturn Availability Connection Assets</a:t>
            </a:r>
            <a:r>
              <a:rPr lang="en-GB" sz="1400" i="1" u="sng" dirty="0">
                <a:solidFill>
                  <a:srgbClr val="157C85"/>
                </a:solidFill>
              </a:rPr>
              <a:t> lasting up to and including a maximum of five days in total in a calendar year; or</a:t>
            </a:r>
            <a:endParaRPr lang="en-IE" sz="1400" i="1" dirty="0">
              <a:solidFill>
                <a:srgbClr val="157C85"/>
              </a:solidFill>
            </a:endParaRPr>
          </a:p>
          <a:p>
            <a:pPr lvl="1">
              <a:buFont typeface="+mj-lt"/>
              <a:buAutoNum type="alphaLcParenR"/>
              <a:defRPr/>
            </a:pPr>
            <a:r>
              <a:rPr lang="en-GB" sz="1400" i="1" u="sng" dirty="0">
                <a:solidFill>
                  <a:srgbClr val="157C85"/>
                </a:solidFill>
              </a:rPr>
              <a:t>where work to the</a:t>
            </a:r>
            <a:r>
              <a:rPr lang="en-GB" sz="1400" b="1" i="1" u="sng" dirty="0">
                <a:solidFill>
                  <a:srgbClr val="157C85"/>
                </a:solidFill>
              </a:rPr>
              <a:t> Transmission System</a:t>
            </a:r>
            <a:r>
              <a:rPr lang="en-GB" sz="1400" i="1" u="sng" dirty="0">
                <a:solidFill>
                  <a:srgbClr val="157C85"/>
                </a:solidFill>
              </a:rPr>
              <a:t> is being carried out that is related to the relevant </a:t>
            </a:r>
            <a:r>
              <a:rPr lang="en-GB" sz="1400" b="1" i="1" u="sng" dirty="0">
                <a:solidFill>
                  <a:srgbClr val="157C85"/>
                </a:solidFill>
              </a:rPr>
              <a:t>CDGU</a:t>
            </a:r>
            <a:r>
              <a:rPr lang="en-GB" sz="1400" i="1" u="sng" dirty="0">
                <a:solidFill>
                  <a:srgbClr val="157C85"/>
                </a:solidFill>
              </a:rPr>
              <a:t> or </a:t>
            </a:r>
            <a:r>
              <a:rPr lang="en-GB" sz="1400" b="1" i="1" u="sng" dirty="0">
                <a:solidFill>
                  <a:srgbClr val="157C85"/>
                </a:solidFill>
              </a:rPr>
              <a:t>Controllable WFPS</a:t>
            </a:r>
            <a:r>
              <a:rPr lang="en-GB" sz="1400" i="1" u="sng" dirty="0">
                <a:solidFill>
                  <a:srgbClr val="157C85"/>
                </a:solidFill>
              </a:rPr>
              <a:t>. This does not include work carried out related to another </a:t>
            </a:r>
            <a:r>
              <a:rPr lang="en-GB" sz="1400" b="1" i="1" u="sng" dirty="0">
                <a:solidFill>
                  <a:srgbClr val="157C85"/>
                </a:solidFill>
              </a:rPr>
              <a:t>Generation Unit</a:t>
            </a:r>
            <a:r>
              <a:rPr lang="en-GB" sz="1400" i="1" u="sng" dirty="0">
                <a:solidFill>
                  <a:srgbClr val="157C85"/>
                </a:solidFill>
              </a:rPr>
              <a:t> with a different </a:t>
            </a:r>
            <a:r>
              <a:rPr lang="en-GB" sz="1400" b="1" i="1" u="sng" dirty="0">
                <a:solidFill>
                  <a:srgbClr val="157C85"/>
                </a:solidFill>
              </a:rPr>
              <a:t>Connection Point</a:t>
            </a:r>
            <a:r>
              <a:rPr lang="en-GB" sz="1400" i="1" u="sng" dirty="0">
                <a:solidFill>
                  <a:srgbClr val="157C85"/>
                </a:solidFill>
              </a:rPr>
              <a:t> but a shared asset.</a:t>
            </a:r>
            <a:endParaRPr lang="en-IE" sz="1400" i="1" dirty="0">
              <a:solidFill>
                <a:srgbClr val="157C85"/>
              </a:solidFill>
            </a:endParaRPr>
          </a:p>
          <a:p>
            <a:pPr marL="400050" lvl="1" indent="0">
              <a:buFont typeface="Arial" charset="0"/>
              <a:buNone/>
              <a:defRPr/>
            </a:pPr>
            <a:r>
              <a:rPr lang="en-GB" sz="1400" i="1" u="sng" dirty="0">
                <a:solidFill>
                  <a:srgbClr val="157C85"/>
                </a:solidFill>
              </a:rPr>
              <a:t>The relevant </a:t>
            </a:r>
            <a:r>
              <a:rPr lang="en-GB" sz="1400" b="1" i="1" u="sng" dirty="0">
                <a:solidFill>
                  <a:srgbClr val="157C85"/>
                </a:solidFill>
              </a:rPr>
              <a:t>CDGU</a:t>
            </a:r>
            <a:r>
              <a:rPr lang="en-GB" sz="1400" i="1" u="sng" dirty="0">
                <a:solidFill>
                  <a:srgbClr val="157C85"/>
                </a:solidFill>
              </a:rPr>
              <a:t> or </a:t>
            </a:r>
            <a:r>
              <a:rPr lang="en-GB" sz="1400" b="1" i="1" u="sng" dirty="0">
                <a:solidFill>
                  <a:srgbClr val="157C85"/>
                </a:solidFill>
              </a:rPr>
              <a:t>Controllable WFPS</a:t>
            </a:r>
            <a:r>
              <a:rPr lang="en-GB" sz="1400" i="1" u="sng" dirty="0">
                <a:solidFill>
                  <a:srgbClr val="157C85"/>
                </a:solidFill>
              </a:rPr>
              <a:t> shall declare </a:t>
            </a:r>
            <a:r>
              <a:rPr lang="en-GB" sz="1400" b="1" i="1" u="sng" dirty="0">
                <a:solidFill>
                  <a:srgbClr val="157C85"/>
                </a:solidFill>
              </a:rPr>
              <a:t>Availability</a:t>
            </a:r>
            <a:r>
              <a:rPr lang="en-GB" sz="1400" i="1" u="sng" dirty="0">
                <a:solidFill>
                  <a:srgbClr val="157C85"/>
                </a:solidFill>
              </a:rPr>
              <a:t> at a value of zero during any one or more of (a) or (b) above, as advised by the TSO</a:t>
            </a:r>
            <a:r>
              <a:rPr lang="en-GB" sz="1400" i="1" u="sng" dirty="0" smtClean="0">
                <a:solidFill>
                  <a:srgbClr val="157C85"/>
                </a:solidFill>
              </a:rPr>
              <a:t>.”</a:t>
            </a:r>
            <a:endParaRPr lang="en-IE" sz="1400" i="1" dirty="0">
              <a:solidFill>
                <a:srgbClr val="157C85"/>
              </a:solidFill>
            </a:endParaRPr>
          </a:p>
        </p:txBody>
      </p:sp>
      <p:sp>
        <p:nvSpPr>
          <p:cNvPr id="6" name="Rectangle 5"/>
          <p:cNvSpPr>
            <a:spLocks noChangeArrowheads="1"/>
          </p:cNvSpPr>
          <p:nvPr/>
        </p:nvSpPr>
        <p:spPr bwMode="auto">
          <a:xfrm>
            <a:off x="9915525" y="1101725"/>
            <a:ext cx="962025" cy="960438"/>
          </a:xfrm>
          <a:prstGeom prst="rect">
            <a:avLst/>
          </a:prstGeom>
          <a:solidFill>
            <a:srgbClr val="B4122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7" name="Rectangle 6"/>
          <p:cNvSpPr>
            <a:spLocks noChangeArrowheads="1"/>
          </p:cNvSpPr>
          <p:nvPr/>
        </p:nvSpPr>
        <p:spPr bwMode="auto">
          <a:xfrm>
            <a:off x="9915525" y="2227263"/>
            <a:ext cx="962025" cy="960437"/>
          </a:xfrm>
          <a:prstGeom prst="rect">
            <a:avLst/>
          </a:prstGeom>
          <a:solidFill>
            <a:srgbClr val="7D165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8" name="Rectangle 7"/>
          <p:cNvSpPr>
            <a:spLocks noChangeArrowheads="1"/>
          </p:cNvSpPr>
          <p:nvPr/>
        </p:nvSpPr>
        <p:spPr bwMode="auto">
          <a:xfrm>
            <a:off x="9923463" y="-23813"/>
            <a:ext cx="960437" cy="960438"/>
          </a:xfrm>
          <a:prstGeom prst="rect">
            <a:avLst/>
          </a:prstGeom>
          <a:solidFill>
            <a:srgbClr val="767676"/>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9" name="Rectangle 8"/>
          <p:cNvSpPr>
            <a:spLocks noChangeArrowheads="1"/>
          </p:cNvSpPr>
          <p:nvPr/>
        </p:nvSpPr>
        <p:spPr bwMode="auto">
          <a:xfrm>
            <a:off x="9915525" y="3352800"/>
            <a:ext cx="962025" cy="960438"/>
          </a:xfrm>
          <a:prstGeom prst="rect">
            <a:avLst/>
          </a:prstGeom>
          <a:solidFill>
            <a:srgbClr val="C54D1C"/>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0" name="Rectangle 9"/>
          <p:cNvSpPr>
            <a:spLocks noChangeArrowheads="1"/>
          </p:cNvSpPr>
          <p:nvPr/>
        </p:nvSpPr>
        <p:spPr bwMode="auto">
          <a:xfrm>
            <a:off x="8807450" y="-1704975"/>
            <a:ext cx="1450975" cy="1450975"/>
          </a:xfrm>
          <a:prstGeom prst="rect">
            <a:avLst/>
          </a:prstGeom>
          <a:solidFill>
            <a:schemeClr val="tx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1" name="Rectangle 10"/>
          <p:cNvSpPr>
            <a:spLocks noChangeArrowheads="1"/>
          </p:cNvSpPr>
          <p:nvPr/>
        </p:nvSpPr>
        <p:spPr bwMode="auto">
          <a:xfrm>
            <a:off x="9915525" y="4478338"/>
            <a:ext cx="962025" cy="960437"/>
          </a:xfrm>
          <a:prstGeom prst="rect">
            <a:avLst/>
          </a:prstGeom>
          <a:solidFill>
            <a:srgbClr val="F6A90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2" name="Rectangle 11"/>
          <p:cNvSpPr>
            <a:spLocks noChangeArrowheads="1"/>
          </p:cNvSpPr>
          <p:nvPr/>
        </p:nvSpPr>
        <p:spPr bwMode="auto">
          <a:xfrm>
            <a:off x="9915525" y="5603875"/>
            <a:ext cx="962025" cy="960438"/>
          </a:xfrm>
          <a:prstGeom prst="rect">
            <a:avLst/>
          </a:prstGeom>
          <a:solidFill>
            <a:srgbClr val="157C85"/>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3" name="Rectangle 12"/>
          <p:cNvSpPr>
            <a:spLocks noChangeArrowheads="1"/>
          </p:cNvSpPr>
          <p:nvPr/>
        </p:nvSpPr>
        <p:spPr bwMode="auto">
          <a:xfrm>
            <a:off x="9915525" y="6729413"/>
            <a:ext cx="962025" cy="960437"/>
          </a:xfrm>
          <a:prstGeom prst="rect">
            <a:avLst/>
          </a:prstGeom>
          <a:solidFill>
            <a:srgbClr val="0E546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
        <p:nvSpPr>
          <p:cNvPr id="14" name="Rectangle 13"/>
          <p:cNvSpPr>
            <a:spLocks noChangeArrowheads="1"/>
          </p:cNvSpPr>
          <p:nvPr/>
        </p:nvSpPr>
        <p:spPr bwMode="auto">
          <a:xfrm>
            <a:off x="10479088" y="-1704975"/>
            <a:ext cx="1450975" cy="1450975"/>
          </a:xfrm>
          <a:prstGeom prst="rect">
            <a:avLst/>
          </a:prstGeom>
          <a:solidFill>
            <a:srgbClr val="C8B474"/>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rgbClr val="B4122D"/>
              </a:solidFill>
              <a:latin typeface="+mn-lt"/>
              <a:ea typeface="+mn-e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utturn Availability TSC Mods Meet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EIRGRID - 2015 Presentation Template (Proof 3b Print Rea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odification Document" ma:contentTypeID="0x010100269864AADB634B43A1DAFE75AB6B7AEA00E694DBD827E2A74DAF8DBA9CA236CE9A" ma:contentTypeVersion="10" ma:contentTypeDescription="" ma:contentTypeScope="" ma:versionID="76444a00e0d344046184e9be4e4b7bda">
  <xsd:schema xmlns:xsd="http://www.w3.org/2001/XMLSchema" xmlns:p="http://schemas.microsoft.com/office/2006/metadata/properties" xmlns:ns2="f69c7b9a-bbed-41f8-b24c-bbeb71979adf" xmlns:ns3="bd8dd43f-48f8-46ce-9b8d-78f402b7750b" targetNamespace="http://schemas.microsoft.com/office/2006/metadata/properties" ma:root="true" ma:fieldsID="9f63ddca8ac484b9842f993b74a9b250" ns2:_="" ns3:_="">
    <xsd:import namespace="f69c7b9a-bbed-41f8-b24c-bbeb71979adf"/>
    <xsd:import namespace="bd8dd43f-48f8-46ce-9b8d-78f402b7750b"/>
    <xsd:element name="properties">
      <xsd:complexType>
        <xsd:sequence>
          <xsd:element name="documentManagement">
            <xsd:complexType>
              <xsd:all>
                <xsd:element ref="ns2:FromMMT" minOccurs="0"/>
                <xsd:element ref="ns2:MMTID" minOccurs="0"/>
                <xsd:element ref="ns3:ModID" minOccurs="0"/>
              </xsd:all>
            </xsd:complexType>
          </xsd:element>
        </xsd:sequence>
      </xsd:complexType>
    </xsd:element>
  </xsd:schema>
  <xsd:schema xmlns:xsd="http://www.w3.org/2001/XMLSchema" xmlns:dms="http://schemas.microsoft.com/office/2006/documentManagement/types" targetNamespace="f69c7b9a-bbed-41f8-b24c-bbeb71979adf" elementFormDefault="qualified">
    <xsd:import namespace="http://schemas.microsoft.com/office/2006/documentManagement/types"/>
    <xsd:element name="FromMMT" ma:index="1" nillable="true" ma:displayName="From MMT" ma:default="0" ma:description="Indicates if the item was published from MMT" ma:internalName="FromMMT">
      <xsd:simpleType>
        <xsd:restriction base="dms:Boolean"/>
      </xsd:simpleType>
    </xsd:element>
    <xsd:element name="MMTID" ma:index="2" nillable="true" ma:displayName="MMT ID" ma:decimals="0" ma:internalName="MMTID" ma:percentage="FALSE">
      <xsd:simpleType>
        <xsd:restriction base="dms:Number"/>
      </xsd:simpleType>
    </xsd:element>
  </xsd:schema>
  <xsd:schema xmlns:xsd="http://www.w3.org/2001/XMLSchema" xmlns:dms="http://schemas.microsoft.com/office/2006/documentManagement/types" targetNamespace="bd8dd43f-48f8-46ce-9b8d-78f402b7750b" elementFormDefault="qualified">
    <xsd:import namespace="http://schemas.microsoft.com/office/2006/documentManagement/types"/>
    <xsd:element name="ModID" ma:index="3" nillable="true" ma:displayName="Mod ID" ma:list="{fe5fb5e6-2196-48f2-87cb-9a5f0541640f}" ma:internalName="ModID" ma:showField="ModificationID">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FromMMT xmlns="f69c7b9a-bbed-41f8-b24c-bbeb71979adf">true</FromMMT>
    <MMTID xmlns="f69c7b9a-bbed-41f8-b24c-bbeb71979adf">1691</MMTID>
    <ModID xmlns="bd8dd43f-48f8-46ce-9b8d-78f402b7750b">715</ModID>
  </documentManagement>
</p:properties>
</file>

<file path=customXml/itemProps1.xml><?xml version="1.0" encoding="utf-8"?>
<ds:datastoreItem xmlns:ds="http://schemas.openxmlformats.org/officeDocument/2006/customXml" ds:itemID="{CB9417B4-E5E2-4876-92C2-1320FAFCF41D}"/>
</file>

<file path=customXml/itemProps2.xml><?xml version="1.0" encoding="utf-8"?>
<ds:datastoreItem xmlns:ds="http://schemas.openxmlformats.org/officeDocument/2006/customXml" ds:itemID="{04BDABBA-FBEF-45F1-8C81-3B2583AEA7F8}"/>
</file>

<file path=customXml/itemProps3.xml><?xml version="1.0" encoding="utf-8"?>
<ds:datastoreItem xmlns:ds="http://schemas.openxmlformats.org/officeDocument/2006/customXml" ds:itemID="{48230BF5-D8C1-4319-B63B-D274E4F4070B}"/>
</file>

<file path=docProps/app.xml><?xml version="1.0" encoding="utf-8"?>
<Properties xmlns="http://schemas.openxmlformats.org/officeDocument/2006/extended-properties" xmlns:vt="http://schemas.openxmlformats.org/officeDocument/2006/docPropsVTypes">
  <Template>Outturn Availability TSC Mods Meeting</Template>
  <TotalTime>1</TotalTime>
  <Words>1188</Words>
  <Application>Microsoft Office PowerPoint</Application>
  <PresentationFormat>On-screen Show (4:3)</PresentationFormat>
  <Paragraphs>97</Paragraphs>
  <Slides>12</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Calibri</vt:lpstr>
      <vt:lpstr>MS PGothic</vt:lpstr>
      <vt:lpstr>Arial</vt:lpstr>
      <vt:lpstr>Outturn Availability TSC Mods Meeting</vt:lpstr>
      <vt:lpstr>1_EIRGRID - 2015 Presentation Template (Proof 3b Print Ready)</vt:lpstr>
      <vt:lpstr>Slide 1</vt:lpstr>
      <vt:lpstr>Overview</vt:lpstr>
      <vt:lpstr>SEMC Outturn Availability Decision</vt:lpstr>
      <vt:lpstr>Background</vt:lpstr>
      <vt:lpstr>T&amp;SC Modification Proposal Overview</vt:lpstr>
      <vt:lpstr>T&amp;SC Modification Proposal Text</vt:lpstr>
      <vt:lpstr>How Generation Units will declare Availability</vt:lpstr>
      <vt:lpstr>Proposed Grid Code Modification Overview</vt:lpstr>
      <vt:lpstr>Proposed Grid Code Text (1)</vt:lpstr>
      <vt:lpstr>Proposed Grid Code Text (2)</vt:lpstr>
      <vt:lpstr>Other relevant information</vt:lpstr>
      <vt:lpstr>Next Steps</vt:lpstr>
    </vt:vector>
  </TitlesOfParts>
  <Company>SEMO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Outturn Availability</dc:title>
  <dc:creator>kcompagnoni</dc:creator>
  <cp:lastModifiedBy>kcompagnoni</cp:lastModifiedBy>
  <cp:revision>1</cp:revision>
  <cp:lastPrinted>2015-11-30T15:30:25Z</cp:lastPrinted>
  <dcterms:created xsi:type="dcterms:W3CDTF">2015-12-01T17:38:24Z</dcterms:created>
  <dcterms:modified xsi:type="dcterms:W3CDTF">2015-12-01T17:40:10Z</dcterms:modified>
  <cp:contentType>Modification 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0x010100269864AADB634B43A1DAFE75AB6B7AEA00E694DBD827E2A74DAF8DBA9CA236CE9A</vt:lpwstr>
  </property>
  <property fmtid="{D5CDD505-2E9C-101B-9397-08002B2CF9AE}" pid="3" name="Document Status">
    <vt:lpwstr>Reference</vt:lpwstr>
  </property>
  <property fmtid="{D5CDD505-2E9C-101B-9397-08002B2CF9AE}" pid="4" name="Year">
    <vt:lpwstr>2012</vt:lpwstr>
  </property>
  <property fmtid="{D5CDD505-2E9C-101B-9397-08002B2CF9AE}" pid="7" name="Copy to Website">
    <vt:lpwstr>true</vt:lpwstr>
  </property>
  <property fmtid="{D5CDD505-2E9C-101B-9397-08002B2CF9AE}" pid="8" name="Mod ID">
    <vt:lpwstr>1053</vt:lpwstr>
  </property>
  <property fmtid="{D5CDD505-2E9C-101B-9397-08002B2CF9AE}" pid="9" name="Year of Modification Proposal">
    <vt:lpwstr>2015</vt:lpwstr>
  </property>
  <property fmtid="{D5CDD505-2E9C-101B-9397-08002B2CF9AE}" pid="10" name="Document Type">
    <vt:lpwstr>Slides</vt:lpwstr>
  </property>
  <property fmtid="{D5CDD505-2E9C-101B-9397-08002B2CF9AE}" pid="12" name="_CopySource">
    <vt:lpwstr>Presentation Outturn Availab_20151201.pptx</vt:lpwstr>
  </property>
  <property fmtid="{D5CDD505-2E9C-101B-9397-08002B2CF9AE}" pid="13" name="Order">
    <vt:r8>366400</vt:r8>
  </property>
</Properties>
</file>