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81" r:id="rId5"/>
    <p:sldId id="357" r:id="rId6"/>
    <p:sldId id="382" r:id="rId7"/>
    <p:sldId id="307" r:id="rId8"/>
    <p:sldId id="364" r:id="rId9"/>
    <p:sldId id="370" r:id="rId10"/>
    <p:sldId id="371" r:id="rId11"/>
    <p:sldId id="379" r:id="rId12"/>
    <p:sldId id="383" r:id="rId13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mc="http://schemas.openxmlformats.org/markup-compatibility/2006" xmlns:mv="urn:schemas-microsoft-com:mac:vml" xmlns:p14="http://schemas.microsoft.com/office/powerpoint/2010/main" xmlns="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mccartan" initials="T" lastIdx="6" clrIdx="0"/>
  <p:cmAuthor id="1" name="Kennedy" initials="A" lastIdx="1" clrIdx="1"/>
  <p:cmAuthor id="2" name="Niamh Delaney" initials="nd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94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ADB5B-7A6D-491E-8A5F-285DA2C12E74}" type="datetimeFigureOut">
              <a:rPr lang="en-IE" smtClean="0"/>
              <a:pPr/>
              <a:t>04/12/2012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672AE-EF37-4451-BB7F-C70A5875A5E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ack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62101"/>
            <a:ext cx="7772400" cy="2038350"/>
          </a:xfrm>
        </p:spPr>
        <p:txBody>
          <a:bodyPr/>
          <a:lstStyle/>
          <a:p>
            <a:pPr algn="ctr"/>
            <a:r>
              <a:rPr lang="en-GB" sz="4000" dirty="0" smtClean="0"/>
              <a:t>Interconnector Under Test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en-IE" dirty="0" smtClean="0"/>
              <a:t>Update to TSC Modifications Committee</a:t>
            </a:r>
          </a:p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December 2012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599" cy="914400"/>
          </a:xfrm>
        </p:spPr>
        <p:txBody>
          <a:bodyPr/>
          <a:lstStyle/>
          <a:p>
            <a:r>
              <a:rPr lang="ga-IE" dirty="0" smtClean="0">
                <a:solidFill>
                  <a:schemeClr val="tx2"/>
                </a:solidFill>
              </a:rPr>
              <a:t>Background</a:t>
            </a:r>
            <a:endParaRPr lang="en-IE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4100"/>
            <a:ext cx="8229600" cy="5600700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ga-IE" sz="3200" dirty="0" smtClean="0"/>
              <a:t>Mod</a:t>
            </a:r>
            <a:r>
              <a:rPr lang="en-IE" sz="3200" dirty="0" smtClean="0"/>
              <a:t> </a:t>
            </a:r>
            <a:r>
              <a:rPr lang="ga-IE" sz="3200" dirty="0" smtClean="0"/>
              <a:t>10</a:t>
            </a:r>
            <a:r>
              <a:rPr lang="en-IE" sz="3200" dirty="0" smtClean="0"/>
              <a:t> 1</a:t>
            </a:r>
            <a:r>
              <a:rPr lang="ga-IE" sz="3200" dirty="0" smtClean="0"/>
              <a:t>1 raised on 22nd March 2011</a:t>
            </a:r>
            <a:endParaRPr lang="en-IE" sz="3200" dirty="0" smtClean="0"/>
          </a:p>
          <a:p>
            <a:pPr lvl="1" algn="just">
              <a:buFont typeface="Arial" pitchFamily="34" charset="0"/>
              <a:buChar char="•"/>
              <a:defRPr/>
            </a:pPr>
            <a:r>
              <a:rPr lang="en-IE" sz="1800" dirty="0" smtClean="0"/>
              <a:t>Testing Tariffs </a:t>
            </a:r>
            <a:r>
              <a:rPr lang="ga-IE" sz="1800" dirty="0" smtClean="0"/>
              <a:t>to</a:t>
            </a:r>
            <a:r>
              <a:rPr lang="en-IE" sz="1800" dirty="0" smtClean="0"/>
              <a:t> apply for Commissioning, Grid Code Compliance or otherwise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GB" sz="3200" dirty="0" smtClean="0"/>
              <a:t>Meeting 35 </a:t>
            </a:r>
          </a:p>
          <a:p>
            <a:pPr lvl="1" algn="just">
              <a:buFont typeface="Arial" pitchFamily="34" charset="0"/>
              <a:buChar char="•"/>
              <a:defRPr/>
            </a:pPr>
            <a:r>
              <a:rPr lang="en-GB" sz="2000" dirty="0" smtClean="0"/>
              <a:t>Deferred pending a SEMO Impact Assessment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GB" sz="3200" dirty="0" smtClean="0"/>
              <a:t>Meeting 36 </a:t>
            </a:r>
          </a:p>
          <a:p>
            <a:pPr lvl="1" algn="just">
              <a:buFont typeface="Arial" pitchFamily="34" charset="0"/>
              <a:buChar char="•"/>
              <a:defRPr/>
            </a:pPr>
            <a:r>
              <a:rPr lang="en-GB" sz="2000" dirty="0" smtClean="0"/>
              <a:t>3 Options presented</a:t>
            </a:r>
          </a:p>
          <a:p>
            <a:pPr lvl="1" algn="just">
              <a:buFont typeface="Arial" pitchFamily="34" charset="0"/>
              <a:buChar char="•"/>
              <a:defRPr/>
            </a:pPr>
            <a:r>
              <a:rPr lang="en-GB" sz="2000" dirty="0" smtClean="0"/>
              <a:t>Option 1 was Recommended for Approval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GB" sz="3200" dirty="0" smtClean="0"/>
              <a:t>RA Approval </a:t>
            </a:r>
            <a:endParaRPr lang="ga-IE" sz="3200" dirty="0" smtClean="0"/>
          </a:p>
          <a:p>
            <a:pPr lvl="1">
              <a:defRPr/>
            </a:pPr>
            <a:r>
              <a:rPr lang="en-IE" sz="2000" dirty="0" smtClean="0"/>
              <a:t>Letter issued 21</a:t>
            </a:r>
            <a:r>
              <a:rPr lang="en-IE" sz="2000" baseline="30000" dirty="0" smtClean="0"/>
              <a:t>st</a:t>
            </a:r>
            <a:r>
              <a:rPr lang="en-IE" sz="2000" dirty="0" smtClean="0"/>
              <a:t> July 2011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tx2"/>
                </a:solidFill>
              </a:rPr>
              <a:t>Mod 10 11 </a:t>
            </a:r>
            <a:r>
              <a:rPr lang="ga-IE" dirty="0" smtClean="0">
                <a:solidFill>
                  <a:schemeClr val="tx2"/>
                </a:solidFill>
              </a:rPr>
              <a:t>Implementation Options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3300" dirty="0" smtClean="0"/>
              <a:t>FRR </a:t>
            </a:r>
            <a:r>
              <a:rPr lang="ga-IE" sz="3300" dirty="0" smtClean="0"/>
              <a:t>dated </a:t>
            </a:r>
            <a:r>
              <a:rPr lang="en-GB" sz="3300" dirty="0" smtClean="0"/>
              <a:t>28 June 2011 set out the implementation options:</a:t>
            </a:r>
            <a:endParaRPr lang="ga-IE" sz="3300" dirty="0" smtClean="0"/>
          </a:p>
          <a:p>
            <a:pPr>
              <a:buNone/>
            </a:pPr>
            <a:endParaRPr lang="ga-IE" sz="3400" dirty="0" smtClean="0"/>
          </a:p>
          <a:p>
            <a:pPr lvl="0"/>
            <a:r>
              <a:rPr lang="ga-IE" sz="2900" u="sng" dirty="0" smtClean="0"/>
              <a:t>Option 1</a:t>
            </a:r>
            <a:r>
              <a:rPr lang="ga-IE" sz="2900" dirty="0" smtClean="0"/>
              <a:t> - </a:t>
            </a:r>
            <a:r>
              <a:rPr lang="en-GB" sz="2900" dirty="0" smtClean="0"/>
              <a:t>Market require a facility to designate an Interconnector as Under Test in settlement for a range of trading dates.</a:t>
            </a:r>
            <a:r>
              <a:rPr lang="ga-IE" sz="2900" dirty="0" smtClean="0"/>
              <a:t> </a:t>
            </a:r>
          </a:p>
          <a:p>
            <a:pPr lvl="1"/>
            <a:endParaRPr lang="ga-IE" sz="2200" i="1" dirty="0" smtClean="0"/>
          </a:p>
          <a:p>
            <a:pPr lvl="0">
              <a:buNone/>
            </a:pPr>
            <a:endParaRPr lang="en-IE" dirty="0" smtClean="0"/>
          </a:p>
          <a:p>
            <a:r>
              <a:rPr lang="ga-IE" sz="2900" u="sng" dirty="0" smtClean="0"/>
              <a:t>Option 2</a:t>
            </a:r>
            <a:r>
              <a:rPr lang="ga-IE" sz="2900" dirty="0" smtClean="0"/>
              <a:t> - </a:t>
            </a:r>
            <a:r>
              <a:rPr lang="en-IE" sz="3200" dirty="0" smtClean="0"/>
              <a:t>Restriction for submitting bids (definition for a range of testing dates in MPI)</a:t>
            </a:r>
          </a:p>
          <a:p>
            <a:pPr lvl="1">
              <a:buNone/>
            </a:pPr>
            <a:endParaRPr lang="ga-IE" sz="2200" i="1" dirty="0" smtClean="0"/>
          </a:p>
          <a:p>
            <a:pPr>
              <a:buNone/>
            </a:pPr>
            <a:endParaRPr lang="ga-IE" dirty="0" smtClean="0"/>
          </a:p>
          <a:p>
            <a:r>
              <a:rPr lang="ga-IE" sz="2900" u="sng" dirty="0" smtClean="0"/>
              <a:t>Option 3</a:t>
            </a:r>
            <a:r>
              <a:rPr lang="ga-IE" sz="2900" dirty="0" smtClean="0"/>
              <a:t> –</a:t>
            </a:r>
            <a:r>
              <a:rPr lang="en-IE" sz="2900" dirty="0" smtClean="0"/>
              <a:t>Inclusion of an </a:t>
            </a:r>
            <a:r>
              <a:rPr lang="ga-IE" sz="2900" dirty="0" smtClean="0"/>
              <a:t>Interconnector Unit</a:t>
            </a:r>
            <a:r>
              <a:rPr lang="en-IE" sz="2900" dirty="0" smtClean="0"/>
              <a:t> test profile. </a:t>
            </a:r>
            <a:r>
              <a:rPr lang="en-GB" sz="2900" dirty="0" smtClean="0"/>
              <a:t>This</a:t>
            </a:r>
            <a:r>
              <a:rPr lang="ga-IE" sz="2900" dirty="0" smtClean="0"/>
              <a:t> relates </a:t>
            </a:r>
            <a:r>
              <a:rPr lang="en-GB" sz="2900" dirty="0" smtClean="0"/>
              <a:t>to an agreed testing profile between the IA and the SO.</a:t>
            </a:r>
            <a:endParaRPr lang="ga-IE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dirty="0" smtClean="0">
                <a:solidFill>
                  <a:schemeClr val="tx2"/>
                </a:solidFill>
              </a:rPr>
              <a:t>SEMO Assessment Summary</a:t>
            </a:r>
            <a:endParaRPr lang="ga-IE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8" y="1417638"/>
          <a:ext cx="8420102" cy="4737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3523345"/>
                <a:gridCol w="1905000"/>
                <a:gridCol w="1816100"/>
              </a:tblGrid>
              <a:tr h="896209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/>
                        <a:t>Option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Description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Incremental</a:t>
                      </a:r>
                      <a:r>
                        <a:rPr lang="en-IE" sz="2400" baseline="0" dirty="0" smtClean="0"/>
                        <a:t> </a:t>
                      </a:r>
                      <a:r>
                        <a:rPr lang="en-IE" sz="2400" dirty="0" smtClean="0"/>
                        <a:t>Cost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Total Cost</a:t>
                      </a:r>
                      <a:endParaRPr lang="en-IE" sz="2400" dirty="0"/>
                    </a:p>
                  </a:txBody>
                  <a:tcPr/>
                </a:tc>
              </a:tr>
              <a:tr h="1280297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/>
                        <a:t>1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Application of Testing</a:t>
                      </a:r>
                      <a:r>
                        <a:rPr lang="en-IE" sz="2400" baseline="0" dirty="0" smtClean="0"/>
                        <a:t> Charges to I/C for a range of dates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€59.2k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 smtClean="0"/>
                        <a:t>€59.2k</a:t>
                      </a:r>
                    </a:p>
                    <a:p>
                      <a:endParaRPr lang="en-IE" sz="2400" dirty="0"/>
                    </a:p>
                  </a:txBody>
                  <a:tcPr/>
                </a:tc>
              </a:tr>
              <a:tr h="1664386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/>
                        <a:t>2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Restriction for</a:t>
                      </a:r>
                      <a:r>
                        <a:rPr lang="en-IE" sz="2400" baseline="0" dirty="0" smtClean="0"/>
                        <a:t> submitting bids (d</a:t>
                      </a:r>
                      <a:r>
                        <a:rPr lang="en-IE" sz="2400" dirty="0" smtClean="0"/>
                        <a:t>efinition for a range of testing dates in MPI)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€205k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 smtClean="0"/>
                        <a:t>€264.2k</a:t>
                      </a:r>
                    </a:p>
                    <a:p>
                      <a:endParaRPr lang="en-IE" sz="2400" dirty="0"/>
                    </a:p>
                  </a:txBody>
                  <a:tcPr/>
                </a:tc>
              </a:tr>
              <a:tr h="896209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/>
                        <a:t>3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Inclusion of Testing Profile in Instruction Profiler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dirty="0" smtClean="0"/>
                        <a:t>€309.3k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400" dirty="0" smtClean="0"/>
                        <a:t>€573.5k</a:t>
                      </a:r>
                    </a:p>
                    <a:p>
                      <a:endParaRPr lang="en-I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Modifications Committee Views</a:t>
            </a:r>
            <a:endParaRPr lang="ga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Committee agreed that Option 1 should be pursued due to the timelines for Intraday Release and EWIC deployment.</a:t>
            </a:r>
            <a:r>
              <a:rPr lang="ga-IE" dirty="0" smtClean="0"/>
              <a:t> </a:t>
            </a:r>
            <a:endParaRPr lang="en-IE" dirty="0" smtClean="0"/>
          </a:p>
          <a:p>
            <a:pPr>
              <a:buNone/>
            </a:pPr>
            <a:endParaRPr lang="ga-IE" dirty="0" smtClean="0"/>
          </a:p>
          <a:p>
            <a:r>
              <a:rPr lang="en-IE" dirty="0" smtClean="0"/>
              <a:t>A </a:t>
            </a:r>
            <a:r>
              <a:rPr lang="en-GB" dirty="0" smtClean="0"/>
              <a:t>full solution including Options 1, 2 and 3 was preferable due to uninstructed imbalances arising while under test and restricted bidding.</a:t>
            </a:r>
          </a:p>
          <a:p>
            <a:pPr>
              <a:buNone/>
            </a:pPr>
            <a:endParaRPr lang="ga-IE" dirty="0" smtClean="0"/>
          </a:p>
          <a:p>
            <a:r>
              <a:rPr lang="en-GB" sz="2600" dirty="0" smtClean="0"/>
              <a:t>In the FRR, the SOs stated that a Modification to Appendix E would be required for Option 3 to be implemented and the SOs would consider raising this Modification in due course. </a:t>
            </a:r>
            <a:endParaRPr lang="ga-IE" sz="2600" dirty="0" smtClean="0"/>
          </a:p>
          <a:p>
            <a:endParaRPr lang="ga-IE" dirty="0" smtClean="0"/>
          </a:p>
          <a:p>
            <a:endParaRPr lang="ga-IE" dirty="0" smtClean="0"/>
          </a:p>
          <a:p>
            <a:endParaRPr lang="ga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 10 11 </a:t>
            </a:r>
            <a:r>
              <a:rPr lang="ga-IE" dirty="0" smtClean="0"/>
              <a:t>Implementation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Mod 10 11 (Option 1) implementation date in the CMS was November 2012 release</a:t>
            </a:r>
          </a:p>
          <a:p>
            <a:pPr>
              <a:buNone/>
            </a:pPr>
            <a:endParaRPr lang="ga-IE" dirty="0" smtClean="0"/>
          </a:p>
          <a:p>
            <a:r>
              <a:rPr lang="en-GB" dirty="0" smtClean="0"/>
              <a:t>Mod 33 11  allowed SEMO </a:t>
            </a:r>
            <a:r>
              <a:rPr lang="en-IE" dirty="0" smtClean="0"/>
              <a:t>to perform </a:t>
            </a:r>
            <a:r>
              <a:rPr lang="en-GB" dirty="0" smtClean="0"/>
              <a:t>workaround to manually apply the Testing Tariffs as per Option 1 from the date of EWIC Commissioning (i.e. July 2012)</a:t>
            </a:r>
          </a:p>
          <a:p>
            <a:pPr>
              <a:buNone/>
            </a:pPr>
            <a:endParaRPr lang="ga-IE" dirty="0" smtClean="0"/>
          </a:p>
          <a:p>
            <a:r>
              <a:rPr lang="ga-IE" dirty="0" smtClean="0"/>
              <a:t>The T&amp;SC was updated to allow Interconnectors Under Test with an effective date </a:t>
            </a:r>
            <a:r>
              <a:rPr lang="en-IE" dirty="0" smtClean="0"/>
              <a:t>for </a:t>
            </a:r>
            <a:r>
              <a:rPr lang="ga-IE" dirty="0" smtClean="0"/>
              <a:t>July 2012.</a:t>
            </a:r>
            <a:r>
              <a:rPr lang="en-GB" dirty="0" smtClean="0"/>
              <a:t> </a:t>
            </a:r>
            <a:endParaRPr lang="ga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Issues with Option 1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IE" dirty="0" smtClean="0"/>
              <a:t>Not appropriate for Operational Interconnectors</a:t>
            </a:r>
          </a:p>
          <a:p>
            <a:pPr lvl="1"/>
            <a:r>
              <a:rPr lang="en-IE" dirty="0" smtClean="0"/>
              <a:t>i.e. Not suitable for Interconnector which goes on/off test</a:t>
            </a:r>
          </a:p>
          <a:p>
            <a:r>
              <a:rPr lang="en-IE" dirty="0" smtClean="0"/>
              <a:t>No ability to block bids and offers </a:t>
            </a:r>
          </a:p>
          <a:p>
            <a:pPr lvl="1"/>
            <a:r>
              <a:rPr lang="en-IE" dirty="0" smtClean="0"/>
              <a:t>Interconnector participants can submit bids/offers even if Interconnector is under test</a:t>
            </a:r>
          </a:p>
          <a:p>
            <a:r>
              <a:rPr lang="en-IE" dirty="0" smtClean="0"/>
              <a:t>No provision available for test profiles</a:t>
            </a:r>
          </a:p>
          <a:p>
            <a:pPr lvl="1"/>
            <a:r>
              <a:rPr lang="en-IE" dirty="0" smtClean="0"/>
              <a:t>RA approval required to set DOG and PUG to zero as Interconnector would be unfairly penalised</a:t>
            </a:r>
          </a:p>
          <a:p>
            <a:pPr>
              <a:buNone/>
            </a:pPr>
            <a:r>
              <a:rPr lang="en-IE" dirty="0" smtClean="0"/>
              <a:t>    Cost of </a:t>
            </a:r>
            <a:r>
              <a:rPr lang="en-GB" dirty="0" smtClean="0"/>
              <a:t>Options 2 and 3 to implement</a:t>
            </a:r>
          </a:p>
          <a:p>
            <a:pPr lvl="1"/>
            <a:r>
              <a:rPr lang="en-GB" dirty="0" smtClean="0"/>
              <a:t>New vendor quote received </a:t>
            </a:r>
            <a:r>
              <a:rPr lang="en-GB" u="sng" dirty="0" smtClean="0"/>
              <a:t>for revised design </a:t>
            </a:r>
            <a:r>
              <a:rPr lang="en-GB" dirty="0" smtClean="0"/>
              <a:t>for Options 2 and 3  is now €307k compared with €504k</a:t>
            </a:r>
          </a:p>
          <a:p>
            <a:pPr lvl="1"/>
            <a:r>
              <a:rPr lang="en-GB" dirty="0" smtClean="0"/>
              <a:t>Investigated alternate approach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TSOs Recommendation 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GB" dirty="0" smtClean="0"/>
              <a:t>Set  ATC to zero when an Interconnector is testing </a:t>
            </a:r>
          </a:p>
          <a:p>
            <a:pPr lvl="1"/>
            <a:r>
              <a:rPr lang="en-GB" dirty="0" smtClean="0"/>
              <a:t>IUN/MIUNs will be zero for Interconnector Users and their bids will not be taken </a:t>
            </a:r>
            <a:r>
              <a:rPr lang="en-GB" smtClean="0"/>
              <a:t>into consideration </a:t>
            </a:r>
            <a:endParaRPr lang="en-GB" dirty="0" smtClean="0"/>
          </a:p>
          <a:p>
            <a:pPr lvl="1"/>
            <a:r>
              <a:rPr lang="en-GB" dirty="0" smtClean="0"/>
              <a:t>DOG and PUG will need to be set to zero on an annual basis i.e. TSOs will recommend through annual consultation process for RA approval</a:t>
            </a:r>
          </a:p>
          <a:p>
            <a:pPr lvl="1"/>
            <a:r>
              <a:rPr lang="en-GB" dirty="0" smtClean="0"/>
              <a:t>Can be implemented immediately</a:t>
            </a:r>
          </a:p>
          <a:p>
            <a:r>
              <a:rPr lang="en-GB" dirty="0" smtClean="0"/>
              <a:t>No further modification to the T&amp;SC is therefore recommended in respect of Interconnector Under Test</a:t>
            </a:r>
            <a:endParaRPr lang="en-IE" dirty="0" smtClean="0"/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Thank You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1479</MMTID>
    <ModID xmlns="bd8dd43f-48f8-46ce-9b8d-78f402b7750b">618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927434-8196-421B-B826-7DDC5B8CF277}"/>
</file>

<file path=customXml/itemProps2.xml><?xml version="1.0" encoding="utf-8"?>
<ds:datastoreItem xmlns:ds="http://schemas.openxmlformats.org/officeDocument/2006/customXml" ds:itemID="{89218C8A-AE21-4FF1-B02F-0F2EBA2B2F8C}"/>
</file>

<file path=customXml/itemProps3.xml><?xml version="1.0" encoding="utf-8"?>
<ds:datastoreItem xmlns:ds="http://schemas.openxmlformats.org/officeDocument/2006/customXml" ds:itemID="{628AA15F-461D-4533-922D-EB77A452F681}"/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511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Interconnector Under Test</vt:lpstr>
      <vt:lpstr>Background</vt:lpstr>
      <vt:lpstr>Mod 10 11 Implementation Options </vt:lpstr>
      <vt:lpstr>SEMO Assessment Summary</vt:lpstr>
      <vt:lpstr>Modifications Committee Views</vt:lpstr>
      <vt:lpstr>Mod 10 11 Implementation</vt:lpstr>
      <vt:lpstr>Issues with Option 1</vt:lpstr>
      <vt:lpstr>TSOs Recommendation  </vt:lpstr>
      <vt:lpstr>Slide 9</vt:lpstr>
    </vt:vector>
  </TitlesOfParts>
  <Company>The Design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46 Slides</dc:title>
  <dc:creator>Karen Vickery</dc:creator>
  <cp:lastModifiedBy>sking</cp:lastModifiedBy>
  <cp:revision>168</cp:revision>
  <dcterms:created xsi:type="dcterms:W3CDTF">2012-02-27T14:26:39Z</dcterms:created>
  <dcterms:modified xsi:type="dcterms:W3CDTF">2012-12-04T16:46:23Z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956</vt:lpwstr>
  </property>
  <property fmtid="{D5CDD505-2E9C-101B-9397-08002B2CF9AE}" pid="7" name="Year of Modification Proposal">
    <vt:lpwstr>2012</vt:lpwstr>
  </property>
  <property fmtid="{D5CDD505-2E9C-101B-9397-08002B2CF9AE}" pid="8" name="Document Type">
    <vt:lpwstr>Slides</vt:lpwstr>
  </property>
  <property fmtid="{D5CDD505-2E9C-101B-9397-08002B2CF9AE}" pid="10" name="_CopySource">
    <vt:lpwstr>Interconnector Under Test AOB Slides.pptx</vt:lpwstr>
  </property>
  <property fmtid="{D5CDD505-2E9C-101B-9397-08002B2CF9AE}" pid="11" name="Order">
    <vt:r8>339600</vt:r8>
  </property>
</Properties>
</file>