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63" r:id="rId5"/>
    <p:sldId id="274" r:id="rId6"/>
    <p:sldId id="278" r:id="rId7"/>
    <p:sldId id="277" r:id="rId8"/>
    <p:sldId id="276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mc="http://schemas.openxmlformats.org/markup-compatibility/2006" xmlns:mv="urn:schemas-microsoft-com:mac:vml" xmlns:p14="http://schemas.microsoft.com/office/powerpoint/2010/main" xmlns="">
        <p14:section name="Untitled Section" id="{42264430-39D9-2941-9774-69F969613334}">
          <p14:sldIdLst>
            <p14:sldId id="259"/>
            <p14:sldId id="261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8A8C"/>
    <a:srgbClr val="898989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308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-3776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387DD-2551-1A49-BD42-E15F1B499394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62D10-B9CE-CE4C-A1B6-8EA88424E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20172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868A8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lack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5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800" b="1" kern="1200">
          <a:solidFill>
            <a:srgbClr val="465176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rgbClr val="868A8C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7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7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7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A_ma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68580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872093"/>
            <a:ext cx="7772400" cy="1413907"/>
          </a:xfrm>
        </p:spPr>
        <p:txBody>
          <a:bodyPr>
            <a:noAutofit/>
          </a:bodyPr>
          <a:lstStyle/>
          <a:p>
            <a:pPr algn="ctr"/>
            <a:r>
              <a:rPr lang="en-IE" dirty="0" smtClean="0">
                <a:solidFill>
                  <a:srgbClr val="495176"/>
                </a:solidFill>
              </a:rPr>
              <a:t>MOD_10_13</a:t>
            </a:r>
            <a:endParaRPr lang="en-US" b="1" dirty="0">
              <a:solidFill>
                <a:srgbClr val="495176"/>
              </a:solidFill>
              <a:latin typeface="Arial"/>
              <a:cs typeface="Arial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85800" y="2085278"/>
            <a:ext cx="7566102" cy="1851101"/>
          </a:xfrm>
        </p:spPr>
        <p:txBody>
          <a:bodyPr>
            <a:normAutofit/>
          </a:bodyPr>
          <a:lstStyle/>
          <a:p>
            <a:pPr>
              <a:lnSpc>
                <a:spcPts val="2900"/>
              </a:lnSpc>
            </a:pPr>
            <a:endParaRPr lang="en-IE" sz="2900" b="1" dirty="0" smtClean="0"/>
          </a:p>
          <a:p>
            <a:pPr>
              <a:lnSpc>
                <a:spcPts val="2900"/>
              </a:lnSpc>
            </a:pPr>
            <a:r>
              <a:rPr lang="en-IE" b="1" dirty="0" smtClean="0"/>
              <a:t>Remove the requirement on the SOs to sent certain Dispatch Instructions for Pumped Storage Units to MO</a:t>
            </a:r>
            <a:endParaRPr lang="en-US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86416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IE" sz="2000" dirty="0" smtClean="0">
                <a:solidFill>
                  <a:schemeClr val="tx1"/>
                </a:solidFill>
              </a:rPr>
              <a:t>Certain combinations of Dispatch Instructions and Dispatch Instruction Codes are issued in “blocks” by the TSOs</a:t>
            </a:r>
            <a:endParaRPr lang="en-IE" sz="1800" dirty="0" smtClean="0"/>
          </a:p>
          <a:p>
            <a:pPr>
              <a:buFont typeface="Wingdings" pitchFamily="2" charset="2"/>
              <a:buChar char="§"/>
            </a:pPr>
            <a:endParaRPr lang="en-IE" sz="20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IE" sz="2000" dirty="0" smtClean="0">
                <a:solidFill>
                  <a:schemeClr val="tx1"/>
                </a:solidFill>
              </a:rPr>
              <a:t>Appendix O describes the hierarchy used to rank and validate those issued with the same timestamp</a:t>
            </a:r>
          </a:p>
          <a:p>
            <a:pPr>
              <a:buFont typeface="Wingdings" pitchFamily="2" charset="2"/>
              <a:buChar char="§"/>
            </a:pPr>
            <a:endParaRPr lang="en-GB" sz="20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</a:rPr>
              <a:t>A particular sequence of events lead to a FAIL instruction not being validated</a:t>
            </a:r>
          </a:p>
          <a:p>
            <a:pPr>
              <a:buFont typeface="Wingdings" pitchFamily="2" charset="2"/>
              <a:buChar char="§"/>
            </a:pPr>
            <a:endParaRPr lang="en-GB" sz="20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</a:rPr>
              <a:t>Proposal from TSOs to remove requirement to send certain instructions to avoid this situation in future</a:t>
            </a:r>
            <a:endParaRPr lang="en-IE" sz="2000" dirty="0" smtClean="0">
              <a:solidFill>
                <a:schemeClr val="tx1"/>
              </a:solidFill>
            </a:endParaRPr>
          </a:p>
          <a:p>
            <a:endParaRPr lang="en-I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Dispatch Instructions</a:t>
            </a:r>
            <a:endParaRPr lang="en-IE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55261" y="1272672"/>
            <a:ext cx="7497041" cy="4298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758381" y="3495112"/>
            <a:ext cx="958808" cy="285151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/>
          <p:cNvSpPr/>
          <p:nvPr/>
        </p:nvSpPr>
        <p:spPr>
          <a:xfrm>
            <a:off x="755261" y="5285678"/>
            <a:ext cx="958808" cy="285151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ight Arrow 9"/>
          <p:cNvSpPr/>
          <p:nvPr/>
        </p:nvSpPr>
        <p:spPr>
          <a:xfrm>
            <a:off x="200721" y="3189196"/>
            <a:ext cx="702527" cy="484632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ight Arrow 10"/>
          <p:cNvSpPr/>
          <p:nvPr/>
        </p:nvSpPr>
        <p:spPr>
          <a:xfrm>
            <a:off x="200721" y="2564074"/>
            <a:ext cx="702527" cy="484632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ight Arrow 11"/>
          <p:cNvSpPr/>
          <p:nvPr/>
        </p:nvSpPr>
        <p:spPr>
          <a:xfrm>
            <a:off x="200721" y="4027895"/>
            <a:ext cx="702527" cy="484632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599" cy="86143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T&amp;SC Drafting Change</a:t>
            </a:r>
            <a:endParaRPr lang="en-I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942109"/>
            <a:ext cx="8229600" cy="5033818"/>
          </a:xfrm>
        </p:spPr>
        <p:txBody>
          <a:bodyPr>
            <a:normAutofit/>
          </a:bodyPr>
          <a:lstStyle/>
          <a:p>
            <a:pPr marL="192024" indent="-192024" eaLnBrk="0" fontAlgn="base" hangingPunct="0">
              <a:spcBef>
                <a:spcPts val="288"/>
              </a:spcBef>
            </a:pPr>
            <a:endParaRPr lang="en-IE" sz="1200" b="1" u="sng" dirty="0" smtClean="0">
              <a:solidFill>
                <a:schemeClr val="tx1"/>
              </a:solidFill>
              <a:ea typeface="ＭＳ Ｐゴシック"/>
              <a:cs typeface="ＭＳ Ｐゴシック"/>
            </a:endParaRPr>
          </a:p>
          <a:p>
            <a:pPr marL="192024" indent="-192024" eaLnBrk="0" fontAlgn="base" hangingPunct="0">
              <a:spcBef>
                <a:spcPts val="288"/>
              </a:spcBef>
              <a:buNone/>
            </a:pPr>
            <a:r>
              <a:rPr lang="en-IE" sz="2400" b="1" dirty="0" smtClean="0">
                <a:solidFill>
                  <a:schemeClr val="tx1"/>
                </a:solidFill>
                <a:ea typeface="ＭＳ Ｐゴシック"/>
                <a:cs typeface="ＭＳ Ｐゴシック"/>
              </a:rPr>
              <a:t>	</a:t>
            </a:r>
          </a:p>
          <a:p>
            <a:pPr marL="192024" indent="-192024" eaLnBrk="0" fontAlgn="base" hangingPunct="0">
              <a:spcBef>
                <a:spcPts val="288"/>
              </a:spcBef>
              <a:buNone/>
            </a:pPr>
            <a:r>
              <a:rPr lang="en-IE" sz="2400" b="1" u="sng" dirty="0" smtClean="0">
                <a:solidFill>
                  <a:schemeClr val="tx1"/>
                </a:solidFill>
                <a:ea typeface="ＭＳ Ｐゴシック"/>
                <a:cs typeface="ＭＳ Ｐゴシック"/>
              </a:rPr>
              <a:t>Appendix O</a:t>
            </a:r>
          </a:p>
          <a:p>
            <a:pPr marL="192024" indent="-192024" eaLnBrk="0" fontAlgn="base" hangingPunct="0">
              <a:spcBef>
                <a:spcPts val="288"/>
              </a:spcBef>
            </a:pPr>
            <a:endParaRPr lang="en-GB" sz="2000" b="1" u="sng" dirty="0" smtClean="0">
              <a:solidFill>
                <a:schemeClr val="tx1"/>
              </a:solidFill>
              <a:ea typeface="ＭＳ Ｐゴシック"/>
              <a:cs typeface="ＭＳ Ｐゴシック"/>
            </a:endParaRPr>
          </a:p>
          <a:p>
            <a:pPr marL="192024" indent="-192024" eaLnBrk="0" fontAlgn="base" hangingPunct="0">
              <a:spcBef>
                <a:spcPts val="288"/>
              </a:spcBef>
            </a:pPr>
            <a:endParaRPr lang="en-IE" sz="2000" u="sng" dirty="0" smtClean="0">
              <a:solidFill>
                <a:schemeClr val="tx1"/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pPr hangingPunct="0">
              <a:buNone/>
            </a:pPr>
            <a:r>
              <a:rPr lang="en-IE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O.16 	A Dispatch Instruction having a GOOP Instruction Code 				and having a SCP Instruction Combination Code </a:t>
            </a:r>
            <a:r>
              <a:rPr lang="en-IE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IE" sz="2000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ay</a:t>
            </a:r>
            <a:r>
              <a:rPr lang="en-IE" sz="2000" strike="sngStrike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ust</a:t>
            </a:r>
            <a:r>
              <a:rPr lang="en-IE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			precede a Dispatch Instruction having a GOOP Instruction 			Code and a PUMP Instruction Combination Code. </a:t>
            </a:r>
          </a:p>
          <a:p>
            <a:pPr hangingPunct="0">
              <a:buNone/>
            </a:pPr>
            <a:r>
              <a:rPr lang="en-IE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endParaRPr lang="en-GB" sz="120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u="sng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GB" sz="1200" b="1" dirty="0" smtClean="0">
              <a:solidFill>
                <a:schemeClr val="tx1"/>
              </a:solidFill>
            </a:endParaRPr>
          </a:p>
          <a:p>
            <a:pPr marL="192024" indent="-192024" eaLnBrk="0" fontAlgn="base" hangingPunct="0">
              <a:spcBef>
                <a:spcPts val="288"/>
              </a:spcBef>
            </a:pPr>
            <a:endParaRPr lang="en-IE" sz="1200" dirty="0" smtClean="0"/>
          </a:p>
          <a:p>
            <a:endParaRPr lang="en-I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7252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IE" sz="2000" dirty="0" smtClean="0">
                <a:solidFill>
                  <a:schemeClr val="tx1"/>
                </a:solidFill>
              </a:rPr>
              <a:t>No change required to either MO or TSO systems</a:t>
            </a:r>
          </a:p>
          <a:p>
            <a:pPr>
              <a:buFont typeface="Wingdings" pitchFamily="2" charset="2"/>
              <a:buChar char="§"/>
            </a:pPr>
            <a:endParaRPr lang="en-GB" sz="20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</a:rPr>
              <a:t>Pumped Storage Units will still receive the instructions via EDIL</a:t>
            </a:r>
          </a:p>
          <a:p>
            <a:pPr>
              <a:buFont typeface="Wingdings" pitchFamily="2" charset="2"/>
              <a:buChar char="§"/>
            </a:pPr>
            <a:endParaRPr lang="en-GB" sz="20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</a:rPr>
              <a:t>Process change in the TSOs’ preparation of Dispatch Instruction Data feeds</a:t>
            </a:r>
          </a:p>
          <a:p>
            <a:pPr>
              <a:buFont typeface="Wingdings" pitchFamily="2" charset="2"/>
              <a:buChar char="§"/>
            </a:pPr>
            <a:endParaRPr lang="en-GB" sz="20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</a:rPr>
              <a:t>Vendor has confirmed no impact on Instruction Profiling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3_ma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68580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6818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rGrid Group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odification Document" ma:contentTypeID="0x010100269864AADB634B43A1DAFE75AB6B7AEA00E694DBD827E2A74DAF8DBA9CA236CE9A" ma:contentTypeVersion="10" ma:contentTypeDescription="" ma:contentTypeScope="" ma:versionID="76444a00e0d344046184e9be4e4b7bda">
  <xsd:schema xmlns:xsd="http://www.w3.org/2001/XMLSchema" xmlns:p="http://schemas.microsoft.com/office/2006/metadata/properties" xmlns:ns2="f69c7b9a-bbed-41f8-b24c-bbeb71979adf" xmlns:ns3="bd8dd43f-48f8-46ce-9b8d-78f402b7750b" targetNamespace="http://schemas.microsoft.com/office/2006/metadata/properties" ma:root="true" ma:fieldsID="9f63ddca8ac484b9842f993b74a9b250" ns2:_="" ns3:_="">
    <xsd:import namespace="f69c7b9a-bbed-41f8-b24c-bbeb71979adf"/>
    <xsd:import namespace="bd8dd43f-48f8-46ce-9b8d-78f402b7750b"/>
    <xsd:element name="properties">
      <xsd:complexType>
        <xsd:sequence>
          <xsd:element name="documentManagement">
            <xsd:complexType>
              <xsd:all>
                <xsd:element ref="ns2:FromMMT" minOccurs="0"/>
                <xsd:element ref="ns2:MMTID" minOccurs="0"/>
                <xsd:element ref="ns3:Mod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69c7b9a-bbed-41f8-b24c-bbeb71979adf" elementFormDefault="qualified">
    <xsd:import namespace="http://schemas.microsoft.com/office/2006/documentManagement/types"/>
    <xsd:element name="FromMMT" ma:index="1" nillable="true" ma:displayName="From MMT" ma:default="0" ma:description="Indicates if the item was published from MMT" ma:internalName="FromMMT">
      <xsd:simpleType>
        <xsd:restriction base="dms:Boolean"/>
      </xsd:simpleType>
    </xsd:element>
    <xsd:element name="MMTID" ma:index="2" nillable="true" ma:displayName="MMT ID" ma:decimals="0" ma:internalName="MMTID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bd8dd43f-48f8-46ce-9b8d-78f402b7750b" elementFormDefault="qualified">
    <xsd:import namespace="http://schemas.microsoft.com/office/2006/documentManagement/types"/>
    <xsd:element name="ModID" ma:index="3" nillable="true" ma:displayName="Mod ID" ma:list="{fe5fb5e6-2196-48f2-87cb-9a5f0541640f}" ma:internalName="ModID" ma:showField="ModificationID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FromMMT xmlns="f69c7b9a-bbed-41f8-b24c-bbeb71979adf">true</FromMMT>
    <MMTID xmlns="f69c7b9a-bbed-41f8-b24c-bbeb71979adf">1537</MMTID>
    <ModID xmlns="bd8dd43f-48f8-46ce-9b8d-78f402b7750b">687</ModID>
  </documentManagement>
</p:properties>
</file>

<file path=customXml/itemProps1.xml><?xml version="1.0" encoding="utf-8"?>
<ds:datastoreItem xmlns:ds="http://schemas.openxmlformats.org/officeDocument/2006/customXml" ds:itemID="{6461DA44-A4A3-4BD1-87FD-852D047D0C36}"/>
</file>

<file path=customXml/itemProps2.xml><?xml version="1.0" encoding="utf-8"?>
<ds:datastoreItem xmlns:ds="http://schemas.openxmlformats.org/officeDocument/2006/customXml" ds:itemID="{71EAFE4E-DE54-43AD-BD19-E786F9BA03B9}"/>
</file>

<file path=customXml/itemProps3.xml><?xml version="1.0" encoding="utf-8"?>
<ds:datastoreItem xmlns:ds="http://schemas.openxmlformats.org/officeDocument/2006/customXml" ds:itemID="{8343EED1-C4DD-4A58-8189-5D0A721C5814}"/>
</file>

<file path=docProps/app.xml><?xml version="1.0" encoding="utf-8"?>
<Properties xmlns="http://schemas.openxmlformats.org/officeDocument/2006/extended-properties" xmlns:vt="http://schemas.openxmlformats.org/officeDocument/2006/docPropsVTypes">
  <Template>EirGrid Group Master Template</Template>
  <TotalTime>467</TotalTime>
  <Words>127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EirGrid Group Master Template</vt:lpstr>
      <vt:lpstr>MOD_10_13</vt:lpstr>
      <vt:lpstr>Context</vt:lpstr>
      <vt:lpstr>Dispatch Instructions</vt:lpstr>
      <vt:lpstr>T&amp;SC Drafting Change</vt:lpstr>
      <vt:lpstr>Summary</vt:lpstr>
      <vt:lpstr>Slide 6</vt:lpstr>
    </vt:vector>
  </TitlesOfParts>
  <Company>EIRGRID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 Meeting 51</dc:title>
  <dc:creator>Michael Carrington</dc:creator>
  <cp:lastModifiedBy>sking</cp:lastModifiedBy>
  <cp:revision>63</cp:revision>
  <dcterms:created xsi:type="dcterms:W3CDTF">2012-07-30T09:13:41Z</dcterms:created>
  <dcterms:modified xsi:type="dcterms:W3CDTF">2013-10-09T13:30:20Z</dcterms:modified>
  <cp:contentType>Modification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0x010100269864AADB634B43A1DAFE75AB6B7AEA00E694DBD827E2A74DAF8DBA9CA236CE9A</vt:lpwstr>
  </property>
  <property fmtid="{D5CDD505-2E9C-101B-9397-08002B2CF9AE}" pid="5" name="Copy to Website">
    <vt:lpwstr>true</vt:lpwstr>
  </property>
  <property fmtid="{D5CDD505-2E9C-101B-9397-08002B2CF9AE}" pid="6" name="Mod ID">
    <vt:lpwstr>1025</vt:lpwstr>
  </property>
  <property fmtid="{D5CDD505-2E9C-101B-9397-08002B2CF9AE}" pid="7" name="Year of Modification Proposal">
    <vt:lpwstr>2013</vt:lpwstr>
  </property>
  <property fmtid="{D5CDD505-2E9C-101B-9397-08002B2CF9AE}" pid="8" name="Document Type">
    <vt:lpwstr>Slides</vt:lpwstr>
  </property>
  <property fmtid="{D5CDD505-2E9C-101B-9397-08002B2CF9AE}" pid="10" name="_CopySource">
    <vt:lpwstr>MOD_10_13_DIs_Pumped_Storage Slides.pptx</vt:lpwstr>
  </property>
  <property fmtid="{D5CDD505-2E9C-101B-9397-08002B2CF9AE}" pid="11" name="Order">
    <vt:r8>347500</vt:r8>
  </property>
</Properties>
</file>