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customXml/itemProps1.xml" ContentType="application/vnd.openxmlformats-officedocument.customXmlPropertie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customXml/itemProps2.xml" ContentType="application/vnd.openxmlformats-officedocument.customXmlProperti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487" r:id="rId2"/>
    <p:sldId id="488" r:id="rId3"/>
    <p:sldId id="489" r:id="rId4"/>
    <p:sldId id="490" r:id="rId5"/>
    <p:sldId id="492" r:id="rId6"/>
    <p:sldId id="493" r:id="rId7"/>
    <p:sldId id="497" r:id="rId8"/>
    <p:sldId id="496" r:id="rId9"/>
    <p:sldId id="491" r:id="rId10"/>
    <p:sldId id="494" r:id="rId11"/>
    <p:sldId id="495" r:id="rId12"/>
  </p:sldIdLst>
  <p:sldSz cx="9144000" cy="6858000" type="screen4x3"/>
  <p:notesSz cx="6669088" cy="977582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6600"/>
    <a:srgbClr val="FDF99E"/>
    <a:srgbClr val="E6B5AD"/>
    <a:srgbClr val="CCD5EA"/>
    <a:srgbClr val="B1BE24"/>
    <a:srgbClr val="EDEBD6"/>
    <a:srgbClr val="F4F2E5"/>
    <a:srgbClr val="0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76" autoAdjust="0"/>
    <p:restoredTop sz="88040" autoAdjust="0"/>
  </p:normalViewPr>
  <p:slideViewPr>
    <p:cSldViewPr>
      <p:cViewPr>
        <p:scale>
          <a:sx n="60" d="100"/>
          <a:sy n="60" d="100"/>
        </p:scale>
        <p:origin x="-3270" y="-9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em-prcfs01.corp.aime.local\Common$\Aime\Market%20Operations\Settlement%20Analyst\Market%20Analysis\MWP%20Reports\Revision%20Oct%2017th%202014\NI%20and%20ROI%20MWP%20Oct17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em-prcfs01.corp.aime.local\Common$\Aime\Market%20Operations\Settlement%20Analyst\Market%20Analysis\MWP%20Reports\Revision%20Oct%2017th%202014\NI%20and%20ROI%20MWP%20Oct17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bowers\AppData\Local\Microsoft\Windows\Temporary%20Internet%20Files\Content.Outlook\QV34AB3D\Interconnector%20Flow%20June2014%20(2)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200"/>
            </a:pPr>
            <a:r>
              <a:rPr lang="en-US" sz="1200"/>
              <a:t>Total Make Whole Payments</a:t>
            </a:r>
            <a:r>
              <a:rPr lang="en-US" sz="1200" baseline="0"/>
              <a:t> for the first 6 months of each year</a:t>
            </a:r>
          </a:p>
        </c:rich>
      </c:tx>
      <c:layout/>
    </c:title>
    <c:plotArea>
      <c:layout/>
      <c:barChart>
        <c:barDir val="col"/>
        <c:grouping val="clustered"/>
        <c:ser>
          <c:idx val="1"/>
          <c:order val="0"/>
          <c:tx>
            <c:strRef>
              <c:f>Sheet2!$O$18</c:f>
              <c:strCache>
                <c:ptCount val="1"/>
                <c:pt idx="0">
                  <c:v>Interconnector Units</c:v>
                </c:pt>
              </c:strCache>
            </c:strRef>
          </c:tx>
          <c:spPr>
            <a:solidFill>
              <a:schemeClr val="tx2"/>
            </a:solidFill>
            <a:ln>
              <a:solidFill>
                <a:schemeClr val="tx1"/>
              </a:solidFill>
            </a:ln>
          </c:spPr>
          <c:cat>
            <c:numRef>
              <c:f>Sheet2!$N$19:$N$21</c:f>
              <c:numCache>
                <c:formatCode>General</c:formatCode>
                <c:ptCount val="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</c:numCache>
            </c:numRef>
          </c:cat>
          <c:val>
            <c:numRef>
              <c:f>Sheet2!$O$19:$O$21</c:f>
              <c:numCache>
                <c:formatCode>General</c:formatCode>
                <c:ptCount val="3"/>
                <c:pt idx="0">
                  <c:v>810.48091785999998</c:v>
                </c:pt>
                <c:pt idx="1">
                  <c:v>698838.68054231897</c:v>
                </c:pt>
                <c:pt idx="2">
                  <c:v>1985245.4446779899</c:v>
                </c:pt>
              </c:numCache>
            </c:numRef>
          </c:val>
        </c:ser>
        <c:ser>
          <c:idx val="0"/>
          <c:order val="1"/>
          <c:tx>
            <c:strRef>
              <c:f>Sheet2!$P$18</c:f>
              <c:strCache>
                <c:ptCount val="1"/>
                <c:pt idx="0">
                  <c:v>Other Units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c:spPr>
          <c:cat>
            <c:numRef>
              <c:f>Sheet2!$N$19:$N$21</c:f>
              <c:numCache>
                <c:formatCode>General</c:formatCode>
                <c:ptCount val="3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</c:numCache>
            </c:numRef>
          </c:cat>
          <c:val>
            <c:numRef>
              <c:f>Sheet2!$P$19:$P$21</c:f>
              <c:numCache>
                <c:formatCode>General</c:formatCode>
                <c:ptCount val="3"/>
                <c:pt idx="0">
                  <c:v>208172.68214384999</c:v>
                </c:pt>
                <c:pt idx="1">
                  <c:v>302129.29439930065</c:v>
                </c:pt>
                <c:pt idx="2">
                  <c:v>195538.14487411015</c:v>
                </c:pt>
              </c:numCache>
            </c:numRef>
          </c:val>
        </c:ser>
        <c:dLbls/>
        <c:gapWidth val="70"/>
        <c:axId val="91541888"/>
        <c:axId val="91543424"/>
      </c:barChart>
      <c:catAx>
        <c:axId val="91541888"/>
        <c:scaling>
          <c:orientation val="minMax"/>
        </c:scaling>
        <c:axPos val="b"/>
        <c:numFmt formatCode="General" sourceLinked="1"/>
        <c:tickLblPos val="nextTo"/>
        <c:spPr>
          <a:ln w="15875">
            <a:solidFill>
              <a:sysClr val="windowText" lastClr="000000"/>
            </a:solidFill>
          </a:ln>
        </c:spPr>
        <c:crossAx val="91543424"/>
        <c:crosses val="autoZero"/>
        <c:auto val="1"/>
        <c:lblAlgn val="ctr"/>
        <c:lblOffset val="100"/>
      </c:catAx>
      <c:valAx>
        <c:axId val="91543424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€</a:t>
                </a:r>
              </a:p>
            </c:rich>
          </c:tx>
          <c:layout/>
        </c:title>
        <c:numFmt formatCode="#,##0" sourceLinked="0"/>
        <c:tickLblPos val="nextTo"/>
        <c:spPr>
          <a:ln w="15875">
            <a:solidFill>
              <a:sysClr val="windowText" lastClr="000000"/>
            </a:solidFill>
          </a:ln>
        </c:spPr>
        <c:crossAx val="91541888"/>
        <c:crosses val="autoZero"/>
        <c:crossBetween val="between"/>
      </c:valAx>
    </c:plotArea>
    <c:legend>
      <c:legendPos val="r"/>
      <c:layout/>
    </c:legend>
    <c:plotVisOnly val="1"/>
    <c:dispBlanksAs val="gap"/>
  </c:chart>
  <c:spPr>
    <a:ln>
      <a:noFill/>
    </a:ln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pivotSource>
    <c:name>[NI and ROI MWP Oct20th.xlsx]Sheet1!PivotTable1</c:name>
    <c:fmtId val="-1"/>
  </c:pivotSource>
  <c:chart>
    <c:title>
      <c:tx>
        <c:rich>
          <a:bodyPr/>
          <a:lstStyle/>
          <a:p>
            <a:pPr>
              <a:defRPr sz="1200"/>
            </a:pPr>
            <a:r>
              <a:rPr lang="en-US" sz="1200"/>
              <a:t>Total Monthly Make Whole Payments</a:t>
            </a:r>
          </a:p>
        </c:rich>
      </c:tx>
      <c:layout/>
    </c:title>
    <c:pivotFmts>
      <c:pivotFmt>
        <c:idx val="0"/>
        <c:spPr>
          <a:solidFill>
            <a:srgbClr val="1F497D"/>
          </a:solidFill>
          <a:ln>
            <a:solidFill>
              <a:schemeClr val="tx1"/>
            </a:solidFill>
          </a:ln>
        </c:spPr>
        <c:marker>
          <c:symbol val="none"/>
        </c:marker>
      </c:pivotFmt>
      <c:pivotFmt>
        <c:idx val="1"/>
        <c:spPr>
          <a:solidFill>
            <a:srgbClr val="1F497D"/>
          </a:solidFill>
          <a:ln>
            <a:solidFill>
              <a:schemeClr val="tx1"/>
            </a:solidFill>
          </a:ln>
        </c:spPr>
        <c:marker>
          <c:symbol val="none"/>
        </c:marker>
      </c:pivotFmt>
    </c:pivotFmts>
    <c:plotArea>
      <c:layout/>
      <c:barChart>
        <c:barDir val="col"/>
        <c:grouping val="clustered"/>
        <c:ser>
          <c:idx val="0"/>
          <c:order val="0"/>
          <c:tx>
            <c:strRef>
              <c:f>Sheet1!$B$3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rgbClr val="1F497D"/>
            </a:solidFill>
            <a:ln>
              <a:solidFill>
                <a:schemeClr val="tx1"/>
              </a:solidFill>
            </a:ln>
          </c:spPr>
          <c:cat>
            <c:multiLvlStrRef>
              <c:f>Sheet1!$A$4:$A$53</c:f>
              <c:multiLvlStrCache>
                <c:ptCount val="45"/>
                <c:lvl>
                  <c:pt idx="0">
                    <c:v>1</c:v>
                  </c:pt>
                  <c:pt idx="1">
                    <c:v>2</c:v>
                  </c:pt>
                  <c:pt idx="2">
                    <c:v>3</c:v>
                  </c:pt>
                  <c:pt idx="3">
                    <c:v>4</c:v>
                  </c:pt>
                  <c:pt idx="4">
                    <c:v>5</c:v>
                  </c:pt>
                  <c:pt idx="5">
                    <c:v>6</c:v>
                  </c:pt>
                  <c:pt idx="6">
                    <c:v>7</c:v>
                  </c:pt>
                  <c:pt idx="7">
                    <c:v>8</c:v>
                  </c:pt>
                  <c:pt idx="8">
                    <c:v>9</c:v>
                  </c:pt>
                  <c:pt idx="9">
                    <c:v>10</c:v>
                  </c:pt>
                  <c:pt idx="10">
                    <c:v>11</c:v>
                  </c:pt>
                  <c:pt idx="11">
                    <c:v>12</c:v>
                  </c:pt>
                  <c:pt idx="12">
                    <c:v>1</c:v>
                  </c:pt>
                  <c:pt idx="13">
                    <c:v>2</c:v>
                  </c:pt>
                  <c:pt idx="14">
                    <c:v>3</c:v>
                  </c:pt>
                  <c:pt idx="15">
                    <c:v>4</c:v>
                  </c:pt>
                  <c:pt idx="16">
                    <c:v>5</c:v>
                  </c:pt>
                  <c:pt idx="17">
                    <c:v>6</c:v>
                  </c:pt>
                  <c:pt idx="18">
                    <c:v>7</c:v>
                  </c:pt>
                  <c:pt idx="19">
                    <c:v>8</c:v>
                  </c:pt>
                  <c:pt idx="20">
                    <c:v>9</c:v>
                  </c:pt>
                  <c:pt idx="21">
                    <c:v>10</c:v>
                  </c:pt>
                  <c:pt idx="22">
                    <c:v>11</c:v>
                  </c:pt>
                  <c:pt idx="23">
                    <c:v>12</c:v>
                  </c:pt>
                  <c:pt idx="24">
                    <c:v>1</c:v>
                  </c:pt>
                  <c:pt idx="25">
                    <c:v>2</c:v>
                  </c:pt>
                  <c:pt idx="26">
                    <c:v>3</c:v>
                  </c:pt>
                  <c:pt idx="27">
                    <c:v>4</c:v>
                  </c:pt>
                  <c:pt idx="28">
                    <c:v>5</c:v>
                  </c:pt>
                  <c:pt idx="29">
                    <c:v>6</c:v>
                  </c:pt>
                  <c:pt idx="30">
                    <c:v>7</c:v>
                  </c:pt>
                  <c:pt idx="31">
                    <c:v>8</c:v>
                  </c:pt>
                  <c:pt idx="32">
                    <c:v>9</c:v>
                  </c:pt>
                  <c:pt idx="33">
                    <c:v>10</c:v>
                  </c:pt>
                  <c:pt idx="34">
                    <c:v>11</c:v>
                  </c:pt>
                  <c:pt idx="35">
                    <c:v>12</c:v>
                  </c:pt>
                  <c:pt idx="36">
                    <c:v>1</c:v>
                  </c:pt>
                  <c:pt idx="37">
                    <c:v>2</c:v>
                  </c:pt>
                  <c:pt idx="38">
                    <c:v>3</c:v>
                  </c:pt>
                  <c:pt idx="39">
                    <c:v>4</c:v>
                  </c:pt>
                  <c:pt idx="40">
                    <c:v>5</c:v>
                  </c:pt>
                  <c:pt idx="41">
                    <c:v>6</c:v>
                  </c:pt>
                  <c:pt idx="42">
                    <c:v>7</c:v>
                  </c:pt>
                  <c:pt idx="43">
                    <c:v>8</c:v>
                  </c:pt>
                  <c:pt idx="44">
                    <c:v>9</c:v>
                  </c:pt>
                </c:lvl>
                <c:lvl>
                  <c:pt idx="0">
                    <c:v>2011</c:v>
                  </c:pt>
                  <c:pt idx="12">
                    <c:v>2012</c:v>
                  </c:pt>
                  <c:pt idx="24">
                    <c:v>2013</c:v>
                  </c:pt>
                  <c:pt idx="36">
                    <c:v>2014</c:v>
                  </c:pt>
                </c:lvl>
              </c:multiLvlStrCache>
            </c:multiLvlStrRef>
          </c:cat>
          <c:val>
            <c:numRef>
              <c:f>Sheet1!$B$4:$B$53</c:f>
              <c:numCache>
                <c:formatCode>General</c:formatCode>
                <c:ptCount val="45"/>
                <c:pt idx="0">
                  <c:v>1587.4968577400043</c:v>
                </c:pt>
                <c:pt idx="1">
                  <c:v>1104.4797785000001</c:v>
                </c:pt>
                <c:pt idx="2">
                  <c:v>1623.9225902200001</c:v>
                </c:pt>
                <c:pt idx="3">
                  <c:v>3737.9557183000052</c:v>
                </c:pt>
                <c:pt idx="4">
                  <c:v>2455.5604912599997</c:v>
                </c:pt>
                <c:pt idx="5">
                  <c:v>0.12299000000000007</c:v>
                </c:pt>
                <c:pt idx="6">
                  <c:v>0.74232024000000152</c:v>
                </c:pt>
                <c:pt idx="7">
                  <c:v>33.934974879999999</c:v>
                </c:pt>
                <c:pt idx="8">
                  <c:v>0.36053570000000001</c:v>
                </c:pt>
                <c:pt idx="9">
                  <c:v>2.5937500000000016E-2</c:v>
                </c:pt>
                <c:pt idx="10">
                  <c:v>66.426892169999988</c:v>
                </c:pt>
                <c:pt idx="11">
                  <c:v>0.66272111000000211</c:v>
                </c:pt>
                <c:pt idx="12">
                  <c:v>14022.265394010001</c:v>
                </c:pt>
                <c:pt idx="13">
                  <c:v>54220.295071309985</c:v>
                </c:pt>
                <c:pt idx="14">
                  <c:v>38139.017819140099</c:v>
                </c:pt>
                <c:pt idx="15">
                  <c:v>2316.3894942500001</c:v>
                </c:pt>
                <c:pt idx="16">
                  <c:v>87661.631177129908</c:v>
                </c:pt>
                <c:pt idx="17">
                  <c:v>12623.56410587</c:v>
                </c:pt>
                <c:pt idx="18">
                  <c:v>36222.85121794013</c:v>
                </c:pt>
                <c:pt idx="19">
                  <c:v>25061.781804370021</c:v>
                </c:pt>
                <c:pt idx="20">
                  <c:v>31288.123977269996</c:v>
                </c:pt>
                <c:pt idx="21">
                  <c:v>20406.95077997995</c:v>
                </c:pt>
                <c:pt idx="22">
                  <c:v>5.8413827600000001</c:v>
                </c:pt>
                <c:pt idx="23">
                  <c:v>0.68337599000000071</c:v>
                </c:pt>
                <c:pt idx="24">
                  <c:v>44980.777609979996</c:v>
                </c:pt>
                <c:pt idx="25">
                  <c:v>8963.6621568800001</c:v>
                </c:pt>
                <c:pt idx="26">
                  <c:v>21987.474966599992</c:v>
                </c:pt>
                <c:pt idx="27">
                  <c:v>316238.14278094989</c:v>
                </c:pt>
                <c:pt idx="28">
                  <c:v>210071.34504513023</c:v>
                </c:pt>
                <c:pt idx="29">
                  <c:v>398726.57238208002</c:v>
                </c:pt>
                <c:pt idx="30">
                  <c:v>300215.16744132002</c:v>
                </c:pt>
                <c:pt idx="31">
                  <c:v>595987.51356912998</c:v>
                </c:pt>
                <c:pt idx="32">
                  <c:v>354021.35709987988</c:v>
                </c:pt>
                <c:pt idx="33">
                  <c:v>386170.56634999998</c:v>
                </c:pt>
                <c:pt idx="34">
                  <c:v>271272.36499212997</c:v>
                </c:pt>
                <c:pt idx="35">
                  <c:v>157832.04869579</c:v>
                </c:pt>
                <c:pt idx="36">
                  <c:v>97764.208098129908</c:v>
                </c:pt>
                <c:pt idx="37">
                  <c:v>173542.91296340001</c:v>
                </c:pt>
                <c:pt idx="38">
                  <c:v>407874.88420801022</c:v>
                </c:pt>
                <c:pt idx="39">
                  <c:v>160491.38540159963</c:v>
                </c:pt>
                <c:pt idx="40">
                  <c:v>387559.66859769973</c:v>
                </c:pt>
                <c:pt idx="41">
                  <c:v>953550.53028326004</c:v>
                </c:pt>
                <c:pt idx="42">
                  <c:v>879736.94164820004</c:v>
                </c:pt>
                <c:pt idx="43">
                  <c:v>759132.33595724171</c:v>
                </c:pt>
                <c:pt idx="44">
                  <c:v>841936.08069932007</c:v>
                </c:pt>
              </c:numCache>
            </c:numRef>
          </c:val>
        </c:ser>
        <c:dLbls/>
        <c:gapWidth val="47"/>
        <c:axId val="92128768"/>
        <c:axId val="92130304"/>
      </c:barChart>
      <c:catAx>
        <c:axId val="92128768"/>
        <c:scaling>
          <c:orientation val="minMax"/>
        </c:scaling>
        <c:axPos val="b"/>
        <c:tickLblPos val="nextTo"/>
        <c:spPr>
          <a:ln w="15875">
            <a:solidFill>
              <a:schemeClr val="tx1"/>
            </a:solidFill>
          </a:ln>
        </c:spPr>
        <c:txPr>
          <a:bodyPr/>
          <a:lstStyle/>
          <a:p>
            <a:pPr>
              <a:defRPr sz="800"/>
            </a:pPr>
            <a:endParaRPr lang="en-US"/>
          </a:p>
        </c:txPr>
        <c:crossAx val="92130304"/>
        <c:crosses val="autoZero"/>
        <c:auto val="1"/>
        <c:lblAlgn val="ctr"/>
        <c:lblOffset val="100"/>
      </c:catAx>
      <c:valAx>
        <c:axId val="92130304"/>
        <c:scaling>
          <c:orientation val="minMax"/>
          <c:max val="100000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Total Make Whole Payments (€) </a:t>
                </a:r>
              </a:p>
            </c:rich>
          </c:tx>
          <c:layout/>
        </c:title>
        <c:numFmt formatCode="#,##0" sourceLinked="0"/>
        <c:tickLblPos val="nextTo"/>
        <c:spPr>
          <a:ln w="15875">
            <a:solidFill>
              <a:sysClr val="windowText" lastClr="000000"/>
            </a:solidFill>
          </a:ln>
        </c:spPr>
        <c:crossAx val="92128768"/>
        <c:crosses val="autoZero"/>
        <c:crossBetween val="between"/>
      </c:valAx>
    </c:plotArea>
    <c:plotVisOnly val="1"/>
    <c:dispBlanksAs val="gap"/>
  </c:chart>
  <c:spPr>
    <a:ln>
      <a:noFill/>
    </a:ln>
  </c:sp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areaChart>
        <c:grouping val="standard"/>
        <c:ser>
          <c:idx val="0"/>
          <c:order val="0"/>
          <c:tx>
            <c:strRef>
              <c:f>'Interconnector Flow (IC Users)'!$AK$7</c:f>
              <c:strCache>
                <c:ptCount val="1"/>
                <c:pt idx="0">
                  <c:v>Net Exports (Total)</c:v>
                </c:pt>
              </c:strCache>
            </c:strRef>
          </c:tx>
          <c:spPr>
            <a:solidFill>
              <a:schemeClr val="accent2"/>
            </a:solidFill>
          </c:spPr>
          <c:cat>
            <c:numRef>
              <c:f>'Interconnector Flow (IC Users)'!$AG$8:$AG$55</c:f>
              <c:numCache>
                <c:formatCode>h:mm</c:formatCode>
                <c:ptCount val="48"/>
                <c:pt idx="0">
                  <c:v>0</c:v>
                </c:pt>
                <c:pt idx="1">
                  <c:v>2.0833333333333336E-2</c:v>
                </c:pt>
                <c:pt idx="2">
                  <c:v>4.1666666666666664E-2</c:v>
                </c:pt>
                <c:pt idx="3">
                  <c:v>6.25E-2</c:v>
                </c:pt>
                <c:pt idx="4">
                  <c:v>8.3333333333333343E-2</c:v>
                </c:pt>
                <c:pt idx="5">
                  <c:v>0.10416666666666669</c:v>
                </c:pt>
                <c:pt idx="6">
                  <c:v>0.125</c:v>
                </c:pt>
                <c:pt idx="7">
                  <c:v>0.14583333333333337</c:v>
                </c:pt>
                <c:pt idx="8">
                  <c:v>0.16666666666666666</c:v>
                </c:pt>
                <c:pt idx="9">
                  <c:v>0.18750000000000003</c:v>
                </c:pt>
                <c:pt idx="10">
                  <c:v>0.20833333333333337</c:v>
                </c:pt>
                <c:pt idx="11">
                  <c:v>0.22916666666666696</c:v>
                </c:pt>
                <c:pt idx="12">
                  <c:v>0.25</c:v>
                </c:pt>
                <c:pt idx="13">
                  <c:v>0.27083333333333293</c:v>
                </c:pt>
                <c:pt idx="14">
                  <c:v>0.29166666666666707</c:v>
                </c:pt>
                <c:pt idx="15">
                  <c:v>0.31250000000000006</c:v>
                </c:pt>
                <c:pt idx="16">
                  <c:v>0.33333333333333298</c:v>
                </c:pt>
                <c:pt idx="17">
                  <c:v>0.35416666666666707</c:v>
                </c:pt>
                <c:pt idx="18">
                  <c:v>0.37500000000000006</c:v>
                </c:pt>
                <c:pt idx="19">
                  <c:v>0.39583333333333298</c:v>
                </c:pt>
                <c:pt idx="20">
                  <c:v>0.41666666666666707</c:v>
                </c:pt>
                <c:pt idx="21">
                  <c:v>0.43750000000000006</c:v>
                </c:pt>
                <c:pt idx="22">
                  <c:v>0.45833333333333293</c:v>
                </c:pt>
                <c:pt idx="23">
                  <c:v>0.47916666666666707</c:v>
                </c:pt>
                <c:pt idx="24">
                  <c:v>0.5</c:v>
                </c:pt>
                <c:pt idx="25">
                  <c:v>0.52083333333333304</c:v>
                </c:pt>
                <c:pt idx="26">
                  <c:v>0.54166666666666696</c:v>
                </c:pt>
                <c:pt idx="27">
                  <c:v>0.5625</c:v>
                </c:pt>
                <c:pt idx="28">
                  <c:v>0.58333333333333293</c:v>
                </c:pt>
                <c:pt idx="29">
                  <c:v>0.60416666666666696</c:v>
                </c:pt>
                <c:pt idx="30">
                  <c:v>0.62500000000000011</c:v>
                </c:pt>
                <c:pt idx="31">
                  <c:v>0.64583333333333315</c:v>
                </c:pt>
                <c:pt idx="32">
                  <c:v>0.66666666666666707</c:v>
                </c:pt>
                <c:pt idx="33">
                  <c:v>0.6875</c:v>
                </c:pt>
                <c:pt idx="34">
                  <c:v>0.70833333333333304</c:v>
                </c:pt>
                <c:pt idx="35">
                  <c:v>0.72916666666666696</c:v>
                </c:pt>
                <c:pt idx="36">
                  <c:v>0.75000000000000011</c:v>
                </c:pt>
                <c:pt idx="37">
                  <c:v>0.77083333333333315</c:v>
                </c:pt>
                <c:pt idx="38">
                  <c:v>0.79166666666666696</c:v>
                </c:pt>
                <c:pt idx="39">
                  <c:v>0.8125</c:v>
                </c:pt>
                <c:pt idx="40">
                  <c:v>0.83333333333333304</c:v>
                </c:pt>
                <c:pt idx="41">
                  <c:v>0.85416666666666696</c:v>
                </c:pt>
                <c:pt idx="42">
                  <c:v>0.87500000000000011</c:v>
                </c:pt>
                <c:pt idx="43">
                  <c:v>0.89583333333333304</c:v>
                </c:pt>
                <c:pt idx="44">
                  <c:v>0.91666666666666696</c:v>
                </c:pt>
                <c:pt idx="45">
                  <c:v>0.9375</c:v>
                </c:pt>
                <c:pt idx="46">
                  <c:v>0.95833333333333304</c:v>
                </c:pt>
                <c:pt idx="47">
                  <c:v>0.97916666666666696</c:v>
                </c:pt>
              </c:numCache>
            </c:numRef>
          </c:cat>
          <c:val>
            <c:numRef>
              <c:f>'Interconnector Flow (IC Users)'!$AK$8:$AK$55</c:f>
              <c:numCache>
                <c:formatCode>General</c:formatCode>
                <c:ptCount val="48"/>
                <c:pt idx="0">
                  <c:v>-2823.5109999999995</c:v>
                </c:pt>
                <c:pt idx="1">
                  <c:v>-2965.1120000000005</c:v>
                </c:pt>
                <c:pt idx="2">
                  <c:v>-2961.257000000001</c:v>
                </c:pt>
                <c:pt idx="3">
                  <c:v>-3371.2670000000007</c:v>
                </c:pt>
                <c:pt idx="4">
                  <c:v>-3506.08</c:v>
                </c:pt>
                <c:pt idx="5">
                  <c:v>-3570.5060000000003</c:v>
                </c:pt>
                <c:pt idx="6">
                  <c:v>-3683.5030000000006</c:v>
                </c:pt>
                <c:pt idx="7">
                  <c:v>-3676.0320000000011</c:v>
                </c:pt>
                <c:pt idx="8">
                  <c:v>-3564.549</c:v>
                </c:pt>
                <c:pt idx="9">
                  <c:v>-3498.7530000000002</c:v>
                </c:pt>
                <c:pt idx="10">
                  <c:v>-3415.0350000000012</c:v>
                </c:pt>
                <c:pt idx="11">
                  <c:v>-2751.9000000000005</c:v>
                </c:pt>
                <c:pt idx="12">
                  <c:v>-3330.5130000000013</c:v>
                </c:pt>
                <c:pt idx="13">
                  <c:v>-3310.5529999999999</c:v>
                </c:pt>
                <c:pt idx="14">
                  <c:v>-2424.989</c:v>
                </c:pt>
                <c:pt idx="15">
                  <c:v>-2214.5240000000003</c:v>
                </c:pt>
                <c:pt idx="16">
                  <c:v>-1799.9919999999997</c:v>
                </c:pt>
                <c:pt idx="17">
                  <c:v>-1888.5579999999995</c:v>
                </c:pt>
                <c:pt idx="18">
                  <c:v>-1990.567</c:v>
                </c:pt>
                <c:pt idx="19">
                  <c:v>-1971.3139999999999</c:v>
                </c:pt>
                <c:pt idx="20">
                  <c:v>-1901.547</c:v>
                </c:pt>
                <c:pt idx="21">
                  <c:v>-1880.5410000000002</c:v>
                </c:pt>
                <c:pt idx="22">
                  <c:v>-1825.1219999999998</c:v>
                </c:pt>
                <c:pt idx="23">
                  <c:v>-1754.7560000000001</c:v>
                </c:pt>
                <c:pt idx="24">
                  <c:v>-1491.713</c:v>
                </c:pt>
                <c:pt idx="25">
                  <c:v>-1265.596</c:v>
                </c:pt>
                <c:pt idx="26">
                  <c:v>-1394.231</c:v>
                </c:pt>
                <c:pt idx="27">
                  <c:v>-1429.0790000000004</c:v>
                </c:pt>
                <c:pt idx="28">
                  <c:v>-1380.3389999999999</c:v>
                </c:pt>
                <c:pt idx="29">
                  <c:v>-1368.1050000000002</c:v>
                </c:pt>
                <c:pt idx="30">
                  <c:v>-1534.0600000000002</c:v>
                </c:pt>
                <c:pt idx="31">
                  <c:v>-1566.3910000000001</c:v>
                </c:pt>
                <c:pt idx="32">
                  <c:v>-1720.46</c:v>
                </c:pt>
                <c:pt idx="33">
                  <c:v>-1714.663</c:v>
                </c:pt>
                <c:pt idx="34">
                  <c:v>-1797.3319999999999</c:v>
                </c:pt>
                <c:pt idx="35">
                  <c:v>-1690.922</c:v>
                </c:pt>
                <c:pt idx="36">
                  <c:v>-2148.4790000000007</c:v>
                </c:pt>
                <c:pt idx="37">
                  <c:v>-2287.239</c:v>
                </c:pt>
                <c:pt idx="38">
                  <c:v>-2554.2999999999993</c:v>
                </c:pt>
                <c:pt idx="39">
                  <c:v>-2689.0100000000011</c:v>
                </c:pt>
                <c:pt idx="40">
                  <c:v>-2709.4390000000008</c:v>
                </c:pt>
                <c:pt idx="41">
                  <c:v>-2726.9500000000007</c:v>
                </c:pt>
                <c:pt idx="42">
                  <c:v>-3056.0430000000006</c:v>
                </c:pt>
                <c:pt idx="43">
                  <c:v>-3166.86</c:v>
                </c:pt>
                <c:pt idx="44">
                  <c:v>-2905.6750000000011</c:v>
                </c:pt>
                <c:pt idx="45">
                  <c:v>-2558.6639999999993</c:v>
                </c:pt>
                <c:pt idx="46">
                  <c:v>-2842.0509999999999</c:v>
                </c:pt>
                <c:pt idx="47">
                  <c:v>-2885.0990000000006</c:v>
                </c:pt>
              </c:numCache>
            </c:numRef>
          </c:val>
        </c:ser>
        <c:dLbls/>
        <c:axId val="92141824"/>
        <c:axId val="92184576"/>
      </c:areaChart>
      <c:catAx>
        <c:axId val="92141824"/>
        <c:scaling>
          <c:orientation val="minMax"/>
        </c:scaling>
        <c:axPos val="b"/>
        <c:numFmt formatCode="h:mm" sourceLinked="1"/>
        <c:tickLblPos val="nextTo"/>
        <c:crossAx val="92184576"/>
        <c:crosses val="autoZero"/>
        <c:auto val="1"/>
        <c:lblAlgn val="ctr"/>
        <c:lblOffset val="100"/>
      </c:catAx>
      <c:valAx>
        <c:axId val="92184576"/>
        <c:scaling>
          <c:orientation val="minMax"/>
        </c:scaling>
        <c:axPos val="l"/>
        <c:majorGridlines/>
        <c:numFmt formatCode="General" sourceLinked="1"/>
        <c:tickLblPos val="nextTo"/>
        <c:crossAx val="92141824"/>
        <c:crosses val="autoZero"/>
        <c:crossBetween val="midCat"/>
      </c:valAx>
    </c:plotArea>
    <c:plotVisOnly val="1"/>
    <c:dispBlanksAs val="zero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890405" cy="488714"/>
          </a:xfrm>
          <a:prstGeom prst="rect">
            <a:avLst/>
          </a:prstGeom>
        </p:spPr>
        <p:txBody>
          <a:bodyPr vert="horz" lIns="89781" tIns="44889" rIns="89781" bIns="44889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129" y="0"/>
            <a:ext cx="2890405" cy="488714"/>
          </a:xfrm>
          <a:prstGeom prst="rect">
            <a:avLst/>
          </a:prstGeom>
        </p:spPr>
        <p:txBody>
          <a:bodyPr vert="horz" lIns="89781" tIns="44889" rIns="89781" bIns="44889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C08806F2-AA7E-4A83-BC96-E192AEB8632A}" type="datetimeFigureOut">
              <a:rPr lang="en-GB"/>
              <a:pPr>
                <a:defRPr/>
              </a:pPr>
              <a:t>03/12/2014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285552"/>
            <a:ext cx="2890405" cy="488713"/>
          </a:xfrm>
          <a:prstGeom prst="rect">
            <a:avLst/>
          </a:prstGeom>
        </p:spPr>
        <p:txBody>
          <a:bodyPr vert="horz" lIns="89781" tIns="44889" rIns="89781" bIns="44889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129" y="9285552"/>
            <a:ext cx="2890405" cy="488713"/>
          </a:xfrm>
          <a:prstGeom prst="rect">
            <a:avLst/>
          </a:prstGeom>
        </p:spPr>
        <p:txBody>
          <a:bodyPr vert="horz" lIns="89781" tIns="44889" rIns="89781" bIns="44889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CD9CC858-AB57-479B-83A4-84D2B996B1C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3141136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890405" cy="488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781" tIns="44889" rIns="89781" bIns="44889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7129" y="0"/>
            <a:ext cx="2890405" cy="488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781" tIns="44889" rIns="89781" bIns="448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3763" y="733425"/>
            <a:ext cx="4884737" cy="36655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7376" y="4643557"/>
            <a:ext cx="5334336" cy="439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781" tIns="44889" rIns="89781" bIns="448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285552"/>
            <a:ext cx="2890405" cy="48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781" tIns="44889" rIns="89781" bIns="44889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7129" y="9285552"/>
            <a:ext cx="2890405" cy="48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781" tIns="44889" rIns="89781" bIns="448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F5A7E230-BDB4-4FA1-AE58-DFBE62D4C1D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2516830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A7E230-BDB4-4FA1-AE58-DFBE62D4C1D7}" type="slidenum">
              <a:rPr lang="en-GB" smtClean="0"/>
              <a:pPr>
                <a:defRPr/>
              </a:pPr>
              <a:t>1</a:t>
            </a:fld>
            <a:endParaRPr lang="en-GB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sz="120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A7E230-BDB4-4FA1-AE58-DFBE62D4C1D7}" type="slidenum">
              <a:rPr lang="en-GB" smtClean="0"/>
              <a:pPr>
                <a:defRPr/>
              </a:pPr>
              <a:t>10</a:t>
            </a:fld>
            <a:endParaRPr lang="en-GB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sz="120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A7E230-BDB4-4FA1-AE58-DFBE62D4C1D7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sz="120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A7E230-BDB4-4FA1-AE58-DFBE62D4C1D7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sz="120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A7E230-BDB4-4FA1-AE58-DFBE62D4C1D7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sz="120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A7E230-BDB4-4FA1-AE58-DFBE62D4C1D7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sz="120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A7E230-BDB4-4FA1-AE58-DFBE62D4C1D7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sz="120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A7E230-BDB4-4FA1-AE58-DFBE62D4C1D7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sz="120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A7E230-BDB4-4FA1-AE58-DFBE62D4C1D7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sz="120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A7E230-BDB4-4FA1-AE58-DFBE62D4C1D7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 descr="Utility Regulator logo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9313" y="428625"/>
            <a:ext cx="28829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4" name="Rectangle 12"/>
          <p:cNvSpPr>
            <a:spLocks noGrp="1" noChangeArrowheads="1"/>
          </p:cNvSpPr>
          <p:nvPr>
            <p:ph type="ctrTitle" sz="quarter"/>
          </p:nvPr>
        </p:nvSpPr>
        <p:spPr>
          <a:xfrm>
            <a:off x="1285852" y="2425696"/>
            <a:ext cx="6505575" cy="503238"/>
          </a:xfrm>
        </p:spPr>
        <p:txBody>
          <a:bodyPr/>
          <a:lstStyle>
            <a:lvl1pPr algn="ctr"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pic>
        <p:nvPicPr>
          <p:cNvPr id="7" name="Picture 6" descr="Irishlog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332656"/>
            <a:ext cx="2376264" cy="974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ight Triangle 7"/>
          <p:cNvSpPr/>
          <p:nvPr userDrawn="1"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-3765" y="4953000"/>
            <a:ext cx="9147765" cy="1912088"/>
            <a:chOff x="-3765" y="4832896"/>
            <a:chExt cx="9147765" cy="2032192"/>
          </a:xfrm>
          <a:solidFill>
            <a:schemeClr val="bg2">
              <a:lumMod val="75000"/>
            </a:schemeClr>
          </a:solidFill>
        </p:grpSpPr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grp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Date Placeholder 29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3ABB0C0-69E1-4165-BA1F-4797113F4663}" type="datetime1">
              <a:rPr lang="en-US" smtClean="0"/>
              <a:pPr/>
              <a:t>12/3/2014</a:t>
            </a:fld>
            <a:endParaRPr lang="en-US" dirty="0"/>
          </a:p>
        </p:txBody>
      </p:sp>
      <p:sp>
        <p:nvSpPr>
          <p:cNvPr id="15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6" name="Slide Number Placeholder 26"/>
          <p:cNvSpPr>
            <a:spLocks noGrp="1"/>
          </p:cNvSpPr>
          <p:nvPr>
            <p:ph type="sldNum" sz="quarter" idx="12"/>
          </p:nvPr>
        </p:nvSpPr>
        <p:spPr>
          <a:xfrm>
            <a:off x="8647272" y="6407944"/>
            <a:ext cx="365760" cy="3651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AD65852-00A5-4A72-BBD0-1E4D076D5CF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7963" y="549275"/>
            <a:ext cx="1974850" cy="5541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1825" y="549275"/>
            <a:ext cx="5773738" cy="5541963"/>
          </a:xfrm>
        </p:spPr>
        <p:txBody>
          <a:bodyPr vert="eaVert"/>
          <a:lstStyle>
            <a:lvl1pPr>
              <a:buClr>
                <a:schemeClr val="tx2"/>
              </a:buClr>
              <a:defRPr/>
            </a:lvl1pPr>
            <a:lvl2pPr>
              <a:buClr>
                <a:schemeClr val="tx2"/>
              </a:buClr>
              <a:defRPr/>
            </a:lvl2pPr>
            <a:lvl3pPr>
              <a:buClr>
                <a:schemeClr val="tx2"/>
              </a:buClr>
              <a:defRPr/>
            </a:lvl3pPr>
            <a:lvl4pPr>
              <a:buClr>
                <a:schemeClr val="tx2"/>
              </a:buClr>
              <a:defRPr/>
            </a:lvl4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A3DFBE-0A2D-432A-8FA5-DD907945B4E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825" y="549275"/>
            <a:ext cx="6505575" cy="5651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1825" y="1341438"/>
            <a:ext cx="3873500" cy="4749800"/>
          </a:xfrm>
        </p:spPr>
        <p:txBody>
          <a:bodyPr/>
          <a:lstStyle>
            <a:lvl1pPr>
              <a:buClr>
                <a:schemeClr val="tx2"/>
              </a:buClr>
              <a:defRPr/>
            </a:lvl1pPr>
            <a:lvl2pPr>
              <a:buClr>
                <a:schemeClr val="tx2"/>
              </a:buClr>
              <a:defRPr/>
            </a:lvl2pPr>
            <a:lvl3pPr>
              <a:buClr>
                <a:schemeClr val="tx2"/>
              </a:buClr>
              <a:defRPr/>
            </a:lvl3pPr>
            <a:lvl4pPr>
              <a:buClr>
                <a:schemeClr val="tx2"/>
              </a:buClr>
              <a:defRPr/>
            </a:lvl4pPr>
            <a:lvl5pPr>
              <a:buClr>
                <a:schemeClr val="tx2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7725" y="1341438"/>
            <a:ext cx="3875088" cy="4749800"/>
          </a:xfrm>
        </p:spPr>
        <p:txBody>
          <a:bodyPr/>
          <a:lstStyle>
            <a:lvl1pPr>
              <a:buClr>
                <a:schemeClr val="tx2"/>
              </a:buClr>
              <a:defRPr/>
            </a:lvl1pPr>
            <a:lvl2pPr>
              <a:buClr>
                <a:schemeClr val="tx2"/>
              </a:buClr>
              <a:defRPr/>
            </a:lvl2pPr>
            <a:lvl3pPr>
              <a:buClr>
                <a:schemeClr val="tx2"/>
              </a:buClr>
              <a:defRPr/>
            </a:lvl3pPr>
            <a:lvl4pPr>
              <a:buClr>
                <a:schemeClr val="tx2"/>
              </a:buClr>
              <a:defRPr/>
            </a:lvl4pPr>
            <a:lvl5pPr>
              <a:buClr>
                <a:schemeClr val="tx2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4E9868-E033-4CE7-BE50-200248DFDB6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  <a:ln>
            <a:noFill/>
          </a:ln>
        </p:spPr>
        <p:txBody>
          <a:bodyPr/>
          <a:lstStyle>
            <a:lvl1pPr>
              <a:buClr>
                <a:schemeClr val="tx2"/>
              </a:buClr>
              <a:defRPr baseline="0">
                <a:solidFill>
                  <a:schemeClr val="tx1"/>
                </a:solidFill>
              </a:defRPr>
            </a:lvl1pPr>
            <a:lvl2pPr>
              <a:buClr>
                <a:schemeClr val="tx2"/>
              </a:buClr>
              <a:defRPr baseline="0">
                <a:solidFill>
                  <a:schemeClr val="tx1"/>
                </a:solidFill>
              </a:defRPr>
            </a:lvl2pPr>
            <a:lvl3pPr>
              <a:buClr>
                <a:schemeClr val="tx2"/>
              </a:buClr>
              <a:defRPr baseline="0">
                <a:solidFill>
                  <a:schemeClr val="tx1"/>
                </a:solidFill>
              </a:defRPr>
            </a:lvl3pPr>
            <a:lvl4pPr>
              <a:buClr>
                <a:schemeClr val="tx2"/>
              </a:buClr>
              <a:defRPr baseline="0">
                <a:solidFill>
                  <a:schemeClr val="tx1"/>
                </a:solidFill>
              </a:defRPr>
            </a:lvl4pPr>
            <a:lvl5pPr>
              <a:buClr>
                <a:schemeClr val="tx2"/>
              </a:buClr>
              <a:defRPr baseline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83358A-ED6A-4051-B8B2-61C1384FDEA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0A6783-9D49-494C-B13D-23C9C54570D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1825" y="1341438"/>
            <a:ext cx="3873500" cy="4749800"/>
          </a:xfrm>
        </p:spPr>
        <p:txBody>
          <a:bodyPr/>
          <a:lstStyle>
            <a:lvl1pPr>
              <a:buClr>
                <a:schemeClr val="tx2"/>
              </a:buClr>
              <a:defRPr sz="2800"/>
            </a:lvl1pPr>
            <a:lvl2pPr>
              <a:buClr>
                <a:schemeClr val="tx2"/>
              </a:buClr>
              <a:defRPr sz="2400"/>
            </a:lvl2pPr>
            <a:lvl3pPr>
              <a:buClr>
                <a:schemeClr val="tx2"/>
              </a:buClr>
              <a:defRPr sz="2000"/>
            </a:lvl3pPr>
            <a:lvl4pPr>
              <a:buClr>
                <a:schemeClr val="tx2"/>
              </a:buClr>
              <a:defRPr sz="1800"/>
            </a:lvl4pPr>
            <a:lvl5pPr>
              <a:buClr>
                <a:schemeClr val="tx2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7725" y="1341438"/>
            <a:ext cx="3875088" cy="4749800"/>
          </a:xfrm>
        </p:spPr>
        <p:txBody>
          <a:bodyPr/>
          <a:lstStyle>
            <a:lvl1pPr>
              <a:buClr>
                <a:schemeClr val="tx2"/>
              </a:buClr>
              <a:defRPr sz="2800"/>
            </a:lvl1pPr>
            <a:lvl2pPr>
              <a:buClr>
                <a:schemeClr val="tx2"/>
              </a:buClr>
              <a:defRPr sz="2400"/>
            </a:lvl2pPr>
            <a:lvl3pPr>
              <a:buClr>
                <a:schemeClr val="tx2"/>
              </a:buClr>
              <a:defRPr sz="2000"/>
            </a:lvl3pPr>
            <a:lvl4pPr>
              <a:buClr>
                <a:schemeClr val="tx2"/>
              </a:buClr>
              <a:defRPr sz="1800"/>
            </a:lvl4pPr>
            <a:lvl5pPr>
              <a:buClr>
                <a:schemeClr val="tx2"/>
              </a:buCl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D1C974-59CE-4ED3-A101-A37130DC2AE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buClr>
                <a:schemeClr val="tx2"/>
              </a:buClr>
              <a:defRPr sz="2400"/>
            </a:lvl1pPr>
            <a:lvl2pPr>
              <a:buClr>
                <a:schemeClr val="tx2"/>
              </a:buClr>
              <a:defRPr sz="2000"/>
            </a:lvl2pPr>
            <a:lvl3pPr>
              <a:buClr>
                <a:schemeClr val="tx2"/>
              </a:buClr>
              <a:defRPr sz="1800"/>
            </a:lvl3pPr>
            <a:lvl4pPr>
              <a:buClr>
                <a:schemeClr val="tx2"/>
              </a:buClr>
              <a:defRPr sz="1600"/>
            </a:lvl4pPr>
            <a:lvl5pPr>
              <a:buClr>
                <a:schemeClr val="tx2"/>
              </a:buCl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buClr>
                <a:schemeClr val="tx2"/>
              </a:buClr>
              <a:defRPr sz="2400"/>
            </a:lvl1pPr>
            <a:lvl2pPr>
              <a:buClr>
                <a:schemeClr val="tx2"/>
              </a:buClr>
              <a:defRPr sz="2000"/>
            </a:lvl2pPr>
            <a:lvl3pPr>
              <a:buClr>
                <a:schemeClr val="tx2"/>
              </a:buClr>
              <a:defRPr sz="1800"/>
            </a:lvl3pPr>
            <a:lvl4pPr>
              <a:buClr>
                <a:schemeClr val="tx2"/>
              </a:buClr>
              <a:defRPr sz="1600"/>
            </a:lvl4pPr>
            <a:lvl5pPr>
              <a:buClr>
                <a:schemeClr val="tx2"/>
              </a:buCl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77EB06-44D5-406B-ADDD-CB9A51CD64A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B36DFD-7CEE-421F-BBB7-3592448D63D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463810-2FA9-4FB9-9CFE-3FB52A99301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DD761F-3C84-46F4-953A-5459933F292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buClr>
                <a:schemeClr val="tx2"/>
              </a:buClr>
              <a:defRPr/>
            </a:lvl1pPr>
            <a:lvl2pPr>
              <a:buClr>
                <a:schemeClr val="tx2"/>
              </a:buClr>
              <a:defRPr/>
            </a:lvl2pPr>
            <a:lvl3pPr>
              <a:buClr>
                <a:schemeClr val="tx2"/>
              </a:buClr>
              <a:defRPr/>
            </a:lvl3pPr>
            <a:lvl4pPr>
              <a:buClr>
                <a:schemeClr val="tx2"/>
              </a:buClr>
              <a:defRPr/>
            </a:lvl4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B2060-15BF-4EA5-9102-2B85757DDDE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1825" y="1341438"/>
            <a:ext cx="7900988" cy="474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GB" smtClean="0"/>
              <a:t>Click to edit Master text styles</a:t>
            </a:r>
          </a:p>
          <a:p>
            <a:pPr lvl="1"/>
            <a:r>
              <a:rPr lang="en-US" altLang="en-GB" smtClean="0"/>
              <a:t>Second level</a:t>
            </a:r>
          </a:p>
          <a:p>
            <a:pPr lvl="2"/>
            <a:r>
              <a:rPr lang="en-US" altLang="en-GB" smtClean="0"/>
              <a:t>Third level</a:t>
            </a:r>
          </a:p>
          <a:p>
            <a:pPr lvl="3"/>
            <a:r>
              <a:rPr lang="en-US" altLang="en-GB" smtClean="0"/>
              <a:t>Fourth level</a:t>
            </a:r>
          </a:p>
          <a:p>
            <a:pPr lvl="4"/>
            <a:r>
              <a:rPr lang="en-US" altLang="en-GB" smtClean="0"/>
              <a:t>Fifth level</a:t>
            </a:r>
            <a:endParaRPr lang="en-GB" altLang="en-GB" smtClean="0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6408738"/>
            <a:ext cx="9144000" cy="449262"/>
          </a:xfrm>
          <a:prstGeom prst="rect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 dirty="0">
              <a:cs typeface="+mn-cs"/>
            </a:endParaRP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2588" y="6502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chemeClr val="bg1"/>
                </a:solidFill>
                <a:cs typeface="+mn-cs"/>
              </a:defRPr>
            </a:lvl1pPr>
          </a:lstStyle>
          <a:p>
            <a:pPr>
              <a:defRPr/>
            </a:pPr>
            <a:fld id="{D2D02BE0-C6E2-48E0-8A90-B9EC6A02B84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1087438"/>
            <a:ext cx="9140825" cy="71437"/>
          </a:xfrm>
          <a:prstGeom prst="rect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 dirty="0">
              <a:cs typeface="+mn-cs"/>
            </a:endParaRPr>
          </a:p>
        </p:txBody>
      </p:sp>
      <p:sp>
        <p:nvSpPr>
          <p:cNvPr id="1030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631825" y="549275"/>
            <a:ext cx="6505575" cy="56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pic>
        <p:nvPicPr>
          <p:cNvPr id="1031" name="Picture 7" descr="Utility Regulator logo.jp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577840" y="285750"/>
            <a:ext cx="1351847" cy="33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Irishlogo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300192" y="260648"/>
            <a:ext cx="1224136" cy="50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4" r:id="rId1"/>
    <p:sldLayoutId id="2147483864" r:id="rId2"/>
    <p:sldLayoutId id="2147483865" r:id="rId3"/>
    <p:sldLayoutId id="2147483866" r:id="rId4"/>
    <p:sldLayoutId id="2147483867" r:id="rId5"/>
    <p:sldLayoutId id="2147483868" r:id="rId6"/>
    <p:sldLayoutId id="2147483869" r:id="rId7"/>
    <p:sldLayoutId id="2147483870" r:id="rId8"/>
    <p:sldLayoutId id="2147483871" r:id="rId9"/>
    <p:sldLayoutId id="2147483872" r:id="rId10"/>
    <p:sldLayoutId id="2147483873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60363" indent="-360363" algn="l" defTabSz="877888" rtl="0" eaLnBrk="0" fontAlgn="base" hangingPunct="0">
        <a:spcBef>
          <a:spcPct val="0"/>
        </a:spcBef>
        <a:spcAft>
          <a:spcPct val="25000"/>
        </a:spcAft>
        <a:buClr>
          <a:schemeClr val="tx2"/>
        </a:buClr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1pPr>
      <a:lvl2pPr marL="720725" indent="-360363" algn="l" defTabSz="877888" rtl="0" eaLnBrk="0" fontAlgn="base" hangingPunct="0">
        <a:spcBef>
          <a:spcPct val="0"/>
        </a:spcBef>
        <a:spcAft>
          <a:spcPct val="20000"/>
        </a:spcAft>
        <a:buClr>
          <a:schemeClr val="tx2"/>
        </a:buClr>
        <a:buFont typeface="Arial" charset="0"/>
        <a:buChar char="–"/>
        <a:defRPr sz="2000">
          <a:solidFill>
            <a:srgbClr val="000000"/>
          </a:solidFill>
          <a:latin typeface="+mn-lt"/>
        </a:defRPr>
      </a:lvl2pPr>
      <a:lvl3pPr marL="1079500" indent="-358775" algn="l" defTabSz="877888" rtl="0" eaLnBrk="0" fontAlgn="base" hangingPunct="0">
        <a:spcBef>
          <a:spcPct val="0"/>
        </a:spcBef>
        <a:spcAft>
          <a:spcPct val="20000"/>
        </a:spcAft>
        <a:buClr>
          <a:schemeClr val="tx2"/>
        </a:buClr>
        <a:buFont typeface="Arial" charset="0"/>
        <a:buChar char="◦"/>
        <a:defRPr sz="2400">
          <a:solidFill>
            <a:srgbClr val="000000"/>
          </a:solidFill>
          <a:latin typeface="+mn-lt"/>
        </a:defRPr>
      </a:lvl3pPr>
      <a:lvl4pPr marL="1439863" indent="-360363" algn="l" defTabSz="877888" rtl="0" eaLnBrk="0" fontAlgn="base" hangingPunct="0">
        <a:spcBef>
          <a:spcPct val="0"/>
        </a:spcBef>
        <a:spcAft>
          <a:spcPct val="20000"/>
        </a:spcAft>
        <a:buClr>
          <a:schemeClr val="tx2"/>
        </a:buClr>
        <a:buFont typeface="Arial" charset="0"/>
        <a:buChar char="▪"/>
        <a:defRPr sz="1600">
          <a:solidFill>
            <a:srgbClr val="000000"/>
          </a:solidFill>
          <a:latin typeface="+mn-lt"/>
        </a:defRPr>
      </a:lvl4pPr>
      <a:lvl5pPr marL="1800225" indent="-360363" algn="l" defTabSz="877888" rtl="0" eaLnBrk="0" fontAlgn="base" hangingPunct="0">
        <a:spcBef>
          <a:spcPct val="0"/>
        </a:spcBef>
        <a:spcAft>
          <a:spcPct val="25000"/>
        </a:spcAft>
        <a:buClr>
          <a:schemeClr val="tx2"/>
        </a:buClr>
        <a:buFont typeface="Arial" charset="0"/>
        <a:buChar char="·"/>
        <a:defRPr sz="1600">
          <a:solidFill>
            <a:srgbClr val="000000"/>
          </a:solidFill>
          <a:latin typeface="+mn-lt"/>
        </a:defRPr>
      </a:lvl5pPr>
      <a:lvl6pPr marL="2257425" indent="-360363" algn="l" defTabSz="877888" rtl="0" eaLnBrk="1" fontAlgn="base" hangingPunct="1">
        <a:spcBef>
          <a:spcPct val="0"/>
        </a:spcBef>
        <a:spcAft>
          <a:spcPct val="25000"/>
        </a:spcAft>
        <a:buClr>
          <a:srgbClr val="FF6600"/>
        </a:buClr>
        <a:buFont typeface="Arial" charset="0"/>
        <a:buChar char="·"/>
        <a:defRPr sz="1600">
          <a:solidFill>
            <a:srgbClr val="000000"/>
          </a:solidFill>
          <a:latin typeface="+mn-lt"/>
        </a:defRPr>
      </a:lvl6pPr>
      <a:lvl7pPr marL="2714625" indent="-360363" algn="l" defTabSz="877888" rtl="0" eaLnBrk="1" fontAlgn="base" hangingPunct="1">
        <a:spcBef>
          <a:spcPct val="0"/>
        </a:spcBef>
        <a:spcAft>
          <a:spcPct val="25000"/>
        </a:spcAft>
        <a:buClr>
          <a:srgbClr val="FF6600"/>
        </a:buClr>
        <a:buFont typeface="Arial" charset="0"/>
        <a:buChar char="·"/>
        <a:defRPr sz="1600">
          <a:solidFill>
            <a:srgbClr val="000000"/>
          </a:solidFill>
          <a:latin typeface="+mn-lt"/>
        </a:defRPr>
      </a:lvl7pPr>
      <a:lvl8pPr marL="3171825" indent="-360363" algn="l" defTabSz="877888" rtl="0" eaLnBrk="1" fontAlgn="base" hangingPunct="1">
        <a:spcBef>
          <a:spcPct val="0"/>
        </a:spcBef>
        <a:spcAft>
          <a:spcPct val="25000"/>
        </a:spcAft>
        <a:buClr>
          <a:srgbClr val="FF6600"/>
        </a:buClr>
        <a:buFont typeface="Arial" charset="0"/>
        <a:buChar char="·"/>
        <a:defRPr sz="1600">
          <a:solidFill>
            <a:srgbClr val="000000"/>
          </a:solidFill>
          <a:latin typeface="+mn-lt"/>
        </a:defRPr>
      </a:lvl8pPr>
      <a:lvl9pPr marL="3629025" indent="-360363" algn="l" defTabSz="877888" rtl="0" eaLnBrk="1" fontAlgn="base" hangingPunct="1">
        <a:spcBef>
          <a:spcPct val="0"/>
        </a:spcBef>
        <a:spcAft>
          <a:spcPct val="25000"/>
        </a:spcAft>
        <a:buClr>
          <a:srgbClr val="FF6600"/>
        </a:buClr>
        <a:buFont typeface="Arial" charset="0"/>
        <a:buChar char="·"/>
        <a:defRPr sz="16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 sz="quarter"/>
          </p:nvPr>
        </p:nvSpPr>
        <p:spPr>
          <a:xfrm>
            <a:off x="683568" y="1628800"/>
            <a:ext cx="7848871" cy="2880320"/>
          </a:xfrm>
        </p:spPr>
        <p:txBody>
          <a:bodyPr/>
          <a:lstStyle/>
          <a:p>
            <a:r>
              <a:rPr lang="en-US" sz="2500" dirty="0" smtClean="0"/>
              <a:t/>
            </a:r>
            <a:br>
              <a:rPr lang="en-US" sz="2500" dirty="0" smtClean="0"/>
            </a:br>
            <a:r>
              <a:rPr lang="en-US" sz="2500" dirty="0" smtClean="0"/>
              <a:t/>
            </a:r>
            <a:br>
              <a:rPr lang="en-US" sz="2500" dirty="0" smtClean="0"/>
            </a:br>
            <a:r>
              <a:rPr lang="en-US" sz="2500" dirty="0" smtClean="0"/>
              <a:t/>
            </a:r>
            <a:br>
              <a:rPr lang="en-US" sz="2500" dirty="0" smtClean="0"/>
            </a:br>
            <a:r>
              <a:rPr lang="en-US" sz="2500" dirty="0" smtClean="0"/>
              <a:t/>
            </a:r>
            <a:br>
              <a:rPr lang="en-US" sz="2500" dirty="0" smtClean="0"/>
            </a:br>
            <a:r>
              <a:rPr lang="en-US" sz="2800" dirty="0" smtClean="0"/>
              <a:t>Make Whole Payments Modification Proposals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400" i="1" dirty="0" smtClean="0"/>
              <a:t>Modifications Committee Meeting</a:t>
            </a:r>
            <a:br>
              <a:rPr lang="en-US" sz="2400" i="1" dirty="0" smtClean="0"/>
            </a:br>
            <a:r>
              <a:rPr lang="en-US" sz="2400" i="1" dirty="0" smtClean="0"/>
              <a:t/>
            </a:r>
            <a:br>
              <a:rPr lang="en-US" sz="2400" i="1" dirty="0" smtClean="0"/>
            </a:br>
            <a:r>
              <a:rPr lang="en-US" sz="2400" dirty="0" smtClean="0"/>
              <a:t>04 December 2014 </a:t>
            </a:r>
            <a:r>
              <a:rPr lang="en-US" sz="2500" dirty="0" smtClean="0"/>
              <a:t/>
            </a:r>
            <a:br>
              <a:rPr lang="en-US" sz="2500" dirty="0" smtClean="0"/>
            </a:br>
            <a:r>
              <a:rPr lang="en-US" sz="2500" dirty="0" smtClean="0"/>
              <a:t> </a:t>
            </a:r>
            <a:r>
              <a:rPr lang="en-US" sz="4800" dirty="0" smtClean="0"/>
              <a:t/>
            </a:r>
            <a:br>
              <a:rPr lang="en-US" sz="4800" dirty="0" smtClean="0"/>
            </a:br>
            <a:endParaRPr lang="en-US" sz="3600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Explanation of Proposals (2)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96752"/>
            <a:ext cx="8820472" cy="5183906"/>
          </a:xfrm>
        </p:spPr>
        <p:txBody>
          <a:bodyPr/>
          <a:lstStyle/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r>
              <a:rPr lang="en-GB" b="1" dirty="0" smtClean="0"/>
              <a:t>Mod_10_14 Make Whole Payments for Interconnector Units</a:t>
            </a:r>
          </a:p>
          <a:p>
            <a:pPr marL="0" indent="0">
              <a:buNone/>
            </a:pPr>
            <a:r>
              <a:rPr lang="en-IE" i="1" dirty="0"/>
              <a:t>The purpose of this Modification Proposal is to amend the Code so that Interconnector Units no longer receive Make Whole Payments in the market. </a:t>
            </a:r>
            <a:r>
              <a:rPr lang="en-GB" b="1" i="1" dirty="0" smtClean="0"/>
              <a:t> </a:t>
            </a:r>
          </a:p>
          <a:p>
            <a:pPr>
              <a:buNone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83358A-ED6A-4051-B8B2-61C1384FDEAD}" type="slidenum">
              <a:rPr lang="en-GB" smtClean="0"/>
              <a:pPr>
                <a:defRPr/>
              </a:pPr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005147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825" y="404664"/>
            <a:ext cx="6505575" cy="709761"/>
          </a:xfrm>
        </p:spPr>
        <p:txBody>
          <a:bodyPr/>
          <a:lstStyle/>
          <a:p>
            <a:r>
              <a:rPr lang="en-IE" dirty="0" smtClean="0"/>
              <a:t>Summary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Level of MWPs has increased significantly of late</a:t>
            </a:r>
          </a:p>
          <a:p>
            <a:r>
              <a:rPr lang="en-IE" dirty="0" smtClean="0"/>
              <a:t>In addition to absolute level there has been a corresponding reduction of efficient import trades through netting</a:t>
            </a:r>
          </a:p>
          <a:p>
            <a:r>
              <a:rPr lang="en-IE" dirty="0"/>
              <a:t>RAs are of the view that the current situation in the Code is not a </a:t>
            </a:r>
            <a:r>
              <a:rPr lang="en-IE" dirty="0" smtClean="0"/>
              <a:t>perquisite </a:t>
            </a:r>
            <a:r>
              <a:rPr lang="en-IE" dirty="0"/>
              <a:t>for efficient trading cross border</a:t>
            </a:r>
          </a:p>
          <a:p>
            <a:r>
              <a:rPr lang="en-IE" dirty="0" smtClean="0"/>
              <a:t>RAs have proposed two potential solutions</a:t>
            </a:r>
          </a:p>
          <a:p>
            <a:r>
              <a:rPr lang="en-IE" dirty="0" smtClean="0"/>
              <a:t>We look forward to the discussions and deliberations of the Committee </a:t>
            </a:r>
          </a:p>
          <a:p>
            <a:pPr marL="0" indent="0">
              <a:buNone/>
            </a:pP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83358A-ED6A-4051-B8B2-61C1384FDEAD}" type="slidenum">
              <a:rPr lang="en-GB" smtClean="0"/>
              <a:pPr>
                <a:defRPr/>
              </a:pPr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543129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Introduction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96752"/>
            <a:ext cx="8820472" cy="5183906"/>
          </a:xfrm>
        </p:spPr>
        <p:txBody>
          <a:bodyPr/>
          <a:lstStyle/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r>
              <a:rPr lang="en-GB" dirty="0" smtClean="0"/>
              <a:t>Two RA Modification Proposals submitted</a:t>
            </a:r>
          </a:p>
          <a:p>
            <a:r>
              <a:rPr lang="en-GB" dirty="0" smtClean="0"/>
              <a:t>Mod_09_14 Amendment to Make Whole Payments for Interconnector Units</a:t>
            </a:r>
          </a:p>
          <a:p>
            <a:r>
              <a:rPr lang="en-GB" dirty="0"/>
              <a:t>Mod_10_14 Make Whole Payments for Interconnector Units</a:t>
            </a:r>
          </a:p>
          <a:p>
            <a:pPr marL="0" indent="0">
              <a:buNone/>
            </a:pPr>
            <a:r>
              <a:rPr lang="en-GB" b="1" dirty="0" smtClean="0"/>
              <a:t> </a:t>
            </a:r>
          </a:p>
          <a:p>
            <a:pPr>
              <a:buNone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83358A-ED6A-4051-B8B2-61C1384FDEAD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Background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96752"/>
            <a:ext cx="8820472" cy="5183906"/>
          </a:xfrm>
        </p:spPr>
        <p:txBody>
          <a:bodyPr/>
          <a:lstStyle/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r>
              <a:rPr lang="en-GB" dirty="0" smtClean="0"/>
              <a:t>SEM has seen a significant increase in level of Make Whole Payments (MWP) recently. </a:t>
            </a:r>
          </a:p>
          <a:p>
            <a:pPr marL="0" indent="0">
              <a:buNone/>
            </a:pPr>
            <a:r>
              <a:rPr lang="en-GB" dirty="0" smtClean="0"/>
              <a:t>This increase has been predominantly attributable to interconnector units. </a:t>
            </a:r>
          </a:p>
          <a:p>
            <a:pPr marL="0" indent="0">
              <a:buNone/>
            </a:pPr>
            <a:r>
              <a:rPr lang="en-GB" dirty="0" smtClean="0"/>
              <a:t> </a:t>
            </a:r>
          </a:p>
          <a:p>
            <a:pPr marL="0" indent="0">
              <a:buNone/>
            </a:pPr>
            <a:r>
              <a:rPr lang="en-GB" b="1" dirty="0" smtClean="0"/>
              <a:t> </a:t>
            </a:r>
          </a:p>
          <a:p>
            <a:pPr>
              <a:buNone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83358A-ED6A-4051-B8B2-61C1384FDEAD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xmlns="" val="4281331595"/>
              </p:ext>
            </p:extLst>
          </p:nvPr>
        </p:nvGraphicFramePr>
        <p:xfrm>
          <a:off x="1475656" y="3429000"/>
          <a:ext cx="5943600" cy="25323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692787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Level of MWPs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96752"/>
            <a:ext cx="8820472" cy="5183906"/>
          </a:xfrm>
        </p:spPr>
        <p:txBody>
          <a:bodyPr/>
          <a:lstStyle/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r>
              <a:rPr lang="en-GB" b="1" dirty="0" smtClean="0"/>
              <a:t> </a:t>
            </a:r>
          </a:p>
          <a:p>
            <a:pPr>
              <a:buNone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83358A-ED6A-4051-B8B2-61C1384FDEAD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xmlns="" val="12726551"/>
              </p:ext>
            </p:extLst>
          </p:nvPr>
        </p:nvGraphicFramePr>
        <p:xfrm>
          <a:off x="611560" y="1484784"/>
          <a:ext cx="7848872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225053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Impact of Trading Pattern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96752"/>
            <a:ext cx="8820472" cy="5183906"/>
          </a:xfrm>
        </p:spPr>
        <p:txBody>
          <a:bodyPr/>
          <a:lstStyle/>
          <a:p>
            <a:pPr marL="0" indent="0">
              <a:buNone/>
            </a:pPr>
            <a:endParaRPr lang="en-GB" b="1" dirty="0" smtClean="0"/>
          </a:p>
          <a:p>
            <a:r>
              <a:rPr lang="en-GB" dirty="0" smtClean="0"/>
              <a:t>In addition to increasing levels of MWPs, the recently seen trading patterns have reduced the efficiency on IC trades </a:t>
            </a:r>
          </a:p>
          <a:p>
            <a:r>
              <a:rPr lang="en-GB" dirty="0" smtClean="0"/>
              <a:t>Generally reducing imports across the day when price differentials suggest ICs should be fully importing</a:t>
            </a:r>
          </a:p>
          <a:p>
            <a:r>
              <a:rPr lang="en-GB" dirty="0" smtClean="0"/>
              <a:t>Creating an inefficient export signal</a:t>
            </a:r>
          </a:p>
          <a:p>
            <a:r>
              <a:rPr lang="en-GB" dirty="0" smtClean="0"/>
              <a:t>This is increasing prices in SEM in addition to increased MWPs costs</a:t>
            </a:r>
          </a:p>
          <a:p>
            <a:r>
              <a:rPr lang="en-GB" dirty="0" smtClean="0"/>
              <a:t>The RAs do not believe that the current treatment of MWPs in the Code is a prerequisite to efficient export when price differentials are in the right direction.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83358A-ED6A-4051-B8B2-61C1384FDEAD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844299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2013 RA Analysis</a:t>
            </a:r>
            <a:endParaRPr lang="en-GB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83358A-ED6A-4051-B8B2-61C1384FDEAD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4344" y="1299764"/>
            <a:ext cx="8648136" cy="444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07608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IE" sz="3200" kern="1200" dirty="0">
                <a:solidFill>
                  <a:prstClr val="black"/>
                </a:solidFill>
              </a:rPr>
              <a:t>Total Export MIUNs June 2014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83358A-ED6A-4051-B8B2-61C1384FDEAD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69744837"/>
              </p:ext>
            </p:extLst>
          </p:nvPr>
        </p:nvGraphicFramePr>
        <p:xfrm>
          <a:off x="631825" y="1341438"/>
          <a:ext cx="7900988" cy="474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354338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Example - June 2014 Analysis</a:t>
            </a:r>
            <a:endParaRPr lang="en-GB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83358A-ED6A-4051-B8B2-61C1384FDEAD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IC MWPs – circa €900,000</a:t>
            </a:r>
          </a:p>
          <a:p>
            <a:r>
              <a:rPr lang="en-IE" dirty="0" smtClean="0"/>
              <a:t>Export MIUNs – 116,963 </a:t>
            </a:r>
            <a:r>
              <a:rPr lang="en-IE" dirty="0" err="1" smtClean="0"/>
              <a:t>MWh</a:t>
            </a:r>
            <a:endParaRPr lang="en-IE" dirty="0" smtClean="0"/>
          </a:p>
          <a:p>
            <a:r>
              <a:rPr lang="en-IE" dirty="0" smtClean="0"/>
              <a:t>Actual IC Exports 5,062 </a:t>
            </a:r>
            <a:r>
              <a:rPr lang="en-IE" dirty="0" err="1" smtClean="0"/>
              <a:t>MWh</a:t>
            </a:r>
            <a:endParaRPr lang="en-IE" dirty="0" smtClean="0"/>
          </a:p>
          <a:p>
            <a:r>
              <a:rPr lang="en-IE" dirty="0" smtClean="0"/>
              <a:t>These net exports represent a significant cost</a:t>
            </a:r>
          </a:p>
          <a:p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xmlns="" val="702639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Explanation of Proposals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96752"/>
            <a:ext cx="8820472" cy="5183906"/>
          </a:xfrm>
        </p:spPr>
        <p:txBody>
          <a:bodyPr/>
          <a:lstStyle/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r>
              <a:rPr lang="en-GB" b="1" dirty="0" smtClean="0"/>
              <a:t>Mod_09_14 Amendment to Make Whole Payments for Interconnector Units</a:t>
            </a:r>
          </a:p>
          <a:p>
            <a:pPr marL="0" indent="0">
              <a:buNone/>
            </a:pPr>
            <a:r>
              <a:rPr lang="en-IE" i="1" dirty="0"/>
              <a:t>The purpose of this Modification Proposal is  to amend the Code so that Interconnector Users receive Make Whole Payments based on their aggregate position across all gate windows (EA1, EA2 &amp; WD1) in which they have traded from the current Code wording where each gate window is considered separately for the calculation of Make Whole Payments. </a:t>
            </a:r>
            <a:endParaRPr lang="en-GB" i="1" dirty="0" smtClean="0"/>
          </a:p>
          <a:p>
            <a:pPr marL="0" indent="0">
              <a:buNone/>
            </a:pPr>
            <a:r>
              <a:rPr lang="en-GB" b="1" dirty="0" smtClean="0"/>
              <a:t> </a:t>
            </a:r>
          </a:p>
          <a:p>
            <a:pPr>
              <a:buNone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83358A-ED6A-4051-B8B2-61C1384FDEAD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124965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 Template">
  <a:themeElements>
    <a:clrScheme name="Custom 1">
      <a:dk1>
        <a:sysClr val="windowText" lastClr="000000"/>
      </a:dk1>
      <a:lt1>
        <a:sysClr val="window" lastClr="FFFFFF"/>
      </a:lt1>
      <a:dk2>
        <a:srgbClr val="006600"/>
      </a:dk2>
      <a:lt2>
        <a:srgbClr val="669900"/>
      </a:lt2>
      <a:accent1>
        <a:srgbClr val="99FFCC"/>
      </a:accent1>
      <a:accent2>
        <a:srgbClr val="006699"/>
      </a:accent2>
      <a:accent3>
        <a:srgbClr val="17365D"/>
      </a:accent3>
      <a:accent4>
        <a:srgbClr val="F20000"/>
      </a:accent4>
      <a:accent5>
        <a:srgbClr val="A50021"/>
      </a:accent5>
      <a:accent6>
        <a:srgbClr val="66006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FF6600"/>
        </a:dk2>
        <a:lt2>
          <a:srgbClr val="666666"/>
        </a:lt2>
        <a:accent1>
          <a:srgbClr val="993300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CAADAA"/>
        </a:accent5>
        <a:accent6>
          <a:srgbClr val="E7B98A"/>
        </a:accent6>
        <a:hlink>
          <a:srgbClr val="000000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00"/>
        </a:dk1>
        <a:lt1>
          <a:srgbClr val="FFFFFF"/>
        </a:lt1>
        <a:dk2>
          <a:srgbClr val="FF6600"/>
        </a:dk2>
        <a:lt2>
          <a:srgbClr val="666666"/>
        </a:lt2>
        <a:accent1>
          <a:srgbClr val="993300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CAADAA"/>
        </a:accent5>
        <a:accent6>
          <a:srgbClr val="E7B98A"/>
        </a:accent6>
        <a:hlink>
          <a:srgbClr val="000000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Modification Document" ma:contentTypeID="0x010100269864AADB634B43A1DAFE75AB6B7AEA00E694DBD827E2A74DAF8DBA9CA236CE9A" ma:contentTypeVersion="10" ma:contentTypeDescription="" ma:contentTypeScope="" ma:versionID="76444a00e0d344046184e9be4e4b7bda">
  <xsd:schema xmlns:xsd="http://www.w3.org/2001/XMLSchema" xmlns:p="http://schemas.microsoft.com/office/2006/metadata/properties" xmlns:ns2="f69c7b9a-bbed-41f8-b24c-bbeb71979adf" xmlns:ns3="bd8dd43f-48f8-46ce-9b8d-78f402b7750b" targetNamespace="http://schemas.microsoft.com/office/2006/metadata/properties" ma:root="true" ma:fieldsID="9f63ddca8ac484b9842f993b74a9b250" ns2:_="" ns3:_="">
    <xsd:import namespace="f69c7b9a-bbed-41f8-b24c-bbeb71979adf"/>
    <xsd:import namespace="bd8dd43f-48f8-46ce-9b8d-78f402b7750b"/>
    <xsd:element name="properties">
      <xsd:complexType>
        <xsd:sequence>
          <xsd:element name="documentManagement">
            <xsd:complexType>
              <xsd:all>
                <xsd:element ref="ns2:FromMMT" minOccurs="0"/>
                <xsd:element ref="ns2:MMTID" minOccurs="0"/>
                <xsd:element ref="ns3:ModID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f69c7b9a-bbed-41f8-b24c-bbeb71979adf" elementFormDefault="qualified">
    <xsd:import namespace="http://schemas.microsoft.com/office/2006/documentManagement/types"/>
    <xsd:element name="FromMMT" ma:index="1" nillable="true" ma:displayName="From MMT" ma:default="0" ma:description="Indicates if the item was published from MMT" ma:internalName="FromMMT">
      <xsd:simpleType>
        <xsd:restriction base="dms:Boolean"/>
      </xsd:simpleType>
    </xsd:element>
    <xsd:element name="MMTID" ma:index="2" nillable="true" ma:displayName="MMT ID" ma:decimals="0" ma:internalName="MMTID" ma:percentage="FALSE">
      <xsd:simpleType>
        <xsd:restriction base="dms:Number"/>
      </xsd:simpleType>
    </xsd:element>
  </xsd:schema>
  <xsd:schema xmlns:xsd="http://www.w3.org/2001/XMLSchema" xmlns:dms="http://schemas.microsoft.com/office/2006/documentManagement/types" targetNamespace="bd8dd43f-48f8-46ce-9b8d-78f402b7750b" elementFormDefault="qualified">
    <xsd:import namespace="http://schemas.microsoft.com/office/2006/documentManagement/types"/>
    <xsd:element name="ModID" ma:index="3" nillable="true" ma:displayName="Mod ID" ma:list="{fe5fb5e6-2196-48f2-87cb-9a5f0541640f}" ma:internalName="ModID" ma:showField="ModificationID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Content Type"/>
        <xsd:element ref="dc:title" minOccurs="0" maxOccurs="1" ma:index="0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FromMMT xmlns="f69c7b9a-bbed-41f8-b24c-bbeb71979adf">true</FromMMT>
    <MMTID xmlns="f69c7b9a-bbed-41f8-b24c-bbeb71979adf">1614</MMTID>
    <ModID xmlns="bd8dd43f-48f8-46ce-9b8d-78f402b7750b">701</ModID>
  </documentManagement>
</p:properties>
</file>

<file path=customXml/itemProps1.xml><?xml version="1.0" encoding="utf-8"?>
<ds:datastoreItem xmlns:ds="http://schemas.openxmlformats.org/officeDocument/2006/customXml" ds:itemID="{8BD19632-2BEC-4000-A58D-2389998C3BBD}"/>
</file>

<file path=customXml/itemProps2.xml><?xml version="1.0" encoding="utf-8"?>
<ds:datastoreItem xmlns:ds="http://schemas.openxmlformats.org/officeDocument/2006/customXml" ds:itemID="{4350D0D4-242E-4F33-8369-38C3885A8365}"/>
</file>

<file path=customXml/itemProps3.xml><?xml version="1.0" encoding="utf-8"?>
<ds:datastoreItem xmlns:ds="http://schemas.openxmlformats.org/officeDocument/2006/customXml" ds:itemID="{0A810CFF-3D38-423A-9B16-1C818204B61A}"/>
</file>

<file path=docProps/app.xml><?xml version="1.0" encoding="utf-8"?>
<Properties xmlns="http://schemas.openxmlformats.org/officeDocument/2006/extended-properties" xmlns:vt="http://schemas.openxmlformats.org/officeDocument/2006/docPropsVTypes">
  <Template>Presentation Template</Template>
  <TotalTime>21003</TotalTime>
  <Words>398</Words>
  <Application>Microsoft Office PowerPoint</Application>
  <PresentationFormat>On-screen Show (4:3)</PresentationFormat>
  <Paragraphs>69</Paragraphs>
  <Slides>11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Presentation Template</vt:lpstr>
      <vt:lpstr>    Make Whole Payments Modification Proposals  Modifications Committee Meeting  04 December 2014    </vt:lpstr>
      <vt:lpstr>Introduction</vt:lpstr>
      <vt:lpstr>Background</vt:lpstr>
      <vt:lpstr>Level of MWPs</vt:lpstr>
      <vt:lpstr>Impact of Trading Pattern</vt:lpstr>
      <vt:lpstr>2013 RA Analysis</vt:lpstr>
      <vt:lpstr>Total Export MIUNs June 2014</vt:lpstr>
      <vt:lpstr>Example - June 2014 Analysis</vt:lpstr>
      <vt:lpstr>Explanation of Proposals</vt:lpstr>
      <vt:lpstr>Explanation of Proposals (2)</vt:lpstr>
      <vt:lpstr>Summary</vt:lpstr>
    </vt:vector>
  </TitlesOfParts>
  <Company>NIAUR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Meeting 58 RA Slides</dc:title>
  <dc:creator>ardines</dc:creator>
  <dc:description>Version 1.0.8</dc:description>
  <cp:lastModifiedBy>sking</cp:lastModifiedBy>
  <cp:revision>1499</cp:revision>
  <dcterms:created xsi:type="dcterms:W3CDTF">2011-08-30T12:40:39Z</dcterms:created>
  <dcterms:modified xsi:type="dcterms:W3CDTF">2014-12-03T17:34:25Z</dcterms:modified>
  <cp:contentType>Modification Document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BG Template">
    <vt:bool>true</vt:bool>
  </property>
  <property fmtid="{D5CDD505-2E9C-101B-9397-08002B2CF9AE}" pid="3" name="Presentation Type">
    <vt:lpwstr>BG Presentation</vt:lpwstr>
  </property>
  <property fmtid="{D5CDD505-2E9C-101B-9397-08002B2CF9AE}" pid="4" name="ContentTypeId">
    <vt:lpwstr>0x010100269864AADB634B43A1DAFE75AB6B7AEA00E694DBD827E2A74DAF8DBA9CA236CE9A</vt:lpwstr>
  </property>
  <property fmtid="{D5CDD505-2E9C-101B-9397-08002B2CF9AE}" pid="7" name="Copy to Website">
    <vt:lpwstr>true</vt:lpwstr>
  </property>
  <property fmtid="{D5CDD505-2E9C-101B-9397-08002B2CF9AE}" pid="8" name="Mod ID">
    <vt:lpwstr>1039</vt:lpwstr>
  </property>
  <property fmtid="{D5CDD505-2E9C-101B-9397-08002B2CF9AE}" pid="9" name="Year of Modification Proposal">
    <vt:lpwstr>2014</vt:lpwstr>
  </property>
  <property fmtid="{D5CDD505-2E9C-101B-9397-08002B2CF9AE}" pid="10" name="Document Type">
    <vt:lpwstr>Modification Proposal</vt:lpwstr>
  </property>
  <property fmtid="{D5CDD505-2E9C-101B-9397-08002B2CF9AE}" pid="12" name="_CopySource">
    <vt:lpwstr>Modifications Committee Presentation 04 12 14.pptx</vt:lpwstr>
  </property>
  <property fmtid="{D5CDD505-2E9C-101B-9397-08002B2CF9AE}" pid="13" name="Order">
    <vt:r8>357400</vt:r8>
  </property>
</Properties>
</file>