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5" r:id="rId6"/>
    <p:sldId id="264" r:id="rId7"/>
    <p:sldId id="259"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1516254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70924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214445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28485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478390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3550274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2973760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11194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416906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147287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4ECFE-4407-4B97-B0F5-9D2E2C3E7ADB}" type="datetimeFigureOut">
              <a:rPr lang="en-IE" smtClean="0"/>
              <a:pPr/>
              <a:t>24/05/2012</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2328455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4ECFE-4407-4B97-B0F5-9D2E2C3E7ADB}" type="datetimeFigureOut">
              <a:rPr lang="en-IE" smtClean="0"/>
              <a:pPr/>
              <a:t>24/05/2012</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724FE-A8F7-43CD-BCEA-C4C0FBEC21AF}" type="slidenum">
              <a:rPr lang="en-IE" smtClean="0"/>
              <a:pPr/>
              <a:t>‹#›</a:t>
            </a:fld>
            <a:endParaRPr lang="en-IE"/>
          </a:p>
        </p:txBody>
      </p:sp>
    </p:spTree>
    <p:extLst>
      <p:ext uri="{BB962C8B-B14F-4D97-AF65-F5344CB8AC3E}">
        <p14:creationId xmlns:p14="http://schemas.microsoft.com/office/powerpoint/2010/main" xmlns="" val="490419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4800" dirty="0" smtClean="0">
                <a:solidFill>
                  <a:schemeClr val="bg1"/>
                </a:solidFill>
              </a:rPr>
              <a:t>Modification Proposal</a:t>
            </a:r>
            <a:br>
              <a:rPr lang="en-IE" sz="4800" dirty="0" smtClean="0">
                <a:solidFill>
                  <a:schemeClr val="bg1"/>
                </a:solidFill>
              </a:rPr>
            </a:br>
            <a:r>
              <a:rPr lang="en-IE" sz="2800" dirty="0" smtClean="0">
                <a:solidFill>
                  <a:schemeClr val="bg1"/>
                </a:solidFill>
              </a:rPr>
              <a:t>Mod_11_12</a:t>
            </a:r>
            <a:endParaRPr lang="en-IE" sz="2800" dirty="0">
              <a:solidFill>
                <a:schemeClr val="bg1"/>
              </a:solidFill>
            </a:endParaRPr>
          </a:p>
        </p:txBody>
      </p:sp>
      <p:sp>
        <p:nvSpPr>
          <p:cNvPr id="3" name="Subtitle 2"/>
          <p:cNvSpPr>
            <a:spLocks noGrp="1"/>
          </p:cNvSpPr>
          <p:nvPr>
            <p:ph type="subTitle" idx="1"/>
          </p:nvPr>
        </p:nvSpPr>
        <p:spPr>
          <a:xfrm>
            <a:off x="0" y="3501008"/>
            <a:ext cx="9144000" cy="1752600"/>
          </a:xfrm>
        </p:spPr>
        <p:txBody>
          <a:bodyPr>
            <a:normAutofit/>
          </a:bodyPr>
          <a:lstStyle/>
          <a:p>
            <a:r>
              <a:rPr lang="en-IE" sz="2000" dirty="0" smtClean="0">
                <a:solidFill>
                  <a:schemeClr val="bg1">
                    <a:lumMod val="75000"/>
                  </a:schemeClr>
                </a:solidFill>
              </a:rPr>
              <a:t>Gaelectric Energy Storage Presentation to Modifications Committee</a:t>
            </a:r>
          </a:p>
          <a:p>
            <a:endParaRPr lang="en-IE" sz="2000" dirty="0">
              <a:solidFill>
                <a:schemeClr val="bg1">
                  <a:lumMod val="75000"/>
                </a:schemeClr>
              </a:solidFill>
            </a:endParaRPr>
          </a:p>
          <a:p>
            <a:r>
              <a:rPr lang="en-IE" sz="2000" dirty="0" smtClean="0">
                <a:solidFill>
                  <a:schemeClr val="bg1">
                    <a:lumMod val="75000"/>
                  </a:schemeClr>
                </a:solidFill>
              </a:rPr>
              <a:t>29/05/2012</a:t>
            </a:r>
            <a:endParaRPr lang="en-IE" sz="2000" dirty="0">
              <a:solidFill>
                <a:schemeClr val="bg1">
                  <a:lumMod val="75000"/>
                </a:schemeClr>
              </a:solidFill>
            </a:endParaRPr>
          </a:p>
        </p:txBody>
      </p:sp>
    </p:spTree>
    <p:extLst>
      <p:ext uri="{BB962C8B-B14F-4D97-AF65-F5344CB8AC3E}">
        <p14:creationId xmlns:p14="http://schemas.microsoft.com/office/powerpoint/2010/main" xmlns="" val="3346914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Agenda</a:t>
            </a:r>
            <a:endParaRPr lang="en-IE" dirty="0"/>
          </a:p>
        </p:txBody>
      </p:sp>
      <p:sp>
        <p:nvSpPr>
          <p:cNvPr id="6" name="Content Placeholder 5"/>
          <p:cNvSpPr>
            <a:spLocks noGrp="1"/>
          </p:cNvSpPr>
          <p:nvPr>
            <p:ph idx="1"/>
          </p:nvPr>
        </p:nvSpPr>
        <p:spPr>
          <a:xfrm>
            <a:off x="2339752" y="1628800"/>
            <a:ext cx="6804248" cy="5229201"/>
          </a:xfrm>
        </p:spPr>
        <p:txBody>
          <a:bodyPr/>
          <a:lstStyle/>
          <a:p>
            <a:pPr marL="514350" indent="-514350">
              <a:buFont typeface="+mj-lt"/>
              <a:buAutoNum type="arabicPeriod"/>
            </a:pPr>
            <a:r>
              <a:rPr lang="en-IE" dirty="0">
                <a:solidFill>
                  <a:srgbClr val="FF0000"/>
                </a:solidFill>
                <a:effectLst>
                  <a:outerShdw blurRad="38100" dist="38100" dir="2700000" algn="tl">
                    <a:srgbClr val="000000">
                      <a:alpha val="43137"/>
                    </a:srgbClr>
                  </a:outerShdw>
                </a:effectLst>
              </a:rPr>
              <a:t>Proposed Modification</a:t>
            </a:r>
          </a:p>
          <a:p>
            <a:pPr marL="514350" indent="-514350">
              <a:buFont typeface="+mj-lt"/>
              <a:buAutoNum type="arabicPeriod"/>
            </a:pPr>
            <a:r>
              <a:rPr lang="en-IE" dirty="0" smtClean="0"/>
              <a:t>Compressed Air Energy Storage</a:t>
            </a:r>
          </a:p>
          <a:p>
            <a:pPr marL="514350" indent="-514350">
              <a:buFont typeface="+mj-lt"/>
              <a:buAutoNum type="arabicPeriod"/>
            </a:pPr>
            <a:r>
              <a:rPr lang="en-IE" dirty="0" smtClean="0"/>
              <a:t>Unworkable Options</a:t>
            </a:r>
          </a:p>
          <a:p>
            <a:pPr marL="514350" indent="-514350">
              <a:buFont typeface="+mj-lt"/>
              <a:buAutoNum type="arabicPeriod"/>
            </a:pPr>
            <a:endParaRPr lang="en-IE" dirty="0"/>
          </a:p>
          <a:p>
            <a:pPr marL="0" indent="0">
              <a:buNone/>
            </a:pPr>
            <a:endParaRPr lang="en-IE" dirty="0"/>
          </a:p>
        </p:txBody>
      </p:sp>
    </p:spTree>
    <p:extLst>
      <p:ext uri="{BB962C8B-B14F-4D97-AF65-F5344CB8AC3E}">
        <p14:creationId xmlns:p14="http://schemas.microsoft.com/office/powerpoint/2010/main" xmlns="" val="12169478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598"/>
            <a:ext cx="8229600" cy="1143000"/>
          </a:xfrm>
        </p:spPr>
        <p:txBody>
          <a:bodyPr/>
          <a:lstStyle/>
          <a:p>
            <a:r>
              <a:rPr lang="en-IE" dirty="0" smtClean="0"/>
              <a:t>Proposed Modification</a:t>
            </a:r>
            <a:endParaRPr lang="en-IE" dirty="0"/>
          </a:p>
        </p:txBody>
      </p:sp>
      <p:sp>
        <p:nvSpPr>
          <p:cNvPr id="3" name="Content Placeholder 2"/>
          <p:cNvSpPr>
            <a:spLocks noGrp="1"/>
          </p:cNvSpPr>
          <p:nvPr>
            <p:ph idx="1"/>
          </p:nvPr>
        </p:nvSpPr>
        <p:spPr>
          <a:xfrm>
            <a:off x="421196" y="3212976"/>
            <a:ext cx="8229600" cy="2553147"/>
          </a:xfrm>
        </p:spPr>
        <p:txBody>
          <a:bodyPr>
            <a:normAutofit fontScale="62500" lnSpcReduction="20000"/>
          </a:bodyPr>
          <a:lstStyle/>
          <a:p>
            <a:pPr marL="0" indent="0">
              <a:buNone/>
            </a:pPr>
            <a:r>
              <a:rPr lang="en-IE" b="1" i="1" dirty="0" smtClean="0"/>
              <a:t>Current Definition: </a:t>
            </a:r>
            <a:r>
              <a:rPr lang="en-IE" i="1" dirty="0" smtClean="0"/>
              <a:t>“means a Generator Unit or Supplier Unit that is subject to special treatment in accordance with the rules for Special Units set out in Section 5. The Units concerned are Interconnector Units, Energy Limited Generator Units, Pumped Storage Units, </a:t>
            </a:r>
            <a:r>
              <a:rPr lang="en-IE" i="1" dirty="0" err="1" smtClean="0"/>
              <a:t>Autoproducer</a:t>
            </a:r>
            <a:r>
              <a:rPr lang="en-IE" i="1" dirty="0" smtClean="0"/>
              <a:t> Units, Generator Units Under Test and Demand Side Units.”</a:t>
            </a:r>
            <a:endParaRPr lang="en-IE" b="1" i="1" dirty="0" smtClean="0"/>
          </a:p>
          <a:p>
            <a:pPr marL="0" indent="0">
              <a:buNone/>
            </a:pPr>
            <a:endParaRPr lang="en-IE" sz="2600" b="1" i="1" dirty="0" smtClean="0"/>
          </a:p>
          <a:p>
            <a:pPr marL="0" indent="0">
              <a:buNone/>
            </a:pPr>
            <a:r>
              <a:rPr lang="en-IE" b="1" i="1" dirty="0" smtClean="0"/>
              <a:t>Aim: </a:t>
            </a:r>
            <a:r>
              <a:rPr lang="en-IE" dirty="0" smtClean="0"/>
              <a:t>To work with SEMO, TSOs &amp; RAs to come to an equitable position for CAES in the T&amp;SC as a Special Unit.</a:t>
            </a:r>
          </a:p>
          <a:p>
            <a:pPr marL="0" indent="0">
              <a:buNone/>
            </a:pPr>
            <a:endParaRPr lang="en-IE" dirty="0"/>
          </a:p>
        </p:txBody>
      </p:sp>
      <p:sp>
        <p:nvSpPr>
          <p:cNvPr id="5" name="Rectangle 4"/>
          <p:cNvSpPr/>
          <p:nvPr/>
        </p:nvSpPr>
        <p:spPr>
          <a:xfrm>
            <a:off x="755576" y="1268760"/>
            <a:ext cx="7560840" cy="1584176"/>
          </a:xfrm>
          <a:prstGeom prst="rect">
            <a:avLst/>
          </a:prstGeom>
          <a:solidFill>
            <a:schemeClr val="accent3">
              <a:lumMod val="60000"/>
              <a:lumOff val="40000"/>
              <a:alpha val="66000"/>
            </a:schemeClr>
          </a:solidFill>
          <a:ln>
            <a:solidFill>
              <a:schemeClr val="accent3"/>
            </a:solidFill>
          </a:ln>
          <a:effectLst>
            <a:outerShdw blurRad="76200" dir="13500000" sy="23000" kx="12000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000" b="1" dirty="0" smtClean="0">
                <a:solidFill>
                  <a:schemeClr val="tx1"/>
                </a:solidFill>
              </a:rPr>
              <a:t>To extend the definition of Special Units in the Trading and Settlement Code to include Compressed Air Energy Storage.</a:t>
            </a:r>
            <a:endParaRPr lang="en-IE" sz="2000" b="1" dirty="0">
              <a:solidFill>
                <a:schemeClr val="tx1"/>
              </a:solidFill>
            </a:endParaRPr>
          </a:p>
        </p:txBody>
      </p:sp>
    </p:spTree>
    <p:extLst>
      <p:ext uri="{BB962C8B-B14F-4D97-AF65-F5344CB8AC3E}">
        <p14:creationId xmlns:p14="http://schemas.microsoft.com/office/powerpoint/2010/main" xmlns="" val="1187876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500"/>
                                        <p:tgtEl>
                                          <p:spTgt spid="3">
                                            <p:txEl>
                                              <p:pRg st="0" end="0"/>
                                            </p:txEl>
                                          </p:spTgt>
                                        </p:tgtEl>
                                      </p:cBhvr>
                                    </p:animEffect>
                                  </p:childTnLst>
                                </p:cTn>
                              </p:par>
                              <p:par>
                                <p:cTn id="15" presetID="10"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598"/>
            <a:ext cx="8229600" cy="1143000"/>
          </a:xfrm>
        </p:spPr>
        <p:txBody>
          <a:bodyPr/>
          <a:lstStyle/>
          <a:p>
            <a:r>
              <a:rPr lang="en-IE" dirty="0" smtClean="0"/>
              <a:t>In conjunction with…</a:t>
            </a:r>
            <a:endParaRPr lang="en-IE" dirty="0"/>
          </a:p>
        </p:txBody>
      </p:sp>
      <p:sp>
        <p:nvSpPr>
          <p:cNvPr id="3" name="Content Placeholder 5"/>
          <p:cNvSpPr>
            <a:spLocks noGrp="1"/>
          </p:cNvSpPr>
          <p:nvPr>
            <p:ph idx="1"/>
          </p:nvPr>
        </p:nvSpPr>
        <p:spPr>
          <a:xfrm>
            <a:off x="899592" y="1124744"/>
            <a:ext cx="7416824" cy="5229201"/>
          </a:xfrm>
        </p:spPr>
        <p:txBody>
          <a:bodyPr>
            <a:normAutofit/>
          </a:bodyPr>
          <a:lstStyle/>
          <a:p>
            <a:pPr marL="0" indent="0">
              <a:buNone/>
            </a:pPr>
            <a:endParaRPr lang="en-IE" sz="2000" i="1" dirty="0" smtClean="0"/>
          </a:p>
          <a:p>
            <a:pPr marL="0" indent="0">
              <a:buNone/>
            </a:pPr>
            <a:r>
              <a:rPr lang="en-IE" sz="2000" i="1" dirty="0" smtClean="0"/>
              <a:t>“However </a:t>
            </a:r>
            <a:r>
              <a:rPr lang="en-IE" sz="2000" i="1" dirty="0"/>
              <a:t>other forms of storage such as compressed air storage are becoming available and the rewards and value to the system of system level storage needs to be reviewed. To this end the SEM Committee will request that the TSOs undertake a review covering payments for system wide storage and provide recommendations to the SEM Committee</a:t>
            </a:r>
            <a:r>
              <a:rPr lang="en-IE" sz="2000" dirty="0" smtClean="0"/>
              <a:t>.”</a:t>
            </a:r>
          </a:p>
          <a:p>
            <a:pPr marL="0" indent="0">
              <a:buNone/>
            </a:pPr>
            <a:endParaRPr lang="en-IE" sz="2000" dirty="0" smtClean="0"/>
          </a:p>
          <a:p>
            <a:pPr marL="0" indent="0">
              <a:buNone/>
            </a:pPr>
            <a:r>
              <a:rPr lang="en-IE" sz="2000" dirty="0" smtClean="0"/>
              <a:t>Demand Side Vision 2020 Decision Paper (SEM-10-052)</a:t>
            </a:r>
            <a:endParaRPr lang="en-IE" sz="2000" dirty="0"/>
          </a:p>
          <a:p>
            <a:pPr marL="0" indent="0">
              <a:buNone/>
            </a:pPr>
            <a:endParaRPr lang="en-IE" sz="2000" dirty="0"/>
          </a:p>
        </p:txBody>
      </p:sp>
    </p:spTree>
    <p:extLst>
      <p:ext uri="{BB962C8B-B14F-4D97-AF65-F5344CB8AC3E}">
        <p14:creationId xmlns:p14="http://schemas.microsoft.com/office/powerpoint/2010/main" xmlns="" val="33283232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Agenda</a:t>
            </a:r>
            <a:endParaRPr lang="en-IE" dirty="0"/>
          </a:p>
        </p:txBody>
      </p:sp>
      <p:sp>
        <p:nvSpPr>
          <p:cNvPr id="6" name="Content Placeholder 5"/>
          <p:cNvSpPr>
            <a:spLocks noGrp="1"/>
          </p:cNvSpPr>
          <p:nvPr>
            <p:ph idx="1"/>
          </p:nvPr>
        </p:nvSpPr>
        <p:spPr>
          <a:xfrm>
            <a:off x="2339752" y="1628800"/>
            <a:ext cx="6804248" cy="5229201"/>
          </a:xfrm>
        </p:spPr>
        <p:txBody>
          <a:bodyPr/>
          <a:lstStyle/>
          <a:p>
            <a:pPr marL="514350" indent="-514350">
              <a:buFont typeface="+mj-lt"/>
              <a:buAutoNum type="arabicPeriod"/>
            </a:pPr>
            <a:r>
              <a:rPr lang="en-IE" dirty="0"/>
              <a:t>Proposed Modification</a:t>
            </a:r>
          </a:p>
          <a:p>
            <a:pPr marL="514350" indent="-514350">
              <a:buFont typeface="+mj-lt"/>
              <a:buAutoNum type="arabicPeriod"/>
            </a:pPr>
            <a:r>
              <a:rPr lang="en-IE" dirty="0">
                <a:solidFill>
                  <a:srgbClr val="FF0000"/>
                </a:solidFill>
                <a:effectLst>
                  <a:outerShdw blurRad="38100" dist="38100" dir="2700000" algn="tl">
                    <a:srgbClr val="000000">
                      <a:alpha val="43137"/>
                    </a:srgbClr>
                  </a:outerShdw>
                </a:effectLst>
              </a:rPr>
              <a:t>Compressed Air Energy Storage</a:t>
            </a:r>
          </a:p>
          <a:p>
            <a:pPr marL="514350" indent="-514350">
              <a:buFont typeface="+mj-lt"/>
              <a:buAutoNum type="arabicPeriod"/>
            </a:pPr>
            <a:r>
              <a:rPr lang="en-IE" dirty="0" smtClean="0"/>
              <a:t>Unworkable Options</a:t>
            </a:r>
          </a:p>
          <a:p>
            <a:pPr marL="514350" indent="-514350">
              <a:buFont typeface="+mj-lt"/>
              <a:buAutoNum type="arabicPeriod"/>
            </a:pPr>
            <a:endParaRPr lang="en-IE" dirty="0"/>
          </a:p>
          <a:p>
            <a:pPr marL="0" indent="0">
              <a:buNone/>
            </a:pPr>
            <a:endParaRPr lang="en-IE" dirty="0"/>
          </a:p>
        </p:txBody>
      </p:sp>
    </p:spTree>
    <p:extLst>
      <p:ext uri="{BB962C8B-B14F-4D97-AF65-F5344CB8AC3E}">
        <p14:creationId xmlns:p14="http://schemas.microsoft.com/office/powerpoint/2010/main" xmlns="" val="96367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1"/>
          <p:cNvGrpSpPr/>
          <p:nvPr/>
        </p:nvGrpSpPr>
        <p:grpSpPr>
          <a:xfrm>
            <a:off x="1512811" y="1037303"/>
            <a:ext cx="6195922" cy="5632055"/>
            <a:chOff x="2123728" y="116632"/>
            <a:chExt cx="5688632" cy="6048672"/>
          </a:xfrm>
        </p:grpSpPr>
        <p:grpSp>
          <p:nvGrpSpPr>
            <p:cNvPr id="3" name="Group 36"/>
            <p:cNvGrpSpPr/>
            <p:nvPr/>
          </p:nvGrpSpPr>
          <p:grpSpPr>
            <a:xfrm>
              <a:off x="2123728" y="908720"/>
              <a:ext cx="5688632" cy="5256584"/>
              <a:chOff x="2433096" y="620688"/>
              <a:chExt cx="6531392" cy="6120680"/>
            </a:xfrm>
          </p:grpSpPr>
          <p:grpSp>
            <p:nvGrpSpPr>
              <p:cNvPr id="8" name="Group 66"/>
              <p:cNvGrpSpPr/>
              <p:nvPr/>
            </p:nvGrpSpPr>
            <p:grpSpPr>
              <a:xfrm>
                <a:off x="2433096" y="872222"/>
                <a:ext cx="6531392" cy="5869146"/>
                <a:chOff x="1352976" y="800214"/>
                <a:chExt cx="6531392" cy="5869146"/>
              </a:xfrm>
            </p:grpSpPr>
            <p:sp>
              <p:nvSpPr>
                <p:cNvPr id="4" name="Oval 3"/>
                <p:cNvSpPr/>
                <p:nvPr/>
              </p:nvSpPr>
              <p:spPr>
                <a:xfrm>
                  <a:off x="3779912" y="4509120"/>
                  <a:ext cx="1512168" cy="2160240"/>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IE" sz="1100" dirty="0" smtClean="0">
                    <a:solidFill>
                      <a:schemeClr val="tx1"/>
                    </a:solidFill>
                  </a:endParaRPr>
                </a:p>
                <a:p>
                  <a:endParaRPr lang="en-IE" sz="1100" dirty="0">
                    <a:solidFill>
                      <a:schemeClr val="tx1"/>
                    </a:solidFill>
                  </a:endParaRPr>
                </a:p>
                <a:p>
                  <a:r>
                    <a:rPr lang="en-IE" sz="1100" dirty="0" smtClean="0">
                      <a:solidFill>
                        <a:schemeClr val="tx1"/>
                      </a:solidFill>
                    </a:rPr>
                    <a:t> </a:t>
                  </a:r>
                </a:p>
                <a:p>
                  <a:endParaRPr lang="en-IE" sz="1100" dirty="0" smtClean="0">
                    <a:solidFill>
                      <a:schemeClr val="tx1"/>
                    </a:solidFill>
                  </a:endParaRPr>
                </a:p>
                <a:p>
                  <a:r>
                    <a:rPr lang="en-IE" sz="1100" dirty="0" smtClean="0">
                      <a:solidFill>
                        <a:schemeClr val="tx1"/>
                      </a:solidFill>
                    </a:rPr>
                    <a:t> </a:t>
                  </a:r>
                </a:p>
                <a:p>
                  <a:r>
                    <a:rPr lang="en-IE" sz="1100" dirty="0" smtClean="0">
                      <a:solidFill>
                        <a:schemeClr val="tx1"/>
                      </a:solidFill>
                    </a:rPr>
                    <a:t> </a:t>
                  </a:r>
                </a:p>
                <a:p>
                  <a:pPr algn="ctr"/>
                  <a:endParaRPr lang="en-IE" sz="1100" dirty="0"/>
                </a:p>
              </p:txBody>
            </p:sp>
            <p:sp>
              <p:nvSpPr>
                <p:cNvPr id="54" name="TextBox 53"/>
                <p:cNvSpPr txBox="1"/>
                <p:nvPr/>
              </p:nvSpPr>
              <p:spPr>
                <a:xfrm>
                  <a:off x="1352976" y="800214"/>
                  <a:ext cx="1368152" cy="276999"/>
                </a:xfrm>
                <a:prstGeom prst="rect">
                  <a:avLst/>
                </a:prstGeom>
                <a:noFill/>
              </p:spPr>
              <p:txBody>
                <a:bodyPr wrap="square" rtlCol="0">
                  <a:spAutoFit/>
                </a:bodyPr>
                <a:lstStyle/>
                <a:p>
                  <a:r>
                    <a:rPr lang="en-IE" sz="1200" b="1" dirty="0" smtClean="0"/>
                    <a:t>Compression Train</a:t>
                  </a:r>
                  <a:endParaRPr lang="en-IE" sz="1200" b="1" dirty="0"/>
                </a:p>
              </p:txBody>
            </p:sp>
            <p:sp>
              <p:nvSpPr>
                <p:cNvPr id="55" name="TextBox 54"/>
                <p:cNvSpPr txBox="1"/>
                <p:nvPr/>
              </p:nvSpPr>
              <p:spPr>
                <a:xfrm>
                  <a:off x="6588224" y="836712"/>
                  <a:ext cx="1296144" cy="276999"/>
                </a:xfrm>
                <a:prstGeom prst="rect">
                  <a:avLst/>
                </a:prstGeom>
                <a:noFill/>
              </p:spPr>
              <p:txBody>
                <a:bodyPr wrap="square" rtlCol="0">
                  <a:spAutoFit/>
                </a:bodyPr>
                <a:lstStyle/>
                <a:p>
                  <a:r>
                    <a:rPr lang="en-IE" sz="1200" b="1" dirty="0" smtClean="0"/>
                    <a:t>Generation Train</a:t>
                  </a:r>
                  <a:endParaRPr lang="en-IE" sz="1200" b="1" dirty="0"/>
                </a:p>
              </p:txBody>
            </p:sp>
            <p:grpSp>
              <p:nvGrpSpPr>
                <p:cNvPr id="9" name="Group 35"/>
                <p:cNvGrpSpPr/>
                <p:nvPr/>
              </p:nvGrpSpPr>
              <p:grpSpPr>
                <a:xfrm>
                  <a:off x="3491880" y="1196752"/>
                  <a:ext cx="3237915" cy="4487475"/>
                  <a:chOff x="3491880" y="1232756"/>
                  <a:chExt cx="3237915" cy="4487475"/>
                </a:xfrm>
              </p:grpSpPr>
              <p:cxnSp>
                <p:nvCxnSpPr>
                  <p:cNvPr id="32" name="Straight Connector 31"/>
                  <p:cNvCxnSpPr>
                    <a:stCxn id="7" idx="2"/>
                    <a:endCxn id="4" idx="0"/>
                  </p:cNvCxnSpPr>
                  <p:nvPr/>
                </p:nvCxnSpPr>
                <p:spPr>
                  <a:xfrm>
                    <a:off x="4535996" y="3392996"/>
                    <a:ext cx="0"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5" idx="0"/>
                  </p:cNvCxnSpPr>
                  <p:nvPr/>
                </p:nvCxnSpPr>
                <p:spPr>
                  <a:xfrm>
                    <a:off x="3491880" y="1232756"/>
                    <a:ext cx="0" cy="1332148"/>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652120" y="1268760"/>
                    <a:ext cx="0" cy="13081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491880" y="2564904"/>
                    <a:ext cx="10441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572000" y="2564904"/>
                    <a:ext cx="1080120" cy="0"/>
                  </a:xfrm>
                  <a:prstGeom prst="line">
                    <a:avLst/>
                  </a:prstGeom>
                </p:spPr>
                <p:style>
                  <a:lnRef idx="1">
                    <a:schemeClr val="accent1"/>
                  </a:lnRef>
                  <a:fillRef idx="0">
                    <a:schemeClr val="accent1"/>
                  </a:fillRef>
                  <a:effectRef idx="0">
                    <a:schemeClr val="accent1"/>
                  </a:effectRef>
                  <a:fontRef idx="minor">
                    <a:schemeClr val="tx1"/>
                  </a:fontRef>
                </p:style>
              </p:cxnSp>
              <p:sp>
                <p:nvSpPr>
                  <p:cNvPr id="56" name="TextBox 55"/>
                  <p:cNvSpPr txBox="1"/>
                  <p:nvPr/>
                </p:nvSpPr>
                <p:spPr>
                  <a:xfrm>
                    <a:off x="4067944" y="2276872"/>
                    <a:ext cx="936104" cy="304614"/>
                  </a:xfrm>
                  <a:prstGeom prst="rect">
                    <a:avLst/>
                  </a:prstGeom>
                  <a:noFill/>
                </p:spPr>
                <p:txBody>
                  <a:bodyPr wrap="square" rtlCol="0">
                    <a:spAutoFit/>
                  </a:bodyPr>
                  <a:lstStyle/>
                  <a:p>
                    <a:r>
                      <a:rPr lang="en-IE" sz="1100" b="1" dirty="0" smtClean="0"/>
                      <a:t>Well Head</a:t>
                    </a:r>
                    <a:endParaRPr lang="en-IE" sz="1100" b="1" dirty="0"/>
                  </a:p>
                </p:txBody>
              </p:sp>
              <p:sp>
                <p:nvSpPr>
                  <p:cNvPr id="57" name="TextBox 56"/>
                  <p:cNvSpPr txBox="1"/>
                  <p:nvPr/>
                </p:nvSpPr>
                <p:spPr>
                  <a:xfrm>
                    <a:off x="4046453" y="5218513"/>
                    <a:ext cx="936104" cy="501718"/>
                  </a:xfrm>
                  <a:prstGeom prst="rect">
                    <a:avLst/>
                  </a:prstGeom>
                  <a:noFill/>
                </p:spPr>
                <p:txBody>
                  <a:bodyPr wrap="square" rtlCol="0">
                    <a:spAutoFit/>
                  </a:bodyPr>
                  <a:lstStyle/>
                  <a:p>
                    <a:pPr algn="ctr"/>
                    <a:r>
                      <a:rPr lang="en-IE" sz="1200" b="1" dirty="0" smtClean="0"/>
                      <a:t>Storage Cavern</a:t>
                    </a:r>
                    <a:endParaRPr lang="en-IE" sz="1200" b="1" dirty="0"/>
                  </a:p>
                </p:txBody>
              </p:sp>
              <p:sp>
                <p:nvSpPr>
                  <p:cNvPr id="71" name="Left Arrow 70"/>
                  <p:cNvSpPr/>
                  <p:nvPr/>
                </p:nvSpPr>
                <p:spPr>
                  <a:xfrm rot="2260459">
                    <a:off x="5855620" y="2029421"/>
                    <a:ext cx="874175" cy="806635"/>
                  </a:xfrm>
                  <a:prstGeom prst="leftArrow">
                    <a:avLst>
                      <a:gd name="adj1" fmla="val 55324"/>
                      <a:gd name="adj2" fmla="val 50000"/>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900" dirty="0" smtClean="0">
                        <a:solidFill>
                          <a:sysClr val="windowText" lastClr="000000"/>
                        </a:solidFill>
                      </a:rPr>
                      <a:t>Gas Input</a:t>
                    </a:r>
                    <a:endParaRPr lang="en-IE" sz="900" dirty="0">
                      <a:solidFill>
                        <a:sysClr val="windowText" lastClr="000000"/>
                      </a:solidFill>
                    </a:endParaRPr>
                  </a:p>
                </p:txBody>
              </p:sp>
            </p:grpSp>
            <p:sp>
              <p:nvSpPr>
                <p:cNvPr id="7" name="Rectangle 6"/>
                <p:cNvSpPr/>
                <p:nvPr/>
              </p:nvSpPr>
              <p:spPr>
                <a:xfrm>
                  <a:off x="4355976" y="2492896"/>
                  <a:ext cx="360040" cy="86409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grpSp>
            <p:nvGrpSpPr>
              <p:cNvPr id="10" name="Group 35"/>
              <p:cNvGrpSpPr/>
              <p:nvPr/>
            </p:nvGrpSpPr>
            <p:grpSpPr>
              <a:xfrm>
                <a:off x="3635896" y="620688"/>
                <a:ext cx="4032448" cy="3024336"/>
                <a:chOff x="3635896" y="620688"/>
                <a:chExt cx="4032448" cy="3024336"/>
              </a:xfrm>
            </p:grpSpPr>
            <p:grpSp>
              <p:nvGrpSpPr>
                <p:cNvPr id="11" name="Group 67"/>
                <p:cNvGrpSpPr/>
                <p:nvPr/>
              </p:nvGrpSpPr>
              <p:grpSpPr>
                <a:xfrm>
                  <a:off x="3635896" y="620688"/>
                  <a:ext cx="4032448" cy="1368152"/>
                  <a:chOff x="2555776" y="548680"/>
                  <a:chExt cx="4032448" cy="1368152"/>
                </a:xfrm>
              </p:grpSpPr>
              <p:sp>
                <p:nvSpPr>
                  <p:cNvPr id="5" name="Trapezoid 4"/>
                  <p:cNvSpPr/>
                  <p:nvPr/>
                </p:nvSpPr>
                <p:spPr>
                  <a:xfrm rot="5400000">
                    <a:off x="2339752" y="764704"/>
                    <a:ext cx="1368152" cy="936104"/>
                  </a:xfrm>
                  <a:prstGeom prst="trapezoid">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dirty="0"/>
                  </a:p>
                </p:txBody>
              </p:sp>
              <p:sp>
                <p:nvSpPr>
                  <p:cNvPr id="6" name="Trapezoid 5"/>
                  <p:cNvSpPr/>
                  <p:nvPr/>
                </p:nvSpPr>
                <p:spPr>
                  <a:xfrm rot="16200000" flipH="1">
                    <a:off x="5436096" y="764704"/>
                    <a:ext cx="1368152" cy="936104"/>
                  </a:xfrm>
                  <a:prstGeom prst="trapezoid">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cxnSp>
              <p:nvCxnSpPr>
                <p:cNvPr id="53" name="Elbow Connector 52"/>
                <p:cNvCxnSpPr/>
                <p:nvPr/>
              </p:nvCxnSpPr>
              <p:spPr>
                <a:xfrm rot="5400000">
                  <a:off x="5580112" y="2420888"/>
                  <a:ext cx="1512168" cy="936104"/>
                </a:xfrm>
                <a:prstGeom prst="bentConnector3">
                  <a:avLst>
                    <a:gd name="adj1" fmla="val 36879"/>
                  </a:avLst>
                </a:prstGeom>
                <a:ln w="28575">
                  <a:solidFill>
                    <a:schemeClr val="tx1"/>
                  </a:solidFill>
                  <a:headEnd type="triangle" w="med" len="med"/>
                  <a:tailEnd type="none" w="med" len="med"/>
                </a:ln>
                <a:scene3d>
                  <a:camera prst="orthographicFront">
                    <a:rot lat="300000" lon="0" rev="0"/>
                  </a:camera>
                  <a:lightRig rig="threePt" dir="t"/>
                </a:scene3d>
              </p:spPr>
              <p:style>
                <a:lnRef idx="1">
                  <a:schemeClr val="accent1"/>
                </a:lnRef>
                <a:fillRef idx="0">
                  <a:schemeClr val="accent1"/>
                </a:fillRef>
                <a:effectRef idx="0">
                  <a:schemeClr val="accent1"/>
                </a:effectRef>
                <a:fontRef idx="minor">
                  <a:schemeClr val="tx1"/>
                </a:fontRef>
              </p:style>
            </p:cxnSp>
            <p:cxnSp>
              <p:nvCxnSpPr>
                <p:cNvPr id="78" name="Elbow Connector 77"/>
                <p:cNvCxnSpPr/>
                <p:nvPr/>
              </p:nvCxnSpPr>
              <p:spPr>
                <a:xfrm rot="16200000" flipH="1">
                  <a:off x="4175956" y="2456892"/>
                  <a:ext cx="1512168" cy="864096"/>
                </a:xfrm>
                <a:prstGeom prst="bentConnector3">
                  <a:avLst>
                    <a:gd name="adj1" fmla="val 3630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38" name="Down Arrow 37"/>
            <p:cNvSpPr/>
            <p:nvPr/>
          </p:nvSpPr>
          <p:spPr>
            <a:xfrm>
              <a:off x="2987824" y="116632"/>
              <a:ext cx="1296144" cy="720080"/>
            </a:xfrm>
            <a:prstGeom prst="down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900" dirty="0" smtClean="0">
                  <a:solidFill>
                    <a:sysClr val="windowText" lastClr="000000"/>
                  </a:solidFill>
                </a:rPr>
                <a:t>Electricity  Input</a:t>
              </a:r>
              <a:endParaRPr lang="en-IE" sz="900" dirty="0">
                <a:solidFill>
                  <a:sysClr val="windowText" lastClr="000000"/>
                </a:solidFill>
              </a:endParaRPr>
            </a:p>
          </p:txBody>
        </p:sp>
      </p:grpSp>
      <p:grpSp>
        <p:nvGrpSpPr>
          <p:cNvPr id="33" name="Group 32"/>
          <p:cNvGrpSpPr/>
          <p:nvPr/>
        </p:nvGrpSpPr>
        <p:grpSpPr>
          <a:xfrm>
            <a:off x="5309038" y="1037303"/>
            <a:ext cx="1411729" cy="670482"/>
            <a:chOff x="5148064" y="188640"/>
            <a:chExt cx="1411729" cy="771514"/>
          </a:xfrm>
        </p:grpSpPr>
        <p:sp>
          <p:nvSpPr>
            <p:cNvPr id="30" name="Down Arrow 29"/>
            <p:cNvSpPr/>
            <p:nvPr/>
          </p:nvSpPr>
          <p:spPr>
            <a:xfrm rot="10800000">
              <a:off x="5148064" y="188640"/>
              <a:ext cx="1411729" cy="771514"/>
            </a:xfrm>
            <a:prstGeom prst="downArrow">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nchorCtr="0">
              <a:scene3d>
                <a:camera prst="orthographicFront">
                  <a:rot lat="0" lon="0" rev="600000"/>
                </a:camera>
                <a:lightRig rig="threePt" dir="t"/>
              </a:scene3d>
            </a:bodyPr>
            <a:lstStyle/>
            <a:p>
              <a:pPr algn="ctr"/>
              <a:endParaRPr lang="en-IE" sz="900" dirty="0">
                <a:solidFill>
                  <a:sysClr val="windowText" lastClr="000000"/>
                </a:solidFill>
              </a:endParaRPr>
            </a:p>
          </p:txBody>
        </p:sp>
        <p:sp>
          <p:nvSpPr>
            <p:cNvPr id="31" name="TextBox 30"/>
            <p:cNvSpPr txBox="1"/>
            <p:nvPr/>
          </p:nvSpPr>
          <p:spPr>
            <a:xfrm>
              <a:off x="5508104" y="404664"/>
              <a:ext cx="648072" cy="369332"/>
            </a:xfrm>
            <a:prstGeom prst="rect">
              <a:avLst/>
            </a:prstGeom>
            <a:noFill/>
          </p:spPr>
          <p:txBody>
            <a:bodyPr wrap="square" rtlCol="0">
              <a:spAutoFit/>
            </a:bodyPr>
            <a:lstStyle/>
            <a:p>
              <a:pPr algn="ctr"/>
              <a:r>
                <a:rPr lang="en-IE" sz="900" dirty="0" smtClean="0"/>
                <a:t>Electricity Output</a:t>
              </a:r>
              <a:endParaRPr lang="en-IE" sz="900" dirty="0"/>
            </a:p>
          </p:txBody>
        </p:sp>
      </p:grpSp>
      <p:sp>
        <p:nvSpPr>
          <p:cNvPr id="35" name="Title 1"/>
          <p:cNvSpPr txBox="1">
            <a:spLocks/>
          </p:cNvSpPr>
          <p:nvPr/>
        </p:nvSpPr>
        <p:spPr>
          <a:xfrm>
            <a:off x="467544" y="-1159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E" dirty="0" smtClean="0"/>
              <a:t>CAES Technology</a:t>
            </a:r>
            <a:endParaRPr lang="en-IE" dirty="0"/>
          </a:p>
        </p:txBody>
      </p:sp>
    </p:spTree>
    <p:extLst>
      <p:ext uri="{BB962C8B-B14F-4D97-AF65-F5344CB8AC3E}">
        <p14:creationId xmlns:p14="http://schemas.microsoft.com/office/powerpoint/2010/main" xmlns="" val="3296758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Agenda</a:t>
            </a:r>
            <a:endParaRPr lang="en-IE" dirty="0"/>
          </a:p>
        </p:txBody>
      </p:sp>
      <p:sp>
        <p:nvSpPr>
          <p:cNvPr id="6" name="Content Placeholder 5"/>
          <p:cNvSpPr>
            <a:spLocks noGrp="1"/>
          </p:cNvSpPr>
          <p:nvPr>
            <p:ph idx="1"/>
          </p:nvPr>
        </p:nvSpPr>
        <p:spPr>
          <a:xfrm>
            <a:off x="2339752" y="1628800"/>
            <a:ext cx="6804248" cy="5229201"/>
          </a:xfrm>
        </p:spPr>
        <p:txBody>
          <a:bodyPr/>
          <a:lstStyle/>
          <a:p>
            <a:pPr marL="514350" indent="-514350">
              <a:buFont typeface="+mj-lt"/>
              <a:buAutoNum type="arabicPeriod"/>
            </a:pPr>
            <a:r>
              <a:rPr lang="en-IE" dirty="0" smtClean="0"/>
              <a:t>Proposed Modification</a:t>
            </a:r>
          </a:p>
          <a:p>
            <a:pPr marL="514350" indent="-514350">
              <a:buFont typeface="+mj-lt"/>
              <a:buAutoNum type="arabicPeriod"/>
            </a:pPr>
            <a:r>
              <a:rPr lang="en-IE" dirty="0"/>
              <a:t>Compressed Air Energy Storage</a:t>
            </a:r>
          </a:p>
          <a:p>
            <a:pPr marL="514350" indent="-514350">
              <a:buFont typeface="+mj-lt"/>
              <a:buAutoNum type="arabicPeriod"/>
            </a:pPr>
            <a:r>
              <a:rPr lang="en-IE" dirty="0">
                <a:solidFill>
                  <a:srgbClr val="FF0000"/>
                </a:solidFill>
                <a:effectLst>
                  <a:outerShdw blurRad="38100" dist="38100" dir="2700000" algn="tl">
                    <a:srgbClr val="000000">
                      <a:alpha val="43137"/>
                    </a:srgbClr>
                  </a:outerShdw>
                </a:effectLst>
              </a:rPr>
              <a:t>Unworkable Options</a:t>
            </a:r>
          </a:p>
          <a:p>
            <a:pPr marL="514350" indent="-514350">
              <a:buFont typeface="+mj-lt"/>
              <a:buAutoNum type="arabicPeriod"/>
            </a:pPr>
            <a:endParaRPr lang="en-IE" dirty="0"/>
          </a:p>
          <a:p>
            <a:pPr marL="0" indent="0">
              <a:buNone/>
            </a:pPr>
            <a:endParaRPr lang="en-IE" dirty="0"/>
          </a:p>
        </p:txBody>
      </p:sp>
    </p:spTree>
    <p:extLst>
      <p:ext uri="{BB962C8B-B14F-4D97-AF65-F5344CB8AC3E}">
        <p14:creationId xmlns:p14="http://schemas.microsoft.com/office/powerpoint/2010/main" xmlns="" val="2423775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IE" dirty="0" smtClean="0"/>
              <a:t>Unworkable Options</a:t>
            </a:r>
            <a:endParaRPr lang="en-IE" dirty="0"/>
          </a:p>
        </p:txBody>
      </p:sp>
      <p:sp>
        <p:nvSpPr>
          <p:cNvPr id="3" name="Content Placeholder 2"/>
          <p:cNvSpPr>
            <a:spLocks noGrp="1"/>
          </p:cNvSpPr>
          <p:nvPr>
            <p:ph idx="1"/>
          </p:nvPr>
        </p:nvSpPr>
        <p:spPr>
          <a:xfrm>
            <a:off x="467544" y="1052736"/>
            <a:ext cx="8229600" cy="4525963"/>
          </a:xfrm>
        </p:spPr>
        <p:txBody>
          <a:bodyPr>
            <a:normAutofit fontScale="85000" lnSpcReduction="20000"/>
          </a:bodyPr>
          <a:lstStyle/>
          <a:p>
            <a:r>
              <a:rPr lang="en-IE" dirty="0" smtClean="0"/>
              <a:t>Pumped Storage:</a:t>
            </a:r>
          </a:p>
          <a:p>
            <a:pPr lvl="1"/>
            <a:r>
              <a:rPr lang="en-IE" dirty="0" smtClean="0"/>
              <a:t>TOD= Pumped Storage Cycle Efficiency (</a:t>
            </a:r>
            <a:r>
              <a:rPr lang="en-IE" dirty="0" err="1" smtClean="0"/>
              <a:t>PSCEut</a:t>
            </a:r>
            <a:r>
              <a:rPr lang="en-IE" dirty="0" smtClean="0"/>
              <a:t>)</a:t>
            </a:r>
          </a:p>
          <a:p>
            <a:pPr lvl="2"/>
            <a:r>
              <a:rPr lang="en-IE" dirty="0" smtClean="0"/>
              <a:t>CAES is dual fuel (each consumed at different times); Resulting in two efficiency metrics.</a:t>
            </a:r>
          </a:p>
          <a:p>
            <a:pPr lvl="2"/>
            <a:r>
              <a:rPr lang="en-IE" dirty="0" smtClean="0"/>
              <a:t>CAES must account for variable cost of Natural Gas</a:t>
            </a:r>
          </a:p>
          <a:p>
            <a:r>
              <a:rPr lang="en-IE" dirty="0" smtClean="0"/>
              <a:t>Demand Side Units</a:t>
            </a:r>
          </a:p>
          <a:p>
            <a:pPr lvl="1"/>
            <a:r>
              <a:rPr lang="en-IE" dirty="0" smtClean="0"/>
              <a:t>Demand Site shall house final customer</a:t>
            </a:r>
          </a:p>
          <a:p>
            <a:pPr lvl="2"/>
            <a:r>
              <a:rPr lang="en-IE" dirty="0" smtClean="0"/>
              <a:t>CAES Demand Site is not a final customer</a:t>
            </a:r>
          </a:p>
          <a:p>
            <a:pPr lvl="2"/>
            <a:r>
              <a:rPr lang="en-IE" dirty="0" smtClean="0"/>
              <a:t>Generated Electricity &gt;De </a:t>
            </a:r>
            <a:r>
              <a:rPr lang="en-IE" dirty="0" err="1" smtClean="0"/>
              <a:t>Minimis</a:t>
            </a:r>
            <a:endParaRPr lang="en-IE" dirty="0" smtClean="0"/>
          </a:p>
          <a:p>
            <a:r>
              <a:rPr lang="en-IE" dirty="0" smtClean="0"/>
              <a:t>Energy Limited Generators</a:t>
            </a:r>
          </a:p>
          <a:p>
            <a:pPr lvl="1"/>
            <a:r>
              <a:rPr lang="en-IE" dirty="0" smtClean="0"/>
              <a:t>Proposed CAES plant has ability to generate as and when required and is not therefore subject to a physical energy limit on its store.</a:t>
            </a:r>
          </a:p>
        </p:txBody>
      </p:sp>
    </p:spTree>
    <p:extLst>
      <p:ext uri="{BB962C8B-B14F-4D97-AF65-F5344CB8AC3E}">
        <p14:creationId xmlns:p14="http://schemas.microsoft.com/office/powerpoint/2010/main" xmlns="" val="231915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1377</MMTID>
    <ModID xmlns="bd8dd43f-48f8-46ce-9b8d-78f402b7750b">658</ModID>
  </documentManagement>
</p:properties>
</file>

<file path=customXml/itemProps1.xml><?xml version="1.0" encoding="utf-8"?>
<ds:datastoreItem xmlns:ds="http://schemas.openxmlformats.org/officeDocument/2006/customXml" ds:itemID="{BAB598B4-9F35-4BC6-90ED-CCC2EE88D94E}"/>
</file>

<file path=customXml/itemProps2.xml><?xml version="1.0" encoding="utf-8"?>
<ds:datastoreItem xmlns:ds="http://schemas.openxmlformats.org/officeDocument/2006/customXml" ds:itemID="{BB80F7FB-ACF5-4746-861E-4718E16B6F73}"/>
</file>

<file path=customXml/itemProps3.xml><?xml version="1.0" encoding="utf-8"?>
<ds:datastoreItem xmlns:ds="http://schemas.openxmlformats.org/officeDocument/2006/customXml" ds:itemID="{D7554048-F4F1-4622-BE07-94BB9F65A2D1}"/>
</file>

<file path=docProps/app.xml><?xml version="1.0" encoding="utf-8"?>
<Properties xmlns="http://schemas.openxmlformats.org/officeDocument/2006/extended-properties" xmlns:vt="http://schemas.openxmlformats.org/officeDocument/2006/docPropsVTypes">
  <TotalTime>552</TotalTime>
  <Words>325</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Modification Proposal Mod_11_12</vt:lpstr>
      <vt:lpstr>Agenda</vt:lpstr>
      <vt:lpstr>Proposed Modification</vt:lpstr>
      <vt:lpstr>In conjunction with…</vt:lpstr>
      <vt:lpstr>Agenda</vt:lpstr>
      <vt:lpstr>Slide 6</vt:lpstr>
      <vt:lpstr>Agenda</vt:lpstr>
      <vt:lpstr>Unworkable Options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42 Slides</dc:title>
  <dc:creator>Brian Kennedy</dc:creator>
  <cp:lastModifiedBy>aodonnell</cp:lastModifiedBy>
  <cp:revision>11</cp:revision>
  <dcterms:created xsi:type="dcterms:W3CDTF">2012-05-22T15:41:57Z</dcterms:created>
  <dcterms:modified xsi:type="dcterms:W3CDTF">2012-05-24T10:03:29Z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996</vt:lpwstr>
  </property>
  <property fmtid="{D5CDD505-2E9C-101B-9397-08002B2CF9AE}" pid="7" name="Year of Modification Proposal">
    <vt:lpwstr>2012</vt:lpwstr>
  </property>
  <property fmtid="{D5CDD505-2E9C-101B-9397-08002B2CF9AE}" pid="8" name="Document Type">
    <vt:lpwstr>Slides</vt:lpwstr>
  </property>
  <property fmtid="{D5CDD505-2E9C-101B-9397-08002B2CF9AE}" pid="10" name="_CopySource">
    <vt:lpwstr>Mod_11_12 slides.pptx</vt:lpwstr>
  </property>
  <property fmtid="{D5CDD505-2E9C-101B-9397-08002B2CF9AE}" pid="11" name="Order">
    <vt:r8>327400</vt:r8>
  </property>
</Properties>
</file>