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14" r:id="rId3"/>
    <p:sldId id="315" r:id="rId4"/>
    <p:sldId id="316" r:id="rId5"/>
    <p:sldId id="280" r:id="rId6"/>
    <p:sldId id="321" r:id="rId7"/>
    <p:sldId id="301" r:id="rId8"/>
    <p:sldId id="278" r:id="rId9"/>
    <p:sldId id="302" r:id="rId10"/>
    <p:sldId id="277" r:id="rId11"/>
    <p:sldId id="304" r:id="rId12"/>
    <p:sldId id="305" r:id="rId13"/>
    <p:sldId id="308" r:id="rId14"/>
    <p:sldId id="324" r:id="rId15"/>
    <p:sldId id="306" r:id="rId16"/>
    <p:sldId id="307" r:id="rId17"/>
    <p:sldId id="319" r:id="rId18"/>
    <p:sldId id="320" r:id="rId19"/>
    <p:sldId id="317" r:id="rId20"/>
    <p:sldId id="310" r:id="rId21"/>
    <p:sldId id="318" r:id="rId22"/>
    <p:sldId id="311" r:id="rId23"/>
    <p:sldId id="312" r:id="rId24"/>
    <p:sldId id="313"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580" y="-7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en-IE" sz="1200" b="0" i="0" u="none" strike="noStrike" kern="1200" cap="none" spc="0" baseline="0" dirty="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884613" y="0"/>
            <a:ext cx="2971800" cy="457200"/>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IE" sz="1200" b="0" i="0" u="none" strike="noStrike" kern="1200" cap="none" spc="0" baseline="0">
                <a:solidFill>
                  <a:srgbClr val="000000"/>
                </a:solidFill>
                <a:uFillTx/>
                <a:latin typeface="Calibri"/>
                <a:cs typeface="+mn-cs"/>
              </a:defRPr>
            </a:lvl1pPr>
          </a:lstStyle>
          <a:p>
            <a:pPr>
              <a:defRPr/>
            </a:pPr>
            <a:fld id="{32570922-3F64-4C70-9950-CBE59AC11742}" type="datetime1">
              <a:rPr/>
              <a:pPr>
                <a:defRPr/>
              </a:pPr>
              <a:t>16/08/2012</a:t>
            </a:fld>
            <a:endParaRPr dirty="0"/>
          </a:p>
        </p:txBody>
      </p:sp>
      <p:sp>
        <p:nvSpPr>
          <p:cNvPr id="18436" name="Slide Image Placeholder 3"/>
          <p:cNvSpPr>
            <a:spLocks noGrp="1" noRot="1" noChangeAspect="1"/>
          </p:cNvSpPr>
          <p:nvPr>
            <p:ph type="sldImg" idx="2"/>
          </p:nvPr>
        </p:nvSpPr>
        <p:spPr bwMode="auto">
          <a:xfrm>
            <a:off x="1143000" y="685800"/>
            <a:ext cx="4572000" cy="34290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E" noProof="0"/>
          </a:p>
        </p:txBody>
      </p:sp>
      <p:sp>
        <p:nvSpPr>
          <p:cNvPr id="6" name="Footer Placeholder 5"/>
          <p:cNvSpPr txBox="1">
            <a:spLocks noGrp="1"/>
          </p:cNvSpPr>
          <p:nvPr>
            <p:ph type="ftr" sz="quarter" idx="4"/>
          </p:nvPr>
        </p:nvSpPr>
        <p:spPr>
          <a:xfrm>
            <a:off x="0" y="8685213"/>
            <a:ext cx="2971800" cy="457200"/>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en-IE" sz="1200" b="0" i="0" u="none" strike="noStrike" kern="1200" cap="none" spc="0" baseline="0" dirty="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884613" y="8685213"/>
            <a:ext cx="2971800" cy="457200"/>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en-IE" sz="1200" b="0" i="0" u="none" strike="noStrike" kern="1200" cap="none" spc="0" baseline="0">
                <a:solidFill>
                  <a:srgbClr val="000000"/>
                </a:solidFill>
                <a:uFillTx/>
                <a:latin typeface="Calibri"/>
                <a:cs typeface="+mn-cs"/>
              </a:defRPr>
            </a:lvl1pPr>
          </a:lstStyle>
          <a:p>
            <a:pPr>
              <a:defRPr/>
            </a:pPr>
            <a:fld id="{512C1F8F-40A7-4964-A596-A246FE3B32CD}" type="slidenum">
              <a:rPr/>
              <a:pPr>
                <a:defRPr/>
              </a:pPr>
              <a:t>‹#›</a:t>
            </a:fld>
            <a:endParaRPr dirty="0"/>
          </a:p>
        </p:txBody>
      </p:sp>
    </p:spTree>
    <p:extLst>
      <p:ext uri="{BB962C8B-B14F-4D97-AF65-F5344CB8AC3E}">
        <p14:creationId xmlns:p14="http://schemas.microsoft.com/office/powerpoint/2010/main" val="1145006501"/>
      </p:ext>
    </p:extLst>
  </p:cSld>
  <p:clrMap bg1="lt1" tx1="dk1" bg2="lt2" tx2="dk2" accent1="accent1" accent2="accent2" accent3="accent3" accent4="accent4" accent5="accent5" accent6="accent6" hlink="hlink" folHlink="folHlink"/>
  <p:notesStyle>
    <a:lvl1pPr algn="l" rtl="0" eaLnBrk="0" fontAlgn="base">
      <a:spcBef>
        <a:spcPct val="0"/>
      </a:spcBef>
      <a:spcAft>
        <a:spcPct val="0"/>
      </a:spcAft>
      <a:defRPr lang="en-US" sz="1200" kern="1200">
        <a:solidFill>
          <a:srgbClr val="000000"/>
        </a:solidFill>
        <a:latin typeface="Calibri"/>
      </a:defRPr>
    </a:lvl1pPr>
    <a:lvl2pPr marL="457200" lvl="1" algn="l" rtl="0" eaLnBrk="0" fontAlgn="base">
      <a:spcBef>
        <a:spcPct val="0"/>
      </a:spcBef>
      <a:spcAft>
        <a:spcPct val="0"/>
      </a:spcAft>
      <a:defRPr lang="en-US" sz="1200" kern="1200">
        <a:solidFill>
          <a:srgbClr val="000000"/>
        </a:solidFill>
        <a:latin typeface="Calibri"/>
      </a:defRPr>
    </a:lvl2pPr>
    <a:lvl3pPr marL="914400" lvl="2" algn="l" rtl="0" eaLnBrk="0" fontAlgn="base">
      <a:spcBef>
        <a:spcPct val="0"/>
      </a:spcBef>
      <a:spcAft>
        <a:spcPct val="0"/>
      </a:spcAft>
      <a:defRPr lang="en-US" sz="1200" kern="1200">
        <a:solidFill>
          <a:srgbClr val="000000"/>
        </a:solidFill>
        <a:latin typeface="Calibri"/>
      </a:defRPr>
    </a:lvl3pPr>
    <a:lvl4pPr marL="1371600" lvl="3" algn="l" rtl="0" eaLnBrk="0" fontAlgn="base">
      <a:spcBef>
        <a:spcPct val="0"/>
      </a:spcBef>
      <a:spcAft>
        <a:spcPct val="0"/>
      </a:spcAft>
      <a:defRPr lang="en-US" sz="1200" kern="1200">
        <a:solidFill>
          <a:srgbClr val="000000"/>
        </a:solidFill>
        <a:latin typeface="Calibri"/>
      </a:defRPr>
    </a:lvl4pPr>
    <a:lvl5pPr marL="1828800" lvl="4" algn="l" rtl="0" eaLnBrk="0" fontAlgn="base">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endParaRPr lang="en-IE"/>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endParaRPr lang="en-IE"/>
          </a:p>
        </p:txBody>
      </p:sp>
      <p:sp>
        <p:nvSpPr>
          <p:cNvPr id="4" name="Date Placeholder 3"/>
          <p:cNvSpPr txBox="1">
            <a:spLocks noGrp="1"/>
          </p:cNvSpPr>
          <p:nvPr>
            <p:ph type="dt" sz="half" idx="10"/>
          </p:nvPr>
        </p:nvSpPr>
        <p:spPr>
          <a:ln/>
        </p:spPr>
        <p:txBody>
          <a:bodyPr/>
          <a:lstStyle>
            <a:lvl1pPr>
              <a:defRPr/>
            </a:lvl1pPr>
          </a:lstStyle>
          <a:p>
            <a:pPr>
              <a:defRPr/>
            </a:pPr>
            <a:fld id="{B903BBC8-F3A7-4A9C-98C1-4334ACC5DB20}" type="datetime1">
              <a:rPr/>
              <a:pPr>
                <a:defRPr/>
              </a:pPr>
              <a:t>16/08/2012</a:t>
            </a:fld>
            <a:endParaRPr dirty="0"/>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78C8EA5D-6DE2-47EB-80DE-3D129BD01663}" type="slidenum">
              <a:rPr/>
              <a:pPr>
                <a:defRPr/>
              </a:pPr>
              <a:t>‹#›</a:t>
            </a:fld>
            <a:endParaRPr dirty="0"/>
          </a:p>
        </p:txBody>
      </p:sp>
    </p:spTree>
    <p:extLst>
      <p:ext uri="{BB962C8B-B14F-4D97-AF65-F5344CB8AC3E}">
        <p14:creationId xmlns:p14="http://schemas.microsoft.com/office/powerpoint/2010/main" val="4069891191"/>
      </p:ext>
    </p:extLst>
  </p:cSld>
  <p:clrMapOvr>
    <a:masterClrMapping/>
  </p:clrMapOvr>
  <p:transition spd="slow"/>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IE"/>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txBox="1">
            <a:spLocks noGrp="1"/>
          </p:cNvSpPr>
          <p:nvPr>
            <p:ph type="dt" sz="half" idx="10"/>
          </p:nvPr>
        </p:nvSpPr>
        <p:spPr>
          <a:ln/>
        </p:spPr>
        <p:txBody>
          <a:bodyPr/>
          <a:lstStyle>
            <a:lvl1pPr>
              <a:defRPr/>
            </a:lvl1pPr>
          </a:lstStyle>
          <a:p>
            <a:pPr>
              <a:defRPr/>
            </a:pPr>
            <a:fld id="{C3A09686-77FD-41D9-B182-BBF4252B06E9}" type="datetime1">
              <a:rPr/>
              <a:pPr>
                <a:defRPr/>
              </a:pPr>
              <a:t>16/08/2012</a:t>
            </a:fld>
            <a:endParaRPr dirty="0"/>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9B7B77C2-A7BC-49AE-BBDC-BEE7A58EC07D}" type="slidenum">
              <a:rPr/>
              <a:pPr>
                <a:defRPr/>
              </a:pPr>
              <a:t>‹#›</a:t>
            </a:fld>
            <a:endParaRPr dirty="0"/>
          </a:p>
        </p:txBody>
      </p:sp>
    </p:spTree>
    <p:extLst>
      <p:ext uri="{BB962C8B-B14F-4D97-AF65-F5344CB8AC3E}">
        <p14:creationId xmlns:p14="http://schemas.microsoft.com/office/powerpoint/2010/main" val="868393315"/>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endParaRPr lang="en-IE"/>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txBox="1">
            <a:spLocks noGrp="1"/>
          </p:cNvSpPr>
          <p:nvPr>
            <p:ph type="dt" sz="half" idx="10"/>
          </p:nvPr>
        </p:nvSpPr>
        <p:spPr>
          <a:ln/>
        </p:spPr>
        <p:txBody>
          <a:bodyPr/>
          <a:lstStyle>
            <a:lvl1pPr>
              <a:defRPr/>
            </a:lvl1pPr>
          </a:lstStyle>
          <a:p>
            <a:pPr>
              <a:defRPr/>
            </a:pPr>
            <a:fld id="{6CABB262-CF27-4089-95A6-CE3A146F0E7E}" type="datetime1">
              <a:rPr/>
              <a:pPr>
                <a:defRPr/>
              </a:pPr>
              <a:t>16/08/2012</a:t>
            </a:fld>
            <a:endParaRPr dirty="0"/>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C7CC5EE6-4BA3-41CD-9A6F-5986C88A6E4F}" type="slidenum">
              <a:rPr/>
              <a:pPr>
                <a:defRPr/>
              </a:pPr>
              <a:t>‹#›</a:t>
            </a:fld>
            <a:endParaRPr dirty="0"/>
          </a:p>
        </p:txBody>
      </p:sp>
    </p:spTree>
    <p:extLst>
      <p:ext uri="{BB962C8B-B14F-4D97-AF65-F5344CB8AC3E}">
        <p14:creationId xmlns:p14="http://schemas.microsoft.com/office/powerpoint/2010/main" val="128516648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IE"/>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txBox="1">
            <a:spLocks noGrp="1"/>
          </p:cNvSpPr>
          <p:nvPr>
            <p:ph type="dt" sz="half" idx="10"/>
          </p:nvPr>
        </p:nvSpPr>
        <p:spPr>
          <a:ln/>
        </p:spPr>
        <p:txBody>
          <a:bodyPr/>
          <a:lstStyle>
            <a:lvl1pPr>
              <a:defRPr/>
            </a:lvl1pPr>
          </a:lstStyle>
          <a:p>
            <a:pPr>
              <a:defRPr/>
            </a:pPr>
            <a:fld id="{95076248-1F8B-45B7-BDE4-17D5CD55327A}" type="datetime1">
              <a:rPr/>
              <a:pPr>
                <a:defRPr/>
              </a:pPr>
              <a:t>16/08/2012</a:t>
            </a:fld>
            <a:endParaRPr dirty="0"/>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E30C22CC-F715-4086-902D-61794B096A70}" type="slidenum">
              <a:rPr/>
              <a:pPr>
                <a:defRPr/>
              </a:pPr>
              <a:t>‹#›</a:t>
            </a:fld>
            <a:endParaRPr dirty="0"/>
          </a:p>
        </p:txBody>
      </p:sp>
    </p:spTree>
    <p:extLst>
      <p:ext uri="{BB962C8B-B14F-4D97-AF65-F5344CB8AC3E}">
        <p14:creationId xmlns:p14="http://schemas.microsoft.com/office/powerpoint/2010/main" val="2988982991"/>
      </p:ext>
    </p:extLst>
  </p:cSld>
  <p:clrMapOvr>
    <a:masterClrMapping/>
  </p:clrMapOvr>
  <p:transition spd="slow"/>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endParaRPr lang="en-IE"/>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D34DF260-DB88-40FE-A916-5465C4167C9A}" type="datetime1">
              <a:rPr/>
              <a:pPr>
                <a:defRPr/>
              </a:pPr>
              <a:t>16/08/2012</a:t>
            </a:fld>
            <a:endParaRPr dirty="0"/>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E0A49898-124E-43A8-92F6-7B9EEAE83333}" type="slidenum">
              <a:rPr/>
              <a:pPr>
                <a:defRPr/>
              </a:pPr>
              <a:t>‹#›</a:t>
            </a:fld>
            <a:endParaRPr dirty="0"/>
          </a:p>
        </p:txBody>
      </p:sp>
    </p:spTree>
    <p:extLst>
      <p:ext uri="{BB962C8B-B14F-4D97-AF65-F5344CB8AC3E}">
        <p14:creationId xmlns:p14="http://schemas.microsoft.com/office/powerpoint/2010/main" val="3995407406"/>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IE"/>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3"/>
          <p:cNvSpPr txBox="1">
            <a:spLocks noGrp="1"/>
          </p:cNvSpPr>
          <p:nvPr>
            <p:ph type="dt" sz="half" idx="10"/>
          </p:nvPr>
        </p:nvSpPr>
        <p:spPr>
          <a:ln/>
        </p:spPr>
        <p:txBody>
          <a:bodyPr/>
          <a:lstStyle>
            <a:lvl1pPr>
              <a:defRPr/>
            </a:lvl1pPr>
          </a:lstStyle>
          <a:p>
            <a:pPr>
              <a:defRPr/>
            </a:pPr>
            <a:fld id="{00400848-7330-4FA7-A185-3E07CE1C8670}" type="datetime1">
              <a:rPr/>
              <a:pPr>
                <a:defRPr/>
              </a:pPr>
              <a:t>16/08/2012</a:t>
            </a:fld>
            <a:endParaRPr dirty="0"/>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61AA434F-B798-4940-A708-D253147E7506}" type="slidenum">
              <a:rPr/>
              <a:pPr>
                <a:defRPr/>
              </a:pPr>
              <a:t>‹#›</a:t>
            </a:fld>
            <a:endParaRPr dirty="0"/>
          </a:p>
        </p:txBody>
      </p:sp>
    </p:spTree>
    <p:extLst>
      <p:ext uri="{BB962C8B-B14F-4D97-AF65-F5344CB8AC3E}">
        <p14:creationId xmlns:p14="http://schemas.microsoft.com/office/powerpoint/2010/main" val="1486530778"/>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IE"/>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3"/>
          <p:cNvSpPr txBox="1">
            <a:spLocks noGrp="1"/>
          </p:cNvSpPr>
          <p:nvPr>
            <p:ph type="dt" sz="half" idx="10"/>
          </p:nvPr>
        </p:nvSpPr>
        <p:spPr>
          <a:ln/>
        </p:spPr>
        <p:txBody>
          <a:bodyPr/>
          <a:lstStyle>
            <a:lvl1pPr>
              <a:defRPr/>
            </a:lvl1pPr>
          </a:lstStyle>
          <a:p>
            <a:pPr>
              <a:defRPr/>
            </a:pPr>
            <a:fld id="{041708B6-67FF-4CB8-92F6-2FEFBEC02872}" type="datetime1">
              <a:rPr/>
              <a:pPr>
                <a:defRPr/>
              </a:pPr>
              <a:t>16/08/2012</a:t>
            </a:fld>
            <a:endParaRPr dirty="0"/>
          </a:p>
        </p:txBody>
      </p:sp>
      <p:sp>
        <p:nvSpPr>
          <p:cNvPr id="8" name="Footer Placeholder 4"/>
          <p:cNvSpPr txBox="1">
            <a:spLocks noGrp="1"/>
          </p:cNvSpPr>
          <p:nvPr>
            <p:ph type="ftr" sz="quarter" idx="11"/>
          </p:nvPr>
        </p:nvSpPr>
        <p:spPr>
          <a:ln/>
        </p:spPr>
        <p:txBody>
          <a:bodyPr/>
          <a:lstStyle>
            <a:lvl1pPr>
              <a:defRPr/>
            </a:lvl1pPr>
          </a:lstStyle>
          <a:p>
            <a:pPr>
              <a:defRPr/>
            </a:pPr>
            <a:endParaRPr/>
          </a:p>
        </p:txBody>
      </p:sp>
      <p:sp>
        <p:nvSpPr>
          <p:cNvPr id="9" name="Slide Number Placeholder 5"/>
          <p:cNvSpPr txBox="1">
            <a:spLocks noGrp="1"/>
          </p:cNvSpPr>
          <p:nvPr>
            <p:ph type="sldNum" sz="quarter" idx="12"/>
          </p:nvPr>
        </p:nvSpPr>
        <p:spPr>
          <a:ln/>
        </p:spPr>
        <p:txBody>
          <a:bodyPr/>
          <a:lstStyle>
            <a:lvl1pPr>
              <a:defRPr/>
            </a:lvl1pPr>
          </a:lstStyle>
          <a:p>
            <a:pPr>
              <a:defRPr/>
            </a:pPr>
            <a:fld id="{A4068F99-CF88-4B85-991D-E0E1A2362311}" type="slidenum">
              <a:rPr/>
              <a:pPr>
                <a:defRPr/>
              </a:pPr>
              <a:t>‹#›</a:t>
            </a:fld>
            <a:endParaRPr dirty="0"/>
          </a:p>
        </p:txBody>
      </p:sp>
    </p:spTree>
    <p:extLst>
      <p:ext uri="{BB962C8B-B14F-4D97-AF65-F5344CB8AC3E}">
        <p14:creationId xmlns:p14="http://schemas.microsoft.com/office/powerpoint/2010/main" val="240937443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IE"/>
          </a:p>
        </p:txBody>
      </p:sp>
      <p:sp>
        <p:nvSpPr>
          <p:cNvPr id="3" name="Date Placeholder 3"/>
          <p:cNvSpPr txBox="1">
            <a:spLocks noGrp="1"/>
          </p:cNvSpPr>
          <p:nvPr>
            <p:ph type="dt" sz="half" idx="10"/>
          </p:nvPr>
        </p:nvSpPr>
        <p:spPr>
          <a:ln/>
        </p:spPr>
        <p:txBody>
          <a:bodyPr/>
          <a:lstStyle>
            <a:lvl1pPr>
              <a:defRPr/>
            </a:lvl1pPr>
          </a:lstStyle>
          <a:p>
            <a:pPr>
              <a:defRPr/>
            </a:pPr>
            <a:fld id="{EB915E3C-9749-4667-B8E8-FDE4F65DFBE7}" type="datetime1">
              <a:rPr/>
              <a:pPr>
                <a:defRPr/>
              </a:pPr>
              <a:t>16/08/2012</a:t>
            </a:fld>
            <a:endParaRPr dirty="0"/>
          </a:p>
        </p:txBody>
      </p:sp>
      <p:sp>
        <p:nvSpPr>
          <p:cNvPr id="4" name="Footer Placeholder 4"/>
          <p:cNvSpPr txBox="1">
            <a:spLocks noGrp="1"/>
          </p:cNvSpPr>
          <p:nvPr>
            <p:ph type="ftr" sz="quarter" idx="11"/>
          </p:nvPr>
        </p:nvSpPr>
        <p:spPr>
          <a:ln/>
        </p:spPr>
        <p:txBody>
          <a:bodyPr/>
          <a:lstStyle>
            <a:lvl1pPr>
              <a:defRPr/>
            </a:lvl1pPr>
          </a:lstStyle>
          <a:p>
            <a:pPr>
              <a:defRPr/>
            </a:pPr>
            <a:endParaRPr/>
          </a:p>
        </p:txBody>
      </p:sp>
      <p:sp>
        <p:nvSpPr>
          <p:cNvPr id="5" name="Slide Number Placeholder 5"/>
          <p:cNvSpPr txBox="1">
            <a:spLocks noGrp="1"/>
          </p:cNvSpPr>
          <p:nvPr>
            <p:ph type="sldNum" sz="quarter" idx="12"/>
          </p:nvPr>
        </p:nvSpPr>
        <p:spPr>
          <a:ln/>
        </p:spPr>
        <p:txBody>
          <a:bodyPr/>
          <a:lstStyle>
            <a:lvl1pPr>
              <a:defRPr/>
            </a:lvl1pPr>
          </a:lstStyle>
          <a:p>
            <a:pPr>
              <a:defRPr/>
            </a:pPr>
            <a:fld id="{BB87EFD2-C36A-4463-A02D-5CD3495DE1B6}" type="slidenum">
              <a:rPr/>
              <a:pPr>
                <a:defRPr/>
              </a:pPr>
              <a:t>‹#›</a:t>
            </a:fld>
            <a:endParaRPr dirty="0"/>
          </a:p>
        </p:txBody>
      </p:sp>
    </p:spTree>
    <p:extLst>
      <p:ext uri="{BB962C8B-B14F-4D97-AF65-F5344CB8AC3E}">
        <p14:creationId xmlns:p14="http://schemas.microsoft.com/office/powerpoint/2010/main" val="3199427256"/>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75928058-5FCA-4005-9DAE-D89A76A46884}" type="datetime1">
              <a:rPr/>
              <a:pPr>
                <a:defRPr/>
              </a:pPr>
              <a:t>16/08/2012</a:t>
            </a:fld>
            <a:endParaRPr dirty="0"/>
          </a:p>
        </p:txBody>
      </p:sp>
      <p:sp>
        <p:nvSpPr>
          <p:cNvPr id="3" name="Footer Placeholder 4"/>
          <p:cNvSpPr txBox="1">
            <a:spLocks noGrp="1"/>
          </p:cNvSpPr>
          <p:nvPr>
            <p:ph type="ftr" sz="quarter" idx="11"/>
          </p:nvPr>
        </p:nvSpPr>
        <p:spPr>
          <a:ln/>
        </p:spPr>
        <p:txBody>
          <a:bodyPr/>
          <a:lstStyle>
            <a:lvl1pPr>
              <a:defRPr/>
            </a:lvl1pPr>
          </a:lstStyle>
          <a:p>
            <a:pPr>
              <a:defRPr/>
            </a:pPr>
            <a:endParaRPr/>
          </a:p>
        </p:txBody>
      </p:sp>
      <p:sp>
        <p:nvSpPr>
          <p:cNvPr id="4" name="Slide Number Placeholder 5"/>
          <p:cNvSpPr txBox="1">
            <a:spLocks noGrp="1"/>
          </p:cNvSpPr>
          <p:nvPr>
            <p:ph type="sldNum" sz="quarter" idx="12"/>
          </p:nvPr>
        </p:nvSpPr>
        <p:spPr>
          <a:ln/>
        </p:spPr>
        <p:txBody>
          <a:bodyPr/>
          <a:lstStyle>
            <a:lvl1pPr>
              <a:defRPr/>
            </a:lvl1pPr>
          </a:lstStyle>
          <a:p>
            <a:pPr>
              <a:defRPr/>
            </a:pPr>
            <a:fld id="{2F65206E-C6B7-46A8-9428-2C43E4F97D4A}" type="slidenum">
              <a:rPr/>
              <a:pPr>
                <a:defRPr/>
              </a:pPr>
              <a:t>‹#›</a:t>
            </a:fld>
            <a:endParaRPr dirty="0"/>
          </a:p>
        </p:txBody>
      </p:sp>
    </p:spTree>
    <p:extLst>
      <p:ext uri="{BB962C8B-B14F-4D97-AF65-F5344CB8AC3E}">
        <p14:creationId xmlns:p14="http://schemas.microsoft.com/office/powerpoint/2010/main" val="544690961"/>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endParaRPr lang="en-IE"/>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A2E3EF35-97E2-4CCD-A43C-22A97841EA60}" type="datetime1">
              <a:rPr/>
              <a:pPr>
                <a:defRPr/>
              </a:pPr>
              <a:t>16/08/2012</a:t>
            </a:fld>
            <a:endParaRPr dirty="0"/>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52FB73AF-3118-4BCA-B7BC-041F0D083C10}" type="slidenum">
              <a:rPr/>
              <a:pPr>
                <a:defRPr/>
              </a:pPr>
              <a:t>‹#›</a:t>
            </a:fld>
            <a:endParaRPr dirty="0"/>
          </a:p>
        </p:txBody>
      </p:sp>
    </p:spTree>
    <p:extLst>
      <p:ext uri="{BB962C8B-B14F-4D97-AF65-F5344CB8AC3E}">
        <p14:creationId xmlns:p14="http://schemas.microsoft.com/office/powerpoint/2010/main" val="1335886502"/>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endParaRPr lang="en-IE"/>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en-IE"/>
            </a:lvl1pPr>
          </a:lstStyle>
          <a:p>
            <a:pPr lvl="0"/>
            <a:endParaRPr lang="en-IE" noProof="0" dirty="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5B6E9CAD-AAF3-4BB0-AC31-8BCD60DE24BF}" type="datetime1">
              <a:rPr/>
              <a:pPr>
                <a:defRPr/>
              </a:pPr>
              <a:t>16/08/2012</a:t>
            </a:fld>
            <a:endParaRPr dirty="0"/>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8A2FA9F4-CA3C-49A9-8CA5-3CB4C690DB60}" type="slidenum">
              <a:rPr/>
              <a:pPr>
                <a:defRPr/>
              </a:pPr>
              <a:t>‹#›</a:t>
            </a:fld>
            <a:endParaRPr dirty="0"/>
          </a:p>
        </p:txBody>
      </p:sp>
    </p:spTree>
    <p:extLst>
      <p:ext uri="{BB962C8B-B14F-4D97-AF65-F5344CB8AC3E}">
        <p14:creationId xmlns:p14="http://schemas.microsoft.com/office/powerpoint/2010/main" val="1130129898"/>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endParaRPr lang="en-IE" smtClean="0"/>
          </a:p>
        </p:txBody>
      </p:sp>
      <p:sp>
        <p:nvSpPr>
          <p:cNvPr id="1027" name="Text Placeholder 2"/>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IE" sz="1200" b="0" i="0" u="none" strike="noStrike" kern="1200" cap="none" spc="0" baseline="0">
                <a:solidFill>
                  <a:srgbClr val="898989"/>
                </a:solidFill>
                <a:uFillTx/>
                <a:latin typeface="Calibri"/>
                <a:cs typeface="+mn-cs"/>
              </a:defRPr>
            </a:lvl1pPr>
          </a:lstStyle>
          <a:p>
            <a:pPr>
              <a:defRPr/>
            </a:pPr>
            <a:fld id="{65D1A715-ACB6-45FD-A29F-FE47FE02C4EA}" type="datetime1">
              <a:rPr/>
              <a:pPr>
                <a:defRPr/>
              </a:pPr>
              <a:t>16/08/2012</a:t>
            </a:fld>
            <a:endParaRPr dirty="0"/>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IE" sz="1200" b="0" i="0" u="none" strike="noStrike" kern="1200" cap="none" spc="0" baseline="0" dirty="0">
                <a:solidFill>
                  <a:srgbClr val="898989"/>
                </a:solidFill>
                <a:uFillTx/>
                <a:latin typeface="Calibri"/>
                <a:cs typeface="+mn-cs"/>
              </a:defRPr>
            </a:lvl1pPr>
          </a:lstStyle>
          <a:p>
            <a:pPr>
              <a:defRPr/>
            </a:pPr>
            <a:endParaRP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IE" sz="1200" b="0" i="0" u="none" strike="noStrike" kern="1200" cap="none" spc="0" baseline="0">
                <a:solidFill>
                  <a:srgbClr val="898989"/>
                </a:solidFill>
                <a:uFillTx/>
                <a:latin typeface="Calibri"/>
                <a:cs typeface="+mn-cs"/>
              </a:defRPr>
            </a:lvl1pPr>
          </a:lstStyle>
          <a:p>
            <a:pPr>
              <a:defRPr/>
            </a:pPr>
            <a:fld id="{549FA8EA-E1EC-4756-A488-A6CFD9D7659E}"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eaLnBrk="0" fontAlgn="base">
        <a:spcBef>
          <a:spcPct val="0"/>
        </a:spcBef>
        <a:spcAft>
          <a:spcPct val="0"/>
        </a:spcAft>
        <a:defRPr lang="en-US" sz="4400" kern="1200">
          <a:solidFill>
            <a:srgbClr val="000000"/>
          </a:solidFill>
          <a:latin typeface="Calibri"/>
        </a:defRPr>
      </a:lvl1pPr>
      <a:lvl2pPr algn="ctr" rtl="0" eaLnBrk="0" fontAlgn="base">
        <a:spcBef>
          <a:spcPct val="0"/>
        </a:spcBef>
        <a:spcAft>
          <a:spcPct val="0"/>
        </a:spcAft>
        <a:defRPr sz="4400">
          <a:solidFill>
            <a:srgbClr val="000000"/>
          </a:solidFill>
          <a:latin typeface="Calibri" pitchFamily="34" charset="0"/>
        </a:defRPr>
      </a:lvl2pPr>
      <a:lvl3pPr algn="ctr" rtl="0" eaLnBrk="0" fontAlgn="base">
        <a:spcBef>
          <a:spcPct val="0"/>
        </a:spcBef>
        <a:spcAft>
          <a:spcPct val="0"/>
        </a:spcAft>
        <a:defRPr sz="4400">
          <a:solidFill>
            <a:srgbClr val="000000"/>
          </a:solidFill>
          <a:latin typeface="Calibri" pitchFamily="34" charset="0"/>
        </a:defRPr>
      </a:lvl3pPr>
      <a:lvl4pPr algn="ctr" rtl="0" eaLnBrk="0" fontAlgn="base">
        <a:spcBef>
          <a:spcPct val="0"/>
        </a:spcBef>
        <a:spcAft>
          <a:spcPct val="0"/>
        </a:spcAft>
        <a:defRPr sz="4400">
          <a:solidFill>
            <a:srgbClr val="000000"/>
          </a:solidFill>
          <a:latin typeface="Calibri" pitchFamily="34" charset="0"/>
        </a:defRPr>
      </a:lvl4pPr>
      <a:lvl5pPr algn="ctr" rtl="0" eaLnBrk="0" fontAlgn="base">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050" name="Title 1"/>
          <p:cNvSpPr txBox="1">
            <a:spLocks noGrp="1"/>
          </p:cNvSpPr>
          <p:nvPr>
            <p:ph type="ctrTitle"/>
          </p:nvPr>
        </p:nvSpPr>
        <p:spPr>
          <a:xfrm>
            <a:off x="685800" y="1700213"/>
            <a:ext cx="7772400" cy="1470025"/>
          </a:xfrm>
        </p:spPr>
        <p:txBody>
          <a:bodyPr/>
          <a:lstStyle/>
          <a:p>
            <a:pPr eaLnBrk="1"/>
            <a:r>
              <a:rPr lang="en-IE" smtClean="0">
                <a:latin typeface="Calibri" pitchFamily="34" charset="0"/>
              </a:rPr>
              <a:t>Review of Bulk Energy Storage in SEM</a:t>
            </a:r>
          </a:p>
        </p:txBody>
      </p:sp>
      <p:sp>
        <p:nvSpPr>
          <p:cNvPr id="2051" name="Subtitle 2"/>
          <p:cNvSpPr txBox="1">
            <a:spLocks noGrp="1"/>
          </p:cNvSpPr>
          <p:nvPr>
            <p:ph type="subTitle" idx="1"/>
          </p:nvPr>
        </p:nvSpPr>
        <p:spPr>
          <a:xfrm>
            <a:off x="1371600" y="3621088"/>
            <a:ext cx="6400800" cy="1752600"/>
          </a:xfrm>
        </p:spPr>
        <p:txBody>
          <a:bodyPr/>
          <a:lstStyle>
            <a:lvl1pPr algn="ctr">
              <a:defRPr sz="3200">
                <a:solidFill>
                  <a:srgbClr val="000000"/>
                </a:solidFill>
                <a:latin typeface="Calibri" pitchFamily="34" charset="0"/>
              </a:defRPr>
            </a:lvl1pPr>
            <a:lvl2pPr algn="ctr">
              <a:defRPr sz="2800">
                <a:solidFill>
                  <a:srgbClr val="000000"/>
                </a:solidFill>
                <a:latin typeface="Calibri" pitchFamily="34" charset="0"/>
              </a:defRPr>
            </a:lvl2pPr>
            <a:lvl3pPr algn="ctr">
              <a:defRPr sz="2400">
                <a:solidFill>
                  <a:srgbClr val="000000"/>
                </a:solidFill>
                <a:latin typeface="Calibri" pitchFamily="34" charset="0"/>
              </a:defRPr>
            </a:lvl3pPr>
            <a:lvl4pPr algn="ctr">
              <a:defRPr sz="2000">
                <a:solidFill>
                  <a:srgbClr val="000000"/>
                </a:solidFill>
                <a:latin typeface="Calibri" pitchFamily="34" charset="0"/>
              </a:defRPr>
            </a:lvl4pPr>
            <a:lvl5pPr algn="ctr">
              <a:defRPr sz="2000">
                <a:solidFill>
                  <a:srgbClr val="000000"/>
                </a:solidFill>
                <a:latin typeface="Calibri" pitchFamily="34" charset="0"/>
              </a:defRPr>
            </a:lvl5pPr>
            <a:lvl6pPr algn="ctr">
              <a:defRPr sz="2000">
                <a:solidFill>
                  <a:srgbClr val="000000"/>
                </a:solidFill>
                <a:latin typeface="Calibri" pitchFamily="34" charset="0"/>
              </a:defRPr>
            </a:lvl6pPr>
            <a:lvl7pPr algn="ctr">
              <a:defRPr sz="2000">
                <a:solidFill>
                  <a:srgbClr val="000000"/>
                </a:solidFill>
                <a:latin typeface="Calibri" pitchFamily="34" charset="0"/>
              </a:defRPr>
            </a:lvl7pPr>
            <a:lvl8pPr algn="ctr">
              <a:defRPr sz="2000">
                <a:solidFill>
                  <a:srgbClr val="000000"/>
                </a:solidFill>
                <a:latin typeface="Calibri" pitchFamily="34" charset="0"/>
              </a:defRPr>
            </a:lvl8pPr>
            <a:lvl9pPr algn="ctr">
              <a:defRPr sz="2000">
                <a:solidFill>
                  <a:srgbClr val="000000"/>
                </a:solidFill>
                <a:latin typeface="Calibri" pitchFamily="34" charset="0"/>
              </a:defRPr>
            </a:lvl9pPr>
          </a:lstStyle>
          <a:p>
            <a:pPr eaLnBrk="1"/>
            <a:r>
              <a:rPr lang="en-IE" b="1" dirty="0" smtClean="0">
                <a:solidFill>
                  <a:srgbClr val="898989"/>
                </a:solidFill>
              </a:rPr>
              <a:t>Gaelectric Energy Storage</a:t>
            </a:r>
            <a:br>
              <a:rPr lang="en-IE" b="1" dirty="0" smtClean="0">
                <a:solidFill>
                  <a:srgbClr val="898989"/>
                </a:solidFill>
              </a:rPr>
            </a:br>
            <a:r>
              <a:rPr lang="en-IE" b="1" dirty="0" smtClean="0">
                <a:solidFill>
                  <a:srgbClr val="898989"/>
                </a:solidFill>
              </a:rPr>
              <a:t>T&amp;SC Modification Working Group</a:t>
            </a:r>
          </a:p>
          <a:p>
            <a:pPr eaLnBrk="1"/>
            <a:endParaRPr lang="en-IE" b="1" dirty="0" smtClean="0">
              <a:solidFill>
                <a:srgbClr val="898989"/>
              </a:solidFill>
            </a:endParaRPr>
          </a:p>
          <a:p>
            <a:pPr eaLnBrk="1"/>
            <a:r>
              <a:rPr lang="en-IE" b="1" dirty="0" smtClean="0">
                <a:solidFill>
                  <a:srgbClr val="898989"/>
                </a:solidFill>
              </a:rPr>
              <a:t>6</a:t>
            </a:r>
            <a:r>
              <a:rPr lang="en-IE" b="1" baseline="30000" dirty="0" smtClean="0">
                <a:solidFill>
                  <a:srgbClr val="898989"/>
                </a:solidFill>
              </a:rPr>
              <a:t>th</a:t>
            </a:r>
            <a:r>
              <a:rPr lang="en-IE" b="1" dirty="0" smtClean="0">
                <a:solidFill>
                  <a:srgbClr val="898989"/>
                </a:solidFill>
              </a:rPr>
              <a:t> September 2012</a:t>
            </a:r>
            <a:endParaRPr lang="en-IE" dirty="0" smtClean="0">
              <a:solidFill>
                <a:srgbClr val="898989"/>
              </a:solidFill>
            </a:endParaRPr>
          </a:p>
          <a:p>
            <a:pPr eaLnBrk="1"/>
            <a:endParaRPr lang="en-IE" dirty="0" smtClean="0">
              <a:solidFill>
                <a:srgbClr val="898989"/>
              </a:solidFill>
            </a:endParaRPr>
          </a:p>
        </p:txBody>
      </p:sp>
      <p:grpSp>
        <p:nvGrpSpPr>
          <p:cNvPr id="2052" name="Group 11"/>
          <p:cNvGrpSpPr>
            <a:grpSpLocks/>
          </p:cNvGrpSpPr>
          <p:nvPr/>
        </p:nvGrpSpPr>
        <p:grpSpPr bwMode="auto">
          <a:xfrm>
            <a:off x="144463" y="188913"/>
            <a:ext cx="3044825" cy="1235075"/>
            <a:chOff x="144347" y="188640"/>
            <a:chExt cx="3044823" cy="1235079"/>
          </a:xfrm>
        </p:grpSpPr>
        <p:grpSp>
          <p:nvGrpSpPr>
            <p:cNvPr id="2054" name="Group 12"/>
            <p:cNvGrpSpPr>
              <a:grpSpLocks/>
            </p:cNvGrpSpPr>
            <p:nvPr/>
          </p:nvGrpSpPr>
          <p:grpSpPr bwMode="auto">
            <a:xfrm>
              <a:off x="804607" y="188640"/>
              <a:ext cx="1728856" cy="709657"/>
              <a:chOff x="804607" y="188640"/>
              <a:chExt cx="1728856" cy="709657"/>
            </a:xfrm>
          </p:grpSpPr>
          <p:sp>
            <p:nvSpPr>
              <p:cNvPr id="2059" name="Freeform 13"/>
              <p:cNvSpPr>
                <a:spLocks/>
              </p:cNvSpPr>
              <p:nvPr/>
            </p:nvSpPr>
            <p:spPr bwMode="auto">
              <a:xfrm>
                <a:off x="804607" y="188640"/>
                <a:ext cx="1728856" cy="647148"/>
              </a:xfrm>
              <a:custGeom>
                <a:avLst/>
                <a:gdLst>
                  <a:gd name="T0" fmla="*/ 864428 w 3361765"/>
                  <a:gd name="T1" fmla="*/ 0 h 1113865"/>
                  <a:gd name="T2" fmla="*/ 1728856 w 3361765"/>
                  <a:gd name="T3" fmla="*/ 323574 h 1113865"/>
                  <a:gd name="T4" fmla="*/ 864428 w 3361765"/>
                  <a:gd name="T5" fmla="*/ 647148 h 1113865"/>
                  <a:gd name="T6" fmla="*/ 0 w 3361765"/>
                  <a:gd name="T7" fmla="*/ 323574 h 1113865"/>
                  <a:gd name="T8" fmla="*/ 0 w 3361765"/>
                  <a:gd name="T9" fmla="*/ 647148 h 1113865"/>
                  <a:gd name="T10" fmla="*/ 394179 w 3361765"/>
                  <a:gd name="T11" fmla="*/ 37761 h 1113865"/>
                  <a:gd name="T12" fmla="*/ 822935 w 3361765"/>
                  <a:gd name="T13" fmla="*/ 420581 h 1113865"/>
                  <a:gd name="T14" fmla="*/ 1196369 w 3361765"/>
                  <a:gd name="T15" fmla="*/ 53386 h 1113865"/>
                  <a:gd name="T16" fmla="*/ 1728856 w 3361765"/>
                  <a:gd name="T17" fmla="*/ 592459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47621">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2060" name="Freeform 14"/>
              <p:cNvSpPr>
                <a:spLocks/>
              </p:cNvSpPr>
              <p:nvPr/>
            </p:nvSpPr>
            <p:spPr bwMode="auto">
              <a:xfrm>
                <a:off x="804607" y="219894"/>
                <a:ext cx="1728856" cy="647148"/>
              </a:xfrm>
              <a:custGeom>
                <a:avLst/>
                <a:gdLst>
                  <a:gd name="T0" fmla="*/ 864428 w 3361765"/>
                  <a:gd name="T1" fmla="*/ 0 h 1113865"/>
                  <a:gd name="T2" fmla="*/ 1728856 w 3361765"/>
                  <a:gd name="T3" fmla="*/ 323574 h 1113865"/>
                  <a:gd name="T4" fmla="*/ 864428 w 3361765"/>
                  <a:gd name="T5" fmla="*/ 647148 h 1113865"/>
                  <a:gd name="T6" fmla="*/ 0 w 3361765"/>
                  <a:gd name="T7" fmla="*/ 323574 h 1113865"/>
                  <a:gd name="T8" fmla="*/ 0 w 3361765"/>
                  <a:gd name="T9" fmla="*/ 647148 h 1113865"/>
                  <a:gd name="T10" fmla="*/ 394179 w 3361765"/>
                  <a:gd name="T11" fmla="*/ 37761 h 1113865"/>
                  <a:gd name="T12" fmla="*/ 822935 w 3361765"/>
                  <a:gd name="T13" fmla="*/ 420581 h 1113865"/>
                  <a:gd name="T14" fmla="*/ 1196369 w 3361765"/>
                  <a:gd name="T15" fmla="*/ 53386 h 1113865"/>
                  <a:gd name="T16" fmla="*/ 1728856 w 3361765"/>
                  <a:gd name="T17" fmla="*/ 592459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47621">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2061" name="Freeform 15"/>
              <p:cNvSpPr>
                <a:spLocks/>
              </p:cNvSpPr>
              <p:nvPr/>
            </p:nvSpPr>
            <p:spPr bwMode="auto">
              <a:xfrm>
                <a:off x="804607" y="251149"/>
                <a:ext cx="1728856" cy="647148"/>
              </a:xfrm>
              <a:custGeom>
                <a:avLst/>
                <a:gdLst>
                  <a:gd name="T0" fmla="*/ 864428 w 3361765"/>
                  <a:gd name="T1" fmla="*/ 0 h 1113865"/>
                  <a:gd name="T2" fmla="*/ 1728856 w 3361765"/>
                  <a:gd name="T3" fmla="*/ 323574 h 1113865"/>
                  <a:gd name="T4" fmla="*/ 864428 w 3361765"/>
                  <a:gd name="T5" fmla="*/ 647148 h 1113865"/>
                  <a:gd name="T6" fmla="*/ 0 w 3361765"/>
                  <a:gd name="T7" fmla="*/ 323574 h 1113865"/>
                  <a:gd name="T8" fmla="*/ 0 w 3361765"/>
                  <a:gd name="T9" fmla="*/ 647148 h 1113865"/>
                  <a:gd name="T10" fmla="*/ 394179 w 3361765"/>
                  <a:gd name="T11" fmla="*/ 37761 h 1113865"/>
                  <a:gd name="T12" fmla="*/ 822935 w 3361765"/>
                  <a:gd name="T13" fmla="*/ 420581 h 1113865"/>
                  <a:gd name="T14" fmla="*/ 1196369 w 3361765"/>
                  <a:gd name="T15" fmla="*/ 53386 h 1113865"/>
                  <a:gd name="T16" fmla="*/ 1728856 w 3361765"/>
                  <a:gd name="T17" fmla="*/ 592459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47621">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2055" name="Text Box 16"/>
            <p:cNvSpPr txBox="1">
              <a:spLocks noChangeArrowheads="1"/>
            </p:cNvSpPr>
            <p:nvPr/>
          </p:nvSpPr>
          <p:spPr bwMode="auto">
            <a:xfrm>
              <a:off x="144347" y="961198"/>
              <a:ext cx="3044823" cy="462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1400">
                  <a:solidFill>
                    <a:srgbClr val="000000"/>
                  </a:solidFill>
                  <a:latin typeface="Corbel" pitchFamily="34" charset="0"/>
                </a:rPr>
                <a:t>Mullany Engineering Consultancy</a:t>
              </a:r>
              <a:br>
                <a:rPr lang="en-IE" sz="1400">
                  <a:solidFill>
                    <a:srgbClr val="000000"/>
                  </a:solidFill>
                  <a:latin typeface="Corbel" pitchFamily="34" charset="0"/>
                </a:rPr>
              </a:br>
              <a:endParaRPr lang="en-US">
                <a:solidFill>
                  <a:srgbClr val="000000"/>
                </a:solidFill>
                <a:latin typeface="Arial" charset="0"/>
              </a:endParaRPr>
            </a:p>
          </p:txBody>
        </p:sp>
        <p:sp>
          <p:nvSpPr>
            <p:cNvPr id="2056" name="Oval 17"/>
            <p:cNvSpPr>
              <a:spLocks/>
            </p:cNvSpPr>
            <p:nvPr/>
          </p:nvSpPr>
          <p:spPr bwMode="auto">
            <a:xfrm rot="-8100003">
              <a:off x="1161965" y="709060"/>
              <a:ext cx="217279" cy="255849"/>
            </a:xfrm>
            <a:custGeom>
              <a:avLst/>
              <a:gdLst>
                <a:gd name="T0" fmla="*/ 108640 w 217279"/>
                <a:gd name="T1" fmla="*/ 0 h 255849"/>
                <a:gd name="T2" fmla="*/ 217279 w 217279"/>
                <a:gd name="T3" fmla="*/ 127925 h 255849"/>
                <a:gd name="T4" fmla="*/ 108640 w 217279"/>
                <a:gd name="T5" fmla="*/ 255849 h 255849"/>
                <a:gd name="T6" fmla="*/ 0 w 217279"/>
                <a:gd name="T7" fmla="*/ 127925 h 255849"/>
                <a:gd name="T8" fmla="*/ 31820 w 217279"/>
                <a:gd name="T9" fmla="*/ 37468 h 255849"/>
                <a:gd name="T10" fmla="*/ 31820 w 217279"/>
                <a:gd name="T11" fmla="*/ 218381 h 255849"/>
                <a:gd name="T12" fmla="*/ 185459 w 217279"/>
                <a:gd name="T13" fmla="*/ 218381 h 255849"/>
                <a:gd name="T14" fmla="*/ 185459 w 217279"/>
                <a:gd name="T15" fmla="*/ 37468 h 255849"/>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31820 w 217279"/>
                <a:gd name="T25" fmla="*/ 37468 h 255849"/>
                <a:gd name="T26" fmla="*/ 185459 w 217279"/>
                <a:gd name="T27" fmla="*/ 218381 h 2558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7279" h="255849">
                  <a:moveTo>
                    <a:pt x="0" y="127925"/>
                  </a:moveTo>
                  <a:lnTo>
                    <a:pt x="0" y="127925"/>
                  </a:lnTo>
                  <a:cubicBezTo>
                    <a:pt x="0" y="198576"/>
                    <a:pt x="48639" y="255849"/>
                    <a:pt x="108639" y="255850"/>
                  </a:cubicBezTo>
                  <a:cubicBezTo>
                    <a:pt x="168640" y="255850"/>
                    <a:pt x="217280" y="198576"/>
                    <a:pt x="217280" y="127925"/>
                  </a:cubicBezTo>
                  <a:cubicBezTo>
                    <a:pt x="217280" y="57273"/>
                    <a:pt x="168640" y="0"/>
                    <a:pt x="108640" y="0"/>
                  </a:cubicBezTo>
                  <a:cubicBezTo>
                    <a:pt x="48639" y="0"/>
                    <a:pt x="0" y="57273"/>
                    <a:pt x="0" y="127925"/>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2057" name="Oval 18"/>
            <p:cNvSpPr>
              <a:spLocks/>
            </p:cNvSpPr>
            <p:nvPr/>
          </p:nvSpPr>
          <p:spPr bwMode="auto">
            <a:xfrm rot="-8100003">
              <a:off x="1517483" y="709061"/>
              <a:ext cx="217279" cy="256489"/>
            </a:xfrm>
            <a:custGeom>
              <a:avLst/>
              <a:gdLst>
                <a:gd name="T0" fmla="*/ 108640 w 217279"/>
                <a:gd name="T1" fmla="*/ 0 h 256489"/>
                <a:gd name="T2" fmla="*/ 217279 w 217279"/>
                <a:gd name="T3" fmla="*/ 128245 h 256489"/>
                <a:gd name="T4" fmla="*/ 108640 w 217279"/>
                <a:gd name="T5" fmla="*/ 256489 h 256489"/>
                <a:gd name="T6" fmla="*/ 0 w 217279"/>
                <a:gd name="T7" fmla="*/ 128245 h 256489"/>
                <a:gd name="T8" fmla="*/ 31820 w 217279"/>
                <a:gd name="T9" fmla="*/ 37562 h 256489"/>
                <a:gd name="T10" fmla="*/ 31820 w 217279"/>
                <a:gd name="T11" fmla="*/ 218927 h 256489"/>
                <a:gd name="T12" fmla="*/ 185459 w 217279"/>
                <a:gd name="T13" fmla="*/ 218927 h 256489"/>
                <a:gd name="T14" fmla="*/ 185459 w 217279"/>
                <a:gd name="T15" fmla="*/ 37562 h 256489"/>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31820 w 217279"/>
                <a:gd name="T25" fmla="*/ 37562 h 256489"/>
                <a:gd name="T26" fmla="*/ 185459 w 217279"/>
                <a:gd name="T27" fmla="*/ 218927 h 25648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7279" h="256489">
                  <a:moveTo>
                    <a:pt x="0" y="128245"/>
                  </a:moveTo>
                  <a:lnTo>
                    <a:pt x="0" y="128245"/>
                  </a:lnTo>
                  <a:cubicBezTo>
                    <a:pt x="0" y="199072"/>
                    <a:pt x="48639" y="256489"/>
                    <a:pt x="108639" y="256490"/>
                  </a:cubicBezTo>
                  <a:cubicBezTo>
                    <a:pt x="168640" y="256490"/>
                    <a:pt x="217280" y="199072"/>
                    <a:pt x="217280" y="128245"/>
                  </a:cubicBezTo>
                  <a:cubicBezTo>
                    <a:pt x="217280" y="57417"/>
                    <a:pt x="168640" y="0"/>
                    <a:pt x="108640" y="0"/>
                  </a:cubicBezTo>
                  <a:cubicBezTo>
                    <a:pt x="48639" y="0"/>
                    <a:pt x="0" y="57417"/>
                    <a:pt x="0" y="12824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2058" name="Oval 19"/>
            <p:cNvSpPr>
              <a:spLocks/>
            </p:cNvSpPr>
            <p:nvPr/>
          </p:nvSpPr>
          <p:spPr bwMode="auto">
            <a:xfrm rot="-8100003">
              <a:off x="1907291" y="709061"/>
              <a:ext cx="217279" cy="256489"/>
            </a:xfrm>
            <a:custGeom>
              <a:avLst/>
              <a:gdLst>
                <a:gd name="T0" fmla="*/ 108640 w 217279"/>
                <a:gd name="T1" fmla="*/ 0 h 256489"/>
                <a:gd name="T2" fmla="*/ 217279 w 217279"/>
                <a:gd name="T3" fmla="*/ 128245 h 256489"/>
                <a:gd name="T4" fmla="*/ 108640 w 217279"/>
                <a:gd name="T5" fmla="*/ 256489 h 256489"/>
                <a:gd name="T6" fmla="*/ 0 w 217279"/>
                <a:gd name="T7" fmla="*/ 128245 h 256489"/>
                <a:gd name="T8" fmla="*/ 31820 w 217279"/>
                <a:gd name="T9" fmla="*/ 37562 h 256489"/>
                <a:gd name="T10" fmla="*/ 31820 w 217279"/>
                <a:gd name="T11" fmla="*/ 218927 h 256489"/>
                <a:gd name="T12" fmla="*/ 185459 w 217279"/>
                <a:gd name="T13" fmla="*/ 218927 h 256489"/>
                <a:gd name="T14" fmla="*/ 185459 w 217279"/>
                <a:gd name="T15" fmla="*/ 37562 h 256489"/>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31820 w 217279"/>
                <a:gd name="T25" fmla="*/ 37562 h 256489"/>
                <a:gd name="T26" fmla="*/ 185459 w 217279"/>
                <a:gd name="T27" fmla="*/ 218927 h 25648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7279" h="256489">
                  <a:moveTo>
                    <a:pt x="0" y="128245"/>
                  </a:moveTo>
                  <a:lnTo>
                    <a:pt x="0" y="128245"/>
                  </a:lnTo>
                  <a:cubicBezTo>
                    <a:pt x="0" y="199072"/>
                    <a:pt x="48639" y="256489"/>
                    <a:pt x="108639" y="256490"/>
                  </a:cubicBezTo>
                  <a:cubicBezTo>
                    <a:pt x="168640" y="256490"/>
                    <a:pt x="217280" y="199072"/>
                    <a:pt x="217280" y="128245"/>
                  </a:cubicBezTo>
                  <a:cubicBezTo>
                    <a:pt x="217280" y="57417"/>
                    <a:pt x="168640" y="0"/>
                    <a:pt x="108640" y="0"/>
                  </a:cubicBezTo>
                  <a:cubicBezTo>
                    <a:pt x="48639" y="0"/>
                    <a:pt x="0" y="57417"/>
                    <a:pt x="0" y="12824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2053" name="Rectangle 13"/>
          <p:cNvSpPr>
            <a:spLocks noChangeArrowheads="1"/>
          </p:cNvSpPr>
          <p:nvPr/>
        </p:nvSpPr>
        <p:spPr bwMode="auto">
          <a:xfrm>
            <a:off x="6300788" y="6505575"/>
            <a:ext cx="28432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p>
            <a:pPr algn="ctr">
              <a:spcAft>
                <a:spcPts val="1000"/>
              </a:spcAft>
            </a:pPr>
            <a:r>
              <a:rPr lang="en-IE" sz="1400">
                <a:solidFill>
                  <a:srgbClr val="000000"/>
                </a:solidFill>
                <a:latin typeface="Corbel" pitchFamily="34" charset="0"/>
              </a:rPr>
              <a:t>Energy, from Utility to User</a:t>
            </a:r>
            <a:endParaRPr lang="en-US" sz="1400">
              <a:solidFill>
                <a:srgbClr val="000000"/>
              </a:solidFill>
              <a:latin typeface="Arial"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457200" y="1600200"/>
            <a:ext cx="7581900" cy="4525963"/>
          </a:xfrm>
        </p:spPr>
        <p:txBody>
          <a:bodyPr>
            <a:normAutofit fontScale="92500" lnSpcReduction="20000"/>
          </a:bodyPr>
          <a:lstStyle/>
          <a:p>
            <a:pPr eaLnBrk="1" fontAlgn="auto">
              <a:spcAft>
                <a:spcPts val="0"/>
              </a:spcAft>
              <a:buFont typeface="Arial" pitchFamily="34"/>
              <a:buChar char="•"/>
              <a:defRPr/>
            </a:pPr>
            <a:endParaRPr lang="en-IE" sz="2400" dirty="0" smtClean="0"/>
          </a:p>
          <a:p>
            <a:pPr eaLnBrk="1" fontAlgn="auto">
              <a:spcAft>
                <a:spcPts val="0"/>
              </a:spcAft>
              <a:buFont typeface="Arial" pitchFamily="34"/>
              <a:buChar char="•"/>
              <a:defRPr/>
            </a:pPr>
            <a:r>
              <a:rPr lang="en-IE" sz="2400" dirty="0" smtClean="0"/>
              <a:t>Option 1:  “The Split Unit”</a:t>
            </a:r>
          </a:p>
          <a:p>
            <a:pPr lvl="1" eaLnBrk="1" fontAlgn="auto">
              <a:spcAft>
                <a:spcPts val="0"/>
              </a:spcAft>
              <a:buFont typeface="Arial" pitchFamily="34"/>
              <a:buChar char="–"/>
              <a:defRPr/>
            </a:pPr>
            <a:r>
              <a:rPr lang="en-IE" sz="2000" dirty="0" smtClean="0"/>
              <a:t>Demand Side Unit plus Energy Limited Generator Unit</a:t>
            </a:r>
          </a:p>
          <a:p>
            <a:pPr lvl="1" eaLnBrk="1" fontAlgn="auto">
              <a:spcAft>
                <a:spcPts val="0"/>
              </a:spcAft>
              <a:buFont typeface="Arial" pitchFamily="34"/>
              <a:buChar char="–"/>
              <a:defRPr/>
            </a:pPr>
            <a:r>
              <a:rPr lang="en-IE" sz="2000" dirty="0" smtClean="0"/>
              <a:t>Potentially “negative generator” instead of DSU</a:t>
            </a:r>
          </a:p>
          <a:p>
            <a:pPr eaLnBrk="1" fontAlgn="auto">
              <a:spcAft>
                <a:spcPts val="0"/>
              </a:spcAft>
              <a:buFont typeface="Arial" pitchFamily="34"/>
              <a:buChar char="•"/>
              <a:defRPr/>
            </a:pPr>
            <a:endParaRPr lang="en-IE" sz="2400" dirty="0" smtClean="0"/>
          </a:p>
          <a:p>
            <a:pPr eaLnBrk="1" fontAlgn="auto">
              <a:spcAft>
                <a:spcPts val="0"/>
              </a:spcAft>
              <a:buFont typeface="Arial" pitchFamily="34"/>
              <a:buChar char="•"/>
              <a:defRPr/>
            </a:pPr>
            <a:r>
              <a:rPr lang="en-IE" sz="2400" dirty="0" smtClean="0"/>
              <a:t>Option 2: Pumped Storage</a:t>
            </a:r>
          </a:p>
          <a:p>
            <a:pPr lvl="1" eaLnBrk="1" fontAlgn="auto">
              <a:spcAft>
                <a:spcPts val="0"/>
              </a:spcAft>
              <a:buFont typeface="Arial" pitchFamily="34"/>
              <a:buChar char="–"/>
              <a:defRPr/>
            </a:pPr>
            <a:r>
              <a:rPr lang="en-IE" sz="2000" dirty="0" smtClean="0"/>
              <a:t>With adjusted efficiency to capture running costs</a:t>
            </a:r>
          </a:p>
          <a:p>
            <a:pPr eaLnBrk="1" fontAlgn="auto">
              <a:spcAft>
                <a:spcPts val="0"/>
              </a:spcAft>
              <a:buFont typeface="Arial" pitchFamily="34"/>
              <a:buChar char="•"/>
              <a:defRPr/>
            </a:pPr>
            <a:endParaRPr lang="en-IE" sz="2400" dirty="0" smtClean="0"/>
          </a:p>
          <a:p>
            <a:pPr eaLnBrk="1" fontAlgn="auto">
              <a:spcAft>
                <a:spcPts val="0"/>
              </a:spcAft>
              <a:buFont typeface="Arial" pitchFamily="34"/>
              <a:buChar char="•"/>
              <a:defRPr/>
            </a:pPr>
            <a:r>
              <a:rPr lang="en-IE" sz="2400" dirty="0" smtClean="0"/>
              <a:t>Our Assumptions</a:t>
            </a:r>
          </a:p>
          <a:p>
            <a:pPr lvl="1" eaLnBrk="1" fontAlgn="auto">
              <a:spcAft>
                <a:spcPts val="0"/>
              </a:spcAft>
              <a:buFont typeface="Arial" pitchFamily="34"/>
              <a:buChar char="–"/>
              <a:defRPr/>
            </a:pPr>
            <a:r>
              <a:rPr lang="en-IE" sz="2000" dirty="0" smtClean="0"/>
              <a:t>Generators, “negative generators” and pumped storage demand subject to full central dispatch</a:t>
            </a:r>
          </a:p>
          <a:p>
            <a:pPr lvl="1" eaLnBrk="1" fontAlgn="auto">
              <a:spcAft>
                <a:spcPts val="0"/>
              </a:spcAft>
              <a:buFont typeface="Arial" pitchFamily="34"/>
              <a:buChar char="–"/>
              <a:defRPr/>
            </a:pPr>
            <a:r>
              <a:rPr lang="en-IE" sz="2000" dirty="0" smtClean="0"/>
              <a:t>Demand Side Units subject to demand reduction dispatch from a nominated schedule</a:t>
            </a:r>
          </a:p>
        </p:txBody>
      </p:sp>
      <p:grpSp>
        <p:nvGrpSpPr>
          <p:cNvPr id="7171" name="Group 11"/>
          <p:cNvGrpSpPr>
            <a:grpSpLocks/>
          </p:cNvGrpSpPr>
          <p:nvPr/>
        </p:nvGrpSpPr>
        <p:grpSpPr bwMode="auto">
          <a:xfrm>
            <a:off x="7019925" y="6196013"/>
            <a:ext cx="2039938" cy="617537"/>
            <a:chOff x="7020269" y="6195837"/>
            <a:chExt cx="2039093" cy="617539"/>
          </a:xfrm>
        </p:grpSpPr>
        <p:grpSp>
          <p:nvGrpSpPr>
            <p:cNvPr id="7173" name="Group 12"/>
            <p:cNvGrpSpPr>
              <a:grpSpLocks/>
            </p:cNvGrpSpPr>
            <p:nvPr/>
          </p:nvGrpSpPr>
          <p:grpSpPr bwMode="auto">
            <a:xfrm>
              <a:off x="7462445" y="6195837"/>
              <a:ext cx="1157794" cy="354832"/>
              <a:chOff x="7462445" y="6195837"/>
              <a:chExt cx="1157794" cy="354832"/>
            </a:xfrm>
          </p:grpSpPr>
          <p:sp>
            <p:nvSpPr>
              <p:cNvPr id="7178"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7179"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7180"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7174"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7175"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7176"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7177"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7172"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a:solidFill>
                  <a:srgbClr val="000000"/>
                </a:solidFill>
              </a:rPr>
              <a:t>Existing Options and Underlying Assumptions</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11"/>
          <p:cNvGrpSpPr>
            <a:grpSpLocks/>
          </p:cNvGrpSpPr>
          <p:nvPr/>
        </p:nvGrpSpPr>
        <p:grpSpPr bwMode="auto">
          <a:xfrm>
            <a:off x="7019925" y="6196013"/>
            <a:ext cx="2039938" cy="617537"/>
            <a:chOff x="7020269" y="6195837"/>
            <a:chExt cx="2039093" cy="617539"/>
          </a:xfrm>
        </p:grpSpPr>
        <p:grpSp>
          <p:nvGrpSpPr>
            <p:cNvPr id="8217" name="Group 12"/>
            <p:cNvGrpSpPr>
              <a:grpSpLocks/>
            </p:cNvGrpSpPr>
            <p:nvPr/>
          </p:nvGrpSpPr>
          <p:grpSpPr bwMode="auto">
            <a:xfrm>
              <a:off x="7462445" y="6195837"/>
              <a:ext cx="1157794" cy="354832"/>
              <a:chOff x="7462445" y="6195837"/>
              <a:chExt cx="1157794" cy="354832"/>
            </a:xfrm>
          </p:grpSpPr>
          <p:sp>
            <p:nvSpPr>
              <p:cNvPr id="8222"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8223"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8224"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8218"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8219"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8220"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8221"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8195"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a:solidFill>
                  <a:srgbClr val="000000"/>
                </a:solidFill>
              </a:rPr>
              <a:t>Option 1: The Split Unit</a:t>
            </a:r>
          </a:p>
        </p:txBody>
      </p:sp>
      <p:sp>
        <p:nvSpPr>
          <p:cNvPr id="8196" name="TextBox 1"/>
          <p:cNvSpPr txBox="1">
            <a:spLocks noChangeArrowheads="1"/>
          </p:cNvSpPr>
          <p:nvPr/>
        </p:nvSpPr>
        <p:spPr bwMode="auto">
          <a:xfrm>
            <a:off x="1403350" y="1341438"/>
            <a:ext cx="2089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b="1"/>
              <a:t>Demand Side Unit</a:t>
            </a:r>
          </a:p>
        </p:txBody>
      </p:sp>
      <p:sp>
        <p:nvSpPr>
          <p:cNvPr id="8197" name="TextBox 15"/>
          <p:cNvSpPr txBox="1">
            <a:spLocks noChangeArrowheads="1"/>
          </p:cNvSpPr>
          <p:nvPr/>
        </p:nvSpPr>
        <p:spPr bwMode="auto">
          <a:xfrm>
            <a:off x="5026025" y="1341438"/>
            <a:ext cx="3074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b="1"/>
              <a:t>Energy Limited Generator Unit</a:t>
            </a:r>
          </a:p>
        </p:txBody>
      </p:sp>
      <p:cxnSp>
        <p:nvCxnSpPr>
          <p:cNvPr id="5" name="Elbow Connector 4"/>
          <p:cNvCxnSpPr/>
          <p:nvPr/>
        </p:nvCxnSpPr>
        <p:spPr>
          <a:xfrm rot="16200000" flipH="1">
            <a:off x="480219" y="1691481"/>
            <a:ext cx="547688" cy="504825"/>
          </a:xfrm>
          <a:prstGeom prst="bentConnector3">
            <a:avLst>
              <a:gd name="adj1" fmla="val 99950"/>
            </a:avLst>
          </a:prstGeom>
          <a:ln>
            <a:tailEnd type="arrow"/>
          </a:ln>
        </p:spPr>
        <p:style>
          <a:lnRef idx="1">
            <a:schemeClr val="accent1"/>
          </a:lnRef>
          <a:fillRef idx="0">
            <a:schemeClr val="accent1"/>
          </a:fillRef>
          <a:effectRef idx="0">
            <a:schemeClr val="accent1"/>
          </a:effectRef>
          <a:fontRef idx="minor">
            <a:schemeClr val="tx1"/>
          </a:fontRef>
        </p:style>
      </p:cxnSp>
      <p:sp>
        <p:nvSpPr>
          <p:cNvPr id="8199" name="TextBox 23"/>
          <p:cNvSpPr txBox="1">
            <a:spLocks noChangeArrowheads="1"/>
          </p:cNvSpPr>
          <p:nvPr/>
        </p:nvSpPr>
        <p:spPr bwMode="auto">
          <a:xfrm>
            <a:off x="1403350" y="1785938"/>
            <a:ext cx="20891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a:t>Submits Running Schedule to Market, COD, TOD</a:t>
            </a:r>
          </a:p>
        </p:txBody>
      </p:sp>
      <p:cxnSp>
        <p:nvCxnSpPr>
          <p:cNvPr id="25" name="Elbow Connector 24"/>
          <p:cNvCxnSpPr/>
          <p:nvPr/>
        </p:nvCxnSpPr>
        <p:spPr>
          <a:xfrm rot="16200000" flipH="1">
            <a:off x="480219" y="2601119"/>
            <a:ext cx="547687" cy="504825"/>
          </a:xfrm>
          <a:prstGeom prst="bentConnector3">
            <a:avLst>
              <a:gd name="adj1" fmla="val 99950"/>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a:spLocks noChangeArrowheads="1"/>
          </p:cNvSpPr>
          <p:nvPr/>
        </p:nvSpPr>
        <p:spPr bwMode="auto">
          <a:xfrm>
            <a:off x="1403350" y="2868613"/>
            <a:ext cx="20891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a:t>Dispatched down by System Operator</a:t>
            </a:r>
          </a:p>
        </p:txBody>
      </p:sp>
      <p:sp>
        <p:nvSpPr>
          <p:cNvPr id="27" name="TextBox 26"/>
          <p:cNvSpPr txBox="1">
            <a:spLocks noChangeArrowheads="1"/>
          </p:cNvSpPr>
          <p:nvPr/>
        </p:nvSpPr>
        <p:spPr bwMode="auto">
          <a:xfrm>
            <a:off x="5302250" y="1930400"/>
            <a:ext cx="2089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a:t>Submits COD and TOD to Market</a:t>
            </a:r>
          </a:p>
        </p:txBody>
      </p:sp>
      <p:cxnSp>
        <p:nvCxnSpPr>
          <p:cNvPr id="28" name="Elbow Connector 27"/>
          <p:cNvCxnSpPr/>
          <p:nvPr/>
        </p:nvCxnSpPr>
        <p:spPr>
          <a:xfrm rot="16200000" flipH="1">
            <a:off x="4644232" y="2601119"/>
            <a:ext cx="547687" cy="504825"/>
          </a:xfrm>
          <a:prstGeom prst="bentConnector3">
            <a:avLst>
              <a:gd name="adj1" fmla="val 99950"/>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a:spLocks noChangeArrowheads="1"/>
          </p:cNvSpPr>
          <p:nvPr/>
        </p:nvSpPr>
        <p:spPr bwMode="auto">
          <a:xfrm>
            <a:off x="5375275" y="2868613"/>
            <a:ext cx="2087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a:t>Dispatched by System Operator</a:t>
            </a:r>
          </a:p>
        </p:txBody>
      </p:sp>
      <p:cxnSp>
        <p:nvCxnSpPr>
          <p:cNvPr id="30" name="Elbow Connector 29"/>
          <p:cNvCxnSpPr/>
          <p:nvPr/>
        </p:nvCxnSpPr>
        <p:spPr>
          <a:xfrm rot="16200000" flipH="1">
            <a:off x="4643438" y="1727200"/>
            <a:ext cx="549275" cy="504825"/>
          </a:xfrm>
          <a:prstGeom prst="bentConnector3">
            <a:avLst>
              <a:gd name="adj1" fmla="val 9995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rot="16200000" flipH="1">
            <a:off x="479425" y="3586163"/>
            <a:ext cx="549275" cy="504825"/>
          </a:xfrm>
          <a:prstGeom prst="bentConnector3">
            <a:avLst>
              <a:gd name="adj1" fmla="val 99950"/>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a:spLocks noChangeArrowheads="1"/>
          </p:cNvSpPr>
          <p:nvPr/>
        </p:nvSpPr>
        <p:spPr bwMode="auto">
          <a:xfrm>
            <a:off x="1403350" y="3789363"/>
            <a:ext cx="20891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a:t>Actual Availability, Dispatch, Metered Generation Ex Post</a:t>
            </a:r>
          </a:p>
        </p:txBody>
      </p:sp>
      <p:cxnSp>
        <p:nvCxnSpPr>
          <p:cNvPr id="36" name="Elbow Connector 35"/>
          <p:cNvCxnSpPr/>
          <p:nvPr/>
        </p:nvCxnSpPr>
        <p:spPr>
          <a:xfrm rot="16200000" flipH="1">
            <a:off x="479425" y="4735513"/>
            <a:ext cx="549275" cy="504825"/>
          </a:xfrm>
          <a:prstGeom prst="bentConnector3">
            <a:avLst>
              <a:gd name="adj1" fmla="val 99950"/>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a:spLocks noChangeArrowheads="1"/>
          </p:cNvSpPr>
          <p:nvPr/>
        </p:nvSpPr>
        <p:spPr bwMode="auto">
          <a:xfrm>
            <a:off x="1258888" y="5089525"/>
            <a:ext cx="23764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a:t>MSQ Calculated, Constraint Payments</a:t>
            </a:r>
          </a:p>
        </p:txBody>
      </p:sp>
      <p:cxnSp>
        <p:nvCxnSpPr>
          <p:cNvPr id="39" name="Elbow Connector 38"/>
          <p:cNvCxnSpPr/>
          <p:nvPr/>
        </p:nvCxnSpPr>
        <p:spPr>
          <a:xfrm rot="16200000" flipH="1">
            <a:off x="4656931" y="3586957"/>
            <a:ext cx="549275" cy="503238"/>
          </a:xfrm>
          <a:prstGeom prst="bentConnector3">
            <a:avLst>
              <a:gd name="adj1" fmla="val 99950"/>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a:spLocks noChangeArrowheads="1"/>
          </p:cNvSpPr>
          <p:nvPr/>
        </p:nvSpPr>
        <p:spPr bwMode="auto">
          <a:xfrm>
            <a:off x="5581650" y="3789363"/>
            <a:ext cx="20875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a:t>Actual Availability, Dispatch, Metered Generation Ex Post</a:t>
            </a:r>
          </a:p>
        </p:txBody>
      </p:sp>
      <p:cxnSp>
        <p:nvCxnSpPr>
          <p:cNvPr id="41" name="Elbow Connector 40"/>
          <p:cNvCxnSpPr/>
          <p:nvPr/>
        </p:nvCxnSpPr>
        <p:spPr>
          <a:xfrm>
            <a:off x="3492500" y="3187700"/>
            <a:ext cx="1079500" cy="925513"/>
          </a:xfrm>
          <a:prstGeom prst="bentConnector3">
            <a:avLst>
              <a:gd name="adj1" fmla="val 7000"/>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a:spLocks noChangeArrowheads="1"/>
          </p:cNvSpPr>
          <p:nvPr/>
        </p:nvSpPr>
        <p:spPr bwMode="auto">
          <a:xfrm>
            <a:off x="3419475" y="3330575"/>
            <a:ext cx="11080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a:t>Energy</a:t>
            </a:r>
            <a:br>
              <a:rPr lang="en-IE"/>
            </a:br>
            <a:r>
              <a:rPr lang="en-IE"/>
              <a:t>Limit</a:t>
            </a:r>
          </a:p>
        </p:txBody>
      </p:sp>
      <p:cxnSp>
        <p:nvCxnSpPr>
          <p:cNvPr id="47" name="Elbow Connector 46"/>
          <p:cNvCxnSpPr/>
          <p:nvPr/>
        </p:nvCxnSpPr>
        <p:spPr>
          <a:xfrm rot="16200000" flipH="1">
            <a:off x="4656931" y="4736307"/>
            <a:ext cx="549275" cy="503238"/>
          </a:xfrm>
          <a:prstGeom prst="bentConnector3">
            <a:avLst>
              <a:gd name="adj1" fmla="val 99950"/>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a:spLocks noChangeArrowheads="1"/>
          </p:cNvSpPr>
          <p:nvPr/>
        </p:nvSpPr>
        <p:spPr bwMode="auto">
          <a:xfrm>
            <a:off x="5378450" y="5089525"/>
            <a:ext cx="24955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a:t>MSQ Calculated, Constraint Payments</a:t>
            </a:r>
          </a:p>
        </p:txBody>
      </p:sp>
      <p:sp>
        <p:nvSpPr>
          <p:cNvPr id="49" name="Rectangle 48"/>
          <p:cNvSpPr>
            <a:spLocks noChangeArrowheads="1"/>
          </p:cNvSpPr>
          <p:nvPr/>
        </p:nvSpPr>
        <p:spPr bwMode="auto">
          <a:xfrm>
            <a:off x="457200" y="5807075"/>
            <a:ext cx="8553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IE" i="1"/>
              <a:t>Dispatch of the demand side impacts the energy limit of the Generator Unit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4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9" grpId="0"/>
      <p:bldP spid="35" grpId="0"/>
      <p:bldP spid="37" grpId="0"/>
      <p:bldP spid="40" grpId="0"/>
      <p:bldP spid="46" grpId="0"/>
      <p:bldP spid="48" grpId="0"/>
      <p:bldP spid="4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txBox="1">
            <a:spLocks noGrp="1"/>
          </p:cNvSpPr>
          <p:nvPr>
            <p:ph idx="1"/>
          </p:nvPr>
        </p:nvSpPr>
        <p:spPr>
          <a:xfrm>
            <a:off x="457200" y="1600200"/>
            <a:ext cx="7581900" cy="4821238"/>
          </a:xfrm>
        </p:spPr>
        <p:txBody>
          <a:bodyPr/>
          <a:lstStyle/>
          <a:p>
            <a:pPr eaLnBrk="1"/>
            <a:r>
              <a:rPr lang="en-IE" sz="2400" smtClean="0">
                <a:latin typeface="Calibri" pitchFamily="34" charset="0"/>
              </a:rPr>
              <a:t>Commercial Offer Data</a:t>
            </a:r>
          </a:p>
          <a:p>
            <a:pPr lvl="1" eaLnBrk="1"/>
            <a:r>
              <a:rPr lang="en-IE" sz="1600" smtClean="0">
                <a:latin typeface="Calibri" pitchFamily="34" charset="0"/>
              </a:rPr>
              <a:t>Both generation and demand have to forecast SMP in making their offer</a:t>
            </a:r>
          </a:p>
          <a:p>
            <a:pPr lvl="1" eaLnBrk="1"/>
            <a:r>
              <a:rPr lang="en-IE" sz="1600" smtClean="0">
                <a:latin typeface="Calibri" pitchFamily="34" charset="0"/>
              </a:rPr>
              <a:t>DSU must forecast a) low demand price and b) when it occurs in nomination</a:t>
            </a:r>
          </a:p>
          <a:p>
            <a:pPr lvl="1" eaLnBrk="1"/>
            <a:r>
              <a:rPr lang="en-IE" sz="1600" smtClean="0">
                <a:latin typeface="Calibri" pitchFamily="34" charset="0"/>
              </a:rPr>
              <a:t>Generation offer made up of cost of demand and overall running costs</a:t>
            </a:r>
          </a:p>
          <a:p>
            <a:pPr lvl="1" eaLnBrk="1"/>
            <a:r>
              <a:rPr lang="en-IE" sz="1600" smtClean="0">
                <a:latin typeface="Calibri" pitchFamily="34" charset="0"/>
              </a:rPr>
              <a:t>Storage has to forecast market prices making </a:t>
            </a:r>
            <a:r>
              <a:rPr lang="en-IE" sz="1600" b="1" smtClean="0">
                <a:latin typeface="Calibri" pitchFamily="34" charset="0"/>
              </a:rPr>
              <a:t>BCOP difficult to comply </a:t>
            </a:r>
            <a:r>
              <a:rPr lang="en-IE" sz="1600" smtClean="0">
                <a:latin typeface="Calibri" pitchFamily="34" charset="0"/>
              </a:rPr>
              <a:t>with</a:t>
            </a:r>
          </a:p>
          <a:p>
            <a:pPr lvl="1" eaLnBrk="1"/>
            <a:endParaRPr lang="en-IE" sz="1200" smtClean="0">
              <a:latin typeface="Calibri" pitchFamily="34" charset="0"/>
            </a:endParaRPr>
          </a:p>
          <a:p>
            <a:pPr eaLnBrk="1"/>
            <a:r>
              <a:rPr lang="en-IE" sz="2400" smtClean="0">
                <a:latin typeface="Calibri" pitchFamily="34" charset="0"/>
              </a:rPr>
              <a:t>Energy Limit</a:t>
            </a:r>
          </a:p>
          <a:p>
            <a:pPr lvl="1" eaLnBrk="1"/>
            <a:r>
              <a:rPr lang="en-IE" sz="1600" smtClean="0">
                <a:latin typeface="Calibri" pitchFamily="34" charset="0"/>
              </a:rPr>
              <a:t>Energy limited plant is required to correct energy limits in TOD to minimise cost of constraints</a:t>
            </a:r>
          </a:p>
          <a:p>
            <a:pPr lvl="1" eaLnBrk="1"/>
            <a:r>
              <a:rPr lang="en-IE" sz="1600" smtClean="0">
                <a:latin typeface="Calibri" pitchFamily="34" charset="0"/>
              </a:rPr>
              <a:t>Storage is reliant on SO DSU dispatch to determine stored energy</a:t>
            </a:r>
          </a:p>
          <a:p>
            <a:pPr lvl="1" eaLnBrk="1"/>
            <a:r>
              <a:rPr lang="en-IE" sz="1600" smtClean="0">
                <a:latin typeface="Calibri" pitchFamily="34" charset="0"/>
              </a:rPr>
              <a:t>Generator MSQ revenues are dependent on stored energy</a:t>
            </a:r>
          </a:p>
          <a:p>
            <a:pPr lvl="1" eaLnBrk="1"/>
            <a:r>
              <a:rPr lang="en-IE" sz="1600" b="1" smtClean="0">
                <a:latin typeface="Calibri" pitchFamily="34" charset="0"/>
              </a:rPr>
              <a:t>Revenues are not independent of SO dispatch</a:t>
            </a:r>
          </a:p>
          <a:p>
            <a:pPr lvl="1" eaLnBrk="1"/>
            <a:endParaRPr lang="en-IE" sz="1100" smtClean="0">
              <a:latin typeface="Calibri" pitchFamily="34" charset="0"/>
            </a:endParaRPr>
          </a:p>
        </p:txBody>
      </p:sp>
      <p:grpSp>
        <p:nvGrpSpPr>
          <p:cNvPr id="9219" name="Group 11"/>
          <p:cNvGrpSpPr>
            <a:grpSpLocks/>
          </p:cNvGrpSpPr>
          <p:nvPr/>
        </p:nvGrpSpPr>
        <p:grpSpPr bwMode="auto">
          <a:xfrm>
            <a:off x="7019925" y="6196013"/>
            <a:ext cx="2039938" cy="617537"/>
            <a:chOff x="7020269" y="6195837"/>
            <a:chExt cx="2039093" cy="617539"/>
          </a:xfrm>
        </p:grpSpPr>
        <p:grpSp>
          <p:nvGrpSpPr>
            <p:cNvPr id="9221" name="Group 12"/>
            <p:cNvGrpSpPr>
              <a:grpSpLocks/>
            </p:cNvGrpSpPr>
            <p:nvPr/>
          </p:nvGrpSpPr>
          <p:grpSpPr bwMode="auto">
            <a:xfrm>
              <a:off x="7462445" y="6195837"/>
              <a:ext cx="1157794" cy="354832"/>
              <a:chOff x="7462445" y="6195837"/>
              <a:chExt cx="1157794" cy="354832"/>
            </a:xfrm>
          </p:grpSpPr>
          <p:sp>
            <p:nvSpPr>
              <p:cNvPr id="9226"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9227"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9228"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9222"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9223"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9224"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9225"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9220"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a:solidFill>
                  <a:srgbClr val="000000"/>
                </a:solidFill>
              </a:rPr>
              <a:t>Option 1: The Split Unit Challenges</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457200" y="1600200"/>
            <a:ext cx="7581900" cy="4821238"/>
          </a:xfrm>
        </p:spPr>
        <p:txBody>
          <a:bodyPr>
            <a:noAutofit/>
          </a:bodyPr>
          <a:lstStyle/>
          <a:p>
            <a:pPr eaLnBrk="1" fontAlgn="auto">
              <a:spcAft>
                <a:spcPts val="0"/>
              </a:spcAft>
              <a:buFont typeface="Arial" pitchFamily="34"/>
              <a:buChar char="•"/>
              <a:defRPr/>
            </a:pPr>
            <a:r>
              <a:rPr lang="en-IE" sz="2400" dirty="0"/>
              <a:t>Restrictive offering of service</a:t>
            </a:r>
          </a:p>
          <a:p>
            <a:pPr lvl="1" eaLnBrk="1" fontAlgn="auto">
              <a:spcAft>
                <a:spcPts val="0"/>
              </a:spcAft>
              <a:buFont typeface="Arial" pitchFamily="34"/>
              <a:buChar char="–"/>
              <a:defRPr/>
            </a:pPr>
            <a:r>
              <a:rPr lang="en-IE" sz="2000" dirty="0"/>
              <a:t>Unit owner submitting demand profiles</a:t>
            </a:r>
          </a:p>
          <a:p>
            <a:pPr lvl="1" eaLnBrk="1" fontAlgn="auto">
              <a:spcAft>
                <a:spcPts val="0"/>
              </a:spcAft>
              <a:buFont typeface="Arial" pitchFamily="34"/>
              <a:buChar char="–"/>
              <a:defRPr/>
            </a:pPr>
            <a:r>
              <a:rPr lang="en-IE" sz="2000" dirty="0"/>
              <a:t>Demand dispatch down only…</a:t>
            </a:r>
          </a:p>
          <a:p>
            <a:pPr lvl="1" eaLnBrk="1" fontAlgn="auto">
              <a:spcAft>
                <a:spcPts val="0"/>
              </a:spcAft>
              <a:buFont typeface="Arial" pitchFamily="34"/>
              <a:buChar char="–"/>
              <a:defRPr/>
            </a:pPr>
            <a:r>
              <a:rPr lang="en-IE" sz="2000" dirty="0" smtClean="0"/>
              <a:t>Offer structure </a:t>
            </a:r>
            <a:r>
              <a:rPr lang="en-IE" sz="2000" dirty="0"/>
              <a:t>limits capability of machine to </a:t>
            </a:r>
            <a:r>
              <a:rPr lang="en-IE" sz="2000" b="1" dirty="0"/>
              <a:t>reduce cost of </a:t>
            </a:r>
            <a:r>
              <a:rPr lang="en-IE" sz="2000" b="1" dirty="0" smtClean="0"/>
              <a:t>production</a:t>
            </a:r>
          </a:p>
          <a:p>
            <a:pPr lvl="1" eaLnBrk="1" fontAlgn="auto">
              <a:spcAft>
                <a:spcPts val="0"/>
              </a:spcAft>
              <a:buFont typeface="Arial" pitchFamily="34"/>
              <a:buChar char="–"/>
              <a:defRPr/>
            </a:pPr>
            <a:endParaRPr lang="en-IE" sz="2000" b="1" dirty="0"/>
          </a:p>
          <a:p>
            <a:pPr marL="0" indent="0" algn="ctr" eaLnBrk="1" fontAlgn="auto">
              <a:spcAft>
                <a:spcPts val="0"/>
              </a:spcAft>
              <a:buFont typeface="Arial" pitchFamily="34"/>
              <a:buNone/>
              <a:defRPr/>
            </a:pPr>
            <a:r>
              <a:rPr lang="en-IE" sz="2400" i="1" dirty="0" smtClean="0"/>
              <a:t>A Demand Side Unit service is an overly restrictive operation of a storage device, and is not supported by Gaelectric.</a:t>
            </a:r>
            <a:br>
              <a:rPr lang="en-IE" sz="2400" i="1" dirty="0" smtClean="0"/>
            </a:br>
            <a:r>
              <a:rPr lang="en-IE" sz="2400" i="1" dirty="0" smtClean="0"/>
              <a:t/>
            </a:r>
            <a:br>
              <a:rPr lang="en-IE" sz="2400" i="1" dirty="0" smtClean="0"/>
            </a:br>
            <a:r>
              <a:rPr lang="en-IE" sz="1800" i="1" dirty="0" smtClean="0"/>
              <a:t>(This also includes making the demand not centrally dispatchable via retail registration in a standard Supplier Unit)</a:t>
            </a:r>
            <a:endParaRPr lang="en-IE" sz="1800" i="1" dirty="0"/>
          </a:p>
        </p:txBody>
      </p:sp>
      <p:grpSp>
        <p:nvGrpSpPr>
          <p:cNvPr id="10243" name="Group 11"/>
          <p:cNvGrpSpPr>
            <a:grpSpLocks/>
          </p:cNvGrpSpPr>
          <p:nvPr/>
        </p:nvGrpSpPr>
        <p:grpSpPr bwMode="auto">
          <a:xfrm>
            <a:off x="7019925" y="6196013"/>
            <a:ext cx="2039938" cy="617537"/>
            <a:chOff x="7020269" y="6195837"/>
            <a:chExt cx="2039093" cy="617539"/>
          </a:xfrm>
        </p:grpSpPr>
        <p:grpSp>
          <p:nvGrpSpPr>
            <p:cNvPr id="10245" name="Group 12"/>
            <p:cNvGrpSpPr>
              <a:grpSpLocks/>
            </p:cNvGrpSpPr>
            <p:nvPr/>
          </p:nvGrpSpPr>
          <p:grpSpPr bwMode="auto">
            <a:xfrm>
              <a:off x="7462445" y="6195837"/>
              <a:ext cx="1157794" cy="354832"/>
              <a:chOff x="7462445" y="6195837"/>
              <a:chExt cx="1157794" cy="354832"/>
            </a:xfrm>
          </p:grpSpPr>
          <p:sp>
            <p:nvSpPr>
              <p:cNvPr id="10250"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0251"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0252"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0246"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0247"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0248"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0249"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0244"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a:solidFill>
                  <a:srgbClr val="000000"/>
                </a:solidFill>
              </a:rPr>
              <a:t>Option 1: The Split Unit Challenges</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457200" y="1600200"/>
            <a:ext cx="7581900" cy="4821238"/>
          </a:xfrm>
        </p:spPr>
        <p:txBody>
          <a:bodyPr>
            <a:noAutofit/>
          </a:bodyPr>
          <a:lstStyle/>
          <a:p>
            <a:pPr eaLnBrk="1" fontAlgn="auto">
              <a:spcAft>
                <a:spcPts val="0"/>
              </a:spcAft>
              <a:buFont typeface="Arial" pitchFamily="34"/>
              <a:buChar char="•"/>
              <a:defRPr/>
            </a:pPr>
            <a:r>
              <a:rPr lang="en-IE" sz="2400" dirty="0" smtClean="0"/>
              <a:t>Power purchased like any other demand customer</a:t>
            </a:r>
          </a:p>
          <a:p>
            <a:pPr eaLnBrk="1" fontAlgn="auto">
              <a:spcAft>
                <a:spcPts val="0"/>
              </a:spcAft>
              <a:buFont typeface="Arial" pitchFamily="34"/>
              <a:buChar char="•"/>
              <a:defRPr/>
            </a:pPr>
            <a:r>
              <a:rPr lang="en-IE" sz="2400" dirty="0" smtClean="0"/>
              <a:t>This assumes that storage would have the right to manage its own demand schedule</a:t>
            </a:r>
          </a:p>
          <a:p>
            <a:pPr eaLnBrk="1" fontAlgn="auto">
              <a:spcAft>
                <a:spcPts val="0"/>
              </a:spcAft>
              <a:buFont typeface="Arial" pitchFamily="34"/>
              <a:buChar char="•"/>
              <a:defRPr/>
            </a:pPr>
            <a:r>
              <a:rPr lang="en-IE" sz="2400" dirty="0" smtClean="0"/>
              <a:t>When storing, demand has direct impact on generator availability – implication is generator would be self-</a:t>
            </a:r>
            <a:r>
              <a:rPr lang="en-IE" sz="2400" dirty="0" err="1" smtClean="0"/>
              <a:t>decommitting</a:t>
            </a:r>
            <a:endParaRPr lang="en-IE" sz="2400" dirty="0" smtClean="0"/>
          </a:p>
          <a:p>
            <a:pPr eaLnBrk="1" fontAlgn="auto">
              <a:spcAft>
                <a:spcPts val="0"/>
              </a:spcAft>
              <a:buFont typeface="Arial" pitchFamily="34"/>
              <a:buChar char="•"/>
              <a:defRPr/>
            </a:pPr>
            <a:endParaRPr lang="en-IE" sz="2400" dirty="0"/>
          </a:p>
          <a:p>
            <a:pPr eaLnBrk="1" fontAlgn="auto">
              <a:spcAft>
                <a:spcPts val="0"/>
              </a:spcAft>
              <a:buFont typeface="Arial" pitchFamily="34"/>
              <a:buChar char="•"/>
              <a:defRPr/>
            </a:pPr>
            <a:r>
              <a:rPr lang="en-IE" sz="2400" dirty="0" smtClean="0"/>
              <a:t>Alternatively, demand is fully dispatchable and outside of market</a:t>
            </a:r>
          </a:p>
          <a:p>
            <a:pPr eaLnBrk="1" fontAlgn="auto">
              <a:spcAft>
                <a:spcPts val="0"/>
              </a:spcAft>
              <a:buFont typeface="Arial" pitchFamily="34"/>
              <a:buChar char="•"/>
              <a:defRPr/>
            </a:pPr>
            <a:r>
              <a:rPr lang="en-IE" sz="2400" dirty="0" smtClean="0"/>
              <a:t>Penal relative to existing precedent of pumped storage rules; charged demand price</a:t>
            </a:r>
          </a:p>
          <a:p>
            <a:pPr eaLnBrk="1" fontAlgn="auto">
              <a:spcAft>
                <a:spcPts val="0"/>
              </a:spcAft>
              <a:buFont typeface="Arial" pitchFamily="34"/>
              <a:buChar char="•"/>
              <a:defRPr/>
            </a:pPr>
            <a:endParaRPr lang="en-IE" sz="2400" dirty="0" smtClean="0"/>
          </a:p>
        </p:txBody>
      </p:sp>
      <p:grpSp>
        <p:nvGrpSpPr>
          <p:cNvPr id="10243" name="Group 11"/>
          <p:cNvGrpSpPr>
            <a:grpSpLocks/>
          </p:cNvGrpSpPr>
          <p:nvPr/>
        </p:nvGrpSpPr>
        <p:grpSpPr bwMode="auto">
          <a:xfrm>
            <a:off x="7019925" y="6196013"/>
            <a:ext cx="2039938" cy="617537"/>
            <a:chOff x="7020269" y="6195837"/>
            <a:chExt cx="2039093" cy="617539"/>
          </a:xfrm>
        </p:grpSpPr>
        <p:grpSp>
          <p:nvGrpSpPr>
            <p:cNvPr id="10245" name="Group 12"/>
            <p:cNvGrpSpPr>
              <a:grpSpLocks/>
            </p:cNvGrpSpPr>
            <p:nvPr/>
          </p:nvGrpSpPr>
          <p:grpSpPr bwMode="auto">
            <a:xfrm>
              <a:off x="7462445" y="6195837"/>
              <a:ext cx="1157794" cy="354832"/>
              <a:chOff x="7462445" y="6195837"/>
              <a:chExt cx="1157794" cy="354832"/>
            </a:xfrm>
          </p:grpSpPr>
          <p:sp>
            <p:nvSpPr>
              <p:cNvPr id="10250"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0251"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0252"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0246"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0247"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0248"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0249"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0244"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3600" dirty="0">
                <a:solidFill>
                  <a:srgbClr val="000000"/>
                </a:solidFill>
              </a:rPr>
              <a:t>Option 1: </a:t>
            </a:r>
            <a:r>
              <a:rPr lang="en-IE" sz="3600" dirty="0" smtClean="0">
                <a:solidFill>
                  <a:srgbClr val="000000"/>
                </a:solidFill>
              </a:rPr>
              <a:t>Further Commentary on DSU / Standard Supplier Unit</a:t>
            </a:r>
            <a:endParaRPr lang="en-IE" sz="3600" dirty="0">
              <a:solidFill>
                <a:srgbClr val="000000"/>
              </a:solidFill>
            </a:endParaRPr>
          </a:p>
        </p:txBody>
      </p:sp>
    </p:spTree>
    <p:extLst>
      <p:ext uri="{BB962C8B-B14F-4D97-AF65-F5344CB8AC3E}">
        <p14:creationId xmlns:p14="http://schemas.microsoft.com/office/powerpoint/2010/main" val="2190821931"/>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txBox="1">
            <a:spLocks noGrp="1"/>
          </p:cNvSpPr>
          <p:nvPr>
            <p:ph idx="1"/>
          </p:nvPr>
        </p:nvSpPr>
        <p:spPr>
          <a:xfrm>
            <a:off x="457200" y="1600200"/>
            <a:ext cx="7581900" cy="5019675"/>
          </a:xfrm>
        </p:spPr>
        <p:txBody>
          <a:bodyPr/>
          <a:lstStyle/>
          <a:p>
            <a:pPr eaLnBrk="1"/>
            <a:r>
              <a:rPr lang="en-IE" sz="2400" smtClean="0">
                <a:latin typeface="Calibri" pitchFamily="34" charset="0"/>
              </a:rPr>
              <a:t>Will improve offered flexibility to system operator</a:t>
            </a:r>
          </a:p>
          <a:p>
            <a:pPr lvl="1" eaLnBrk="1"/>
            <a:r>
              <a:rPr lang="en-IE" sz="2000" smtClean="0">
                <a:latin typeface="Calibri" pitchFamily="34" charset="0"/>
              </a:rPr>
              <a:t>But may need to have some form of maximum stored energy limit to prevent non-technical air compression…</a:t>
            </a:r>
          </a:p>
          <a:p>
            <a:pPr eaLnBrk="1"/>
            <a:endParaRPr lang="en-IE" sz="2400" b="1" smtClean="0">
              <a:latin typeface="Calibri" pitchFamily="34" charset="0"/>
            </a:endParaRPr>
          </a:p>
          <a:p>
            <a:pPr eaLnBrk="1"/>
            <a:r>
              <a:rPr lang="en-IE" sz="2400" smtClean="0">
                <a:latin typeface="Calibri" pitchFamily="34" charset="0"/>
              </a:rPr>
              <a:t>Issues with </a:t>
            </a:r>
            <a:r>
              <a:rPr lang="en-IE" sz="2400" b="1" smtClean="0">
                <a:latin typeface="Calibri" pitchFamily="34" charset="0"/>
              </a:rPr>
              <a:t>BCOP compliance </a:t>
            </a:r>
            <a:r>
              <a:rPr lang="en-IE" sz="2400" smtClean="0">
                <a:latin typeface="Calibri" pitchFamily="34" charset="0"/>
              </a:rPr>
              <a:t>remain</a:t>
            </a:r>
          </a:p>
          <a:p>
            <a:pPr lvl="1" eaLnBrk="1"/>
            <a:r>
              <a:rPr lang="en-IE" sz="2000" smtClean="0">
                <a:latin typeface="Calibri" pitchFamily="34" charset="0"/>
              </a:rPr>
              <a:t>Any structure that relies on storage submitting a definite price will not be transparent</a:t>
            </a:r>
          </a:p>
          <a:p>
            <a:pPr eaLnBrk="1"/>
            <a:endParaRPr lang="en-IE" sz="2400" b="1" smtClean="0">
              <a:latin typeface="Calibri" pitchFamily="34" charset="0"/>
            </a:endParaRPr>
          </a:p>
          <a:p>
            <a:pPr eaLnBrk="1"/>
            <a:r>
              <a:rPr lang="en-IE" sz="2400" b="1" smtClean="0">
                <a:latin typeface="Calibri" pitchFamily="34" charset="0"/>
              </a:rPr>
              <a:t>Dependence of revenue on SO dispatch </a:t>
            </a:r>
            <a:r>
              <a:rPr lang="en-IE" sz="2400" smtClean="0">
                <a:latin typeface="Calibri" pitchFamily="34" charset="0"/>
              </a:rPr>
              <a:t>likely to become more difficult</a:t>
            </a:r>
          </a:p>
          <a:p>
            <a:pPr lvl="1" eaLnBrk="1"/>
            <a:r>
              <a:rPr lang="en-IE" sz="1700" smtClean="0">
                <a:latin typeface="Calibri" pitchFamily="34" charset="0"/>
              </a:rPr>
              <a:t> SOs may determine based on COD not to store any energy…</a:t>
            </a:r>
          </a:p>
        </p:txBody>
      </p:sp>
      <p:grpSp>
        <p:nvGrpSpPr>
          <p:cNvPr id="11267" name="Group 11"/>
          <p:cNvGrpSpPr>
            <a:grpSpLocks/>
          </p:cNvGrpSpPr>
          <p:nvPr/>
        </p:nvGrpSpPr>
        <p:grpSpPr bwMode="auto">
          <a:xfrm>
            <a:off x="7019925" y="6196013"/>
            <a:ext cx="2039938" cy="617537"/>
            <a:chOff x="7020269" y="6195837"/>
            <a:chExt cx="2039093" cy="617539"/>
          </a:xfrm>
        </p:grpSpPr>
        <p:grpSp>
          <p:nvGrpSpPr>
            <p:cNvPr id="11269" name="Group 12"/>
            <p:cNvGrpSpPr>
              <a:grpSpLocks/>
            </p:cNvGrpSpPr>
            <p:nvPr/>
          </p:nvGrpSpPr>
          <p:grpSpPr bwMode="auto">
            <a:xfrm>
              <a:off x="7462445" y="6195837"/>
              <a:ext cx="1157794" cy="354832"/>
              <a:chOff x="7462445" y="6195837"/>
              <a:chExt cx="1157794" cy="354832"/>
            </a:xfrm>
          </p:grpSpPr>
          <p:sp>
            <p:nvSpPr>
              <p:cNvPr id="11274"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1275"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1276"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1270"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1271"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1272"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1273"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1268"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3600">
                <a:solidFill>
                  <a:srgbClr val="000000"/>
                </a:solidFill>
              </a:rPr>
              <a:t>Option 1: Split Unit with </a:t>
            </a:r>
            <a:br>
              <a:rPr lang="en-IE" sz="3600">
                <a:solidFill>
                  <a:srgbClr val="000000"/>
                </a:solidFill>
              </a:rPr>
            </a:br>
            <a:r>
              <a:rPr lang="en-IE" sz="3600">
                <a:solidFill>
                  <a:srgbClr val="000000"/>
                </a:solidFill>
              </a:rPr>
              <a:t>Negative Generator…</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457200" y="1600200"/>
            <a:ext cx="7581900" cy="5019675"/>
          </a:xfrm>
        </p:spPr>
        <p:txBody>
          <a:bodyPr>
            <a:normAutofit fontScale="92500" lnSpcReduction="10000"/>
          </a:bodyPr>
          <a:lstStyle/>
          <a:p>
            <a:pPr eaLnBrk="1" fontAlgn="auto">
              <a:spcAft>
                <a:spcPts val="0"/>
              </a:spcAft>
              <a:buFont typeface="Arial" pitchFamily="34"/>
              <a:buChar char="•"/>
              <a:defRPr/>
            </a:pPr>
            <a:r>
              <a:rPr lang="en-IE" sz="2400" dirty="0" smtClean="0"/>
              <a:t>Standard pumped storage unit with efficiency increased to capture running costs</a:t>
            </a:r>
          </a:p>
          <a:p>
            <a:pPr eaLnBrk="1" fontAlgn="auto">
              <a:spcAft>
                <a:spcPts val="0"/>
              </a:spcAft>
              <a:buFont typeface="Arial" pitchFamily="34"/>
              <a:buChar char="•"/>
              <a:defRPr/>
            </a:pPr>
            <a:endParaRPr lang="en-IE" sz="2400" dirty="0"/>
          </a:p>
          <a:p>
            <a:pPr eaLnBrk="1" fontAlgn="auto">
              <a:spcAft>
                <a:spcPts val="0"/>
              </a:spcAft>
              <a:buFont typeface="Arial" pitchFamily="34"/>
              <a:buChar char="•"/>
              <a:defRPr/>
            </a:pPr>
            <a:r>
              <a:rPr lang="en-IE" sz="2400" dirty="0" smtClean="0"/>
              <a:t>What does this mean?  See some example on next slide…</a:t>
            </a:r>
          </a:p>
          <a:p>
            <a:pPr eaLnBrk="1" fontAlgn="auto">
              <a:spcAft>
                <a:spcPts val="0"/>
              </a:spcAft>
              <a:buFont typeface="Arial" pitchFamily="34"/>
              <a:buChar char="•"/>
              <a:defRPr/>
            </a:pPr>
            <a:endParaRPr lang="en-IE" sz="2400" dirty="0"/>
          </a:p>
          <a:p>
            <a:pPr eaLnBrk="1" fontAlgn="auto">
              <a:spcAft>
                <a:spcPts val="0"/>
              </a:spcAft>
              <a:buFont typeface="Arial" pitchFamily="34"/>
              <a:buChar char="•"/>
              <a:defRPr/>
            </a:pPr>
            <a:r>
              <a:rPr lang="en-IE" sz="2400" dirty="0" smtClean="0"/>
              <a:t>Note that efficiency increase needs to assume a relationship between forecast SMP and the running costs</a:t>
            </a:r>
          </a:p>
          <a:p>
            <a:pPr lvl="1" eaLnBrk="1" fontAlgn="auto">
              <a:spcAft>
                <a:spcPts val="0"/>
              </a:spcAft>
              <a:buFont typeface="Arial" pitchFamily="34"/>
              <a:buChar char="–"/>
              <a:defRPr/>
            </a:pPr>
            <a:r>
              <a:rPr lang="en-IE" sz="2000" dirty="0" smtClean="0"/>
              <a:t>Again, this may pose issues with </a:t>
            </a:r>
            <a:r>
              <a:rPr lang="en-IE" sz="2000" b="1" dirty="0" smtClean="0"/>
              <a:t>BCOP</a:t>
            </a:r>
          </a:p>
          <a:p>
            <a:pPr lvl="1" eaLnBrk="1" fontAlgn="auto">
              <a:spcAft>
                <a:spcPts val="0"/>
              </a:spcAft>
              <a:buFont typeface="Arial" pitchFamily="34"/>
              <a:buChar char="–"/>
              <a:defRPr/>
            </a:pPr>
            <a:r>
              <a:rPr lang="en-IE" sz="2000" dirty="0" smtClean="0"/>
              <a:t>But let’s continue to examine this option to see how it evaluates against the other criteria</a:t>
            </a:r>
          </a:p>
          <a:p>
            <a:pPr lvl="2" eaLnBrk="1" fontAlgn="auto">
              <a:spcAft>
                <a:spcPts val="0"/>
              </a:spcAft>
              <a:buFont typeface="Arial" pitchFamily="34"/>
              <a:buChar char="•"/>
              <a:defRPr/>
            </a:pPr>
            <a:r>
              <a:rPr lang="en-IE" sz="1600" dirty="0" smtClean="0"/>
              <a:t>Constraint costs</a:t>
            </a:r>
          </a:p>
          <a:p>
            <a:pPr lvl="2" eaLnBrk="1" fontAlgn="auto">
              <a:spcAft>
                <a:spcPts val="0"/>
              </a:spcAft>
              <a:buFont typeface="Arial" pitchFamily="34"/>
              <a:buChar char="•"/>
              <a:defRPr/>
            </a:pPr>
            <a:r>
              <a:rPr lang="en-IE" sz="1600" dirty="0" smtClean="0"/>
              <a:t>Cost of production</a:t>
            </a:r>
          </a:p>
          <a:p>
            <a:pPr lvl="2" eaLnBrk="1" fontAlgn="auto">
              <a:spcAft>
                <a:spcPts val="0"/>
              </a:spcAft>
              <a:buFont typeface="Arial" pitchFamily="34"/>
              <a:buChar char="•"/>
              <a:defRPr/>
            </a:pPr>
            <a:r>
              <a:rPr lang="en-IE" sz="1600" dirty="0" smtClean="0"/>
              <a:t>Revenue dispatch independent</a:t>
            </a:r>
          </a:p>
          <a:p>
            <a:pPr lvl="2" eaLnBrk="1" fontAlgn="auto">
              <a:spcAft>
                <a:spcPts val="0"/>
              </a:spcAft>
              <a:buFont typeface="Arial" pitchFamily="34"/>
              <a:buChar char="•"/>
              <a:defRPr/>
            </a:pPr>
            <a:r>
              <a:rPr lang="en-IE" sz="1600" dirty="0" smtClean="0"/>
              <a:t>Generator recovering revenues</a:t>
            </a:r>
          </a:p>
          <a:p>
            <a:pPr eaLnBrk="1" fontAlgn="auto">
              <a:spcAft>
                <a:spcPts val="0"/>
              </a:spcAft>
              <a:buFont typeface="Arial" pitchFamily="34"/>
              <a:buChar char="•"/>
              <a:defRPr/>
            </a:pPr>
            <a:endParaRPr lang="en-IE" sz="2000" dirty="0"/>
          </a:p>
          <a:p>
            <a:pPr eaLnBrk="1" fontAlgn="auto">
              <a:spcAft>
                <a:spcPts val="0"/>
              </a:spcAft>
              <a:buFont typeface="Arial" pitchFamily="34"/>
              <a:buChar char="•"/>
              <a:defRPr/>
            </a:pPr>
            <a:endParaRPr lang="en-IE" sz="1600" dirty="0" smtClean="0"/>
          </a:p>
        </p:txBody>
      </p:sp>
      <p:grpSp>
        <p:nvGrpSpPr>
          <p:cNvPr id="12291" name="Group 11"/>
          <p:cNvGrpSpPr>
            <a:grpSpLocks/>
          </p:cNvGrpSpPr>
          <p:nvPr/>
        </p:nvGrpSpPr>
        <p:grpSpPr bwMode="auto">
          <a:xfrm>
            <a:off x="7019925" y="6196013"/>
            <a:ext cx="2039938" cy="617537"/>
            <a:chOff x="7020269" y="6195837"/>
            <a:chExt cx="2039093" cy="617539"/>
          </a:xfrm>
        </p:grpSpPr>
        <p:grpSp>
          <p:nvGrpSpPr>
            <p:cNvPr id="12293" name="Group 12"/>
            <p:cNvGrpSpPr>
              <a:grpSpLocks/>
            </p:cNvGrpSpPr>
            <p:nvPr/>
          </p:nvGrpSpPr>
          <p:grpSpPr bwMode="auto">
            <a:xfrm>
              <a:off x="7462445" y="6195837"/>
              <a:ext cx="1157794" cy="354832"/>
              <a:chOff x="7462445" y="6195837"/>
              <a:chExt cx="1157794" cy="354832"/>
            </a:xfrm>
          </p:grpSpPr>
          <p:sp>
            <p:nvSpPr>
              <p:cNvPr id="12298"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2299"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2300"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2294"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2295"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2296"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2297"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2292"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a:solidFill>
                  <a:srgbClr val="000000"/>
                </a:solidFill>
              </a:rPr>
              <a:t>Option 2: Pumped Storage</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1"/>
          <p:cNvGrpSpPr>
            <a:grpSpLocks/>
          </p:cNvGrpSpPr>
          <p:nvPr/>
        </p:nvGrpSpPr>
        <p:grpSpPr bwMode="auto">
          <a:xfrm>
            <a:off x="7019925" y="6196013"/>
            <a:ext cx="2039938" cy="617537"/>
            <a:chOff x="7020269" y="6195837"/>
            <a:chExt cx="2039093" cy="617539"/>
          </a:xfrm>
        </p:grpSpPr>
        <p:grpSp>
          <p:nvGrpSpPr>
            <p:cNvPr id="13332" name="Group 12"/>
            <p:cNvGrpSpPr>
              <a:grpSpLocks/>
            </p:cNvGrpSpPr>
            <p:nvPr/>
          </p:nvGrpSpPr>
          <p:grpSpPr bwMode="auto">
            <a:xfrm>
              <a:off x="7462445" y="6195837"/>
              <a:ext cx="1157794" cy="354832"/>
              <a:chOff x="7462445" y="6195837"/>
              <a:chExt cx="1157794" cy="354832"/>
            </a:xfrm>
          </p:grpSpPr>
          <p:sp>
            <p:nvSpPr>
              <p:cNvPr id="13337"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3338"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3339"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3333"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3334"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3335"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3336"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3315"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3200" dirty="0">
                <a:solidFill>
                  <a:srgbClr val="000000"/>
                </a:solidFill>
              </a:rPr>
              <a:t>Option 2: Standard </a:t>
            </a:r>
            <a:r>
              <a:rPr lang="en-IE" sz="3200" dirty="0" smtClean="0">
                <a:solidFill>
                  <a:srgbClr val="000000"/>
                </a:solidFill>
              </a:rPr>
              <a:t>Efficiency (Standard Storage Technology)</a:t>
            </a:r>
            <a:endParaRPr lang="en-IE" sz="3200" dirty="0">
              <a:solidFill>
                <a:srgbClr val="000000"/>
              </a:solidFill>
            </a:endParaRPr>
          </a:p>
        </p:txBody>
      </p:sp>
      <p:cxnSp>
        <p:nvCxnSpPr>
          <p:cNvPr id="5" name="Straight Arrow Connector 4"/>
          <p:cNvCxnSpPr/>
          <p:nvPr/>
        </p:nvCxnSpPr>
        <p:spPr>
          <a:xfrm>
            <a:off x="900113" y="2649538"/>
            <a:ext cx="0" cy="34559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900113" y="4305300"/>
            <a:ext cx="74453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18" name="TextBox 17"/>
          <p:cNvSpPr txBox="1">
            <a:spLocks noChangeArrowheads="1"/>
          </p:cNvSpPr>
          <p:nvPr/>
        </p:nvSpPr>
        <p:spPr bwMode="auto">
          <a:xfrm>
            <a:off x="103188" y="2465388"/>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MSQ</a:t>
            </a:r>
          </a:p>
        </p:txBody>
      </p:sp>
      <p:sp>
        <p:nvSpPr>
          <p:cNvPr id="19" name="Right Brace 18"/>
          <p:cNvSpPr/>
          <p:nvPr/>
        </p:nvSpPr>
        <p:spPr>
          <a:xfrm rot="16200000">
            <a:off x="245030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20" name="Right Brace 19"/>
          <p:cNvSpPr/>
          <p:nvPr/>
        </p:nvSpPr>
        <p:spPr>
          <a:xfrm rot="16200000">
            <a:off x="574595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13321" name="TextBox 21"/>
          <p:cNvSpPr txBox="1">
            <a:spLocks noChangeArrowheads="1"/>
          </p:cNvSpPr>
          <p:nvPr/>
        </p:nvSpPr>
        <p:spPr bwMode="auto">
          <a:xfrm>
            <a:off x="8045450" y="4449763"/>
            <a:ext cx="9191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Time </a:t>
            </a:r>
            <a:r>
              <a:rPr lang="en-IE" sz="1100"/>
              <a:t>(one Trading Day)</a:t>
            </a:r>
            <a:endParaRPr lang="en-IE"/>
          </a:p>
        </p:txBody>
      </p:sp>
      <p:sp>
        <p:nvSpPr>
          <p:cNvPr id="13322" name="TextBox 22"/>
          <p:cNvSpPr txBox="1">
            <a:spLocks noChangeArrowheads="1"/>
          </p:cNvSpPr>
          <p:nvPr/>
        </p:nvSpPr>
        <p:spPr bwMode="auto">
          <a:xfrm>
            <a:off x="1619250" y="198913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SMP = €20/MWh</a:t>
            </a:r>
          </a:p>
        </p:txBody>
      </p:sp>
      <p:sp>
        <p:nvSpPr>
          <p:cNvPr id="13323" name="TextBox 23"/>
          <p:cNvSpPr txBox="1">
            <a:spLocks noChangeArrowheads="1"/>
          </p:cNvSpPr>
          <p:nvPr/>
        </p:nvSpPr>
        <p:spPr bwMode="auto">
          <a:xfrm>
            <a:off x="4848225" y="198913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SMP = €60/MWh</a:t>
            </a:r>
          </a:p>
        </p:txBody>
      </p:sp>
      <p:sp>
        <p:nvSpPr>
          <p:cNvPr id="13324" name="TextBox 25"/>
          <p:cNvSpPr txBox="1">
            <a:spLocks noChangeArrowheads="1"/>
          </p:cNvSpPr>
          <p:nvPr/>
        </p:nvSpPr>
        <p:spPr bwMode="auto">
          <a:xfrm>
            <a:off x="103188" y="3009900"/>
            <a:ext cx="796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Gen</a:t>
            </a:r>
          </a:p>
        </p:txBody>
      </p:sp>
      <p:sp>
        <p:nvSpPr>
          <p:cNvPr id="13325" name="TextBox 26"/>
          <p:cNvSpPr txBox="1">
            <a:spLocks noChangeArrowheads="1"/>
          </p:cNvSpPr>
          <p:nvPr/>
        </p:nvSpPr>
        <p:spPr bwMode="auto">
          <a:xfrm>
            <a:off x="103188" y="5281613"/>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Pump</a:t>
            </a:r>
          </a:p>
        </p:txBody>
      </p:sp>
      <p:sp>
        <p:nvSpPr>
          <p:cNvPr id="28" name="Rectangle 27"/>
          <p:cNvSpPr/>
          <p:nvPr/>
        </p:nvSpPr>
        <p:spPr>
          <a:xfrm>
            <a:off x="2339975" y="4305300"/>
            <a:ext cx="719138" cy="13446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400" dirty="0"/>
              <a:t>1MWh</a:t>
            </a:r>
          </a:p>
        </p:txBody>
      </p:sp>
      <p:cxnSp>
        <p:nvCxnSpPr>
          <p:cNvPr id="29" name="Straight Arrow Connector 28"/>
          <p:cNvCxnSpPr/>
          <p:nvPr/>
        </p:nvCxnSpPr>
        <p:spPr>
          <a:xfrm>
            <a:off x="900113" y="3190875"/>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900113" y="5649913"/>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5651500" y="3194050"/>
            <a:ext cx="576263" cy="1120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200" dirty="0"/>
              <a:t>0.7</a:t>
            </a:r>
            <a:br>
              <a:rPr lang="en-IE" sz="1200" dirty="0"/>
            </a:br>
            <a:r>
              <a:rPr lang="en-IE" sz="1200" dirty="0"/>
              <a:t>MWh</a:t>
            </a:r>
          </a:p>
        </p:txBody>
      </p:sp>
      <p:sp>
        <p:nvSpPr>
          <p:cNvPr id="13330" name="TextBox 31"/>
          <p:cNvSpPr txBox="1">
            <a:spLocks noChangeArrowheads="1"/>
          </p:cNvSpPr>
          <p:nvPr/>
        </p:nvSpPr>
        <p:spPr bwMode="auto">
          <a:xfrm>
            <a:off x="107950" y="1412875"/>
            <a:ext cx="7404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Efficiency  = 0.7MWh. 1MWh storage.  Running costs to be recovered = €30 </a:t>
            </a:r>
          </a:p>
        </p:txBody>
      </p:sp>
      <p:sp>
        <p:nvSpPr>
          <p:cNvPr id="33" name="TextBox 32"/>
          <p:cNvSpPr txBox="1">
            <a:spLocks noChangeArrowheads="1"/>
          </p:cNvSpPr>
          <p:nvPr/>
        </p:nvSpPr>
        <p:spPr bwMode="auto">
          <a:xfrm>
            <a:off x="107950" y="6235700"/>
            <a:ext cx="6696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Revenue = -€20 + €42 = €22; Have not recovered the running costs</a:t>
            </a:r>
          </a:p>
        </p:txBody>
      </p:sp>
    </p:spTree>
    <p:extLst>
      <p:ext uri="{BB962C8B-B14F-4D97-AF65-F5344CB8AC3E}">
        <p14:creationId xmlns:p14="http://schemas.microsoft.com/office/powerpoint/2010/main" val="286381881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11"/>
          <p:cNvGrpSpPr>
            <a:grpSpLocks/>
          </p:cNvGrpSpPr>
          <p:nvPr/>
        </p:nvGrpSpPr>
        <p:grpSpPr bwMode="auto">
          <a:xfrm>
            <a:off x="7019925" y="6196013"/>
            <a:ext cx="2039938" cy="617537"/>
            <a:chOff x="7020269" y="6195837"/>
            <a:chExt cx="2039093" cy="617539"/>
          </a:xfrm>
        </p:grpSpPr>
        <p:grpSp>
          <p:nvGrpSpPr>
            <p:cNvPr id="14356" name="Group 12"/>
            <p:cNvGrpSpPr>
              <a:grpSpLocks/>
            </p:cNvGrpSpPr>
            <p:nvPr/>
          </p:nvGrpSpPr>
          <p:grpSpPr bwMode="auto">
            <a:xfrm>
              <a:off x="7462445" y="6195837"/>
              <a:ext cx="1157794" cy="354832"/>
              <a:chOff x="7462445" y="6195837"/>
              <a:chExt cx="1157794" cy="354832"/>
            </a:xfrm>
          </p:grpSpPr>
          <p:sp>
            <p:nvSpPr>
              <p:cNvPr id="14361"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4362"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4363"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4357"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4358"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4359"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4360"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4339"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3200" dirty="0" smtClean="0">
                <a:solidFill>
                  <a:srgbClr val="000000"/>
                </a:solidFill>
              </a:rPr>
              <a:t>Option 2: Adjusted Efficiency (Standard Storage Technology)</a:t>
            </a:r>
            <a:endParaRPr lang="en-IE" sz="4000" dirty="0">
              <a:solidFill>
                <a:srgbClr val="000000"/>
              </a:solidFill>
            </a:endParaRPr>
          </a:p>
        </p:txBody>
      </p:sp>
      <p:cxnSp>
        <p:nvCxnSpPr>
          <p:cNvPr id="5" name="Straight Arrow Connector 4"/>
          <p:cNvCxnSpPr/>
          <p:nvPr/>
        </p:nvCxnSpPr>
        <p:spPr>
          <a:xfrm>
            <a:off x="900113" y="2649538"/>
            <a:ext cx="0" cy="34559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900113" y="4305300"/>
            <a:ext cx="74453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2" name="TextBox 17"/>
          <p:cNvSpPr txBox="1">
            <a:spLocks noChangeArrowheads="1"/>
          </p:cNvSpPr>
          <p:nvPr/>
        </p:nvSpPr>
        <p:spPr bwMode="auto">
          <a:xfrm>
            <a:off x="103188" y="2465388"/>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MSQ</a:t>
            </a:r>
          </a:p>
        </p:txBody>
      </p:sp>
      <p:sp>
        <p:nvSpPr>
          <p:cNvPr id="19" name="Right Brace 18"/>
          <p:cNvSpPr/>
          <p:nvPr/>
        </p:nvSpPr>
        <p:spPr>
          <a:xfrm rot="16200000">
            <a:off x="245030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20" name="Right Brace 19"/>
          <p:cNvSpPr/>
          <p:nvPr/>
        </p:nvSpPr>
        <p:spPr>
          <a:xfrm rot="16200000">
            <a:off x="574595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14345" name="TextBox 21"/>
          <p:cNvSpPr txBox="1">
            <a:spLocks noChangeArrowheads="1"/>
          </p:cNvSpPr>
          <p:nvPr/>
        </p:nvSpPr>
        <p:spPr bwMode="auto">
          <a:xfrm>
            <a:off x="8045450" y="4449763"/>
            <a:ext cx="9191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Time </a:t>
            </a:r>
            <a:r>
              <a:rPr lang="en-IE" sz="1100"/>
              <a:t>(one Trading Day)</a:t>
            </a:r>
            <a:endParaRPr lang="en-IE"/>
          </a:p>
        </p:txBody>
      </p:sp>
      <p:sp>
        <p:nvSpPr>
          <p:cNvPr id="14346" name="TextBox 22"/>
          <p:cNvSpPr txBox="1">
            <a:spLocks noChangeArrowheads="1"/>
          </p:cNvSpPr>
          <p:nvPr/>
        </p:nvSpPr>
        <p:spPr bwMode="auto">
          <a:xfrm>
            <a:off x="1619250" y="198913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SMP = €20/MWh</a:t>
            </a:r>
          </a:p>
        </p:txBody>
      </p:sp>
      <p:sp>
        <p:nvSpPr>
          <p:cNvPr id="14347" name="TextBox 23"/>
          <p:cNvSpPr txBox="1">
            <a:spLocks noChangeArrowheads="1"/>
          </p:cNvSpPr>
          <p:nvPr/>
        </p:nvSpPr>
        <p:spPr bwMode="auto">
          <a:xfrm>
            <a:off x="4848225" y="198913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SMP = €60/MWh</a:t>
            </a:r>
          </a:p>
        </p:txBody>
      </p:sp>
      <p:sp>
        <p:nvSpPr>
          <p:cNvPr id="14348" name="TextBox 25"/>
          <p:cNvSpPr txBox="1">
            <a:spLocks noChangeArrowheads="1"/>
          </p:cNvSpPr>
          <p:nvPr/>
        </p:nvSpPr>
        <p:spPr bwMode="auto">
          <a:xfrm>
            <a:off x="103188" y="3009900"/>
            <a:ext cx="796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Gen</a:t>
            </a:r>
          </a:p>
        </p:txBody>
      </p:sp>
      <p:sp>
        <p:nvSpPr>
          <p:cNvPr id="14349" name="TextBox 26"/>
          <p:cNvSpPr txBox="1">
            <a:spLocks noChangeArrowheads="1"/>
          </p:cNvSpPr>
          <p:nvPr/>
        </p:nvSpPr>
        <p:spPr bwMode="auto">
          <a:xfrm>
            <a:off x="103188" y="5281613"/>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Pump</a:t>
            </a:r>
          </a:p>
        </p:txBody>
      </p:sp>
      <p:sp>
        <p:nvSpPr>
          <p:cNvPr id="28" name="Rectangle 27"/>
          <p:cNvSpPr/>
          <p:nvPr/>
        </p:nvSpPr>
        <p:spPr>
          <a:xfrm>
            <a:off x="2339975" y="4305300"/>
            <a:ext cx="719138" cy="13446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400" dirty="0"/>
              <a:t>1MWh</a:t>
            </a:r>
          </a:p>
        </p:txBody>
      </p:sp>
      <p:cxnSp>
        <p:nvCxnSpPr>
          <p:cNvPr id="29" name="Straight Arrow Connector 28"/>
          <p:cNvCxnSpPr/>
          <p:nvPr/>
        </p:nvCxnSpPr>
        <p:spPr>
          <a:xfrm>
            <a:off x="900113" y="3190875"/>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900113" y="5649913"/>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5364163" y="3194050"/>
            <a:ext cx="863600" cy="1120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600" dirty="0"/>
              <a:t>1.2</a:t>
            </a:r>
            <a:br>
              <a:rPr lang="en-IE" sz="1600" dirty="0"/>
            </a:br>
            <a:r>
              <a:rPr lang="en-IE" sz="1600" dirty="0"/>
              <a:t>MWh</a:t>
            </a:r>
          </a:p>
        </p:txBody>
      </p:sp>
      <p:sp>
        <p:nvSpPr>
          <p:cNvPr id="32" name="TextBox 31"/>
          <p:cNvSpPr txBox="1">
            <a:spLocks noChangeArrowheads="1"/>
          </p:cNvSpPr>
          <p:nvPr/>
        </p:nvSpPr>
        <p:spPr bwMode="auto">
          <a:xfrm>
            <a:off x="107950" y="1412875"/>
            <a:ext cx="8066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Efficiency at 1.2.  We assume that plant due to energy limit is not impacting prices</a:t>
            </a:r>
          </a:p>
        </p:txBody>
      </p:sp>
      <p:sp>
        <p:nvSpPr>
          <p:cNvPr id="33" name="TextBox 32"/>
          <p:cNvSpPr txBox="1">
            <a:spLocks noChangeArrowheads="1"/>
          </p:cNvSpPr>
          <p:nvPr/>
        </p:nvSpPr>
        <p:spPr bwMode="auto">
          <a:xfrm>
            <a:off x="107950" y="6235700"/>
            <a:ext cx="6911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Revenue = -€20 + €72 = €52; (IR in previous example plus running costs)</a:t>
            </a:r>
          </a:p>
        </p:txBody>
      </p:sp>
    </p:spTree>
    <p:extLst>
      <p:ext uri="{BB962C8B-B14F-4D97-AF65-F5344CB8AC3E}">
        <p14:creationId xmlns:p14="http://schemas.microsoft.com/office/powerpoint/2010/main" val="225575985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p:bldP spid="3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1"/>
          <p:cNvGrpSpPr>
            <a:grpSpLocks/>
          </p:cNvGrpSpPr>
          <p:nvPr/>
        </p:nvGrpSpPr>
        <p:grpSpPr bwMode="auto">
          <a:xfrm>
            <a:off x="7019925" y="6196013"/>
            <a:ext cx="2039938" cy="617537"/>
            <a:chOff x="7020269" y="6195837"/>
            <a:chExt cx="2039093" cy="617539"/>
          </a:xfrm>
        </p:grpSpPr>
        <p:grpSp>
          <p:nvGrpSpPr>
            <p:cNvPr id="13332" name="Group 12"/>
            <p:cNvGrpSpPr>
              <a:grpSpLocks/>
            </p:cNvGrpSpPr>
            <p:nvPr/>
          </p:nvGrpSpPr>
          <p:grpSpPr bwMode="auto">
            <a:xfrm>
              <a:off x="7462445" y="6195837"/>
              <a:ext cx="1157794" cy="354832"/>
              <a:chOff x="7462445" y="6195837"/>
              <a:chExt cx="1157794" cy="354832"/>
            </a:xfrm>
          </p:grpSpPr>
          <p:sp>
            <p:nvSpPr>
              <p:cNvPr id="13337"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3338"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3339"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3333"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3334"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3335"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3336"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3315"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dirty="0" smtClean="0">
                <a:solidFill>
                  <a:srgbClr val="000000"/>
                </a:solidFill>
              </a:rPr>
              <a:t>Option 2: Standard Efficiency (CAES)</a:t>
            </a:r>
            <a:endParaRPr lang="en-IE" sz="4000" dirty="0">
              <a:solidFill>
                <a:srgbClr val="000000"/>
              </a:solidFill>
            </a:endParaRPr>
          </a:p>
        </p:txBody>
      </p:sp>
      <p:cxnSp>
        <p:nvCxnSpPr>
          <p:cNvPr id="5" name="Straight Arrow Connector 4"/>
          <p:cNvCxnSpPr/>
          <p:nvPr/>
        </p:nvCxnSpPr>
        <p:spPr>
          <a:xfrm>
            <a:off x="900113" y="2649538"/>
            <a:ext cx="0" cy="34559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900113" y="4305300"/>
            <a:ext cx="74453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18" name="TextBox 17"/>
          <p:cNvSpPr txBox="1">
            <a:spLocks noChangeArrowheads="1"/>
          </p:cNvSpPr>
          <p:nvPr/>
        </p:nvSpPr>
        <p:spPr bwMode="auto">
          <a:xfrm>
            <a:off x="103188" y="2465388"/>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MSQ</a:t>
            </a:r>
          </a:p>
        </p:txBody>
      </p:sp>
      <p:sp>
        <p:nvSpPr>
          <p:cNvPr id="19" name="Right Brace 18"/>
          <p:cNvSpPr/>
          <p:nvPr/>
        </p:nvSpPr>
        <p:spPr>
          <a:xfrm rot="16200000">
            <a:off x="245030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20" name="Right Brace 19"/>
          <p:cNvSpPr/>
          <p:nvPr/>
        </p:nvSpPr>
        <p:spPr>
          <a:xfrm rot="16200000">
            <a:off x="574595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13321" name="TextBox 21"/>
          <p:cNvSpPr txBox="1">
            <a:spLocks noChangeArrowheads="1"/>
          </p:cNvSpPr>
          <p:nvPr/>
        </p:nvSpPr>
        <p:spPr bwMode="auto">
          <a:xfrm>
            <a:off x="8045450" y="4449763"/>
            <a:ext cx="9191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Time </a:t>
            </a:r>
            <a:r>
              <a:rPr lang="en-IE" sz="1100"/>
              <a:t>(one Trading Day)</a:t>
            </a:r>
            <a:endParaRPr lang="en-IE"/>
          </a:p>
        </p:txBody>
      </p:sp>
      <p:sp>
        <p:nvSpPr>
          <p:cNvPr id="13322" name="TextBox 22"/>
          <p:cNvSpPr txBox="1">
            <a:spLocks noChangeArrowheads="1"/>
          </p:cNvSpPr>
          <p:nvPr/>
        </p:nvSpPr>
        <p:spPr bwMode="auto">
          <a:xfrm>
            <a:off x="1619250" y="198913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SMP = </a:t>
            </a:r>
            <a:r>
              <a:rPr lang="en-IE" dirty="0" smtClean="0"/>
              <a:t>€30/MWh</a:t>
            </a:r>
            <a:endParaRPr lang="en-IE" dirty="0"/>
          </a:p>
        </p:txBody>
      </p:sp>
      <p:sp>
        <p:nvSpPr>
          <p:cNvPr id="13323" name="TextBox 23"/>
          <p:cNvSpPr txBox="1">
            <a:spLocks noChangeArrowheads="1"/>
          </p:cNvSpPr>
          <p:nvPr/>
        </p:nvSpPr>
        <p:spPr bwMode="auto">
          <a:xfrm>
            <a:off x="4848225" y="1989138"/>
            <a:ext cx="2082800" cy="3683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SMP = </a:t>
            </a:r>
            <a:r>
              <a:rPr lang="en-IE" dirty="0" smtClean="0"/>
              <a:t>€40/MWh</a:t>
            </a:r>
            <a:endParaRPr lang="en-IE" dirty="0"/>
          </a:p>
        </p:txBody>
      </p:sp>
      <p:sp>
        <p:nvSpPr>
          <p:cNvPr id="13324" name="TextBox 25"/>
          <p:cNvSpPr txBox="1">
            <a:spLocks noChangeArrowheads="1"/>
          </p:cNvSpPr>
          <p:nvPr/>
        </p:nvSpPr>
        <p:spPr bwMode="auto">
          <a:xfrm>
            <a:off x="103188" y="3009900"/>
            <a:ext cx="796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Gen</a:t>
            </a:r>
          </a:p>
        </p:txBody>
      </p:sp>
      <p:sp>
        <p:nvSpPr>
          <p:cNvPr id="13325" name="TextBox 26"/>
          <p:cNvSpPr txBox="1">
            <a:spLocks noChangeArrowheads="1"/>
          </p:cNvSpPr>
          <p:nvPr/>
        </p:nvSpPr>
        <p:spPr bwMode="auto">
          <a:xfrm>
            <a:off x="103188" y="5281613"/>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Pump</a:t>
            </a:r>
          </a:p>
        </p:txBody>
      </p:sp>
      <p:sp>
        <p:nvSpPr>
          <p:cNvPr id="28" name="Rectangle 27"/>
          <p:cNvSpPr/>
          <p:nvPr/>
        </p:nvSpPr>
        <p:spPr>
          <a:xfrm>
            <a:off x="2339975" y="4305300"/>
            <a:ext cx="719138" cy="13446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400" dirty="0"/>
              <a:t>1MWh</a:t>
            </a:r>
          </a:p>
        </p:txBody>
      </p:sp>
      <p:cxnSp>
        <p:nvCxnSpPr>
          <p:cNvPr id="29" name="Straight Arrow Connector 28"/>
          <p:cNvCxnSpPr/>
          <p:nvPr/>
        </p:nvCxnSpPr>
        <p:spPr>
          <a:xfrm>
            <a:off x="900113" y="3190875"/>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900113" y="5649913"/>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330" name="TextBox 31"/>
          <p:cNvSpPr txBox="1">
            <a:spLocks noChangeArrowheads="1"/>
          </p:cNvSpPr>
          <p:nvPr/>
        </p:nvSpPr>
        <p:spPr bwMode="auto">
          <a:xfrm>
            <a:off x="107950" y="1340768"/>
            <a:ext cx="87125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Efficiency  = </a:t>
            </a:r>
            <a:r>
              <a:rPr lang="en-IE" dirty="0" smtClean="0"/>
              <a:t>1.3MWh (burning gas for CAES adds to energy release beyond that stored). </a:t>
            </a:r>
            <a:br>
              <a:rPr lang="en-IE" dirty="0" smtClean="0"/>
            </a:br>
            <a:r>
              <a:rPr lang="en-IE" dirty="0" smtClean="0"/>
              <a:t>1MWh </a:t>
            </a:r>
            <a:r>
              <a:rPr lang="en-IE" dirty="0"/>
              <a:t>storage.  Running costs to be recovered = €</a:t>
            </a:r>
            <a:r>
              <a:rPr lang="en-IE" dirty="0" smtClean="0"/>
              <a:t>30. Lower high price for demonstration.</a:t>
            </a:r>
            <a:endParaRPr lang="en-IE" dirty="0"/>
          </a:p>
        </p:txBody>
      </p:sp>
      <p:sp>
        <p:nvSpPr>
          <p:cNvPr id="33" name="TextBox 32"/>
          <p:cNvSpPr txBox="1">
            <a:spLocks noChangeArrowheads="1"/>
          </p:cNvSpPr>
          <p:nvPr/>
        </p:nvSpPr>
        <p:spPr bwMode="auto">
          <a:xfrm>
            <a:off x="107950" y="6235700"/>
            <a:ext cx="74041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Revenue = -</a:t>
            </a:r>
            <a:r>
              <a:rPr lang="en-IE" dirty="0" smtClean="0"/>
              <a:t>€30 </a:t>
            </a:r>
            <a:r>
              <a:rPr lang="en-IE" dirty="0"/>
              <a:t>+ </a:t>
            </a:r>
            <a:r>
              <a:rPr lang="en-IE" dirty="0" smtClean="0"/>
              <a:t>€52 </a:t>
            </a:r>
            <a:r>
              <a:rPr lang="en-IE" dirty="0"/>
              <a:t>= </a:t>
            </a:r>
            <a:r>
              <a:rPr lang="en-IE" dirty="0" smtClean="0"/>
              <a:t>€22; </a:t>
            </a:r>
            <a:r>
              <a:rPr lang="en-IE" dirty="0"/>
              <a:t>Have not recovered the running </a:t>
            </a:r>
            <a:r>
              <a:rPr lang="en-IE" dirty="0" smtClean="0"/>
              <a:t>costs with “IR”</a:t>
            </a:r>
            <a:endParaRPr lang="en-IE" dirty="0"/>
          </a:p>
        </p:txBody>
      </p:sp>
      <p:sp>
        <p:nvSpPr>
          <p:cNvPr id="32" name="Rectangle 31"/>
          <p:cNvSpPr/>
          <p:nvPr/>
        </p:nvSpPr>
        <p:spPr>
          <a:xfrm>
            <a:off x="5292080" y="3194050"/>
            <a:ext cx="935683" cy="1120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600" dirty="0" smtClean="0"/>
              <a:t>1.3</a:t>
            </a:r>
            <a:r>
              <a:rPr lang="en-IE" sz="1600" dirty="0"/>
              <a:t/>
            </a:r>
            <a:br>
              <a:rPr lang="en-IE" sz="1600" dirty="0"/>
            </a:br>
            <a:r>
              <a:rPr lang="en-IE" sz="1600" dirty="0"/>
              <a:t>MWh</a:t>
            </a:r>
          </a:p>
        </p:txBody>
      </p:sp>
    </p:spTree>
    <p:extLst>
      <p:ext uri="{BB962C8B-B14F-4D97-AF65-F5344CB8AC3E}">
        <p14:creationId xmlns:p14="http://schemas.microsoft.com/office/powerpoint/2010/main" val="388243252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noGrp="1"/>
          </p:cNvSpPr>
          <p:nvPr>
            <p:ph type="title"/>
          </p:nvPr>
        </p:nvSpPr>
        <p:spPr/>
        <p:txBody>
          <a:bodyPr/>
          <a:lstStyle/>
          <a:p>
            <a:pPr eaLnBrk="1"/>
            <a:r>
              <a:rPr lang="en-IE" dirty="0" smtClean="0">
                <a:latin typeface="Calibri" pitchFamily="34" charset="0"/>
              </a:rPr>
              <a:t>Working Group TOR</a:t>
            </a:r>
          </a:p>
        </p:txBody>
      </p:sp>
      <p:sp>
        <p:nvSpPr>
          <p:cNvPr id="3075" name="Content Placeholder 2"/>
          <p:cNvSpPr txBox="1">
            <a:spLocks noGrp="1"/>
          </p:cNvSpPr>
          <p:nvPr>
            <p:ph idx="1"/>
          </p:nvPr>
        </p:nvSpPr>
        <p:spPr>
          <a:xfrm>
            <a:off x="457200" y="1600200"/>
            <a:ext cx="7816850" cy="4525963"/>
          </a:xfrm>
        </p:spPr>
        <p:txBody>
          <a:bodyPr/>
          <a:lstStyle/>
          <a:p>
            <a:pPr lvl="0"/>
            <a:r>
              <a:rPr lang="en-GB" sz="1600" dirty="0" smtClean="0"/>
              <a:t>Define “Technical </a:t>
            </a:r>
            <a:r>
              <a:rPr lang="en-GB" sz="1600" dirty="0"/>
              <a:t>characteristics &amp; capabilities of a CAES </a:t>
            </a:r>
            <a:r>
              <a:rPr lang="en-GB" sz="1600" dirty="0" smtClean="0"/>
              <a:t>unit, </a:t>
            </a:r>
            <a:r>
              <a:rPr lang="en-GB" sz="1600" dirty="0"/>
              <a:t>and of other units having similar characteristics </a:t>
            </a:r>
            <a:r>
              <a:rPr lang="en-GB" sz="1600" dirty="0" smtClean="0"/>
              <a:t>”</a:t>
            </a:r>
            <a:endParaRPr lang="en-IE" sz="1600" dirty="0"/>
          </a:p>
          <a:p>
            <a:pPr lvl="0"/>
            <a:r>
              <a:rPr lang="en-GB" sz="1600" dirty="0" smtClean="0"/>
              <a:t>Proposer:  “</a:t>
            </a:r>
            <a:r>
              <a:rPr lang="en-GB" sz="1600" b="1" u="sng" dirty="0" smtClean="0"/>
              <a:t>impacts</a:t>
            </a:r>
            <a:r>
              <a:rPr lang="en-GB" sz="1600" dirty="0" smtClean="0"/>
              <a:t> </a:t>
            </a:r>
            <a:r>
              <a:rPr lang="en-GB" sz="1600" dirty="0"/>
              <a:t>of registering in the SEM and the Market Rules as currently </a:t>
            </a:r>
            <a:r>
              <a:rPr lang="en-GB" sz="1600" dirty="0" smtClean="0"/>
              <a:t>drafted”</a:t>
            </a:r>
          </a:p>
          <a:p>
            <a:pPr lvl="1"/>
            <a:r>
              <a:rPr lang="en-GB" sz="1600" dirty="0"/>
              <a:t>Whether one or more existing registration options could be amended to allow registration of a CAES unit (perhaps by changing definitions in the TSC).</a:t>
            </a:r>
            <a:endParaRPr lang="en-IE" sz="1600" dirty="0"/>
          </a:p>
          <a:p>
            <a:pPr lvl="0"/>
            <a:r>
              <a:rPr lang="en-GB" sz="1600" dirty="0" smtClean="0"/>
              <a:t>Examine </a:t>
            </a:r>
            <a:r>
              <a:rPr lang="en-GB" sz="1600" dirty="0"/>
              <a:t>the current Special Unit clauses to see if they can </a:t>
            </a:r>
            <a:r>
              <a:rPr lang="en-GB" sz="1600" dirty="0" smtClean="0"/>
              <a:t>accommodate such units</a:t>
            </a:r>
            <a:endParaRPr lang="en-IE" sz="1600" dirty="0"/>
          </a:p>
          <a:p>
            <a:pPr lvl="0"/>
            <a:r>
              <a:rPr lang="en-GB" sz="1600" dirty="0" smtClean="0"/>
              <a:t>Identify potential changes to the TSC</a:t>
            </a:r>
          </a:p>
          <a:p>
            <a:r>
              <a:rPr lang="en-GB" sz="1600" dirty="0"/>
              <a:t>What are the likely high level impacts (time, cost and resources to implement option)?</a:t>
            </a:r>
            <a:endParaRPr lang="en-IE" sz="1600" dirty="0"/>
          </a:p>
          <a:p>
            <a:pPr lvl="0"/>
            <a:r>
              <a:rPr lang="en-GB" sz="1600" dirty="0"/>
              <a:t>How the identified option(s) further(s) the objective of the Demand Side Vision and other </a:t>
            </a:r>
            <a:r>
              <a:rPr lang="en-GB" sz="1600" dirty="0" smtClean="0"/>
              <a:t>SEM</a:t>
            </a:r>
          </a:p>
          <a:p>
            <a:pPr lvl="0"/>
            <a:r>
              <a:rPr lang="en-GB" sz="1600" dirty="0" smtClean="0"/>
              <a:t>Deliver a recommendation to SEM Committee with a drafted modification</a:t>
            </a:r>
            <a:endParaRPr lang="en-GB" sz="1600" dirty="0"/>
          </a:p>
        </p:txBody>
      </p:sp>
      <p:grpSp>
        <p:nvGrpSpPr>
          <p:cNvPr id="3076" name="Group 11"/>
          <p:cNvGrpSpPr>
            <a:grpSpLocks/>
          </p:cNvGrpSpPr>
          <p:nvPr/>
        </p:nvGrpSpPr>
        <p:grpSpPr bwMode="auto">
          <a:xfrm>
            <a:off x="7019925" y="6196013"/>
            <a:ext cx="2039938" cy="617537"/>
            <a:chOff x="7020269" y="6195837"/>
            <a:chExt cx="2039093" cy="617539"/>
          </a:xfrm>
        </p:grpSpPr>
        <p:grpSp>
          <p:nvGrpSpPr>
            <p:cNvPr id="3077" name="Group 12"/>
            <p:cNvGrpSpPr>
              <a:grpSpLocks/>
            </p:cNvGrpSpPr>
            <p:nvPr/>
          </p:nvGrpSpPr>
          <p:grpSpPr bwMode="auto">
            <a:xfrm>
              <a:off x="7462445" y="6195837"/>
              <a:ext cx="1157794" cy="354832"/>
              <a:chOff x="7462445" y="6195837"/>
              <a:chExt cx="1157794" cy="354832"/>
            </a:xfrm>
          </p:grpSpPr>
          <p:sp>
            <p:nvSpPr>
              <p:cNvPr id="3082"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083"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084"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3078"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3079"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080"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081"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Tree>
    <p:extLst>
      <p:ext uri="{BB962C8B-B14F-4D97-AF65-F5344CB8AC3E}">
        <p14:creationId xmlns:p14="http://schemas.microsoft.com/office/powerpoint/2010/main" val="3480592899"/>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11"/>
          <p:cNvGrpSpPr>
            <a:grpSpLocks/>
          </p:cNvGrpSpPr>
          <p:nvPr/>
        </p:nvGrpSpPr>
        <p:grpSpPr bwMode="auto">
          <a:xfrm>
            <a:off x="7019925" y="6196013"/>
            <a:ext cx="2039938" cy="617537"/>
            <a:chOff x="7020269" y="6195837"/>
            <a:chExt cx="2039093" cy="617539"/>
          </a:xfrm>
        </p:grpSpPr>
        <p:grpSp>
          <p:nvGrpSpPr>
            <p:cNvPr id="14356" name="Group 12"/>
            <p:cNvGrpSpPr>
              <a:grpSpLocks/>
            </p:cNvGrpSpPr>
            <p:nvPr/>
          </p:nvGrpSpPr>
          <p:grpSpPr bwMode="auto">
            <a:xfrm>
              <a:off x="7462445" y="6195837"/>
              <a:ext cx="1157794" cy="354832"/>
              <a:chOff x="7462445" y="6195837"/>
              <a:chExt cx="1157794" cy="354832"/>
            </a:xfrm>
          </p:grpSpPr>
          <p:sp>
            <p:nvSpPr>
              <p:cNvPr id="14361"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4362"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4363"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4357"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4358"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4359"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4360"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4339"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dirty="0">
                <a:solidFill>
                  <a:srgbClr val="000000"/>
                </a:solidFill>
              </a:rPr>
              <a:t>Option 2: Adjusted </a:t>
            </a:r>
            <a:r>
              <a:rPr lang="en-IE" sz="4000" dirty="0" smtClean="0">
                <a:solidFill>
                  <a:srgbClr val="000000"/>
                </a:solidFill>
              </a:rPr>
              <a:t>Efficiency (CAES)</a:t>
            </a:r>
            <a:endParaRPr lang="en-IE" sz="4000" dirty="0">
              <a:solidFill>
                <a:srgbClr val="000000"/>
              </a:solidFill>
            </a:endParaRPr>
          </a:p>
        </p:txBody>
      </p:sp>
      <p:cxnSp>
        <p:nvCxnSpPr>
          <p:cNvPr id="5" name="Straight Arrow Connector 4"/>
          <p:cNvCxnSpPr/>
          <p:nvPr/>
        </p:nvCxnSpPr>
        <p:spPr>
          <a:xfrm>
            <a:off x="900113" y="2649538"/>
            <a:ext cx="0" cy="34559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900113" y="4305300"/>
            <a:ext cx="74453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2" name="TextBox 17"/>
          <p:cNvSpPr txBox="1">
            <a:spLocks noChangeArrowheads="1"/>
          </p:cNvSpPr>
          <p:nvPr/>
        </p:nvSpPr>
        <p:spPr bwMode="auto">
          <a:xfrm>
            <a:off x="103188" y="2465388"/>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MSQ</a:t>
            </a:r>
          </a:p>
        </p:txBody>
      </p:sp>
      <p:sp>
        <p:nvSpPr>
          <p:cNvPr id="19" name="Right Brace 18"/>
          <p:cNvSpPr/>
          <p:nvPr/>
        </p:nvSpPr>
        <p:spPr>
          <a:xfrm rot="16200000">
            <a:off x="245030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20" name="Right Brace 19"/>
          <p:cNvSpPr/>
          <p:nvPr/>
        </p:nvSpPr>
        <p:spPr>
          <a:xfrm rot="16200000">
            <a:off x="574595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14345" name="TextBox 21"/>
          <p:cNvSpPr txBox="1">
            <a:spLocks noChangeArrowheads="1"/>
          </p:cNvSpPr>
          <p:nvPr/>
        </p:nvSpPr>
        <p:spPr bwMode="auto">
          <a:xfrm>
            <a:off x="8045450" y="4449763"/>
            <a:ext cx="9191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Time </a:t>
            </a:r>
            <a:r>
              <a:rPr lang="en-IE" sz="1100"/>
              <a:t>(one Trading Day)</a:t>
            </a:r>
            <a:endParaRPr lang="en-IE"/>
          </a:p>
        </p:txBody>
      </p:sp>
      <p:sp>
        <p:nvSpPr>
          <p:cNvPr id="14346" name="TextBox 22"/>
          <p:cNvSpPr txBox="1">
            <a:spLocks noChangeArrowheads="1"/>
          </p:cNvSpPr>
          <p:nvPr/>
        </p:nvSpPr>
        <p:spPr bwMode="auto">
          <a:xfrm>
            <a:off x="1619250" y="198913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SMP = €20/MWh</a:t>
            </a:r>
          </a:p>
        </p:txBody>
      </p:sp>
      <p:sp>
        <p:nvSpPr>
          <p:cNvPr id="14347" name="TextBox 23"/>
          <p:cNvSpPr txBox="1">
            <a:spLocks noChangeArrowheads="1"/>
          </p:cNvSpPr>
          <p:nvPr/>
        </p:nvSpPr>
        <p:spPr bwMode="auto">
          <a:xfrm>
            <a:off x="4848225" y="198913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SMP = </a:t>
            </a:r>
            <a:r>
              <a:rPr lang="en-IE" dirty="0" smtClean="0"/>
              <a:t>€40/MWh</a:t>
            </a:r>
            <a:endParaRPr lang="en-IE" dirty="0"/>
          </a:p>
        </p:txBody>
      </p:sp>
      <p:sp>
        <p:nvSpPr>
          <p:cNvPr id="14348" name="TextBox 25"/>
          <p:cNvSpPr txBox="1">
            <a:spLocks noChangeArrowheads="1"/>
          </p:cNvSpPr>
          <p:nvPr/>
        </p:nvSpPr>
        <p:spPr bwMode="auto">
          <a:xfrm>
            <a:off x="103188" y="3009900"/>
            <a:ext cx="796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Gen</a:t>
            </a:r>
          </a:p>
        </p:txBody>
      </p:sp>
      <p:sp>
        <p:nvSpPr>
          <p:cNvPr id="14349" name="TextBox 26"/>
          <p:cNvSpPr txBox="1">
            <a:spLocks noChangeArrowheads="1"/>
          </p:cNvSpPr>
          <p:nvPr/>
        </p:nvSpPr>
        <p:spPr bwMode="auto">
          <a:xfrm>
            <a:off x="103188" y="5281613"/>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Pump</a:t>
            </a:r>
          </a:p>
        </p:txBody>
      </p:sp>
      <p:sp>
        <p:nvSpPr>
          <p:cNvPr id="28" name="Rectangle 27"/>
          <p:cNvSpPr/>
          <p:nvPr/>
        </p:nvSpPr>
        <p:spPr>
          <a:xfrm>
            <a:off x="2339975" y="4305300"/>
            <a:ext cx="719138" cy="13446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400" dirty="0"/>
              <a:t>1MWh</a:t>
            </a:r>
          </a:p>
        </p:txBody>
      </p:sp>
      <p:cxnSp>
        <p:nvCxnSpPr>
          <p:cNvPr id="29" name="Straight Arrow Connector 28"/>
          <p:cNvCxnSpPr/>
          <p:nvPr/>
        </p:nvCxnSpPr>
        <p:spPr>
          <a:xfrm>
            <a:off x="900113" y="3190875"/>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900113" y="5649913"/>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5148064" y="3194050"/>
            <a:ext cx="1295798" cy="1120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600" dirty="0" smtClean="0"/>
              <a:t>1.8</a:t>
            </a:r>
            <a:r>
              <a:rPr lang="en-IE" sz="1600" dirty="0"/>
              <a:t/>
            </a:r>
            <a:br>
              <a:rPr lang="en-IE" sz="1600" dirty="0"/>
            </a:br>
            <a:r>
              <a:rPr lang="en-IE" sz="1600" dirty="0"/>
              <a:t>MWh</a:t>
            </a:r>
          </a:p>
        </p:txBody>
      </p:sp>
      <p:sp>
        <p:nvSpPr>
          <p:cNvPr id="32" name="TextBox 31"/>
          <p:cNvSpPr txBox="1">
            <a:spLocks noChangeArrowheads="1"/>
          </p:cNvSpPr>
          <p:nvPr/>
        </p:nvSpPr>
        <p:spPr bwMode="auto">
          <a:xfrm>
            <a:off x="107950" y="1412875"/>
            <a:ext cx="8066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Efficiency at </a:t>
            </a:r>
            <a:r>
              <a:rPr lang="en-IE" dirty="0" smtClean="0"/>
              <a:t>1.8.  </a:t>
            </a:r>
            <a:r>
              <a:rPr lang="en-IE" dirty="0"/>
              <a:t>We assume that plant due to energy limit is not impacting prices</a:t>
            </a:r>
          </a:p>
        </p:txBody>
      </p:sp>
      <p:sp>
        <p:nvSpPr>
          <p:cNvPr id="33" name="TextBox 32"/>
          <p:cNvSpPr txBox="1">
            <a:spLocks noChangeArrowheads="1"/>
          </p:cNvSpPr>
          <p:nvPr/>
        </p:nvSpPr>
        <p:spPr bwMode="auto">
          <a:xfrm>
            <a:off x="107950" y="6235700"/>
            <a:ext cx="6911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Revenue = -€20 + </a:t>
            </a:r>
            <a:r>
              <a:rPr lang="en-IE" dirty="0" smtClean="0"/>
              <a:t>€72 </a:t>
            </a:r>
            <a:r>
              <a:rPr lang="en-IE" dirty="0"/>
              <a:t>= </a:t>
            </a:r>
            <a:r>
              <a:rPr lang="en-IE" dirty="0" smtClean="0"/>
              <a:t>€52; </a:t>
            </a:r>
            <a:r>
              <a:rPr lang="en-IE" dirty="0"/>
              <a:t>(IR in previous example plus running costs)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p:bldP spid="3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11"/>
          <p:cNvGrpSpPr>
            <a:grpSpLocks/>
          </p:cNvGrpSpPr>
          <p:nvPr/>
        </p:nvGrpSpPr>
        <p:grpSpPr bwMode="auto">
          <a:xfrm>
            <a:off x="7019925" y="6196013"/>
            <a:ext cx="2039938" cy="617537"/>
            <a:chOff x="7020269" y="6195837"/>
            <a:chExt cx="2039093" cy="617539"/>
          </a:xfrm>
        </p:grpSpPr>
        <p:grpSp>
          <p:nvGrpSpPr>
            <p:cNvPr id="14356" name="Group 12"/>
            <p:cNvGrpSpPr>
              <a:grpSpLocks/>
            </p:cNvGrpSpPr>
            <p:nvPr/>
          </p:nvGrpSpPr>
          <p:grpSpPr bwMode="auto">
            <a:xfrm>
              <a:off x="7462445" y="6195837"/>
              <a:ext cx="1157794" cy="354832"/>
              <a:chOff x="7462445" y="6195837"/>
              <a:chExt cx="1157794" cy="354832"/>
            </a:xfrm>
          </p:grpSpPr>
          <p:sp>
            <p:nvSpPr>
              <p:cNvPr id="14361"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4362"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4363"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4357"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4358"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4359"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4360"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4339"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dirty="0">
                <a:solidFill>
                  <a:srgbClr val="000000"/>
                </a:solidFill>
              </a:rPr>
              <a:t>Option 2: Adjusted </a:t>
            </a:r>
            <a:r>
              <a:rPr lang="en-IE" sz="4000" dirty="0" smtClean="0">
                <a:solidFill>
                  <a:srgbClr val="000000"/>
                </a:solidFill>
              </a:rPr>
              <a:t>Efficiency (CAES)</a:t>
            </a:r>
            <a:endParaRPr lang="en-IE" sz="4000" dirty="0">
              <a:solidFill>
                <a:srgbClr val="000000"/>
              </a:solidFill>
            </a:endParaRPr>
          </a:p>
        </p:txBody>
      </p:sp>
      <p:cxnSp>
        <p:nvCxnSpPr>
          <p:cNvPr id="5" name="Straight Arrow Connector 4"/>
          <p:cNvCxnSpPr/>
          <p:nvPr/>
        </p:nvCxnSpPr>
        <p:spPr>
          <a:xfrm>
            <a:off x="900113" y="2649538"/>
            <a:ext cx="0" cy="34559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900113" y="4305300"/>
            <a:ext cx="74453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2" name="TextBox 17"/>
          <p:cNvSpPr txBox="1">
            <a:spLocks noChangeArrowheads="1"/>
          </p:cNvSpPr>
          <p:nvPr/>
        </p:nvSpPr>
        <p:spPr bwMode="auto">
          <a:xfrm>
            <a:off x="103188" y="2465388"/>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MSQ</a:t>
            </a:r>
          </a:p>
        </p:txBody>
      </p:sp>
      <p:sp>
        <p:nvSpPr>
          <p:cNvPr id="19" name="Right Brace 18"/>
          <p:cNvSpPr/>
          <p:nvPr/>
        </p:nvSpPr>
        <p:spPr>
          <a:xfrm rot="16200000">
            <a:off x="245030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20" name="Right Brace 19"/>
          <p:cNvSpPr/>
          <p:nvPr/>
        </p:nvSpPr>
        <p:spPr>
          <a:xfrm rot="16200000">
            <a:off x="5745956" y="883444"/>
            <a:ext cx="287338" cy="32448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IE" dirty="0"/>
          </a:p>
        </p:txBody>
      </p:sp>
      <p:sp>
        <p:nvSpPr>
          <p:cNvPr id="14345" name="TextBox 21"/>
          <p:cNvSpPr txBox="1">
            <a:spLocks noChangeArrowheads="1"/>
          </p:cNvSpPr>
          <p:nvPr/>
        </p:nvSpPr>
        <p:spPr bwMode="auto">
          <a:xfrm>
            <a:off x="8045450" y="4449763"/>
            <a:ext cx="9191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Time </a:t>
            </a:r>
            <a:r>
              <a:rPr lang="en-IE" sz="1100"/>
              <a:t>(one Trading Day)</a:t>
            </a:r>
            <a:endParaRPr lang="en-IE"/>
          </a:p>
        </p:txBody>
      </p:sp>
      <p:sp>
        <p:nvSpPr>
          <p:cNvPr id="14346" name="TextBox 22"/>
          <p:cNvSpPr txBox="1">
            <a:spLocks noChangeArrowheads="1"/>
          </p:cNvSpPr>
          <p:nvPr/>
        </p:nvSpPr>
        <p:spPr bwMode="auto">
          <a:xfrm>
            <a:off x="1619250" y="198913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SMP = €20/MWh</a:t>
            </a:r>
          </a:p>
        </p:txBody>
      </p:sp>
      <p:sp>
        <p:nvSpPr>
          <p:cNvPr id="14347" name="TextBox 23"/>
          <p:cNvSpPr txBox="1">
            <a:spLocks noChangeArrowheads="1"/>
          </p:cNvSpPr>
          <p:nvPr/>
        </p:nvSpPr>
        <p:spPr bwMode="auto">
          <a:xfrm>
            <a:off x="4848225" y="1989138"/>
            <a:ext cx="2082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SMP = </a:t>
            </a:r>
            <a:r>
              <a:rPr lang="en-IE" dirty="0" smtClean="0"/>
              <a:t>€20/MWh</a:t>
            </a:r>
            <a:endParaRPr lang="en-IE" dirty="0"/>
          </a:p>
        </p:txBody>
      </p:sp>
      <p:sp>
        <p:nvSpPr>
          <p:cNvPr id="14348" name="TextBox 25"/>
          <p:cNvSpPr txBox="1">
            <a:spLocks noChangeArrowheads="1"/>
          </p:cNvSpPr>
          <p:nvPr/>
        </p:nvSpPr>
        <p:spPr bwMode="auto">
          <a:xfrm>
            <a:off x="103188" y="3009900"/>
            <a:ext cx="796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Gen</a:t>
            </a:r>
          </a:p>
        </p:txBody>
      </p:sp>
      <p:sp>
        <p:nvSpPr>
          <p:cNvPr id="14349" name="TextBox 26"/>
          <p:cNvSpPr txBox="1">
            <a:spLocks noChangeArrowheads="1"/>
          </p:cNvSpPr>
          <p:nvPr/>
        </p:nvSpPr>
        <p:spPr bwMode="auto">
          <a:xfrm>
            <a:off x="103188" y="5281613"/>
            <a:ext cx="796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Pump</a:t>
            </a:r>
          </a:p>
        </p:txBody>
      </p:sp>
      <p:sp>
        <p:nvSpPr>
          <p:cNvPr id="28" name="Rectangle 27"/>
          <p:cNvSpPr/>
          <p:nvPr/>
        </p:nvSpPr>
        <p:spPr>
          <a:xfrm>
            <a:off x="2339975" y="4305300"/>
            <a:ext cx="719138" cy="13446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400" dirty="0"/>
              <a:t>1MWh</a:t>
            </a:r>
          </a:p>
        </p:txBody>
      </p:sp>
      <p:cxnSp>
        <p:nvCxnSpPr>
          <p:cNvPr id="29" name="Straight Arrow Connector 28"/>
          <p:cNvCxnSpPr/>
          <p:nvPr/>
        </p:nvCxnSpPr>
        <p:spPr>
          <a:xfrm>
            <a:off x="900113" y="3190875"/>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900113" y="5649913"/>
            <a:ext cx="7445375" cy="0"/>
          </a:xfrm>
          <a:prstGeom prst="straightConnector1">
            <a:avLst/>
          </a:prstGeom>
          <a:ln>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5148064" y="3194050"/>
            <a:ext cx="1295798" cy="1120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E" sz="1600" dirty="0" smtClean="0"/>
              <a:t>1.8</a:t>
            </a:r>
            <a:r>
              <a:rPr lang="en-IE" sz="1600" dirty="0"/>
              <a:t/>
            </a:r>
            <a:br>
              <a:rPr lang="en-IE" sz="1600" dirty="0"/>
            </a:br>
            <a:r>
              <a:rPr lang="en-IE" sz="1600" dirty="0"/>
              <a:t>MWh</a:t>
            </a:r>
          </a:p>
        </p:txBody>
      </p:sp>
      <p:sp>
        <p:nvSpPr>
          <p:cNvPr id="32" name="TextBox 31"/>
          <p:cNvSpPr txBox="1">
            <a:spLocks noChangeArrowheads="1"/>
          </p:cNvSpPr>
          <p:nvPr/>
        </p:nvSpPr>
        <p:spPr bwMode="auto">
          <a:xfrm>
            <a:off x="107950" y="1412875"/>
            <a:ext cx="8066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smtClean="0"/>
              <a:t>Flat SEM Price Example…</a:t>
            </a:r>
            <a:endParaRPr lang="en-IE" dirty="0"/>
          </a:p>
        </p:txBody>
      </p:sp>
      <p:sp>
        <p:nvSpPr>
          <p:cNvPr id="33" name="TextBox 32"/>
          <p:cNvSpPr txBox="1">
            <a:spLocks noChangeArrowheads="1"/>
          </p:cNvSpPr>
          <p:nvPr/>
        </p:nvSpPr>
        <p:spPr bwMode="auto">
          <a:xfrm>
            <a:off x="107950" y="6235700"/>
            <a:ext cx="6911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Revenue = -€20 + </a:t>
            </a:r>
            <a:r>
              <a:rPr lang="en-IE" dirty="0" smtClean="0"/>
              <a:t>€36 </a:t>
            </a:r>
            <a:r>
              <a:rPr lang="en-IE" dirty="0"/>
              <a:t>= </a:t>
            </a:r>
            <a:r>
              <a:rPr lang="en-IE" dirty="0" smtClean="0"/>
              <a:t>€16; Market will schedule plant with flat SMP</a:t>
            </a:r>
            <a:endParaRPr lang="en-IE" dirty="0"/>
          </a:p>
        </p:txBody>
      </p:sp>
    </p:spTree>
    <p:extLst>
      <p:ext uri="{BB962C8B-B14F-4D97-AF65-F5344CB8AC3E}">
        <p14:creationId xmlns:p14="http://schemas.microsoft.com/office/powerpoint/2010/main" val="60039731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p:bldP spid="3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457200" y="1600200"/>
            <a:ext cx="7581900" cy="5019675"/>
          </a:xfrm>
        </p:spPr>
        <p:txBody>
          <a:bodyPr>
            <a:normAutofit fontScale="85000" lnSpcReduction="20000"/>
          </a:bodyPr>
          <a:lstStyle/>
          <a:p>
            <a:pPr eaLnBrk="1" fontAlgn="auto">
              <a:spcAft>
                <a:spcPts val="0"/>
              </a:spcAft>
              <a:buFont typeface="Arial" pitchFamily="34"/>
              <a:buChar char="•"/>
              <a:defRPr/>
            </a:pPr>
            <a:r>
              <a:rPr lang="en-IE" sz="2400" dirty="0" smtClean="0"/>
              <a:t>Constraint costs:  We are deliberately enshrining technical inaccuracies into MSQ to manage commercial cost recovery</a:t>
            </a:r>
          </a:p>
          <a:p>
            <a:pPr lvl="1" eaLnBrk="1" fontAlgn="auto">
              <a:spcAft>
                <a:spcPts val="0"/>
              </a:spcAft>
              <a:buFont typeface="Arial" pitchFamily="34"/>
              <a:buChar char="–"/>
              <a:defRPr/>
            </a:pPr>
            <a:r>
              <a:rPr lang="en-IE" sz="2000" dirty="0" smtClean="0"/>
              <a:t>MSQ becomes deliberately infeasible to follow in physical dispatch – we enshrine </a:t>
            </a:r>
            <a:r>
              <a:rPr lang="en-IE" sz="2000" b="1" dirty="0" smtClean="0"/>
              <a:t>increased constraint costs to the consumer</a:t>
            </a:r>
            <a:r>
              <a:rPr lang="en-IE" sz="2000" dirty="0" smtClean="0"/>
              <a:t> into the code</a:t>
            </a:r>
          </a:p>
          <a:p>
            <a:pPr lvl="1" eaLnBrk="1" fontAlgn="auto">
              <a:spcAft>
                <a:spcPts val="0"/>
              </a:spcAft>
              <a:buFont typeface="Arial" pitchFamily="34"/>
              <a:buChar char="–"/>
              <a:defRPr/>
            </a:pPr>
            <a:r>
              <a:rPr lang="en-IE" sz="2000" dirty="0" smtClean="0"/>
              <a:t>And unfair MSQ pressure on other generators!</a:t>
            </a:r>
          </a:p>
          <a:p>
            <a:pPr lvl="1" eaLnBrk="1" fontAlgn="auto">
              <a:spcAft>
                <a:spcPts val="0"/>
              </a:spcAft>
              <a:buFont typeface="Arial" pitchFamily="34"/>
              <a:buChar char="–"/>
              <a:defRPr/>
            </a:pPr>
            <a:endParaRPr lang="en-IE" sz="2000" dirty="0"/>
          </a:p>
          <a:p>
            <a:pPr eaLnBrk="1" fontAlgn="auto">
              <a:spcAft>
                <a:spcPts val="0"/>
              </a:spcAft>
              <a:buFont typeface="Arial" pitchFamily="34"/>
              <a:buChar char="•"/>
              <a:defRPr/>
            </a:pPr>
            <a:r>
              <a:rPr lang="en-IE" sz="2400" dirty="0" smtClean="0"/>
              <a:t>Cost of production:  System operators are provided with inaccurate data to dispatch the system; </a:t>
            </a:r>
          </a:p>
          <a:p>
            <a:pPr lvl="1" eaLnBrk="1" fontAlgn="auto">
              <a:spcAft>
                <a:spcPts val="0"/>
              </a:spcAft>
              <a:buFont typeface="Arial" pitchFamily="34"/>
              <a:buChar char="–"/>
              <a:defRPr/>
            </a:pPr>
            <a:r>
              <a:rPr lang="en-IE" sz="2000" b="1" dirty="0" smtClean="0"/>
              <a:t>SO requirement to minimise production costs undermined</a:t>
            </a:r>
          </a:p>
          <a:p>
            <a:pPr eaLnBrk="1" fontAlgn="auto">
              <a:spcAft>
                <a:spcPts val="0"/>
              </a:spcAft>
              <a:buFont typeface="Arial" pitchFamily="34"/>
              <a:buChar char="•"/>
              <a:defRPr/>
            </a:pPr>
            <a:endParaRPr lang="en-IE" sz="2400" dirty="0"/>
          </a:p>
          <a:p>
            <a:pPr eaLnBrk="1" fontAlgn="auto">
              <a:spcAft>
                <a:spcPts val="0"/>
              </a:spcAft>
              <a:buFont typeface="Arial" pitchFamily="34"/>
              <a:buChar char="•"/>
              <a:defRPr/>
            </a:pPr>
            <a:r>
              <a:rPr lang="en-IE" sz="2400" dirty="0" smtClean="0"/>
              <a:t>SMP revenue is dispatch independent: good!</a:t>
            </a:r>
          </a:p>
          <a:p>
            <a:pPr lvl="1" eaLnBrk="1" fontAlgn="auto">
              <a:spcAft>
                <a:spcPts val="0"/>
              </a:spcAft>
              <a:buFont typeface="Arial" pitchFamily="34"/>
              <a:buChar char="–"/>
              <a:defRPr/>
            </a:pPr>
            <a:r>
              <a:rPr lang="en-IE" sz="2000" dirty="0" smtClean="0"/>
              <a:t>But see constraint revenues below…</a:t>
            </a:r>
          </a:p>
          <a:p>
            <a:pPr eaLnBrk="1" fontAlgn="auto">
              <a:spcAft>
                <a:spcPts val="0"/>
              </a:spcAft>
              <a:buFont typeface="Arial" pitchFamily="34"/>
              <a:buChar char="•"/>
              <a:defRPr/>
            </a:pPr>
            <a:endParaRPr lang="en-IE" sz="2400" dirty="0"/>
          </a:p>
          <a:p>
            <a:pPr eaLnBrk="1" fontAlgn="auto">
              <a:spcAft>
                <a:spcPts val="0"/>
              </a:spcAft>
              <a:buFont typeface="Arial" pitchFamily="34"/>
              <a:buChar char="•"/>
              <a:defRPr/>
            </a:pPr>
            <a:r>
              <a:rPr lang="en-IE" sz="2400" dirty="0" smtClean="0"/>
              <a:t>Constraint payments:  They are not paid to generator</a:t>
            </a:r>
          </a:p>
          <a:p>
            <a:pPr lvl="1" eaLnBrk="1" fontAlgn="auto">
              <a:spcAft>
                <a:spcPts val="0"/>
              </a:spcAft>
              <a:buFont typeface="Arial" pitchFamily="34"/>
              <a:buChar char="–"/>
              <a:defRPr/>
            </a:pPr>
            <a:r>
              <a:rPr lang="en-IE" sz="2000" dirty="0" smtClean="0"/>
              <a:t>The lack of constraint payments to pumped storage means that </a:t>
            </a:r>
            <a:r>
              <a:rPr lang="en-IE" sz="2000" b="1" dirty="0" smtClean="0"/>
              <a:t>generator is not guaranteed to recover costs</a:t>
            </a:r>
          </a:p>
        </p:txBody>
      </p:sp>
      <p:grpSp>
        <p:nvGrpSpPr>
          <p:cNvPr id="15363" name="Group 11"/>
          <p:cNvGrpSpPr>
            <a:grpSpLocks/>
          </p:cNvGrpSpPr>
          <p:nvPr/>
        </p:nvGrpSpPr>
        <p:grpSpPr bwMode="auto">
          <a:xfrm>
            <a:off x="7019925" y="6196013"/>
            <a:ext cx="2039938" cy="617537"/>
            <a:chOff x="7020269" y="6195837"/>
            <a:chExt cx="2039093" cy="617539"/>
          </a:xfrm>
        </p:grpSpPr>
        <p:grpSp>
          <p:nvGrpSpPr>
            <p:cNvPr id="15365" name="Group 12"/>
            <p:cNvGrpSpPr>
              <a:grpSpLocks/>
            </p:cNvGrpSpPr>
            <p:nvPr/>
          </p:nvGrpSpPr>
          <p:grpSpPr bwMode="auto">
            <a:xfrm>
              <a:off x="7462445" y="6195837"/>
              <a:ext cx="1157794" cy="354832"/>
              <a:chOff x="7462445" y="6195837"/>
              <a:chExt cx="1157794" cy="354832"/>
            </a:xfrm>
          </p:grpSpPr>
          <p:sp>
            <p:nvSpPr>
              <p:cNvPr id="15370"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5371"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5372"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5366"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5367"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5368"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5369"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5364"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a:solidFill>
                  <a:srgbClr val="000000"/>
                </a:solidFill>
              </a:rPr>
              <a:t>Option 2: Pumped Storage Review</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457200" y="1600200"/>
            <a:ext cx="7581900" cy="5019675"/>
          </a:xfrm>
        </p:spPr>
        <p:txBody>
          <a:bodyPr>
            <a:normAutofit fontScale="92500"/>
          </a:bodyPr>
          <a:lstStyle/>
          <a:p>
            <a:pPr eaLnBrk="1" fontAlgn="auto">
              <a:spcAft>
                <a:spcPts val="0"/>
              </a:spcAft>
              <a:buFont typeface="Arial" pitchFamily="34"/>
              <a:buChar char="•"/>
              <a:defRPr/>
            </a:pPr>
            <a:r>
              <a:rPr lang="en-IE" sz="2400" dirty="0" smtClean="0"/>
              <a:t>Split Unit:</a:t>
            </a:r>
          </a:p>
          <a:p>
            <a:pPr lvl="1" eaLnBrk="1" fontAlgn="auto">
              <a:spcAft>
                <a:spcPts val="0"/>
              </a:spcAft>
              <a:buFont typeface="Arial" pitchFamily="34"/>
              <a:buChar char="–"/>
              <a:defRPr/>
            </a:pPr>
            <a:r>
              <a:rPr lang="en-IE" sz="1800" dirty="0" smtClean="0"/>
              <a:t>Struggles with BCOP compliance</a:t>
            </a:r>
          </a:p>
          <a:p>
            <a:pPr lvl="1" eaLnBrk="1" fontAlgn="auto">
              <a:spcAft>
                <a:spcPts val="0"/>
              </a:spcAft>
              <a:buFont typeface="Arial" pitchFamily="34"/>
              <a:buChar char="–"/>
              <a:defRPr/>
            </a:pPr>
            <a:r>
              <a:rPr lang="en-IE" sz="1800" dirty="0" smtClean="0"/>
              <a:t>Revenue not dispatch independent</a:t>
            </a:r>
          </a:p>
          <a:p>
            <a:pPr lvl="1" eaLnBrk="1" fontAlgn="auto">
              <a:spcAft>
                <a:spcPts val="0"/>
              </a:spcAft>
              <a:buFont typeface="Arial" pitchFamily="34"/>
              <a:buChar char="–"/>
              <a:defRPr/>
            </a:pPr>
            <a:r>
              <a:rPr lang="en-IE" sz="1800" dirty="0" smtClean="0"/>
              <a:t>Generator not guaranteed to recover its costs (worse with negative generator)</a:t>
            </a:r>
          </a:p>
          <a:p>
            <a:pPr lvl="1" eaLnBrk="1" fontAlgn="auto">
              <a:spcAft>
                <a:spcPts val="0"/>
              </a:spcAft>
              <a:buFont typeface="Arial" pitchFamily="34"/>
              <a:buChar char="–"/>
              <a:defRPr/>
            </a:pPr>
            <a:r>
              <a:rPr lang="en-IE" sz="1800" dirty="0" smtClean="0"/>
              <a:t>Restrictive offer reduces value in reduction of production costs (for DSU)</a:t>
            </a:r>
          </a:p>
          <a:p>
            <a:pPr lvl="1" eaLnBrk="1" fontAlgn="auto">
              <a:spcAft>
                <a:spcPts val="0"/>
              </a:spcAft>
              <a:buFont typeface="Arial" pitchFamily="34"/>
              <a:buChar char="–"/>
              <a:defRPr/>
            </a:pPr>
            <a:endParaRPr lang="en-IE" sz="1600" dirty="0"/>
          </a:p>
          <a:p>
            <a:pPr eaLnBrk="1" fontAlgn="auto">
              <a:spcAft>
                <a:spcPts val="0"/>
              </a:spcAft>
              <a:buFont typeface="Arial" pitchFamily="34"/>
              <a:buChar char="•"/>
              <a:defRPr/>
            </a:pPr>
            <a:r>
              <a:rPr lang="en-IE" sz="2400" dirty="0" smtClean="0"/>
              <a:t>Pumped Storage</a:t>
            </a:r>
          </a:p>
          <a:p>
            <a:pPr lvl="1" eaLnBrk="1" fontAlgn="auto">
              <a:spcAft>
                <a:spcPts val="0"/>
              </a:spcAft>
              <a:buFont typeface="Arial" pitchFamily="34"/>
              <a:buChar char="–"/>
              <a:defRPr/>
            </a:pPr>
            <a:r>
              <a:rPr lang="en-IE" sz="1800" dirty="0" smtClean="0"/>
              <a:t>BCOP compliance again difficult</a:t>
            </a:r>
          </a:p>
          <a:p>
            <a:pPr lvl="1" eaLnBrk="1" fontAlgn="auto">
              <a:spcAft>
                <a:spcPts val="0"/>
              </a:spcAft>
              <a:buFont typeface="Arial" pitchFamily="34"/>
              <a:buChar char="–"/>
              <a:defRPr/>
            </a:pPr>
            <a:r>
              <a:rPr lang="en-IE" sz="1800" dirty="0" smtClean="0"/>
              <a:t>Market revenue dispatch independent: good</a:t>
            </a:r>
          </a:p>
          <a:p>
            <a:pPr lvl="1" eaLnBrk="1" fontAlgn="auto">
              <a:spcAft>
                <a:spcPts val="0"/>
              </a:spcAft>
              <a:buFont typeface="Arial" pitchFamily="34"/>
              <a:buChar char="–"/>
              <a:defRPr/>
            </a:pPr>
            <a:r>
              <a:rPr lang="en-IE" sz="1800" dirty="0"/>
              <a:t>Generator not guaranteed to recover its </a:t>
            </a:r>
            <a:r>
              <a:rPr lang="en-IE" sz="1800" dirty="0" smtClean="0"/>
              <a:t>costs under constraint scenarios</a:t>
            </a:r>
          </a:p>
          <a:p>
            <a:pPr lvl="1" eaLnBrk="1" fontAlgn="auto">
              <a:spcAft>
                <a:spcPts val="0"/>
              </a:spcAft>
              <a:buFont typeface="Arial" pitchFamily="34"/>
              <a:buChar char="–"/>
              <a:defRPr/>
            </a:pPr>
            <a:r>
              <a:rPr lang="en-IE" sz="1800" dirty="0" smtClean="0"/>
              <a:t>Enshrining increased constraint costs on consumers</a:t>
            </a:r>
          </a:p>
          <a:p>
            <a:pPr lvl="1" eaLnBrk="1" fontAlgn="auto">
              <a:spcAft>
                <a:spcPts val="0"/>
              </a:spcAft>
              <a:buFont typeface="Arial" pitchFamily="34"/>
              <a:buChar char="–"/>
              <a:defRPr/>
            </a:pPr>
            <a:r>
              <a:rPr lang="en-IE" sz="1800" dirty="0" smtClean="0"/>
              <a:t>Makes minimisation of cost of production difficult with non-technically accurate offers</a:t>
            </a:r>
          </a:p>
          <a:p>
            <a:pPr lvl="1" eaLnBrk="1" fontAlgn="auto">
              <a:spcAft>
                <a:spcPts val="0"/>
              </a:spcAft>
              <a:buFont typeface="Arial" pitchFamily="34"/>
              <a:buChar char="–"/>
              <a:defRPr/>
            </a:pPr>
            <a:endParaRPr lang="en-IE" sz="1600" dirty="0" smtClean="0"/>
          </a:p>
          <a:p>
            <a:pPr lvl="1" eaLnBrk="1" fontAlgn="auto">
              <a:spcAft>
                <a:spcPts val="0"/>
              </a:spcAft>
              <a:buFont typeface="Arial" pitchFamily="34"/>
              <a:buChar char="–"/>
              <a:defRPr/>
            </a:pPr>
            <a:endParaRPr lang="en-IE" sz="1600" dirty="0" smtClean="0"/>
          </a:p>
          <a:p>
            <a:pPr lvl="1" eaLnBrk="1" fontAlgn="auto">
              <a:spcAft>
                <a:spcPts val="0"/>
              </a:spcAft>
              <a:buFont typeface="Arial" pitchFamily="34"/>
              <a:buChar char="–"/>
              <a:defRPr/>
            </a:pPr>
            <a:endParaRPr lang="en-IE" sz="1600" b="1" dirty="0" smtClean="0"/>
          </a:p>
        </p:txBody>
      </p:sp>
      <p:grpSp>
        <p:nvGrpSpPr>
          <p:cNvPr id="16387" name="Group 11"/>
          <p:cNvGrpSpPr>
            <a:grpSpLocks/>
          </p:cNvGrpSpPr>
          <p:nvPr/>
        </p:nvGrpSpPr>
        <p:grpSpPr bwMode="auto">
          <a:xfrm>
            <a:off x="7019925" y="6196013"/>
            <a:ext cx="2039938" cy="617537"/>
            <a:chOff x="7020269" y="6195837"/>
            <a:chExt cx="2039093" cy="617539"/>
          </a:xfrm>
        </p:grpSpPr>
        <p:grpSp>
          <p:nvGrpSpPr>
            <p:cNvPr id="16389" name="Group 12"/>
            <p:cNvGrpSpPr>
              <a:grpSpLocks/>
            </p:cNvGrpSpPr>
            <p:nvPr/>
          </p:nvGrpSpPr>
          <p:grpSpPr bwMode="auto">
            <a:xfrm>
              <a:off x="7462445" y="6195837"/>
              <a:ext cx="1157794" cy="354832"/>
              <a:chOff x="7462445" y="6195837"/>
              <a:chExt cx="1157794" cy="354832"/>
            </a:xfrm>
          </p:grpSpPr>
          <p:sp>
            <p:nvSpPr>
              <p:cNvPr id="16394"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6395"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6396"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6390"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6391"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6392"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6393"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6388"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a:solidFill>
                  <a:srgbClr val="000000"/>
                </a:solidFill>
              </a:rPr>
              <a:t>Review of Existing Options</a:t>
            </a: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457200" y="1600200"/>
            <a:ext cx="7581900" cy="5019675"/>
          </a:xfrm>
        </p:spPr>
        <p:txBody>
          <a:bodyPr>
            <a:normAutofit lnSpcReduction="10000"/>
          </a:bodyPr>
          <a:lstStyle/>
          <a:p>
            <a:pPr eaLnBrk="1" fontAlgn="auto">
              <a:spcAft>
                <a:spcPts val="0"/>
              </a:spcAft>
              <a:buFont typeface="Arial" pitchFamily="34"/>
              <a:buChar char="•"/>
              <a:defRPr/>
            </a:pPr>
            <a:r>
              <a:rPr lang="en-IE" sz="2400" smtClean="0"/>
              <a:t>No existing </a:t>
            </a:r>
            <a:r>
              <a:rPr lang="en-IE" sz="2400" dirty="0" smtClean="0"/>
              <a:t>structure is fit for purpose</a:t>
            </a:r>
            <a:endParaRPr lang="en-IE" sz="1200" b="1" dirty="0"/>
          </a:p>
          <a:p>
            <a:pPr eaLnBrk="1" fontAlgn="auto">
              <a:spcAft>
                <a:spcPts val="0"/>
              </a:spcAft>
              <a:buFont typeface="Arial" pitchFamily="34"/>
              <a:buChar char="•"/>
              <a:defRPr/>
            </a:pPr>
            <a:endParaRPr lang="en-IE" sz="2400" b="1" dirty="0" smtClean="0"/>
          </a:p>
          <a:p>
            <a:pPr eaLnBrk="1" fontAlgn="auto">
              <a:spcAft>
                <a:spcPts val="0"/>
              </a:spcAft>
              <a:buFont typeface="Arial" pitchFamily="34"/>
              <a:buChar char="•"/>
              <a:defRPr/>
            </a:pPr>
            <a:r>
              <a:rPr lang="en-IE" sz="2400" dirty="0" smtClean="0"/>
              <a:t>Gaelectric believes that potential viable options are:</a:t>
            </a:r>
          </a:p>
          <a:p>
            <a:pPr lvl="1" eaLnBrk="1" fontAlgn="auto">
              <a:spcAft>
                <a:spcPts val="0"/>
              </a:spcAft>
              <a:buFont typeface="Arial" pitchFamily="34"/>
              <a:buChar char="–"/>
              <a:defRPr/>
            </a:pPr>
            <a:r>
              <a:rPr lang="en-IE" sz="2000" dirty="0" smtClean="0"/>
              <a:t>“Interconnector Unit” style unit, with </a:t>
            </a:r>
          </a:p>
          <a:p>
            <a:pPr lvl="2" eaLnBrk="1" fontAlgn="auto">
              <a:spcAft>
                <a:spcPts val="0"/>
              </a:spcAft>
              <a:buFont typeface="Arial" pitchFamily="34"/>
              <a:buChar char="•"/>
              <a:defRPr/>
            </a:pPr>
            <a:r>
              <a:rPr lang="en-IE" sz="1800" dirty="0" smtClean="0"/>
              <a:t>similar flexibility to manage COD as IU, e.g. participant is allowed to manage offer to procure “storage” </a:t>
            </a:r>
          </a:p>
          <a:p>
            <a:pPr lvl="2" eaLnBrk="1" fontAlgn="auto">
              <a:spcAft>
                <a:spcPts val="0"/>
              </a:spcAft>
              <a:buFont typeface="Arial" pitchFamily="34"/>
              <a:buChar char="•"/>
              <a:defRPr/>
            </a:pPr>
            <a:r>
              <a:rPr lang="en-IE" sz="1800" dirty="0" smtClean="0"/>
              <a:t>similar to IU procuring BETTA energy</a:t>
            </a:r>
          </a:p>
          <a:p>
            <a:pPr lvl="1" eaLnBrk="1" fontAlgn="auto">
              <a:spcAft>
                <a:spcPts val="0"/>
              </a:spcAft>
              <a:buFont typeface="Arial" pitchFamily="34"/>
              <a:buChar char="–"/>
              <a:defRPr/>
            </a:pPr>
            <a:r>
              <a:rPr lang="en-IE" sz="2000" dirty="0" smtClean="0"/>
              <a:t>Pumped Storage Unit, with</a:t>
            </a:r>
          </a:p>
          <a:p>
            <a:pPr lvl="2" eaLnBrk="1" fontAlgn="auto">
              <a:spcAft>
                <a:spcPts val="0"/>
              </a:spcAft>
              <a:buFont typeface="Arial" pitchFamily="34"/>
              <a:buChar char="•"/>
              <a:defRPr/>
            </a:pPr>
            <a:r>
              <a:rPr lang="en-IE" sz="1800" dirty="0" smtClean="0"/>
              <a:t>explicit commercial costs considered in MSQ schedule</a:t>
            </a:r>
          </a:p>
          <a:p>
            <a:pPr lvl="2" eaLnBrk="1" fontAlgn="auto">
              <a:spcAft>
                <a:spcPts val="0"/>
              </a:spcAft>
              <a:buFont typeface="Arial" pitchFamily="34"/>
              <a:buChar char="•"/>
              <a:defRPr/>
            </a:pPr>
            <a:r>
              <a:rPr lang="en-IE" sz="1800" dirty="0"/>
              <a:t>C</a:t>
            </a:r>
            <a:r>
              <a:rPr lang="en-IE" sz="1800" dirty="0" smtClean="0"/>
              <a:t>onstraint payments</a:t>
            </a:r>
            <a:endParaRPr lang="en-IE" sz="1800" dirty="0"/>
          </a:p>
          <a:p>
            <a:pPr lvl="1" eaLnBrk="1" fontAlgn="auto">
              <a:spcAft>
                <a:spcPts val="0"/>
              </a:spcAft>
              <a:buFont typeface="Arial" pitchFamily="34"/>
              <a:buChar char="–"/>
              <a:defRPr/>
            </a:pPr>
            <a:endParaRPr lang="en-IE" sz="2000" dirty="0" smtClean="0"/>
          </a:p>
          <a:p>
            <a:pPr eaLnBrk="1" fontAlgn="auto">
              <a:spcAft>
                <a:spcPts val="0"/>
              </a:spcAft>
              <a:buFont typeface="Arial" pitchFamily="34"/>
              <a:buChar char="•"/>
              <a:defRPr/>
            </a:pPr>
            <a:r>
              <a:rPr lang="en-IE" sz="2400" dirty="0" smtClean="0"/>
              <a:t>Seek agreement on first statement, and commitment to work towards development of listed and further potential options…</a:t>
            </a:r>
          </a:p>
        </p:txBody>
      </p:sp>
      <p:grpSp>
        <p:nvGrpSpPr>
          <p:cNvPr id="17411" name="Group 11"/>
          <p:cNvGrpSpPr>
            <a:grpSpLocks/>
          </p:cNvGrpSpPr>
          <p:nvPr/>
        </p:nvGrpSpPr>
        <p:grpSpPr bwMode="auto">
          <a:xfrm>
            <a:off x="7019925" y="6196013"/>
            <a:ext cx="2039938" cy="617537"/>
            <a:chOff x="7020269" y="6195837"/>
            <a:chExt cx="2039093" cy="617539"/>
          </a:xfrm>
        </p:grpSpPr>
        <p:grpSp>
          <p:nvGrpSpPr>
            <p:cNvPr id="17413" name="Group 12"/>
            <p:cNvGrpSpPr>
              <a:grpSpLocks/>
            </p:cNvGrpSpPr>
            <p:nvPr/>
          </p:nvGrpSpPr>
          <p:grpSpPr bwMode="auto">
            <a:xfrm>
              <a:off x="7462445" y="6195837"/>
              <a:ext cx="1157794" cy="354832"/>
              <a:chOff x="7462445" y="6195837"/>
              <a:chExt cx="1157794" cy="354832"/>
            </a:xfrm>
          </p:grpSpPr>
          <p:sp>
            <p:nvSpPr>
              <p:cNvPr id="17418"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7419"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17420"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17414"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17415"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7416"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17417"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17412"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IE" sz="4000">
                <a:solidFill>
                  <a:srgbClr val="000000"/>
                </a:solidFill>
              </a:rPr>
              <a:t>Gaelectric Conclusions </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noGrp="1"/>
          </p:cNvSpPr>
          <p:nvPr>
            <p:ph type="title"/>
          </p:nvPr>
        </p:nvSpPr>
        <p:spPr/>
        <p:txBody>
          <a:bodyPr/>
          <a:lstStyle/>
          <a:p>
            <a:pPr eaLnBrk="1"/>
            <a:r>
              <a:rPr lang="en-IE" dirty="0" smtClean="0">
                <a:latin typeface="Calibri" pitchFamily="34" charset="0"/>
              </a:rPr>
              <a:t>Evaluation Criteria </a:t>
            </a:r>
            <a:r>
              <a:rPr lang="en-IE" u="sng" dirty="0" smtClean="0">
                <a:latin typeface="Calibri" pitchFamily="34" charset="0"/>
              </a:rPr>
              <a:t>Impacts</a:t>
            </a:r>
            <a:r>
              <a:rPr lang="en-IE" dirty="0" smtClean="0">
                <a:latin typeface="Calibri" pitchFamily="34" charset="0"/>
              </a:rPr>
              <a:t> (TOR)</a:t>
            </a:r>
          </a:p>
        </p:txBody>
      </p:sp>
      <p:sp>
        <p:nvSpPr>
          <p:cNvPr id="3075" name="Content Placeholder 2"/>
          <p:cNvSpPr txBox="1">
            <a:spLocks noGrp="1"/>
          </p:cNvSpPr>
          <p:nvPr>
            <p:ph idx="1"/>
          </p:nvPr>
        </p:nvSpPr>
        <p:spPr>
          <a:xfrm>
            <a:off x="457200" y="1600200"/>
            <a:ext cx="7816850" cy="4525963"/>
          </a:xfrm>
        </p:spPr>
        <p:txBody>
          <a:bodyPr/>
          <a:lstStyle/>
          <a:p>
            <a:pPr lvl="0"/>
            <a:r>
              <a:rPr lang="en-GB" sz="1600" dirty="0"/>
              <a:t>Assess the options in terms of the following questions:</a:t>
            </a:r>
            <a:endParaRPr lang="en-IE" sz="1200" dirty="0"/>
          </a:p>
          <a:p>
            <a:pPr lvl="1"/>
            <a:r>
              <a:rPr lang="en-GB" sz="1400" dirty="0"/>
              <a:t>The Working Group should consider how the following items, and others that may be discussed, can be addressed with respect to the option by which registration of CAES Units and other energy Storage Units in the TSC will occur.</a:t>
            </a:r>
            <a:endParaRPr lang="en-IE" sz="1100" dirty="0"/>
          </a:p>
          <a:p>
            <a:pPr lvl="2"/>
            <a:r>
              <a:rPr lang="en-GB" sz="1200" dirty="0"/>
              <a:t>Offering &amp; Scheduling</a:t>
            </a:r>
            <a:endParaRPr lang="en-IE" sz="1050" dirty="0"/>
          </a:p>
          <a:p>
            <a:pPr lvl="3"/>
            <a:r>
              <a:rPr lang="en-GB" sz="1100" dirty="0"/>
              <a:t>Commercial Offer data</a:t>
            </a:r>
            <a:endParaRPr lang="en-IE" sz="1000" dirty="0"/>
          </a:p>
          <a:p>
            <a:pPr lvl="3"/>
            <a:r>
              <a:rPr lang="en-GB" sz="1100" dirty="0"/>
              <a:t>Technical Offer Data</a:t>
            </a:r>
            <a:endParaRPr lang="en-IE" sz="1000" dirty="0"/>
          </a:p>
          <a:p>
            <a:pPr lvl="3"/>
            <a:r>
              <a:rPr lang="en-GB" sz="1100" dirty="0"/>
              <a:t>Other data provision &amp; sharing</a:t>
            </a:r>
            <a:endParaRPr lang="en-IE" sz="1000" dirty="0"/>
          </a:p>
          <a:p>
            <a:pPr lvl="2"/>
            <a:r>
              <a:rPr lang="en-GB" sz="1200" dirty="0"/>
              <a:t>Energy Settlement</a:t>
            </a:r>
            <a:endParaRPr lang="en-IE" sz="1050" dirty="0"/>
          </a:p>
          <a:p>
            <a:pPr lvl="2"/>
            <a:r>
              <a:rPr lang="en-GB" sz="1200" dirty="0"/>
              <a:t>Calculation of Eligible Availability</a:t>
            </a:r>
            <a:endParaRPr lang="en-IE" sz="1050" dirty="0"/>
          </a:p>
          <a:p>
            <a:pPr lvl="2"/>
            <a:r>
              <a:rPr lang="en-GB" sz="1200" dirty="0"/>
              <a:t>Calculation of Capacity Payments</a:t>
            </a:r>
            <a:endParaRPr lang="en-IE" sz="1050" dirty="0"/>
          </a:p>
          <a:p>
            <a:pPr lvl="3"/>
            <a:r>
              <a:rPr lang="en-GB" sz="1100" dirty="0"/>
              <a:t>When in generation mode</a:t>
            </a:r>
            <a:endParaRPr lang="en-IE" sz="1000" dirty="0"/>
          </a:p>
          <a:p>
            <a:pPr lvl="3"/>
            <a:r>
              <a:rPr lang="en-GB" sz="1100" dirty="0"/>
              <a:t>When in pumping mode</a:t>
            </a:r>
            <a:endParaRPr lang="en-IE" sz="1000" dirty="0"/>
          </a:p>
          <a:p>
            <a:pPr lvl="2"/>
            <a:r>
              <a:rPr lang="en-GB" sz="1200" dirty="0"/>
              <a:t>Calculation of Constraint Payments and Charges</a:t>
            </a:r>
            <a:endParaRPr lang="en-IE" sz="1050" dirty="0"/>
          </a:p>
          <a:p>
            <a:pPr lvl="2"/>
            <a:r>
              <a:rPr lang="en-GB" sz="1200" dirty="0"/>
              <a:t>Calculation of Uninstructed Imbalance Payments and Charges</a:t>
            </a:r>
            <a:endParaRPr lang="en-IE" sz="1050" dirty="0"/>
          </a:p>
          <a:p>
            <a:pPr lvl="2"/>
            <a:r>
              <a:rPr lang="en-GB" sz="1200" dirty="0"/>
              <a:t>Credit &amp; Settlement</a:t>
            </a:r>
            <a:endParaRPr lang="en-IE" sz="1050" dirty="0"/>
          </a:p>
          <a:p>
            <a:pPr lvl="2"/>
            <a:r>
              <a:rPr lang="en-GB" sz="1200" dirty="0"/>
              <a:t>Inclusion in the MSP software and uplift</a:t>
            </a:r>
            <a:endParaRPr lang="en-IE" sz="1050" dirty="0"/>
          </a:p>
          <a:p>
            <a:pPr lvl="2"/>
            <a:r>
              <a:rPr lang="en-GB" sz="1200" dirty="0"/>
              <a:t>Treatment of Energy Storage Units when under test</a:t>
            </a:r>
            <a:endParaRPr lang="en-IE" sz="1050" dirty="0"/>
          </a:p>
          <a:p>
            <a:pPr lvl="1"/>
            <a:r>
              <a:rPr lang="en-GB" sz="1400" b="1" dirty="0"/>
              <a:t>Committee policy objectives? </a:t>
            </a:r>
            <a:endParaRPr lang="en-IE" sz="1100" b="1" dirty="0"/>
          </a:p>
        </p:txBody>
      </p:sp>
      <p:grpSp>
        <p:nvGrpSpPr>
          <p:cNvPr id="3076" name="Group 11"/>
          <p:cNvGrpSpPr>
            <a:grpSpLocks/>
          </p:cNvGrpSpPr>
          <p:nvPr/>
        </p:nvGrpSpPr>
        <p:grpSpPr bwMode="auto">
          <a:xfrm>
            <a:off x="7019925" y="6196013"/>
            <a:ext cx="2039938" cy="617537"/>
            <a:chOff x="7020269" y="6195837"/>
            <a:chExt cx="2039093" cy="617539"/>
          </a:xfrm>
        </p:grpSpPr>
        <p:grpSp>
          <p:nvGrpSpPr>
            <p:cNvPr id="3077" name="Group 12"/>
            <p:cNvGrpSpPr>
              <a:grpSpLocks/>
            </p:cNvGrpSpPr>
            <p:nvPr/>
          </p:nvGrpSpPr>
          <p:grpSpPr bwMode="auto">
            <a:xfrm>
              <a:off x="7462445" y="6195837"/>
              <a:ext cx="1157794" cy="354832"/>
              <a:chOff x="7462445" y="6195837"/>
              <a:chExt cx="1157794" cy="354832"/>
            </a:xfrm>
          </p:grpSpPr>
          <p:sp>
            <p:nvSpPr>
              <p:cNvPr id="3082"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083"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084"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3078"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3079"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080"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081"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Tree>
    <p:extLst>
      <p:ext uri="{BB962C8B-B14F-4D97-AF65-F5344CB8AC3E}">
        <p14:creationId xmlns:p14="http://schemas.microsoft.com/office/powerpoint/2010/main" val="51369675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noGrp="1"/>
          </p:cNvSpPr>
          <p:nvPr>
            <p:ph type="title"/>
          </p:nvPr>
        </p:nvSpPr>
        <p:spPr/>
        <p:txBody>
          <a:bodyPr/>
          <a:lstStyle/>
          <a:p>
            <a:pPr eaLnBrk="1"/>
            <a:r>
              <a:rPr lang="en-IE" dirty="0" smtClean="0">
                <a:latin typeface="Calibri" pitchFamily="34" charset="0"/>
              </a:rPr>
              <a:t>Policy Objectives</a:t>
            </a:r>
          </a:p>
        </p:txBody>
      </p:sp>
      <p:sp>
        <p:nvSpPr>
          <p:cNvPr id="3075" name="Content Placeholder 2"/>
          <p:cNvSpPr txBox="1">
            <a:spLocks noGrp="1"/>
          </p:cNvSpPr>
          <p:nvPr>
            <p:ph idx="1"/>
          </p:nvPr>
        </p:nvSpPr>
        <p:spPr>
          <a:xfrm>
            <a:off x="457200" y="1600200"/>
            <a:ext cx="7816850" cy="4525963"/>
          </a:xfrm>
        </p:spPr>
        <p:txBody>
          <a:bodyPr/>
          <a:lstStyle/>
          <a:p>
            <a:pPr lvl="0"/>
            <a:r>
              <a:rPr lang="en-IE" sz="2400" dirty="0" smtClean="0"/>
              <a:t>We also need to agree as a group what a unit registration in SEM should facilitate for that unit</a:t>
            </a:r>
          </a:p>
          <a:p>
            <a:pPr lvl="0"/>
            <a:endParaRPr lang="en-IE" sz="2400" dirty="0"/>
          </a:p>
          <a:p>
            <a:pPr lvl="0"/>
            <a:r>
              <a:rPr lang="en-IE" sz="2400" dirty="0" smtClean="0"/>
              <a:t>While each proposal must understand how it impacts the list of the TOR evaluation criteria, e.g. Energy Settlement, these more flow from wider SEM policy</a:t>
            </a:r>
          </a:p>
          <a:p>
            <a:pPr lvl="0"/>
            <a:endParaRPr lang="en-IE" sz="2400" dirty="0"/>
          </a:p>
          <a:p>
            <a:pPr lvl="0"/>
            <a:r>
              <a:rPr lang="en-IE" sz="2400" dirty="0" smtClean="0"/>
              <a:t>The policy must be the first high-level port of call when evaluating options, not the detail</a:t>
            </a:r>
          </a:p>
          <a:p>
            <a:pPr lvl="1"/>
            <a:r>
              <a:rPr lang="en-IE" sz="2000" dirty="0" smtClean="0"/>
              <a:t>Although the detail is important and ultimately required</a:t>
            </a:r>
          </a:p>
        </p:txBody>
      </p:sp>
      <p:grpSp>
        <p:nvGrpSpPr>
          <p:cNvPr id="3076" name="Group 11"/>
          <p:cNvGrpSpPr>
            <a:grpSpLocks/>
          </p:cNvGrpSpPr>
          <p:nvPr/>
        </p:nvGrpSpPr>
        <p:grpSpPr bwMode="auto">
          <a:xfrm>
            <a:off x="7019925" y="6196013"/>
            <a:ext cx="2039938" cy="617537"/>
            <a:chOff x="7020269" y="6195837"/>
            <a:chExt cx="2039093" cy="617539"/>
          </a:xfrm>
        </p:grpSpPr>
        <p:grpSp>
          <p:nvGrpSpPr>
            <p:cNvPr id="3077" name="Group 12"/>
            <p:cNvGrpSpPr>
              <a:grpSpLocks/>
            </p:cNvGrpSpPr>
            <p:nvPr/>
          </p:nvGrpSpPr>
          <p:grpSpPr bwMode="auto">
            <a:xfrm>
              <a:off x="7462445" y="6195837"/>
              <a:ext cx="1157794" cy="354832"/>
              <a:chOff x="7462445" y="6195837"/>
              <a:chExt cx="1157794" cy="354832"/>
            </a:xfrm>
          </p:grpSpPr>
          <p:sp>
            <p:nvSpPr>
              <p:cNvPr id="3082"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083"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084"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3078"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3079"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080"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081"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Tree>
    <p:extLst>
      <p:ext uri="{BB962C8B-B14F-4D97-AF65-F5344CB8AC3E}">
        <p14:creationId xmlns:p14="http://schemas.microsoft.com/office/powerpoint/2010/main" val="1357352399"/>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noGrp="1"/>
          </p:cNvSpPr>
          <p:nvPr>
            <p:ph type="title"/>
          </p:nvPr>
        </p:nvSpPr>
        <p:spPr/>
        <p:txBody>
          <a:bodyPr/>
          <a:lstStyle/>
          <a:p>
            <a:pPr eaLnBrk="1"/>
            <a:r>
              <a:rPr lang="en-IE" dirty="0" smtClean="0">
                <a:latin typeface="Calibri" pitchFamily="34" charset="0"/>
              </a:rPr>
              <a:t>Our Objectives for this Meeting</a:t>
            </a:r>
          </a:p>
        </p:txBody>
      </p:sp>
      <p:sp>
        <p:nvSpPr>
          <p:cNvPr id="3075" name="Content Placeholder 2"/>
          <p:cNvSpPr txBox="1">
            <a:spLocks noGrp="1"/>
          </p:cNvSpPr>
          <p:nvPr>
            <p:ph idx="1"/>
          </p:nvPr>
        </p:nvSpPr>
        <p:spPr>
          <a:xfrm>
            <a:off x="457200" y="1600200"/>
            <a:ext cx="7816850" cy="4525963"/>
          </a:xfrm>
        </p:spPr>
        <p:txBody>
          <a:bodyPr/>
          <a:lstStyle/>
          <a:p>
            <a:pPr eaLnBrk="1"/>
            <a:r>
              <a:rPr lang="en-IE" sz="2400" dirty="0" smtClean="0">
                <a:latin typeface="Calibri" pitchFamily="34" charset="0"/>
              </a:rPr>
              <a:t>Long-term:  a method for registering storage technologies in the SEM that allows them to recover their short-run costs and compete equitably within the market schedule</a:t>
            </a:r>
          </a:p>
          <a:p>
            <a:pPr lvl="1" eaLnBrk="1"/>
            <a:endParaRPr lang="en-IE" sz="1800" dirty="0" smtClean="0">
              <a:latin typeface="Calibri" pitchFamily="34" charset="0"/>
            </a:endParaRPr>
          </a:p>
          <a:p>
            <a:pPr eaLnBrk="1"/>
            <a:r>
              <a:rPr lang="en-IE" sz="2400" dirty="0" smtClean="0">
                <a:latin typeface="Calibri" pitchFamily="34" charset="0"/>
              </a:rPr>
              <a:t>Today:  </a:t>
            </a:r>
          </a:p>
          <a:p>
            <a:pPr lvl="1" eaLnBrk="1"/>
            <a:r>
              <a:rPr lang="en-IE" sz="2000" dirty="0" smtClean="0">
                <a:latin typeface="Calibri" pitchFamily="34" charset="0"/>
              </a:rPr>
              <a:t>A restatement of SEM Policy, becoming the first set of agreed evaluation criteria for our discussions</a:t>
            </a:r>
          </a:p>
          <a:p>
            <a:pPr lvl="1" eaLnBrk="1"/>
            <a:r>
              <a:rPr lang="en-IE" sz="2000" dirty="0" smtClean="0">
                <a:latin typeface="Calibri" pitchFamily="34" charset="0"/>
              </a:rPr>
              <a:t>Evaluation of existing SEM options against those criteria</a:t>
            </a:r>
          </a:p>
          <a:p>
            <a:pPr lvl="1" eaLnBrk="1"/>
            <a:r>
              <a:rPr lang="en-IE" sz="2000" dirty="0" smtClean="0">
                <a:latin typeface="Calibri" pitchFamily="34" charset="0"/>
              </a:rPr>
              <a:t>Agreement that existing options are not sufficient</a:t>
            </a:r>
          </a:p>
          <a:p>
            <a:pPr lvl="1" eaLnBrk="1"/>
            <a:r>
              <a:rPr lang="en-IE" sz="2000" dirty="0" smtClean="0">
                <a:latin typeface="Calibri" pitchFamily="34" charset="0"/>
              </a:rPr>
              <a:t>Listing/workshop alternative structures, agreeing next steps</a:t>
            </a:r>
          </a:p>
        </p:txBody>
      </p:sp>
      <p:grpSp>
        <p:nvGrpSpPr>
          <p:cNvPr id="3076" name="Group 11"/>
          <p:cNvGrpSpPr>
            <a:grpSpLocks/>
          </p:cNvGrpSpPr>
          <p:nvPr/>
        </p:nvGrpSpPr>
        <p:grpSpPr bwMode="auto">
          <a:xfrm>
            <a:off x="7019925" y="6196013"/>
            <a:ext cx="2039938" cy="617537"/>
            <a:chOff x="7020269" y="6195837"/>
            <a:chExt cx="2039093" cy="617539"/>
          </a:xfrm>
        </p:grpSpPr>
        <p:grpSp>
          <p:nvGrpSpPr>
            <p:cNvPr id="3077" name="Group 12"/>
            <p:cNvGrpSpPr>
              <a:grpSpLocks/>
            </p:cNvGrpSpPr>
            <p:nvPr/>
          </p:nvGrpSpPr>
          <p:grpSpPr bwMode="auto">
            <a:xfrm>
              <a:off x="7462445" y="6195837"/>
              <a:ext cx="1157794" cy="354832"/>
              <a:chOff x="7462445" y="6195837"/>
              <a:chExt cx="1157794" cy="354832"/>
            </a:xfrm>
          </p:grpSpPr>
          <p:sp>
            <p:nvSpPr>
              <p:cNvPr id="3082"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083"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084"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3078"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3079"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080"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081"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noGrp="1"/>
          </p:cNvSpPr>
          <p:nvPr>
            <p:ph type="title"/>
          </p:nvPr>
        </p:nvSpPr>
        <p:spPr/>
        <p:txBody>
          <a:bodyPr/>
          <a:lstStyle/>
          <a:p>
            <a:pPr eaLnBrk="1"/>
            <a:r>
              <a:rPr lang="en-IE" dirty="0" smtClean="0">
                <a:latin typeface="Calibri" pitchFamily="34" charset="0"/>
              </a:rPr>
              <a:t>CAES Overview</a:t>
            </a:r>
          </a:p>
        </p:txBody>
      </p:sp>
      <p:grpSp>
        <p:nvGrpSpPr>
          <p:cNvPr id="3075" name="Group 11"/>
          <p:cNvGrpSpPr>
            <a:grpSpLocks/>
          </p:cNvGrpSpPr>
          <p:nvPr/>
        </p:nvGrpSpPr>
        <p:grpSpPr bwMode="auto">
          <a:xfrm>
            <a:off x="7019925" y="6196013"/>
            <a:ext cx="2039938" cy="617537"/>
            <a:chOff x="7020269" y="6195837"/>
            <a:chExt cx="2039093" cy="617539"/>
          </a:xfrm>
        </p:grpSpPr>
        <p:grpSp>
          <p:nvGrpSpPr>
            <p:cNvPr id="3110" name="Group 12"/>
            <p:cNvGrpSpPr>
              <a:grpSpLocks/>
            </p:cNvGrpSpPr>
            <p:nvPr/>
          </p:nvGrpSpPr>
          <p:grpSpPr bwMode="auto">
            <a:xfrm>
              <a:off x="7462445" y="6195837"/>
              <a:ext cx="1157794" cy="354832"/>
              <a:chOff x="7462445" y="6195837"/>
              <a:chExt cx="1157794" cy="354832"/>
            </a:xfrm>
          </p:grpSpPr>
          <p:sp>
            <p:nvSpPr>
              <p:cNvPr id="3115"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116"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3117"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3111"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3112"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113"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3114"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grpSp>
        <p:nvGrpSpPr>
          <p:cNvPr id="3076" name="Group 14"/>
          <p:cNvGrpSpPr>
            <a:grpSpLocks/>
          </p:cNvGrpSpPr>
          <p:nvPr/>
        </p:nvGrpSpPr>
        <p:grpSpPr bwMode="auto">
          <a:xfrm>
            <a:off x="1885950" y="1485900"/>
            <a:ext cx="5043488" cy="4752975"/>
            <a:chOff x="1423073" y="1037306"/>
            <a:chExt cx="6285661" cy="5701362"/>
          </a:xfrm>
        </p:grpSpPr>
        <p:grpSp>
          <p:nvGrpSpPr>
            <p:cNvPr id="3085" name="Group 20"/>
            <p:cNvGrpSpPr>
              <a:grpSpLocks/>
            </p:cNvGrpSpPr>
            <p:nvPr/>
          </p:nvGrpSpPr>
          <p:grpSpPr bwMode="auto">
            <a:xfrm>
              <a:off x="1423073" y="1037306"/>
              <a:ext cx="6285661" cy="5701362"/>
              <a:chOff x="2338499" y="620688"/>
              <a:chExt cx="6625989" cy="6196001"/>
            </a:xfrm>
          </p:grpSpPr>
          <p:grpSp>
            <p:nvGrpSpPr>
              <p:cNvPr id="3089" name="Group 24"/>
              <p:cNvGrpSpPr>
                <a:grpSpLocks/>
              </p:cNvGrpSpPr>
              <p:nvPr/>
            </p:nvGrpSpPr>
            <p:grpSpPr bwMode="auto">
              <a:xfrm>
                <a:off x="2338499" y="808398"/>
                <a:ext cx="6625989" cy="6008291"/>
                <a:chOff x="1258379" y="736390"/>
                <a:chExt cx="6625989" cy="6008291"/>
              </a:xfrm>
            </p:grpSpPr>
            <p:sp>
              <p:nvSpPr>
                <p:cNvPr id="32" name="Oval 31"/>
                <p:cNvSpPr/>
                <p:nvPr/>
              </p:nvSpPr>
              <p:spPr>
                <a:xfrm>
                  <a:off x="3717316" y="4584152"/>
                  <a:ext cx="1641376" cy="2160529"/>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fontAlgn="auto">
                    <a:spcBef>
                      <a:spcPts val="0"/>
                    </a:spcBef>
                    <a:spcAft>
                      <a:spcPts val="0"/>
                    </a:spcAft>
                    <a:defRPr/>
                  </a:pPr>
                  <a:endParaRPr lang="en-IE" sz="1100" dirty="0" smtClean="0">
                    <a:solidFill>
                      <a:schemeClr val="tx1"/>
                    </a:solidFill>
                  </a:endParaRPr>
                </a:p>
                <a:p>
                  <a:pPr fontAlgn="auto">
                    <a:spcBef>
                      <a:spcPts val="0"/>
                    </a:spcBef>
                    <a:spcAft>
                      <a:spcPts val="0"/>
                    </a:spcAft>
                    <a:defRPr/>
                  </a:pPr>
                  <a:r>
                    <a:rPr lang="en-IE" sz="1100" dirty="0" smtClean="0">
                      <a:solidFill>
                        <a:schemeClr val="tx1"/>
                      </a:solidFill>
                    </a:rPr>
                    <a:t>         </a:t>
                  </a:r>
                </a:p>
                <a:p>
                  <a:pPr fontAlgn="auto">
                    <a:spcBef>
                      <a:spcPts val="0"/>
                    </a:spcBef>
                    <a:spcAft>
                      <a:spcPts val="0"/>
                    </a:spcAft>
                    <a:defRPr/>
                  </a:pPr>
                  <a:endParaRPr lang="en-IE" sz="1100" dirty="0" smtClean="0">
                    <a:solidFill>
                      <a:schemeClr val="tx1"/>
                    </a:solidFill>
                  </a:endParaRPr>
                </a:p>
                <a:p>
                  <a:pPr fontAlgn="auto">
                    <a:spcBef>
                      <a:spcPts val="0"/>
                    </a:spcBef>
                    <a:spcAft>
                      <a:spcPts val="0"/>
                    </a:spcAft>
                    <a:defRPr/>
                  </a:pPr>
                  <a:r>
                    <a:rPr lang="en-IE" sz="1100" dirty="0" smtClean="0">
                      <a:solidFill>
                        <a:schemeClr val="tx1"/>
                      </a:solidFill>
                    </a:rPr>
                    <a:t> </a:t>
                  </a:r>
                </a:p>
                <a:p>
                  <a:pPr algn="ctr" fontAlgn="auto">
                    <a:spcBef>
                      <a:spcPts val="0"/>
                    </a:spcBef>
                    <a:spcAft>
                      <a:spcPts val="0"/>
                    </a:spcAft>
                    <a:defRPr/>
                  </a:pPr>
                  <a:endParaRPr lang="en-IE" sz="1100" dirty="0"/>
                </a:p>
              </p:txBody>
            </p:sp>
            <p:sp>
              <p:nvSpPr>
                <p:cNvPr id="3097" name="TextBox 53"/>
                <p:cNvSpPr txBox="1">
                  <a:spLocks noChangeArrowheads="1"/>
                </p:cNvSpPr>
                <p:nvPr/>
              </p:nvSpPr>
              <p:spPr bwMode="auto">
                <a:xfrm>
                  <a:off x="1258379" y="736390"/>
                  <a:ext cx="1513540" cy="601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sz="1200" b="1"/>
                    <a:t>Compression Train</a:t>
                  </a:r>
                </a:p>
              </p:txBody>
            </p:sp>
            <p:sp>
              <p:nvSpPr>
                <p:cNvPr id="3098" name="TextBox 54"/>
                <p:cNvSpPr txBox="1">
                  <a:spLocks noChangeArrowheads="1"/>
                </p:cNvSpPr>
                <p:nvPr/>
              </p:nvSpPr>
              <p:spPr bwMode="auto">
                <a:xfrm>
                  <a:off x="6588224" y="836712"/>
                  <a:ext cx="1296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sz="1200" b="1"/>
                    <a:t>Generation Train</a:t>
                  </a:r>
                </a:p>
              </p:txBody>
            </p:sp>
            <p:grpSp>
              <p:nvGrpSpPr>
                <p:cNvPr id="3099" name="Group 34"/>
                <p:cNvGrpSpPr>
                  <a:grpSpLocks/>
                </p:cNvGrpSpPr>
                <p:nvPr/>
              </p:nvGrpSpPr>
              <p:grpSpPr bwMode="auto">
                <a:xfrm>
                  <a:off x="3055708" y="1196752"/>
                  <a:ext cx="3395606" cy="4404713"/>
                  <a:chOff x="3055708" y="1232756"/>
                  <a:chExt cx="3395606" cy="4404713"/>
                </a:xfrm>
              </p:grpSpPr>
              <p:cxnSp>
                <p:nvCxnSpPr>
                  <p:cNvPr id="37" name="Straight Connector 36"/>
                  <p:cNvCxnSpPr>
                    <a:endCxn id="32" idx="0"/>
                  </p:cNvCxnSpPr>
                  <p:nvPr/>
                </p:nvCxnSpPr>
                <p:spPr>
                  <a:xfrm>
                    <a:off x="4536960" y="3392960"/>
                    <a:ext cx="2086" cy="122719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30" idx="0"/>
                  </p:cNvCxnSpPr>
                  <p:nvPr/>
                </p:nvCxnSpPr>
                <p:spPr>
                  <a:xfrm>
                    <a:off x="3492069" y="1232430"/>
                    <a:ext cx="0" cy="133274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652763" y="1267610"/>
                    <a:ext cx="0" cy="130997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492069" y="2565171"/>
                    <a:ext cx="104489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572416" y="2565171"/>
                    <a:ext cx="1080347"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106" name="TextBox 55"/>
                  <p:cNvSpPr txBox="1">
                    <a:spLocks noChangeArrowheads="1"/>
                  </p:cNvSpPr>
                  <p:nvPr/>
                </p:nvSpPr>
                <p:spPr bwMode="auto">
                  <a:xfrm>
                    <a:off x="4001671" y="2086363"/>
                    <a:ext cx="1229752" cy="340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sz="1100" b="1"/>
                      <a:t>Well Head</a:t>
                    </a:r>
                  </a:p>
                </p:txBody>
              </p:sp>
              <p:sp>
                <p:nvSpPr>
                  <p:cNvPr id="3107" name="TextBox 56"/>
                  <p:cNvSpPr txBox="1">
                    <a:spLocks noChangeArrowheads="1"/>
                  </p:cNvSpPr>
                  <p:nvPr/>
                </p:nvSpPr>
                <p:spPr bwMode="auto">
                  <a:xfrm>
                    <a:off x="5515211" y="4902009"/>
                    <a:ext cx="9361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sz="1200" b="1"/>
                      <a:t>Storage Cavern</a:t>
                    </a:r>
                  </a:p>
                </p:txBody>
              </p:sp>
              <p:cxnSp>
                <p:nvCxnSpPr>
                  <p:cNvPr id="44" name="Straight Connector 43"/>
                  <p:cNvCxnSpPr/>
                  <p:nvPr/>
                </p:nvCxnSpPr>
                <p:spPr>
                  <a:xfrm>
                    <a:off x="3056176" y="5185123"/>
                    <a:ext cx="217529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664183" y="5185123"/>
                    <a:ext cx="0" cy="453214"/>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6" name="Rectangle 35"/>
                <p:cNvSpPr/>
                <p:nvPr/>
              </p:nvSpPr>
              <p:spPr>
                <a:xfrm>
                  <a:off x="4355513" y="2493984"/>
                  <a:ext cx="360810" cy="86297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IE"/>
                </a:p>
              </p:txBody>
            </p:sp>
          </p:grpSp>
          <p:grpSp>
            <p:nvGrpSpPr>
              <p:cNvPr id="3090" name="Group 25"/>
              <p:cNvGrpSpPr>
                <a:grpSpLocks/>
              </p:cNvGrpSpPr>
              <p:nvPr/>
            </p:nvGrpSpPr>
            <p:grpSpPr bwMode="auto">
              <a:xfrm>
                <a:off x="3635896" y="620688"/>
                <a:ext cx="4032448" cy="3024336"/>
                <a:chOff x="3635896" y="620688"/>
                <a:chExt cx="4032448" cy="3024336"/>
              </a:xfrm>
            </p:grpSpPr>
            <p:grpSp>
              <p:nvGrpSpPr>
                <p:cNvPr id="3091" name="Group 26"/>
                <p:cNvGrpSpPr>
                  <a:grpSpLocks/>
                </p:cNvGrpSpPr>
                <p:nvPr/>
              </p:nvGrpSpPr>
              <p:grpSpPr bwMode="auto">
                <a:xfrm>
                  <a:off x="3635896" y="620688"/>
                  <a:ext cx="4032448" cy="1368152"/>
                  <a:chOff x="2555776" y="548680"/>
                  <a:chExt cx="4032448" cy="1368152"/>
                </a:xfrm>
              </p:grpSpPr>
              <p:sp>
                <p:nvSpPr>
                  <p:cNvPr id="30" name="Trapezoid 29"/>
                  <p:cNvSpPr/>
                  <p:nvPr/>
                </p:nvSpPr>
                <p:spPr>
                  <a:xfrm rot="5400000">
                    <a:off x="2339888" y="764421"/>
                    <a:ext cx="1367923" cy="936440"/>
                  </a:xfrm>
                  <a:prstGeom prst="trapezoid">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IE" dirty="0"/>
                  </a:p>
                </p:txBody>
              </p:sp>
              <p:sp>
                <p:nvSpPr>
                  <p:cNvPr id="31" name="Trapezoid 30"/>
                  <p:cNvSpPr/>
                  <p:nvPr/>
                </p:nvSpPr>
                <p:spPr>
                  <a:xfrm rot="16200000" flipH="1">
                    <a:off x="5437021" y="764421"/>
                    <a:ext cx="1367923" cy="936439"/>
                  </a:xfrm>
                  <a:prstGeom prst="trapezoid">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IE"/>
                  </a:p>
                </p:txBody>
              </p:sp>
            </p:grpSp>
            <p:cxnSp>
              <p:nvCxnSpPr>
                <p:cNvPr id="28" name="Elbow Connector 27"/>
                <p:cNvCxnSpPr/>
                <p:nvPr/>
              </p:nvCxnSpPr>
              <p:spPr>
                <a:xfrm rot="5400000">
                  <a:off x="5580112" y="2420888"/>
                  <a:ext cx="1512168" cy="936104"/>
                </a:xfrm>
                <a:prstGeom prst="bentConnector3">
                  <a:avLst>
                    <a:gd name="adj1" fmla="val 36879"/>
                  </a:avLst>
                </a:prstGeom>
                <a:ln w="28575">
                  <a:solidFill>
                    <a:schemeClr val="tx1"/>
                  </a:solidFill>
                  <a:headEnd type="triangle" w="med" len="med"/>
                  <a:tailEnd type="none" w="med" len="med"/>
                </a:ln>
                <a:scene3d>
                  <a:camera prst="orthographicFront">
                    <a:rot lat="30000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29" name="Elbow Connector 28"/>
                <p:cNvCxnSpPr/>
                <p:nvPr/>
              </p:nvCxnSpPr>
              <p:spPr>
                <a:xfrm rot="16200000" flipH="1">
                  <a:off x="4176599" y="2456066"/>
                  <a:ext cx="1510715" cy="865529"/>
                </a:xfrm>
                <a:prstGeom prst="bentConnector3">
                  <a:avLst>
                    <a:gd name="adj1" fmla="val 3630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cxnSp>
          <p:nvCxnSpPr>
            <p:cNvPr id="22" name="Straight Arrow Connector 21"/>
            <p:cNvCxnSpPr/>
            <p:nvPr/>
          </p:nvCxnSpPr>
          <p:spPr>
            <a:xfrm flipH="1">
              <a:off x="6537468" y="2907292"/>
              <a:ext cx="17806" cy="1757635"/>
            </a:xfrm>
            <a:prstGeom prst="straightConnector1">
              <a:avLst/>
            </a:prstGeom>
            <a:ln w="28575">
              <a:solidFill>
                <a:schemeClr val="accent2"/>
              </a:solidFill>
              <a:prstDash val="sys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87" name="TextBox 33"/>
            <p:cNvSpPr txBox="1">
              <a:spLocks noChangeArrowheads="1"/>
            </p:cNvSpPr>
            <p:nvPr/>
          </p:nvSpPr>
          <p:spPr bwMode="auto">
            <a:xfrm>
              <a:off x="6627852" y="3628175"/>
              <a:ext cx="807638" cy="332217"/>
            </a:xfrm>
            <a:prstGeom prst="rect">
              <a:avLst/>
            </a:prstGeom>
            <a:noFill/>
            <a:ln w="19050">
              <a:solidFill>
                <a:schemeClr val="accent2"/>
              </a:solidFill>
              <a:prstDash val="sys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sz="1200"/>
                <a:t>Depth</a:t>
              </a:r>
            </a:p>
          </p:txBody>
        </p:sp>
        <p:sp>
          <p:nvSpPr>
            <p:cNvPr id="3088" name="TextBox 34"/>
            <p:cNvSpPr txBox="1">
              <a:spLocks noChangeArrowheads="1"/>
            </p:cNvSpPr>
            <p:nvPr/>
          </p:nvSpPr>
          <p:spPr bwMode="auto">
            <a:xfrm>
              <a:off x="2499924" y="5096333"/>
              <a:ext cx="559908" cy="3137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sz="1100"/>
                <a:t>p</a:t>
              </a:r>
              <a:r>
                <a:rPr lang="en-IE" sz="1100" baseline="-25000"/>
                <a:t>max </a:t>
              </a:r>
              <a:endParaRPr lang="en-IE" sz="1100"/>
            </a:p>
          </p:txBody>
        </p:sp>
      </p:grpSp>
      <p:cxnSp>
        <p:nvCxnSpPr>
          <p:cNvPr id="16" name="Straight Connector 15"/>
          <p:cNvCxnSpPr/>
          <p:nvPr/>
        </p:nvCxnSpPr>
        <p:spPr>
          <a:xfrm>
            <a:off x="5414963" y="2997200"/>
            <a:ext cx="576262" cy="0"/>
          </a:xfrm>
          <a:prstGeom prst="line">
            <a:avLst/>
          </a:prstGeom>
          <a:ln>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32" idx="0"/>
          </p:cNvCxnSpPr>
          <p:nvPr/>
        </p:nvCxnSpPr>
        <p:spPr>
          <a:xfrm>
            <a:off x="4383088" y="4581525"/>
            <a:ext cx="1608137" cy="0"/>
          </a:xfrm>
          <a:prstGeom prst="line">
            <a:avLst/>
          </a:prstGeom>
          <a:ln>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254375" y="5373688"/>
            <a:ext cx="1728788"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80" name="TextBox 128"/>
          <p:cNvSpPr txBox="1">
            <a:spLocks noChangeArrowheads="1"/>
          </p:cNvSpPr>
          <p:nvPr/>
        </p:nvSpPr>
        <p:spPr bwMode="auto">
          <a:xfrm>
            <a:off x="2749550" y="5230813"/>
            <a:ext cx="449263" cy="260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sz="1100"/>
              <a:t>p</a:t>
            </a:r>
            <a:r>
              <a:rPr lang="en-IE" sz="1100" baseline="-25000"/>
              <a:t>min</a:t>
            </a:r>
          </a:p>
        </p:txBody>
      </p:sp>
      <p:sp>
        <p:nvSpPr>
          <p:cNvPr id="3081" name="TextBox 132"/>
          <p:cNvSpPr txBox="1">
            <a:spLocks noChangeArrowheads="1"/>
          </p:cNvSpPr>
          <p:nvPr/>
        </p:nvSpPr>
        <p:spPr bwMode="auto">
          <a:xfrm>
            <a:off x="4191000" y="5086350"/>
            <a:ext cx="431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l-GR" sz="1200"/>
              <a:t>Δ</a:t>
            </a:r>
            <a:r>
              <a:rPr lang="en-IE" sz="1200"/>
              <a:t>p</a:t>
            </a:r>
          </a:p>
        </p:txBody>
      </p:sp>
      <p:sp>
        <p:nvSpPr>
          <p:cNvPr id="3082" name="TextBox 4"/>
          <p:cNvSpPr txBox="1">
            <a:spLocks noChangeArrowheads="1"/>
          </p:cNvSpPr>
          <p:nvPr/>
        </p:nvSpPr>
        <p:spPr bwMode="auto">
          <a:xfrm>
            <a:off x="319088" y="2581275"/>
            <a:ext cx="21415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dirty="0"/>
              <a:t>81MW load</a:t>
            </a:r>
          </a:p>
          <a:p>
            <a:r>
              <a:rPr lang="en-IE" dirty="0" smtClean="0"/>
              <a:t>~53 MW </a:t>
            </a:r>
            <a:r>
              <a:rPr lang="en-IE" dirty="0"/>
              <a:t>minimum</a:t>
            </a:r>
          </a:p>
        </p:txBody>
      </p:sp>
      <p:sp>
        <p:nvSpPr>
          <p:cNvPr id="3083" name="TextBox 45"/>
          <p:cNvSpPr txBox="1">
            <a:spLocks noChangeArrowheads="1"/>
          </p:cNvSpPr>
          <p:nvPr/>
        </p:nvSpPr>
        <p:spPr bwMode="auto">
          <a:xfrm>
            <a:off x="6743700" y="2400300"/>
            <a:ext cx="21415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E"/>
              <a:t>134MW generation</a:t>
            </a:r>
          </a:p>
          <a:p>
            <a:r>
              <a:rPr lang="en-IE"/>
              <a:t>27MW minimum</a:t>
            </a:r>
          </a:p>
        </p:txBody>
      </p:sp>
      <p:sp>
        <p:nvSpPr>
          <p:cNvPr id="47" name="TextBox 46"/>
          <p:cNvSpPr txBox="1"/>
          <p:nvPr/>
        </p:nvSpPr>
        <p:spPr>
          <a:xfrm>
            <a:off x="6091238" y="4857750"/>
            <a:ext cx="2968625" cy="923925"/>
          </a:xfrm>
          <a:prstGeom prst="rect">
            <a:avLst/>
          </a:prstGeom>
          <a:noFill/>
        </p:spPr>
        <p:txBody>
          <a:bodyPr>
            <a:spAutoFit/>
          </a:bodyPr>
          <a:lstStyle/>
          <a:p>
            <a:pPr fontAlgn="auto">
              <a:spcBef>
                <a:spcPts val="0"/>
              </a:spcBef>
              <a:spcAft>
                <a:spcPts val="0"/>
              </a:spcAft>
              <a:defRPr/>
            </a:pPr>
            <a:r>
              <a:rPr lang="en-IE" dirty="0">
                <a:latin typeface="+mn-lt"/>
                <a:cs typeface="+mn-cs"/>
              </a:rPr>
              <a:t>At stated figures:</a:t>
            </a:r>
          </a:p>
          <a:p>
            <a:pPr marL="285750" indent="-285750" fontAlgn="auto">
              <a:spcBef>
                <a:spcPts val="0"/>
              </a:spcBef>
              <a:spcAft>
                <a:spcPts val="0"/>
              </a:spcAft>
              <a:buFont typeface="Arial" pitchFamily="34" charset="0"/>
              <a:buChar char="•"/>
              <a:defRPr/>
            </a:pPr>
            <a:r>
              <a:rPr lang="en-IE" dirty="0">
                <a:latin typeface="+mn-lt"/>
                <a:cs typeface="+mn-cs"/>
              </a:rPr>
              <a:t>8 hours running</a:t>
            </a:r>
          </a:p>
          <a:p>
            <a:pPr marL="285750" indent="-285750" fontAlgn="auto">
              <a:spcBef>
                <a:spcPts val="0"/>
              </a:spcBef>
              <a:spcAft>
                <a:spcPts val="0"/>
              </a:spcAft>
              <a:buFont typeface="Arial" pitchFamily="34" charset="0"/>
              <a:buChar char="•"/>
              <a:defRPr/>
            </a:pPr>
            <a:r>
              <a:rPr lang="en-IE" dirty="0">
                <a:latin typeface="+mn-lt"/>
                <a:cs typeface="+mn-cs"/>
              </a:rPr>
              <a:t>10 hours to fill</a:t>
            </a:r>
          </a:p>
        </p:txBody>
      </p:sp>
    </p:spTree>
    <p:extLst>
      <p:ext uri="{BB962C8B-B14F-4D97-AF65-F5344CB8AC3E}">
        <p14:creationId xmlns:p14="http://schemas.microsoft.com/office/powerpoint/2010/main" val="1215889759"/>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p:txBody>
          <a:bodyPr/>
          <a:lstStyle/>
          <a:p>
            <a:pPr eaLnBrk="1"/>
            <a:r>
              <a:rPr lang="en-IE" smtClean="0">
                <a:latin typeface="Calibri" pitchFamily="34" charset="0"/>
              </a:rPr>
              <a:t>CAES and Other Storage</a:t>
            </a:r>
          </a:p>
        </p:txBody>
      </p:sp>
      <p:sp>
        <p:nvSpPr>
          <p:cNvPr id="3" name="Content Placeholder 2"/>
          <p:cNvSpPr txBox="1">
            <a:spLocks noGrp="1"/>
          </p:cNvSpPr>
          <p:nvPr>
            <p:ph idx="1"/>
          </p:nvPr>
        </p:nvSpPr>
        <p:spPr>
          <a:xfrm>
            <a:off x="457200" y="1600200"/>
            <a:ext cx="7816850" cy="4525963"/>
          </a:xfrm>
        </p:spPr>
        <p:txBody>
          <a:bodyPr>
            <a:normAutofit fontScale="92500" lnSpcReduction="10000"/>
          </a:bodyPr>
          <a:lstStyle/>
          <a:p>
            <a:pPr eaLnBrk="1" fontAlgn="auto">
              <a:spcAft>
                <a:spcPts val="0"/>
              </a:spcAft>
              <a:buFont typeface="Arial" pitchFamily="34"/>
              <a:buChar char="•"/>
              <a:defRPr/>
            </a:pPr>
            <a:r>
              <a:rPr lang="en-IE" sz="2400" dirty="0" smtClean="0"/>
              <a:t>CAES running costs comprise:</a:t>
            </a:r>
          </a:p>
          <a:p>
            <a:pPr lvl="1" eaLnBrk="1" fontAlgn="auto">
              <a:spcAft>
                <a:spcPts val="0"/>
              </a:spcAft>
              <a:buFont typeface="Arial" pitchFamily="34"/>
              <a:buChar char="–"/>
              <a:defRPr/>
            </a:pPr>
            <a:r>
              <a:rPr lang="en-IE" sz="2000" dirty="0" smtClean="0"/>
              <a:t>The electrical energy consumed to compress air</a:t>
            </a:r>
          </a:p>
          <a:p>
            <a:pPr lvl="1" eaLnBrk="1" fontAlgn="auto">
              <a:spcAft>
                <a:spcPts val="0"/>
              </a:spcAft>
              <a:buFont typeface="Arial" pitchFamily="34"/>
              <a:buChar char="–"/>
              <a:defRPr/>
            </a:pPr>
            <a:r>
              <a:rPr lang="en-IE" sz="2000" dirty="0" smtClean="0"/>
              <a:t>Avoidable import UoS when consuming power *</a:t>
            </a:r>
          </a:p>
          <a:p>
            <a:pPr lvl="1" eaLnBrk="1" fontAlgn="auto">
              <a:spcAft>
                <a:spcPts val="0"/>
              </a:spcAft>
              <a:buFont typeface="Arial" pitchFamily="34"/>
              <a:buChar char="–"/>
              <a:defRPr/>
            </a:pPr>
            <a:r>
              <a:rPr lang="en-IE" sz="2000" dirty="0" smtClean="0"/>
              <a:t>The gas consumed in the running of the generator *</a:t>
            </a:r>
          </a:p>
          <a:p>
            <a:pPr lvl="1" eaLnBrk="1" fontAlgn="auto">
              <a:spcAft>
                <a:spcPts val="0"/>
              </a:spcAft>
              <a:buFont typeface="Arial" pitchFamily="34"/>
              <a:buChar char="–"/>
              <a:defRPr/>
            </a:pPr>
            <a:r>
              <a:rPr lang="en-IE" sz="2000" dirty="0" smtClean="0"/>
              <a:t>Avoidable O&amp;M *</a:t>
            </a:r>
          </a:p>
          <a:p>
            <a:pPr lvl="1" eaLnBrk="1" fontAlgn="auto">
              <a:spcAft>
                <a:spcPts val="0"/>
              </a:spcAft>
              <a:buFont typeface="Arial" pitchFamily="34"/>
              <a:buChar char="–"/>
              <a:defRPr/>
            </a:pPr>
            <a:endParaRPr lang="en-IE" sz="2000" dirty="0"/>
          </a:p>
          <a:p>
            <a:pPr eaLnBrk="1" fontAlgn="auto">
              <a:spcAft>
                <a:spcPts val="0"/>
              </a:spcAft>
              <a:buFont typeface="Arial" pitchFamily="34"/>
              <a:buChar char="•"/>
              <a:defRPr/>
            </a:pPr>
            <a:r>
              <a:rPr lang="en-IE" sz="2400" dirty="0" smtClean="0"/>
              <a:t>We believe what is missing from the T&amp;SC is the ability to ensure those costs marked *</a:t>
            </a:r>
            <a:r>
              <a:rPr lang="en-IE" sz="2400" dirty="0"/>
              <a:t> </a:t>
            </a:r>
            <a:r>
              <a:rPr lang="en-IE" sz="2400" dirty="0" smtClean="0"/>
              <a:t>are recoverable</a:t>
            </a:r>
          </a:p>
          <a:p>
            <a:pPr lvl="1" eaLnBrk="1" fontAlgn="auto">
              <a:spcAft>
                <a:spcPts val="0"/>
              </a:spcAft>
              <a:buFont typeface="Arial" pitchFamily="34"/>
              <a:buChar char="–"/>
              <a:defRPr/>
            </a:pPr>
            <a:endParaRPr lang="en-IE" sz="2000" dirty="0" smtClean="0"/>
          </a:p>
          <a:p>
            <a:pPr eaLnBrk="1" fontAlgn="auto">
              <a:spcAft>
                <a:spcPts val="0"/>
              </a:spcAft>
              <a:buFont typeface="Arial" pitchFamily="34"/>
              <a:buChar char="•"/>
              <a:defRPr/>
            </a:pPr>
            <a:r>
              <a:rPr lang="en-IE" sz="2400" dirty="0" smtClean="0"/>
              <a:t>We believe recovery of such short run energy costs is important for all storage technologies</a:t>
            </a:r>
          </a:p>
          <a:p>
            <a:pPr lvl="1" eaLnBrk="1" fontAlgn="auto">
              <a:spcAft>
                <a:spcPts val="0"/>
              </a:spcAft>
              <a:buFont typeface="Arial" pitchFamily="34"/>
              <a:buChar char="•"/>
              <a:defRPr/>
            </a:pPr>
            <a:r>
              <a:rPr lang="en-IE" sz="2000" dirty="0" smtClean="0"/>
              <a:t>A project needs to evaluate these SEM revenues alongside other DS3 revenues</a:t>
            </a:r>
          </a:p>
        </p:txBody>
      </p:sp>
      <p:grpSp>
        <p:nvGrpSpPr>
          <p:cNvPr id="4100" name="Group 11"/>
          <p:cNvGrpSpPr>
            <a:grpSpLocks/>
          </p:cNvGrpSpPr>
          <p:nvPr/>
        </p:nvGrpSpPr>
        <p:grpSpPr bwMode="auto">
          <a:xfrm>
            <a:off x="7019925" y="6196013"/>
            <a:ext cx="2039938" cy="617537"/>
            <a:chOff x="7020269" y="6195837"/>
            <a:chExt cx="2039093" cy="617539"/>
          </a:xfrm>
        </p:grpSpPr>
        <p:grpSp>
          <p:nvGrpSpPr>
            <p:cNvPr id="4101" name="Group 12"/>
            <p:cNvGrpSpPr>
              <a:grpSpLocks/>
            </p:cNvGrpSpPr>
            <p:nvPr/>
          </p:nvGrpSpPr>
          <p:grpSpPr bwMode="auto">
            <a:xfrm>
              <a:off x="7462445" y="6195837"/>
              <a:ext cx="1157794" cy="354832"/>
              <a:chOff x="7462445" y="6195837"/>
              <a:chExt cx="1157794" cy="354832"/>
            </a:xfrm>
          </p:grpSpPr>
          <p:sp>
            <p:nvSpPr>
              <p:cNvPr id="4106"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4107"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4108"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4102"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4103"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4104"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4105"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txBox="1">
            <a:spLocks noGrp="1"/>
          </p:cNvSpPr>
          <p:nvPr>
            <p:ph type="title"/>
          </p:nvPr>
        </p:nvSpPr>
        <p:spPr/>
        <p:txBody>
          <a:bodyPr/>
          <a:lstStyle/>
          <a:p>
            <a:pPr eaLnBrk="1"/>
            <a:r>
              <a:rPr lang="en-IE" dirty="0" smtClean="0">
                <a:latin typeface="Calibri" pitchFamily="34" charset="0"/>
              </a:rPr>
              <a:t>SEM Policy Evaluation Criteria</a:t>
            </a:r>
          </a:p>
        </p:txBody>
      </p:sp>
      <p:grpSp>
        <p:nvGrpSpPr>
          <p:cNvPr id="5123" name="Group 11"/>
          <p:cNvGrpSpPr>
            <a:grpSpLocks/>
          </p:cNvGrpSpPr>
          <p:nvPr/>
        </p:nvGrpSpPr>
        <p:grpSpPr bwMode="auto">
          <a:xfrm>
            <a:off x="7019925" y="6196013"/>
            <a:ext cx="2039938" cy="617537"/>
            <a:chOff x="7020269" y="6195837"/>
            <a:chExt cx="2039093" cy="617539"/>
          </a:xfrm>
        </p:grpSpPr>
        <p:grpSp>
          <p:nvGrpSpPr>
            <p:cNvPr id="5125" name="Group 12"/>
            <p:cNvGrpSpPr>
              <a:grpSpLocks/>
            </p:cNvGrpSpPr>
            <p:nvPr/>
          </p:nvGrpSpPr>
          <p:grpSpPr bwMode="auto">
            <a:xfrm>
              <a:off x="7462445" y="6195837"/>
              <a:ext cx="1157794" cy="354832"/>
              <a:chOff x="7462445" y="6195837"/>
              <a:chExt cx="1157794" cy="354832"/>
            </a:xfrm>
          </p:grpSpPr>
          <p:sp>
            <p:nvSpPr>
              <p:cNvPr id="5130"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5131"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5132"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5126"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5127"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5128"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5129"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5124" name="Content Placeholder 3"/>
          <p:cNvSpPr txBox="1">
            <a:spLocks noGrp="1"/>
          </p:cNvSpPr>
          <p:nvPr>
            <p:ph idx="1"/>
          </p:nvPr>
        </p:nvSpPr>
        <p:spPr/>
        <p:txBody>
          <a:bodyPr/>
          <a:lstStyle/>
          <a:p>
            <a:pPr eaLnBrk="1"/>
            <a:r>
              <a:rPr lang="en-IE" sz="2400" smtClean="0">
                <a:latin typeface="Calibri" pitchFamily="34" charset="0"/>
              </a:rPr>
              <a:t>Apart from the market structures allowing the recovery of appropriate costs, </a:t>
            </a:r>
            <a:r>
              <a:rPr lang="en-IE" sz="2400" u="sng" smtClean="0">
                <a:latin typeface="Calibri" pitchFamily="34" charset="0"/>
              </a:rPr>
              <a:t>insofar as possible</a:t>
            </a:r>
            <a:r>
              <a:rPr lang="en-IE" sz="2400" smtClean="0">
                <a:latin typeface="Calibri" pitchFamily="34" charset="0"/>
              </a:rPr>
              <a:t> we should have…</a:t>
            </a:r>
          </a:p>
          <a:p>
            <a:pPr lvl="1" eaLnBrk="1"/>
            <a:r>
              <a:rPr lang="en-IE" sz="2000" smtClean="0">
                <a:latin typeface="Calibri" pitchFamily="34" charset="0"/>
              </a:rPr>
              <a:t>Market schedule should reflect generator characteristics to </a:t>
            </a:r>
            <a:r>
              <a:rPr lang="en-IE" sz="2000" b="1" smtClean="0">
                <a:latin typeface="Calibri" pitchFamily="34" charset="0"/>
              </a:rPr>
              <a:t>lower constraint costs for consumers</a:t>
            </a:r>
          </a:p>
          <a:p>
            <a:pPr lvl="1" eaLnBrk="1"/>
            <a:r>
              <a:rPr lang="en-IE" sz="2000" smtClean="0">
                <a:latin typeface="Calibri" pitchFamily="34" charset="0"/>
              </a:rPr>
              <a:t>System operator should have correct data to </a:t>
            </a:r>
            <a:r>
              <a:rPr lang="en-IE" sz="2000" b="1" smtClean="0">
                <a:latin typeface="Calibri" pitchFamily="34" charset="0"/>
              </a:rPr>
              <a:t>minimise cost of production in SO dispatch</a:t>
            </a:r>
          </a:p>
          <a:p>
            <a:pPr lvl="1" eaLnBrk="1"/>
            <a:r>
              <a:rPr lang="en-IE" sz="2000" smtClean="0">
                <a:latin typeface="Calibri" pitchFamily="34" charset="0"/>
              </a:rPr>
              <a:t>Commercial offer structures should allow </a:t>
            </a:r>
            <a:r>
              <a:rPr lang="en-IE" sz="2000" b="1" smtClean="0">
                <a:latin typeface="Calibri" pitchFamily="34" charset="0"/>
              </a:rPr>
              <a:t>transparent compliance demonstrable to RAs under BCOP</a:t>
            </a:r>
          </a:p>
          <a:p>
            <a:pPr lvl="1" eaLnBrk="1"/>
            <a:r>
              <a:rPr lang="en-IE" sz="2000" b="1" smtClean="0">
                <a:latin typeface="Calibri" pitchFamily="34" charset="0"/>
              </a:rPr>
              <a:t>Market revenues earned by generators are independent of SO dispatch</a:t>
            </a:r>
            <a:r>
              <a:rPr lang="en-IE" sz="2000" smtClean="0">
                <a:latin typeface="Calibri" pitchFamily="34" charset="0"/>
              </a:rPr>
              <a:t>, based  on the context of the COD and TOD</a:t>
            </a:r>
          </a:p>
          <a:p>
            <a:pPr eaLnBrk="1"/>
            <a:endParaRPr lang="en-IE" sz="2400" smtClean="0">
              <a:latin typeface="Calibri" pitchFamily="34"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txBox="1">
            <a:spLocks noGrp="1"/>
          </p:cNvSpPr>
          <p:nvPr>
            <p:ph type="title"/>
          </p:nvPr>
        </p:nvSpPr>
        <p:spPr/>
        <p:txBody>
          <a:bodyPr/>
          <a:lstStyle/>
          <a:p>
            <a:pPr eaLnBrk="1"/>
            <a:r>
              <a:rPr lang="en-IE" i="1" smtClean="0">
                <a:latin typeface="Calibri" pitchFamily="34" charset="0"/>
              </a:rPr>
              <a:t>Insofar as possible…</a:t>
            </a:r>
          </a:p>
        </p:txBody>
      </p:sp>
      <p:grpSp>
        <p:nvGrpSpPr>
          <p:cNvPr id="6147" name="Group 11"/>
          <p:cNvGrpSpPr>
            <a:grpSpLocks/>
          </p:cNvGrpSpPr>
          <p:nvPr/>
        </p:nvGrpSpPr>
        <p:grpSpPr bwMode="auto">
          <a:xfrm>
            <a:off x="7019925" y="6196013"/>
            <a:ext cx="2039938" cy="617537"/>
            <a:chOff x="7020269" y="6195837"/>
            <a:chExt cx="2039093" cy="617539"/>
          </a:xfrm>
        </p:grpSpPr>
        <p:grpSp>
          <p:nvGrpSpPr>
            <p:cNvPr id="6149" name="Group 12"/>
            <p:cNvGrpSpPr>
              <a:grpSpLocks/>
            </p:cNvGrpSpPr>
            <p:nvPr/>
          </p:nvGrpSpPr>
          <p:grpSpPr bwMode="auto">
            <a:xfrm>
              <a:off x="7462445" y="6195837"/>
              <a:ext cx="1157794" cy="354832"/>
              <a:chOff x="7462445" y="6195837"/>
              <a:chExt cx="1157794" cy="354832"/>
            </a:xfrm>
          </p:grpSpPr>
          <p:sp>
            <p:nvSpPr>
              <p:cNvPr id="6154" name="Freeform 13"/>
              <p:cNvSpPr>
                <a:spLocks/>
              </p:cNvSpPr>
              <p:nvPr/>
            </p:nvSpPr>
            <p:spPr bwMode="auto">
              <a:xfrm>
                <a:off x="7462445" y="6195837"/>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33CC3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6155" name="Freeform 14"/>
              <p:cNvSpPr>
                <a:spLocks/>
              </p:cNvSpPr>
              <p:nvPr/>
            </p:nvSpPr>
            <p:spPr bwMode="auto">
              <a:xfrm>
                <a:off x="7462445" y="6211464"/>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sp>
            <p:nvSpPr>
              <p:cNvPr id="6156" name="Freeform 15"/>
              <p:cNvSpPr>
                <a:spLocks/>
              </p:cNvSpPr>
              <p:nvPr/>
            </p:nvSpPr>
            <p:spPr bwMode="auto">
              <a:xfrm>
                <a:off x="7462445" y="6227091"/>
                <a:ext cx="1157794" cy="323578"/>
              </a:xfrm>
              <a:custGeom>
                <a:avLst/>
                <a:gdLst>
                  <a:gd name="T0" fmla="*/ 578897 w 3361765"/>
                  <a:gd name="T1" fmla="*/ 0 h 1113865"/>
                  <a:gd name="T2" fmla="*/ 1157794 w 3361765"/>
                  <a:gd name="T3" fmla="*/ 161789 h 1113865"/>
                  <a:gd name="T4" fmla="*/ 578897 w 3361765"/>
                  <a:gd name="T5" fmla="*/ 323578 h 1113865"/>
                  <a:gd name="T6" fmla="*/ 0 w 3361765"/>
                  <a:gd name="T7" fmla="*/ 161789 h 1113865"/>
                  <a:gd name="T8" fmla="*/ 0 w 3361765"/>
                  <a:gd name="T9" fmla="*/ 323578 h 1113865"/>
                  <a:gd name="T10" fmla="*/ 263977 w 3361765"/>
                  <a:gd name="T11" fmla="*/ 18881 h 1113865"/>
                  <a:gd name="T12" fmla="*/ 551110 w 3361765"/>
                  <a:gd name="T13" fmla="*/ 210293 h 1113865"/>
                  <a:gd name="T14" fmla="*/ 801194 w 3361765"/>
                  <a:gd name="T15" fmla="*/ 26693 h 1113865"/>
                  <a:gd name="T16" fmla="*/ 1157794 w 3361765"/>
                  <a:gd name="T17" fmla="*/ 296233 h 1113865"/>
                  <a:gd name="T18" fmla="*/ 17694720 60000 65536"/>
                  <a:gd name="T19" fmla="*/ 0 60000 65536"/>
                  <a:gd name="T20" fmla="*/ 5898240 60000 65536"/>
                  <a:gd name="T21" fmla="*/ 11796480 60000 65536"/>
                  <a:gd name="T22" fmla="*/ 0 60000 65536"/>
                  <a:gd name="T23" fmla="*/ 0 60000 65536"/>
                  <a:gd name="T24" fmla="*/ 0 60000 65536"/>
                  <a:gd name="T25" fmla="*/ 0 60000 65536"/>
                  <a:gd name="T26" fmla="*/ 0 60000 65536"/>
                  <a:gd name="T27" fmla="*/ 0 w 3361765"/>
                  <a:gd name="T28" fmla="*/ 0 h 1113865"/>
                  <a:gd name="T29" fmla="*/ 3361765 w 3361765"/>
                  <a:gd name="T30" fmla="*/ 1113865 h 11138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1765" h="1113865">
                    <a:moveTo>
                      <a:pt x="0" y="1113865"/>
                    </a:moveTo>
                    <a:cubicBezTo>
                      <a:pt x="249891" y="621926"/>
                      <a:pt x="499783" y="129988"/>
                      <a:pt x="766483" y="64994"/>
                    </a:cubicBezTo>
                    <a:cubicBezTo>
                      <a:pt x="1033183" y="0"/>
                      <a:pt x="1340224" y="719418"/>
                      <a:pt x="1600200" y="723900"/>
                    </a:cubicBezTo>
                    <a:cubicBezTo>
                      <a:pt x="1860176" y="728382"/>
                      <a:pt x="2032748" y="42582"/>
                      <a:pt x="2326342" y="91888"/>
                    </a:cubicBezTo>
                    <a:cubicBezTo>
                      <a:pt x="2619936" y="141194"/>
                      <a:pt x="2990850" y="580464"/>
                      <a:pt x="3361765" y="1019735"/>
                    </a:cubicBezTo>
                  </a:path>
                </a:pathLst>
              </a:custGeom>
              <a:noFill/>
              <a:ln w="15873">
                <a:solidFill>
                  <a:srgbClr val="008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E"/>
              </a:p>
            </p:txBody>
          </p:sp>
        </p:grpSp>
        <p:sp>
          <p:nvSpPr>
            <p:cNvPr id="6150" name="Text Box 16"/>
            <p:cNvSpPr txBox="1">
              <a:spLocks noChangeArrowheads="1"/>
            </p:cNvSpPr>
            <p:nvPr/>
          </p:nvSpPr>
          <p:spPr bwMode="auto">
            <a:xfrm>
              <a:off x="7020269" y="6582116"/>
              <a:ext cx="2039093" cy="23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1000"/>
                </a:spcAft>
              </a:pPr>
              <a:r>
                <a:rPr lang="en-IE" sz="800">
                  <a:solidFill>
                    <a:srgbClr val="000000"/>
                  </a:solidFill>
                  <a:latin typeface="Corbel" pitchFamily="34" charset="0"/>
                </a:rPr>
                <a:t>Mullany Engineering Consultancy</a:t>
              </a:r>
              <a:br>
                <a:rPr lang="en-IE" sz="800">
                  <a:solidFill>
                    <a:srgbClr val="000000"/>
                  </a:solidFill>
                  <a:latin typeface="Corbel" pitchFamily="34" charset="0"/>
                </a:rPr>
              </a:br>
              <a:endParaRPr lang="en-US" sz="800">
                <a:solidFill>
                  <a:srgbClr val="000000"/>
                </a:solidFill>
                <a:latin typeface="Arial" charset="0"/>
              </a:endParaRPr>
            </a:p>
          </p:txBody>
        </p:sp>
        <p:sp>
          <p:nvSpPr>
            <p:cNvPr id="6151" name="Oval 17"/>
            <p:cNvSpPr>
              <a:spLocks/>
            </p:cNvSpPr>
            <p:nvPr/>
          </p:nvSpPr>
          <p:spPr bwMode="auto">
            <a:xfrm rot="-8100003">
              <a:off x="7720196" y="6434343"/>
              <a:ext cx="108639" cy="171340"/>
            </a:xfrm>
            <a:custGeom>
              <a:avLst/>
              <a:gdLst>
                <a:gd name="T0" fmla="*/ 54320 w 108639"/>
                <a:gd name="T1" fmla="*/ 0 h 171340"/>
                <a:gd name="T2" fmla="*/ 108639 w 108639"/>
                <a:gd name="T3" fmla="*/ 85670 h 171340"/>
                <a:gd name="T4" fmla="*/ 54320 w 108639"/>
                <a:gd name="T5" fmla="*/ 171340 h 171340"/>
                <a:gd name="T6" fmla="*/ 0 w 108639"/>
                <a:gd name="T7" fmla="*/ 85670 h 171340"/>
                <a:gd name="T8" fmla="*/ 15910 w 108639"/>
                <a:gd name="T9" fmla="*/ 25092 h 171340"/>
                <a:gd name="T10" fmla="*/ 15910 w 108639"/>
                <a:gd name="T11" fmla="*/ 146248 h 171340"/>
                <a:gd name="T12" fmla="*/ 92729 w 108639"/>
                <a:gd name="T13" fmla="*/ 146248 h 171340"/>
                <a:gd name="T14" fmla="*/ 92729 w 108639"/>
                <a:gd name="T15" fmla="*/ 25092 h 17134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092 h 171340"/>
                <a:gd name="T26" fmla="*/ 92729 w 108639"/>
                <a:gd name="T27" fmla="*/ 146248 h 17134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340">
                  <a:moveTo>
                    <a:pt x="0" y="85670"/>
                  </a:moveTo>
                  <a:lnTo>
                    <a:pt x="0" y="85670"/>
                  </a:lnTo>
                  <a:cubicBezTo>
                    <a:pt x="0" y="132984"/>
                    <a:pt x="24319" y="171339"/>
                    <a:pt x="54319" y="171340"/>
                  </a:cubicBezTo>
                  <a:cubicBezTo>
                    <a:pt x="84320" y="171340"/>
                    <a:pt x="108640" y="132984"/>
                    <a:pt x="108640" y="85670"/>
                  </a:cubicBezTo>
                  <a:cubicBezTo>
                    <a:pt x="108640" y="38355"/>
                    <a:pt x="84320" y="0"/>
                    <a:pt x="54320" y="0"/>
                  </a:cubicBezTo>
                  <a:cubicBezTo>
                    <a:pt x="24319" y="0"/>
                    <a:pt x="0" y="38355"/>
                    <a:pt x="0" y="85670"/>
                  </a:cubicBezTo>
                  <a:close/>
                </a:path>
              </a:pathLst>
            </a:custGeom>
            <a:gradFill rotWithShape="0">
              <a:gsLst>
                <a:gs pos="0">
                  <a:srgbClr val="FF9900"/>
                </a:gs>
                <a:gs pos="100000">
                  <a:srgbClr val="FFC00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6152" name="Oval 18"/>
            <p:cNvSpPr>
              <a:spLocks/>
            </p:cNvSpPr>
            <p:nvPr/>
          </p:nvSpPr>
          <p:spPr bwMode="auto">
            <a:xfrm rot="-8100003">
              <a:off x="7958291"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0070C0"/>
                </a:gs>
                <a:gs pos="100000">
                  <a:srgbClr val="00B0F0">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sp>
          <p:nvSpPr>
            <p:cNvPr id="6153" name="Oval 19"/>
            <p:cNvSpPr>
              <a:spLocks/>
            </p:cNvSpPr>
            <p:nvPr/>
          </p:nvSpPr>
          <p:spPr bwMode="auto">
            <a:xfrm rot="-8100003">
              <a:off x="8219343" y="6434288"/>
              <a:ext cx="108639" cy="171770"/>
            </a:xfrm>
            <a:custGeom>
              <a:avLst/>
              <a:gdLst>
                <a:gd name="T0" fmla="*/ 54320 w 108639"/>
                <a:gd name="T1" fmla="*/ 0 h 171770"/>
                <a:gd name="T2" fmla="*/ 108639 w 108639"/>
                <a:gd name="T3" fmla="*/ 85885 h 171770"/>
                <a:gd name="T4" fmla="*/ 54320 w 108639"/>
                <a:gd name="T5" fmla="*/ 171770 h 171770"/>
                <a:gd name="T6" fmla="*/ 0 w 108639"/>
                <a:gd name="T7" fmla="*/ 85885 h 171770"/>
                <a:gd name="T8" fmla="*/ 15910 w 108639"/>
                <a:gd name="T9" fmla="*/ 25155 h 171770"/>
                <a:gd name="T10" fmla="*/ 15910 w 108639"/>
                <a:gd name="T11" fmla="*/ 146615 h 171770"/>
                <a:gd name="T12" fmla="*/ 92729 w 108639"/>
                <a:gd name="T13" fmla="*/ 146615 h 171770"/>
                <a:gd name="T14" fmla="*/ 92729 w 108639"/>
                <a:gd name="T15" fmla="*/ 25155 h 171770"/>
                <a:gd name="T16" fmla="*/ 17694720 60000 65536"/>
                <a:gd name="T17" fmla="*/ 0 60000 65536"/>
                <a:gd name="T18" fmla="*/ 5898240 60000 65536"/>
                <a:gd name="T19" fmla="*/ 11796480 60000 65536"/>
                <a:gd name="T20" fmla="*/ 17694720 60000 65536"/>
                <a:gd name="T21" fmla="*/ 5898240 60000 65536"/>
                <a:gd name="T22" fmla="*/ 5898240 60000 65536"/>
                <a:gd name="T23" fmla="*/ 17694720 60000 65536"/>
                <a:gd name="T24" fmla="*/ 15910 w 108639"/>
                <a:gd name="T25" fmla="*/ 25155 h 171770"/>
                <a:gd name="T26" fmla="*/ 92729 w 108639"/>
                <a:gd name="T27" fmla="*/ 146615 h 1717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639" h="171770">
                  <a:moveTo>
                    <a:pt x="0" y="85885"/>
                  </a:moveTo>
                  <a:lnTo>
                    <a:pt x="0" y="85885"/>
                  </a:lnTo>
                  <a:cubicBezTo>
                    <a:pt x="0" y="133317"/>
                    <a:pt x="24319" y="171769"/>
                    <a:pt x="54319" y="171770"/>
                  </a:cubicBezTo>
                  <a:cubicBezTo>
                    <a:pt x="84320" y="171770"/>
                    <a:pt x="108640" y="133317"/>
                    <a:pt x="108640" y="85885"/>
                  </a:cubicBezTo>
                  <a:cubicBezTo>
                    <a:pt x="108640" y="38452"/>
                    <a:pt x="84320" y="0"/>
                    <a:pt x="54320" y="0"/>
                  </a:cubicBezTo>
                  <a:cubicBezTo>
                    <a:pt x="24319" y="0"/>
                    <a:pt x="0" y="38452"/>
                    <a:pt x="0" y="85885"/>
                  </a:cubicBezTo>
                  <a:close/>
                </a:path>
              </a:pathLst>
            </a:custGeom>
            <a:gradFill rotWithShape="0">
              <a:gsLst>
                <a:gs pos="0">
                  <a:srgbClr val="FF0000"/>
                </a:gs>
                <a:gs pos="100000">
                  <a:srgbClr val="C0504D">
                    <a:alpha val="0"/>
                  </a:srgbClr>
                </a:gs>
              </a:gsLst>
              <a:path path="rect">
                <a:fillToRect r="100000" b="100000"/>
              </a:path>
            </a:gradFill>
            <a:ln>
              <a:noFill/>
            </a:ln>
            <a:extLst>
              <a:ext uri="{91240B29-F687-4F45-9708-019B960494DF}">
                <a14:hiddenLine xmlns:a14="http://schemas.microsoft.com/office/drawing/2010/main" w="9525">
                  <a:solidFill>
                    <a:srgbClr val="000000"/>
                  </a:solidFill>
                  <a:prstDash val="solid"/>
                  <a:round/>
                  <a:headEnd/>
                  <a:tailEnd/>
                </a14:hiddenLine>
              </a:ext>
            </a:extLst>
          </p:spPr>
          <p:txBody>
            <a:bodyPr lIns="36576" tIns="36576" rIns="36576" bIns="36576"/>
            <a:lstStyle/>
            <a:p>
              <a:endParaRPr lang="en-IE"/>
            </a:p>
          </p:txBody>
        </p:sp>
      </p:grpSp>
      <p:sp>
        <p:nvSpPr>
          <p:cNvPr id="4" name="Content Placeholder 3"/>
          <p:cNvSpPr>
            <a:spLocks noGrp="1"/>
          </p:cNvSpPr>
          <p:nvPr>
            <p:ph idx="1"/>
          </p:nvPr>
        </p:nvSpPr>
        <p:spPr/>
        <p:txBody>
          <a:bodyPr>
            <a:normAutofit lnSpcReduction="10000"/>
          </a:bodyPr>
          <a:lstStyle/>
          <a:p>
            <a:pPr eaLnBrk="1" fontAlgn="auto">
              <a:spcAft>
                <a:spcPts val="0"/>
              </a:spcAft>
              <a:buFont typeface="Arial" pitchFamily="34"/>
              <a:buChar char="•"/>
              <a:defRPr/>
            </a:pPr>
            <a:r>
              <a:rPr lang="en-IE" sz="2400" dirty="0" smtClean="0"/>
              <a:t>Market does not always succeed in getting COD and TOD to match generator capabilities</a:t>
            </a:r>
          </a:p>
          <a:p>
            <a:pPr lvl="1" eaLnBrk="1" fontAlgn="auto">
              <a:spcAft>
                <a:spcPts val="0"/>
              </a:spcAft>
              <a:buFont typeface="Arial" pitchFamily="34"/>
              <a:buChar char="–"/>
              <a:defRPr/>
            </a:pPr>
            <a:r>
              <a:rPr lang="en-IE" sz="2000" dirty="0" smtClean="0"/>
              <a:t>Increasing price quantity pairs for CCGT</a:t>
            </a:r>
          </a:p>
          <a:p>
            <a:pPr lvl="1" eaLnBrk="1" fontAlgn="auto">
              <a:spcAft>
                <a:spcPts val="0"/>
              </a:spcAft>
              <a:buFont typeface="Arial" pitchFamily="34"/>
              <a:buChar char="–"/>
              <a:defRPr/>
            </a:pPr>
            <a:r>
              <a:rPr lang="en-IE" sz="2000" dirty="0" smtClean="0"/>
              <a:t>Generator mode and fuel switching</a:t>
            </a:r>
          </a:p>
          <a:p>
            <a:pPr lvl="1" eaLnBrk="1" fontAlgn="auto">
              <a:spcAft>
                <a:spcPts val="0"/>
              </a:spcAft>
              <a:buFont typeface="Arial" pitchFamily="34"/>
              <a:buChar char="–"/>
              <a:defRPr/>
            </a:pPr>
            <a:endParaRPr lang="en-IE" sz="2000" dirty="0"/>
          </a:p>
          <a:p>
            <a:pPr eaLnBrk="1" fontAlgn="auto">
              <a:spcAft>
                <a:spcPts val="0"/>
              </a:spcAft>
              <a:buFont typeface="Arial" pitchFamily="34"/>
              <a:buChar char="•"/>
              <a:defRPr/>
            </a:pPr>
            <a:r>
              <a:rPr lang="en-IE" sz="2400" dirty="0" smtClean="0"/>
              <a:t>These are limitations caused by the technical / time feasibility of solving the MSP software, and therefore not “unduly discriminatory”</a:t>
            </a:r>
          </a:p>
          <a:p>
            <a:pPr eaLnBrk="1" fontAlgn="auto">
              <a:spcAft>
                <a:spcPts val="0"/>
              </a:spcAft>
              <a:buFont typeface="Arial" pitchFamily="34"/>
              <a:buChar char="•"/>
              <a:defRPr/>
            </a:pPr>
            <a:endParaRPr lang="en-IE" sz="2400" dirty="0"/>
          </a:p>
          <a:p>
            <a:pPr eaLnBrk="1" fontAlgn="auto">
              <a:spcAft>
                <a:spcPts val="0"/>
              </a:spcAft>
              <a:buFont typeface="Arial" pitchFamily="34"/>
              <a:buChar char="•"/>
              <a:defRPr/>
            </a:pPr>
            <a:r>
              <a:rPr lang="en-IE" sz="2400" dirty="0" smtClean="0"/>
              <a:t>This does not mean, however, that a “principle of acceptance” has been established that generators should be OK with managing unreflective cost structures</a:t>
            </a:r>
            <a:endParaRPr lang="en-IE" sz="2000" dirty="0"/>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1438</MMTID>
    <ModID xmlns="bd8dd43f-48f8-46ce-9b8d-78f402b7750b">658</ModID>
  </documentManagement>
</p:properties>
</file>

<file path=customXml/itemProps1.xml><?xml version="1.0" encoding="utf-8"?>
<ds:datastoreItem xmlns:ds="http://schemas.openxmlformats.org/officeDocument/2006/customXml" ds:itemID="{A4E29B36-5CEF-4837-B76A-603DDFF6CD5F}"/>
</file>

<file path=customXml/itemProps2.xml><?xml version="1.0" encoding="utf-8"?>
<ds:datastoreItem xmlns:ds="http://schemas.openxmlformats.org/officeDocument/2006/customXml" ds:itemID="{A6F5DD0C-3B76-4A86-9570-838FEFF3864C}"/>
</file>

<file path=customXml/itemProps3.xml><?xml version="1.0" encoding="utf-8"?>
<ds:datastoreItem xmlns:ds="http://schemas.openxmlformats.org/officeDocument/2006/customXml" ds:itemID="{66933C97-B35D-4514-A2D1-1E6ABEC7CE11}"/>
</file>

<file path=docProps/app.xml><?xml version="1.0" encoding="utf-8"?>
<Properties xmlns="http://schemas.openxmlformats.org/officeDocument/2006/extended-properties" xmlns:vt="http://schemas.openxmlformats.org/officeDocument/2006/docPropsVTypes">
  <TotalTime>2760</TotalTime>
  <Words>1889</Words>
  <Application>Microsoft Office PowerPoint</Application>
  <PresentationFormat>On-screen Show (4:3)</PresentationFormat>
  <Paragraphs>282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Review of Bulk Energy Storage in SEM</vt:lpstr>
      <vt:lpstr>Working Group TOR</vt:lpstr>
      <vt:lpstr>Evaluation Criteria Impacts (TOR)</vt:lpstr>
      <vt:lpstr>Policy Objectives</vt:lpstr>
      <vt:lpstr>Our Objectives for this Meeting</vt:lpstr>
      <vt:lpstr>CAES Overview</vt:lpstr>
      <vt:lpstr>CAES and Other Storage</vt:lpstr>
      <vt:lpstr>SEM Policy Evaluation Criteria</vt:lpstr>
      <vt:lpstr>Insofar as possible…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WG1 Slides</dc:title>
  <dc:creator>Mullany Eng Base</dc:creator>
  <cp:lastModifiedBy>Brian Kennedy</cp:lastModifiedBy>
  <cp:revision>90</cp:revision>
  <dcterms:created xsi:type="dcterms:W3CDTF">2012-04-11T11:52:29Z</dcterms:created>
  <dcterms:modified xsi:type="dcterms:W3CDTF">2012-09-04T13:38:04Z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3" name="Copy to Website Date">
    <vt:lpwstr>2012-09-07T11:30:00+00:00</vt:lpwstr>
  </property>
  <property fmtid="{D5CDD505-2E9C-101B-9397-08002B2CF9AE}" pid="4" name="Copy Status">
    <vt:lpwstr>Success!</vt:lpwstr>
  </property>
  <property fmtid="{D5CDD505-2E9C-101B-9397-08002B2CF9AE}" pid="5" name="Copy to Website">
    <vt:lpwstr>true</vt:lpwstr>
  </property>
  <property fmtid="{D5CDD505-2E9C-101B-9397-08002B2CF9AE}" pid="6" name="Mod ID">
    <vt:lpwstr>996</vt:lpwstr>
  </property>
  <property fmtid="{D5CDD505-2E9C-101B-9397-08002B2CF9AE}" pid="7" name="Year of Modification Proposal">
    <vt:lpwstr>2012</vt:lpwstr>
  </property>
  <property fmtid="{D5CDD505-2E9C-101B-9397-08002B2CF9AE}" pid="8" name="Document Type">
    <vt:lpwstr>Slides</vt:lpwstr>
  </property>
  <property fmtid="{D5CDD505-2E9C-101B-9397-08002B2CF9AE}" pid="10" name="_CopySource">
    <vt:lpwstr>Mod_11_12 Presentation_06092012.pptx</vt:lpwstr>
  </property>
  <property fmtid="{D5CDD505-2E9C-101B-9397-08002B2CF9AE}" pid="11" name="Order">
    <vt:r8>335000</vt:r8>
  </property>
</Properties>
</file>