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0" r:id="rId3"/>
    <p:sldId id="301" r:id="rId4"/>
    <p:sldId id="278" r:id="rId5"/>
    <p:sldId id="314" r:id="rId6"/>
    <p:sldId id="330" r:id="rId7"/>
    <p:sldId id="315" r:id="rId8"/>
    <p:sldId id="329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33" r:id="rId23"/>
    <p:sldId id="332" r:id="rId24"/>
    <p:sldId id="334" r:id="rId25"/>
    <p:sldId id="335" r:id="rId26"/>
    <p:sldId id="336" r:id="rId27"/>
    <p:sldId id="338" r:id="rId28"/>
    <p:sldId id="337" r:id="rId29"/>
    <p:sldId id="339" r:id="rId30"/>
  </p:sldIdLst>
  <p:sldSz cx="9144000" cy="6858000" type="screen4x3"/>
  <p:notesSz cx="6989763" cy="927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28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9226" y="1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778F2-BADD-417D-9D4C-7287A7FA75CB}" type="datetimeFigureOut">
              <a:rPr lang="en-IE" smtClean="0"/>
              <a:pPr/>
              <a:t>23/10/2012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0626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9226" y="8810626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FCB26-F5CB-421F-8FE5-82748A827FC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237178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1" y="0"/>
            <a:ext cx="3028897" cy="463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2940" tIns="46470" rIns="92940" bIns="46470" anchor="t" anchorCtr="0" compatLnSpc="1"/>
          <a:lstStyle>
            <a:lvl1pPr marL="0" marR="0" lvl="0" indent="0" algn="l" defTabSz="92939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E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959249" y="0"/>
            <a:ext cx="3028897" cy="463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2940" tIns="46470" rIns="92940" bIns="46470" anchor="t" anchorCtr="0" compatLnSpc="1"/>
          <a:lstStyle>
            <a:lvl1pPr marL="0" marR="0" lvl="0" indent="0" algn="r" defTabSz="92939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fld id="{C6641CCA-60ED-4946-9805-F7B73BDE5EA8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1843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6338" y="695325"/>
            <a:ext cx="4637087" cy="3478213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98977" y="4405989"/>
            <a:ext cx="5591810" cy="4174093"/>
          </a:xfrm>
          <a:prstGeom prst="rect">
            <a:avLst/>
          </a:prstGeom>
          <a:noFill/>
          <a:ln>
            <a:noFill/>
          </a:ln>
        </p:spPr>
        <p:txBody>
          <a:bodyPr vert="horz" wrap="square" lIns="92940" tIns="46470" rIns="92940" bIns="46470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1" y="8810365"/>
            <a:ext cx="3028897" cy="463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2940" tIns="46470" rIns="92940" bIns="46470" anchor="b" anchorCtr="0" compatLnSpc="1"/>
          <a:lstStyle>
            <a:lvl1pPr marL="0" marR="0" lvl="0" indent="0" algn="l" defTabSz="92939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E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959249" y="8810365"/>
            <a:ext cx="3028897" cy="463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2940" tIns="46470" rIns="92940" bIns="46470" anchor="b" anchorCtr="0" compatLnSpc="1"/>
          <a:lstStyle>
            <a:lvl1pPr marL="0" marR="0" lvl="0" indent="0" algn="r" defTabSz="92939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fld id="{A883006C-E7F7-4A3B-A8B4-2AA78D42BD7B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4166545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191DE-61EA-4254-8EBD-F1BF465FA6C4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52503-9553-47DF-93E5-BCDB874F17C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704756772"/>
      </p:ext>
    </p:extLst>
  </p:cSld>
  <p:clrMapOvr>
    <a:masterClrMapping/>
  </p:clrMapOvr>
  <p:transition spd="slow"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36F25-41F8-4EE9-A946-A6BD6FFD31BF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68DCF-F655-424C-A50D-C2DDD4534CD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43506593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26670-EB80-4284-B4F9-01D2BBB4DA27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C1A1D-1BE7-44D0-BC08-B449A7130D3D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48303645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393A2-ECF4-44C4-999E-837156ACBD3F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3E1BB-44DE-4A1C-A035-1BE0C492E634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335978689"/>
      </p:ext>
    </p:extLst>
  </p:cSld>
  <p:clrMapOvr>
    <a:masterClrMapping/>
  </p:clrMapOvr>
  <p:transition spd="slow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ED220-BDDD-428A-845C-6E3276697175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E665-4BE2-40B9-BD7E-AC9E1EFBC7CA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99328749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97AF0-048C-40FA-8B4D-FD376EA5B4F9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CE65A-163E-4531-903B-166A569C760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82167610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3E888-4461-40AA-9CE4-40BCC66836D7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FD799-9799-4CF3-B5F7-A10DAD04F5B4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543851250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4E3F3-6D63-4D34-8B6D-2718AF53F5A0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A098A-B4A1-418C-9C25-748E8BB645F4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74821931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37F37-C646-45D3-B4D7-D92338871957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D20FF-0DC7-4151-9958-35455C277FAD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471775769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48CE2-751E-46D0-8295-EB1AF2A785F2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0128-2560-45E2-962B-4CE9A210E75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02736597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IE"/>
            </a:lvl1pPr>
          </a:lstStyle>
          <a:p>
            <a:pPr lvl="0"/>
            <a:endParaRPr lang="en-IE" noProof="0" dirty="0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40E67-B0EE-46A3-9A06-EF691065F316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C0BF1-9184-45BA-A51E-CC3EE972D6C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505747509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E" smtClean="0"/>
          </a:p>
        </p:txBody>
      </p:sp>
      <p:sp>
        <p:nvSpPr>
          <p:cNvPr id="1027" name="Text Placeholder 2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smtClean="0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fld id="{30CA5F99-B720-4800-AC2D-B1EACEFAC55A}" type="datetime1">
              <a:rPr/>
              <a:pPr>
                <a:defRPr/>
              </a:pPr>
              <a:t>12/10/2012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E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I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fld id="{B7F5BF1E-D172-4F9C-AB45-A0150DF25675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"/>
        </a:defRPr>
      </a:lvl1pPr>
      <a:lvl2pPr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2pPr>
      <a:lvl3pPr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3pPr>
      <a:lvl4pPr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4pPr>
      <a:lvl5pPr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5pPr>
      <a:lvl6pPr marL="4572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6pPr>
      <a:lvl7pPr marL="9144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7pPr>
      <a:lvl8pPr marL="13716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8pPr>
      <a:lvl9pPr marL="18288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9pPr>
    </p:titleStyle>
    <p:bodyStyle>
      <a:lvl1pPr marL="342900" indent="-342900" algn="l" rtl="0" eaLnBrk="0" fontAlgn="base">
        <a:spcBef>
          <a:spcPts val="800"/>
        </a:spcBef>
        <a:spcAft>
          <a:spcPct val="0"/>
        </a:spcAft>
        <a:buSzPct val="100000"/>
        <a:buFont typeface="Arial" charset="0"/>
        <a:buChar char="•"/>
        <a:defRPr lang="en-US" sz="3200" kern="1200">
          <a:solidFill>
            <a:srgbClr val="000000"/>
          </a:solidFill>
          <a:latin typeface="Calibri"/>
        </a:defRPr>
      </a:lvl1pPr>
      <a:lvl2pPr marL="742950" lvl="1" indent="-285750" algn="l" rtl="0" eaLnBrk="0" fontAlgn="base">
        <a:spcBef>
          <a:spcPts val="700"/>
        </a:spcBef>
        <a:spcAft>
          <a:spcPct val="0"/>
        </a:spcAft>
        <a:buSzPct val="100000"/>
        <a:buFont typeface="Arial" charset="0"/>
        <a:buChar char="–"/>
        <a:defRPr lang="en-US" sz="28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>
        <a:spcBef>
          <a:spcPts val="600"/>
        </a:spcBef>
        <a:spcAft>
          <a:spcPct val="0"/>
        </a:spcAft>
        <a:buSzPct val="100000"/>
        <a:buFont typeface="Arial" charset="0"/>
        <a:buChar char="•"/>
        <a:defRPr lang="en-US" sz="24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–"/>
        <a:defRPr lang="en-US" sz="2000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en-US" sz="2000" kern="1200">
          <a:solidFill>
            <a:srgbClr val="000000"/>
          </a:solidFill>
          <a:latin typeface="Calibri"/>
        </a:defRPr>
      </a:lvl5pPr>
      <a:lvl6pPr marL="2514600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en-US" sz="2000" kern="1200">
          <a:solidFill>
            <a:srgbClr val="000000"/>
          </a:solidFill>
          <a:latin typeface="Calibri"/>
        </a:defRPr>
      </a:lvl6pPr>
      <a:lvl7pPr marL="2971800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en-US" sz="2000" kern="1200">
          <a:solidFill>
            <a:srgbClr val="000000"/>
          </a:solidFill>
          <a:latin typeface="Calibri"/>
        </a:defRPr>
      </a:lvl7pPr>
      <a:lvl8pPr marL="3429000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en-US" sz="2000" kern="1200">
          <a:solidFill>
            <a:srgbClr val="000000"/>
          </a:solidFill>
          <a:latin typeface="Calibri"/>
        </a:defRPr>
      </a:lvl8pPr>
      <a:lvl9pPr marL="3886200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en-US" sz="2000" kern="1200">
          <a:solidFill>
            <a:srgbClr val="000000"/>
          </a:solidFill>
          <a:latin typeface="Calibri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 txBox="1">
            <a:spLocks noGrp="1"/>
          </p:cNvSpPr>
          <p:nvPr>
            <p:ph type="ctrTitle"/>
          </p:nvPr>
        </p:nvSpPr>
        <p:spPr>
          <a:xfrm>
            <a:off x="685800" y="1700213"/>
            <a:ext cx="7772400" cy="1470025"/>
          </a:xfrm>
        </p:spPr>
        <p:txBody>
          <a:bodyPr/>
          <a:lstStyle/>
          <a:p>
            <a:pPr eaLnBrk="1"/>
            <a:r>
              <a:rPr lang="en-IE" dirty="0" smtClean="0">
                <a:solidFill>
                  <a:schemeClr val="bg1"/>
                </a:solidFill>
                <a:latin typeface="Calibri" pitchFamily="34" charset="0"/>
              </a:rPr>
              <a:t>Evaluation of Proposals for New Rules for Energy Storage</a:t>
            </a:r>
          </a:p>
        </p:txBody>
      </p:sp>
      <p:sp>
        <p:nvSpPr>
          <p:cNvPr id="2051" name="Subtitle 2"/>
          <p:cNvSpPr txBox="1">
            <a:spLocks noGrp="1"/>
          </p:cNvSpPr>
          <p:nvPr>
            <p:ph type="subTitle" idx="1"/>
          </p:nvPr>
        </p:nvSpPr>
        <p:spPr>
          <a:xfrm>
            <a:off x="1342926" y="3068960"/>
            <a:ext cx="6400800" cy="1752600"/>
          </a:xfrm>
        </p:spPr>
        <p:txBody>
          <a:bodyPr/>
          <a:lstStyle>
            <a:lvl1pPr algn="ctr">
              <a:defRPr sz="3200">
                <a:solidFill>
                  <a:srgbClr val="000000"/>
                </a:solidFill>
                <a:latin typeface="Calibri" pitchFamily="34" charset="0"/>
              </a:defRPr>
            </a:lvl1pPr>
            <a:lvl2pPr algn="ctr">
              <a:defRPr sz="2800">
                <a:solidFill>
                  <a:srgbClr val="000000"/>
                </a:solidFill>
                <a:latin typeface="Calibri" pitchFamily="34" charset="0"/>
              </a:defRPr>
            </a:lvl2pPr>
            <a:lvl3pPr algn="ctr"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algn="ctr">
              <a:defRPr sz="2000">
                <a:solidFill>
                  <a:srgbClr val="000000"/>
                </a:solidFill>
                <a:latin typeface="Calibri" pitchFamily="34" charset="0"/>
              </a:defRPr>
            </a:lvl4pPr>
            <a:lvl5pPr algn="ctr">
              <a:defRPr sz="2000">
                <a:solidFill>
                  <a:srgbClr val="000000"/>
                </a:solidFill>
                <a:latin typeface="Calibri" pitchFamily="34" charset="0"/>
              </a:defRPr>
            </a:lvl5pPr>
            <a:lvl6pPr algn="ctr">
              <a:defRPr sz="2000">
                <a:solidFill>
                  <a:srgbClr val="000000"/>
                </a:solidFill>
                <a:latin typeface="Calibri" pitchFamily="34" charset="0"/>
              </a:defRPr>
            </a:lvl6pPr>
            <a:lvl7pPr algn="ctr">
              <a:defRPr sz="2000">
                <a:solidFill>
                  <a:srgbClr val="000000"/>
                </a:solidFill>
                <a:latin typeface="Calibri" pitchFamily="34" charset="0"/>
              </a:defRPr>
            </a:lvl7pPr>
            <a:lvl8pPr algn="ctr">
              <a:defRPr sz="2000">
                <a:solidFill>
                  <a:srgbClr val="000000"/>
                </a:solidFill>
                <a:latin typeface="Calibri" pitchFamily="34" charset="0"/>
              </a:defRPr>
            </a:lvl8pPr>
            <a:lvl9pPr algn="ctr">
              <a:defRPr sz="20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eaLnBrk="1"/>
            <a:r>
              <a:rPr lang="en-IE" b="1" dirty="0" smtClean="0">
                <a:solidFill>
                  <a:schemeClr val="bg1">
                    <a:lumMod val="65000"/>
                  </a:schemeClr>
                </a:solidFill>
              </a:rPr>
              <a:t>Gaelectric Energy Storage</a:t>
            </a:r>
            <a:br>
              <a:rPr lang="en-IE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IE" b="1" dirty="0" smtClean="0">
                <a:solidFill>
                  <a:schemeClr val="bg1">
                    <a:lumMod val="65000"/>
                  </a:schemeClr>
                </a:solidFill>
              </a:rPr>
              <a:t>T&amp;SC Modification Working Group</a:t>
            </a:r>
          </a:p>
          <a:p>
            <a:pPr eaLnBrk="1"/>
            <a:endParaRPr lang="en-IE" sz="14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eaLnBrk="1"/>
            <a:r>
              <a:rPr lang="en-IE" b="1" dirty="0" smtClean="0">
                <a:solidFill>
                  <a:schemeClr val="bg1">
                    <a:lumMod val="65000"/>
                  </a:schemeClr>
                </a:solidFill>
              </a:rPr>
              <a:t>23</a:t>
            </a:r>
            <a:r>
              <a:rPr lang="en-IE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IE" b="1" dirty="0" smtClean="0">
                <a:solidFill>
                  <a:schemeClr val="bg1">
                    <a:lumMod val="65000"/>
                  </a:schemeClr>
                </a:solidFill>
              </a:rPr>
              <a:t> October 2012</a:t>
            </a:r>
            <a:endParaRPr lang="en-IE" dirty="0" smtClean="0">
              <a:solidFill>
                <a:schemeClr val="bg1">
                  <a:lumMod val="65000"/>
                </a:schemeClr>
              </a:solidFill>
            </a:endParaRPr>
          </a:p>
          <a:p>
            <a:pPr eaLnBrk="1"/>
            <a:endParaRPr lang="en-IE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IE" dirty="0" smtClean="0">
                <a:latin typeface="Calibri" pitchFamily="34" charset="0"/>
              </a:rPr>
              <a:t>More Detail: Why Secure Availability?</a:t>
            </a:r>
          </a:p>
        </p:txBody>
      </p:sp>
      <p:sp>
        <p:nvSpPr>
          <p:cNvPr id="5124" name="Content Placeholder 3"/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/>
            <a:r>
              <a:rPr lang="en-US" sz="2400" dirty="0" smtClean="0">
                <a:latin typeface="Calibri" pitchFamily="34" charset="0"/>
              </a:rPr>
              <a:t>Why secure availability at all?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Mechanism to ensure the plants energy limits are obeyed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Otherwise, plant could be scheduled to generate all day long</a:t>
            </a:r>
            <a:endParaRPr lang="en-IE" sz="2000" dirty="0" smtClean="0">
              <a:latin typeface="Calibri" pitchFamily="34" charset="0"/>
            </a:endParaRPr>
          </a:p>
          <a:p>
            <a:pPr eaLnBrk="1"/>
            <a:endParaRPr lang="en-IE" sz="2400" dirty="0">
              <a:latin typeface="Calibri" pitchFamily="34" charset="0"/>
            </a:endParaRPr>
          </a:p>
          <a:p>
            <a:pPr eaLnBrk="1"/>
            <a:r>
              <a:rPr lang="en-IE" sz="2400" dirty="0" smtClean="0">
                <a:latin typeface="Calibri" pitchFamily="34" charset="0"/>
              </a:rPr>
              <a:t>“</a:t>
            </a:r>
            <a:r>
              <a:rPr lang="en-US" sz="2400" dirty="0" smtClean="0">
                <a:latin typeface="Calibri" pitchFamily="34" charset="0"/>
              </a:rPr>
              <a:t>Availability Feasible Storage Unit</a:t>
            </a:r>
            <a:r>
              <a:rPr lang="en-IE" sz="2400" dirty="0" smtClean="0">
                <a:latin typeface="Calibri" pitchFamily="34" charset="0"/>
              </a:rPr>
              <a:t>” </a:t>
            </a:r>
            <a:r>
              <a:rPr lang="en-IE" sz="2400" dirty="0">
                <a:latin typeface="Calibri" pitchFamily="34" charset="0"/>
              </a:rPr>
              <a:t>energy limit can be obeyed a</a:t>
            </a:r>
            <a:r>
              <a:rPr lang="en-US" sz="2400" dirty="0" smtClean="0">
                <a:latin typeface="Calibri" pitchFamily="34" charset="0"/>
              </a:rPr>
              <a:t>s: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an </a:t>
            </a:r>
            <a:r>
              <a:rPr lang="en-US" sz="2000" dirty="0">
                <a:latin typeface="Calibri" pitchFamily="34" charset="0"/>
              </a:rPr>
              <a:t>adjustment to the secured availability outputs of EA1, EA2 and </a:t>
            </a:r>
            <a:r>
              <a:rPr lang="en-US" sz="2000" dirty="0" smtClean="0">
                <a:latin typeface="Calibri" pitchFamily="34" charset="0"/>
              </a:rPr>
              <a:t>WD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within the MSP scheduler itself</a:t>
            </a:r>
          </a:p>
          <a:p>
            <a:pPr lvl="2" eaLnBrk="1"/>
            <a:r>
              <a:rPr lang="en-US" sz="1600" dirty="0">
                <a:latin typeface="Calibri" pitchFamily="34" charset="0"/>
              </a:rPr>
              <a:t>T</a:t>
            </a:r>
            <a:r>
              <a:rPr lang="en-US" sz="1600" dirty="0" smtClean="0">
                <a:latin typeface="Calibri" pitchFamily="34" charset="0"/>
              </a:rPr>
              <a:t>his moves this option towards “Full Price Maker Storage” anyway, rendering the need to secure availability moot</a:t>
            </a:r>
            <a:endParaRPr lang="en-US" sz="2000" dirty="0" smtClean="0">
              <a:latin typeface="Calibri" pitchFamily="34" charset="0"/>
            </a:endParaRPr>
          </a:p>
          <a:p>
            <a:pPr lvl="2" eaLnBrk="1"/>
            <a:endParaRPr lang="en-US" sz="1600" dirty="0">
              <a:latin typeface="Calibri" pitchFamily="34" charset="0"/>
            </a:endParaRPr>
          </a:p>
          <a:p>
            <a:pPr eaLnBrk="1"/>
            <a:r>
              <a:rPr lang="en-US" sz="2400" dirty="0" smtClean="0">
                <a:latin typeface="Calibri" pitchFamily="34" charset="0"/>
              </a:rPr>
              <a:t>Offers would move with anticipation of demand pricing</a:t>
            </a:r>
          </a:p>
          <a:p>
            <a:pPr eaLnBrk="1"/>
            <a:r>
              <a:rPr lang="en-US" sz="2400" dirty="0" smtClean="0">
                <a:latin typeface="Calibri" pitchFamily="34" charset="0"/>
              </a:rPr>
              <a:t>Participant would be managing the availability of the machine throughout the day based on accuracy of those offers, may be overly restrictive</a:t>
            </a:r>
            <a:endParaRPr lang="en-IE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134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/>
            <a:r>
              <a:rPr lang="en-IE" dirty="0" smtClean="0">
                <a:latin typeface="Calibri" pitchFamily="34" charset="0"/>
              </a:rPr>
              <a:t>More Detail: </a:t>
            </a:r>
            <a:r>
              <a:rPr lang="en-US" dirty="0">
                <a:latin typeface="Calibri" pitchFamily="34" charset="0"/>
              </a:rPr>
              <a:t>Linked Energy Limited Generator</a:t>
            </a:r>
            <a:endParaRPr lang="en-IE" dirty="0" smtClean="0">
              <a:latin typeface="Calibri" pitchFamily="34" charset="0"/>
            </a:endParaRPr>
          </a:p>
        </p:txBody>
      </p:sp>
      <p:sp>
        <p:nvSpPr>
          <p:cNvPr id="5124" name="Content Placeholder 3"/>
          <p:cNvSpPr txBox="1"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 eaLnBrk="1"/>
            <a:r>
              <a:rPr lang="en-US" sz="1800" dirty="0" smtClean="0">
                <a:latin typeface="Calibri" pitchFamily="34" charset="0"/>
              </a:rPr>
              <a:t>“Linked Energy Limited Generator”</a:t>
            </a:r>
          </a:p>
          <a:p>
            <a:pPr eaLnBrk="1"/>
            <a:endParaRPr lang="en-US" sz="1200" dirty="0">
              <a:latin typeface="Calibri" pitchFamily="34" charset="0"/>
            </a:endParaRPr>
          </a:p>
          <a:p>
            <a:pPr eaLnBrk="1"/>
            <a:r>
              <a:rPr lang="en-US" sz="1800" dirty="0" smtClean="0">
                <a:latin typeface="Calibri" pitchFamily="34" charset="0"/>
              </a:rPr>
              <a:t>Traded by</a:t>
            </a:r>
          </a:p>
          <a:p>
            <a:pPr lvl="1" eaLnBrk="1"/>
            <a:r>
              <a:rPr lang="en-US" sz="1600" dirty="0" smtClean="0">
                <a:latin typeface="Calibri" pitchFamily="34" charset="0"/>
              </a:rPr>
              <a:t>Nominated quantity of negative Predictable Price Taker Generator Unit sets storage throughout the day.</a:t>
            </a:r>
          </a:p>
          <a:p>
            <a:pPr lvl="2" eaLnBrk="1"/>
            <a:r>
              <a:rPr lang="en-US" sz="1200" dirty="0" smtClean="0">
                <a:latin typeface="Calibri" pitchFamily="34" charset="0"/>
              </a:rPr>
              <a:t>Still subject to central dispatch as opposed to autonomous unit, but overall yielding a lower risk of having revenues dependent on system operator dispatch</a:t>
            </a:r>
          </a:p>
          <a:p>
            <a:pPr lvl="2" eaLnBrk="1"/>
            <a:r>
              <a:rPr lang="en-US" sz="1200" dirty="0" smtClean="0">
                <a:latin typeface="Calibri" pitchFamily="34" charset="0"/>
              </a:rPr>
              <a:t>Constraint payments for negative Predictable Price Taker Generator Unit</a:t>
            </a:r>
            <a:endParaRPr lang="en-IE" sz="1200" dirty="0" smtClean="0">
              <a:latin typeface="Calibri" pitchFamily="34" charset="0"/>
            </a:endParaRPr>
          </a:p>
          <a:p>
            <a:pPr lvl="1" eaLnBrk="1"/>
            <a:r>
              <a:rPr lang="en-US" sz="1600" dirty="0" smtClean="0">
                <a:latin typeface="Calibri" pitchFamily="34" charset="0"/>
              </a:rPr>
              <a:t>Energy limit of energy limited generator unit must be consistent with submitted profile in offer and limitations of storage</a:t>
            </a:r>
          </a:p>
          <a:p>
            <a:pPr lvl="2" eaLnBrk="1"/>
            <a:r>
              <a:rPr lang="en-US" sz="1200" dirty="0" smtClean="0">
                <a:latin typeface="Calibri" pitchFamily="34" charset="0"/>
              </a:rPr>
              <a:t>Energy limit updated if System Operator moves schedule of Predictable Price Taker Generator Unit</a:t>
            </a:r>
          </a:p>
          <a:p>
            <a:pPr lvl="2" eaLnBrk="1"/>
            <a:r>
              <a:rPr lang="en-US" sz="1200" dirty="0" smtClean="0">
                <a:latin typeface="Calibri" pitchFamily="34" charset="0"/>
              </a:rPr>
              <a:t>Would need BCOP understanding on adjustment of COD from EA1 through WD</a:t>
            </a:r>
          </a:p>
          <a:p>
            <a:pPr lvl="1" eaLnBrk="1"/>
            <a:r>
              <a:rPr lang="en-US" sz="1600" dirty="0" smtClean="0">
                <a:latin typeface="Calibri" pitchFamily="34" charset="0"/>
              </a:rPr>
              <a:t>Capacity payments for energy limited generator as per normal</a:t>
            </a:r>
          </a:p>
          <a:p>
            <a:pPr lvl="2" eaLnBrk="1"/>
            <a:r>
              <a:rPr lang="en-US" sz="1200" dirty="0" smtClean="0">
                <a:latin typeface="Calibri" pitchFamily="34" charset="0"/>
              </a:rPr>
              <a:t>Predictable Price Taker generator unit would pay for scheduled MSQ</a:t>
            </a:r>
          </a:p>
          <a:p>
            <a:pPr lvl="1" eaLnBrk="1"/>
            <a:r>
              <a:rPr lang="en-US" sz="1600" dirty="0" smtClean="0">
                <a:latin typeface="Calibri" pitchFamily="34" charset="0"/>
              </a:rPr>
              <a:t>Metered generation, dispatch quantities, submitted separately</a:t>
            </a:r>
          </a:p>
        </p:txBody>
      </p:sp>
    </p:spTree>
    <p:extLst>
      <p:ext uri="{BB962C8B-B14F-4D97-AF65-F5344CB8AC3E}">
        <p14:creationId xmlns:p14="http://schemas.microsoft.com/office/powerpoint/2010/main" xmlns="" val="40140696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/>
            <a:r>
              <a:rPr lang="en-US" dirty="0" smtClean="0">
                <a:latin typeface="Calibri" pitchFamily="34" charset="0"/>
              </a:rPr>
              <a:t>Evaluate Scheduling</a:t>
            </a:r>
            <a:endParaRPr lang="en-IE" dirty="0" smtClean="0">
              <a:latin typeface="Calibri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72562141"/>
              </p:ext>
            </p:extLst>
          </p:nvPr>
        </p:nvGraphicFramePr>
        <p:xfrm>
          <a:off x="457200" y="1196752"/>
          <a:ext cx="82296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Price Maker</a:t>
                      </a:r>
                      <a:r>
                        <a:rPr lang="en-US" baseline="0" dirty="0" smtClean="0"/>
                        <a:t> Storage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 Feasible Storage Unit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 Energy Limited</a:t>
                      </a:r>
                      <a:r>
                        <a:rPr lang="en-US" baseline="0" dirty="0" smtClean="0"/>
                        <a:t> Generator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Scheduled storage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By MSP software in all runs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Availability</a:t>
                      </a:r>
                      <a:r>
                        <a:rPr lang="en-US" sz="1400" baseline="0" dirty="0" smtClean="0"/>
                        <a:t> secured through COD/TOD, limited algebraically post EA1, EA2, WD for technical energy limit feasibility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By nominated quantity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 participant control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Participant influence on availability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participant influence</a:t>
                      </a:r>
                      <a:r>
                        <a:rPr lang="en-US" sz="1400" baseline="0" dirty="0" smtClean="0"/>
                        <a:t> on schedule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Scheduled generation</a:t>
                      </a: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By MSP software in all runs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Availability</a:t>
                      </a:r>
                      <a:r>
                        <a:rPr lang="en-US" sz="1400" baseline="0" dirty="0" smtClean="0"/>
                        <a:t> secured through COD/TOD, limited algebraically post EA1, EA2, WD for technical energy limit feasibility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By MSP software in all runs, but our</a:t>
                      </a:r>
                      <a:r>
                        <a:rPr lang="en-US" sz="1400" baseline="0" dirty="0" smtClean="0"/>
                        <a:t> nomination becomes MSQ for demand, informing market energy limit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 participant control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Participant influence on availability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Participant</a:t>
                      </a:r>
                      <a:r>
                        <a:rPr lang="en-US" sz="1400" baseline="0" dirty="0" smtClean="0"/>
                        <a:t> control on Energy Limit only</a:t>
                      </a:r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32869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/>
            <a:r>
              <a:rPr lang="en-US" dirty="0" smtClean="0">
                <a:latin typeface="Calibri" pitchFamily="34" charset="0"/>
              </a:rPr>
              <a:t>Evaluate EA and Capacity Payment</a:t>
            </a:r>
            <a:endParaRPr lang="en-IE" dirty="0" smtClean="0">
              <a:latin typeface="Calibri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54384102"/>
              </p:ext>
            </p:extLst>
          </p:nvPr>
        </p:nvGraphicFramePr>
        <p:xfrm>
          <a:off x="457200" y="1340768"/>
          <a:ext cx="8229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Price Maker</a:t>
                      </a:r>
                      <a:r>
                        <a:rPr lang="en-US" baseline="0" dirty="0" smtClean="0"/>
                        <a:t> Storage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 Feasible Storage Unit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 Energy Limited</a:t>
                      </a:r>
                      <a:r>
                        <a:rPr lang="en-US" baseline="0" dirty="0" smtClean="0"/>
                        <a:t> Generator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Storage eligible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availability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for pumped</a:t>
                      </a:r>
                      <a:r>
                        <a:rPr lang="en-US" sz="1400" baseline="0" dirty="0" smtClean="0"/>
                        <a:t> storage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Based on schedule MSQ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Based on schedule MSQ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Generation eligible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availability</a:t>
                      </a: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for pumped storage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Based on technical</a:t>
                      </a:r>
                      <a:r>
                        <a:rPr lang="en-US" sz="1400" baseline="0" dirty="0" smtClean="0"/>
                        <a:t> availability, limited by </a:t>
                      </a:r>
                      <a:r>
                        <a:rPr lang="en-US" sz="1400" dirty="0" smtClean="0"/>
                        <a:t>ex-post</a:t>
                      </a:r>
                      <a:r>
                        <a:rPr lang="en-US" sz="1400" baseline="0" dirty="0" smtClean="0"/>
                        <a:t> energy limit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Based on technical</a:t>
                      </a:r>
                      <a:r>
                        <a:rPr lang="en-US" sz="1400" baseline="0" dirty="0" smtClean="0"/>
                        <a:t> availability, limited by </a:t>
                      </a:r>
                      <a:r>
                        <a:rPr lang="en-US" sz="1400" dirty="0" smtClean="0"/>
                        <a:t>ex-post</a:t>
                      </a:r>
                      <a:r>
                        <a:rPr lang="en-US" sz="1400" baseline="0" dirty="0" smtClean="0"/>
                        <a:t> energy limit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Note: market based energy limit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Note: market based energy limit</a:t>
                      </a:r>
                      <a:endParaRPr lang="en-IE" sz="1400" dirty="0" smtClean="0"/>
                    </a:p>
                    <a:p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900879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/>
            <a:r>
              <a:rPr lang="en-US" dirty="0" smtClean="0">
                <a:latin typeface="Calibri" pitchFamily="34" charset="0"/>
              </a:rPr>
              <a:t>Evaluate COD and TOD</a:t>
            </a:r>
            <a:endParaRPr lang="en-IE" dirty="0" smtClean="0">
              <a:latin typeface="Calibri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2900871"/>
              </p:ext>
            </p:extLst>
          </p:nvPr>
        </p:nvGraphicFramePr>
        <p:xfrm>
          <a:off x="457200" y="1340768"/>
          <a:ext cx="8229600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Price Maker</a:t>
                      </a:r>
                      <a:r>
                        <a:rPr lang="en-US" baseline="0" dirty="0" smtClean="0"/>
                        <a:t> Storage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 Feasible Storage Unit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 Energy Limited</a:t>
                      </a:r>
                      <a:r>
                        <a:rPr lang="en-US" baseline="0" dirty="0" smtClean="0"/>
                        <a:t> Generator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for pumped storage, with addition with</a:t>
                      </a:r>
                      <a:r>
                        <a:rPr lang="en-US" sz="1400" baseline="0" dirty="0" smtClean="0"/>
                        <a:t> PQ pairs, no load, start up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Positive and negative PQ</a:t>
                      </a:r>
                      <a:r>
                        <a:rPr lang="en-US" sz="1400" baseline="0" dirty="0" smtClean="0"/>
                        <a:t> pairs,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no load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Nominated quantity for Negative Predictable Price Taker</a:t>
                      </a:r>
                      <a:r>
                        <a:rPr lang="en-US" sz="1400" baseline="0" dirty="0" smtClean="0"/>
                        <a:t> and COD if dispatched off schedule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Standard Energy Limited Generator with Limit referenced to Nominated Quantities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Easy BCOP, start up needs consideration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More difficult</a:t>
                      </a:r>
                      <a:r>
                        <a:rPr lang="en-US" sz="1400" baseline="0" dirty="0" smtClean="0"/>
                        <a:t> BCOP, start up needs consideration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More difficult</a:t>
                      </a:r>
                      <a:r>
                        <a:rPr lang="en-US" sz="1400" baseline="0" dirty="0" smtClean="0"/>
                        <a:t> BCOP</a:t>
                      </a:r>
                      <a:endParaRPr lang="en-IE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TOD</a:t>
                      </a: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for pumped storage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Representative</a:t>
                      </a:r>
                      <a:r>
                        <a:rPr lang="en-US" sz="1400" baseline="0" dirty="0" smtClean="0"/>
                        <a:t> of the generator capabilities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Representative</a:t>
                      </a:r>
                      <a:r>
                        <a:rPr lang="en-US" sz="1400" baseline="0" dirty="0" smtClean="0"/>
                        <a:t> of the generator capabilities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64510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/>
            <a:r>
              <a:rPr lang="en-US" sz="3600" dirty="0" smtClean="0">
                <a:latin typeface="Calibri" pitchFamily="34" charset="0"/>
              </a:rPr>
              <a:t>Evaluate Constraint Payments and Charges</a:t>
            </a:r>
            <a:endParaRPr lang="en-IE" sz="3600" dirty="0" smtClean="0">
              <a:latin typeface="Calibri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88224008"/>
              </p:ext>
            </p:extLst>
          </p:nvPr>
        </p:nvGraphicFramePr>
        <p:xfrm>
          <a:off x="457200" y="1340768"/>
          <a:ext cx="8229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Price Maker</a:t>
                      </a:r>
                      <a:r>
                        <a:rPr lang="en-US" baseline="0" dirty="0" smtClean="0"/>
                        <a:t> Storage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 Feasible Storage Unit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 Energy Limited</a:t>
                      </a:r>
                      <a:r>
                        <a:rPr lang="en-US" baseline="0" dirty="0" smtClean="0"/>
                        <a:t> Generator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Constraint payment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per normal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per normal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per normal</a:t>
                      </a:r>
                      <a:r>
                        <a:rPr lang="en-US" sz="1400" baseline="0" dirty="0" smtClean="0"/>
                        <a:t>, noting negative Generator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Treatment</a:t>
                      </a:r>
                      <a:r>
                        <a:rPr lang="en-US" sz="1400" baseline="0" dirty="0" smtClean="0"/>
                        <a:t> of start up costs needs consideration, depending on COD</a:t>
                      </a:r>
                      <a:r>
                        <a:rPr lang="en-US" sz="1400" dirty="0" smtClean="0"/>
                        <a:t> 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Treatment</a:t>
                      </a:r>
                      <a:r>
                        <a:rPr lang="en-US" sz="1400" baseline="0" dirty="0" smtClean="0"/>
                        <a:t> of start up costs needs consideration, depending on COD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Imperfections Charges</a:t>
                      </a: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relevant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relevant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relevant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415857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/>
            <a:r>
              <a:rPr lang="en-US" sz="3600" dirty="0" smtClean="0">
                <a:latin typeface="Calibri" pitchFamily="34" charset="0"/>
              </a:rPr>
              <a:t>Evaluate Uninstructed Imbalances and Charges</a:t>
            </a:r>
            <a:endParaRPr lang="en-IE" sz="3600" dirty="0" smtClean="0">
              <a:latin typeface="Calibri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73484833"/>
              </p:ext>
            </p:extLst>
          </p:nvPr>
        </p:nvGraphicFramePr>
        <p:xfrm>
          <a:off x="457200" y="1340768"/>
          <a:ext cx="8229600" cy="308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Price Maker</a:t>
                      </a:r>
                      <a:r>
                        <a:rPr lang="en-US" baseline="0" dirty="0" smtClean="0"/>
                        <a:t> Storage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 Feasible Storage Unit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 Energy Limited</a:t>
                      </a:r>
                      <a:r>
                        <a:rPr lang="en-US" baseline="0" dirty="0" smtClean="0"/>
                        <a:t> Generator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Uninstructed imbalances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per Predictable Price Taker Generator rules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</a:t>
                      </a:r>
                      <a:r>
                        <a:rPr lang="en-US" sz="1400" baseline="0" dirty="0" smtClean="0"/>
                        <a:t> per normal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per normal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Care required around offer price for demand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Separate</a:t>
                      </a:r>
                      <a:r>
                        <a:rPr lang="en-US" sz="1400" baseline="0" dirty="0" smtClean="0"/>
                        <a:t> for each unit</a:t>
                      </a:r>
                      <a:endParaRPr lang="en-IE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Imperfections Charges</a:t>
                      </a: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relevant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relevant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relevant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434234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/>
            <a:r>
              <a:rPr lang="en-US" sz="3600" dirty="0" smtClean="0">
                <a:latin typeface="Calibri" pitchFamily="34" charset="0"/>
              </a:rPr>
              <a:t>Evaluate Pricing and Uplift</a:t>
            </a:r>
            <a:endParaRPr lang="en-IE" sz="3600" dirty="0" smtClean="0">
              <a:latin typeface="Calibri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56102255"/>
              </p:ext>
            </p:extLst>
          </p:nvPr>
        </p:nvGraphicFramePr>
        <p:xfrm>
          <a:off x="457200" y="1340768"/>
          <a:ext cx="8229600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Price Maker</a:t>
                      </a:r>
                      <a:r>
                        <a:rPr lang="en-US" baseline="0" dirty="0" smtClean="0"/>
                        <a:t> Storage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 Feasible Storage Unit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 Energy Limited</a:t>
                      </a:r>
                      <a:r>
                        <a:rPr lang="en-US" baseline="0" dirty="0" smtClean="0"/>
                        <a:t> Generator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Pricing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Need review of MSP capabilities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</a:t>
                      </a:r>
                      <a:r>
                        <a:rPr lang="en-US" sz="1400" baseline="0" dirty="0" smtClean="0"/>
                        <a:t> per Predictable Price Maker Generator Unit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</a:t>
                      </a:r>
                      <a:r>
                        <a:rPr lang="en-US" sz="1400" baseline="0" dirty="0" smtClean="0"/>
                        <a:t> per Predictable Price Maker Generator Unit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Separate</a:t>
                      </a:r>
                      <a:r>
                        <a:rPr lang="en-US" sz="1400" baseline="0" dirty="0" smtClean="0"/>
                        <a:t> for each unit</a:t>
                      </a:r>
                      <a:endParaRPr lang="en-IE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Uplift</a:t>
                      </a: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</a:t>
                      </a:r>
                      <a:r>
                        <a:rPr lang="en-US" sz="1400" baseline="0" dirty="0" smtClean="0"/>
                        <a:t> per normal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per normal, if start up can be defined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per normal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But</a:t>
                      </a:r>
                      <a:r>
                        <a:rPr lang="en-US" sz="1400" baseline="0" dirty="0" smtClean="0"/>
                        <a:t> dependent on the structure of the offer</a:t>
                      </a: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Treatment of start up costs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691920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/>
            <a:r>
              <a:rPr lang="en-US" sz="3600" dirty="0" smtClean="0">
                <a:latin typeface="Calibri" pitchFamily="34" charset="0"/>
              </a:rPr>
              <a:t>Evaluate Credit Cover, Settlement, Under Test</a:t>
            </a:r>
            <a:endParaRPr lang="en-IE" sz="3600" dirty="0" smtClean="0">
              <a:latin typeface="Calibri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20325042"/>
              </p:ext>
            </p:extLst>
          </p:nvPr>
        </p:nvGraphicFramePr>
        <p:xfrm>
          <a:off x="457200" y="1340768"/>
          <a:ext cx="8229600" cy="479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Price Maker</a:t>
                      </a:r>
                      <a:r>
                        <a:rPr lang="en-US" baseline="0" dirty="0" smtClean="0"/>
                        <a:t> Storage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 Feasible Storage Unit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 Energy Limited</a:t>
                      </a:r>
                      <a:r>
                        <a:rPr lang="en-US" baseline="0" dirty="0" smtClean="0"/>
                        <a:t> Generator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Credit</a:t>
                      </a:r>
                      <a:r>
                        <a:rPr lang="en-US" baseline="0" dirty="0" smtClean="0"/>
                        <a:t> Cover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As per pumped storage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per Interconnector</a:t>
                      </a:r>
                      <a:r>
                        <a:rPr lang="en-US" sz="1400" baseline="0" dirty="0" smtClean="0"/>
                        <a:t> Unit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Credit cover managed</a:t>
                      </a:r>
                      <a:r>
                        <a:rPr lang="en-US" sz="1400" baseline="0" dirty="0" smtClean="0"/>
                        <a:t> with settlement reallocations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Separate</a:t>
                      </a:r>
                      <a:r>
                        <a:rPr lang="en-US" sz="1400" baseline="0" dirty="0" smtClean="0"/>
                        <a:t> for each unit, not proposed to amalgamate</a:t>
                      </a:r>
                      <a:endParaRPr lang="en-IE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Settlement</a:t>
                      </a: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No change, once Trading Payments, Capacity Payment, UI and Constraint payments calculated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 change, once Trading Payments, Capacity Payment, UI and Constraint payments calculated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 change, once Trading Payments, Capacity Payment, UI and Constraint payments calculated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Under</a:t>
                      </a:r>
                      <a:r>
                        <a:rPr lang="en-US" baseline="0" dirty="0" smtClean="0"/>
                        <a:t> Test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As per pumped storage</a:t>
                      </a: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per interconnector unit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 per individual</a:t>
                      </a:r>
                      <a:r>
                        <a:rPr lang="en-US" sz="1400" baseline="0" dirty="0" smtClean="0"/>
                        <a:t> units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05652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le 1"/>
          <p:cNvSpPr txBox="1">
            <a:spLocks/>
          </p:cNvSpPr>
          <p:nvPr/>
        </p:nvSpPr>
        <p:spPr bwMode="auto">
          <a:xfrm>
            <a:off x="-1" y="116632"/>
            <a:ext cx="905986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IE" sz="3200" dirty="0" smtClean="0">
                <a:solidFill>
                  <a:srgbClr val="000000"/>
                </a:solidFill>
              </a:rPr>
              <a:t>Combined Evaluation (Gaelectric Initial View)</a:t>
            </a:r>
            <a:endParaRPr lang="en-IE" sz="3200" dirty="0">
              <a:solidFill>
                <a:srgbClr val="000000"/>
              </a:solidFill>
            </a:endParaRPr>
          </a:p>
        </p:txBody>
      </p:sp>
      <p:graphicFrame>
        <p:nvGraphicFramePr>
          <p:cNvPr id="14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6545987"/>
              </p:ext>
            </p:extLst>
          </p:nvPr>
        </p:nvGraphicFramePr>
        <p:xfrm>
          <a:off x="-2" y="688840"/>
          <a:ext cx="9144001" cy="6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295"/>
                <a:gridCol w="2427133"/>
                <a:gridCol w="2059386"/>
                <a:gridCol w="1985837"/>
                <a:gridCol w="2230350"/>
              </a:tblGrid>
              <a:tr h="92139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Price Maker</a:t>
                      </a:r>
                      <a:r>
                        <a:rPr lang="en-US" baseline="0" dirty="0" smtClean="0"/>
                        <a:t> Storage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 Feasible Storage Unit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 Energy Limited</a:t>
                      </a:r>
                      <a:r>
                        <a:rPr lang="en-US" baseline="0" dirty="0" smtClean="0"/>
                        <a:t> Generator</a:t>
                      </a:r>
                      <a:endParaRPr lang="en-IE" dirty="0"/>
                    </a:p>
                  </a:txBody>
                  <a:tcPr/>
                </a:tc>
              </a:tr>
              <a:tr h="521083"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Competition&amp; Implementation</a:t>
                      </a:r>
                      <a:endParaRPr lang="en-IE" sz="1100" b="1" dirty="0"/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Scheduled storage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By MSP software in all runs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Availability</a:t>
                      </a:r>
                      <a:r>
                        <a:rPr lang="en-US" sz="800" baseline="0" dirty="0" smtClean="0"/>
                        <a:t> secured through COD/TOD, limited algebraically post EA1, EA2, WD for technical energy limit feasibility</a:t>
                      </a:r>
                      <a:endParaRPr lang="en-IE" sz="8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By nominated quantity</a:t>
                      </a:r>
                      <a:endParaRPr lang="en-IE" sz="8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21083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Scheduled generation</a:t>
                      </a:r>
                      <a:endParaRPr lang="en-IE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By MSP software in all runs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Availability</a:t>
                      </a:r>
                      <a:r>
                        <a:rPr lang="en-US" sz="800" baseline="0" dirty="0" smtClean="0"/>
                        <a:t> secured through COD/TOD, limited algebraically post EA1, EA2, WD for technical energy limit feasibility</a:t>
                      </a:r>
                      <a:endParaRPr lang="en-IE" sz="8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By MSP software in all runs, but our</a:t>
                      </a:r>
                      <a:r>
                        <a:rPr lang="en-US" sz="800" baseline="0" dirty="0" smtClean="0"/>
                        <a:t> nomination becomes MSQ for demand, informing market energy limit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7843">
                <a:tc vMerge="1">
                  <a:txBody>
                    <a:bodyPr/>
                    <a:lstStyle/>
                    <a:p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Storage E.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availability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for pumped</a:t>
                      </a:r>
                      <a:r>
                        <a:rPr lang="en-US" sz="800" baseline="0" dirty="0" smtClean="0"/>
                        <a:t> storage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Based on schedule MSQ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Based on schedule MSQ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7843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Generation E. availability</a:t>
                      </a:r>
                      <a:endParaRPr lang="en-IE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for pumped storage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Based on technical</a:t>
                      </a:r>
                      <a:r>
                        <a:rPr lang="en-US" sz="800" baseline="0" dirty="0" smtClean="0"/>
                        <a:t> availability, limited by </a:t>
                      </a:r>
                      <a:r>
                        <a:rPr lang="en-US" sz="800" dirty="0" smtClean="0"/>
                        <a:t>ex-post</a:t>
                      </a:r>
                      <a:r>
                        <a:rPr lang="en-US" sz="800" baseline="0" dirty="0" smtClean="0"/>
                        <a:t> energy limit (TBD)</a:t>
                      </a:r>
                      <a:endParaRPr lang="en-IE" sz="8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Based on technical</a:t>
                      </a:r>
                      <a:r>
                        <a:rPr lang="en-US" sz="800" baseline="0" dirty="0" smtClean="0"/>
                        <a:t> availability, limited by </a:t>
                      </a:r>
                      <a:r>
                        <a:rPr lang="en-US" sz="800" dirty="0" smtClean="0"/>
                        <a:t>ex-post</a:t>
                      </a:r>
                      <a:r>
                        <a:rPr lang="en-US" sz="800" baseline="0" dirty="0" smtClean="0"/>
                        <a:t> energy limit (TBD)</a:t>
                      </a:r>
                      <a:endParaRPr lang="en-IE" sz="8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30784">
                <a:tc rowSpan="9">
                  <a:txBody>
                    <a:bodyPr/>
                    <a:lstStyle/>
                    <a:p>
                      <a:pPr algn="ctr"/>
                      <a:r>
                        <a:rPr lang="en-US" sz="1100" b="1" i="0" dirty="0" smtClean="0"/>
                        <a:t>Implementation</a:t>
                      </a:r>
                      <a:endParaRPr lang="en-IE" sz="1100" b="1" i="0" dirty="0"/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COD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for pumped storage, with addition with</a:t>
                      </a:r>
                      <a:r>
                        <a:rPr lang="en-US" sz="800" baseline="0" dirty="0" smtClean="0"/>
                        <a:t> PQ pairs, no load, start up</a:t>
                      </a:r>
                      <a:endParaRPr lang="en-IE" sz="8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Positive and negative PQ</a:t>
                      </a:r>
                      <a:r>
                        <a:rPr lang="en-US" sz="800" baseline="0" dirty="0" smtClean="0"/>
                        <a:t> pairs,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 no load, examination of start up costs</a:t>
                      </a:r>
                      <a:endParaRPr lang="en-IE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Nominated quantity for Negative Predictable Price Taker</a:t>
                      </a:r>
                      <a:r>
                        <a:rPr lang="en-US" sz="800" baseline="0" dirty="0" smtClean="0"/>
                        <a:t> and COD if dispatched off schedule  Standard Energy Limited Generator with Limit referenced to Nominated Quantities</a:t>
                      </a:r>
                      <a:endParaRPr lang="en-IE" sz="8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7843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TOD</a:t>
                      </a:r>
                      <a:endParaRPr lang="en-I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for pumped storage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Representative</a:t>
                      </a:r>
                      <a:r>
                        <a:rPr lang="en-US" sz="800" baseline="0" dirty="0" smtClean="0"/>
                        <a:t> of the generator capabilities, without energy limit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Representative</a:t>
                      </a:r>
                      <a:r>
                        <a:rPr lang="en-US" sz="800" baseline="0" dirty="0" smtClean="0"/>
                        <a:t> of the generator capabilities,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1381">
                <a:tc vMerge="1">
                  <a:txBody>
                    <a:bodyPr/>
                    <a:lstStyle/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Constraint payment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per normal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per normal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per normal</a:t>
                      </a:r>
                      <a:r>
                        <a:rPr lang="en-US" sz="800" baseline="0" dirty="0" smtClean="0"/>
                        <a:t>, noting negative Generator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7843">
                <a:tc vMerge="1">
                  <a:txBody>
                    <a:bodyPr/>
                    <a:lstStyle/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Uninstructed imbalances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per Predictable Price Taker Generator rules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</a:t>
                      </a:r>
                      <a:r>
                        <a:rPr lang="en-US" sz="800" baseline="0" dirty="0" smtClean="0"/>
                        <a:t> per normal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per normal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7843">
                <a:tc vMerge="1">
                  <a:txBody>
                    <a:bodyPr/>
                    <a:lstStyle/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Pricing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Need review of MSP capabilities</a:t>
                      </a:r>
                      <a:endParaRPr lang="en-IE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</a:t>
                      </a:r>
                      <a:r>
                        <a:rPr lang="en-US" sz="800" baseline="0" dirty="0" smtClean="0"/>
                        <a:t> per Predictable Price Maker Generator Unit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</a:t>
                      </a:r>
                      <a:r>
                        <a:rPr lang="en-US" sz="800" baseline="0" dirty="0" smtClean="0"/>
                        <a:t> per Predictable Price Maker Generator Unit and 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7843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Uplift</a:t>
                      </a:r>
                      <a:endParaRPr lang="en-I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per normal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per normal, if start up can be defined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per normal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7843">
                <a:tc vMerge="1">
                  <a:txBody>
                    <a:bodyPr/>
                    <a:lstStyle/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Credit</a:t>
                      </a:r>
                      <a:r>
                        <a:rPr lang="en-US" sz="1600" baseline="0" dirty="0" smtClean="0"/>
                        <a:t> Cover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As per pumped storage</a:t>
                      </a:r>
                      <a:endParaRPr lang="en-IE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per Interconnector</a:t>
                      </a:r>
                      <a:r>
                        <a:rPr lang="en-US" sz="800" baseline="0" dirty="0" smtClean="0"/>
                        <a:t> Unit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Credit cover managed</a:t>
                      </a:r>
                      <a:r>
                        <a:rPr lang="en-US" sz="800" baseline="0" dirty="0" smtClean="0"/>
                        <a:t> with settlement reallocations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0695">
                <a:tc v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Settlement</a:t>
                      </a:r>
                      <a:endParaRPr lang="en-I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No change, once Trading Payments, Capacity Payment, UI and Constraint payments calculated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No change, once Trading Payments, Capacity Payment, UI and Constraint payments calculated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No change, once Trading Payments, Capacity Payment, UI and Constraint payments calculated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7843">
                <a:tc vMerge="1">
                  <a:txBody>
                    <a:bodyPr/>
                    <a:lstStyle/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Under</a:t>
                      </a:r>
                      <a:r>
                        <a:rPr lang="en-US" sz="1600" baseline="0" dirty="0" smtClean="0"/>
                        <a:t> Test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As per pumped storage</a:t>
                      </a:r>
                      <a:endParaRPr lang="en-IE" sz="800" dirty="0" smtClean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per interconnector unit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As per individual</a:t>
                      </a:r>
                      <a:r>
                        <a:rPr lang="en-US" sz="800" baseline="0" dirty="0" smtClean="0"/>
                        <a:t> units</a:t>
                      </a:r>
                      <a:endParaRPr lang="en-IE" sz="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311646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IE" smtClean="0">
                <a:latin typeface="Calibri" pitchFamily="34" charset="0"/>
              </a:rPr>
              <a:t>Our Objectives</a:t>
            </a:r>
          </a:p>
        </p:txBody>
      </p:sp>
      <p:sp>
        <p:nvSpPr>
          <p:cNvPr id="3075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816850" cy="4525963"/>
          </a:xfrm>
        </p:spPr>
        <p:txBody>
          <a:bodyPr/>
          <a:lstStyle/>
          <a:p>
            <a:pPr eaLnBrk="1"/>
            <a:r>
              <a:rPr lang="en-IE" sz="2400" dirty="0" smtClean="0">
                <a:latin typeface="Calibri" pitchFamily="34" charset="0"/>
              </a:rPr>
              <a:t>Long-term:  a method for registering storage technologies in the SEM that allows them to recover their short-run costs and compete equitably within the market schedule</a:t>
            </a:r>
          </a:p>
          <a:p>
            <a:pPr lvl="1" eaLnBrk="1"/>
            <a:endParaRPr lang="en-IE" sz="1800" dirty="0" smtClean="0">
              <a:latin typeface="Calibri" pitchFamily="34" charset="0"/>
            </a:endParaRPr>
          </a:p>
          <a:p>
            <a:pPr eaLnBrk="1"/>
            <a:r>
              <a:rPr lang="en-IE" sz="2400" dirty="0" smtClean="0">
                <a:latin typeface="Calibri" pitchFamily="34" charset="0"/>
              </a:rPr>
              <a:t>Today:  </a:t>
            </a:r>
          </a:p>
          <a:p>
            <a:pPr lvl="1" eaLnBrk="1"/>
            <a:r>
              <a:rPr lang="en-IE" sz="2000" dirty="0" smtClean="0">
                <a:latin typeface="Calibri" pitchFamily="34" charset="0"/>
              </a:rPr>
              <a:t>Shortlisting possible mechanisms, all requiring evolution of the SEM T&amp;SC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Evaluating them against the TOR criteria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Ideally identifying one for initial review by ABB</a:t>
            </a:r>
            <a:endParaRPr lang="en-IE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700808"/>
            <a:ext cx="8163358" cy="4525963"/>
          </a:xfrm>
        </p:spPr>
        <p:txBody>
          <a:bodyPr>
            <a:normAutofit/>
          </a:bodyPr>
          <a:lstStyle/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IE" sz="1800" dirty="0" smtClean="0"/>
              <a:t>The Availability Feasible Storage Unit and the Linked Energy Limited Generator both allow the Participant to have a degree of influence over the MSQ or Availability feeding into the MSQ software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18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800" dirty="0" smtClean="0"/>
              <a:t>The Linked Energy Limited Generator is likely the simplest implementation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18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800" dirty="0" smtClean="0"/>
              <a:t>The Full Price Maker Storage option has the largest uncertainty around the pricing, but otherwise fits best with the SEM High Level Design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18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800" dirty="0" smtClean="0"/>
              <a:t>The Availability Feasible Storage Unit is also a relatively complex implementation, but best fits with potential future market design</a:t>
            </a:r>
            <a:endParaRPr lang="en-IE" sz="1800" dirty="0" smtClean="0"/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IE" sz="1600" dirty="0" smtClean="0"/>
          </a:p>
        </p:txBody>
      </p:sp>
      <p:sp>
        <p:nvSpPr>
          <p:cNvPr id="7172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IE" sz="4000" dirty="0" smtClean="0">
                <a:solidFill>
                  <a:srgbClr val="000000"/>
                </a:solidFill>
              </a:rPr>
              <a:t>Combined Evaluation </a:t>
            </a:r>
            <a:br>
              <a:rPr lang="en-IE" sz="4000" dirty="0" smtClean="0">
                <a:solidFill>
                  <a:srgbClr val="000000"/>
                </a:solidFill>
              </a:rPr>
            </a:br>
            <a:r>
              <a:rPr lang="en-IE" sz="4000" dirty="0" smtClean="0">
                <a:solidFill>
                  <a:srgbClr val="000000"/>
                </a:solidFill>
              </a:rPr>
              <a:t>(Gaelectric Initial View)</a:t>
            </a:r>
            <a:endParaRPr lang="en-IE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74708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163358" cy="4525963"/>
          </a:xfrm>
        </p:spPr>
        <p:txBody>
          <a:bodyPr>
            <a:normAutofit/>
          </a:bodyPr>
          <a:lstStyle/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Gaelectric proposes to support development of full Price Maker Storage Proposal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4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Forward to ABB for Effort to Assess </a:t>
            </a:r>
            <a:r>
              <a:rPr lang="en-US" sz="2400" dirty="0" err="1" smtClean="0"/>
              <a:t>costings</a:t>
            </a:r>
            <a:r>
              <a:rPr lang="en-US" sz="2400" dirty="0" smtClean="0"/>
              <a:t> and timelines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400" dirty="0"/>
          </a:p>
        </p:txBody>
      </p:sp>
      <p:sp>
        <p:nvSpPr>
          <p:cNvPr id="7172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IE" sz="4000" dirty="0" smtClean="0">
                <a:solidFill>
                  <a:srgbClr val="000000"/>
                </a:solidFill>
              </a:rPr>
              <a:t>Gaelectric Proposal</a:t>
            </a:r>
            <a:endParaRPr lang="en-IE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66801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408138"/>
            <a:ext cx="8163358" cy="4525963"/>
          </a:xfrm>
        </p:spPr>
        <p:txBody>
          <a:bodyPr>
            <a:normAutofit/>
          </a:bodyPr>
          <a:lstStyle/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What is the absolutely simplest scenario whereby storage with material SRMC can recover its costs?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800" dirty="0" smtClean="0"/>
              <a:t>Costs are SMP for storing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800" dirty="0" smtClean="0"/>
              <a:t>Costs are material SRMC for running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0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Let the market run, with storage efficiency &gt; 1, equal to the energy-in, energy-out capability of the machine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0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Storage submits an offer (start up, no-load, PQ pairs)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0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What algebraic mechanism can be used to ensure storage covers its costs and earns appropriate </a:t>
            </a:r>
            <a:r>
              <a:rPr lang="en-US" sz="2000" dirty="0" err="1" smtClean="0"/>
              <a:t>inframarginal</a:t>
            </a:r>
            <a:r>
              <a:rPr lang="en-US" sz="2000" dirty="0" smtClean="0"/>
              <a:t> rent?</a:t>
            </a:r>
          </a:p>
        </p:txBody>
      </p:sp>
      <p:sp>
        <p:nvSpPr>
          <p:cNvPr id="7172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IE" sz="4000" dirty="0" smtClean="0">
                <a:solidFill>
                  <a:srgbClr val="000000"/>
                </a:solidFill>
              </a:rPr>
              <a:t>If the MSP Software Says No</a:t>
            </a:r>
            <a:endParaRPr lang="en-IE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55304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268760"/>
            <a:ext cx="8163358" cy="4525963"/>
          </a:xfrm>
        </p:spPr>
        <p:txBody>
          <a:bodyPr>
            <a:normAutofit/>
          </a:bodyPr>
          <a:lstStyle/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Any storage which produces more energy than it consumes due to the addition of a further fuel, will always be scheduled in the market</a:t>
            </a:r>
            <a:endParaRPr lang="en-US" sz="2000" dirty="0"/>
          </a:p>
        </p:txBody>
      </p:sp>
      <p:sp>
        <p:nvSpPr>
          <p:cNvPr id="7172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IE" sz="4000" dirty="0" smtClean="0">
                <a:solidFill>
                  <a:srgbClr val="000000"/>
                </a:solidFill>
              </a:rPr>
              <a:t>The Constraint Payment Storage</a:t>
            </a:r>
            <a:endParaRPr lang="en-IE" sz="4000" dirty="0">
              <a:solidFill>
                <a:srgbClr val="00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900113" y="2649538"/>
            <a:ext cx="0" cy="34559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900113" y="4305300"/>
            <a:ext cx="7445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7"/>
          <p:cNvSpPr txBox="1">
            <a:spLocks noChangeArrowheads="1"/>
          </p:cNvSpPr>
          <p:nvPr/>
        </p:nvSpPr>
        <p:spPr bwMode="auto">
          <a:xfrm>
            <a:off x="103188" y="2465388"/>
            <a:ext cx="796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IE"/>
              <a:t>MSQ</a:t>
            </a:r>
          </a:p>
        </p:txBody>
      </p:sp>
      <p:sp>
        <p:nvSpPr>
          <p:cNvPr id="16" name="Right Brace 15"/>
          <p:cNvSpPr/>
          <p:nvPr/>
        </p:nvSpPr>
        <p:spPr>
          <a:xfrm rot="16200000">
            <a:off x="2450306" y="883444"/>
            <a:ext cx="287338" cy="32448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E" dirty="0"/>
          </a:p>
        </p:txBody>
      </p:sp>
      <p:sp>
        <p:nvSpPr>
          <p:cNvPr id="17" name="Right Brace 16"/>
          <p:cNvSpPr/>
          <p:nvPr/>
        </p:nvSpPr>
        <p:spPr>
          <a:xfrm rot="16200000">
            <a:off x="5745956" y="883444"/>
            <a:ext cx="287338" cy="32448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E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8045450" y="4449763"/>
            <a:ext cx="9191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IE"/>
              <a:t>Time </a:t>
            </a:r>
            <a:r>
              <a:rPr lang="en-IE" sz="1100"/>
              <a:t>(one Trading Day)</a:t>
            </a:r>
            <a:endParaRPr lang="en-IE"/>
          </a:p>
        </p:txBody>
      </p:sp>
      <p:sp>
        <p:nvSpPr>
          <p:cNvPr id="19" name="TextBox 22"/>
          <p:cNvSpPr txBox="1">
            <a:spLocks noChangeArrowheads="1"/>
          </p:cNvSpPr>
          <p:nvPr/>
        </p:nvSpPr>
        <p:spPr bwMode="auto">
          <a:xfrm>
            <a:off x="1619250" y="1989138"/>
            <a:ext cx="2082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IE"/>
              <a:t>SMP = €20/MWh</a:t>
            </a:r>
          </a:p>
        </p:txBody>
      </p:sp>
      <p:sp>
        <p:nvSpPr>
          <p:cNvPr id="20" name="TextBox 23"/>
          <p:cNvSpPr txBox="1">
            <a:spLocks noChangeArrowheads="1"/>
          </p:cNvSpPr>
          <p:nvPr/>
        </p:nvSpPr>
        <p:spPr bwMode="auto">
          <a:xfrm>
            <a:off x="4848225" y="1989138"/>
            <a:ext cx="2082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IE"/>
              <a:t>SMP = €20/MWh</a:t>
            </a:r>
          </a:p>
        </p:txBody>
      </p:sp>
      <p:sp>
        <p:nvSpPr>
          <p:cNvPr id="21" name="TextBox 25"/>
          <p:cNvSpPr txBox="1">
            <a:spLocks noChangeArrowheads="1"/>
          </p:cNvSpPr>
          <p:nvPr/>
        </p:nvSpPr>
        <p:spPr bwMode="auto">
          <a:xfrm>
            <a:off x="103188" y="3009900"/>
            <a:ext cx="796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IE"/>
              <a:t>Gen</a:t>
            </a:r>
          </a:p>
        </p:txBody>
      </p:sp>
      <p:sp>
        <p:nvSpPr>
          <p:cNvPr id="22" name="TextBox 26"/>
          <p:cNvSpPr txBox="1">
            <a:spLocks noChangeArrowheads="1"/>
          </p:cNvSpPr>
          <p:nvPr/>
        </p:nvSpPr>
        <p:spPr bwMode="auto">
          <a:xfrm>
            <a:off x="103188" y="5281613"/>
            <a:ext cx="796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IE"/>
              <a:t>Pump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39975" y="4305300"/>
            <a:ext cx="719138" cy="1344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1400" dirty="0"/>
              <a:t>1MWh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900113" y="3190875"/>
            <a:ext cx="7445375" cy="0"/>
          </a:xfrm>
          <a:prstGeom prst="straightConnector1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900113" y="5649913"/>
            <a:ext cx="7445375" cy="0"/>
          </a:xfrm>
          <a:prstGeom prst="straightConnector1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148263" y="3194050"/>
            <a:ext cx="1295400" cy="1120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1600" dirty="0" smtClean="0"/>
              <a:t>1.3</a:t>
            </a:r>
            <a:r>
              <a:rPr lang="en-IE" sz="1600" dirty="0"/>
              <a:t/>
            </a:r>
            <a:br>
              <a:rPr lang="en-IE" sz="1600" dirty="0"/>
            </a:br>
            <a:r>
              <a:rPr lang="en-IE" sz="1600" dirty="0"/>
              <a:t>MWh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07950" y="6235700"/>
            <a:ext cx="6911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IE"/>
              <a:t>Revenue = -€20 + €36 = €16; Market will schedule plant with flat SMP</a:t>
            </a:r>
          </a:p>
        </p:txBody>
      </p:sp>
    </p:spTree>
    <p:extLst>
      <p:ext uri="{BB962C8B-B14F-4D97-AF65-F5344CB8AC3E}">
        <p14:creationId xmlns:p14="http://schemas.microsoft.com/office/powerpoint/2010/main" xmlns="" val="2405578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163358" cy="4525963"/>
          </a:xfrm>
        </p:spPr>
        <p:txBody>
          <a:bodyPr>
            <a:normAutofit/>
          </a:bodyPr>
          <a:lstStyle/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As the MSP software assumes the SRMC is zero, more IR will be earned than if we can explicitly include it in the schedule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4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Take the three scenarios that can occur in a Trading Period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Dispatched but not in schedule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Dispatched and in schedule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Not dispatched but in schedule</a:t>
            </a:r>
          </a:p>
        </p:txBody>
      </p:sp>
      <p:sp>
        <p:nvSpPr>
          <p:cNvPr id="7172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IE" sz="4000" dirty="0" smtClean="0">
                <a:solidFill>
                  <a:srgbClr val="000000"/>
                </a:solidFill>
              </a:rPr>
              <a:t>If the MSP Software Says No</a:t>
            </a:r>
            <a:endParaRPr lang="en-IE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66777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163358" cy="4525963"/>
          </a:xfrm>
        </p:spPr>
        <p:txBody>
          <a:bodyPr>
            <a:normAutofit/>
          </a:bodyPr>
          <a:lstStyle/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As per all plant, it should recover its SRMC for periods where dispatch was greater than MSQ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600" dirty="0" smtClean="0"/>
              <a:t>Pays nothing for demand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600" dirty="0" smtClean="0"/>
              <a:t>Receives generation price</a:t>
            </a:r>
          </a:p>
        </p:txBody>
      </p:sp>
      <p:sp>
        <p:nvSpPr>
          <p:cNvPr id="7172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IE" sz="4000" dirty="0" smtClean="0">
                <a:solidFill>
                  <a:srgbClr val="000000"/>
                </a:solidFill>
              </a:rPr>
              <a:t>Dispatched, but not in Schedule</a:t>
            </a:r>
            <a:endParaRPr lang="en-IE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83767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163358" cy="4525963"/>
          </a:xfrm>
        </p:spPr>
        <p:txBody>
          <a:bodyPr>
            <a:normAutofit fontScale="92500" lnSpcReduction="20000"/>
          </a:bodyPr>
          <a:lstStyle/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As per all plant, it should earn the SMP and recover its costs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Pays SMP for storage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Receives SMP for generation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4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Complication 1: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Not guaranteed to recover its SRMC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4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So you either: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Work out if it did over all periods of simultaneous DQ and MSQ in the Trading Day, and top-up as necessary (an altered make-whole mechanism)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Make a SRMC payment to the generator for it to recover its costs no matter what the recovery of its SRMC (probably too generous)</a:t>
            </a:r>
          </a:p>
        </p:txBody>
      </p:sp>
      <p:sp>
        <p:nvSpPr>
          <p:cNvPr id="7172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IE" sz="4000" dirty="0" smtClean="0">
                <a:solidFill>
                  <a:srgbClr val="000000"/>
                </a:solidFill>
              </a:rPr>
              <a:t>Dispatched, and in Schedule</a:t>
            </a:r>
            <a:endParaRPr lang="en-IE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81066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163358" cy="4525963"/>
          </a:xfrm>
        </p:spPr>
        <p:txBody>
          <a:bodyPr>
            <a:normAutofit/>
          </a:bodyPr>
          <a:lstStyle/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Given: </a:t>
            </a:r>
            <a:r>
              <a:rPr lang="en-US" sz="2400" i="1" dirty="0" smtClean="0"/>
              <a:t>“</a:t>
            </a:r>
            <a:r>
              <a:rPr lang="en-US" sz="2400" i="1" dirty="0"/>
              <a:t>As the MSP software assumes the SRMC is zero, more IR will be earned than if we can explicitly include it in the </a:t>
            </a:r>
            <a:r>
              <a:rPr lang="en-US" sz="2400" i="1" dirty="0" smtClean="0"/>
              <a:t>schedule”</a:t>
            </a:r>
            <a:endParaRPr lang="en-US" sz="2400" i="1" dirty="0"/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It seems reasonable to look at periods of simultaneous DQ and MSQ over a trading day, and work with the limited make whole mechanism where SRMC have not been recovered.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400" dirty="0" smtClean="0"/>
          </a:p>
        </p:txBody>
      </p:sp>
      <p:sp>
        <p:nvSpPr>
          <p:cNvPr id="7172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IE" sz="4000" dirty="0" smtClean="0">
                <a:solidFill>
                  <a:srgbClr val="000000"/>
                </a:solidFill>
              </a:rPr>
              <a:t>Make Whole or Paid Costs no Matter What</a:t>
            </a:r>
            <a:endParaRPr lang="en-IE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23452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163358" cy="4525963"/>
          </a:xfrm>
        </p:spPr>
        <p:txBody>
          <a:bodyPr>
            <a:normAutofit/>
          </a:bodyPr>
          <a:lstStyle/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As per all plant, it should pay back its offer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400" dirty="0" smtClean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Complication 2: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When paying back the offer, there is no guarantee that </a:t>
            </a:r>
            <a:r>
              <a:rPr lang="en-US" sz="2400" dirty="0" err="1" smtClean="0"/>
              <a:t>inframarginal</a:t>
            </a:r>
            <a:r>
              <a:rPr lang="en-US" sz="2400" dirty="0" smtClean="0"/>
              <a:t> rent earned will cover the SRMC, as it was not included in the scheduler’s consideration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4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So you may have to limit the returned payment during the period where there was greater MSQ than dispatch, to recover costs.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400" dirty="0"/>
          </a:p>
        </p:txBody>
      </p:sp>
      <p:sp>
        <p:nvSpPr>
          <p:cNvPr id="7172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IE" sz="4000" dirty="0" smtClean="0">
                <a:solidFill>
                  <a:srgbClr val="000000"/>
                </a:solidFill>
              </a:rPr>
              <a:t>Not dispatched, and in Schedule</a:t>
            </a:r>
            <a:endParaRPr lang="en-IE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94032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417638"/>
            <a:ext cx="8163358" cy="4525963"/>
          </a:xfrm>
        </p:spPr>
        <p:txBody>
          <a:bodyPr>
            <a:normAutofit fontScale="92500"/>
          </a:bodyPr>
          <a:lstStyle/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Split the settlement of the plant into periods in the day where: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400" dirty="0" smtClean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There is dispatch greater than MSQ – pay the offer to the plant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4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There is market schedule greater than dispatch – pay back the offer, subject to sufficient SMP being earned during that period</a:t>
            </a:r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endParaRPr lang="en-US" sz="24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400" dirty="0" smtClean="0"/>
              <a:t>There is matched market schedule and dispatch across the trading day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For matched quantities, determine if a make whole payment, calculated over the Trading Day is necessary</a:t>
            </a:r>
            <a:endParaRPr lang="en-US" sz="2000" dirty="0"/>
          </a:p>
        </p:txBody>
      </p:sp>
      <p:sp>
        <p:nvSpPr>
          <p:cNvPr id="7172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IE" sz="4000" dirty="0" smtClean="0">
                <a:solidFill>
                  <a:srgbClr val="000000"/>
                </a:solidFill>
              </a:rPr>
              <a:t>What‘s the Proposal Then?</a:t>
            </a:r>
            <a:endParaRPr lang="en-IE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16278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IE" dirty="0" smtClean="0">
                <a:latin typeface="Calibri" pitchFamily="34" charset="0"/>
              </a:rPr>
              <a:t>Review of Last Workshop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39552" y="1196752"/>
            <a:ext cx="7816850" cy="4525963"/>
          </a:xfrm>
        </p:spPr>
        <p:txBody>
          <a:bodyPr>
            <a:noAutofit/>
          </a:bodyPr>
          <a:lstStyle/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IE" sz="2000" dirty="0" smtClean="0"/>
              <a:t>Reviewed existing options within the context of the SEM HLD: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800" dirty="0" smtClean="0"/>
              <a:t>Recovery of short run costs, and a design that insofar as possible</a:t>
            </a:r>
          </a:p>
          <a:p>
            <a:pPr lvl="2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400" dirty="0" err="1" smtClean="0"/>
              <a:t>Minimises</a:t>
            </a:r>
            <a:r>
              <a:rPr lang="en-US" sz="1400" dirty="0" smtClean="0"/>
              <a:t> cost of constraints</a:t>
            </a:r>
          </a:p>
          <a:p>
            <a:pPr lvl="2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400" dirty="0" err="1" smtClean="0"/>
              <a:t>Minimises</a:t>
            </a:r>
            <a:r>
              <a:rPr lang="en-US" sz="1400" dirty="0" smtClean="0"/>
              <a:t> cost of production in dispatch</a:t>
            </a:r>
          </a:p>
          <a:p>
            <a:pPr lvl="2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400" dirty="0" smtClean="0"/>
              <a:t>Allows for transparent BCOP compliance</a:t>
            </a:r>
          </a:p>
          <a:p>
            <a:pPr lvl="2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400" dirty="0" smtClean="0"/>
              <a:t>Market revenues independent of SO dispatch</a:t>
            </a:r>
            <a:br>
              <a:rPr lang="en-US" sz="1400" dirty="0" smtClean="0"/>
            </a:br>
            <a:endParaRPr lang="en-US" sz="1400" dirty="0" smtClean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 smtClean="0"/>
              <a:t>From the last workshop, other high-level points were noteworthy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600" dirty="0" err="1" smtClean="0"/>
              <a:t>Minimisation</a:t>
            </a:r>
            <a:r>
              <a:rPr lang="en-US" sz="1600" dirty="0" smtClean="0"/>
              <a:t> impact on market systems; unnecessary proliferation of rules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600" dirty="0" smtClean="0"/>
              <a:t>Storage in T&amp;SC should be more than separable fuel production and a generator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600" dirty="0" smtClean="0"/>
              <a:t>Several options could challenge the principles of central commitment</a:t>
            </a:r>
          </a:p>
          <a:p>
            <a:pPr lvl="1"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1600" dirty="0" smtClean="0"/>
              <a:t>Should not discriminate relative to existing pumped storage rules</a:t>
            </a:r>
            <a:br>
              <a:rPr lang="en-US" sz="1600" dirty="0" smtClean="0"/>
            </a:br>
            <a:endParaRPr lang="en-US" sz="1600" dirty="0"/>
          </a:p>
          <a:p>
            <a:pPr eaLnBrk="1" fontAlgn="auto">
              <a:spcAft>
                <a:spcPts val="0"/>
              </a:spcAft>
              <a:buFont typeface="Arial" pitchFamily="34"/>
              <a:buChar char="•"/>
              <a:defRPr/>
            </a:pPr>
            <a:r>
              <a:rPr lang="en-US" sz="2000" dirty="0"/>
              <a:t>Agreed that existing structures needed change, to proceed with the development of further </a:t>
            </a:r>
            <a:r>
              <a:rPr lang="en-US" sz="2000" dirty="0" smtClean="0"/>
              <a:t>options</a:t>
            </a:r>
            <a:endParaRPr lang="en-US" sz="2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IE" dirty="0" smtClean="0">
                <a:latin typeface="Calibri" pitchFamily="34" charset="0"/>
              </a:rPr>
              <a:t>The Options</a:t>
            </a:r>
          </a:p>
        </p:txBody>
      </p:sp>
      <p:sp>
        <p:nvSpPr>
          <p:cNvPr id="5124" name="Content Placeholder 3"/>
          <p:cNvSpPr txBox="1"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eaLnBrk="1"/>
            <a:r>
              <a:rPr lang="en-IE" sz="2000" dirty="0" smtClean="0">
                <a:latin typeface="Calibri" pitchFamily="34" charset="0"/>
              </a:rPr>
              <a:t>“Full Price Making Storage” – an evolution of existing pumped storage rules with submitted prices and constraint payments</a:t>
            </a:r>
          </a:p>
          <a:p>
            <a:pPr eaLnBrk="1"/>
            <a:endParaRPr lang="en-IE" sz="2000" dirty="0" smtClean="0">
              <a:latin typeface="Calibri" pitchFamily="34" charset="0"/>
            </a:endParaRPr>
          </a:p>
          <a:p>
            <a:pPr eaLnBrk="1"/>
            <a:r>
              <a:rPr lang="en-US" sz="2000" dirty="0" smtClean="0">
                <a:latin typeface="Calibri" pitchFamily="34" charset="0"/>
              </a:rPr>
              <a:t>“Availability Feasible Storage Unit” – akin to a stand-alone interconnector unit </a:t>
            </a:r>
            <a:r>
              <a:rPr lang="en-US" sz="2000" u="sng" dirty="0" smtClean="0">
                <a:latin typeface="Calibri" pitchFamily="34" charset="0"/>
              </a:rPr>
              <a:t>only</a:t>
            </a:r>
            <a:r>
              <a:rPr lang="en-US" sz="2000" dirty="0" smtClean="0">
                <a:latin typeface="Calibri" pitchFamily="34" charset="0"/>
              </a:rPr>
              <a:t> in that it locks down availabilities using changing half-hourly commercial offers throughout EA1, EA2 and WD1 for inclusion in ex post runs as Predictable Price Maker (settlement rules would be different)</a:t>
            </a:r>
          </a:p>
          <a:p>
            <a:pPr eaLnBrk="1"/>
            <a:endParaRPr lang="en-US" sz="2000" dirty="0">
              <a:latin typeface="Calibri" pitchFamily="34" charset="0"/>
            </a:endParaRPr>
          </a:p>
          <a:p>
            <a:pPr eaLnBrk="1"/>
            <a:r>
              <a:rPr lang="en-US" sz="2000" dirty="0" smtClean="0">
                <a:latin typeface="Calibri" pitchFamily="34" charset="0"/>
              </a:rPr>
              <a:t>“Linked Energy Limited Generator” – operation of a Predictable Price Taker Negative Generator informs Energy Limit of separate Generator possible throughout the day</a:t>
            </a:r>
            <a:endParaRPr lang="en-IE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IE" dirty="0" smtClean="0">
                <a:latin typeface="Calibri" pitchFamily="34" charset="0"/>
              </a:rPr>
              <a:t>The Criteria</a:t>
            </a:r>
          </a:p>
        </p:txBody>
      </p:sp>
      <p:sp>
        <p:nvSpPr>
          <p:cNvPr id="5124" name="Content Placeholder 3"/>
          <p:cNvSpPr txBox="1"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Offering &amp; </a:t>
            </a:r>
            <a:r>
              <a:rPr lang="en-GB" b="1" dirty="0"/>
              <a:t>Scheduling</a:t>
            </a:r>
            <a:endParaRPr lang="en-IE" sz="2600" b="1" dirty="0"/>
          </a:p>
          <a:p>
            <a:pPr lvl="1"/>
            <a:r>
              <a:rPr lang="en-GB" dirty="0"/>
              <a:t>Commercial Offer data</a:t>
            </a:r>
            <a:endParaRPr lang="en-IE" dirty="0"/>
          </a:p>
          <a:p>
            <a:pPr lvl="1"/>
            <a:r>
              <a:rPr lang="en-GB" dirty="0"/>
              <a:t>Technical Offer Data</a:t>
            </a:r>
            <a:endParaRPr lang="en-IE" dirty="0"/>
          </a:p>
          <a:p>
            <a:pPr lvl="1"/>
            <a:r>
              <a:rPr lang="en-GB" dirty="0"/>
              <a:t>Other data provision &amp; sharing</a:t>
            </a:r>
            <a:endParaRPr lang="en-IE" dirty="0"/>
          </a:p>
          <a:p>
            <a:r>
              <a:rPr lang="en-GB" dirty="0"/>
              <a:t>Energy Settlement</a:t>
            </a:r>
            <a:endParaRPr lang="en-IE" sz="2600" dirty="0"/>
          </a:p>
          <a:p>
            <a:r>
              <a:rPr lang="en-GB" dirty="0"/>
              <a:t>Calculation of Eligible Availability</a:t>
            </a:r>
            <a:endParaRPr lang="en-IE" sz="2600" dirty="0"/>
          </a:p>
          <a:p>
            <a:r>
              <a:rPr lang="en-GB" dirty="0"/>
              <a:t>Calculation of Capacity Payments</a:t>
            </a:r>
            <a:endParaRPr lang="en-IE" sz="2600" dirty="0"/>
          </a:p>
          <a:p>
            <a:pPr lvl="1"/>
            <a:r>
              <a:rPr lang="en-GB" dirty="0"/>
              <a:t>When in generation mode</a:t>
            </a:r>
            <a:endParaRPr lang="en-IE" dirty="0"/>
          </a:p>
          <a:p>
            <a:pPr lvl="1"/>
            <a:r>
              <a:rPr lang="en-GB" dirty="0"/>
              <a:t>When in pumping mode</a:t>
            </a:r>
            <a:endParaRPr lang="en-IE" dirty="0"/>
          </a:p>
          <a:p>
            <a:r>
              <a:rPr lang="en-GB" dirty="0"/>
              <a:t>Calculation of Constraint Payments and Charges</a:t>
            </a:r>
            <a:endParaRPr lang="en-IE" sz="2600" dirty="0"/>
          </a:p>
          <a:p>
            <a:r>
              <a:rPr lang="en-GB" dirty="0"/>
              <a:t>Calculation of Uninstructed Imbalance Payments and Charges</a:t>
            </a:r>
            <a:endParaRPr lang="en-IE" sz="2600" dirty="0"/>
          </a:p>
          <a:p>
            <a:r>
              <a:rPr lang="en-GB" dirty="0"/>
              <a:t>Credit &amp; Settlement</a:t>
            </a:r>
            <a:endParaRPr lang="en-IE" sz="2600" dirty="0"/>
          </a:p>
          <a:p>
            <a:r>
              <a:rPr lang="en-GB" b="1" dirty="0"/>
              <a:t>Inclusion in the MSP software</a:t>
            </a:r>
            <a:r>
              <a:rPr lang="en-GB" dirty="0"/>
              <a:t> and uplift</a:t>
            </a:r>
            <a:endParaRPr lang="en-IE" sz="2600" dirty="0"/>
          </a:p>
          <a:p>
            <a:r>
              <a:rPr lang="en-GB" dirty="0"/>
              <a:t>Treatment of Energy Storage Units when under </a:t>
            </a:r>
            <a:r>
              <a:rPr lang="en-GB" dirty="0" smtClean="0"/>
              <a:t>test</a:t>
            </a:r>
            <a:endParaRPr lang="en-IE" sz="2600" dirty="0"/>
          </a:p>
        </p:txBody>
      </p:sp>
    </p:spTree>
    <p:extLst>
      <p:ext uri="{BB962C8B-B14F-4D97-AF65-F5344CB8AC3E}">
        <p14:creationId xmlns:p14="http://schemas.microsoft.com/office/powerpoint/2010/main" xmlns="" val="20329491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IE" sz="3600" dirty="0" smtClean="0">
                <a:latin typeface="Calibri" pitchFamily="34" charset="0"/>
              </a:rPr>
              <a:t>Assumptions about All Three Options</a:t>
            </a:r>
          </a:p>
        </p:txBody>
      </p:sp>
      <p:sp>
        <p:nvSpPr>
          <p:cNvPr id="5124" name="Content Placeholder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en-US" sz="2000" dirty="0" smtClean="0">
                <a:latin typeface="Calibri" pitchFamily="34" charset="0"/>
              </a:rPr>
              <a:t>All revenues are not dependent on system operator dispatch, or nominated offer from storage operator</a:t>
            </a:r>
          </a:p>
          <a:p>
            <a:pPr eaLnBrk="1"/>
            <a:endParaRPr lang="en-US" sz="2000" dirty="0">
              <a:latin typeface="Calibri" pitchFamily="34" charset="0"/>
            </a:endParaRPr>
          </a:p>
          <a:p>
            <a:pPr eaLnBrk="1"/>
            <a:r>
              <a:rPr lang="en-US" sz="2000" dirty="0" smtClean="0">
                <a:latin typeface="Calibri" pitchFamily="34" charset="0"/>
              </a:rPr>
              <a:t>If we discuss an energy limit, it is a market-based energy limit</a:t>
            </a:r>
          </a:p>
          <a:p>
            <a:pPr eaLnBrk="1"/>
            <a:endParaRPr lang="en-US" sz="2000" dirty="0">
              <a:latin typeface="Calibri" pitchFamily="34" charset="0"/>
            </a:endParaRPr>
          </a:p>
          <a:p>
            <a:pPr eaLnBrk="1"/>
            <a:r>
              <a:rPr lang="en-US" sz="2000" dirty="0" smtClean="0">
                <a:latin typeface="Calibri" pitchFamily="34" charset="0"/>
              </a:rPr>
              <a:t>In the Indicative and Initial Pricing:</a:t>
            </a:r>
          </a:p>
          <a:p>
            <a:pPr lvl="1" eaLnBrk="1"/>
            <a:r>
              <a:rPr lang="en-US" sz="1800" dirty="0" smtClean="0">
                <a:latin typeface="Calibri" pitchFamily="34" charset="0"/>
              </a:rPr>
              <a:t>Price Making Storage:  Energy Target at end of </a:t>
            </a:r>
            <a:r>
              <a:rPr lang="en-US" sz="1800" dirty="0" err="1" smtClean="0">
                <a:latin typeface="Calibri" pitchFamily="34" charset="0"/>
              </a:rPr>
              <a:t>Optimisation</a:t>
            </a:r>
            <a:r>
              <a:rPr lang="en-US" sz="1800" dirty="0" smtClean="0">
                <a:latin typeface="Calibri" pitchFamily="34" charset="0"/>
              </a:rPr>
              <a:t> Time Horizon</a:t>
            </a:r>
          </a:p>
          <a:p>
            <a:pPr lvl="1" eaLnBrk="1"/>
            <a:r>
              <a:rPr lang="en-US" sz="1800" dirty="0" smtClean="0">
                <a:latin typeface="Calibri" pitchFamily="34" charset="0"/>
              </a:rPr>
              <a:t>Availability Feasible Storage Unit:  Energy based on the flows arising from MSQ scheduling</a:t>
            </a:r>
          </a:p>
          <a:p>
            <a:pPr lvl="1" eaLnBrk="1"/>
            <a:r>
              <a:rPr lang="en-US" sz="1800" dirty="0" smtClean="0">
                <a:latin typeface="Calibri" pitchFamily="34" charset="0"/>
              </a:rPr>
              <a:t>Linked Energy Limited Generator:  Energy based on the flows arising from MSQ scheduling of the two different units</a:t>
            </a:r>
            <a:endParaRPr lang="en-IE" sz="700" dirty="0">
              <a:latin typeface="Calibri" pitchFamily="34" charset="0"/>
            </a:endParaRPr>
          </a:p>
          <a:p>
            <a:pPr eaLnBrk="1"/>
            <a:endParaRPr lang="en-US" sz="1100" dirty="0" smtClean="0">
              <a:latin typeface="Calibri" pitchFamily="34" charset="0"/>
            </a:endParaRPr>
          </a:p>
          <a:p>
            <a:pPr marL="0" indent="0" eaLnBrk="1">
              <a:buNone/>
            </a:pPr>
            <a:endParaRPr lang="en-US" sz="20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24712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IE" dirty="0" smtClean="0">
                <a:latin typeface="Calibri" pitchFamily="34" charset="0"/>
              </a:rPr>
              <a:t>More Detail: Full Price Making Storage</a:t>
            </a:r>
          </a:p>
        </p:txBody>
      </p:sp>
      <p:sp>
        <p:nvSpPr>
          <p:cNvPr id="5124" name="Content Placeholder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en-IE" sz="2400" dirty="0" smtClean="0">
                <a:latin typeface="Calibri" pitchFamily="34" charset="0"/>
              </a:rPr>
              <a:t>“Full Price Making Storage”</a:t>
            </a:r>
          </a:p>
          <a:p>
            <a:pPr eaLnBrk="1"/>
            <a:endParaRPr lang="en-US" sz="1400" dirty="0">
              <a:latin typeface="Calibri" pitchFamily="34" charset="0"/>
            </a:endParaRPr>
          </a:p>
          <a:p>
            <a:pPr eaLnBrk="1"/>
            <a:r>
              <a:rPr lang="en-US" sz="2400" dirty="0" smtClean="0">
                <a:latin typeface="Calibri" pitchFamily="34" charset="0"/>
              </a:rPr>
              <a:t>As pumped storage, but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Price quantity pairs submitted for the trading day, across the full range of pumping and generation, including no load</a:t>
            </a:r>
          </a:p>
          <a:p>
            <a:pPr lvl="2" eaLnBrk="1"/>
            <a:r>
              <a:rPr lang="en-US" sz="1600" dirty="0" smtClean="0">
                <a:latin typeface="Calibri" pitchFamily="34" charset="0"/>
              </a:rPr>
              <a:t>Consideration of start-up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Storage scheduling also takes into account cost to generate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Dispatch signals sent to market, constraint payments, make whole payments, uninstructed imbalances, etc.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Consideration of offer price for capacity payment </a:t>
            </a:r>
          </a:p>
          <a:p>
            <a:pPr lvl="2" eaLnBrk="1"/>
            <a:r>
              <a:rPr lang="en-US" sz="1600" dirty="0" smtClean="0">
                <a:latin typeface="Calibri" pitchFamily="34" charset="0"/>
              </a:rPr>
              <a:t>Capacity payment otherwise handled equivalently, which is energy limited availability to generate, less demand MSQ (see next slide)</a:t>
            </a:r>
            <a:endParaRPr lang="en-IE" sz="16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9912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IE" dirty="0" smtClean="0">
                <a:latin typeface="Calibri" pitchFamily="34" charset="0"/>
              </a:rPr>
              <a:t>Capacity Payment for Storage</a:t>
            </a:r>
          </a:p>
        </p:txBody>
      </p:sp>
      <p:sp>
        <p:nvSpPr>
          <p:cNvPr id="5124" name="Content Placeholder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en-IE" sz="2400" dirty="0" smtClean="0">
                <a:latin typeface="Calibri" pitchFamily="34" charset="0"/>
              </a:rPr>
              <a:t>We propose that for any option considered, that this eligible availability calculation (or its financial equivalent) is utilised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99592" y="2649623"/>
            <a:ext cx="0" cy="3456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99592" y="4305807"/>
            <a:ext cx="74460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-36512" y="2348880"/>
            <a:ext cx="1445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Availability</a:t>
            </a:r>
            <a:endParaRPr lang="en-IE" dirty="0"/>
          </a:p>
        </p:txBody>
      </p:sp>
      <p:sp>
        <p:nvSpPr>
          <p:cNvPr id="18" name="TextBox 17"/>
          <p:cNvSpPr txBox="1"/>
          <p:nvPr/>
        </p:nvSpPr>
        <p:spPr>
          <a:xfrm>
            <a:off x="8046236" y="4449823"/>
            <a:ext cx="918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Time </a:t>
            </a:r>
            <a:r>
              <a:rPr lang="en-IE" sz="1100" dirty="0" smtClean="0"/>
              <a:t>(one Trading Day)</a:t>
            </a:r>
            <a:endParaRPr lang="en-IE" dirty="0"/>
          </a:p>
        </p:txBody>
      </p:sp>
      <p:sp>
        <p:nvSpPr>
          <p:cNvPr id="21" name="TextBox 20"/>
          <p:cNvSpPr txBox="1"/>
          <p:nvPr/>
        </p:nvSpPr>
        <p:spPr>
          <a:xfrm>
            <a:off x="102442" y="3009663"/>
            <a:ext cx="797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Gen</a:t>
            </a:r>
            <a:endParaRPr lang="en-IE" dirty="0"/>
          </a:p>
        </p:txBody>
      </p:sp>
      <p:sp>
        <p:nvSpPr>
          <p:cNvPr id="22" name="TextBox 21"/>
          <p:cNvSpPr txBox="1"/>
          <p:nvPr/>
        </p:nvSpPr>
        <p:spPr>
          <a:xfrm>
            <a:off x="102442" y="5280820"/>
            <a:ext cx="797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Pump</a:t>
            </a:r>
            <a:endParaRPr lang="en-IE" dirty="0"/>
          </a:p>
        </p:txBody>
      </p:sp>
      <p:sp>
        <p:nvSpPr>
          <p:cNvPr id="23" name="Rectangle 22"/>
          <p:cNvSpPr/>
          <p:nvPr/>
        </p:nvSpPr>
        <p:spPr>
          <a:xfrm>
            <a:off x="2339752" y="4305807"/>
            <a:ext cx="1224136" cy="1344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/>
              <a:t>MSQ</a:t>
            </a:r>
          </a:p>
          <a:p>
            <a:pPr algn="ctr"/>
            <a:endParaRPr lang="en-IE" sz="14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899592" y="3190261"/>
            <a:ext cx="7446078" cy="0"/>
          </a:xfrm>
          <a:prstGeom prst="straightConnector1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99592" y="5650152"/>
            <a:ext cx="7446078" cy="0"/>
          </a:xfrm>
          <a:prstGeom prst="straightConnector1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508104" y="3190261"/>
            <a:ext cx="2016224" cy="110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400" dirty="0" smtClean="0"/>
              <a:t>MSQ</a:t>
            </a:r>
          </a:p>
          <a:p>
            <a:pPr algn="ctr"/>
            <a:endParaRPr lang="en-IE" sz="1400" dirty="0"/>
          </a:p>
        </p:txBody>
      </p:sp>
      <p:sp>
        <p:nvSpPr>
          <p:cNvPr id="5" name="Freeform 4"/>
          <p:cNvSpPr/>
          <p:nvPr/>
        </p:nvSpPr>
        <p:spPr>
          <a:xfrm>
            <a:off x="4226892" y="3187700"/>
            <a:ext cx="3873500" cy="1143000"/>
          </a:xfrm>
          <a:custGeom>
            <a:avLst/>
            <a:gdLst>
              <a:gd name="connsiteX0" fmla="*/ 0 w 3873500"/>
              <a:gd name="connsiteY0" fmla="*/ 1130300 h 1143000"/>
              <a:gd name="connsiteX1" fmla="*/ 0 w 3873500"/>
              <a:gd name="connsiteY1" fmla="*/ 0 h 1143000"/>
              <a:gd name="connsiteX2" fmla="*/ 3873500 w 3873500"/>
              <a:gd name="connsiteY2" fmla="*/ 0 h 1143000"/>
              <a:gd name="connsiteX3" fmla="*/ 3873500 w 3873500"/>
              <a:gd name="connsiteY3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73500" h="1143000">
                <a:moveTo>
                  <a:pt x="0" y="1130300"/>
                </a:moveTo>
                <a:lnTo>
                  <a:pt x="0" y="0"/>
                </a:lnTo>
                <a:lnTo>
                  <a:pt x="3873500" y="0"/>
                </a:lnTo>
                <a:lnTo>
                  <a:pt x="3873500" y="114300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TextBox 32"/>
          <p:cNvSpPr txBox="1"/>
          <p:nvPr/>
        </p:nvSpPr>
        <p:spPr>
          <a:xfrm>
            <a:off x="3900020" y="2640331"/>
            <a:ext cx="3336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srgbClr val="00B050"/>
                </a:solidFill>
              </a:rPr>
              <a:t>Eligible Generator Availability</a:t>
            </a:r>
            <a:endParaRPr lang="en-IE" dirty="0">
              <a:solidFill>
                <a:srgbClr val="00B05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914400" y="3222848"/>
            <a:ext cx="7213600" cy="2438400"/>
          </a:xfrm>
          <a:custGeom>
            <a:avLst/>
            <a:gdLst>
              <a:gd name="connsiteX0" fmla="*/ 0 w 7213600"/>
              <a:gd name="connsiteY0" fmla="*/ 1092200 h 2438400"/>
              <a:gd name="connsiteX1" fmla="*/ 1422400 w 7213600"/>
              <a:gd name="connsiteY1" fmla="*/ 1092200 h 2438400"/>
              <a:gd name="connsiteX2" fmla="*/ 1422400 w 7213600"/>
              <a:gd name="connsiteY2" fmla="*/ 2438400 h 2438400"/>
              <a:gd name="connsiteX3" fmla="*/ 2667000 w 7213600"/>
              <a:gd name="connsiteY3" fmla="*/ 2438400 h 2438400"/>
              <a:gd name="connsiteX4" fmla="*/ 2667000 w 7213600"/>
              <a:gd name="connsiteY4" fmla="*/ 1079500 h 2438400"/>
              <a:gd name="connsiteX5" fmla="*/ 3365500 w 7213600"/>
              <a:gd name="connsiteY5" fmla="*/ 1079500 h 2438400"/>
              <a:gd name="connsiteX6" fmla="*/ 3365500 w 7213600"/>
              <a:gd name="connsiteY6" fmla="*/ 0 h 2438400"/>
              <a:gd name="connsiteX7" fmla="*/ 7213600 w 7213600"/>
              <a:gd name="connsiteY7" fmla="*/ 0 h 2438400"/>
              <a:gd name="connsiteX8" fmla="*/ 7213600 w 7213600"/>
              <a:gd name="connsiteY8" fmla="*/ 10668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13600" h="2438400">
                <a:moveTo>
                  <a:pt x="0" y="1092200"/>
                </a:moveTo>
                <a:lnTo>
                  <a:pt x="1422400" y="1092200"/>
                </a:lnTo>
                <a:lnTo>
                  <a:pt x="1422400" y="2438400"/>
                </a:lnTo>
                <a:lnTo>
                  <a:pt x="2667000" y="2438400"/>
                </a:lnTo>
                <a:lnTo>
                  <a:pt x="2667000" y="1079500"/>
                </a:lnTo>
                <a:lnTo>
                  <a:pt x="3365500" y="1079500"/>
                </a:lnTo>
                <a:lnTo>
                  <a:pt x="3365500" y="0"/>
                </a:lnTo>
                <a:lnTo>
                  <a:pt x="7213600" y="0"/>
                </a:lnTo>
                <a:lnTo>
                  <a:pt x="7213600" y="106680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TextBox 34"/>
          <p:cNvSpPr txBox="1"/>
          <p:nvPr/>
        </p:nvSpPr>
        <p:spPr>
          <a:xfrm>
            <a:off x="3900020" y="4816229"/>
            <a:ext cx="3336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srgbClr val="FF0000"/>
                </a:solidFill>
              </a:rPr>
              <a:t>Eligible Availability (earns CPM)</a:t>
            </a:r>
            <a:endParaRPr lang="en-I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14231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IE" dirty="0" smtClean="0">
                <a:latin typeface="Calibri" pitchFamily="34" charset="0"/>
              </a:rPr>
              <a:t>More Detail: Availability Feasible Storage Unit</a:t>
            </a:r>
          </a:p>
        </p:txBody>
      </p:sp>
      <p:sp>
        <p:nvSpPr>
          <p:cNvPr id="512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919390"/>
          </a:xfrm>
        </p:spPr>
        <p:txBody>
          <a:bodyPr>
            <a:normAutofit fontScale="77500" lnSpcReduction="20000"/>
          </a:bodyPr>
          <a:lstStyle/>
          <a:p>
            <a:pPr eaLnBrk="1"/>
            <a:r>
              <a:rPr lang="en-IE" sz="2400" dirty="0" smtClean="0">
                <a:latin typeface="Calibri" pitchFamily="34" charset="0"/>
              </a:rPr>
              <a:t>“</a:t>
            </a:r>
            <a:r>
              <a:rPr lang="en-US" sz="2400" dirty="0" smtClean="0">
                <a:latin typeface="Calibri" pitchFamily="34" charset="0"/>
              </a:rPr>
              <a:t>Availability Feasible Storage Unit</a:t>
            </a:r>
            <a:r>
              <a:rPr lang="en-IE" sz="2400" dirty="0" smtClean="0">
                <a:latin typeface="Calibri" pitchFamily="34" charset="0"/>
              </a:rPr>
              <a:t>”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Shares some characteristics with individual Interconnector Unit, but sufficiently different not to take the IU as starting point</a:t>
            </a:r>
            <a:endParaRPr lang="en-IE" sz="2000" dirty="0" smtClean="0">
              <a:latin typeface="Calibri" pitchFamily="34" charset="0"/>
            </a:endParaRPr>
          </a:p>
          <a:p>
            <a:pPr eaLnBrk="1"/>
            <a:endParaRPr lang="en-US" sz="2400" dirty="0" smtClean="0">
              <a:latin typeface="Calibri" pitchFamily="34" charset="0"/>
            </a:endParaRPr>
          </a:p>
          <a:p>
            <a:pPr eaLnBrk="1"/>
            <a:r>
              <a:rPr lang="en-US" sz="2400" dirty="0" smtClean="0">
                <a:latin typeface="Calibri" pitchFamily="34" charset="0"/>
              </a:rPr>
              <a:t>Traded by</a:t>
            </a:r>
            <a:endParaRPr lang="en-US" sz="2400" dirty="0">
              <a:latin typeface="Calibri" pitchFamily="34" charset="0"/>
            </a:endParaRP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Price quantity pairs (negative for storage) submitted half-hourly, no load, and with technical offer data</a:t>
            </a:r>
          </a:p>
          <a:p>
            <a:pPr lvl="2" eaLnBrk="1"/>
            <a:r>
              <a:rPr lang="en-US" sz="1600" dirty="0" smtClean="0">
                <a:latin typeface="Calibri" pitchFamily="34" charset="0"/>
              </a:rPr>
              <a:t>Note that start-up costs again may be an undue complication here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Adjusted by participant for EA1, EA2, WD under BCOP to secure storage and generation availability</a:t>
            </a:r>
          </a:p>
          <a:p>
            <a:pPr lvl="2" eaLnBrk="1"/>
            <a:r>
              <a:rPr lang="en-US" sz="1600" dirty="0" smtClean="0">
                <a:latin typeface="Calibri" pitchFamily="34" charset="0"/>
              </a:rPr>
              <a:t>Secured storage becomes demand availability in Schedule (see later for eligible </a:t>
            </a:r>
            <a:r>
              <a:rPr lang="en-US" sz="1600" dirty="0" err="1" smtClean="0">
                <a:latin typeface="Calibri" pitchFamily="34" charset="0"/>
              </a:rPr>
              <a:t>availabilty</a:t>
            </a:r>
            <a:r>
              <a:rPr lang="en-US" sz="1600" dirty="0" smtClean="0">
                <a:latin typeface="Calibri" pitchFamily="34" charset="0"/>
              </a:rPr>
              <a:t>)</a:t>
            </a:r>
          </a:p>
          <a:p>
            <a:pPr lvl="2" eaLnBrk="1"/>
            <a:r>
              <a:rPr lang="en-US" sz="1600" dirty="0" smtClean="0">
                <a:latin typeface="Calibri" pitchFamily="34" charset="0"/>
              </a:rPr>
              <a:t>Secured generation becomes generator </a:t>
            </a:r>
            <a:r>
              <a:rPr lang="en-US" sz="1600" dirty="0">
                <a:latin typeface="Calibri" pitchFamily="34" charset="0"/>
              </a:rPr>
              <a:t>availability in Schedule (see later for eligible </a:t>
            </a:r>
            <a:r>
              <a:rPr lang="en-US" sz="1600" dirty="0" err="1">
                <a:latin typeface="Calibri" pitchFamily="34" charset="0"/>
              </a:rPr>
              <a:t>availabilty</a:t>
            </a:r>
            <a:r>
              <a:rPr lang="en-US" sz="1600" dirty="0">
                <a:latin typeface="Calibri" pitchFamily="34" charset="0"/>
              </a:rPr>
              <a:t>)</a:t>
            </a:r>
            <a:endParaRPr lang="en-US" sz="1600" dirty="0" smtClean="0">
              <a:latin typeface="Calibri" pitchFamily="34" charset="0"/>
            </a:endParaRPr>
          </a:p>
          <a:p>
            <a:pPr lvl="2" eaLnBrk="1"/>
            <a:r>
              <a:rPr lang="en-US" sz="1600" dirty="0" smtClean="0">
                <a:latin typeface="Calibri" pitchFamily="34" charset="0"/>
              </a:rPr>
              <a:t>Will need </a:t>
            </a:r>
            <a:r>
              <a:rPr lang="en-US" sz="1600" dirty="0">
                <a:latin typeface="Calibri" pitchFamily="34" charset="0"/>
              </a:rPr>
              <a:t>to limit </a:t>
            </a:r>
            <a:r>
              <a:rPr lang="en-US" sz="1600" dirty="0" smtClean="0">
                <a:latin typeface="Calibri" pitchFamily="34" charset="0"/>
              </a:rPr>
              <a:t>secured </a:t>
            </a:r>
            <a:r>
              <a:rPr lang="en-US" sz="1600" dirty="0">
                <a:latin typeface="Calibri" pitchFamily="34" charset="0"/>
              </a:rPr>
              <a:t>availability with </a:t>
            </a:r>
            <a:r>
              <a:rPr lang="en-US" sz="1600" dirty="0" smtClean="0">
                <a:latin typeface="Calibri" pitchFamily="34" charset="0"/>
              </a:rPr>
              <a:t>some proxy for energy limit (see next slide)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Market schedules availabilities as per normal</a:t>
            </a: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Submitted meter data, dispatch quantities, with constraint payments, make whole payments</a:t>
            </a:r>
            <a:endParaRPr lang="en-US" sz="1200" dirty="0" smtClean="0">
              <a:latin typeface="Calibri" pitchFamily="34" charset="0"/>
            </a:endParaRPr>
          </a:p>
          <a:p>
            <a:pPr lvl="1" eaLnBrk="1"/>
            <a:r>
              <a:rPr lang="en-US" sz="2000" dirty="0" smtClean="0">
                <a:latin typeface="Calibri" pitchFamily="34" charset="0"/>
              </a:rPr>
              <a:t>Capacity payments against technical availabilities, and not secured availability, subject to energy limit</a:t>
            </a:r>
          </a:p>
          <a:p>
            <a:pPr lvl="2" eaLnBrk="1"/>
            <a:r>
              <a:rPr lang="en-US" sz="1600" dirty="0" smtClean="0">
                <a:latin typeface="Calibri" pitchFamily="34" charset="0"/>
              </a:rPr>
              <a:t>As per pumped storage</a:t>
            </a:r>
          </a:p>
        </p:txBody>
      </p:sp>
    </p:spTree>
    <p:extLst>
      <p:ext uri="{BB962C8B-B14F-4D97-AF65-F5344CB8AC3E}">
        <p14:creationId xmlns:p14="http://schemas.microsoft.com/office/powerpoint/2010/main" xmlns="" val="37570450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1459</MMTID>
    <ModID xmlns="bd8dd43f-48f8-46ce-9b8d-78f402b7750b">658</ModID>
  </documentManagement>
</p:properties>
</file>

<file path=customXml/itemProps1.xml><?xml version="1.0" encoding="utf-8"?>
<ds:datastoreItem xmlns:ds="http://schemas.openxmlformats.org/officeDocument/2006/customXml" ds:itemID="{C2F68B66-813F-4D2A-8561-C17135A53BD3}"/>
</file>

<file path=customXml/itemProps2.xml><?xml version="1.0" encoding="utf-8"?>
<ds:datastoreItem xmlns:ds="http://schemas.openxmlformats.org/officeDocument/2006/customXml" ds:itemID="{BC9743DB-2A94-4EC3-8F4E-1B2A374D05A3}"/>
</file>

<file path=customXml/itemProps3.xml><?xml version="1.0" encoding="utf-8"?>
<ds:datastoreItem xmlns:ds="http://schemas.openxmlformats.org/officeDocument/2006/customXml" ds:itemID="{3BA6F1C1-697A-4791-B4DF-52526E5B16BB}"/>
</file>

<file path=docProps/app.xml><?xml version="1.0" encoding="utf-8"?>
<Properties xmlns="http://schemas.openxmlformats.org/officeDocument/2006/extended-properties" xmlns:vt="http://schemas.openxmlformats.org/officeDocument/2006/docPropsVTypes">
  <TotalTime>3699</TotalTime>
  <Words>2522</Words>
  <Application>Microsoft Office PowerPoint</Application>
  <PresentationFormat>On-screen Show (4:3)</PresentationFormat>
  <Paragraphs>355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Evaluation of Proposals for New Rules for Energy Storage</vt:lpstr>
      <vt:lpstr>Our Objectives</vt:lpstr>
      <vt:lpstr>Review of Last Workshop</vt:lpstr>
      <vt:lpstr>The Options</vt:lpstr>
      <vt:lpstr>The Criteria</vt:lpstr>
      <vt:lpstr>Assumptions about All Three Options</vt:lpstr>
      <vt:lpstr>More Detail: Full Price Making Storage</vt:lpstr>
      <vt:lpstr>Capacity Payment for Storage</vt:lpstr>
      <vt:lpstr>More Detail: Availability Feasible Storage Unit</vt:lpstr>
      <vt:lpstr>More Detail: Why Secure Availability?</vt:lpstr>
      <vt:lpstr>More Detail: Linked Energy Limited Generator</vt:lpstr>
      <vt:lpstr>Evaluate Scheduling</vt:lpstr>
      <vt:lpstr>Evaluate EA and Capacity Payment</vt:lpstr>
      <vt:lpstr>Evaluate COD and TOD</vt:lpstr>
      <vt:lpstr>Evaluate Constraint Payments and Charges</vt:lpstr>
      <vt:lpstr>Evaluate Uninstructed Imbalances and Charges</vt:lpstr>
      <vt:lpstr>Evaluate Pricing and Uplift</vt:lpstr>
      <vt:lpstr>Evaluate Credit Cover, Settlement, Under Test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 2 Slides</dc:title>
  <dc:creator>Mullany Eng Base</dc:creator>
  <cp:lastModifiedBy>aodonnell</cp:lastModifiedBy>
  <cp:revision>119</cp:revision>
  <cp:lastPrinted>2012-10-22T16:52:26Z</cp:lastPrinted>
  <dcterms:created xsi:type="dcterms:W3CDTF">2012-04-11T11:52:29Z</dcterms:created>
  <dcterms:modified xsi:type="dcterms:W3CDTF">2012-10-23T13:24:52Z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996</vt:lpwstr>
  </property>
  <property fmtid="{D5CDD505-2E9C-101B-9397-08002B2CF9AE}" pid="7" name="Year of Modification Proposal">
    <vt:lpwstr>2012</vt:lpwstr>
  </property>
  <property fmtid="{D5CDD505-2E9C-101B-9397-08002B2CF9AE}" pid="8" name="Document Type">
    <vt:lpwstr>Slides</vt:lpwstr>
  </property>
  <property fmtid="{D5CDD505-2E9C-101B-9397-08002B2CF9AE}" pid="10" name="_CopySource">
    <vt:lpwstr>GES_WorkingGroup2_New Options Evaluated_.pptx</vt:lpwstr>
  </property>
  <property fmtid="{D5CDD505-2E9C-101B-9397-08002B2CF9AE}" pid="11" name="Order">
    <vt:r8>337100</vt:r8>
  </property>
</Properties>
</file>