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63" r:id="rId5"/>
    <p:sldId id="274" r:id="rId6"/>
    <p:sldId id="275" r:id="rId7"/>
    <p:sldId id="277" r:id="rId8"/>
    <p:sldId id="278" r:id="rId9"/>
    <p:sldId id="276" r:id="rId10"/>
    <p:sldId id="27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 xmlns:mv="urn:schemas-microsoft-com:mac:vml" xmlns:mc="http://schemas.openxmlformats.org/markup-compatibility/2006">
        <p14:section name="Untitled Section" id="{42264430-39D9-2941-9774-69F969613334}">
          <p14:sldIdLst>
            <p14:sldId id="259"/>
            <p14:sldId id="261"/>
            <p14:sldId id="26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8A8C"/>
    <a:srgbClr val="898989"/>
  </p:clrMru>
  <p:extLst>
    <p:ext uri="{E76CE94A-603C-4142-B9EB-6D1370010A27}">
      <p14:discardImageEditData xmlns="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96" y="-9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4" d="100"/>
          <a:sy n="94" d="100"/>
        </p:scale>
        <p:origin x="-3776" y="-12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387DD-2551-1A49-BD42-E15F1B499394}" type="datetimeFigureOut">
              <a:rPr lang="en-US" smtClean="0"/>
              <a:pPr/>
              <a:t>7/30/2012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62D10-B9CE-CE4C-A1B6-8EA88424E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120172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868A8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lack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0" y="0"/>
            <a:ext cx="9135879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5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3800" b="1" kern="1200">
          <a:solidFill>
            <a:srgbClr val="465176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rgbClr val="868A8C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7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7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7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A_mai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0" y="0"/>
            <a:ext cx="9135879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872093"/>
            <a:ext cx="7772400" cy="1413907"/>
          </a:xfrm>
        </p:spPr>
        <p:txBody>
          <a:bodyPr>
            <a:noAutofit/>
          </a:bodyPr>
          <a:lstStyle/>
          <a:p>
            <a:pPr algn="ctr"/>
            <a:r>
              <a:rPr lang="en-IE" dirty="0" smtClean="0">
                <a:solidFill>
                  <a:srgbClr val="495176"/>
                </a:solidFill>
              </a:rPr>
              <a:t>MOD_14_12</a:t>
            </a:r>
            <a:endParaRPr lang="en-US" b="1" dirty="0">
              <a:solidFill>
                <a:srgbClr val="495176"/>
              </a:solidFill>
              <a:latin typeface="Arial"/>
              <a:cs typeface="Arial"/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71600" y="2560185"/>
            <a:ext cx="6400800" cy="1053542"/>
          </a:xfrm>
        </p:spPr>
        <p:txBody>
          <a:bodyPr>
            <a:normAutofit/>
          </a:bodyPr>
          <a:lstStyle/>
          <a:p>
            <a:pPr>
              <a:lnSpc>
                <a:spcPts val="2900"/>
              </a:lnSpc>
            </a:pPr>
            <a:endParaRPr lang="en-IE" sz="2900" b="1" dirty="0" smtClean="0"/>
          </a:p>
          <a:p>
            <a:pPr>
              <a:lnSpc>
                <a:spcPts val="2900"/>
              </a:lnSpc>
            </a:pPr>
            <a:r>
              <a:rPr lang="en-IE" sz="2900" b="1" dirty="0" smtClean="0"/>
              <a:t>Reference to MO Status for VTOD </a:t>
            </a:r>
            <a:endParaRPr lang="en-US" sz="2900" b="1" dirty="0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386416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 (1)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IE" sz="2000" dirty="0" smtClean="0">
                <a:solidFill>
                  <a:schemeClr val="tx1"/>
                </a:solidFill>
              </a:rPr>
              <a:t>Mod_47_08 V2 </a:t>
            </a:r>
          </a:p>
          <a:p>
            <a:pPr lvl="1">
              <a:buFont typeface="Wingdings" pitchFamily="2" charset="2"/>
              <a:buChar char="§"/>
            </a:pPr>
            <a:r>
              <a:rPr lang="en-IE" sz="1800" dirty="0" smtClean="0"/>
              <a:t>Approved by the RAs in May 2009</a:t>
            </a:r>
          </a:p>
          <a:p>
            <a:pPr lvl="1">
              <a:buFont typeface="Wingdings" pitchFamily="2" charset="2"/>
              <a:buChar char="§"/>
            </a:pPr>
            <a:r>
              <a:rPr lang="en-IE" sz="1800" dirty="0" smtClean="0"/>
              <a:t>Implemented in the SEM systems in November 2010</a:t>
            </a:r>
          </a:p>
          <a:p>
            <a:pPr>
              <a:buFont typeface="Wingdings" pitchFamily="2" charset="2"/>
              <a:buChar char="§"/>
            </a:pPr>
            <a:endParaRPr lang="en-IE" sz="20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IE" sz="2000" dirty="0" smtClean="0">
                <a:solidFill>
                  <a:schemeClr val="tx1"/>
                </a:solidFill>
              </a:rPr>
              <a:t>This Mod resulted in a CMS change whereby a participant could have up to 6 Approved Validation Data Sets for a particular generation unit in the SEM systems</a:t>
            </a:r>
          </a:p>
          <a:p>
            <a:pPr>
              <a:buFont typeface="Wingdings" pitchFamily="2" charset="2"/>
              <a:buChar char="§"/>
            </a:pPr>
            <a:endParaRPr lang="en-GB" sz="20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</a:rPr>
              <a:t>Approval time for newly submitted </a:t>
            </a:r>
            <a:r>
              <a:rPr lang="en-AU" sz="2000" dirty="0" smtClean="0">
                <a:solidFill>
                  <a:schemeClr val="tx1"/>
                </a:solidFill>
              </a:rPr>
              <a:t>Validation Data Set of 10 Working Days</a:t>
            </a:r>
            <a:endParaRPr lang="en-IE" sz="2000" dirty="0" smtClean="0">
              <a:solidFill>
                <a:schemeClr val="tx1"/>
              </a:solidFill>
            </a:endParaRPr>
          </a:p>
          <a:p>
            <a:endParaRPr lang="en-I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 (2)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IE" sz="2000" dirty="0" smtClean="0">
                <a:solidFill>
                  <a:schemeClr val="tx1"/>
                </a:solidFill>
              </a:rPr>
              <a:t>The implementation of MOD_47_08 in the SEM systems requires that as well as SO approval (or rejection) for a submitted Validation Data set, the MO must also approve (or reject) the set before it becomes an Approved Validation Data Set. </a:t>
            </a:r>
          </a:p>
          <a:p>
            <a:pPr>
              <a:buFont typeface="Wingdings" pitchFamily="2" charset="2"/>
              <a:buChar char="§"/>
            </a:pPr>
            <a:endParaRPr lang="en-IE" sz="20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IE" sz="2000" dirty="0" smtClean="0">
                <a:solidFill>
                  <a:schemeClr val="tx1"/>
                </a:solidFill>
              </a:rPr>
              <a:t>This Modification Proposal seeks to ensure that the MO responsibility is outlined in the TSC and that an appropriate timeline is attributed to this.</a:t>
            </a:r>
          </a:p>
          <a:p>
            <a:pPr>
              <a:buFont typeface="Wingdings" pitchFamily="2" charset="2"/>
              <a:buChar char="§"/>
            </a:pPr>
            <a:endParaRPr lang="en-IE" sz="20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IE" sz="2000" dirty="0" smtClean="0">
                <a:solidFill>
                  <a:schemeClr val="tx1"/>
                </a:solidFill>
              </a:rPr>
              <a:t>It is not intended to change the 10 Working Day timeline for SO validation which came about from MOD_47_08 V2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599" cy="86143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T&amp;SC Drafting Change</a:t>
            </a:r>
            <a:endParaRPr lang="en-I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942109"/>
            <a:ext cx="8229600" cy="5033818"/>
          </a:xfrm>
        </p:spPr>
        <p:txBody>
          <a:bodyPr>
            <a:normAutofit/>
          </a:bodyPr>
          <a:lstStyle/>
          <a:p>
            <a:pPr marL="192024" indent="-192024" eaLnBrk="0" fontAlgn="base" hangingPunct="0">
              <a:spcBef>
                <a:spcPts val="288"/>
              </a:spcBef>
              <a:buNone/>
            </a:pPr>
            <a:r>
              <a:rPr lang="en-GB" sz="1200" b="1" u="sng" dirty="0" smtClean="0">
                <a:solidFill>
                  <a:schemeClr val="tx1"/>
                </a:solidFill>
                <a:ea typeface="ＭＳ Ｐゴシック"/>
                <a:cs typeface="ＭＳ Ｐゴシック"/>
              </a:rPr>
              <a:t>BODY OF TSC:</a:t>
            </a:r>
            <a:endParaRPr lang="en-IE" sz="1200" dirty="0" smtClean="0"/>
          </a:p>
          <a:p>
            <a:pPr marL="192024" indent="-192024" eaLnBrk="0" fontAlgn="base" hangingPunct="0">
              <a:spcBef>
                <a:spcPts val="288"/>
              </a:spcBef>
              <a:buNone/>
            </a:pPr>
            <a:r>
              <a:rPr lang="en-GB" sz="1200" dirty="0" smtClean="0">
                <a:solidFill>
                  <a:schemeClr val="tx1"/>
                </a:solidFill>
                <a:ea typeface="ＭＳ Ｐゴシック"/>
                <a:cs typeface="ＭＳ Ｐゴシック"/>
              </a:rPr>
              <a:t>3.42F		The System Operator shall assess each submitted Validation Data Set within 10 Working Days </a:t>
            </a:r>
            <a:endParaRPr lang="en-IE" sz="1200" dirty="0" smtClean="0"/>
          </a:p>
          <a:p>
            <a:pPr marL="192024" indent="-192024" eaLnBrk="0" fontAlgn="base" hangingPunct="0">
              <a:spcBef>
                <a:spcPts val="288"/>
              </a:spcBef>
              <a:buNone/>
            </a:pPr>
            <a:r>
              <a:rPr lang="en-GB" sz="1200" dirty="0" smtClean="0">
                <a:solidFill>
                  <a:schemeClr val="tx1"/>
                </a:solidFill>
                <a:ea typeface="ＭＳ Ｐゴシック"/>
                <a:cs typeface="ＭＳ Ｐゴシック"/>
              </a:rPr>
              <a:t>			and either approve or reject the submitted Validation Data Set and advise the Market Operator 				accordingly.</a:t>
            </a:r>
            <a:endParaRPr lang="en-IE" sz="1200" dirty="0" smtClean="0">
              <a:solidFill>
                <a:schemeClr val="tx1"/>
              </a:solidFill>
              <a:ea typeface="ＭＳ Ｐゴシック"/>
              <a:cs typeface="ＭＳ Ｐゴシック"/>
            </a:endParaRPr>
          </a:p>
          <a:p>
            <a:pPr marL="192024" indent="-192024" eaLnBrk="0" fontAlgn="base" hangingPunct="0">
              <a:spcBef>
                <a:spcPts val="288"/>
              </a:spcBef>
              <a:buNone/>
            </a:pPr>
            <a:r>
              <a:rPr lang="en-GB" sz="1200" dirty="0" smtClean="0">
                <a:solidFill>
                  <a:schemeClr val="tx1"/>
                </a:solidFill>
                <a:ea typeface="ＭＳ Ｐゴシック"/>
                <a:cs typeface="ＭＳ Ｐゴシック"/>
              </a:rPr>
              <a:t>3.42G		If a submitted Validation Data Set is approved by the relevant System Operator</a:t>
            </a:r>
            <a:r>
              <a:rPr lang="en-GB" sz="1200" u="sng" dirty="0" smtClean="0">
                <a:solidFill>
                  <a:srgbClr val="FF0000"/>
                </a:solidFill>
                <a:ea typeface="ＭＳ Ｐゴシック"/>
                <a:cs typeface="ＭＳ Ｐゴシック"/>
              </a:rPr>
              <a:t>, the Market Operator</a:t>
            </a:r>
            <a:r>
              <a:rPr lang="en-GB" sz="1200" dirty="0" smtClean="0">
                <a:solidFill>
                  <a:srgbClr val="FF0000"/>
                </a:solidFill>
                <a:ea typeface="ＭＳ Ｐゴシック"/>
                <a:cs typeface="ＭＳ Ｐゴシック"/>
              </a:rPr>
              <a:t> 			</a:t>
            </a:r>
            <a:r>
              <a:rPr lang="en-GB" sz="1200" u="sng" dirty="0" smtClean="0">
                <a:solidFill>
                  <a:srgbClr val="FF0000"/>
                </a:solidFill>
                <a:ea typeface="ＭＳ Ｐゴシック"/>
                <a:cs typeface="ＭＳ Ｐゴシック"/>
              </a:rPr>
              <a:t>shall ensure that the approved status is matched in the CMS within 1 Working Day, in order for</a:t>
            </a:r>
            <a:r>
              <a:rPr lang="en-GB" sz="1200" dirty="0" smtClean="0">
                <a:solidFill>
                  <a:srgbClr val="FF0000"/>
                </a:solidFill>
                <a:ea typeface="ＭＳ Ｐゴシック"/>
                <a:cs typeface="ＭＳ Ｐゴシック"/>
              </a:rPr>
              <a:t> </a:t>
            </a:r>
            <a:r>
              <a:rPr lang="en-GB" sz="1200" dirty="0" smtClean="0">
                <a:solidFill>
                  <a:schemeClr val="tx1"/>
                </a:solidFill>
                <a:ea typeface="ＭＳ Ｐゴシック"/>
                <a:cs typeface="ＭＳ Ｐゴシック"/>
              </a:rPr>
              <a:t>the 			relevant Validation Data Set </a:t>
            </a:r>
            <a:r>
              <a:rPr lang="en-GB" sz="1200" strike="sngStrike" dirty="0" smtClean="0">
                <a:solidFill>
                  <a:srgbClr val="FF0000"/>
                </a:solidFill>
                <a:ea typeface="ＭＳ Ｐゴシック"/>
                <a:cs typeface="ＭＳ Ｐゴシック"/>
              </a:rPr>
              <a:t>shall </a:t>
            </a:r>
            <a:r>
              <a:rPr lang="en-GB" sz="1200" u="sng" dirty="0" smtClean="0">
                <a:solidFill>
                  <a:srgbClr val="FF0000"/>
                </a:solidFill>
                <a:ea typeface="ＭＳ Ｐゴシック"/>
                <a:cs typeface="ＭＳ Ｐゴシック"/>
              </a:rPr>
              <a:t>to </a:t>
            </a:r>
            <a:r>
              <a:rPr lang="en-GB" sz="1200" dirty="0" smtClean="0">
                <a:solidFill>
                  <a:schemeClr val="tx1"/>
                </a:solidFill>
                <a:ea typeface="ＭＳ Ｐゴシック"/>
                <a:cs typeface="ＭＳ Ｐゴシック"/>
              </a:rPr>
              <a:t>be deemed to be an Approved Validation Data Set</a:t>
            </a:r>
            <a:r>
              <a:rPr lang="en-GB" sz="1200" u="sng" dirty="0" smtClean="0">
                <a:solidFill>
                  <a:srgbClr val="FF0000"/>
                </a:solidFill>
                <a:ea typeface="ＭＳ Ｐゴシック"/>
                <a:cs typeface="ＭＳ Ｐゴシック"/>
              </a:rPr>
              <a:t>.</a:t>
            </a:r>
            <a:r>
              <a:rPr lang="en-GB" sz="1200" dirty="0" smtClean="0">
                <a:solidFill>
                  <a:srgbClr val="FF0000"/>
                </a:solidFill>
                <a:ea typeface="ＭＳ Ｐゴシック"/>
                <a:cs typeface="ＭＳ Ｐゴシック"/>
              </a:rPr>
              <a:t> </a:t>
            </a:r>
            <a:r>
              <a:rPr lang="en-GB" sz="1200" strike="sngStrike" dirty="0" smtClean="0">
                <a:solidFill>
                  <a:srgbClr val="FF0000"/>
                </a:solidFill>
                <a:ea typeface="ＭＳ Ｐゴシック"/>
                <a:cs typeface="ＭＳ Ｐゴシック"/>
              </a:rPr>
              <a:t>and </a:t>
            </a:r>
            <a:r>
              <a:rPr lang="en-GB" sz="1200" u="sng" dirty="0" smtClean="0">
                <a:solidFill>
                  <a:srgbClr val="FF0000"/>
                </a:solidFill>
                <a:ea typeface="ＭＳ Ｐゴシック"/>
                <a:cs typeface="ＭＳ Ｐゴシック"/>
              </a:rPr>
              <a:t>The set  </a:t>
            </a:r>
            <a:r>
              <a:rPr lang="en-GB" sz="1200" dirty="0" smtClean="0">
                <a:solidFill>
                  <a:schemeClr val="tx1"/>
                </a:solidFill>
                <a:ea typeface="ＭＳ Ｐゴシック"/>
                <a:cs typeface="ＭＳ Ｐゴシック"/>
              </a:rPr>
              <a:t>will 		be identified thereafter by its Validation Data Set Number. Otherwise the submitted Validation Data Set 		shall be deemed to be rejected.</a:t>
            </a:r>
            <a:endParaRPr lang="en-GB" sz="1200" b="1" u="sng" dirty="0" smtClean="0">
              <a:solidFill>
                <a:schemeClr val="tx1"/>
              </a:solidFill>
              <a:ea typeface="ＭＳ Ｐゴシック"/>
              <a:cs typeface="ＭＳ Ｐゴシック"/>
            </a:endParaRPr>
          </a:p>
          <a:p>
            <a:pPr marL="192024" indent="-192024" eaLnBrk="0" fontAlgn="base" hangingPunct="0">
              <a:spcBef>
                <a:spcPts val="288"/>
              </a:spcBef>
            </a:pPr>
            <a:endParaRPr lang="en-GB" sz="1200" b="1" u="sng" dirty="0" smtClean="0">
              <a:solidFill>
                <a:schemeClr val="tx1"/>
              </a:solidFill>
              <a:ea typeface="ＭＳ Ｐゴシック"/>
              <a:cs typeface="ＭＳ Ｐゴシック"/>
            </a:endParaRPr>
          </a:p>
          <a:p>
            <a:pPr marL="192024" indent="-192024" eaLnBrk="0" fontAlgn="base" hangingPunct="0">
              <a:spcBef>
                <a:spcPts val="288"/>
              </a:spcBef>
              <a:buNone/>
            </a:pPr>
            <a:r>
              <a:rPr lang="en-GB" sz="1200" b="1" u="sng" dirty="0" smtClean="0">
                <a:solidFill>
                  <a:schemeClr val="tx1"/>
                </a:solidFill>
                <a:ea typeface="ＭＳ Ｐゴシック"/>
                <a:cs typeface="ＭＳ Ｐゴシック"/>
              </a:rPr>
              <a:t>Agreed Procedure 4: Transaction Submission and Validation:</a:t>
            </a:r>
          </a:p>
          <a:p>
            <a:pPr>
              <a:buNone/>
            </a:pPr>
            <a:endParaRPr lang="en-GB" sz="1200" b="1" u="sng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GB" sz="1200" b="1" u="sng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GB" sz="1200" b="1" u="sng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GB" sz="1200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GB" sz="1200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GB" sz="1200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GB" sz="12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GB" sz="1200" b="1" dirty="0" smtClean="0">
                <a:solidFill>
                  <a:schemeClr val="tx1"/>
                </a:solidFill>
              </a:rPr>
              <a:t>2.6.6.3 Change of Validation Data Set:</a:t>
            </a:r>
            <a:endParaRPr lang="en-IE" sz="12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IE" sz="1200" b="1" dirty="0" smtClean="0">
                <a:solidFill>
                  <a:schemeClr val="tx1"/>
                </a:solidFill>
              </a:rPr>
              <a:t>	</a:t>
            </a:r>
            <a:r>
              <a:rPr lang="en-GB" sz="1200" dirty="0" smtClean="0">
                <a:solidFill>
                  <a:schemeClr val="tx1"/>
                </a:solidFill>
              </a:rPr>
              <a:t>If a Participant wishes to change the data elements of one of its six Validation Data Sets, it may do so using the “Submission of Validation Data Sets” process above. The</a:t>
            </a:r>
            <a:r>
              <a:rPr lang="en-GB" sz="1200" strike="sngStrike" dirty="0" smtClean="0">
                <a:solidFill>
                  <a:srgbClr val="FF0000"/>
                </a:solidFill>
              </a:rPr>
              <a:t>re is an</a:t>
            </a:r>
            <a:r>
              <a:rPr lang="en-GB" sz="1200" dirty="0" smtClean="0">
                <a:solidFill>
                  <a:srgbClr val="FF0000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approval time </a:t>
            </a:r>
            <a:r>
              <a:rPr lang="en-GB" sz="1200" strike="sngStrike" dirty="0" smtClean="0">
                <a:solidFill>
                  <a:srgbClr val="FF0000"/>
                </a:solidFill>
              </a:rPr>
              <a:t>of up to ten days for changes to VDSs.  </a:t>
            </a:r>
            <a:r>
              <a:rPr lang="en-GB" sz="1200" u="sng" dirty="0" smtClean="0">
                <a:solidFill>
                  <a:srgbClr val="FF0000"/>
                </a:solidFill>
              </a:rPr>
              <a:t> for this submission is outlined in Table 4 of this Agreed Procedure, “Data Transaction Approval Requirements”.</a:t>
            </a:r>
            <a:endParaRPr lang="en-IE" sz="1200" dirty="0" smtClean="0">
              <a:solidFill>
                <a:srgbClr val="FF0000"/>
              </a:solidFill>
            </a:endParaRPr>
          </a:p>
          <a:p>
            <a:pPr marL="192024" indent="-192024" eaLnBrk="0" fontAlgn="base" hangingPunct="0">
              <a:spcBef>
                <a:spcPts val="288"/>
              </a:spcBef>
            </a:pPr>
            <a:endParaRPr lang="en-IE" sz="1200" dirty="0" smtClean="0"/>
          </a:p>
          <a:p>
            <a:endParaRPr lang="en-IE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6275" y="3320401"/>
            <a:ext cx="779145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141" y="615073"/>
            <a:ext cx="8356858" cy="5148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7252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IE" sz="2000" dirty="0" smtClean="0">
                <a:solidFill>
                  <a:schemeClr val="tx1"/>
                </a:solidFill>
              </a:rPr>
              <a:t>Since November 2010 the TSOs have received 69 VTOD requests</a:t>
            </a:r>
          </a:p>
          <a:p>
            <a:pPr>
              <a:buFont typeface="Wingdings" pitchFamily="2" charset="2"/>
              <a:buChar char="§"/>
            </a:pPr>
            <a:endParaRPr lang="en-GB" sz="20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</a:rPr>
              <a:t>Vast majority have matching MO status on same working day as SO status communicated (&gt;90%)</a:t>
            </a:r>
          </a:p>
          <a:p>
            <a:pPr>
              <a:buFont typeface="Wingdings" pitchFamily="2" charset="2"/>
              <a:buChar char="§"/>
            </a:pPr>
            <a:endParaRPr lang="en-GB" sz="20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</a:rPr>
              <a:t>Modification seeks to reflect the role of the MO in respect of VTOD in the TSC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3_mai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0" y="0"/>
            <a:ext cx="9135879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68184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irGrid Group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FromMMT xmlns="f69c7b9a-bbed-41f8-b24c-bbeb71979adf">true</FromMMT>
    <MMTID xmlns="f69c7b9a-bbed-41f8-b24c-bbeb71979adf">1425</MMTID>
    <ModID xmlns="bd8dd43f-48f8-46ce-9b8d-78f402b7750b">662</ModID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B7C39DD-7A1D-4F72-A663-593D64167F21}"/>
</file>

<file path=customXml/itemProps2.xml><?xml version="1.0" encoding="utf-8"?>
<ds:datastoreItem xmlns:ds="http://schemas.openxmlformats.org/officeDocument/2006/customXml" ds:itemID="{8343EED1-C4DD-4A58-8189-5D0A721C5814}"/>
</file>

<file path=customXml/itemProps3.xml><?xml version="1.0" encoding="utf-8"?>
<ds:datastoreItem xmlns:ds="http://schemas.openxmlformats.org/officeDocument/2006/customXml" ds:itemID="{71EAFE4E-DE54-43AD-BD19-E786F9BA03B9}"/>
</file>

<file path=docProps/app.xml><?xml version="1.0" encoding="utf-8"?>
<Properties xmlns="http://schemas.openxmlformats.org/officeDocument/2006/extended-properties" xmlns:vt="http://schemas.openxmlformats.org/officeDocument/2006/docPropsVTypes">
  <Template>EirGrid Group Master Template</Template>
  <TotalTime>186</TotalTime>
  <Words>215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EirGrid Group Master Template</vt:lpstr>
      <vt:lpstr>MOD_14_12</vt:lpstr>
      <vt:lpstr>Context (1)</vt:lpstr>
      <vt:lpstr>Context (2)</vt:lpstr>
      <vt:lpstr>T&amp;SC Drafting Change</vt:lpstr>
      <vt:lpstr>Slide 5</vt:lpstr>
      <vt:lpstr>Summary</vt:lpstr>
      <vt:lpstr>Slide 7</vt:lpstr>
    </vt:vector>
  </TitlesOfParts>
  <Company>EIRGRID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43 Slides</dc:title>
  <dc:creator>Michael Carrington</dc:creator>
  <cp:lastModifiedBy>aodonnell</cp:lastModifiedBy>
  <cp:revision>28</cp:revision>
  <dcterms:created xsi:type="dcterms:W3CDTF">2012-07-30T09:13:41Z</dcterms:created>
  <dcterms:modified xsi:type="dcterms:W3CDTF">2012-07-30T14:55:42Z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5" name="Copy to Website">
    <vt:lpwstr>true</vt:lpwstr>
  </property>
  <property fmtid="{D5CDD505-2E9C-101B-9397-08002B2CF9AE}" pid="6" name="Mod ID">
    <vt:lpwstr>999</vt:lpwstr>
  </property>
  <property fmtid="{D5CDD505-2E9C-101B-9397-08002B2CF9AE}" pid="7" name="Year of Modification Proposal">
    <vt:lpwstr>2012</vt:lpwstr>
  </property>
  <property fmtid="{D5CDD505-2E9C-101B-9397-08002B2CF9AE}" pid="8" name="Document Type">
    <vt:lpwstr>Slides</vt:lpwstr>
  </property>
  <property fmtid="{D5CDD505-2E9C-101B-9397-08002B2CF9AE}" pid="10" name="_CopySource">
    <vt:lpwstr>Mod_14_12_VTOD.pptx</vt:lpwstr>
  </property>
  <property fmtid="{D5CDD505-2E9C-101B-9397-08002B2CF9AE}" pid="11" name="Order">
    <vt:r8>333200</vt:r8>
  </property>
</Properties>
</file>