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7" r:id="rId5"/>
    <p:sldMasterId id="2147483682" r:id="rId6"/>
    <p:sldMasterId id="2147483706" r:id="rId7"/>
  </p:sldMasterIdLst>
  <p:notesMasterIdLst>
    <p:notesMasterId r:id="rId17"/>
  </p:notesMasterIdLst>
  <p:handoutMasterIdLst>
    <p:handoutMasterId r:id="rId18"/>
  </p:handoutMasterIdLst>
  <p:sldIdLst>
    <p:sldId id="256" r:id="rId8"/>
    <p:sldId id="292" r:id="rId9"/>
    <p:sldId id="297" r:id="rId10"/>
    <p:sldId id="299" r:id="rId11"/>
    <p:sldId id="300" r:id="rId12"/>
    <p:sldId id="305" r:id="rId13"/>
    <p:sldId id="302" r:id="rId14"/>
    <p:sldId id="306" r:id="rId15"/>
    <p:sldId id="304" r:id="rId16"/>
  </p:sldIdLst>
  <p:sldSz cx="9144000" cy="6858000" type="screen4x3"/>
  <p:notesSz cx="679450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60C"/>
    <a:srgbClr val="009FDF"/>
    <a:srgbClr val="FFD600"/>
    <a:srgbClr val="58A618"/>
    <a:srgbClr val="A59D95"/>
    <a:srgbClr val="A30050"/>
    <a:srgbClr val="00A5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701" autoAdjust="0"/>
    <p:restoredTop sz="94601" autoAdjust="0"/>
  </p:normalViewPr>
  <p:slideViewPr>
    <p:cSldViewPr>
      <p:cViewPr varScale="1">
        <p:scale>
          <a:sx n="79" d="100"/>
          <a:sy n="79" d="100"/>
        </p:scale>
        <p:origin x="-84" y="-8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BDE12-AC15-483F-BEFC-198D4441A3A6}" type="datetimeFigureOut">
              <a:rPr lang="en-IE" smtClean="0"/>
              <a:pPr/>
              <a:t>22/12/2014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B36251-82A6-4EB4-8173-2B3988FE783D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24770637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B56D22-E5F3-4309-A5A2-5A60DFB3C6E5}" type="datetimeFigureOut">
              <a:rPr lang="en-IE" smtClean="0"/>
              <a:pPr/>
              <a:t>22/12/2014</a:t>
            </a:fld>
            <a:endParaRPr lang="en-I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9819D3-1CC2-4077-AC1C-9CC1F7FF60D6}" type="slidenum">
              <a:rPr lang="en-IE" smtClean="0"/>
              <a:pPr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2955084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ESB_Powerpoint_design_background1 150dpi no 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50"/>
          <p:cNvSpPr txBox="1">
            <a:spLocks/>
          </p:cNvSpPr>
          <p:nvPr/>
        </p:nvSpPr>
        <p:spPr>
          <a:xfrm>
            <a:off x="7961313" y="6454775"/>
            <a:ext cx="935037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ct val="50000"/>
              </a:spcAft>
              <a:buClr>
                <a:schemeClr val="bg1"/>
              </a:buClr>
              <a:buSzPct val="25000"/>
              <a:buFont typeface="Wingdings" panose="05000000000000000000" pitchFamily="2" charset="2"/>
              <a:buNone/>
              <a:defRPr/>
            </a:pPr>
            <a:r>
              <a:rPr lang="en-IE" sz="1000" b="1" dirty="0" smtClean="0">
                <a:solidFill>
                  <a:srgbClr val="FFFFFF"/>
                </a:solidFill>
              </a:rPr>
              <a:t> esb.ie</a:t>
            </a:r>
          </a:p>
        </p:txBody>
      </p:sp>
      <p:pic>
        <p:nvPicPr>
          <p:cNvPr id="6" name="Picture 9" descr="ESB_brandmark_strapline_adobe_rgb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575" y="544513"/>
            <a:ext cx="230187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1874838" y="2500313"/>
            <a:ext cx="6600825" cy="619125"/>
          </a:xfrm>
        </p:spPr>
        <p:txBody>
          <a:bodyPr anchor="b"/>
          <a:lstStyle>
            <a:lvl1pPr>
              <a:defRPr smtClean="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9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1874838" y="3133725"/>
            <a:ext cx="6600825" cy="619125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874838" y="4976813"/>
            <a:ext cx="2894012" cy="198437"/>
          </a:xfrm>
          <a:prstGeom prst="rect">
            <a:avLst/>
          </a:prstGeom>
          <a:ex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D85B940-2217-4F4B-A00F-6767F86A83BB}" type="datetimeFigureOut">
              <a:rPr lang="en-IE"/>
              <a:pPr>
                <a:defRPr/>
              </a:pPr>
              <a:t>22/12/2014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98463"/>
            <a:ext cx="6877050" cy="5365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6888" y="1274763"/>
            <a:ext cx="3984625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33913" y="1274763"/>
            <a:ext cx="3986212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96888" y="3636963"/>
            <a:ext cx="8123237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98463"/>
            <a:ext cx="6877050" cy="5365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96888" y="1274763"/>
            <a:ext cx="8123237" cy="4572000"/>
          </a:xfrm>
        </p:spPr>
        <p:txBody>
          <a:bodyPr/>
          <a:lstStyle/>
          <a:p>
            <a:pPr lvl="0"/>
            <a:r>
              <a:rPr lang="en-US" noProof="0" dirty="0" smtClean="0"/>
              <a:t>Click icon to add table</a:t>
            </a:r>
            <a:endParaRPr lang="en-IE" noProof="0" dirty="0" smtClean="0"/>
          </a:p>
        </p:txBody>
      </p:sp>
      <p:sp>
        <p:nvSpPr>
          <p:cNvPr id="4" name="Footer Placeholder 5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98463"/>
            <a:ext cx="6877050" cy="5365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96888" y="1274763"/>
            <a:ext cx="8123237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888" y="3636963"/>
            <a:ext cx="8123237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Footer Placeholder 5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98463"/>
            <a:ext cx="6877050" cy="5365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96888" y="1274763"/>
            <a:ext cx="3984625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3913" y="1274763"/>
            <a:ext cx="3986212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Footer Placeholder 5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98463"/>
            <a:ext cx="6877050" cy="5365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96888" y="1274763"/>
            <a:ext cx="8123237" cy="4572000"/>
          </a:xfrm>
        </p:spPr>
        <p:txBody>
          <a:bodyPr/>
          <a:lstStyle/>
          <a:p>
            <a:pPr lvl="0"/>
            <a:r>
              <a:rPr lang="en-US" noProof="0" dirty="0" smtClean="0"/>
              <a:t>Click icon to add chart</a:t>
            </a:r>
            <a:endParaRPr lang="en-IE" noProof="0" dirty="0" smtClean="0"/>
          </a:p>
        </p:txBody>
      </p:sp>
      <p:sp>
        <p:nvSpPr>
          <p:cNvPr id="4" name="Footer Placeholder 5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98463"/>
            <a:ext cx="6877050" cy="5365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6888" y="1274763"/>
            <a:ext cx="3984625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33913" y="1274763"/>
            <a:ext cx="3986212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Footer Placeholder 5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98463"/>
            <a:ext cx="6877050" cy="5365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96888" y="1274763"/>
            <a:ext cx="3984625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Online Image Placeholder 3"/>
          <p:cNvSpPr>
            <a:spLocks noGrp="1"/>
          </p:cNvSpPr>
          <p:nvPr>
            <p:ph type="clipArt" sz="half" idx="2"/>
          </p:nvPr>
        </p:nvSpPr>
        <p:spPr>
          <a:xfrm>
            <a:off x="4633913" y="1274763"/>
            <a:ext cx="3986212" cy="4572000"/>
          </a:xfrm>
        </p:spPr>
        <p:txBody>
          <a:bodyPr/>
          <a:lstStyle/>
          <a:p>
            <a:pPr lvl="0"/>
            <a:r>
              <a:rPr lang="en-US" noProof="0" dirty="0" smtClean="0"/>
              <a:t>Click icon to add clip art</a:t>
            </a:r>
            <a:endParaRPr lang="en-IE" noProof="0" dirty="0" smtClean="0"/>
          </a:p>
        </p:txBody>
      </p:sp>
      <p:sp>
        <p:nvSpPr>
          <p:cNvPr id="5" name="Footer Placeholder 5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1875600" y="2503488"/>
            <a:ext cx="6604000" cy="619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Rectangle 18"/>
          <p:cNvSpPr>
            <a:spLocks noGrp="1" noChangeArrowheads="1"/>
          </p:cNvSpPr>
          <p:nvPr>
            <p:ph idx="1"/>
          </p:nvPr>
        </p:nvSpPr>
        <p:spPr bwMode="auto">
          <a:xfrm>
            <a:off x="1875600" y="3133725"/>
            <a:ext cx="6604000" cy="619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1875600" y="2503488"/>
            <a:ext cx="6604000" cy="619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Rectangle 18"/>
          <p:cNvSpPr>
            <a:spLocks noGrp="1" noChangeArrowheads="1"/>
          </p:cNvSpPr>
          <p:nvPr>
            <p:ph idx="1"/>
          </p:nvPr>
        </p:nvSpPr>
        <p:spPr bwMode="auto">
          <a:xfrm>
            <a:off x="1875600" y="3133725"/>
            <a:ext cx="6604000" cy="619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Footer Placeholder 5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4838" y="2503488"/>
            <a:ext cx="6604000" cy="6191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4838" y="3133725"/>
            <a:ext cx="6604000" cy="619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1875600" y="2503488"/>
            <a:ext cx="6604000" cy="619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Rectangle 18"/>
          <p:cNvSpPr>
            <a:spLocks noGrp="1" noChangeArrowheads="1"/>
          </p:cNvSpPr>
          <p:nvPr>
            <p:ph idx="1"/>
          </p:nvPr>
        </p:nvSpPr>
        <p:spPr bwMode="auto">
          <a:xfrm>
            <a:off x="1875600" y="3133725"/>
            <a:ext cx="6604000" cy="619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ESB_Powerpoint_design_background2 150dpi no 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1875600" y="2503488"/>
            <a:ext cx="660400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59454" rIns="118909" bIns="59454" numCol="1" anchor="b" anchorCtr="0" compatLnSpc="1">
            <a:prstTxWarp prst="textNoShape">
              <a:avLst/>
            </a:prstTxWarp>
          </a:bodyPr>
          <a:lstStyle>
            <a:lvl1pPr>
              <a:defRPr sz="32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" name="Rectangle 18"/>
          <p:cNvSpPr>
            <a:spLocks noGrp="1" noChangeArrowheads="1"/>
          </p:cNvSpPr>
          <p:nvPr>
            <p:ph idx="1"/>
          </p:nvPr>
        </p:nvSpPr>
        <p:spPr bwMode="auto">
          <a:xfrm>
            <a:off x="1875600" y="3133725"/>
            <a:ext cx="660400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44489" rIns="88977" bIns="4448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6" name="Picture 21" descr="ESB_International_br#D1CA5E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62775" y="492125"/>
            <a:ext cx="1655763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75371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98463"/>
            <a:ext cx="6467475" cy="53657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888" y="1111250"/>
            <a:ext cx="8123237" cy="47355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Footer Placeholder 5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A59D95"/>
              </a:buClr>
              <a:defRPr/>
            </a:pPr>
            <a:r>
              <a:rPr lang="en-IE" dirty="0" smtClean="0"/>
              <a:t>Footer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6085611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ESB_Powerpoint_design_background2 150dpi no 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1875600" y="2503488"/>
            <a:ext cx="660400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" name="Rectangle 18"/>
          <p:cNvSpPr>
            <a:spLocks noGrp="1" noChangeArrowheads="1"/>
          </p:cNvSpPr>
          <p:nvPr>
            <p:ph idx="1"/>
          </p:nvPr>
        </p:nvSpPr>
        <p:spPr bwMode="auto">
          <a:xfrm>
            <a:off x="1875600" y="3133725"/>
            <a:ext cx="660400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6" name="Picture 21" descr="ESB_International_br#D1CA5E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62775" y="492125"/>
            <a:ext cx="1655763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711363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887" y="1466851"/>
            <a:ext cx="8123237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6887" y="4346576"/>
            <a:ext cx="8123237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5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A59D95"/>
              </a:buClr>
              <a:defRPr/>
            </a:pPr>
            <a:r>
              <a:rPr lang="en-IE" dirty="0" smtClean="0"/>
              <a:t>Footer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13547880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98463"/>
            <a:ext cx="6467475" cy="53657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6888" y="1111250"/>
            <a:ext cx="3984625" cy="47355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3913" y="1111250"/>
            <a:ext cx="3986212" cy="47355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Footer Placeholder 5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A59D95"/>
              </a:buClr>
              <a:defRPr/>
            </a:pPr>
            <a:r>
              <a:rPr lang="en-IE" dirty="0" smtClean="0"/>
              <a:t>Footer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1935239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888" y="152400"/>
            <a:ext cx="6454245" cy="846668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6888" y="1111250"/>
            <a:ext cx="398462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888" y="1935161"/>
            <a:ext cx="3984625" cy="39116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8092" y="1111250"/>
            <a:ext cx="400424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8092" y="1935161"/>
            <a:ext cx="4004247" cy="39116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Footer Placeholder 5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A59D95"/>
              </a:buClr>
              <a:defRPr/>
            </a:pPr>
            <a:r>
              <a:rPr lang="en-IE" dirty="0" smtClean="0"/>
              <a:t>Footer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1983479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887" y="1465793"/>
            <a:ext cx="812323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6887" y="4345518"/>
            <a:ext cx="8123237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5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6888" y="1111250"/>
            <a:ext cx="3984625" cy="4735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3913" y="1111250"/>
            <a:ext cx="3986212" cy="4735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Footer Placeholder 5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888" y="160867"/>
            <a:ext cx="6852179" cy="812801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6888" y="1116013"/>
            <a:ext cx="398462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888" y="1939925"/>
            <a:ext cx="3984625" cy="3906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3913" y="1116013"/>
            <a:ext cx="398621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3913" y="1939925"/>
            <a:ext cx="3986212" cy="3906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Footer Placeholder 5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Footer Placeholder 5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5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95300" y="398463"/>
            <a:ext cx="6877050" cy="5365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6888" y="1274763"/>
            <a:ext cx="3984625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33913" y="1274763"/>
            <a:ext cx="3986212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6888" y="3636963"/>
            <a:ext cx="3984625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3913" y="3636963"/>
            <a:ext cx="3986212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Footer Placeholder 5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98463"/>
            <a:ext cx="6877050" cy="5365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6888" y="1274763"/>
            <a:ext cx="3984625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6888" y="3636963"/>
            <a:ext cx="3984625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Content Placeholder 4"/>
          <p:cNvSpPr>
            <a:spLocks noGrp="1"/>
          </p:cNvSpPr>
          <p:nvPr>
            <p:ph sz="half" idx="3"/>
          </p:nvPr>
        </p:nvSpPr>
        <p:spPr>
          <a:xfrm>
            <a:off x="4633913" y="1274763"/>
            <a:ext cx="3986212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24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6" descr="ESB_Powerpoint_design_background3.jpg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398463"/>
            <a:ext cx="687705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9454" rIns="118909" bIns="594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pic>
        <p:nvPicPr>
          <p:cNvPr id="1028" name="Picture 47" descr="ESB_brandmark_strapline_adobe_rgb.jpg"/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377113" y="487363"/>
            <a:ext cx="12446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6888" y="1111250"/>
            <a:ext cx="8123237" cy="473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4489" rIns="88977" bIns="444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Click to edit Master text styles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410060" name="Text Box 12"/>
          <p:cNvSpPr txBox="1">
            <a:spLocks noChangeArrowheads="1"/>
          </p:cNvSpPr>
          <p:nvPr/>
        </p:nvSpPr>
        <p:spPr bwMode="auto">
          <a:xfrm>
            <a:off x="60325" y="6523038"/>
            <a:ext cx="436563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defTabSz="6842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842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842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842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842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ct val="50000"/>
              </a:spcAft>
              <a:buClr>
                <a:schemeClr val="bg1"/>
              </a:buClr>
              <a:buSzPct val="25000"/>
              <a:buFont typeface="Wingdings" pitchFamily="2" charset="2"/>
              <a:buNone/>
              <a:defRPr/>
            </a:pPr>
            <a:fld id="{12AFD1D6-68F5-407F-853A-53D2B157F1EE}" type="slidenum">
              <a:rPr lang="en-GB" sz="1000" smtClean="0">
                <a:solidFill>
                  <a:srgbClr val="FFFFFF"/>
                </a:solidFill>
              </a:rPr>
              <a:pPr algn="ctr" fontAlgn="auto">
                <a:lnSpc>
                  <a:spcPct val="90000"/>
                </a:lnSpc>
                <a:spcBef>
                  <a:spcPts val="0"/>
                </a:spcBef>
                <a:spcAft>
                  <a:spcPct val="50000"/>
                </a:spcAft>
                <a:buClr>
                  <a:schemeClr val="bg1"/>
                </a:buClr>
                <a:buSzPct val="25000"/>
                <a:buFont typeface="Wingdings" pitchFamily="2" charset="2"/>
                <a:buNone/>
                <a:defRPr/>
              </a:pPr>
              <a:t>‹#›</a:t>
            </a:fld>
            <a:endParaRPr lang="en-GB" sz="1000" dirty="0" smtClean="0">
              <a:solidFill>
                <a:srgbClr val="FFFFFF"/>
              </a:solidFill>
            </a:endParaRPr>
          </a:p>
        </p:txBody>
      </p:sp>
      <p:sp>
        <p:nvSpPr>
          <p:cNvPr id="51" name="Footer Placeholder 50"/>
          <p:cNvSpPr>
            <a:spLocks noGrp="1"/>
          </p:cNvSpPr>
          <p:nvPr>
            <p:ph type="ftr" sz="quarter" idx="3"/>
          </p:nvPr>
        </p:nvSpPr>
        <p:spPr>
          <a:xfrm>
            <a:off x="3995738" y="6538913"/>
            <a:ext cx="412115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fontAlgn="auto">
              <a:lnSpc>
                <a:spcPct val="90000"/>
              </a:lnSpc>
              <a:spcBef>
                <a:spcPts val="0"/>
              </a:spcBef>
              <a:spcAft>
                <a:spcPct val="50000"/>
              </a:spcAft>
              <a:buClr>
                <a:schemeClr val="bg1"/>
              </a:buClr>
              <a:buSzPct val="25000"/>
              <a:buFont typeface="Wingdings" pitchFamily="2" charset="2"/>
              <a:buNone/>
              <a:defRPr sz="10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IE" dirty="0"/>
          </a:p>
        </p:txBody>
      </p:sp>
      <p:sp>
        <p:nvSpPr>
          <p:cNvPr id="54" name="Footer Placeholder 50"/>
          <p:cNvSpPr txBox="1">
            <a:spLocks/>
          </p:cNvSpPr>
          <p:nvPr/>
        </p:nvSpPr>
        <p:spPr>
          <a:xfrm>
            <a:off x="7961313" y="6454775"/>
            <a:ext cx="935037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ct val="50000"/>
              </a:spcAft>
              <a:buClr>
                <a:schemeClr val="bg1"/>
              </a:buClr>
              <a:buSzPct val="25000"/>
              <a:buFont typeface="Wingdings" panose="05000000000000000000" pitchFamily="2" charset="2"/>
              <a:buNone/>
              <a:defRPr/>
            </a:pPr>
            <a:r>
              <a:rPr lang="en-IE" sz="1000" b="1" dirty="0" smtClean="0">
                <a:solidFill>
                  <a:srgbClr val="FFFFFF"/>
                </a:solidFill>
              </a:rPr>
              <a:t> esb.ie</a:t>
            </a: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496888" y="976313"/>
            <a:ext cx="8123237" cy="42862"/>
          </a:xfrm>
          <a:prstGeom prst="rect">
            <a:avLst/>
          </a:prstGeom>
          <a:gradFill rotWithShape="0">
            <a:gsLst>
              <a:gs pos="0">
                <a:srgbClr val="110352"/>
              </a:gs>
              <a:gs pos="12000">
                <a:srgbClr val="110352"/>
              </a:gs>
              <a:gs pos="100000">
                <a:srgbClr val="00B2EF"/>
              </a:gs>
            </a:gsLst>
            <a:lin ang="1800000"/>
          </a:gradFill>
          <a:ln>
            <a:noFill/>
          </a:ln>
          <a:extLst/>
        </p:spPr>
        <p:txBody>
          <a:bodyPr/>
          <a:lstStyle>
            <a:lvl1pPr defTabSz="889000">
              <a:defRPr sz="1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89000">
              <a:defRPr sz="1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89000">
              <a:defRPr sz="1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89000">
              <a:defRPr sz="1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89000">
              <a:defRPr sz="1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890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890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890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890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auto">
              <a:lnSpc>
                <a:spcPct val="90000"/>
              </a:lnSpc>
              <a:spcBef>
                <a:spcPts val="0"/>
              </a:spcBef>
              <a:spcAft>
                <a:spcPct val="50000"/>
              </a:spcAft>
              <a:buClr>
                <a:schemeClr val="bg1"/>
              </a:buClr>
              <a:buSzPct val="25000"/>
              <a:buFont typeface="Wingdings" panose="05000000000000000000" pitchFamily="2" charset="2"/>
              <a:buNone/>
              <a:defRPr/>
            </a:pPr>
            <a:endParaRPr lang="en-IE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</p:sldLayoutIdLst>
  <p:txStyles>
    <p:titleStyle>
      <a:lvl1pPr algn="l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defTabSz="889000" rtl="0" fontAlgn="base">
        <a:spcBef>
          <a:spcPct val="0"/>
        </a:spcBef>
        <a:spcAft>
          <a:spcPts val="1200"/>
        </a:spcAft>
        <a:buClr>
          <a:schemeClr val="bg2"/>
        </a:buClr>
        <a:buSzPct val="100000"/>
        <a:buFont typeface="Arial" charset="0"/>
        <a:buChar char="•"/>
        <a:defRPr sz="1600" b="1" kern="1200">
          <a:solidFill>
            <a:srgbClr val="003C71"/>
          </a:solidFill>
          <a:latin typeface="+mn-lt"/>
          <a:ea typeface="+mn-ea"/>
          <a:cs typeface="+mn-cs"/>
        </a:defRPr>
      </a:lvl1pPr>
      <a:lvl2pPr marL="215900" indent="-214313" algn="l" defTabSz="889000" rtl="0" fontAlgn="base">
        <a:spcBef>
          <a:spcPct val="0"/>
        </a:spcBef>
        <a:spcAft>
          <a:spcPct val="50000"/>
        </a:spcAft>
        <a:buClr>
          <a:schemeClr val="accent2"/>
        </a:buClr>
        <a:buFont typeface="Arial" charset="0"/>
        <a:buChar char="●"/>
        <a:defRPr sz="1500" kern="1200">
          <a:solidFill>
            <a:srgbClr val="336699"/>
          </a:solidFill>
          <a:latin typeface="+mn-lt"/>
          <a:ea typeface="+mn-ea"/>
          <a:cs typeface="+mn-cs"/>
        </a:defRPr>
      </a:lvl2pPr>
      <a:lvl3pPr marL="506413" indent="-217488" algn="l" defTabSz="889000" rtl="0" fontAlgn="base">
        <a:spcBef>
          <a:spcPct val="0"/>
        </a:spcBef>
        <a:spcAft>
          <a:spcPct val="50000"/>
        </a:spcAft>
        <a:buClr>
          <a:srgbClr val="333333"/>
        </a:buClr>
        <a:buChar char="–"/>
        <a:defRPr sz="1200" kern="1200">
          <a:solidFill>
            <a:srgbClr val="003C71"/>
          </a:solidFill>
          <a:latin typeface="+mn-lt"/>
          <a:ea typeface="+mn-ea"/>
          <a:cs typeface="+mn-cs"/>
        </a:defRPr>
      </a:lvl3pPr>
      <a:lvl4pPr marL="796925" indent="-179388" algn="l" defTabSz="889000" rtl="0" fontAlgn="base">
        <a:spcBef>
          <a:spcPct val="0"/>
        </a:spcBef>
        <a:spcAft>
          <a:spcPct val="50000"/>
        </a:spcAft>
        <a:buClr>
          <a:srgbClr val="333333"/>
        </a:buClr>
        <a:buFont typeface="Wingdings" pitchFamily="2" charset="2"/>
        <a:buChar char="§"/>
        <a:defRPr sz="1200" kern="1200">
          <a:solidFill>
            <a:srgbClr val="003C71"/>
          </a:solidFill>
          <a:latin typeface="+mn-lt"/>
          <a:ea typeface="+mn-ea"/>
          <a:cs typeface="+mn-cs"/>
        </a:defRPr>
      </a:lvl4pPr>
      <a:lvl5pPr marL="1082675" indent="-153988" algn="l" defTabSz="889000" rtl="0" fontAlgn="base">
        <a:spcBef>
          <a:spcPct val="0"/>
        </a:spcBef>
        <a:spcAft>
          <a:spcPct val="50000"/>
        </a:spcAft>
        <a:buClr>
          <a:srgbClr val="333333"/>
        </a:buClr>
        <a:buChar char="-"/>
        <a:defRPr sz="1200" kern="1200">
          <a:solidFill>
            <a:srgbClr val="003C7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8" descr="ESB_Powerpoint_design_background2 150dpi no logo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9" descr="ESB_brandmark_strapline_adobe_rgb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77113" y="487363"/>
            <a:ext cx="12446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1874838" y="2503488"/>
            <a:ext cx="660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9454" rIns="118909" bIns="59454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8437" name="Rectangle 1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74838" y="3133725"/>
            <a:ext cx="660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4489" rIns="88977" bIns="444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defTabSz="889000" rtl="0" fontAlgn="base">
        <a:spcBef>
          <a:spcPct val="0"/>
        </a:spcBef>
        <a:spcAft>
          <a:spcPts val="1200"/>
        </a:spcAft>
        <a:buClr>
          <a:schemeClr val="bg2"/>
        </a:buClr>
        <a:buSzPct val="100000"/>
        <a:buFont typeface="Arial" charset="0"/>
        <a:buChar char="•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455613" algn="l" defTabSz="889000" rtl="0" fontAlgn="base">
        <a:spcBef>
          <a:spcPct val="0"/>
        </a:spcBef>
        <a:spcAft>
          <a:spcPts val="1200"/>
        </a:spcAft>
        <a:buClr>
          <a:schemeClr val="bg2"/>
        </a:buClr>
        <a:buSzPct val="100000"/>
        <a:buFont typeface="Arial" charset="0"/>
        <a:buChar char="–"/>
        <a:defRPr sz="1600" b="1" kern="1200">
          <a:solidFill>
            <a:srgbClr val="003C71"/>
          </a:solidFill>
          <a:latin typeface="+mn-lt"/>
          <a:ea typeface="+mn-ea"/>
          <a:cs typeface="+mn-cs"/>
        </a:defRPr>
      </a:lvl2pPr>
      <a:lvl3pPr marL="914400" indent="-625475" algn="l" defTabSz="889000" rtl="0" fontAlgn="base">
        <a:spcBef>
          <a:spcPct val="0"/>
        </a:spcBef>
        <a:spcAft>
          <a:spcPts val="1200"/>
        </a:spcAft>
        <a:buClr>
          <a:schemeClr val="bg2"/>
        </a:buClr>
        <a:buSzPct val="100000"/>
        <a:buFont typeface="Arial" charset="0"/>
        <a:buChar char="•"/>
        <a:defRPr sz="1600" b="1" kern="1200">
          <a:solidFill>
            <a:srgbClr val="003C71"/>
          </a:solidFill>
          <a:latin typeface="+mn-lt"/>
          <a:ea typeface="+mn-ea"/>
          <a:cs typeface="+mn-cs"/>
        </a:defRPr>
      </a:lvl3pPr>
      <a:lvl4pPr marL="1371600" indent="-754063" algn="l" defTabSz="889000" rtl="0" fontAlgn="base">
        <a:spcBef>
          <a:spcPct val="0"/>
        </a:spcBef>
        <a:spcAft>
          <a:spcPts val="1200"/>
        </a:spcAft>
        <a:buClr>
          <a:schemeClr val="bg2"/>
        </a:buClr>
        <a:buSzPct val="100000"/>
        <a:buFont typeface="Arial" charset="0"/>
        <a:buChar char="–"/>
        <a:defRPr sz="1600" b="1" kern="1200">
          <a:solidFill>
            <a:srgbClr val="003C71"/>
          </a:solidFill>
          <a:latin typeface="+mn-lt"/>
          <a:ea typeface="+mn-ea"/>
          <a:cs typeface="+mn-cs"/>
        </a:defRPr>
      </a:lvl4pPr>
      <a:lvl5pPr marL="1828800" indent="-900113" algn="l" defTabSz="889000" rtl="0" fontAlgn="base">
        <a:spcBef>
          <a:spcPct val="0"/>
        </a:spcBef>
        <a:spcAft>
          <a:spcPts val="1200"/>
        </a:spcAft>
        <a:buClr>
          <a:schemeClr val="bg2"/>
        </a:buClr>
        <a:buSzPct val="100000"/>
        <a:buFont typeface="Arial" charset="0"/>
        <a:buChar char="»"/>
        <a:defRPr sz="1600" b="1" kern="1200">
          <a:solidFill>
            <a:srgbClr val="003C7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6" descr="ESB_Powerpoint_design_background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10060" name="Text Box 12"/>
          <p:cNvSpPr txBox="1">
            <a:spLocks noChangeArrowheads="1"/>
          </p:cNvSpPr>
          <p:nvPr/>
        </p:nvSpPr>
        <p:spPr bwMode="auto">
          <a:xfrm>
            <a:off x="60325" y="6523038"/>
            <a:ext cx="436563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defTabSz="6842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842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842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842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842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ct val="50000"/>
              </a:spcAft>
              <a:buClr>
                <a:schemeClr val="bg1"/>
              </a:buClr>
              <a:buSzPct val="25000"/>
              <a:buFont typeface="Wingdings" pitchFamily="2" charset="2"/>
              <a:buNone/>
              <a:defRPr/>
            </a:pPr>
            <a:fld id="{C496E287-5380-4C93-B23A-C7A1F90CD795}" type="slidenum">
              <a:rPr lang="en-GB" sz="1000" smtClean="0">
                <a:solidFill>
                  <a:srgbClr val="FFFFFF"/>
                </a:solidFill>
              </a:rPr>
              <a:pPr algn="ctr" fontAlgn="auto">
                <a:lnSpc>
                  <a:spcPct val="90000"/>
                </a:lnSpc>
                <a:spcBef>
                  <a:spcPts val="0"/>
                </a:spcBef>
                <a:spcAft>
                  <a:spcPct val="50000"/>
                </a:spcAft>
                <a:buClr>
                  <a:schemeClr val="bg1"/>
                </a:buClr>
                <a:buSzPct val="25000"/>
                <a:buFont typeface="Wingdings" pitchFamily="2" charset="2"/>
                <a:buNone/>
                <a:defRPr/>
              </a:pPr>
              <a:t>‹#›</a:t>
            </a:fld>
            <a:endParaRPr lang="en-GB" sz="1000" dirty="0" smtClean="0">
              <a:solidFill>
                <a:srgbClr val="FFFFFF"/>
              </a:solidFill>
            </a:endParaRPr>
          </a:p>
        </p:txBody>
      </p:sp>
      <p:sp>
        <p:nvSpPr>
          <p:cNvPr id="51" name="Footer Placeholder 50"/>
          <p:cNvSpPr>
            <a:spLocks noGrp="1"/>
          </p:cNvSpPr>
          <p:nvPr>
            <p:ph type="ftr" sz="quarter" idx="3"/>
          </p:nvPr>
        </p:nvSpPr>
        <p:spPr>
          <a:xfrm>
            <a:off x="3995738" y="6538913"/>
            <a:ext cx="412115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fontAlgn="auto">
              <a:lnSpc>
                <a:spcPct val="90000"/>
              </a:lnSpc>
              <a:spcBef>
                <a:spcPts val="0"/>
              </a:spcBef>
              <a:spcAft>
                <a:spcPct val="50000"/>
              </a:spcAft>
              <a:buClr>
                <a:schemeClr val="bg1"/>
              </a:buClr>
              <a:buSzPct val="25000"/>
              <a:buFont typeface="Wingdings" pitchFamily="2" charset="2"/>
              <a:buNone/>
              <a:defRPr sz="10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IE" dirty="0"/>
              <a:t>Footer</a:t>
            </a:r>
          </a:p>
        </p:txBody>
      </p:sp>
      <p:sp>
        <p:nvSpPr>
          <p:cNvPr id="54" name="Footer Placeholder 50"/>
          <p:cNvSpPr txBox="1">
            <a:spLocks/>
          </p:cNvSpPr>
          <p:nvPr/>
        </p:nvSpPr>
        <p:spPr>
          <a:xfrm>
            <a:off x="7961313" y="6454775"/>
            <a:ext cx="935037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ct val="50000"/>
              </a:spcAft>
              <a:buClr>
                <a:schemeClr val="bg1"/>
              </a:buClr>
              <a:buSzPct val="25000"/>
              <a:buFont typeface="Wingdings" panose="05000000000000000000" pitchFamily="2" charset="2"/>
              <a:buNone/>
              <a:defRPr/>
            </a:pPr>
            <a:r>
              <a:rPr lang="en-IE" sz="1000" b="1" dirty="0" smtClean="0">
                <a:solidFill>
                  <a:srgbClr val="FFFFFF"/>
                </a:solidFill>
              </a:rPr>
              <a:t> esb.ie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defTabSz="889000" rtl="0" fontAlgn="base">
        <a:spcBef>
          <a:spcPct val="0"/>
        </a:spcBef>
        <a:spcAft>
          <a:spcPts val="1200"/>
        </a:spcAft>
        <a:buClr>
          <a:schemeClr val="bg2"/>
        </a:buClr>
        <a:buSzPct val="100000"/>
        <a:buFont typeface="Arial" charset="0"/>
        <a:buChar char="•"/>
        <a:defRPr sz="1600" b="1" kern="1200">
          <a:solidFill>
            <a:srgbClr val="003C71"/>
          </a:solidFill>
          <a:latin typeface="+mn-lt"/>
          <a:ea typeface="+mn-ea"/>
          <a:cs typeface="+mn-cs"/>
        </a:defRPr>
      </a:lvl1pPr>
      <a:lvl2pPr marL="215900" indent="-214313" algn="l" defTabSz="889000" rtl="0" fontAlgn="base">
        <a:spcBef>
          <a:spcPct val="0"/>
        </a:spcBef>
        <a:spcAft>
          <a:spcPct val="50000"/>
        </a:spcAft>
        <a:buClr>
          <a:schemeClr val="accent2"/>
        </a:buClr>
        <a:buFont typeface="Arial" charset="0"/>
        <a:buChar char="●"/>
        <a:defRPr sz="1500" kern="1200">
          <a:solidFill>
            <a:srgbClr val="336699"/>
          </a:solidFill>
          <a:latin typeface="+mn-lt"/>
          <a:ea typeface="+mn-ea"/>
          <a:cs typeface="+mn-cs"/>
        </a:defRPr>
      </a:lvl2pPr>
      <a:lvl3pPr marL="506413" indent="-217488" algn="l" defTabSz="889000" rtl="0" fontAlgn="base">
        <a:spcBef>
          <a:spcPct val="0"/>
        </a:spcBef>
        <a:spcAft>
          <a:spcPct val="50000"/>
        </a:spcAft>
        <a:buClr>
          <a:srgbClr val="333333"/>
        </a:buClr>
        <a:buChar char="–"/>
        <a:defRPr sz="1200" kern="1200">
          <a:solidFill>
            <a:srgbClr val="003C71"/>
          </a:solidFill>
          <a:latin typeface="+mn-lt"/>
          <a:ea typeface="+mn-ea"/>
          <a:cs typeface="+mn-cs"/>
        </a:defRPr>
      </a:lvl3pPr>
      <a:lvl4pPr marL="796925" indent="-179388" algn="l" defTabSz="889000" rtl="0" fontAlgn="base">
        <a:spcBef>
          <a:spcPct val="0"/>
        </a:spcBef>
        <a:spcAft>
          <a:spcPct val="50000"/>
        </a:spcAft>
        <a:buClr>
          <a:srgbClr val="333333"/>
        </a:buClr>
        <a:buFont typeface="Wingdings" pitchFamily="2" charset="2"/>
        <a:buChar char="§"/>
        <a:defRPr sz="1200" kern="1200">
          <a:solidFill>
            <a:srgbClr val="003C71"/>
          </a:solidFill>
          <a:latin typeface="+mn-lt"/>
          <a:ea typeface="+mn-ea"/>
          <a:cs typeface="+mn-cs"/>
        </a:defRPr>
      </a:lvl4pPr>
      <a:lvl5pPr marL="1082675" indent="-153988" algn="l" defTabSz="889000" rtl="0" fontAlgn="base">
        <a:spcBef>
          <a:spcPct val="0"/>
        </a:spcBef>
        <a:spcAft>
          <a:spcPct val="50000"/>
        </a:spcAft>
        <a:buClr>
          <a:srgbClr val="333333"/>
        </a:buClr>
        <a:buChar char="-"/>
        <a:defRPr sz="1200" kern="1200">
          <a:solidFill>
            <a:srgbClr val="003C7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6" descr="ESB_Powerpoint_design_background3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0060" name="Text Box 12"/>
          <p:cNvSpPr txBox="1">
            <a:spLocks noChangeArrowheads="1"/>
          </p:cNvSpPr>
          <p:nvPr/>
        </p:nvSpPr>
        <p:spPr bwMode="auto">
          <a:xfrm>
            <a:off x="60325" y="6523038"/>
            <a:ext cx="436563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defTabSz="6842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842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842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842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842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0" hangingPunct="0">
              <a:lnSpc>
                <a:spcPct val="90000"/>
              </a:lnSpc>
              <a:spcAft>
                <a:spcPct val="50000"/>
              </a:spcAft>
              <a:buClr>
                <a:srgbClr val="A59D95"/>
              </a:buClr>
              <a:buSzPct val="25000"/>
              <a:buFont typeface="Wingdings" panose="05000000000000000000" pitchFamily="2" charset="2"/>
              <a:buNone/>
              <a:defRPr/>
            </a:pPr>
            <a:fld id="{13006709-ABBE-49A4-8214-624050AFADE3}" type="slidenum">
              <a:rPr lang="en-US" sz="1000" smtClean="0">
                <a:solidFill>
                  <a:srgbClr val="FFFFFF"/>
                </a:solidFill>
              </a:rPr>
              <a:pPr algn="ctr" eaLnBrk="0" hangingPunct="0">
                <a:lnSpc>
                  <a:spcPct val="90000"/>
                </a:lnSpc>
                <a:spcAft>
                  <a:spcPct val="50000"/>
                </a:spcAft>
                <a:buClr>
                  <a:srgbClr val="A59D95"/>
                </a:buClr>
                <a:buSzPct val="25000"/>
                <a:buFont typeface="Wingdings" panose="05000000000000000000" pitchFamily="2" charset="2"/>
                <a:buNone/>
                <a:defRPr/>
              </a:pPr>
              <a:t>‹#›</a:t>
            </a:fld>
            <a:endParaRPr lang="en-US" sz="1000" dirty="0" smtClean="0">
              <a:solidFill>
                <a:srgbClr val="FFFFFF"/>
              </a:solidFill>
            </a:endParaRPr>
          </a:p>
        </p:txBody>
      </p:sp>
      <p:sp>
        <p:nvSpPr>
          <p:cNvPr id="51" name="Footer Placeholder 50"/>
          <p:cNvSpPr>
            <a:spLocks noGrp="1"/>
          </p:cNvSpPr>
          <p:nvPr>
            <p:ph type="ftr" sz="quarter" idx="3"/>
          </p:nvPr>
        </p:nvSpPr>
        <p:spPr>
          <a:xfrm>
            <a:off x="3995738" y="6538913"/>
            <a:ext cx="412115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spcAft>
                <a:spcPct val="50000"/>
              </a:spcAft>
              <a:buClr>
                <a:schemeClr val="bg1"/>
              </a:buClr>
              <a:buSzPct val="25000"/>
              <a:buFont typeface="Wingdings" panose="05000000000000000000" pitchFamily="2" charset="2"/>
              <a:buNone/>
              <a:defRPr sz="1000">
                <a:solidFill>
                  <a:srgbClr val="FFFFFF"/>
                </a:solidFill>
              </a:defRPr>
            </a:lvl1pPr>
          </a:lstStyle>
          <a:p>
            <a:pPr>
              <a:buClr>
                <a:srgbClr val="A59D95"/>
              </a:buClr>
              <a:defRPr/>
            </a:pPr>
            <a:r>
              <a:rPr lang="en-IE" dirty="0" smtClean="0">
                <a:latin typeface="Arial" panose="020B0604020202020204" pitchFamily="34" charset="0"/>
                <a:cs typeface="Arial" panose="020B0604020202020204" pitchFamily="34" charset="0"/>
              </a:rPr>
              <a:t>Footer</a:t>
            </a:r>
            <a:endParaRPr lang="en-I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Footer Placeholder 50"/>
          <p:cNvSpPr txBox="1">
            <a:spLocks/>
          </p:cNvSpPr>
          <p:nvPr/>
        </p:nvSpPr>
        <p:spPr>
          <a:xfrm>
            <a:off x="7961313" y="6454775"/>
            <a:ext cx="935037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0" hangingPunct="0">
              <a:lnSpc>
                <a:spcPct val="90000"/>
              </a:lnSpc>
              <a:spcAft>
                <a:spcPct val="50000"/>
              </a:spcAft>
              <a:buClr>
                <a:srgbClr val="A59D95"/>
              </a:buClr>
              <a:buSzPct val="25000"/>
              <a:buFont typeface="Wingdings" panose="05000000000000000000" pitchFamily="2" charset="2"/>
              <a:buNone/>
              <a:defRPr/>
            </a:pPr>
            <a:r>
              <a:rPr lang="en-IE" sz="1000" b="1" dirty="0" smtClean="0">
                <a:solidFill>
                  <a:srgbClr val="FFFFFF"/>
                </a:solidFill>
              </a:rPr>
              <a:t> esb.ie</a:t>
            </a:r>
          </a:p>
        </p:txBody>
      </p:sp>
    </p:spTree>
    <p:extLst>
      <p:ext uri="{BB962C8B-B14F-4D97-AF65-F5344CB8AC3E}">
        <p14:creationId xmlns:p14="http://schemas.microsoft.com/office/powerpoint/2010/main" xmlns="" val="1794722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9" r:id="rId2"/>
    <p:sldLayoutId id="2147483710" r:id="rId3"/>
    <p:sldLayoutId id="2147483711" r:id="rId4"/>
    <p:sldLayoutId id="2147483712" r:id="rId5"/>
    <p:sldLayoutId id="2147483713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algn="l" defTabSz="889000" rtl="0" eaLnBrk="0" fontAlgn="base" hangingPunct="0">
        <a:spcBef>
          <a:spcPct val="0"/>
        </a:spcBef>
        <a:spcAft>
          <a:spcPts val="1200"/>
        </a:spcAft>
        <a:buClr>
          <a:schemeClr val="bg2"/>
        </a:buClr>
        <a:buSzPct val="100000"/>
        <a:buFont typeface="Arial" panose="020B0604020202020204" pitchFamily="34" charset="0"/>
        <a:defRPr sz="1600" b="1" kern="1200">
          <a:solidFill>
            <a:srgbClr val="003C71"/>
          </a:solidFill>
          <a:latin typeface="+mn-lt"/>
          <a:ea typeface="+mn-ea"/>
          <a:cs typeface="+mn-cs"/>
        </a:defRPr>
      </a:lvl1pPr>
      <a:lvl2pPr marL="215900" indent="-214313" algn="l" defTabSz="889000" rtl="0" eaLnBrk="0" fontAlgn="base" hangingPunct="0">
        <a:spcBef>
          <a:spcPct val="0"/>
        </a:spcBef>
        <a:spcAft>
          <a:spcPct val="50000"/>
        </a:spcAft>
        <a:buClr>
          <a:schemeClr val="accent2"/>
        </a:buClr>
        <a:buFont typeface="Arial" panose="020B0604020202020204" pitchFamily="34" charset="0"/>
        <a:buChar char="●"/>
        <a:defRPr sz="1500" kern="1200">
          <a:solidFill>
            <a:srgbClr val="336699"/>
          </a:solidFill>
          <a:latin typeface="+mn-lt"/>
          <a:ea typeface="+mn-ea"/>
          <a:cs typeface="+mn-cs"/>
        </a:defRPr>
      </a:lvl2pPr>
      <a:lvl3pPr marL="506413" indent="-217488" algn="l" defTabSz="889000" rtl="0" eaLnBrk="0" fontAlgn="base" hangingPunct="0">
        <a:spcBef>
          <a:spcPct val="0"/>
        </a:spcBef>
        <a:spcAft>
          <a:spcPct val="50000"/>
        </a:spcAft>
        <a:buClr>
          <a:srgbClr val="333333"/>
        </a:buClr>
        <a:buChar char="–"/>
        <a:defRPr sz="1200" kern="1200">
          <a:solidFill>
            <a:srgbClr val="003C71"/>
          </a:solidFill>
          <a:latin typeface="+mn-lt"/>
          <a:ea typeface="+mn-ea"/>
          <a:cs typeface="+mn-cs"/>
        </a:defRPr>
      </a:lvl3pPr>
      <a:lvl4pPr marL="796925" indent="-179388" algn="l" defTabSz="889000" rtl="0" eaLnBrk="0" fontAlgn="base" hangingPunct="0">
        <a:spcBef>
          <a:spcPct val="0"/>
        </a:spcBef>
        <a:spcAft>
          <a:spcPct val="50000"/>
        </a:spcAft>
        <a:buClr>
          <a:srgbClr val="333333"/>
        </a:buClr>
        <a:buFont typeface="Wingdings" panose="05000000000000000000" pitchFamily="2" charset="2"/>
        <a:buChar char="§"/>
        <a:defRPr sz="1200" kern="1200">
          <a:solidFill>
            <a:srgbClr val="003C71"/>
          </a:solidFill>
          <a:latin typeface="+mn-lt"/>
          <a:ea typeface="+mn-ea"/>
          <a:cs typeface="+mn-cs"/>
        </a:defRPr>
      </a:lvl4pPr>
      <a:lvl5pPr marL="1082675" indent="-153988" algn="l" defTabSz="889000" rtl="0" eaLnBrk="0" fontAlgn="base" hangingPunct="0">
        <a:spcBef>
          <a:spcPct val="0"/>
        </a:spcBef>
        <a:spcAft>
          <a:spcPct val="50000"/>
        </a:spcAft>
        <a:buClr>
          <a:srgbClr val="333333"/>
        </a:buClr>
        <a:buChar char="-"/>
        <a:defRPr sz="1200" kern="1200">
          <a:solidFill>
            <a:srgbClr val="003C7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971600" y="2492896"/>
            <a:ext cx="660400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9454" rIns="118909" bIns="59454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 b="1" kern="120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IE" dirty="0" smtClean="0">
                <a:latin typeface="Gill Sans MT" panose="020B0502020104020203" pitchFamily="34" charset="0"/>
              </a:rPr>
              <a:t>Make Whole Payments and Interconnectors</a:t>
            </a:r>
          </a:p>
          <a:p>
            <a:r>
              <a:rPr lang="en-IE" sz="1400" dirty="0">
                <a:latin typeface="Gill Sans MT" panose="020B0502020104020203" pitchFamily="34" charset="0"/>
              </a:rPr>
              <a:t>ESB Response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2000" dirty="0" smtClean="0">
                <a:latin typeface="Gill Sans MT" panose="020B0502020104020203" pitchFamily="34" charset="0"/>
              </a:rPr>
              <a:t>EWIC</a:t>
            </a:r>
            <a:endParaRPr lang="en-IE" sz="2000" dirty="0">
              <a:latin typeface="Gill Sans MT" panose="020B05020201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5" y="1111250"/>
            <a:ext cx="7344816" cy="4735513"/>
          </a:xfrm>
        </p:spPr>
        <p:txBody>
          <a:bodyPr/>
          <a:lstStyle/>
          <a:p>
            <a:pPr marL="0" indent="0">
              <a:spcAft>
                <a:spcPct val="0"/>
              </a:spcAft>
              <a:buNone/>
            </a:pPr>
            <a:endParaRPr lang="en-US" sz="1400" b="0" dirty="0" smtClean="0">
              <a:solidFill>
                <a:schemeClr val="tx1"/>
              </a:solidFill>
              <a:latin typeface="Gill Sans MT" panose="020B0502020104020203" pitchFamily="34" charset="0"/>
              <a:cs typeface="Arial" charset="0"/>
            </a:endParaRPr>
          </a:p>
          <a:p>
            <a:pPr>
              <a:spcAft>
                <a:spcPct val="0"/>
              </a:spcAft>
              <a:buClr>
                <a:schemeClr val="tx1"/>
              </a:buClr>
            </a:pPr>
            <a:r>
              <a:rPr lang="en-US" sz="1400" b="0" dirty="0" smtClean="0">
                <a:solidFill>
                  <a:schemeClr val="tx1"/>
                </a:solidFill>
                <a:latin typeface="Gill Sans MT" panose="020B0502020104020203" pitchFamily="34" charset="0"/>
                <a:cs typeface="Arial" charset="0"/>
              </a:rPr>
              <a:t>ESB was the second largest exporter on EWIC in 2014. </a:t>
            </a:r>
          </a:p>
          <a:p>
            <a:pPr marL="163512" indent="0">
              <a:spcAft>
                <a:spcPct val="0"/>
              </a:spcAft>
              <a:buNone/>
            </a:pPr>
            <a:r>
              <a:rPr lang="en-US" sz="1400" b="0" dirty="0" smtClean="0">
                <a:solidFill>
                  <a:schemeClr val="tx1"/>
                </a:solidFill>
                <a:latin typeface="Gill Sans MT" panose="020B0502020104020203" pitchFamily="34" charset="0"/>
                <a:cs typeface="Arial" charset="0"/>
              </a:rPr>
              <a:t>    Largest exporter in Q414.</a:t>
            </a:r>
          </a:p>
          <a:p>
            <a:pPr marL="0" indent="0">
              <a:spcAft>
                <a:spcPct val="0"/>
              </a:spcAft>
              <a:buNone/>
            </a:pPr>
            <a:endParaRPr lang="en-US" sz="1400" b="0" dirty="0">
              <a:solidFill>
                <a:schemeClr val="tx1"/>
              </a:solidFill>
              <a:latin typeface="Gill Sans MT" panose="020B0502020104020203" pitchFamily="34" charset="0"/>
              <a:cs typeface="Arial" charset="0"/>
            </a:endParaRPr>
          </a:p>
          <a:p>
            <a:pPr marL="0" indent="0">
              <a:buNone/>
            </a:pPr>
            <a:endParaRPr lang="en-IE" dirty="0" smtClean="0"/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endParaRPr lang="en-IE" dirty="0" smtClean="0"/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endParaRPr lang="en-IE" dirty="0" smtClean="0"/>
          </a:p>
          <a:p>
            <a:pPr marL="0" indent="0">
              <a:buNone/>
            </a:pPr>
            <a:endParaRPr lang="en-IE" dirty="0" smtClean="0"/>
          </a:p>
          <a:p>
            <a:pPr marL="0" indent="0">
              <a:buNone/>
            </a:pPr>
            <a:endParaRPr lang="en-IE" b="0" dirty="0"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663" y="2205038"/>
            <a:ext cx="7686675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3873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2000" dirty="0" smtClean="0">
                <a:latin typeface="Gill Sans MT" panose="020B0502020104020203" pitchFamily="34" charset="0"/>
              </a:rPr>
              <a:t>Moyle</a:t>
            </a:r>
            <a:endParaRPr lang="en-IE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" y="2205038"/>
            <a:ext cx="7696200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0768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2000" dirty="0">
                <a:latin typeface="Gill Sans MT" panose="020B0502020104020203" pitchFamily="34" charset="0"/>
              </a:rPr>
              <a:t>ESB </a:t>
            </a:r>
            <a:r>
              <a:rPr lang="en-IE" sz="2000" dirty="0" smtClean="0">
                <a:latin typeface="Gill Sans MT" panose="020B0502020104020203" pitchFamily="34" charset="0"/>
              </a:rPr>
              <a:t>Position</a:t>
            </a:r>
            <a:endParaRPr lang="en-IE" sz="2000" dirty="0"/>
          </a:p>
        </p:txBody>
      </p:sp>
      <p:sp>
        <p:nvSpPr>
          <p:cNvPr id="3" name="Rectangle 2"/>
          <p:cNvSpPr/>
          <p:nvPr/>
        </p:nvSpPr>
        <p:spPr>
          <a:xfrm>
            <a:off x="1043608" y="1484784"/>
            <a:ext cx="67687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Gill Sans MT" panose="020B0502020104020203" pitchFamily="34" charset="0"/>
              </a:rPr>
              <a:t>ESB </a:t>
            </a:r>
            <a:r>
              <a:rPr lang="en-US" sz="1400" dirty="0">
                <a:latin typeface="Gill Sans MT" panose="020B0502020104020203" pitchFamily="34" charset="0"/>
              </a:rPr>
              <a:t>supports </a:t>
            </a:r>
            <a:r>
              <a:rPr lang="en-US" sz="1400" dirty="0" smtClean="0">
                <a:latin typeface="Gill Sans MT" panose="020B0502020104020203" pitchFamily="34" charset="0"/>
              </a:rPr>
              <a:t>Make </a:t>
            </a:r>
            <a:r>
              <a:rPr lang="en-US" sz="1400" dirty="0">
                <a:latin typeface="Gill Sans MT" panose="020B0502020104020203" pitchFamily="34" charset="0"/>
              </a:rPr>
              <a:t>Whole Payments for Interconnector Units</a:t>
            </a:r>
            <a:r>
              <a:rPr lang="en-US" sz="1400" dirty="0" smtClean="0">
                <a:latin typeface="Gill Sans MT" panose="020B0502020104020203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Gill Sans MT" panose="020B0502020104020203" pitchFamily="34" charset="0"/>
              </a:rPr>
              <a:t>However,  the current rules, whereby payments </a:t>
            </a:r>
            <a:r>
              <a:rPr lang="en-US" sz="1400" dirty="0">
                <a:latin typeface="Gill Sans MT" panose="020B0502020104020203" pitchFamily="34" charset="0"/>
              </a:rPr>
              <a:t>reconciled </a:t>
            </a:r>
            <a:r>
              <a:rPr lang="en-US" sz="1400" dirty="0" smtClean="0">
                <a:latin typeface="Gill Sans MT" panose="020B0502020104020203" pitchFamily="34" charset="0"/>
              </a:rPr>
              <a:t>over </a:t>
            </a:r>
            <a:r>
              <a:rPr lang="en-US" sz="1400" dirty="0">
                <a:latin typeface="Gill Sans MT" panose="020B0502020104020203" pitchFamily="34" charset="0"/>
              </a:rPr>
              <a:t>each </a:t>
            </a:r>
            <a:r>
              <a:rPr lang="en-US" sz="1400" dirty="0" smtClean="0">
                <a:latin typeface="Gill Sans MT" panose="020B0502020104020203" pitchFamily="34" charset="0"/>
              </a:rPr>
              <a:t>gate window are flawed:</a:t>
            </a:r>
          </a:p>
          <a:p>
            <a:endParaRPr lang="en-US" sz="1400" dirty="0" smtClean="0">
              <a:latin typeface="Gill Sans MT" panose="020B0502020104020203" pitchFamily="34" charset="0"/>
            </a:endParaRPr>
          </a:p>
          <a:p>
            <a:pPr marL="742950" lvl="1" indent="-285750">
              <a:buFontTx/>
              <a:buChar char="-"/>
            </a:pPr>
            <a:r>
              <a:rPr lang="en-US" sz="1400" dirty="0" smtClean="0">
                <a:latin typeface="Gill Sans MT" panose="020B0502020104020203" pitchFamily="34" charset="0"/>
              </a:rPr>
              <a:t>Regulatory rules of settlement are different for Interconnector Users </a:t>
            </a:r>
          </a:p>
          <a:p>
            <a:pPr marL="742950" lvl="1" indent="-285750">
              <a:buFontTx/>
              <a:buChar char="-"/>
            </a:pPr>
            <a:r>
              <a:rPr lang="en-US" sz="1400" dirty="0" err="1" smtClean="0">
                <a:latin typeface="Gill Sans MT" panose="020B0502020104020203" pitchFamily="34" charset="0"/>
              </a:rPr>
              <a:t>Incentivises</a:t>
            </a:r>
            <a:r>
              <a:rPr lang="en-US" sz="1400" dirty="0" smtClean="0">
                <a:latin typeface="Gill Sans MT" panose="020B0502020104020203" pitchFamily="34" charset="0"/>
              </a:rPr>
              <a:t> inefficient export flows</a:t>
            </a:r>
          </a:p>
          <a:p>
            <a:pPr marL="742950" lvl="1" indent="-285750">
              <a:buFontTx/>
              <a:buChar char="-"/>
            </a:pPr>
            <a:r>
              <a:rPr lang="en-US" sz="1400" dirty="0" smtClean="0">
                <a:latin typeface="Gill Sans MT" panose="020B0502020104020203" pitchFamily="34" charset="0"/>
              </a:rPr>
              <a:t>Transfers risk </a:t>
            </a:r>
            <a:r>
              <a:rPr lang="en-US" sz="1400" dirty="0">
                <a:latin typeface="Gill Sans MT" panose="020B0502020104020203" pitchFamily="34" charset="0"/>
              </a:rPr>
              <a:t>from Traders to </a:t>
            </a:r>
            <a:r>
              <a:rPr lang="en-US" sz="1400" dirty="0" smtClean="0">
                <a:latin typeface="Gill Sans MT" panose="020B0502020104020203" pitchFamily="34" charset="0"/>
              </a:rPr>
              <a:t>Suppliers.</a:t>
            </a:r>
          </a:p>
          <a:p>
            <a:endParaRPr lang="en-US" sz="1400" dirty="0"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Gill Sans MT" panose="020B0502020104020203" pitchFamily="34" charset="0"/>
              </a:rPr>
              <a:t>A potential selection criteria for any modification to the MWP mechanism should be: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latin typeface="Gill Sans MT" panose="020B0502020104020203" pitchFamily="34" charset="0"/>
            </a:endParaRPr>
          </a:p>
          <a:p>
            <a:pPr marL="742950" lvl="1" indent="-285750">
              <a:buFontTx/>
              <a:buChar char="-"/>
            </a:pPr>
            <a:r>
              <a:rPr lang="en-US" sz="1400" dirty="0" smtClean="0">
                <a:latin typeface="Gill Sans MT" panose="020B0502020104020203" pitchFamily="34" charset="0"/>
              </a:rPr>
              <a:t>Incentivise rational and efficient trading </a:t>
            </a:r>
            <a:r>
              <a:rPr lang="en-US" sz="1400" dirty="0" err="1" smtClean="0">
                <a:latin typeface="Gill Sans MT" panose="020B0502020104020203" pitchFamily="34" charset="0"/>
              </a:rPr>
              <a:t>behaviour</a:t>
            </a:r>
            <a:r>
              <a:rPr lang="en-US" sz="1400" dirty="0" smtClean="0">
                <a:latin typeface="Gill Sans MT" panose="020B0502020104020203" pitchFamily="34" charset="0"/>
              </a:rPr>
              <a:t>. </a:t>
            </a:r>
          </a:p>
          <a:p>
            <a:pPr marL="742950" lvl="1" indent="-285750">
              <a:buFontTx/>
              <a:buChar char="-"/>
            </a:pPr>
            <a:r>
              <a:rPr lang="en-US" sz="1400" dirty="0" smtClean="0">
                <a:latin typeface="Gill Sans MT" panose="020B0502020104020203" pitchFamily="34" charset="0"/>
              </a:rPr>
              <a:t>Removal of regulatory arbitrage opportunities. </a:t>
            </a:r>
          </a:p>
          <a:p>
            <a:pPr marL="742950" lvl="1" indent="-285750">
              <a:buFontTx/>
              <a:buChar char="-"/>
            </a:pPr>
            <a:r>
              <a:rPr lang="en-US" sz="1400" dirty="0" smtClean="0">
                <a:latin typeface="Gill Sans MT" panose="020B0502020104020203" pitchFamily="34" charset="0"/>
              </a:rPr>
              <a:t>Non discrimination between different generator units or participants. </a:t>
            </a:r>
          </a:p>
          <a:p>
            <a:pPr marL="742950" lvl="1" indent="-285750">
              <a:buFontTx/>
              <a:buChar char="-"/>
            </a:pPr>
            <a:r>
              <a:rPr lang="en-US" sz="1400" dirty="0">
                <a:latin typeface="Gill Sans MT" panose="020B0502020104020203" pitchFamily="34" charset="0"/>
              </a:rPr>
              <a:t>No </a:t>
            </a:r>
            <a:r>
              <a:rPr lang="en-US" sz="1400" dirty="0" smtClean="0">
                <a:latin typeface="Gill Sans MT" panose="020B0502020104020203" pitchFamily="34" charset="0"/>
              </a:rPr>
              <a:t>conflict </a:t>
            </a:r>
            <a:r>
              <a:rPr lang="en-US" sz="1400" dirty="0">
                <a:latin typeface="Gill Sans MT" panose="020B0502020104020203" pitchFamily="34" charset="0"/>
              </a:rPr>
              <a:t>with </a:t>
            </a:r>
            <a:r>
              <a:rPr lang="en-IE" sz="1400" dirty="0">
                <a:latin typeface="Gill Sans MT" panose="020B0502020104020203" pitchFamily="34" charset="0"/>
              </a:rPr>
              <a:t>Directive </a:t>
            </a:r>
            <a:r>
              <a:rPr lang="en-IE" sz="1400" dirty="0" smtClean="0">
                <a:latin typeface="Gill Sans MT" panose="020B0502020104020203" pitchFamily="34" charset="0"/>
              </a:rPr>
              <a:t>2006/123/EC</a:t>
            </a:r>
            <a:endParaRPr lang="en-US" sz="1400" dirty="0">
              <a:latin typeface="Gill Sans MT" panose="020B0502020104020203" pitchFamily="34" charset="0"/>
            </a:endParaRPr>
          </a:p>
          <a:p>
            <a:endParaRPr lang="en-US" sz="1400" dirty="0">
              <a:latin typeface="Gill Sans MT" panose="020B0502020104020203" pitchFamily="34" charset="0"/>
            </a:endParaRPr>
          </a:p>
          <a:p>
            <a:endParaRPr lang="en-US" sz="1400" dirty="0" smtClean="0">
              <a:latin typeface="Gill Sans MT" panose="020B0502020104020203" pitchFamily="34" charset="0"/>
            </a:endParaRPr>
          </a:p>
          <a:p>
            <a:endParaRPr lang="en-US" sz="1400" dirty="0"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latin typeface="Gill Sans MT" panose="020B0502020104020203" pitchFamily="34" charset="0"/>
            </a:endParaRPr>
          </a:p>
          <a:p>
            <a:endParaRPr lang="en-US" sz="1400" dirty="0">
              <a:latin typeface="Gill Sans MT" panose="020B0502020104020203" pitchFamily="34" charset="0"/>
            </a:endParaRPr>
          </a:p>
          <a:p>
            <a:endParaRPr lang="en-US" sz="1400" dirty="0">
              <a:latin typeface="Gill Sans MT" panose="020B0502020104020203" pitchFamily="34" charset="0"/>
            </a:endParaRPr>
          </a:p>
          <a:p>
            <a:endParaRPr lang="en-US" sz="1400" dirty="0">
              <a:latin typeface="Gill Sans MT" panose="020B0502020104020203" pitchFamily="34" charset="0"/>
            </a:endParaRPr>
          </a:p>
          <a:p>
            <a:endParaRPr lang="en-US" sz="1400" dirty="0">
              <a:latin typeface="Gill Sans MT" panose="020B0502020104020203" pitchFamily="34" charset="0"/>
            </a:endParaRPr>
          </a:p>
          <a:p>
            <a:endParaRPr lang="en-US" sz="14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631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1600" dirty="0" smtClean="0">
                <a:latin typeface="Gill Sans MT" panose="020B0502020104020203" pitchFamily="34" charset="0"/>
              </a:rPr>
              <a:t>Mod_09_12: </a:t>
            </a:r>
            <a:r>
              <a:rPr lang="en-US" sz="1600" dirty="0">
                <a:solidFill>
                  <a:schemeClr val="accent6"/>
                </a:solidFill>
                <a:latin typeface="Gill Sans MT" panose="020B0502020104020203" pitchFamily="34" charset="0"/>
              </a:rPr>
              <a:t>Reconcile Make Whole Payments over all Gate Windows</a:t>
            </a:r>
            <a:br>
              <a:rPr lang="en-US" sz="1600" dirty="0">
                <a:solidFill>
                  <a:schemeClr val="accent6"/>
                </a:solidFill>
                <a:latin typeface="Gill Sans MT" panose="020B0502020104020203" pitchFamily="34" charset="0"/>
              </a:rPr>
            </a:br>
            <a:r>
              <a:rPr lang="en-US" dirty="0">
                <a:solidFill>
                  <a:schemeClr val="accent6"/>
                </a:solidFill>
                <a:latin typeface="Gill Sans MT" panose="020B0502020104020203" pitchFamily="34" charset="0"/>
              </a:rPr>
              <a:t/>
            </a:r>
            <a:br>
              <a:rPr lang="en-US" dirty="0">
                <a:solidFill>
                  <a:schemeClr val="accent6"/>
                </a:solidFill>
                <a:latin typeface="Gill Sans MT" panose="020B0502020104020203" pitchFamily="34" charset="0"/>
              </a:rPr>
            </a:br>
            <a:r>
              <a:rPr lang="en-US" dirty="0">
                <a:latin typeface="Gill Sans MT" panose="020B0502020104020203" pitchFamily="34" charset="0"/>
              </a:rPr>
              <a:t/>
            </a:r>
            <a:br>
              <a:rPr lang="en-US" dirty="0">
                <a:latin typeface="Gill Sans MT" panose="020B0502020104020203" pitchFamily="34" charset="0"/>
              </a:rPr>
            </a:br>
            <a:endParaRPr lang="en-IE" dirty="0"/>
          </a:p>
        </p:txBody>
      </p:sp>
      <p:sp>
        <p:nvSpPr>
          <p:cNvPr id="3" name="Rectangle 2"/>
          <p:cNvSpPr/>
          <p:nvPr/>
        </p:nvSpPr>
        <p:spPr>
          <a:xfrm>
            <a:off x="395536" y="1124744"/>
            <a:ext cx="67687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 smtClean="0">
              <a:latin typeface="Gill Sans MT" panose="020B0502020104020203" pitchFamily="34" charset="0"/>
            </a:endParaRPr>
          </a:p>
          <a:p>
            <a:r>
              <a:rPr lang="en-US" sz="1400" dirty="0" smtClean="0">
                <a:latin typeface="Gill Sans MT" panose="020B0502020104020203" pitchFamily="34" charset="0"/>
              </a:rPr>
              <a:t>Addresses most but not all of the criteria</a:t>
            </a:r>
            <a:r>
              <a:rPr lang="en-US" sz="1400" dirty="0">
                <a:latin typeface="Gill Sans MT" panose="020B0502020104020203" pitchFamily="34" charset="0"/>
              </a:rPr>
              <a:t>.  </a:t>
            </a:r>
            <a:r>
              <a:rPr lang="en-US" sz="1400" dirty="0" smtClean="0">
                <a:latin typeface="Gill Sans MT" panose="020B0502020104020203" pitchFamily="34" charset="0"/>
              </a:rPr>
              <a:t>Potential </a:t>
            </a:r>
            <a:r>
              <a:rPr lang="en-US" sz="1400" dirty="0">
                <a:latin typeface="Gill Sans MT" panose="020B0502020104020203" pitchFamily="34" charset="0"/>
              </a:rPr>
              <a:t>loopholes would still </a:t>
            </a:r>
            <a:r>
              <a:rPr lang="en-US" sz="1400" dirty="0" smtClean="0">
                <a:latin typeface="Gill Sans MT" panose="020B0502020104020203" pitchFamily="34" charset="0"/>
              </a:rPr>
              <a:t>exist: </a:t>
            </a:r>
          </a:p>
          <a:p>
            <a:pPr marL="742950" lvl="1" indent="-285750">
              <a:buFontTx/>
              <a:buChar char="-"/>
            </a:pPr>
            <a:r>
              <a:rPr lang="en-US" sz="1400" dirty="0" smtClean="0">
                <a:latin typeface="Gill Sans MT" panose="020B0502020104020203" pitchFamily="34" charset="0"/>
              </a:rPr>
              <a:t>Multiple </a:t>
            </a:r>
            <a:r>
              <a:rPr lang="en-US" sz="1400" dirty="0">
                <a:latin typeface="Gill Sans MT" panose="020B0502020104020203" pitchFamily="34" charset="0"/>
              </a:rPr>
              <a:t>IC </a:t>
            </a:r>
            <a:r>
              <a:rPr lang="en-US" sz="1400" dirty="0" smtClean="0">
                <a:latin typeface="Gill Sans MT" panose="020B0502020104020203" pitchFamily="34" charset="0"/>
              </a:rPr>
              <a:t>Units.</a:t>
            </a:r>
          </a:p>
          <a:p>
            <a:pPr marL="742950" lvl="1" indent="-285750">
              <a:buFontTx/>
              <a:buChar char="-"/>
            </a:pPr>
            <a:r>
              <a:rPr lang="en-US" sz="1400" dirty="0">
                <a:latin typeface="Gill Sans MT" panose="020B0502020104020203" pitchFamily="34" charset="0"/>
              </a:rPr>
              <a:t>U</a:t>
            </a:r>
            <a:r>
              <a:rPr lang="en-US" sz="1400" dirty="0" smtClean="0">
                <a:latin typeface="Gill Sans MT" panose="020B0502020104020203" pitchFamily="34" charset="0"/>
              </a:rPr>
              <a:t>tilising </a:t>
            </a:r>
            <a:r>
              <a:rPr lang="en-US" sz="1400" dirty="0">
                <a:latin typeface="Gill Sans MT" panose="020B0502020104020203" pitchFamily="34" charset="0"/>
              </a:rPr>
              <a:t>EWIC and Moyle to separate import/export </a:t>
            </a:r>
            <a:r>
              <a:rPr lang="en-US" sz="1400" dirty="0" smtClean="0">
                <a:latin typeface="Gill Sans MT" panose="020B0502020104020203" pitchFamily="34" charset="0"/>
              </a:rPr>
              <a:t>strategies.</a:t>
            </a:r>
          </a:p>
          <a:p>
            <a:endParaRPr lang="en-US" sz="1400" dirty="0">
              <a:latin typeface="Gill Sans MT" panose="020B0502020104020203" pitchFamily="34" charset="0"/>
            </a:endParaRPr>
          </a:p>
          <a:p>
            <a:endParaRPr lang="en-US" sz="1400" dirty="0" smtClean="0">
              <a:latin typeface="Gill Sans MT" panose="020B0502020104020203" pitchFamily="34" charset="0"/>
            </a:endParaRPr>
          </a:p>
          <a:p>
            <a:endParaRPr lang="en-US" sz="1400" dirty="0" smtClean="0">
              <a:latin typeface="Gill Sans MT" panose="020B0502020104020203" pitchFamily="34" charset="0"/>
            </a:endParaRPr>
          </a:p>
          <a:p>
            <a:endParaRPr lang="en-US" sz="1400" dirty="0">
              <a:latin typeface="Gill Sans MT" panose="020B0502020104020203" pitchFamily="34" charset="0"/>
            </a:endParaRPr>
          </a:p>
          <a:p>
            <a:endParaRPr lang="en-US" sz="1400" dirty="0">
              <a:latin typeface="Gill Sans MT" panose="020B0502020104020203" pitchFamily="34" charset="0"/>
            </a:endParaRPr>
          </a:p>
          <a:p>
            <a:endParaRPr lang="en-US" sz="1400" dirty="0">
              <a:latin typeface="Gill Sans MT" panose="020B0502020104020203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48128"/>
            <a:ext cx="5855693" cy="3497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6955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1600" dirty="0">
                <a:solidFill>
                  <a:srgbClr val="336699"/>
                </a:solidFill>
                <a:latin typeface="Gill Sans MT" panose="020B0502020104020203" pitchFamily="34" charset="0"/>
              </a:rPr>
              <a:t>Mod_12_14: </a:t>
            </a:r>
            <a:r>
              <a:rPr lang="en-US" sz="1600" dirty="0">
                <a:solidFill>
                  <a:srgbClr val="0090CA"/>
                </a:solidFill>
                <a:latin typeface="Gill Sans MT" panose="020B0502020104020203" pitchFamily="34" charset="0"/>
              </a:rPr>
              <a:t>Remove Make Whole Payments for Periods of simultaneous import and export flows</a:t>
            </a:r>
            <a:r>
              <a:rPr lang="en-US" sz="1600" dirty="0">
                <a:solidFill>
                  <a:schemeClr val="accent6"/>
                </a:solidFill>
                <a:latin typeface="Gill Sans MT" panose="020B0502020104020203" pitchFamily="34" charset="0"/>
              </a:rPr>
              <a:t/>
            </a:r>
            <a:br>
              <a:rPr lang="en-US" sz="1600" dirty="0">
                <a:solidFill>
                  <a:schemeClr val="accent6"/>
                </a:solidFill>
                <a:latin typeface="Gill Sans MT" panose="020B0502020104020203" pitchFamily="34" charset="0"/>
              </a:rPr>
            </a:br>
            <a:r>
              <a:rPr lang="en-US" dirty="0">
                <a:solidFill>
                  <a:schemeClr val="accent6"/>
                </a:solidFill>
                <a:latin typeface="Gill Sans MT" panose="020B0502020104020203" pitchFamily="34" charset="0"/>
              </a:rPr>
              <a:t/>
            </a:r>
            <a:br>
              <a:rPr lang="en-US" dirty="0">
                <a:solidFill>
                  <a:schemeClr val="accent6"/>
                </a:solidFill>
                <a:latin typeface="Gill Sans MT" panose="020B0502020104020203" pitchFamily="34" charset="0"/>
              </a:rPr>
            </a:br>
            <a:r>
              <a:rPr lang="en-US" dirty="0">
                <a:latin typeface="Gill Sans MT" panose="020B0502020104020203" pitchFamily="34" charset="0"/>
              </a:rPr>
              <a:t/>
            </a:r>
            <a:br>
              <a:rPr lang="en-US" dirty="0">
                <a:latin typeface="Gill Sans MT" panose="020B0502020104020203" pitchFamily="34" charset="0"/>
              </a:rPr>
            </a:br>
            <a:endParaRPr lang="en-IE" dirty="0"/>
          </a:p>
        </p:txBody>
      </p:sp>
      <p:sp>
        <p:nvSpPr>
          <p:cNvPr id="3" name="Rectangle 2"/>
          <p:cNvSpPr/>
          <p:nvPr/>
        </p:nvSpPr>
        <p:spPr>
          <a:xfrm>
            <a:off x="395536" y="1124744"/>
            <a:ext cx="67687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 smtClean="0">
              <a:latin typeface="Gill Sans MT" panose="020B0502020104020203" pitchFamily="34" charset="0"/>
            </a:endParaRPr>
          </a:p>
          <a:p>
            <a:r>
              <a:rPr lang="en-US" sz="1400" dirty="0" smtClean="0">
                <a:latin typeface="Gill Sans MT" panose="020B0502020104020203" pitchFamily="34" charset="0"/>
              </a:rPr>
              <a:t>Does not meet criteria.</a:t>
            </a:r>
            <a:endParaRPr lang="en-US" sz="1400" dirty="0">
              <a:latin typeface="Gill Sans MT" panose="020B0502020104020203" pitchFamily="34" charset="0"/>
            </a:endParaRPr>
          </a:p>
          <a:p>
            <a:endParaRPr lang="en-US" sz="1400" dirty="0">
              <a:latin typeface="Gill Sans MT" panose="020B0502020104020203" pitchFamily="34" charset="0"/>
            </a:endParaRPr>
          </a:p>
          <a:p>
            <a:endParaRPr lang="en-US" sz="1400" dirty="0" smtClean="0">
              <a:latin typeface="Gill Sans MT" panose="020B0502020104020203" pitchFamily="34" charset="0"/>
            </a:endParaRPr>
          </a:p>
          <a:p>
            <a:endParaRPr lang="en-US" sz="1400" dirty="0" smtClean="0">
              <a:latin typeface="Gill Sans MT" panose="020B0502020104020203" pitchFamily="34" charset="0"/>
            </a:endParaRPr>
          </a:p>
          <a:p>
            <a:endParaRPr lang="en-US" sz="1400" dirty="0" smtClean="0">
              <a:latin typeface="Gill Sans MT" panose="020B0502020104020203" pitchFamily="34" charset="0"/>
            </a:endParaRPr>
          </a:p>
          <a:p>
            <a:endParaRPr lang="en-US" sz="1400" dirty="0" smtClean="0">
              <a:latin typeface="Gill Sans MT" panose="020B0502020104020203" pitchFamily="34" charset="0"/>
            </a:endParaRPr>
          </a:p>
          <a:p>
            <a:endParaRPr lang="en-US" sz="1400" dirty="0">
              <a:latin typeface="Gill Sans MT" panose="020B0502020104020203" pitchFamily="34" charset="0"/>
            </a:endParaRPr>
          </a:p>
          <a:p>
            <a:endParaRPr lang="en-US" sz="1400" dirty="0" smtClean="0">
              <a:latin typeface="Gill Sans MT" panose="020B0502020104020203" pitchFamily="34" charset="0"/>
            </a:endParaRPr>
          </a:p>
          <a:p>
            <a:endParaRPr lang="en-US" sz="1400" dirty="0">
              <a:latin typeface="Gill Sans MT" panose="020B0502020104020203" pitchFamily="34" charset="0"/>
            </a:endParaRPr>
          </a:p>
          <a:p>
            <a:endParaRPr lang="en-US" sz="1400" dirty="0" smtClean="0">
              <a:latin typeface="Gill Sans MT" panose="020B0502020104020203" pitchFamily="34" charset="0"/>
            </a:endParaRPr>
          </a:p>
          <a:p>
            <a:endParaRPr lang="en-US" sz="1400" dirty="0">
              <a:latin typeface="Gill Sans MT" panose="020B0502020104020203" pitchFamily="34" charset="0"/>
            </a:endParaRPr>
          </a:p>
          <a:p>
            <a:endParaRPr lang="en-US" sz="1400" dirty="0">
              <a:latin typeface="Gill Sans MT" panose="020B0502020104020203" pitchFamily="34" charset="0"/>
            </a:endParaRPr>
          </a:p>
          <a:p>
            <a:endParaRPr lang="en-US" sz="1400" dirty="0">
              <a:latin typeface="Gill Sans MT" panose="020B0502020104020203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4824"/>
            <a:ext cx="7219945" cy="3579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2626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1600" dirty="0">
                <a:solidFill>
                  <a:srgbClr val="336699"/>
                </a:solidFill>
                <a:latin typeface="Gill Sans MT" panose="020B0502020104020203" pitchFamily="34" charset="0"/>
              </a:rPr>
              <a:t>RA Mod_11_14:</a:t>
            </a:r>
            <a:r>
              <a:rPr lang="en-US" sz="1600" dirty="0">
                <a:solidFill>
                  <a:schemeClr val="accent6"/>
                </a:solidFill>
                <a:latin typeface="Gill Sans MT" panose="020B0502020104020203" pitchFamily="34" charset="0"/>
              </a:rPr>
              <a:t>Pay-As-Bid / Paid-As-Bid for Interconnector </a:t>
            </a:r>
            <a:r>
              <a:rPr lang="en-US" sz="1600" dirty="0" smtClean="0">
                <a:solidFill>
                  <a:schemeClr val="accent6"/>
                </a:solidFill>
                <a:latin typeface="Gill Sans MT" panose="020B0502020104020203" pitchFamily="34" charset="0"/>
              </a:rPr>
              <a:t>Units</a:t>
            </a:r>
            <a:r>
              <a:rPr lang="en-US" dirty="0">
                <a:solidFill>
                  <a:schemeClr val="accent6"/>
                </a:solidFill>
                <a:latin typeface="Gill Sans MT" panose="020B0502020104020203" pitchFamily="34" charset="0"/>
              </a:rPr>
              <a:t/>
            </a:r>
            <a:br>
              <a:rPr lang="en-US" dirty="0">
                <a:solidFill>
                  <a:schemeClr val="accent6"/>
                </a:solidFill>
                <a:latin typeface="Gill Sans MT" panose="020B0502020104020203" pitchFamily="34" charset="0"/>
              </a:rPr>
            </a:br>
            <a:endParaRPr lang="en-IE" dirty="0">
              <a:solidFill>
                <a:schemeClr val="accent6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1124744"/>
            <a:ext cx="73448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b="1" dirty="0" smtClean="0">
              <a:solidFill>
                <a:schemeClr val="accent6"/>
              </a:solidFill>
              <a:latin typeface="Gill Sans MT" panose="020B0502020104020203" pitchFamily="34" charset="0"/>
            </a:endParaRPr>
          </a:p>
          <a:p>
            <a:r>
              <a:rPr lang="en-US" sz="1400" dirty="0" smtClean="0">
                <a:latin typeface="Gill Sans MT" panose="020B0502020104020203" pitchFamily="34" charset="0"/>
              </a:rPr>
              <a:t>Not compatible with SEM. </a:t>
            </a:r>
            <a:endParaRPr lang="en-US" sz="1400" dirty="0">
              <a:latin typeface="Gill Sans MT" panose="020B0502020104020203" pitchFamily="34" charset="0"/>
            </a:endParaRPr>
          </a:p>
          <a:p>
            <a:endParaRPr lang="en-US" sz="1400" b="1" dirty="0">
              <a:solidFill>
                <a:schemeClr val="accent6"/>
              </a:solidFill>
              <a:latin typeface="Gill Sans MT" panose="020B0502020104020203" pitchFamily="34" charset="0"/>
            </a:endParaRPr>
          </a:p>
          <a:p>
            <a:endParaRPr lang="en-US" sz="1400" dirty="0" smtClean="0">
              <a:latin typeface="Gill Sans MT" panose="020B0502020104020203" pitchFamily="34" charset="0"/>
            </a:endParaRPr>
          </a:p>
          <a:p>
            <a:endParaRPr lang="en-US" sz="1400" dirty="0">
              <a:latin typeface="Gill Sans MT" panose="020B0502020104020203" pitchFamily="34" charset="0"/>
            </a:endParaRPr>
          </a:p>
          <a:p>
            <a:endParaRPr lang="en-US" sz="14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046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1600" dirty="0">
                <a:solidFill>
                  <a:srgbClr val="336699"/>
                </a:solidFill>
                <a:latin typeface="Gill Sans MT" panose="020B0502020104020203" pitchFamily="34" charset="0"/>
              </a:rPr>
              <a:t>RA </a:t>
            </a:r>
            <a:r>
              <a:rPr lang="en-IE" sz="1600" dirty="0" smtClean="0">
                <a:solidFill>
                  <a:srgbClr val="336699"/>
                </a:solidFill>
                <a:latin typeface="Gill Sans MT" panose="020B0502020104020203" pitchFamily="34" charset="0"/>
              </a:rPr>
              <a:t>Mod_10_14:</a:t>
            </a:r>
            <a:r>
              <a:rPr lang="en-US" sz="1600" dirty="0">
                <a:solidFill>
                  <a:schemeClr val="accent6"/>
                </a:solidFill>
                <a:latin typeface="Gill Sans MT" panose="020B0502020104020203" pitchFamily="34" charset="0"/>
              </a:rPr>
              <a:t> </a:t>
            </a:r>
            <a:r>
              <a:rPr lang="en-US" sz="1600" dirty="0" smtClean="0">
                <a:solidFill>
                  <a:schemeClr val="accent6"/>
                </a:solidFill>
                <a:latin typeface="Gill Sans MT" panose="020B0502020104020203" pitchFamily="34" charset="0"/>
              </a:rPr>
              <a:t>Removal of Make Whole Payments for Interconnectors</a:t>
            </a:r>
            <a:r>
              <a:rPr lang="en-US" dirty="0">
                <a:solidFill>
                  <a:schemeClr val="accent6"/>
                </a:solidFill>
                <a:latin typeface="Gill Sans MT" panose="020B0502020104020203" pitchFamily="34" charset="0"/>
              </a:rPr>
              <a:t/>
            </a:r>
            <a:br>
              <a:rPr lang="en-US" dirty="0">
                <a:solidFill>
                  <a:schemeClr val="accent6"/>
                </a:solidFill>
                <a:latin typeface="Gill Sans MT" panose="020B0502020104020203" pitchFamily="34" charset="0"/>
              </a:rPr>
            </a:br>
            <a:endParaRPr lang="en-IE" dirty="0">
              <a:solidFill>
                <a:schemeClr val="accent6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1124744"/>
            <a:ext cx="73448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b="1" dirty="0" smtClean="0">
              <a:solidFill>
                <a:schemeClr val="accent6"/>
              </a:solidFill>
              <a:latin typeface="Gill Sans MT" panose="020B0502020104020203" pitchFamily="34" charset="0"/>
            </a:endParaRPr>
          </a:p>
          <a:p>
            <a:r>
              <a:rPr lang="en-US" sz="1400" dirty="0" smtClean="0">
                <a:latin typeface="Gill Sans MT" panose="020B0502020104020203" pitchFamily="34" charset="0"/>
              </a:rPr>
              <a:t>Make Whole Payments required to safeguard against losses that may accrue on Interconnector trades due to ex-post nature of SEM market </a:t>
            </a:r>
          </a:p>
          <a:p>
            <a:endParaRPr lang="en-US" sz="1400" dirty="0">
              <a:latin typeface="Gill Sans MT" panose="020B0502020104020203" pitchFamily="34" charset="0"/>
            </a:endParaRPr>
          </a:p>
          <a:p>
            <a:r>
              <a:rPr lang="en-US" sz="1400" dirty="0" smtClean="0">
                <a:latin typeface="Gill Sans MT" panose="020B0502020104020203" pitchFamily="34" charset="0"/>
              </a:rPr>
              <a:t>Discriminatory against Interconnector Units </a:t>
            </a:r>
            <a:endParaRPr lang="en-US" sz="1400" dirty="0">
              <a:latin typeface="Gill Sans MT" panose="020B0502020104020203" pitchFamily="34" charset="0"/>
            </a:endParaRPr>
          </a:p>
          <a:p>
            <a:endParaRPr lang="en-US" sz="1400" b="1" dirty="0">
              <a:solidFill>
                <a:schemeClr val="accent6"/>
              </a:solidFill>
              <a:latin typeface="Gill Sans MT" panose="020B0502020104020203" pitchFamily="34" charset="0"/>
            </a:endParaRPr>
          </a:p>
          <a:p>
            <a:endParaRPr lang="en-US" sz="1400" dirty="0" smtClean="0">
              <a:latin typeface="Gill Sans MT" panose="020B0502020104020203" pitchFamily="34" charset="0"/>
            </a:endParaRPr>
          </a:p>
          <a:p>
            <a:endParaRPr lang="en-US" sz="1400" dirty="0">
              <a:latin typeface="Gill Sans MT" panose="020B0502020104020203" pitchFamily="34" charset="0"/>
            </a:endParaRPr>
          </a:p>
          <a:p>
            <a:endParaRPr lang="en-US" sz="14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81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>
                <a:latin typeface="Gill Sans MT" panose="020B0502020104020203" pitchFamily="34" charset="0"/>
              </a:rPr>
              <a:t>Summary</a:t>
            </a:r>
            <a:endParaRPr lang="en-IE" dirty="0"/>
          </a:p>
        </p:txBody>
      </p:sp>
      <p:sp>
        <p:nvSpPr>
          <p:cNvPr id="3" name="Rectangle 2"/>
          <p:cNvSpPr/>
          <p:nvPr/>
        </p:nvSpPr>
        <p:spPr>
          <a:xfrm>
            <a:off x="467544" y="1124744"/>
            <a:ext cx="734481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b="1" dirty="0" smtClean="0">
              <a:solidFill>
                <a:schemeClr val="accent6"/>
              </a:solidFill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accent6"/>
              </a:solidFill>
              <a:latin typeface="Gill Sans MT" panose="020B0502020104020203" pitchFamily="34" charset="0"/>
            </a:endParaRPr>
          </a:p>
          <a:p>
            <a:endParaRPr lang="en-US" sz="1400" dirty="0" smtClean="0">
              <a:latin typeface="Gill Sans MT" panose="020B0502020104020203" pitchFamily="34" charset="0"/>
            </a:endParaRPr>
          </a:p>
          <a:p>
            <a:endParaRPr lang="en-US" sz="1400" dirty="0">
              <a:latin typeface="Gill Sans MT" panose="020B0502020104020203" pitchFamily="34" charset="0"/>
            </a:endParaRPr>
          </a:p>
          <a:p>
            <a:endParaRPr lang="en-US" sz="1400" dirty="0">
              <a:latin typeface="Gill Sans MT" panose="020B0502020104020203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27584" y="1524852"/>
            <a:ext cx="698477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ESB supports the continuation of Make Whole Payments for Interconnector Units</a:t>
            </a:r>
            <a:r>
              <a:rPr lang="en-US" sz="1400" dirty="0" smtClean="0">
                <a:latin typeface="Gill Sans MT" panose="020B0502020104020203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RA </a:t>
            </a:r>
            <a:r>
              <a:rPr lang="en-US" sz="1400" dirty="0" smtClean="0">
                <a:latin typeface="Gill Sans MT" panose="020B0502020104020203" pitchFamily="34" charset="0"/>
              </a:rPr>
              <a:t>Mod_09_12 addresses many of the outstanding issues, however potential loopholes would remain.</a:t>
            </a:r>
          </a:p>
          <a:p>
            <a:endParaRPr lang="en-US" sz="1400" dirty="0"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Gill Sans MT" panose="020B0502020104020203" pitchFamily="34" charset="0"/>
              </a:rPr>
              <a:t> Alternative proposals do not meet criteria.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Gill Sans MT" panose="020B0502020104020203" pitchFamily="34" charset="0"/>
              </a:rPr>
              <a:t>A suitable modification needs to be passed </a:t>
            </a:r>
            <a:r>
              <a:rPr lang="en-US" sz="1400" dirty="0">
                <a:latin typeface="Gill Sans MT" panose="020B0502020104020203" pitchFamily="34" charset="0"/>
              </a:rPr>
              <a:t>in </a:t>
            </a:r>
            <a:r>
              <a:rPr lang="en-US" sz="1400" dirty="0" smtClean="0">
                <a:latin typeface="Gill Sans MT" panose="020B0502020104020203" pitchFamily="34" charset="0"/>
              </a:rPr>
              <a:t>a timely fashion. </a:t>
            </a:r>
            <a:endParaRPr lang="en-US" sz="1400" dirty="0"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1400" dirty="0"/>
          </a:p>
        </p:txBody>
      </p:sp>
    </p:spTree>
    <p:extLst>
      <p:ext uri="{BB962C8B-B14F-4D97-AF65-F5344CB8AC3E}">
        <p14:creationId xmlns:p14="http://schemas.microsoft.com/office/powerpoint/2010/main" xmlns="" val="17381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ESB 2013 Corporate Template PPT03 25-04-13 14">
      <a:dk1>
        <a:srgbClr val="336699"/>
      </a:dk1>
      <a:lt1>
        <a:srgbClr val="A59D95"/>
      </a:lt1>
      <a:dk2>
        <a:srgbClr val="FFFFFF"/>
      </a:dk2>
      <a:lt2>
        <a:srgbClr val="B6BF00"/>
      </a:lt2>
      <a:accent1>
        <a:srgbClr val="003C71"/>
      </a:accent1>
      <a:accent2>
        <a:srgbClr val="009FDF"/>
      </a:accent2>
      <a:accent3>
        <a:srgbClr val="CFCCC8"/>
      </a:accent3>
      <a:accent4>
        <a:srgbClr val="2A5682"/>
      </a:accent4>
      <a:accent5>
        <a:srgbClr val="AAAFBB"/>
      </a:accent5>
      <a:accent6>
        <a:srgbClr val="0090CA"/>
      </a:accent6>
      <a:hlink>
        <a:srgbClr val="ECC200"/>
      </a:hlink>
      <a:folHlink>
        <a:srgbClr val="63666A"/>
      </a:folHlink>
    </a:clrScheme>
    <a:fontScheme name="ESB corporate PPT 2003 18-04-2013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ESB corporate PPT 2003 18-04-201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B corporate PPT 2003 18-04-201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B corporate PPT 2003 18-04-201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B corporate PPT 2003 18-04-201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B corporate PPT 2003 18-04-201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B corporate PPT 2003 18-04-201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B corporate PPT 2003 18-04-201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B corporate PPT 2003 18-04-201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B corporate PPT 2003 18-04-201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B corporate PPT 2003 18-04-201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B corporate PPT 2003 18-04-201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B corporate PPT 2003 18-04-201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B corporate PPT 2003 18-04-2013 13">
        <a:dk1>
          <a:srgbClr val="336699"/>
        </a:dk1>
        <a:lt1>
          <a:srgbClr val="FFFFFF"/>
        </a:lt1>
        <a:dk2>
          <a:srgbClr val="58A618"/>
        </a:dk2>
        <a:lt2>
          <a:srgbClr val="00A599"/>
        </a:lt2>
        <a:accent1>
          <a:srgbClr val="003C71"/>
        </a:accent1>
        <a:accent2>
          <a:srgbClr val="009FDF"/>
        </a:accent2>
        <a:accent3>
          <a:srgbClr val="FFFFFF"/>
        </a:accent3>
        <a:accent4>
          <a:srgbClr val="2A5682"/>
        </a:accent4>
        <a:accent5>
          <a:srgbClr val="AAAFBB"/>
        </a:accent5>
        <a:accent6>
          <a:srgbClr val="0090CA"/>
        </a:accent6>
        <a:hlink>
          <a:srgbClr val="ECC200"/>
        </a:hlink>
        <a:folHlink>
          <a:srgbClr val="63666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B 2013 Corporate Template PPT03 25-04-1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B 2013 Corporate Template PPT03 25-04-1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B 2013 Corporate Template PPT03 25-04-1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B 2013 Corporate Template PPT03 25-04-1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B 2013 Corporate Template PPT03 25-04-1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B 2013 Corporate Template PPT03 25-04-1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B 2013 Corporate Template PPT03 25-04-1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B 2013 Corporate Template PPT03 25-04-1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B 2013 Corporate Template PPT03 25-04-1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B 2013 Corporate Template PPT03 25-04-1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B 2013 Corporate Template PPT03 25-04-1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B 2013 Corporate Template PPT03 25-04-1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B 2013 Corporate Template PPT03 25-04-13 13">
        <a:dk1>
          <a:srgbClr val="336699"/>
        </a:dk1>
        <a:lt1>
          <a:srgbClr val="FFFFFF"/>
        </a:lt1>
        <a:dk2>
          <a:srgbClr val="58A618"/>
        </a:dk2>
        <a:lt2>
          <a:srgbClr val="00A599"/>
        </a:lt2>
        <a:accent1>
          <a:srgbClr val="003C71"/>
        </a:accent1>
        <a:accent2>
          <a:srgbClr val="009FDF"/>
        </a:accent2>
        <a:accent3>
          <a:srgbClr val="FFFFFF"/>
        </a:accent3>
        <a:accent4>
          <a:srgbClr val="2A5682"/>
        </a:accent4>
        <a:accent5>
          <a:srgbClr val="AAAFBB"/>
        </a:accent5>
        <a:accent6>
          <a:srgbClr val="0090CA"/>
        </a:accent6>
        <a:hlink>
          <a:srgbClr val="ECC200"/>
        </a:hlink>
        <a:folHlink>
          <a:srgbClr val="63666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B 2013 Corporate Template PPT03 25-04-13 14">
        <a:dk1>
          <a:srgbClr val="336699"/>
        </a:dk1>
        <a:lt1>
          <a:srgbClr val="A59D95"/>
        </a:lt1>
        <a:dk2>
          <a:srgbClr val="FFFFFF"/>
        </a:dk2>
        <a:lt2>
          <a:srgbClr val="B6BF00"/>
        </a:lt2>
        <a:accent1>
          <a:srgbClr val="003C71"/>
        </a:accent1>
        <a:accent2>
          <a:srgbClr val="009FDF"/>
        </a:accent2>
        <a:accent3>
          <a:srgbClr val="CFCCC8"/>
        </a:accent3>
        <a:accent4>
          <a:srgbClr val="2A5682"/>
        </a:accent4>
        <a:accent5>
          <a:srgbClr val="AAAFBB"/>
        </a:accent5>
        <a:accent6>
          <a:srgbClr val="0090CA"/>
        </a:accent6>
        <a:hlink>
          <a:srgbClr val="ECC200"/>
        </a:hlink>
        <a:folHlink>
          <a:srgbClr val="6366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ESB 2013 Corporate Template PPT03 25-04-13.potx" id="{A5701834-0A72-4CF7-AEA4-32B5D31C6F67}" vid="{349D3E3A-756D-4DFF-BEAB-0FF6F1A6C0A7}"/>
    </a:ext>
  </a:extLst>
</a:theme>
</file>

<file path=ppt/theme/theme2.xml><?xml version="1.0" encoding="utf-8"?>
<a:theme xmlns:a="http://schemas.openxmlformats.org/drawingml/2006/main" name="Breaker Slide">
  <a:themeElements>
    <a:clrScheme name="Breaker Slide 13">
      <a:dk1>
        <a:srgbClr val="336699"/>
      </a:dk1>
      <a:lt1>
        <a:srgbClr val="A59D95"/>
      </a:lt1>
      <a:dk2>
        <a:srgbClr val="FFFFFF"/>
      </a:dk2>
      <a:lt2>
        <a:srgbClr val="B6BF00"/>
      </a:lt2>
      <a:accent1>
        <a:srgbClr val="003C71"/>
      </a:accent1>
      <a:accent2>
        <a:srgbClr val="009FDF"/>
      </a:accent2>
      <a:accent3>
        <a:srgbClr val="CFCCC8"/>
      </a:accent3>
      <a:accent4>
        <a:srgbClr val="2A5682"/>
      </a:accent4>
      <a:accent5>
        <a:srgbClr val="AAAFBB"/>
      </a:accent5>
      <a:accent6>
        <a:srgbClr val="0090CA"/>
      </a:accent6>
      <a:hlink>
        <a:srgbClr val="ECC200"/>
      </a:hlink>
      <a:folHlink>
        <a:srgbClr val="63666A"/>
      </a:folHlink>
    </a:clrScheme>
    <a:fontScheme name="Breaker Slid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Breaker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er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er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er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er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er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er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er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er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er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er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er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er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er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er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er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er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er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er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er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er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er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er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er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er Slide 13">
        <a:dk1>
          <a:srgbClr val="336699"/>
        </a:dk1>
        <a:lt1>
          <a:srgbClr val="A59D95"/>
        </a:lt1>
        <a:dk2>
          <a:srgbClr val="FFFFFF"/>
        </a:dk2>
        <a:lt2>
          <a:srgbClr val="B6BF00"/>
        </a:lt2>
        <a:accent1>
          <a:srgbClr val="003C71"/>
        </a:accent1>
        <a:accent2>
          <a:srgbClr val="009FDF"/>
        </a:accent2>
        <a:accent3>
          <a:srgbClr val="CFCCC8"/>
        </a:accent3>
        <a:accent4>
          <a:srgbClr val="2A5682"/>
        </a:accent4>
        <a:accent5>
          <a:srgbClr val="AAAFBB"/>
        </a:accent5>
        <a:accent6>
          <a:srgbClr val="0090CA"/>
        </a:accent6>
        <a:hlink>
          <a:srgbClr val="ECC200"/>
        </a:hlink>
        <a:folHlink>
          <a:srgbClr val="6366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ESB 2013 Corporate Template PPT03 25-04-13.potx" id="{A5701834-0A72-4CF7-AEA4-32B5D31C6F67}" vid="{C30441A8-F20C-4FC4-8EEB-5881C11E45E6}"/>
    </a:ext>
  </a:extLst>
</a:theme>
</file>

<file path=ppt/theme/theme3.xml><?xml version="1.0" encoding="utf-8"?>
<a:theme xmlns:a="http://schemas.openxmlformats.org/drawingml/2006/main" name="Blank Header &amp; Content">
  <a:themeElements>
    <a:clrScheme name="Blank Header &amp; Content 14">
      <a:dk1>
        <a:srgbClr val="336699"/>
      </a:dk1>
      <a:lt1>
        <a:srgbClr val="A59D95"/>
      </a:lt1>
      <a:dk2>
        <a:srgbClr val="FFFFFF"/>
      </a:dk2>
      <a:lt2>
        <a:srgbClr val="B6BF00"/>
      </a:lt2>
      <a:accent1>
        <a:srgbClr val="003C71"/>
      </a:accent1>
      <a:accent2>
        <a:srgbClr val="009FDF"/>
      </a:accent2>
      <a:accent3>
        <a:srgbClr val="CFCCC8"/>
      </a:accent3>
      <a:accent4>
        <a:srgbClr val="2A5682"/>
      </a:accent4>
      <a:accent5>
        <a:srgbClr val="AAAFBB"/>
      </a:accent5>
      <a:accent6>
        <a:srgbClr val="0090CA"/>
      </a:accent6>
      <a:hlink>
        <a:srgbClr val="ECC200"/>
      </a:hlink>
      <a:folHlink>
        <a:srgbClr val="63666A"/>
      </a:folHlink>
    </a:clrScheme>
    <a:fontScheme name="Blank Header &amp; Conten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Blank Header &amp; 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Header &amp; Conte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Header &amp; Conte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Header &amp; Conte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Header &amp; Conte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Header &amp; Conte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Header &amp; Conte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Header &amp; Conte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Header &amp; Conte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Header &amp; Conte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Header &amp; Conte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Header &amp; Conte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Header &amp; Content 13">
        <a:dk1>
          <a:srgbClr val="336699"/>
        </a:dk1>
        <a:lt1>
          <a:srgbClr val="FFFFFF"/>
        </a:lt1>
        <a:dk2>
          <a:srgbClr val="58A618"/>
        </a:dk2>
        <a:lt2>
          <a:srgbClr val="00A599"/>
        </a:lt2>
        <a:accent1>
          <a:srgbClr val="003C71"/>
        </a:accent1>
        <a:accent2>
          <a:srgbClr val="009FDF"/>
        </a:accent2>
        <a:accent3>
          <a:srgbClr val="FFFFFF"/>
        </a:accent3>
        <a:accent4>
          <a:srgbClr val="2A5682"/>
        </a:accent4>
        <a:accent5>
          <a:srgbClr val="AAAFBB"/>
        </a:accent5>
        <a:accent6>
          <a:srgbClr val="0090CA"/>
        </a:accent6>
        <a:hlink>
          <a:srgbClr val="ECC200"/>
        </a:hlink>
        <a:folHlink>
          <a:srgbClr val="63666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Header &amp; 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Header &amp; Conte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Header &amp; Conte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Header &amp; Conte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Header &amp; Conte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Header &amp; Conte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Header &amp; Conte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Header &amp; Conte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Header &amp; Conte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Header &amp; Conte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Header &amp; Conte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Header &amp; Conte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Header &amp; Content 13">
        <a:dk1>
          <a:srgbClr val="336699"/>
        </a:dk1>
        <a:lt1>
          <a:srgbClr val="FFFFFF"/>
        </a:lt1>
        <a:dk2>
          <a:srgbClr val="58A618"/>
        </a:dk2>
        <a:lt2>
          <a:srgbClr val="00A599"/>
        </a:lt2>
        <a:accent1>
          <a:srgbClr val="003C71"/>
        </a:accent1>
        <a:accent2>
          <a:srgbClr val="009FDF"/>
        </a:accent2>
        <a:accent3>
          <a:srgbClr val="FFFFFF"/>
        </a:accent3>
        <a:accent4>
          <a:srgbClr val="2A5682"/>
        </a:accent4>
        <a:accent5>
          <a:srgbClr val="AAAFBB"/>
        </a:accent5>
        <a:accent6>
          <a:srgbClr val="0090CA"/>
        </a:accent6>
        <a:hlink>
          <a:srgbClr val="ECC200"/>
        </a:hlink>
        <a:folHlink>
          <a:srgbClr val="63666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Header &amp; Content 14">
        <a:dk1>
          <a:srgbClr val="336699"/>
        </a:dk1>
        <a:lt1>
          <a:srgbClr val="A59D95"/>
        </a:lt1>
        <a:dk2>
          <a:srgbClr val="FFFFFF"/>
        </a:dk2>
        <a:lt2>
          <a:srgbClr val="B6BF00"/>
        </a:lt2>
        <a:accent1>
          <a:srgbClr val="003C71"/>
        </a:accent1>
        <a:accent2>
          <a:srgbClr val="009FDF"/>
        </a:accent2>
        <a:accent3>
          <a:srgbClr val="CFCCC8"/>
        </a:accent3>
        <a:accent4>
          <a:srgbClr val="2A5682"/>
        </a:accent4>
        <a:accent5>
          <a:srgbClr val="AAAFBB"/>
        </a:accent5>
        <a:accent6>
          <a:srgbClr val="0090CA"/>
        </a:accent6>
        <a:hlink>
          <a:srgbClr val="ECC200"/>
        </a:hlink>
        <a:folHlink>
          <a:srgbClr val="6366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ESB 2013 Corporate Template PPT03 25-04-13.potx" id="{A5701834-0A72-4CF7-AEA4-32B5D31C6F67}" vid="{75981B13-059E-4443-8C42-6542130A17F8}"/>
    </a:ext>
  </a:extLst>
</a:theme>
</file>

<file path=ppt/theme/theme4.xml><?xml version="1.0" encoding="utf-8"?>
<a:theme xmlns:a="http://schemas.openxmlformats.org/drawingml/2006/main" name="1_Blank Header &amp; Content">
  <a:themeElements>
    <a:clrScheme name="ESB Corporate i">
      <a:dk1>
        <a:srgbClr val="336699"/>
      </a:dk1>
      <a:lt1>
        <a:srgbClr val="A59D95"/>
      </a:lt1>
      <a:dk2>
        <a:srgbClr val="FFFFFF"/>
      </a:dk2>
      <a:lt2>
        <a:srgbClr val="B6BF00"/>
      </a:lt2>
      <a:accent1>
        <a:srgbClr val="003C71"/>
      </a:accent1>
      <a:accent2>
        <a:srgbClr val="009FDF"/>
      </a:accent2>
      <a:accent3>
        <a:srgbClr val="ECC200"/>
      </a:accent3>
      <a:accent4>
        <a:srgbClr val="63666A"/>
      </a:accent4>
      <a:accent5>
        <a:srgbClr val="00A599"/>
      </a:accent5>
      <a:accent6>
        <a:srgbClr val="58A618"/>
      </a:accent6>
      <a:hlink>
        <a:srgbClr val="009FDF"/>
      </a:hlink>
      <a:folHlink>
        <a:srgbClr val="6E267B"/>
      </a:folHlink>
    </a:clrScheme>
    <a:fontScheme name="Blank Header &amp; Conten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Blank Header &amp; 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Header &amp; Conte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Header &amp; Conte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Header &amp; Conte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Header &amp; Conte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Header &amp; Conte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Header &amp; Conte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Header &amp; Conte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Header &amp; Conte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Header &amp; Conte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Header &amp; Conte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Header &amp; Conte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Header &amp; Content 13">
        <a:dk1>
          <a:srgbClr val="336699"/>
        </a:dk1>
        <a:lt1>
          <a:srgbClr val="FFFFFF"/>
        </a:lt1>
        <a:dk2>
          <a:srgbClr val="58A618"/>
        </a:dk2>
        <a:lt2>
          <a:srgbClr val="00A599"/>
        </a:lt2>
        <a:accent1>
          <a:srgbClr val="003C71"/>
        </a:accent1>
        <a:accent2>
          <a:srgbClr val="009FDF"/>
        </a:accent2>
        <a:accent3>
          <a:srgbClr val="FFFFFF"/>
        </a:accent3>
        <a:accent4>
          <a:srgbClr val="2A5682"/>
        </a:accent4>
        <a:accent5>
          <a:srgbClr val="AAAFBB"/>
        </a:accent5>
        <a:accent6>
          <a:srgbClr val="0090CA"/>
        </a:accent6>
        <a:hlink>
          <a:srgbClr val="ECC200"/>
        </a:hlink>
        <a:folHlink>
          <a:srgbClr val="6366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ESB 2013 International Template PPT07+ 23-04-13.potx" id="{FB1773C8-A948-4D50-A465-C052855F4F7B}" vid="{8FE80A4A-1705-4E7C-81DC-387ADF2CD086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171ECCFD79C14E9D503B95368B45D2" ma:contentTypeVersion="0" ma:contentTypeDescription="Create a new document." ma:contentTypeScope="" ma:versionID="f19eda30174a30f7622f58d3f3fafba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AA0CAC19-E3AE-49D4-9014-BB83CF31F3B6}">
  <ds:schemaRefs>
    <ds:schemaRef ds:uri="http://schemas.microsoft.com/office/2006/metadata/properties"/>
    <ds:schemaRef ds:uri="http://purl.org/dc/dcmitype/"/>
    <ds:schemaRef ds:uri="http://schemas.microsoft.com/office/2006/documentManagement/types"/>
    <ds:schemaRef ds:uri="http://www.w3.org/XML/1998/namespace"/>
    <ds:schemaRef ds:uri="http://purl.org/dc/elements/1.1/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EDF2868-D55F-4EFD-98B3-7B0F83D980F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265303-8A7A-4FD2-B5C4-4FD90471AC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3928</TotalTime>
  <Words>267</Words>
  <Application>Microsoft Office PowerPoint</Application>
  <PresentationFormat>On-screen Show (4:3)</PresentationFormat>
  <Paragraphs>81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Theme1</vt:lpstr>
      <vt:lpstr>Breaker Slide</vt:lpstr>
      <vt:lpstr>Blank Header &amp; Content</vt:lpstr>
      <vt:lpstr>1_Blank Header &amp; Content</vt:lpstr>
      <vt:lpstr>Slide 1</vt:lpstr>
      <vt:lpstr>EWIC</vt:lpstr>
      <vt:lpstr>Moyle</vt:lpstr>
      <vt:lpstr>ESB Position</vt:lpstr>
      <vt:lpstr>Mod_09_12: Reconcile Make Whole Payments over all Gate Windows   </vt:lpstr>
      <vt:lpstr>Mod_12_14: Remove Make Whole Payments for Periods of simultaneous import and export flows   </vt:lpstr>
      <vt:lpstr>RA Mod_11_14:Pay-As-Bid / Paid-As-Bid for Interconnector Units </vt:lpstr>
      <vt:lpstr>RA Mod_10_14: Removal of Make Whole Payments for Interconnectors 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ESB Trading Front Office Operations/Activities November 2012</dc:title>
  <dc:creator>Cummins. Nuala (ESB Energy International)</dc:creator>
  <cp:lastModifiedBy>sking</cp:lastModifiedBy>
  <cp:revision>215</cp:revision>
  <cp:lastPrinted>2014-08-08T12:54:00Z</cp:lastPrinted>
  <dcterms:created xsi:type="dcterms:W3CDTF">2013-08-26T15:09:35Z</dcterms:created>
  <dcterms:modified xsi:type="dcterms:W3CDTF">2014-12-22T11:58:36Z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0x0101006A171ECCFD79C14E9D503B95368B45D2</vt:lpwstr>
  </property>
</Properties>
</file>