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660" r:id="rId1"/>
  </p:sldMasterIdLst>
  <p:notesMasterIdLst>
    <p:notesMasterId r:id="rId11"/>
  </p:notesMasterIdLst>
  <p:handoutMasterIdLst>
    <p:handoutMasterId r:id="rId12"/>
  </p:handoutMasterIdLst>
  <p:sldIdLst>
    <p:sldId id="257" r:id="rId2"/>
    <p:sldId id="258" r:id="rId3"/>
    <p:sldId id="260" r:id="rId4"/>
    <p:sldId id="261" r:id="rId5"/>
    <p:sldId id="262" r:id="rId6"/>
    <p:sldId id="263" r:id="rId7"/>
    <p:sldId id="259"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4CB146"/>
    <a:srgbClr val="70AD47"/>
    <a:srgbClr val="43BB8D"/>
    <a:srgbClr val="4472C4"/>
    <a:srgbClr val="0066FF"/>
    <a:srgbClr val="FFFFCE"/>
    <a:srgbClr val="00CC66"/>
    <a:srgbClr val="33D7FD"/>
    <a:srgbClr val="00CC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394" autoAdjust="0"/>
  </p:normalViewPr>
  <p:slideViewPr>
    <p:cSldViewPr snapToGrid="0">
      <p:cViewPr varScale="1">
        <p:scale>
          <a:sx n="52" d="100"/>
          <a:sy n="52" d="100"/>
        </p:scale>
        <p:origin x="-120" y="-1452"/>
      </p:cViewPr>
      <p:guideLst>
        <p:guide orient="horz" pos="2160"/>
        <p:guide pos="3840"/>
      </p:guideLst>
    </p:cSldViewPr>
  </p:slideViewPr>
  <p:notesTextViewPr>
    <p:cViewPr>
      <p:scale>
        <a:sx n="1" d="1"/>
        <a:sy n="1" d="1"/>
      </p:scale>
      <p:origin x="0" y="0"/>
    </p:cViewPr>
  </p:notesTextViewPr>
  <p:notesViewPr>
    <p:cSldViewPr snapToGrid="0">
      <p:cViewPr varScale="1">
        <p:scale>
          <a:sx n="56" d="100"/>
          <a:sy n="56" d="100"/>
        </p:scale>
        <p:origin x="2850" y="9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144E756-80EA-4F90-9721-A820882F2F76}" type="slidenum">
              <a:rPr lang="en-IE" smtClean="0"/>
              <a:pPr/>
              <a:t>‹#›</a:t>
            </a:fld>
            <a:endParaRPr lang="en-IE"/>
          </a:p>
        </p:txBody>
      </p:sp>
    </p:spTree>
    <p:extLst>
      <p:ext uri="{BB962C8B-B14F-4D97-AF65-F5344CB8AC3E}">
        <p14:creationId xmlns:p14="http://schemas.microsoft.com/office/powerpoint/2010/main" xmlns="" val="277211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E34761-A969-431D-821B-5FE66FD54C00}" type="datetimeFigureOut">
              <a:rPr lang="en-IE" smtClean="0"/>
              <a:pPr/>
              <a:t>22/12/2014</a:t>
            </a:fld>
            <a:endParaRPr lang="en-IE"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1D9F9-A467-45BC-AD8C-6F7F9FAD0054}" type="slidenum">
              <a:rPr lang="en-IE" smtClean="0"/>
              <a:pPr/>
              <a:t>‹#›</a:t>
            </a:fld>
            <a:endParaRPr lang="en-IE" dirty="0"/>
          </a:p>
        </p:txBody>
      </p:sp>
    </p:spTree>
    <p:extLst>
      <p:ext uri="{BB962C8B-B14F-4D97-AF65-F5344CB8AC3E}">
        <p14:creationId xmlns:p14="http://schemas.microsoft.com/office/powerpoint/2010/main" xmlns="" val="2210900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en-US" dirty="0" smtClean="0"/>
              <a:t>Click to edit Master title style</a:t>
            </a:r>
            <a:endParaRPr lang="en-IE"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E"/>
          </a:p>
        </p:txBody>
      </p:sp>
    </p:spTree>
    <p:extLst>
      <p:ext uri="{BB962C8B-B14F-4D97-AF65-F5344CB8AC3E}">
        <p14:creationId xmlns:p14="http://schemas.microsoft.com/office/powerpoint/2010/main" xmlns="" val="40386792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smtClean="0"/>
              <a:t>Click to edit Master title style</a:t>
            </a:r>
            <a:endParaRPr lang="en-IE"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7DDC8B1-E68A-4E68-86AC-BCF9254C4B8B}" type="datetimeFigureOut">
              <a:rPr lang="en-IE">
                <a:solidFill>
                  <a:prstClr val="black"/>
                </a:solidFill>
              </a:rPr>
              <a:pPr/>
              <a:t>22/12/2014</a:t>
            </a:fld>
            <a:endParaRPr lang="en-IE" dirty="0">
              <a:solidFill>
                <a:prstClr val="black"/>
              </a:solidFill>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IE" dirty="0">
              <a:solidFill>
                <a:prstClr val="black"/>
              </a:solidFill>
            </a:endParaRPr>
          </a:p>
        </p:txBody>
      </p:sp>
      <p:sp>
        <p:nvSpPr>
          <p:cNvPr id="6" name="Slide Number Placeholder 5"/>
          <p:cNvSpPr>
            <a:spLocks noGrp="1"/>
          </p:cNvSpPr>
          <p:nvPr>
            <p:ph type="sldNum" sz="quarter" idx="12"/>
          </p:nvPr>
        </p:nvSpPr>
        <p:spPr/>
        <p:txBody>
          <a:bodyPr/>
          <a:lstStyle/>
          <a:p>
            <a:fld id="{F3C3AAEB-0899-4598-98AC-03EE78134AF9}"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xmlns="" val="24440586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96036"/>
            <a:ext cx="10515600" cy="994652"/>
          </a:xfrm>
          <a:prstGeom prst="rect">
            <a:avLst/>
          </a:prstGeom>
        </p:spPr>
        <p:txBody>
          <a:bodyPr vert="horz" lIns="91440" tIns="45720" rIns="91440" bIns="45720" rtlCol="0" anchor="ctr">
            <a:normAutofit/>
          </a:bodyPr>
          <a:lstStyle/>
          <a:p>
            <a:r>
              <a:rPr lang="en-US" dirty="0" smtClean="0"/>
              <a:t>Click to edit Master title style</a:t>
            </a:r>
            <a:endParaRPr lang="en-IE"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marL="0" indent="0" algn="r">
              <a:buFontTx/>
              <a:buNone/>
              <a:defRPr sz="1200">
                <a:solidFill>
                  <a:schemeClr val="tx1">
                    <a:tint val="75000"/>
                  </a:schemeClr>
                </a:solidFill>
              </a:defRPr>
            </a:lvl1pPr>
          </a:lstStyle>
          <a:p>
            <a:fld id="{F3C3AAEB-0899-4598-98AC-03EE78134AF9}" type="slidenum">
              <a:rPr lang="en-IE" smtClean="0">
                <a:solidFill>
                  <a:prstClr val="black">
                    <a:tint val="75000"/>
                  </a:prstClr>
                </a:solidFill>
              </a:rPr>
              <a:pPr/>
              <a:t>‹#›</a:t>
            </a:fld>
            <a:endParaRPr lang="en-IE" dirty="0">
              <a:solidFill>
                <a:prstClr val="black">
                  <a:tint val="75000"/>
                </a:prstClr>
              </a:solidFill>
            </a:endParaRPr>
          </a:p>
        </p:txBody>
      </p:sp>
      <p:pic>
        <p:nvPicPr>
          <p:cNvPr id="7" name="Picture 2"/>
          <p:cNvPicPr>
            <a:picLocks noChangeAspect="1" noChangeArrowheads="1"/>
          </p:cNvPicPr>
          <p:nvPr userDrawn="1"/>
        </p:nvPicPr>
        <p:blipFill>
          <a:blip r:embed="rId4" cstate="print"/>
          <a:srcRect/>
          <a:stretch>
            <a:fillRect/>
          </a:stretch>
        </p:blipFill>
        <p:spPr bwMode="auto">
          <a:xfrm>
            <a:off x="1" y="1"/>
            <a:ext cx="1979711" cy="848449"/>
          </a:xfrm>
          <a:prstGeom prst="rect">
            <a:avLst/>
          </a:prstGeom>
          <a:noFill/>
          <a:ln w="9525">
            <a:noFill/>
            <a:miter lim="800000"/>
            <a:headEnd/>
            <a:tailEnd/>
          </a:ln>
          <a:effectLst/>
        </p:spPr>
      </p:pic>
    </p:spTree>
    <p:extLst>
      <p:ext uri="{BB962C8B-B14F-4D97-AF65-F5344CB8AC3E}">
        <p14:creationId xmlns:p14="http://schemas.microsoft.com/office/powerpoint/2010/main" xmlns="" val="351255682"/>
      </p:ext>
    </p:extLst>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7184" y="1998125"/>
            <a:ext cx="9144000" cy="1904174"/>
          </a:xfrm>
        </p:spPr>
        <p:txBody>
          <a:bodyPr>
            <a:normAutofit fontScale="90000"/>
          </a:bodyPr>
          <a:lstStyle/>
          <a:p>
            <a:pPr>
              <a:lnSpc>
                <a:spcPct val="150000"/>
              </a:lnSpc>
            </a:pPr>
            <a:r>
              <a:rPr lang="en-IE" sz="4800" dirty="0"/>
              <a:t/>
            </a:r>
            <a:br>
              <a:rPr lang="en-IE" sz="4800" dirty="0"/>
            </a:br>
            <a:r>
              <a:rPr lang="en-IE" sz="4800" dirty="0"/>
              <a:t> </a:t>
            </a:r>
            <a:r>
              <a:rPr lang="en-IE" sz="3600" dirty="0" smtClean="0"/>
              <a:t>Feedback from </a:t>
            </a:r>
            <a:r>
              <a:rPr lang="en-IE" sz="3600" dirty="0" err="1" smtClean="0"/>
              <a:t>Cenergise</a:t>
            </a:r>
            <a:r>
              <a:rPr lang="en-IE" sz="3600" dirty="0" smtClean="0"/>
              <a:t> on the</a:t>
            </a:r>
            <a:br>
              <a:rPr lang="en-IE" sz="3600" dirty="0" smtClean="0"/>
            </a:br>
            <a:r>
              <a:rPr lang="en-IE" sz="3600" dirty="0" smtClean="0"/>
              <a:t>Make Whole Payment Modification Proposals</a:t>
            </a:r>
            <a:endParaRPr lang="en-IE" sz="3600" dirty="0"/>
          </a:p>
        </p:txBody>
      </p:sp>
      <p:pic>
        <p:nvPicPr>
          <p:cNvPr id="4" name="Picture 2"/>
          <p:cNvPicPr>
            <a:picLocks noChangeAspect="1" noChangeArrowheads="1"/>
          </p:cNvPicPr>
          <p:nvPr/>
        </p:nvPicPr>
        <p:blipFill>
          <a:blip r:embed="rId2" cstate="print"/>
          <a:srcRect/>
          <a:stretch>
            <a:fillRect/>
          </a:stretch>
        </p:blipFill>
        <p:spPr bwMode="auto">
          <a:xfrm>
            <a:off x="1" y="1"/>
            <a:ext cx="1979711" cy="848449"/>
          </a:xfrm>
          <a:prstGeom prst="rect">
            <a:avLst/>
          </a:prstGeom>
          <a:noFill/>
          <a:ln w="9525">
            <a:noFill/>
            <a:miter lim="800000"/>
            <a:headEnd/>
            <a:tailEnd/>
          </a:ln>
          <a:effectLst/>
        </p:spPr>
      </p:pic>
      <p:sp>
        <p:nvSpPr>
          <p:cNvPr id="5" name="Title 1"/>
          <p:cNvSpPr txBox="1">
            <a:spLocks/>
          </p:cNvSpPr>
          <p:nvPr/>
        </p:nvSpPr>
        <p:spPr>
          <a:xfrm>
            <a:off x="1843826" y="3425534"/>
            <a:ext cx="9144000" cy="155644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r>
              <a:rPr lang="en-IE" sz="4800" dirty="0" smtClean="0"/>
              <a:t/>
            </a:r>
            <a:br>
              <a:rPr lang="en-IE" sz="4800" dirty="0" smtClean="0"/>
            </a:br>
            <a:r>
              <a:rPr lang="en-IE" sz="4800" dirty="0" smtClean="0"/>
              <a:t> </a:t>
            </a:r>
            <a:endParaRPr lang="en-IE" sz="3600" dirty="0"/>
          </a:p>
        </p:txBody>
      </p:sp>
      <p:sp>
        <p:nvSpPr>
          <p:cNvPr id="3" name="TextBox 2"/>
          <p:cNvSpPr txBox="1"/>
          <p:nvPr/>
        </p:nvSpPr>
        <p:spPr>
          <a:xfrm>
            <a:off x="4690057" y="5145042"/>
            <a:ext cx="3451538" cy="369332"/>
          </a:xfrm>
          <a:prstGeom prst="rect">
            <a:avLst/>
          </a:prstGeom>
          <a:noFill/>
        </p:spPr>
        <p:txBody>
          <a:bodyPr wrap="square" rtlCol="0">
            <a:spAutoFit/>
          </a:bodyPr>
          <a:lstStyle/>
          <a:p>
            <a:pPr algn="ctr"/>
            <a:r>
              <a:rPr lang="en-IE" dirty="0" smtClean="0">
                <a:latin typeface="Arial" panose="020B0604020202020204" pitchFamily="34" charset="0"/>
                <a:cs typeface="Arial" panose="020B0604020202020204" pitchFamily="34" charset="0"/>
              </a:rPr>
              <a:t>18/12/2014</a:t>
            </a:r>
            <a:endParaRPr lang="en-I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1679777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2800" dirty="0" smtClean="0"/>
              <a:t>List of Proposed Modifications</a:t>
            </a:r>
            <a:endParaRPr lang="en-IE" sz="2800" dirty="0"/>
          </a:p>
        </p:txBody>
      </p:sp>
      <p:sp>
        <p:nvSpPr>
          <p:cNvPr id="3" name="Content Placeholder 2"/>
          <p:cNvSpPr>
            <a:spLocks noGrp="1"/>
          </p:cNvSpPr>
          <p:nvPr>
            <p:ph idx="1"/>
          </p:nvPr>
        </p:nvSpPr>
        <p:spPr/>
        <p:txBody>
          <a:bodyPr/>
          <a:lstStyle/>
          <a:p>
            <a:pPr marL="0" indent="0">
              <a:lnSpc>
                <a:spcPct val="150000"/>
              </a:lnSpc>
              <a:buNone/>
            </a:pPr>
            <a:r>
              <a:rPr lang="en-IE" sz="1600" dirty="0" err="1"/>
              <a:t>Cenergise</a:t>
            </a:r>
            <a:r>
              <a:rPr lang="en-IE" sz="1600" dirty="0"/>
              <a:t> welcomes the opportunity to give feedback on the Make Whole Payment modification </a:t>
            </a:r>
            <a:r>
              <a:rPr lang="en-IE" sz="1600" dirty="0" smtClean="0"/>
              <a:t>proposals. Below is a list of the 4 modification proposals:</a:t>
            </a:r>
            <a:endParaRPr lang="en-IE" sz="1600" dirty="0"/>
          </a:p>
          <a:p>
            <a:pPr>
              <a:lnSpc>
                <a:spcPct val="100000"/>
              </a:lnSpc>
            </a:pPr>
            <a:endParaRPr lang="en-IE" sz="1600" dirty="0" smtClean="0"/>
          </a:p>
          <a:p>
            <a:pPr marL="342900" indent="-342900">
              <a:lnSpc>
                <a:spcPct val="150000"/>
              </a:lnSpc>
              <a:buFont typeface="+mj-lt"/>
              <a:buAutoNum type="arabicPeriod"/>
            </a:pPr>
            <a:r>
              <a:rPr lang="en-IE" sz="1600" dirty="0" smtClean="0"/>
              <a:t>Mod_09_14 </a:t>
            </a:r>
            <a:r>
              <a:rPr lang="en-IE" sz="1600" dirty="0"/>
              <a:t>Amendment to Make Whole Payments for Interconnector Units</a:t>
            </a:r>
          </a:p>
          <a:p>
            <a:pPr marL="342900" indent="-342900">
              <a:lnSpc>
                <a:spcPct val="150000"/>
              </a:lnSpc>
              <a:buFont typeface="+mj-lt"/>
              <a:buAutoNum type="arabicPeriod"/>
            </a:pPr>
            <a:r>
              <a:rPr lang="en-IE" sz="1600" dirty="0"/>
              <a:t>Mod_10_14 Make Whole Payments for </a:t>
            </a:r>
            <a:r>
              <a:rPr lang="en-IE" sz="1600" dirty="0" smtClean="0"/>
              <a:t>Interconnector Units</a:t>
            </a:r>
            <a:endParaRPr lang="en-IE" sz="1600" dirty="0"/>
          </a:p>
          <a:p>
            <a:pPr marL="342900" indent="-342900">
              <a:lnSpc>
                <a:spcPct val="150000"/>
              </a:lnSpc>
              <a:buFont typeface="+mj-lt"/>
              <a:buAutoNum type="arabicPeriod"/>
            </a:pPr>
            <a:r>
              <a:rPr lang="en-IE" sz="1600" dirty="0"/>
              <a:t>Mod_11_14 Pay-As-Bid / Paid-As-Bid for Interconnector Units</a:t>
            </a:r>
          </a:p>
          <a:p>
            <a:pPr marL="342900" indent="-342900">
              <a:lnSpc>
                <a:spcPct val="150000"/>
              </a:lnSpc>
              <a:buFont typeface="+mj-lt"/>
              <a:buAutoNum type="arabicPeriod"/>
            </a:pPr>
            <a:r>
              <a:rPr lang="en-IE" sz="1600" dirty="0"/>
              <a:t>Mod_12_14 Amendment to Make Whole Mechanism to </a:t>
            </a:r>
            <a:r>
              <a:rPr lang="en-IE" sz="1600" dirty="0" smtClean="0"/>
              <a:t>remove Settlement </a:t>
            </a:r>
            <a:r>
              <a:rPr lang="en-IE" sz="1600" dirty="0"/>
              <a:t>Periods of simultaneous import and export flows</a:t>
            </a:r>
          </a:p>
          <a:p>
            <a:endParaRPr lang="en-IE" dirty="0"/>
          </a:p>
        </p:txBody>
      </p:sp>
    </p:spTree>
    <p:extLst>
      <p:ext uri="{BB962C8B-B14F-4D97-AF65-F5344CB8AC3E}">
        <p14:creationId xmlns:p14="http://schemas.microsoft.com/office/powerpoint/2010/main" xmlns="" val="1654077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56645"/>
            <a:ext cx="10515600" cy="994652"/>
          </a:xfrm>
        </p:spPr>
        <p:txBody>
          <a:bodyPr>
            <a:normAutofit fontScale="90000"/>
          </a:bodyPr>
          <a:lstStyle/>
          <a:p>
            <a:r>
              <a:rPr lang="en-IE" sz="2400" u="sng" dirty="0" smtClean="0">
                <a:solidFill>
                  <a:srgbClr val="92D050"/>
                </a:solidFill>
              </a:rPr>
              <a:t>1. Mod_09_14 </a:t>
            </a:r>
            <a:r>
              <a:rPr lang="en-IE" sz="2400" u="sng" dirty="0">
                <a:solidFill>
                  <a:srgbClr val="92D050"/>
                </a:solidFill>
              </a:rPr>
              <a:t>Amendment to Make Whole Payments for Interconnector Units</a:t>
            </a:r>
            <a:r>
              <a:rPr lang="en-IE" dirty="0"/>
              <a:t/>
            </a:r>
            <a:br>
              <a:rPr lang="en-IE" dirty="0"/>
            </a:br>
            <a:endParaRPr lang="en-IE" dirty="0"/>
          </a:p>
        </p:txBody>
      </p:sp>
      <p:sp>
        <p:nvSpPr>
          <p:cNvPr id="3" name="Content Placeholder 2"/>
          <p:cNvSpPr>
            <a:spLocks noGrp="1"/>
          </p:cNvSpPr>
          <p:nvPr>
            <p:ph idx="1"/>
          </p:nvPr>
        </p:nvSpPr>
        <p:spPr/>
        <p:txBody>
          <a:bodyPr>
            <a:normAutofit fontScale="92500" lnSpcReduction="10000"/>
          </a:bodyPr>
          <a:lstStyle/>
          <a:p>
            <a:pPr marL="0" indent="0">
              <a:lnSpc>
                <a:spcPct val="150000"/>
              </a:lnSpc>
              <a:buNone/>
            </a:pPr>
            <a:r>
              <a:rPr lang="en-IE" sz="2000" u="sng" dirty="0" smtClean="0"/>
              <a:t>Description</a:t>
            </a:r>
          </a:p>
          <a:p>
            <a:pPr>
              <a:lnSpc>
                <a:spcPct val="150000"/>
              </a:lnSpc>
            </a:pPr>
            <a:r>
              <a:rPr lang="en-IE" sz="2000" dirty="0" smtClean="0"/>
              <a:t>Interconnector </a:t>
            </a:r>
            <a:r>
              <a:rPr lang="en-IE" sz="2000" dirty="0"/>
              <a:t>Users receive Make Whole Payments based on their aggregate position across all gate windows (EA1, EA2 &amp; WD1) in which they have </a:t>
            </a:r>
            <a:r>
              <a:rPr lang="en-IE" sz="2000" dirty="0" smtClean="0"/>
              <a:t>traded </a:t>
            </a:r>
          </a:p>
          <a:p>
            <a:pPr marL="0" indent="0">
              <a:lnSpc>
                <a:spcPct val="150000"/>
              </a:lnSpc>
              <a:buNone/>
            </a:pPr>
            <a:r>
              <a:rPr lang="en-IE" sz="2000" u="sng" dirty="0" smtClean="0"/>
              <a:t>Comments</a:t>
            </a:r>
          </a:p>
          <a:p>
            <a:pPr>
              <a:lnSpc>
                <a:spcPct val="150000"/>
              </a:lnSpc>
            </a:pPr>
            <a:r>
              <a:rPr lang="en-IE" sz="2000" dirty="0" smtClean="0"/>
              <a:t>Aggregating across three gate windows reduces the flexibility intraday trading offers and regresses the market to a pre intraday position when very small volumes of export were traded</a:t>
            </a:r>
          </a:p>
          <a:p>
            <a:pPr>
              <a:lnSpc>
                <a:spcPct val="150000"/>
              </a:lnSpc>
            </a:pPr>
            <a:r>
              <a:rPr lang="en-IE" sz="2000" dirty="0" smtClean="0"/>
              <a:t>This option does remove or reduce the simultaneous import export issue to the benefit of consumers </a:t>
            </a:r>
          </a:p>
        </p:txBody>
      </p:sp>
    </p:spTree>
    <p:extLst>
      <p:ext uri="{BB962C8B-B14F-4D97-AF65-F5344CB8AC3E}">
        <p14:creationId xmlns:p14="http://schemas.microsoft.com/office/powerpoint/2010/main" xmlns="" val="1003228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Example 1:</a:t>
            </a:r>
            <a:endParaRPr lang="en-IE" sz="3200" dirty="0"/>
          </a:p>
        </p:txBody>
      </p:sp>
      <p:sp>
        <p:nvSpPr>
          <p:cNvPr id="3" name="Content Placeholder 2"/>
          <p:cNvSpPr>
            <a:spLocks noGrp="1"/>
          </p:cNvSpPr>
          <p:nvPr>
            <p:ph idx="1"/>
          </p:nvPr>
        </p:nvSpPr>
        <p:spPr>
          <a:xfrm>
            <a:off x="347730" y="1825625"/>
            <a:ext cx="11539470" cy="4351338"/>
          </a:xfrm>
        </p:spPr>
        <p:txBody>
          <a:bodyPr>
            <a:normAutofit fontScale="77500" lnSpcReduction="20000"/>
          </a:bodyPr>
          <a:lstStyle/>
          <a:p>
            <a:pPr>
              <a:lnSpc>
                <a:spcPct val="160000"/>
              </a:lnSpc>
            </a:pPr>
            <a:r>
              <a:rPr lang="en-IE" sz="1800" dirty="0" smtClean="0"/>
              <a:t>Purchase daily import capacity and want it to flow, so bid low to ensure it is scheduled (Bid Price = €20/</a:t>
            </a:r>
            <a:r>
              <a:rPr lang="en-IE" sz="1800" dirty="0" err="1" smtClean="0"/>
              <a:t>MWh</a:t>
            </a:r>
            <a:r>
              <a:rPr lang="en-IE" sz="1800" dirty="0" smtClean="0"/>
              <a:t>)</a:t>
            </a:r>
          </a:p>
          <a:p>
            <a:pPr>
              <a:lnSpc>
                <a:spcPct val="160000"/>
              </a:lnSpc>
            </a:pPr>
            <a:r>
              <a:rPr lang="en-IE" sz="1800" dirty="0" smtClean="0"/>
              <a:t>In the same week, export overnight (Bid Price </a:t>
            </a:r>
            <a:r>
              <a:rPr lang="en-IE" sz="1800" dirty="0"/>
              <a:t>= </a:t>
            </a:r>
            <a:r>
              <a:rPr lang="en-IE" sz="1800" dirty="0" smtClean="0"/>
              <a:t>€40/</a:t>
            </a:r>
            <a:r>
              <a:rPr lang="en-IE" sz="1800" dirty="0" err="1" smtClean="0"/>
              <a:t>MWh</a:t>
            </a:r>
            <a:r>
              <a:rPr lang="en-IE" sz="1800" dirty="0" smtClean="0"/>
              <a:t>)</a:t>
            </a:r>
          </a:p>
          <a:p>
            <a:pPr marL="0" indent="0">
              <a:lnSpc>
                <a:spcPct val="160000"/>
              </a:lnSpc>
              <a:buNone/>
            </a:pPr>
            <a:endParaRPr lang="en-IE" sz="1800" dirty="0" smtClean="0"/>
          </a:p>
          <a:p>
            <a:pPr marL="0" indent="0">
              <a:lnSpc>
                <a:spcPct val="160000"/>
              </a:lnSpc>
              <a:buNone/>
            </a:pPr>
            <a:endParaRPr lang="en-IE" sz="1800" dirty="0" smtClean="0"/>
          </a:p>
          <a:p>
            <a:pPr marL="0" indent="0">
              <a:lnSpc>
                <a:spcPct val="160000"/>
              </a:lnSpc>
              <a:buNone/>
            </a:pPr>
            <a:endParaRPr lang="en-IE" sz="1800" dirty="0"/>
          </a:p>
          <a:p>
            <a:pPr marL="0" indent="0">
              <a:lnSpc>
                <a:spcPct val="110000"/>
              </a:lnSpc>
              <a:buNone/>
            </a:pPr>
            <a:endParaRPr lang="en-IE" sz="1800" dirty="0" smtClean="0"/>
          </a:p>
          <a:p>
            <a:pPr>
              <a:lnSpc>
                <a:spcPct val="160000"/>
              </a:lnSpc>
            </a:pPr>
            <a:r>
              <a:rPr lang="en-IE" sz="1800" dirty="0" smtClean="0"/>
              <a:t>There is no make whole payment due as Max((-40+40),0) = €0/</a:t>
            </a:r>
            <a:r>
              <a:rPr lang="en-IE" sz="1800" dirty="0" err="1" smtClean="0"/>
              <a:t>MWh</a:t>
            </a:r>
            <a:r>
              <a:rPr lang="en-IE" sz="1800" dirty="0" smtClean="0"/>
              <a:t>.</a:t>
            </a:r>
          </a:p>
          <a:p>
            <a:pPr>
              <a:lnSpc>
                <a:spcPct val="160000"/>
              </a:lnSpc>
            </a:pPr>
            <a:r>
              <a:rPr lang="en-IE" sz="1800" dirty="0" smtClean="0"/>
              <a:t>Make whole payment calculation for imports will always be negative. </a:t>
            </a:r>
          </a:p>
          <a:p>
            <a:pPr>
              <a:lnSpc>
                <a:spcPct val="160000"/>
              </a:lnSpc>
            </a:pPr>
            <a:r>
              <a:rPr lang="en-IE" sz="1800" dirty="0" smtClean="0"/>
              <a:t>Manageable if import bid prices were cost reflective, but they are not. Participants bid low in EA1 to ensure they are scheduled.</a:t>
            </a:r>
          </a:p>
          <a:p>
            <a:pPr>
              <a:lnSpc>
                <a:spcPct val="160000"/>
              </a:lnSpc>
            </a:pPr>
            <a:r>
              <a:rPr lang="en-IE" sz="1800" dirty="0" smtClean="0"/>
              <a:t>Participants with large volumes of import capacity may opt out of export as the outturn SMP may be far in excess of their export bid price. </a:t>
            </a:r>
          </a:p>
          <a:p>
            <a:pPr marL="0" indent="0">
              <a:buNone/>
            </a:pPr>
            <a:endParaRPr lang="en-IE" dirty="0"/>
          </a:p>
        </p:txBody>
      </p:sp>
      <p:graphicFrame>
        <p:nvGraphicFramePr>
          <p:cNvPr id="4" name="Table 3"/>
          <p:cNvGraphicFramePr>
            <a:graphicFrameLocks noGrp="1"/>
          </p:cNvGraphicFramePr>
          <p:nvPr>
            <p:extLst>
              <p:ext uri="{D42A27DB-BD31-4B8C-83A1-F6EECF244321}">
                <p14:modId xmlns:p14="http://schemas.microsoft.com/office/powerpoint/2010/main" xmlns="" val="3847026513"/>
              </p:ext>
            </p:extLst>
          </p:nvPr>
        </p:nvGraphicFramePr>
        <p:xfrm>
          <a:off x="1851696" y="3021407"/>
          <a:ext cx="8128000" cy="1076960"/>
        </p:xfrm>
        <a:graphic>
          <a:graphicData uri="http://schemas.openxmlformats.org/drawingml/2006/table">
            <a:tbl>
              <a:tblPr firstRow="1" bandRow="1">
                <a:tableStyleId>{5940675A-B579-460E-94D1-54222C63F5DA}</a:tableStyleId>
              </a:tblPr>
              <a:tblGrid>
                <a:gridCol w="2032000"/>
                <a:gridCol w="2032000"/>
                <a:gridCol w="2032000"/>
                <a:gridCol w="2032000"/>
              </a:tblGrid>
              <a:tr h="0">
                <a:tc>
                  <a:txBody>
                    <a:bodyPr/>
                    <a:lstStyle/>
                    <a:p>
                      <a:r>
                        <a:rPr lang="en-IE" sz="1600" b="1" dirty="0" smtClean="0">
                          <a:latin typeface="Arial" panose="020B0604020202020204" pitchFamily="34" charset="0"/>
                          <a:cs typeface="Arial" panose="020B0604020202020204" pitchFamily="34" charset="0"/>
                        </a:rPr>
                        <a:t>Direction</a:t>
                      </a:r>
                      <a:endParaRPr lang="en-IE" sz="1600" b="1" dirty="0">
                        <a:latin typeface="Arial" panose="020B0604020202020204" pitchFamily="34" charset="0"/>
                        <a:cs typeface="Arial" panose="020B0604020202020204" pitchFamily="34" charset="0"/>
                      </a:endParaRPr>
                    </a:p>
                  </a:txBody>
                  <a:tcPr>
                    <a:solidFill>
                      <a:srgbClr val="92D050"/>
                    </a:solidFill>
                  </a:tcPr>
                </a:tc>
                <a:tc>
                  <a:txBody>
                    <a:bodyPr/>
                    <a:lstStyle/>
                    <a:p>
                      <a:r>
                        <a:rPr lang="en-IE" sz="1600" b="1" dirty="0" smtClean="0">
                          <a:latin typeface="Arial" panose="020B0604020202020204" pitchFamily="34" charset="0"/>
                          <a:cs typeface="Arial" panose="020B0604020202020204" pitchFamily="34" charset="0"/>
                        </a:rPr>
                        <a:t>Bid Price (€/</a:t>
                      </a:r>
                      <a:r>
                        <a:rPr lang="en-IE" sz="1600" b="1" dirty="0" err="1" smtClean="0">
                          <a:latin typeface="Arial" panose="020B0604020202020204" pitchFamily="34" charset="0"/>
                          <a:cs typeface="Arial" panose="020B0604020202020204" pitchFamily="34" charset="0"/>
                        </a:rPr>
                        <a:t>MWh</a:t>
                      </a:r>
                      <a:r>
                        <a:rPr lang="en-IE" sz="1600" b="1" dirty="0" smtClean="0">
                          <a:latin typeface="Arial" panose="020B0604020202020204" pitchFamily="34" charset="0"/>
                          <a:cs typeface="Arial" panose="020B0604020202020204" pitchFamily="34" charset="0"/>
                        </a:rPr>
                        <a:t>)</a:t>
                      </a:r>
                      <a:endParaRPr lang="en-IE" sz="1600" b="1" dirty="0">
                        <a:latin typeface="Arial" panose="020B0604020202020204" pitchFamily="34" charset="0"/>
                        <a:cs typeface="Arial" panose="020B0604020202020204" pitchFamily="34" charset="0"/>
                      </a:endParaRPr>
                    </a:p>
                  </a:txBody>
                  <a:tcPr>
                    <a:solidFill>
                      <a:srgbClr val="92D050"/>
                    </a:solidFill>
                  </a:tcPr>
                </a:tc>
                <a:tc>
                  <a:txBody>
                    <a:bodyPr/>
                    <a:lstStyle/>
                    <a:p>
                      <a:r>
                        <a:rPr lang="en-IE" sz="1600" b="1" dirty="0" smtClean="0">
                          <a:latin typeface="Arial" panose="020B0604020202020204" pitchFamily="34" charset="0"/>
                          <a:cs typeface="Arial" panose="020B0604020202020204" pitchFamily="34" charset="0"/>
                        </a:rPr>
                        <a:t>D+4</a:t>
                      </a:r>
                      <a:r>
                        <a:rPr lang="en-IE" sz="1600" b="1" baseline="0" dirty="0" smtClean="0">
                          <a:latin typeface="Arial" panose="020B0604020202020204" pitchFamily="34" charset="0"/>
                          <a:cs typeface="Arial" panose="020B0604020202020204" pitchFamily="34" charset="0"/>
                        </a:rPr>
                        <a:t> SMP (€/</a:t>
                      </a:r>
                      <a:r>
                        <a:rPr lang="en-IE" sz="1600" b="1" baseline="0" dirty="0" err="1" smtClean="0">
                          <a:latin typeface="Arial" panose="020B0604020202020204" pitchFamily="34" charset="0"/>
                          <a:cs typeface="Arial" panose="020B0604020202020204" pitchFamily="34" charset="0"/>
                        </a:rPr>
                        <a:t>MWh</a:t>
                      </a:r>
                      <a:r>
                        <a:rPr lang="en-IE" sz="1600" b="1" baseline="0" dirty="0" smtClean="0">
                          <a:latin typeface="Arial" panose="020B0604020202020204" pitchFamily="34" charset="0"/>
                          <a:cs typeface="Arial" panose="020B0604020202020204" pitchFamily="34" charset="0"/>
                        </a:rPr>
                        <a:t>)</a:t>
                      </a:r>
                      <a:endParaRPr lang="en-IE" sz="1600" b="1" dirty="0">
                        <a:latin typeface="Arial" panose="020B0604020202020204" pitchFamily="34" charset="0"/>
                        <a:cs typeface="Arial" panose="020B0604020202020204" pitchFamily="34" charset="0"/>
                      </a:endParaRPr>
                    </a:p>
                  </a:txBody>
                  <a:tcPr>
                    <a:solidFill>
                      <a:srgbClr val="92D050"/>
                    </a:solidFill>
                  </a:tcPr>
                </a:tc>
                <a:tc>
                  <a:txBody>
                    <a:bodyPr/>
                    <a:lstStyle/>
                    <a:p>
                      <a:r>
                        <a:rPr lang="en-IE" sz="1600" b="1" dirty="0" smtClean="0">
                          <a:latin typeface="Arial" panose="020B0604020202020204" pitchFamily="34" charset="0"/>
                          <a:cs typeface="Arial" panose="020B0604020202020204" pitchFamily="34" charset="0"/>
                        </a:rPr>
                        <a:t>MWP (€/</a:t>
                      </a:r>
                      <a:r>
                        <a:rPr lang="en-IE" sz="1600" b="1" dirty="0" err="1" smtClean="0">
                          <a:latin typeface="Arial" panose="020B0604020202020204" pitchFamily="34" charset="0"/>
                          <a:cs typeface="Arial" panose="020B0604020202020204" pitchFamily="34" charset="0"/>
                        </a:rPr>
                        <a:t>MWh</a:t>
                      </a:r>
                      <a:r>
                        <a:rPr lang="en-IE" sz="1600" b="1" dirty="0" smtClean="0">
                          <a:latin typeface="Arial" panose="020B0604020202020204" pitchFamily="34" charset="0"/>
                          <a:cs typeface="Arial" panose="020B0604020202020204" pitchFamily="34" charset="0"/>
                        </a:rPr>
                        <a:t>)</a:t>
                      </a:r>
                      <a:endParaRPr lang="en-IE" sz="1600" b="1" dirty="0">
                        <a:latin typeface="Arial" panose="020B0604020202020204" pitchFamily="34" charset="0"/>
                        <a:cs typeface="Arial" panose="020B0604020202020204" pitchFamily="34" charset="0"/>
                      </a:endParaRPr>
                    </a:p>
                  </a:txBody>
                  <a:tcPr>
                    <a:solidFill>
                      <a:srgbClr val="92D050"/>
                    </a:solidFill>
                  </a:tcPr>
                </a:tc>
              </a:tr>
              <a:tr h="370840">
                <a:tc>
                  <a:txBody>
                    <a:bodyPr/>
                    <a:lstStyle/>
                    <a:p>
                      <a:r>
                        <a:rPr lang="en-IE" sz="1600" dirty="0" smtClean="0">
                          <a:latin typeface="Arial" panose="020B0604020202020204" pitchFamily="34" charset="0"/>
                          <a:cs typeface="Arial" panose="020B0604020202020204" pitchFamily="34" charset="0"/>
                        </a:rPr>
                        <a:t>Import</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20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60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-40</a:t>
                      </a:r>
                      <a:endParaRPr lang="en-IE" sz="1600" dirty="0">
                        <a:latin typeface="Arial" panose="020B0604020202020204" pitchFamily="34" charset="0"/>
                        <a:cs typeface="Arial" panose="020B0604020202020204" pitchFamily="34" charset="0"/>
                      </a:endParaRPr>
                    </a:p>
                  </a:txBody>
                  <a:tcPr/>
                </a:tc>
              </a:tr>
              <a:tr h="370840">
                <a:tc>
                  <a:txBody>
                    <a:bodyPr/>
                    <a:lstStyle/>
                    <a:p>
                      <a:r>
                        <a:rPr lang="en-IE" sz="1600" dirty="0" smtClean="0">
                          <a:latin typeface="Arial" panose="020B0604020202020204" pitchFamily="34" charset="0"/>
                          <a:cs typeface="Arial" panose="020B0604020202020204" pitchFamily="34" charset="0"/>
                        </a:rPr>
                        <a:t>Export</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40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80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+40</a:t>
                      </a:r>
                      <a:endParaRPr lang="en-IE"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xmlns="" val="3154759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sz="2200" dirty="0" smtClean="0"/>
              <a:t/>
            </a:r>
            <a:br>
              <a:rPr lang="en-IE" sz="2200" dirty="0" smtClean="0"/>
            </a:br>
            <a:r>
              <a:rPr lang="en-IE" sz="2200" dirty="0"/>
              <a:t/>
            </a:r>
            <a:br>
              <a:rPr lang="en-IE" sz="2200" dirty="0"/>
            </a:br>
            <a:r>
              <a:rPr lang="en-IE" sz="2700" u="sng" dirty="0" smtClean="0">
                <a:solidFill>
                  <a:srgbClr val="92D050"/>
                </a:solidFill>
              </a:rPr>
              <a:t>2. Mod_10_14 </a:t>
            </a:r>
            <a:r>
              <a:rPr lang="en-IE" sz="2700" u="sng" dirty="0">
                <a:solidFill>
                  <a:srgbClr val="92D050"/>
                </a:solidFill>
              </a:rPr>
              <a:t>Make Whole Payments for Interconnector Units</a:t>
            </a:r>
            <a:r>
              <a:rPr lang="en-IE" dirty="0"/>
              <a:t/>
            </a:r>
            <a:br>
              <a:rPr lang="en-IE" dirty="0"/>
            </a:br>
            <a:endParaRPr lang="en-IE" dirty="0"/>
          </a:p>
        </p:txBody>
      </p:sp>
      <p:sp>
        <p:nvSpPr>
          <p:cNvPr id="3" name="Content Placeholder 2"/>
          <p:cNvSpPr>
            <a:spLocks noGrp="1"/>
          </p:cNvSpPr>
          <p:nvPr>
            <p:ph idx="1"/>
          </p:nvPr>
        </p:nvSpPr>
        <p:spPr/>
        <p:txBody>
          <a:bodyPr>
            <a:normAutofit fontScale="92500"/>
          </a:bodyPr>
          <a:lstStyle/>
          <a:p>
            <a:pPr marL="0" lvl="0" indent="0">
              <a:lnSpc>
                <a:spcPct val="150000"/>
              </a:lnSpc>
              <a:buNone/>
            </a:pPr>
            <a:r>
              <a:rPr lang="en-GB" altLang="en-US" sz="1800" u="sng" dirty="0" smtClean="0">
                <a:ea typeface="Times New Roman" panose="02020603050405020304" pitchFamily="18" charset="0"/>
              </a:rPr>
              <a:t>Description:</a:t>
            </a:r>
          </a:p>
          <a:p>
            <a:pPr lvl="0">
              <a:lnSpc>
                <a:spcPct val="150000"/>
              </a:lnSpc>
            </a:pPr>
            <a:r>
              <a:rPr lang="en-GB" altLang="en-US" sz="1800" dirty="0" smtClean="0">
                <a:ea typeface="Times New Roman" panose="02020603050405020304" pitchFamily="18" charset="0"/>
              </a:rPr>
              <a:t>A </a:t>
            </a:r>
            <a:r>
              <a:rPr lang="en-GB" altLang="en-US" sz="1800" dirty="0">
                <a:ea typeface="Times New Roman" panose="02020603050405020304" pitchFamily="18" charset="0"/>
              </a:rPr>
              <a:t>Participants shall not receive Make Whole Payments in respect of their Interconnector </a:t>
            </a:r>
            <a:r>
              <a:rPr lang="en-GB" altLang="en-US" sz="1800" dirty="0" smtClean="0">
                <a:ea typeface="Times New Roman" panose="02020603050405020304" pitchFamily="18" charset="0"/>
              </a:rPr>
              <a:t>Units</a:t>
            </a:r>
          </a:p>
          <a:p>
            <a:pPr lvl="0">
              <a:lnSpc>
                <a:spcPct val="110000"/>
              </a:lnSpc>
            </a:pPr>
            <a:endParaRPr lang="en-GB" altLang="en-US" sz="1800" dirty="0" smtClean="0">
              <a:ea typeface="Times New Roman" panose="02020603050405020304" pitchFamily="18" charset="0"/>
            </a:endParaRPr>
          </a:p>
          <a:p>
            <a:pPr marL="0" indent="0">
              <a:lnSpc>
                <a:spcPct val="150000"/>
              </a:lnSpc>
              <a:buNone/>
            </a:pPr>
            <a:r>
              <a:rPr lang="en-GB" altLang="en-US" sz="1800" u="sng" dirty="0" smtClean="0">
                <a:ea typeface="Times New Roman" panose="02020603050405020304" pitchFamily="18" charset="0"/>
              </a:rPr>
              <a:t>Comments:</a:t>
            </a:r>
            <a:endParaRPr lang="en-GB" altLang="en-US" sz="1800" dirty="0">
              <a:ea typeface="Times New Roman" panose="02020603050405020304" pitchFamily="18" charset="0"/>
            </a:endParaRPr>
          </a:p>
          <a:p>
            <a:pPr lvl="0" algn="just">
              <a:lnSpc>
                <a:spcPct val="150000"/>
              </a:lnSpc>
            </a:pPr>
            <a:r>
              <a:rPr lang="en-GB" altLang="en-US" sz="1800" dirty="0" err="1" smtClean="0">
                <a:ea typeface="Times New Roman" panose="02020603050405020304" pitchFamily="18" charset="0"/>
              </a:rPr>
              <a:t>Cenergise</a:t>
            </a:r>
            <a:r>
              <a:rPr lang="en-GB" altLang="en-US" sz="1800" dirty="0" smtClean="0">
                <a:ea typeface="Times New Roman" panose="02020603050405020304" pitchFamily="18" charset="0"/>
              </a:rPr>
              <a:t> believes this modification contradicts the objective of the Trading and Settlement Code </a:t>
            </a:r>
            <a:r>
              <a:rPr lang="en-GB" sz="1800" dirty="0"/>
              <a:t>1.3 (6):</a:t>
            </a:r>
            <a:endParaRPr lang="en-IE" sz="1800" dirty="0"/>
          </a:p>
          <a:p>
            <a:pPr marL="0" indent="0" algn="just">
              <a:lnSpc>
                <a:spcPct val="150000"/>
              </a:lnSpc>
              <a:buNone/>
            </a:pPr>
            <a:r>
              <a:rPr lang="en-GB" sz="1800" i="1" dirty="0" smtClean="0"/>
              <a:t>   “to </a:t>
            </a:r>
            <a:r>
              <a:rPr lang="en-GB" sz="1800" i="1" dirty="0"/>
              <a:t>ensure no undue discrimination between persons who are parties to the </a:t>
            </a:r>
            <a:r>
              <a:rPr lang="en-GB" sz="1800" i="1" dirty="0" smtClean="0"/>
              <a:t>Code”</a:t>
            </a:r>
            <a:endParaRPr lang="en-IE" sz="1800" dirty="0" smtClean="0"/>
          </a:p>
          <a:p>
            <a:pPr algn="just">
              <a:lnSpc>
                <a:spcPct val="150000"/>
              </a:lnSpc>
            </a:pPr>
            <a:r>
              <a:rPr lang="en-IE" sz="1800" dirty="0" smtClean="0"/>
              <a:t>Implementing this modification would result in IC participants being unable to quantify their exposure when assessing export signals. Potentially a participant could bid €40/</a:t>
            </a:r>
            <a:r>
              <a:rPr lang="en-IE" sz="1800" dirty="0" err="1" smtClean="0"/>
              <a:t>MWh</a:t>
            </a:r>
            <a:r>
              <a:rPr lang="en-IE" sz="1800" dirty="0" smtClean="0"/>
              <a:t> to export and end up paying €1000/</a:t>
            </a:r>
            <a:r>
              <a:rPr lang="en-IE" sz="1800" dirty="0" err="1" smtClean="0"/>
              <a:t>MWh</a:t>
            </a:r>
            <a:r>
              <a:rPr lang="en-IE" sz="1800" dirty="0" smtClean="0"/>
              <a:t>. This could eliminate export trading.</a:t>
            </a:r>
          </a:p>
        </p:txBody>
      </p:sp>
    </p:spTree>
    <p:extLst>
      <p:ext uri="{BB962C8B-B14F-4D97-AF65-F5344CB8AC3E}">
        <p14:creationId xmlns:p14="http://schemas.microsoft.com/office/powerpoint/2010/main" xmlns="" val="96917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79228"/>
            <a:ext cx="10515600" cy="746397"/>
          </a:xfrm>
        </p:spPr>
        <p:txBody>
          <a:bodyPr>
            <a:normAutofit fontScale="90000"/>
          </a:bodyPr>
          <a:lstStyle/>
          <a:p>
            <a:r>
              <a:rPr lang="en-IE" sz="2700" dirty="0" smtClean="0">
                <a:solidFill>
                  <a:srgbClr val="92D050"/>
                </a:solidFill>
              </a:rPr>
              <a:t>3. Mod_11_14 </a:t>
            </a:r>
            <a:r>
              <a:rPr lang="en-IE" sz="2700" dirty="0">
                <a:solidFill>
                  <a:srgbClr val="92D050"/>
                </a:solidFill>
              </a:rPr>
              <a:t>Pay-As-Bid / Paid-As-Bid for Interconnector Units</a:t>
            </a:r>
            <a:r>
              <a:rPr lang="en-IE" dirty="0">
                <a:solidFill>
                  <a:srgbClr val="92D050"/>
                </a:solidFill>
              </a:rPr>
              <a:t/>
            </a:r>
            <a:br>
              <a:rPr lang="en-IE" dirty="0">
                <a:solidFill>
                  <a:srgbClr val="92D050"/>
                </a:solidFill>
              </a:rPr>
            </a:br>
            <a:endParaRPr lang="en-IE" dirty="0">
              <a:solidFill>
                <a:srgbClr val="92D050"/>
              </a:solidFill>
            </a:endParaRPr>
          </a:p>
        </p:txBody>
      </p:sp>
      <p:sp>
        <p:nvSpPr>
          <p:cNvPr id="3" name="Content Placeholder 2"/>
          <p:cNvSpPr>
            <a:spLocks noGrp="1"/>
          </p:cNvSpPr>
          <p:nvPr>
            <p:ph idx="1"/>
          </p:nvPr>
        </p:nvSpPr>
        <p:spPr/>
        <p:txBody>
          <a:bodyPr>
            <a:normAutofit/>
          </a:bodyPr>
          <a:lstStyle/>
          <a:p>
            <a:pPr marL="0" indent="0">
              <a:lnSpc>
                <a:spcPct val="150000"/>
              </a:lnSpc>
              <a:buNone/>
            </a:pPr>
            <a:r>
              <a:rPr lang="en-IE" sz="1800" u="sng" dirty="0" smtClean="0"/>
              <a:t>Description:</a:t>
            </a:r>
            <a:endParaRPr lang="en-IE" sz="1800" u="sng" dirty="0"/>
          </a:p>
          <a:p>
            <a:pPr>
              <a:lnSpc>
                <a:spcPct val="150000"/>
              </a:lnSpc>
            </a:pPr>
            <a:r>
              <a:rPr lang="en-IE" sz="1800" dirty="0"/>
              <a:t>Pay-As-Bid/Paid-As-Bid settlement process for all Interconnector Units </a:t>
            </a:r>
            <a:endParaRPr lang="en-IE" sz="1800" dirty="0" smtClean="0"/>
          </a:p>
          <a:p>
            <a:pPr marL="0" indent="0">
              <a:lnSpc>
                <a:spcPct val="150000"/>
              </a:lnSpc>
              <a:buNone/>
            </a:pPr>
            <a:endParaRPr lang="en-IE" sz="1800" dirty="0"/>
          </a:p>
          <a:p>
            <a:pPr marL="0" indent="0">
              <a:lnSpc>
                <a:spcPct val="150000"/>
              </a:lnSpc>
              <a:buNone/>
            </a:pPr>
            <a:r>
              <a:rPr lang="en-IE" sz="1800" u="sng" dirty="0" smtClean="0"/>
              <a:t>Comment:</a:t>
            </a:r>
          </a:p>
          <a:p>
            <a:pPr>
              <a:lnSpc>
                <a:spcPct val="150000"/>
              </a:lnSpc>
            </a:pPr>
            <a:r>
              <a:rPr lang="en-IE" sz="1800" dirty="0"/>
              <a:t>T</a:t>
            </a:r>
            <a:r>
              <a:rPr lang="en-IE" sz="1800" dirty="0" smtClean="0"/>
              <a:t>his a fundamental change to the market design as it is a significant departure away from the treatment of interconnector units as generator units. Given that I-SEM market design is underway and going live in Q4 2017, a market redesign of SEM is not viable or beneficial at this stage. </a:t>
            </a:r>
            <a:endParaRPr lang="en-IE" sz="1800" dirty="0"/>
          </a:p>
        </p:txBody>
      </p:sp>
    </p:spTree>
    <p:extLst>
      <p:ext uri="{BB962C8B-B14F-4D97-AF65-F5344CB8AC3E}">
        <p14:creationId xmlns:p14="http://schemas.microsoft.com/office/powerpoint/2010/main" xmlns="" val="3372101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98312"/>
            <a:ext cx="10515600" cy="994652"/>
          </a:xfrm>
        </p:spPr>
        <p:txBody>
          <a:bodyPr>
            <a:normAutofit fontScale="90000"/>
          </a:bodyPr>
          <a:lstStyle/>
          <a:p>
            <a:pPr>
              <a:lnSpc>
                <a:spcPct val="120000"/>
              </a:lnSpc>
            </a:pPr>
            <a:r>
              <a:rPr lang="en-IE" sz="2700" dirty="0" smtClean="0">
                <a:solidFill>
                  <a:srgbClr val="92D050"/>
                </a:solidFill>
              </a:rPr>
              <a:t>4. Mod_12_14 </a:t>
            </a:r>
            <a:r>
              <a:rPr lang="en-IE" sz="2700" dirty="0">
                <a:solidFill>
                  <a:srgbClr val="92D050"/>
                </a:solidFill>
              </a:rPr>
              <a:t>Amendment to Make Whole Mechanism to remove Settlement Periods of simultaneous import and export flows</a:t>
            </a:r>
            <a:r>
              <a:rPr lang="en-IE" dirty="0"/>
              <a:t/>
            </a:r>
            <a:br>
              <a:rPr lang="en-IE" dirty="0"/>
            </a:br>
            <a:endParaRPr lang="en-IE" dirty="0"/>
          </a:p>
        </p:txBody>
      </p:sp>
      <p:sp>
        <p:nvSpPr>
          <p:cNvPr id="3" name="Content Placeholder 2"/>
          <p:cNvSpPr>
            <a:spLocks noGrp="1"/>
          </p:cNvSpPr>
          <p:nvPr>
            <p:ph idx="1"/>
          </p:nvPr>
        </p:nvSpPr>
        <p:spPr/>
        <p:txBody>
          <a:bodyPr>
            <a:normAutofit lnSpcReduction="10000"/>
          </a:bodyPr>
          <a:lstStyle/>
          <a:p>
            <a:pPr marL="0" indent="0">
              <a:lnSpc>
                <a:spcPct val="150000"/>
              </a:lnSpc>
              <a:buNone/>
            </a:pPr>
            <a:r>
              <a:rPr lang="en-IE" sz="1800" u="sng" dirty="0" smtClean="0"/>
              <a:t>Description:</a:t>
            </a:r>
          </a:p>
          <a:p>
            <a:pPr>
              <a:lnSpc>
                <a:spcPct val="150000"/>
              </a:lnSpc>
            </a:pPr>
            <a:r>
              <a:rPr lang="en-IE" sz="1800" dirty="0"/>
              <a:t>Interconnector Units </a:t>
            </a:r>
            <a:r>
              <a:rPr lang="en-IE" sz="1800" dirty="0" smtClean="0"/>
              <a:t>will no </a:t>
            </a:r>
            <a:r>
              <a:rPr lang="en-IE" sz="1800" dirty="0"/>
              <a:t>longer receive Make Whole Payments for half hour trading periods where both import and export trades have been </a:t>
            </a:r>
            <a:r>
              <a:rPr lang="en-IE" sz="1800" dirty="0" smtClean="0"/>
              <a:t>nominated</a:t>
            </a:r>
          </a:p>
          <a:p>
            <a:pPr>
              <a:lnSpc>
                <a:spcPct val="100000"/>
              </a:lnSpc>
            </a:pPr>
            <a:endParaRPr lang="en-IE" sz="1800" dirty="0" smtClean="0"/>
          </a:p>
          <a:p>
            <a:pPr marL="0" indent="0">
              <a:lnSpc>
                <a:spcPct val="150000"/>
              </a:lnSpc>
              <a:buNone/>
            </a:pPr>
            <a:r>
              <a:rPr lang="en-IE" sz="1800" u="sng" dirty="0" smtClean="0"/>
              <a:t>Comment:</a:t>
            </a:r>
            <a:endParaRPr lang="en-IE" sz="1800" u="sng" dirty="0"/>
          </a:p>
          <a:p>
            <a:pPr>
              <a:lnSpc>
                <a:spcPct val="150000"/>
              </a:lnSpc>
            </a:pPr>
            <a:r>
              <a:rPr lang="en-IE" sz="1800" dirty="0" smtClean="0"/>
              <a:t>This does have merits as it allows participants with large volume of import capacity to export in different periods of the day, while capping their exposure on the exports</a:t>
            </a:r>
          </a:p>
          <a:p>
            <a:pPr>
              <a:lnSpc>
                <a:spcPct val="150000"/>
              </a:lnSpc>
            </a:pPr>
            <a:r>
              <a:rPr lang="en-IE" sz="1800" dirty="0" smtClean="0"/>
              <a:t>Intraday import and export trading flexibility is preserved</a:t>
            </a:r>
          </a:p>
          <a:p>
            <a:pPr>
              <a:lnSpc>
                <a:spcPct val="150000"/>
              </a:lnSpc>
            </a:pPr>
            <a:r>
              <a:rPr lang="en-IE" sz="1800" dirty="0" smtClean="0"/>
              <a:t>Of the 4 options presented, this option should result in the highest volumes of exports</a:t>
            </a:r>
          </a:p>
          <a:p>
            <a:pPr>
              <a:lnSpc>
                <a:spcPct val="150000"/>
              </a:lnSpc>
            </a:pPr>
            <a:endParaRPr lang="en-IE" sz="2000" dirty="0"/>
          </a:p>
          <a:p>
            <a:endParaRPr lang="en-IE" dirty="0"/>
          </a:p>
          <a:p>
            <a:endParaRPr lang="en-IE" dirty="0"/>
          </a:p>
        </p:txBody>
      </p:sp>
    </p:spTree>
    <p:extLst>
      <p:ext uri="{BB962C8B-B14F-4D97-AF65-F5344CB8AC3E}">
        <p14:creationId xmlns:p14="http://schemas.microsoft.com/office/powerpoint/2010/main" xmlns="" val="1420460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Example 2:</a:t>
            </a:r>
            <a:endParaRPr lang="en-IE" sz="3200" dirty="0"/>
          </a:p>
        </p:txBody>
      </p:sp>
      <p:sp>
        <p:nvSpPr>
          <p:cNvPr id="3" name="Content Placeholder 2"/>
          <p:cNvSpPr>
            <a:spLocks noGrp="1"/>
          </p:cNvSpPr>
          <p:nvPr>
            <p:ph idx="1"/>
          </p:nvPr>
        </p:nvSpPr>
        <p:spPr>
          <a:xfrm>
            <a:off x="347730" y="1825625"/>
            <a:ext cx="11539470" cy="4351338"/>
          </a:xfrm>
        </p:spPr>
        <p:txBody>
          <a:bodyPr>
            <a:normAutofit fontScale="77500" lnSpcReduction="20000"/>
          </a:bodyPr>
          <a:lstStyle/>
          <a:p>
            <a:pPr>
              <a:lnSpc>
                <a:spcPct val="160000"/>
              </a:lnSpc>
            </a:pPr>
            <a:r>
              <a:rPr lang="en-IE" sz="1800" dirty="0" smtClean="0"/>
              <a:t>Purchase daily import capacity and want it to flow, so bid low to ensure it is scheduled (Bid Price = €20/</a:t>
            </a:r>
            <a:r>
              <a:rPr lang="en-IE" sz="1800" dirty="0" err="1" smtClean="0"/>
              <a:t>MWh</a:t>
            </a:r>
            <a:r>
              <a:rPr lang="en-IE" sz="1800" dirty="0" smtClean="0"/>
              <a:t>)</a:t>
            </a:r>
          </a:p>
          <a:p>
            <a:pPr>
              <a:lnSpc>
                <a:spcPct val="160000"/>
              </a:lnSpc>
            </a:pPr>
            <a:r>
              <a:rPr lang="en-IE" sz="1800" dirty="0" smtClean="0"/>
              <a:t>In the same week, export overnight (Bid Price </a:t>
            </a:r>
            <a:r>
              <a:rPr lang="en-IE" sz="1800" dirty="0"/>
              <a:t>= </a:t>
            </a:r>
            <a:r>
              <a:rPr lang="en-IE" sz="1800" dirty="0" smtClean="0"/>
              <a:t>€40/</a:t>
            </a:r>
            <a:r>
              <a:rPr lang="en-IE" sz="1800" dirty="0" err="1" smtClean="0"/>
              <a:t>MWh</a:t>
            </a:r>
            <a:r>
              <a:rPr lang="en-IE" sz="1800" dirty="0" smtClean="0"/>
              <a:t>)</a:t>
            </a:r>
          </a:p>
          <a:p>
            <a:pPr marL="0" indent="0">
              <a:lnSpc>
                <a:spcPct val="160000"/>
              </a:lnSpc>
              <a:buNone/>
            </a:pPr>
            <a:endParaRPr lang="en-IE" sz="1800" dirty="0" smtClean="0"/>
          </a:p>
          <a:p>
            <a:pPr marL="0" indent="0">
              <a:lnSpc>
                <a:spcPct val="160000"/>
              </a:lnSpc>
              <a:buNone/>
            </a:pPr>
            <a:endParaRPr lang="en-IE" sz="1800" dirty="0" smtClean="0"/>
          </a:p>
          <a:p>
            <a:pPr marL="0" indent="0">
              <a:lnSpc>
                <a:spcPct val="160000"/>
              </a:lnSpc>
              <a:buNone/>
            </a:pPr>
            <a:endParaRPr lang="en-IE" sz="1800" dirty="0"/>
          </a:p>
          <a:p>
            <a:pPr marL="0" indent="0">
              <a:lnSpc>
                <a:spcPct val="110000"/>
              </a:lnSpc>
              <a:buNone/>
            </a:pPr>
            <a:endParaRPr lang="en-IE" sz="1800" dirty="0" smtClean="0"/>
          </a:p>
          <a:p>
            <a:pPr>
              <a:lnSpc>
                <a:spcPct val="160000"/>
              </a:lnSpc>
            </a:pPr>
            <a:r>
              <a:rPr lang="en-IE" sz="1800" dirty="0" smtClean="0"/>
              <a:t>The make whole payment due is {Max(-40,0) + Max(40,0)}= €40/</a:t>
            </a:r>
            <a:r>
              <a:rPr lang="en-IE" sz="1800" dirty="0" err="1" smtClean="0"/>
              <a:t>MWh</a:t>
            </a:r>
            <a:r>
              <a:rPr lang="en-IE" sz="1800" dirty="0" smtClean="0"/>
              <a:t> as the periods of import and export are not simultaneous. </a:t>
            </a:r>
          </a:p>
          <a:p>
            <a:pPr>
              <a:lnSpc>
                <a:spcPct val="160000"/>
              </a:lnSpc>
            </a:pPr>
            <a:r>
              <a:rPr lang="en-IE" sz="1800" dirty="0"/>
              <a:t>Note </a:t>
            </a:r>
            <a:r>
              <a:rPr lang="en-IE" sz="1800" dirty="0" smtClean="0"/>
              <a:t>often in </a:t>
            </a:r>
            <a:r>
              <a:rPr lang="en-IE" sz="1800" dirty="0"/>
              <a:t>EA1 interconnector </a:t>
            </a:r>
            <a:r>
              <a:rPr lang="en-IE" sz="1800" dirty="0" smtClean="0"/>
              <a:t>capacity has </a:t>
            </a:r>
            <a:r>
              <a:rPr lang="en-IE" sz="1800" dirty="0"/>
              <a:t>already been </a:t>
            </a:r>
            <a:r>
              <a:rPr lang="en-IE" sz="1800" dirty="0" smtClean="0"/>
              <a:t>purchased and power has been contracted, </a:t>
            </a:r>
            <a:r>
              <a:rPr lang="en-IE" sz="1800" dirty="0"/>
              <a:t>so </a:t>
            </a:r>
            <a:r>
              <a:rPr lang="en-IE" sz="1800" dirty="0" smtClean="0"/>
              <a:t>participants require imports to flow regardless of SEM price signals, so they bid low</a:t>
            </a:r>
          </a:p>
          <a:p>
            <a:pPr>
              <a:lnSpc>
                <a:spcPct val="160000"/>
              </a:lnSpc>
            </a:pPr>
            <a:r>
              <a:rPr lang="en-IE" sz="1800" dirty="0" smtClean="0"/>
              <a:t>This allows interconnector units to cap their exposure when exporting, while still allowing participants to submit low bids in EA1 to guarantee import flow. </a:t>
            </a:r>
          </a:p>
          <a:p>
            <a:endParaRPr lang="en-IE" dirty="0"/>
          </a:p>
        </p:txBody>
      </p:sp>
      <p:graphicFrame>
        <p:nvGraphicFramePr>
          <p:cNvPr id="4" name="Table 3"/>
          <p:cNvGraphicFramePr>
            <a:graphicFrameLocks noGrp="1"/>
          </p:cNvGraphicFramePr>
          <p:nvPr>
            <p:extLst/>
          </p:nvPr>
        </p:nvGraphicFramePr>
        <p:xfrm>
          <a:off x="1851696" y="3021407"/>
          <a:ext cx="8128000" cy="1076960"/>
        </p:xfrm>
        <a:graphic>
          <a:graphicData uri="http://schemas.openxmlformats.org/drawingml/2006/table">
            <a:tbl>
              <a:tblPr firstRow="1" bandRow="1">
                <a:tableStyleId>{5940675A-B579-460E-94D1-54222C63F5DA}</a:tableStyleId>
              </a:tblPr>
              <a:tblGrid>
                <a:gridCol w="2032000"/>
                <a:gridCol w="2032000"/>
                <a:gridCol w="2032000"/>
                <a:gridCol w="2032000"/>
              </a:tblGrid>
              <a:tr h="0">
                <a:tc>
                  <a:txBody>
                    <a:bodyPr/>
                    <a:lstStyle/>
                    <a:p>
                      <a:r>
                        <a:rPr lang="en-IE" sz="1600" b="1" dirty="0" smtClean="0">
                          <a:latin typeface="Arial" panose="020B0604020202020204" pitchFamily="34" charset="0"/>
                          <a:cs typeface="Arial" panose="020B0604020202020204" pitchFamily="34" charset="0"/>
                        </a:rPr>
                        <a:t>Direction</a:t>
                      </a:r>
                      <a:endParaRPr lang="en-IE" sz="1600" b="1" dirty="0">
                        <a:latin typeface="Arial" panose="020B0604020202020204" pitchFamily="34" charset="0"/>
                        <a:cs typeface="Arial" panose="020B0604020202020204" pitchFamily="34" charset="0"/>
                      </a:endParaRPr>
                    </a:p>
                  </a:txBody>
                  <a:tcPr>
                    <a:solidFill>
                      <a:srgbClr val="92D050"/>
                    </a:solidFill>
                  </a:tcPr>
                </a:tc>
                <a:tc>
                  <a:txBody>
                    <a:bodyPr/>
                    <a:lstStyle/>
                    <a:p>
                      <a:r>
                        <a:rPr lang="en-IE" sz="1600" b="1" dirty="0" smtClean="0">
                          <a:latin typeface="Arial" panose="020B0604020202020204" pitchFamily="34" charset="0"/>
                          <a:cs typeface="Arial" panose="020B0604020202020204" pitchFamily="34" charset="0"/>
                        </a:rPr>
                        <a:t>Bid Price (€/</a:t>
                      </a:r>
                      <a:r>
                        <a:rPr lang="en-IE" sz="1600" b="1" dirty="0" err="1" smtClean="0">
                          <a:latin typeface="Arial" panose="020B0604020202020204" pitchFamily="34" charset="0"/>
                          <a:cs typeface="Arial" panose="020B0604020202020204" pitchFamily="34" charset="0"/>
                        </a:rPr>
                        <a:t>MWh</a:t>
                      </a:r>
                      <a:r>
                        <a:rPr lang="en-IE" sz="1600" b="1" dirty="0" smtClean="0">
                          <a:latin typeface="Arial" panose="020B0604020202020204" pitchFamily="34" charset="0"/>
                          <a:cs typeface="Arial" panose="020B0604020202020204" pitchFamily="34" charset="0"/>
                        </a:rPr>
                        <a:t>)</a:t>
                      </a:r>
                      <a:endParaRPr lang="en-IE" sz="1600" b="1" dirty="0">
                        <a:latin typeface="Arial" panose="020B0604020202020204" pitchFamily="34" charset="0"/>
                        <a:cs typeface="Arial" panose="020B0604020202020204" pitchFamily="34" charset="0"/>
                      </a:endParaRPr>
                    </a:p>
                  </a:txBody>
                  <a:tcPr>
                    <a:solidFill>
                      <a:srgbClr val="92D050"/>
                    </a:solidFill>
                  </a:tcPr>
                </a:tc>
                <a:tc>
                  <a:txBody>
                    <a:bodyPr/>
                    <a:lstStyle/>
                    <a:p>
                      <a:r>
                        <a:rPr lang="en-IE" sz="1600" b="1" dirty="0" smtClean="0">
                          <a:latin typeface="Arial" panose="020B0604020202020204" pitchFamily="34" charset="0"/>
                          <a:cs typeface="Arial" panose="020B0604020202020204" pitchFamily="34" charset="0"/>
                        </a:rPr>
                        <a:t>D+4</a:t>
                      </a:r>
                      <a:r>
                        <a:rPr lang="en-IE" sz="1600" b="1" baseline="0" dirty="0" smtClean="0">
                          <a:latin typeface="Arial" panose="020B0604020202020204" pitchFamily="34" charset="0"/>
                          <a:cs typeface="Arial" panose="020B0604020202020204" pitchFamily="34" charset="0"/>
                        </a:rPr>
                        <a:t> SMP (€/</a:t>
                      </a:r>
                      <a:r>
                        <a:rPr lang="en-IE" sz="1600" b="1" baseline="0" dirty="0" err="1" smtClean="0">
                          <a:latin typeface="Arial" panose="020B0604020202020204" pitchFamily="34" charset="0"/>
                          <a:cs typeface="Arial" panose="020B0604020202020204" pitchFamily="34" charset="0"/>
                        </a:rPr>
                        <a:t>MWh</a:t>
                      </a:r>
                      <a:r>
                        <a:rPr lang="en-IE" sz="1600" b="1" baseline="0" dirty="0" smtClean="0">
                          <a:latin typeface="Arial" panose="020B0604020202020204" pitchFamily="34" charset="0"/>
                          <a:cs typeface="Arial" panose="020B0604020202020204" pitchFamily="34" charset="0"/>
                        </a:rPr>
                        <a:t>)</a:t>
                      </a:r>
                      <a:endParaRPr lang="en-IE" sz="1600" b="1" dirty="0">
                        <a:latin typeface="Arial" panose="020B0604020202020204" pitchFamily="34" charset="0"/>
                        <a:cs typeface="Arial" panose="020B0604020202020204" pitchFamily="34" charset="0"/>
                      </a:endParaRPr>
                    </a:p>
                  </a:txBody>
                  <a:tcPr>
                    <a:solidFill>
                      <a:srgbClr val="92D050"/>
                    </a:solidFill>
                  </a:tcPr>
                </a:tc>
                <a:tc>
                  <a:txBody>
                    <a:bodyPr/>
                    <a:lstStyle/>
                    <a:p>
                      <a:r>
                        <a:rPr lang="en-IE" sz="1600" b="1" dirty="0" smtClean="0">
                          <a:latin typeface="Arial" panose="020B0604020202020204" pitchFamily="34" charset="0"/>
                          <a:cs typeface="Arial" panose="020B0604020202020204" pitchFamily="34" charset="0"/>
                        </a:rPr>
                        <a:t>MWP (€/</a:t>
                      </a:r>
                      <a:r>
                        <a:rPr lang="en-IE" sz="1600" b="1" dirty="0" err="1" smtClean="0">
                          <a:latin typeface="Arial" panose="020B0604020202020204" pitchFamily="34" charset="0"/>
                          <a:cs typeface="Arial" panose="020B0604020202020204" pitchFamily="34" charset="0"/>
                        </a:rPr>
                        <a:t>MWh</a:t>
                      </a:r>
                      <a:r>
                        <a:rPr lang="en-IE" sz="1600" b="1" dirty="0" smtClean="0">
                          <a:latin typeface="Arial" panose="020B0604020202020204" pitchFamily="34" charset="0"/>
                          <a:cs typeface="Arial" panose="020B0604020202020204" pitchFamily="34" charset="0"/>
                        </a:rPr>
                        <a:t>)</a:t>
                      </a:r>
                      <a:endParaRPr lang="en-IE" sz="1600" b="1" dirty="0">
                        <a:latin typeface="Arial" panose="020B0604020202020204" pitchFamily="34" charset="0"/>
                        <a:cs typeface="Arial" panose="020B0604020202020204" pitchFamily="34" charset="0"/>
                      </a:endParaRPr>
                    </a:p>
                  </a:txBody>
                  <a:tcPr>
                    <a:solidFill>
                      <a:srgbClr val="92D050"/>
                    </a:solidFill>
                  </a:tcPr>
                </a:tc>
              </a:tr>
              <a:tr h="370840">
                <a:tc>
                  <a:txBody>
                    <a:bodyPr/>
                    <a:lstStyle/>
                    <a:p>
                      <a:r>
                        <a:rPr lang="en-IE" sz="1600" dirty="0" smtClean="0">
                          <a:latin typeface="Arial" panose="020B0604020202020204" pitchFamily="34" charset="0"/>
                          <a:cs typeface="Arial" panose="020B0604020202020204" pitchFamily="34" charset="0"/>
                        </a:rPr>
                        <a:t>Import</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20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60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-40</a:t>
                      </a:r>
                      <a:endParaRPr lang="en-IE" sz="1600" dirty="0">
                        <a:latin typeface="Arial" panose="020B0604020202020204" pitchFamily="34" charset="0"/>
                        <a:cs typeface="Arial" panose="020B0604020202020204" pitchFamily="34" charset="0"/>
                      </a:endParaRPr>
                    </a:p>
                  </a:txBody>
                  <a:tcPr/>
                </a:tc>
              </a:tr>
              <a:tr h="370840">
                <a:tc>
                  <a:txBody>
                    <a:bodyPr/>
                    <a:lstStyle/>
                    <a:p>
                      <a:r>
                        <a:rPr lang="en-IE" sz="1600" dirty="0" smtClean="0">
                          <a:latin typeface="Arial" panose="020B0604020202020204" pitchFamily="34" charset="0"/>
                          <a:cs typeface="Arial" panose="020B0604020202020204" pitchFamily="34" charset="0"/>
                        </a:rPr>
                        <a:t>Export</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40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80</a:t>
                      </a:r>
                      <a:endParaRPr lang="en-IE" sz="1600" dirty="0">
                        <a:latin typeface="Arial" panose="020B0604020202020204" pitchFamily="34" charset="0"/>
                        <a:cs typeface="Arial" panose="020B0604020202020204" pitchFamily="34" charset="0"/>
                      </a:endParaRPr>
                    </a:p>
                  </a:txBody>
                  <a:tcPr/>
                </a:tc>
                <a:tc>
                  <a:txBody>
                    <a:bodyPr/>
                    <a:lstStyle/>
                    <a:p>
                      <a:r>
                        <a:rPr lang="en-IE" sz="1600" dirty="0" smtClean="0">
                          <a:latin typeface="Arial" panose="020B0604020202020204" pitchFamily="34" charset="0"/>
                          <a:cs typeface="Arial" panose="020B0604020202020204" pitchFamily="34" charset="0"/>
                        </a:rPr>
                        <a:t>+40</a:t>
                      </a:r>
                      <a:endParaRPr lang="en-IE"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xmlns="" val="3171109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2800" dirty="0" smtClean="0"/>
              <a:t>Summary</a:t>
            </a:r>
            <a:endParaRPr lang="en-IE" sz="2800" dirty="0"/>
          </a:p>
        </p:txBody>
      </p:sp>
      <p:sp>
        <p:nvSpPr>
          <p:cNvPr id="3" name="Content Placeholder 2"/>
          <p:cNvSpPr>
            <a:spLocks noGrp="1"/>
          </p:cNvSpPr>
          <p:nvPr>
            <p:ph idx="1"/>
          </p:nvPr>
        </p:nvSpPr>
        <p:spPr>
          <a:xfrm>
            <a:off x="838200" y="1584102"/>
            <a:ext cx="10515600" cy="4726546"/>
          </a:xfrm>
        </p:spPr>
        <p:txBody>
          <a:bodyPr>
            <a:normAutofit fontScale="77500" lnSpcReduction="20000"/>
          </a:bodyPr>
          <a:lstStyle/>
          <a:p>
            <a:pPr>
              <a:lnSpc>
                <a:spcPct val="150000"/>
              </a:lnSpc>
            </a:pPr>
            <a:r>
              <a:rPr lang="en-IE" sz="1800" dirty="0"/>
              <a:t>Interconnector units are treated as generators in the </a:t>
            </a:r>
            <a:r>
              <a:rPr lang="en-IE" sz="1800" dirty="0" smtClean="0"/>
              <a:t>T&amp;SC, but </a:t>
            </a:r>
            <a:r>
              <a:rPr lang="en-IE" sz="1800" dirty="0"/>
              <a:t>interconnector units have different cost and price </a:t>
            </a:r>
            <a:r>
              <a:rPr lang="en-IE" sz="1800" dirty="0" smtClean="0"/>
              <a:t>signal drivers </a:t>
            </a:r>
            <a:r>
              <a:rPr lang="en-IE" sz="1800" dirty="0"/>
              <a:t>to generators. The ability to export or import in a single gate window presents a very different cost recovery </a:t>
            </a:r>
            <a:r>
              <a:rPr lang="en-IE" sz="1800" dirty="0" smtClean="0"/>
              <a:t>problem for an interconnector unit. </a:t>
            </a:r>
            <a:r>
              <a:rPr lang="en-IE" sz="1800" dirty="0"/>
              <a:t>If imports are scheduled ex </a:t>
            </a:r>
            <a:r>
              <a:rPr lang="en-IE" sz="1800" dirty="0" smtClean="0"/>
              <a:t>ante and intraday, </a:t>
            </a:r>
            <a:r>
              <a:rPr lang="en-IE" sz="1800" dirty="0"/>
              <a:t>using </a:t>
            </a:r>
            <a:r>
              <a:rPr lang="en-IE" sz="1800" dirty="0" err="1"/>
              <a:t>inframarginal</a:t>
            </a:r>
            <a:r>
              <a:rPr lang="en-IE" sz="1800" dirty="0"/>
              <a:t> rent to </a:t>
            </a:r>
            <a:r>
              <a:rPr lang="en-IE" sz="1800" dirty="0" smtClean="0"/>
              <a:t>subsidise </a:t>
            </a:r>
            <a:r>
              <a:rPr lang="en-IE" sz="1800" dirty="0"/>
              <a:t>the costs of exports does not protect the interconnector unit or necessarily make them whole over the billing </a:t>
            </a:r>
            <a:r>
              <a:rPr lang="en-IE" sz="1800" dirty="0" smtClean="0"/>
              <a:t>period. This is a consequence of market design </a:t>
            </a:r>
            <a:r>
              <a:rPr lang="en-IE" sz="1800" dirty="0"/>
              <a:t>due to </a:t>
            </a:r>
            <a:r>
              <a:rPr lang="en-IE" sz="1800" dirty="0" smtClean="0"/>
              <a:t>the fixed gate windows in SEM, versus the flexibility of trading in BETTA. Since an interconnector unit cannot update the actual flow costs incurred for the SEM ex-post pricing runs in the SEM, the Make Whole Payments mechanism needs to take these market dynamics into account. </a:t>
            </a:r>
            <a:endParaRPr lang="en-IE" sz="1800" dirty="0"/>
          </a:p>
          <a:p>
            <a:pPr>
              <a:lnSpc>
                <a:spcPct val="150000"/>
              </a:lnSpc>
            </a:pPr>
            <a:r>
              <a:rPr lang="en-IE" sz="1800" dirty="0" err="1" smtClean="0"/>
              <a:t>Cenergise</a:t>
            </a:r>
            <a:r>
              <a:rPr lang="en-IE" sz="1800" dirty="0" smtClean="0"/>
              <a:t> agrees that the short term and long term interests of the consumer need to be promoted and protected and </a:t>
            </a:r>
            <a:r>
              <a:rPr lang="en-IE" sz="1800" dirty="0" err="1" smtClean="0"/>
              <a:t>Cenergise</a:t>
            </a:r>
            <a:r>
              <a:rPr lang="en-IE" sz="1800" dirty="0" smtClean="0"/>
              <a:t> believes that Options 2 and 3 do not facilitate this objective. Furthermore Option 2 prevents efficient facilitation of interconnector exports and therefore competition in the wholesale market </a:t>
            </a:r>
          </a:p>
          <a:p>
            <a:pPr>
              <a:lnSpc>
                <a:spcPct val="150000"/>
              </a:lnSpc>
            </a:pPr>
            <a:r>
              <a:rPr lang="en-IE" sz="1800" dirty="0" err="1" smtClean="0"/>
              <a:t>Cenergise’s</a:t>
            </a:r>
            <a:r>
              <a:rPr lang="en-IE" sz="1800" dirty="0" smtClean="0"/>
              <a:t> preferred option is Option 4 as it will remove the simultaneous import export issue while facilitating and promoting export flows based on the prevailing market price signals</a:t>
            </a:r>
          </a:p>
          <a:p>
            <a:pPr>
              <a:lnSpc>
                <a:spcPct val="150000"/>
              </a:lnSpc>
            </a:pPr>
            <a:r>
              <a:rPr lang="en-IE" sz="1800" dirty="0" smtClean="0"/>
              <a:t>Option 1 is also acceptable, however it does not fully address the cost exposures interconnector units face and consequently would limit the capability of units to respond to export price signals, thereby reducing export volumes, which we believe is not in the best interest of consumers or the market</a:t>
            </a:r>
            <a:endParaRPr lang="en-IE" sz="1800" dirty="0"/>
          </a:p>
        </p:txBody>
      </p:sp>
    </p:spTree>
    <p:extLst>
      <p:ext uri="{BB962C8B-B14F-4D97-AF65-F5344CB8AC3E}">
        <p14:creationId xmlns:p14="http://schemas.microsoft.com/office/powerpoint/2010/main" xmlns="" val="221442311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2845</TotalTime>
  <Words>998</Words>
  <Application>Microsoft Office PowerPoint</Application>
  <PresentationFormat>Custom</PresentationFormat>
  <Paragraphs>89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1_Office Theme</vt:lpstr>
      <vt:lpstr>  Feedback from Cenergise on the Make Whole Payment Modification Proposals</vt:lpstr>
      <vt:lpstr>List of Proposed Modifications</vt:lpstr>
      <vt:lpstr>1. Mod_09_14 Amendment to Make Whole Payments for Interconnector Units </vt:lpstr>
      <vt:lpstr>Example 1:</vt:lpstr>
      <vt:lpstr>  2. Mod_10_14 Make Whole Payments for Interconnector Units </vt:lpstr>
      <vt:lpstr>3. Mod_11_14 Pay-As-Bid / Paid-As-Bid for Interconnector Units </vt:lpstr>
      <vt:lpstr>4. Mod_12_14 Amendment to Make Whole Mechanism to remove Settlement Periods of simultaneous import and export flows </vt:lpstr>
      <vt:lpstr>Example 2:</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Cassandra Ryan</dc:creator>
  <cp:lastModifiedBy>sking</cp:lastModifiedBy>
  <cp:revision>123</cp:revision>
  <dcterms:created xsi:type="dcterms:W3CDTF">2014-03-05T14:46:38Z</dcterms:created>
  <dcterms:modified xsi:type="dcterms:W3CDTF">2014-12-22T11:57:56Z</dcterms:modified>
</cp:coreProperties>
</file>