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33" r:id="rId1"/>
    <p:sldMasterId id="2147483734" r:id="rId2"/>
  </p:sldMasterIdLst>
  <p:notesMasterIdLst>
    <p:notesMasterId r:id="rId8"/>
  </p:notesMasterIdLst>
  <p:handoutMasterIdLst>
    <p:handoutMasterId r:id="rId9"/>
  </p:handoutMasterIdLst>
  <p:sldIdLst>
    <p:sldId id="939" r:id="rId3"/>
    <p:sldId id="1254" r:id="rId4"/>
    <p:sldId id="1255" r:id="rId5"/>
    <p:sldId id="1256" r:id="rId6"/>
    <p:sldId id="1258" r:id="rId7"/>
  </p:sldIdLst>
  <p:sldSz cx="9144000" cy="6858000" type="screen4x3"/>
  <p:notesSz cx="6797675" cy="9928225"/>
  <p:defaultTextStyle>
    <a:defPPr>
      <a:defRPr lang="en-US"/>
    </a:defPPr>
    <a:lvl1pPr algn="l" rtl="0" fontAlgn="base">
      <a:spcBef>
        <a:spcPct val="0"/>
      </a:spcBef>
      <a:spcAft>
        <a:spcPct val="0"/>
      </a:spcAft>
      <a:defRPr kumimoji="1" sz="1200" b="1" kern="1200">
        <a:solidFill>
          <a:schemeClr val="tx1"/>
        </a:solidFill>
        <a:latin typeface="Arial" charset="0"/>
        <a:ea typeface="+mn-ea"/>
        <a:cs typeface="+mn-cs"/>
      </a:defRPr>
    </a:lvl1pPr>
    <a:lvl2pPr marL="457200" algn="l" rtl="0" fontAlgn="base">
      <a:spcBef>
        <a:spcPct val="0"/>
      </a:spcBef>
      <a:spcAft>
        <a:spcPct val="0"/>
      </a:spcAft>
      <a:defRPr kumimoji="1" sz="1200" b="1" kern="1200">
        <a:solidFill>
          <a:schemeClr val="tx1"/>
        </a:solidFill>
        <a:latin typeface="Arial" charset="0"/>
        <a:ea typeface="+mn-ea"/>
        <a:cs typeface="+mn-cs"/>
      </a:defRPr>
    </a:lvl2pPr>
    <a:lvl3pPr marL="914400" algn="l" rtl="0" fontAlgn="base">
      <a:spcBef>
        <a:spcPct val="0"/>
      </a:spcBef>
      <a:spcAft>
        <a:spcPct val="0"/>
      </a:spcAft>
      <a:defRPr kumimoji="1" sz="1200" b="1" kern="1200">
        <a:solidFill>
          <a:schemeClr val="tx1"/>
        </a:solidFill>
        <a:latin typeface="Arial" charset="0"/>
        <a:ea typeface="+mn-ea"/>
        <a:cs typeface="+mn-cs"/>
      </a:defRPr>
    </a:lvl3pPr>
    <a:lvl4pPr marL="1371600" algn="l" rtl="0" fontAlgn="base">
      <a:spcBef>
        <a:spcPct val="0"/>
      </a:spcBef>
      <a:spcAft>
        <a:spcPct val="0"/>
      </a:spcAft>
      <a:defRPr kumimoji="1" sz="1200" b="1" kern="1200">
        <a:solidFill>
          <a:schemeClr val="tx1"/>
        </a:solidFill>
        <a:latin typeface="Arial" charset="0"/>
        <a:ea typeface="+mn-ea"/>
        <a:cs typeface="+mn-cs"/>
      </a:defRPr>
    </a:lvl4pPr>
    <a:lvl5pPr marL="1828800" algn="l" rtl="0" fontAlgn="base">
      <a:spcBef>
        <a:spcPct val="0"/>
      </a:spcBef>
      <a:spcAft>
        <a:spcPct val="0"/>
      </a:spcAft>
      <a:defRPr kumimoji="1" sz="1200" b="1" kern="1200">
        <a:solidFill>
          <a:schemeClr val="tx1"/>
        </a:solidFill>
        <a:latin typeface="Arial" charset="0"/>
        <a:ea typeface="+mn-ea"/>
        <a:cs typeface="+mn-cs"/>
      </a:defRPr>
    </a:lvl5pPr>
    <a:lvl6pPr marL="2286000" algn="l" defTabSz="914400" rtl="0" eaLnBrk="1" latinLnBrk="0" hangingPunct="1">
      <a:defRPr kumimoji="1" sz="1200" b="1" kern="1200">
        <a:solidFill>
          <a:schemeClr val="tx1"/>
        </a:solidFill>
        <a:latin typeface="Arial" charset="0"/>
        <a:ea typeface="+mn-ea"/>
        <a:cs typeface="+mn-cs"/>
      </a:defRPr>
    </a:lvl6pPr>
    <a:lvl7pPr marL="2743200" algn="l" defTabSz="914400" rtl="0" eaLnBrk="1" latinLnBrk="0" hangingPunct="1">
      <a:defRPr kumimoji="1" sz="1200" b="1" kern="1200">
        <a:solidFill>
          <a:schemeClr val="tx1"/>
        </a:solidFill>
        <a:latin typeface="Arial" charset="0"/>
        <a:ea typeface="+mn-ea"/>
        <a:cs typeface="+mn-cs"/>
      </a:defRPr>
    </a:lvl7pPr>
    <a:lvl8pPr marL="3200400" algn="l" defTabSz="914400" rtl="0" eaLnBrk="1" latinLnBrk="0" hangingPunct="1">
      <a:defRPr kumimoji="1" sz="1200" b="1" kern="1200">
        <a:solidFill>
          <a:schemeClr val="tx1"/>
        </a:solidFill>
        <a:latin typeface="Arial" charset="0"/>
        <a:ea typeface="+mn-ea"/>
        <a:cs typeface="+mn-cs"/>
      </a:defRPr>
    </a:lvl8pPr>
    <a:lvl9pPr marL="3657600" algn="l" defTabSz="914400" rtl="0" eaLnBrk="1" latinLnBrk="0" hangingPunct="1">
      <a:defRPr kumimoji="1" sz="12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FFCC"/>
    <a:srgbClr val="D60093"/>
    <a:srgbClr val="CC99FF"/>
    <a:srgbClr val="EAEAEA"/>
    <a:srgbClr val="FF0000"/>
    <a:srgbClr val="CCFFCC"/>
    <a:srgbClr val="CCECFF"/>
    <a:srgbClr val="B2B2B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1743" autoAdjust="0"/>
  </p:normalViewPr>
  <p:slideViewPr>
    <p:cSldViewPr snapToGrid="0">
      <p:cViewPr varScale="1">
        <p:scale>
          <a:sx n="92" d="100"/>
          <a:sy n="92" d="100"/>
        </p:scale>
        <p:origin x="-1464" y="-102"/>
      </p:cViewPr>
      <p:guideLst>
        <p:guide orient="horz" pos="812"/>
        <p:guide pos="1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66"/>
    </p:cViewPr>
  </p:sorterViewPr>
  <p:notesViewPr>
    <p:cSldViewPr snapToGrid="0">
      <p:cViewPr varScale="1">
        <p:scale>
          <a:sx n="73" d="100"/>
          <a:sy n="73" d="100"/>
        </p:scale>
        <p:origin x="-2586" y="-102"/>
      </p:cViewPr>
      <p:guideLst>
        <p:guide orient="horz" pos="3126"/>
        <p:guide pos="2141"/>
      </p:guideLst>
    </p:cSldViewPr>
  </p:notes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44813"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hangingPunct="0">
              <a:spcBef>
                <a:spcPct val="0"/>
              </a:spcBef>
              <a:buFontTx/>
              <a:buNone/>
              <a:defRPr kumimoji="0" sz="1200" b="0">
                <a:latin typeface="Times New Roman" pitchFamily="18" charset="0"/>
              </a:defRPr>
            </a:lvl1pPr>
          </a:lstStyle>
          <a:p>
            <a:pPr>
              <a:defRPr/>
            </a:pPr>
            <a:endParaRPr lang="en-GB"/>
          </a:p>
        </p:txBody>
      </p:sp>
      <p:sp>
        <p:nvSpPr>
          <p:cNvPr id="18435" name="Rectangle 3"/>
          <p:cNvSpPr>
            <a:spLocks noGrp="1" noChangeArrowheads="1"/>
          </p:cNvSpPr>
          <p:nvPr>
            <p:ph type="dt" sz="quarter" idx="1"/>
          </p:nvPr>
        </p:nvSpPr>
        <p:spPr bwMode="auto">
          <a:xfrm>
            <a:off x="3852863" y="0"/>
            <a:ext cx="2944812" cy="496888"/>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spcBef>
                <a:spcPct val="0"/>
              </a:spcBef>
              <a:buFontTx/>
              <a:buNone/>
              <a:defRPr kumimoji="0" sz="1200" b="0">
                <a:latin typeface="Times New Roman" pitchFamily="18" charset="0"/>
              </a:defRPr>
            </a:lvl1pPr>
          </a:lstStyle>
          <a:p>
            <a:pPr>
              <a:defRPr/>
            </a:pPr>
            <a:endParaRPr lang="en-GB"/>
          </a:p>
        </p:txBody>
      </p:sp>
      <p:sp>
        <p:nvSpPr>
          <p:cNvPr id="18436" name="Rectangle 4"/>
          <p:cNvSpPr>
            <a:spLocks noGrp="1" noChangeArrowheads="1"/>
          </p:cNvSpPr>
          <p:nvPr>
            <p:ph type="ftr" sz="quarter" idx="2"/>
          </p:nvPr>
        </p:nvSpPr>
        <p:spPr bwMode="auto">
          <a:xfrm>
            <a:off x="0" y="9431338"/>
            <a:ext cx="2944813" cy="496887"/>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hangingPunct="0">
              <a:spcBef>
                <a:spcPct val="0"/>
              </a:spcBef>
              <a:buFontTx/>
              <a:buNone/>
              <a:defRPr kumimoji="0" sz="1200" b="0">
                <a:latin typeface="Times New Roman" pitchFamily="18" charset="0"/>
              </a:defRPr>
            </a:lvl1pPr>
          </a:lstStyle>
          <a:p>
            <a:pPr>
              <a:defRPr/>
            </a:pPr>
            <a:endParaRPr lang="en-GB"/>
          </a:p>
        </p:txBody>
      </p:sp>
      <p:sp>
        <p:nvSpPr>
          <p:cNvPr id="18437" name="Rectangle 5"/>
          <p:cNvSpPr>
            <a:spLocks noGrp="1" noChangeArrowheads="1"/>
          </p:cNvSpPr>
          <p:nvPr>
            <p:ph type="sldNum" sz="quarter" idx="3"/>
          </p:nvPr>
        </p:nvSpPr>
        <p:spPr bwMode="auto">
          <a:xfrm>
            <a:off x="3852863" y="9431338"/>
            <a:ext cx="2944812" cy="496887"/>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spcBef>
                <a:spcPct val="0"/>
              </a:spcBef>
              <a:buFontTx/>
              <a:buNone/>
              <a:defRPr kumimoji="0" sz="1200" b="0">
                <a:latin typeface="Times New Roman" pitchFamily="18" charset="0"/>
              </a:defRPr>
            </a:lvl1pPr>
          </a:lstStyle>
          <a:p>
            <a:pPr>
              <a:defRPr/>
            </a:pPr>
            <a:fld id="{74627D4F-8453-46AF-B218-9BCE5AD185BC}"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eaLnBrk="0" hangingPunct="0">
              <a:spcBef>
                <a:spcPct val="0"/>
              </a:spcBef>
              <a:buFontTx/>
              <a:buNone/>
              <a:defRPr sz="1000" b="0" i="1"/>
            </a:lvl1pPr>
          </a:lstStyle>
          <a:p>
            <a:pPr>
              <a:defRPr/>
            </a:pPr>
            <a:r>
              <a:rPr lang="en-US"/>
              <a:t>*</a:t>
            </a:r>
            <a:endParaRPr lang="en-US" sz="1200">
              <a:latin typeface="Times New Roman" pitchFamily="18" charset="0"/>
            </a:endParaRPr>
          </a:p>
        </p:txBody>
      </p:sp>
      <p:sp>
        <p:nvSpPr>
          <p:cNvPr id="2051" name="Rectangle 3"/>
          <p:cNvSpPr>
            <a:spLocks noGrp="1" noChangeArrowheads="1"/>
          </p:cNvSpPr>
          <p:nvPr>
            <p:ph type="dt" idx="1"/>
          </p:nvPr>
        </p:nvSpPr>
        <p:spPr bwMode="auto">
          <a:xfrm>
            <a:off x="3852863" y="0"/>
            <a:ext cx="2944812" cy="49688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spcBef>
                <a:spcPct val="0"/>
              </a:spcBef>
              <a:buFontTx/>
              <a:buNone/>
              <a:defRPr sz="1000" b="0" i="1"/>
            </a:lvl1pPr>
          </a:lstStyle>
          <a:p>
            <a:pPr>
              <a:defRPr/>
            </a:pPr>
            <a:r>
              <a:rPr lang="en-US"/>
              <a:t>07/16/96</a:t>
            </a:r>
            <a:endParaRPr lang="en-US" sz="1200">
              <a:latin typeface="Times New Roman" pitchFamily="18" charset="0"/>
            </a:endParaRPr>
          </a:p>
        </p:txBody>
      </p:sp>
      <p:sp>
        <p:nvSpPr>
          <p:cNvPr id="9220" name="Rectangle 4"/>
          <p:cNvSpPr>
            <a:spLocks noGrp="1" noRot="1" noChangeAspect="1" noChangeArrowheads="1"/>
          </p:cNvSpPr>
          <p:nvPr>
            <p:ph type="sldImg" idx="2"/>
          </p:nvPr>
        </p:nvSpPr>
        <p:spPr bwMode="auto">
          <a:xfrm>
            <a:off x="917575" y="744538"/>
            <a:ext cx="4964113" cy="3722687"/>
          </a:xfrm>
          <a:prstGeom prst="rect">
            <a:avLst/>
          </a:prstGeom>
          <a:noFill/>
          <a:ln w="12700" cap="sq">
            <a:solidFill>
              <a:schemeClr val="tx1"/>
            </a:solidFill>
            <a:miter lim="800000"/>
            <a:headEnd/>
            <a:tailEnd/>
          </a:ln>
        </p:spPr>
      </p:sp>
      <p:sp>
        <p:nvSpPr>
          <p:cNvPr id="2053"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9431338"/>
            <a:ext cx="2944813" cy="49688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eaLnBrk="0" hangingPunct="0">
              <a:spcBef>
                <a:spcPct val="0"/>
              </a:spcBef>
              <a:buFontTx/>
              <a:buNone/>
              <a:defRPr sz="1000" b="0" i="1"/>
            </a:lvl1pPr>
          </a:lstStyle>
          <a:p>
            <a:pPr>
              <a:defRPr/>
            </a:pPr>
            <a:r>
              <a:rPr lang="en-US"/>
              <a:t>*</a:t>
            </a:r>
            <a:endParaRPr lang="en-US" sz="1200">
              <a:latin typeface="Times New Roman" pitchFamily="18" charset="0"/>
            </a:endParaRPr>
          </a:p>
        </p:txBody>
      </p:sp>
      <p:sp>
        <p:nvSpPr>
          <p:cNvPr id="2055" name="Rectangle 7"/>
          <p:cNvSpPr>
            <a:spLocks noGrp="1" noChangeArrowheads="1"/>
          </p:cNvSpPr>
          <p:nvPr>
            <p:ph type="sldNum" sz="quarter" idx="5"/>
          </p:nvPr>
        </p:nvSpPr>
        <p:spPr bwMode="auto">
          <a:xfrm>
            <a:off x="3852863" y="9431338"/>
            <a:ext cx="2944812" cy="496887"/>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0" hangingPunct="0">
              <a:spcBef>
                <a:spcPct val="0"/>
              </a:spcBef>
              <a:buFontTx/>
              <a:buNone/>
              <a:defRPr sz="1000" b="0" i="1"/>
            </a:lvl1pPr>
          </a:lstStyle>
          <a:p>
            <a:pPr>
              <a:defRPr/>
            </a:pPr>
            <a:fld id="{4B048201-14D6-49E6-882E-D7DD4D051772}" type="slidenum">
              <a:rPr lang="en-US"/>
              <a:pPr>
                <a:defRPr/>
              </a:pPr>
              <a:t>‹#›</a:t>
            </a:fld>
            <a:r>
              <a:rPr lang="en-US" dirty="0"/>
              <a:t>##</a:t>
            </a:r>
            <a:endParaRPr lang="en-US" sz="1200" dirty="0">
              <a:latin typeface="Times New Roman" pitchFamily="18" charset="0"/>
            </a:endParaRPr>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mopub/Publications/MarketParameters/Credit%20Cover%20Providers%20Proven%2020110928.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Grp="1" noChangeArrowheads="1"/>
          </p:cNvSpPr>
          <p:nvPr/>
        </p:nvSpPr>
        <p:spPr bwMode="auto">
          <a:xfrm>
            <a:off x="0" y="0"/>
            <a:ext cx="2944813" cy="496888"/>
          </a:xfrm>
          <a:prstGeom prst="rect">
            <a:avLst/>
          </a:prstGeom>
          <a:noFill/>
          <a:ln w="9525">
            <a:noFill/>
            <a:miter lim="800000"/>
            <a:headEnd/>
            <a:tailEnd/>
          </a:ln>
        </p:spPr>
        <p:txBody>
          <a:bodyPr lIns="19050" tIns="0" rIns="19050" bIns="0"/>
          <a:lstStyle/>
          <a:p>
            <a:pPr eaLnBrk="0" hangingPunct="0"/>
            <a:r>
              <a:rPr lang="en-US" sz="1000" b="0" i="1"/>
              <a:t>*</a:t>
            </a:r>
            <a:endParaRPr lang="en-US" b="0">
              <a:latin typeface="Times New Roman" pitchFamily="18" charset="0"/>
            </a:endParaRPr>
          </a:p>
        </p:txBody>
      </p:sp>
      <p:sp>
        <p:nvSpPr>
          <p:cNvPr id="10243" name="Rectangle 6"/>
          <p:cNvSpPr txBox="1">
            <a:spLocks noGrp="1" noChangeArrowheads="1"/>
          </p:cNvSpPr>
          <p:nvPr/>
        </p:nvSpPr>
        <p:spPr bwMode="auto">
          <a:xfrm>
            <a:off x="0" y="9431338"/>
            <a:ext cx="2944813" cy="496887"/>
          </a:xfrm>
          <a:prstGeom prst="rect">
            <a:avLst/>
          </a:prstGeom>
          <a:noFill/>
          <a:ln w="9525">
            <a:noFill/>
            <a:miter lim="800000"/>
            <a:headEnd/>
            <a:tailEnd/>
          </a:ln>
        </p:spPr>
        <p:txBody>
          <a:bodyPr lIns="19050" tIns="0" rIns="19050" bIns="0" anchor="b"/>
          <a:lstStyle/>
          <a:p>
            <a:pPr eaLnBrk="0" hangingPunct="0"/>
            <a:r>
              <a:rPr lang="en-US" sz="1000" b="0" i="1"/>
              <a:t>*</a:t>
            </a:r>
            <a:endParaRPr lang="en-US" b="0">
              <a:latin typeface="Times New Roman" pitchFamily="18" charset="0"/>
            </a:endParaRPr>
          </a:p>
        </p:txBody>
      </p:sp>
      <p:sp>
        <p:nvSpPr>
          <p:cNvPr id="10244" name="Rectangle 7"/>
          <p:cNvSpPr txBox="1">
            <a:spLocks noGrp="1" noChangeArrowheads="1"/>
          </p:cNvSpPr>
          <p:nvPr/>
        </p:nvSpPr>
        <p:spPr bwMode="auto">
          <a:xfrm>
            <a:off x="3852863" y="9431338"/>
            <a:ext cx="2944812" cy="496887"/>
          </a:xfrm>
          <a:prstGeom prst="rect">
            <a:avLst/>
          </a:prstGeom>
          <a:noFill/>
          <a:ln w="9525">
            <a:noFill/>
            <a:miter lim="800000"/>
            <a:headEnd/>
            <a:tailEnd/>
          </a:ln>
        </p:spPr>
        <p:txBody>
          <a:bodyPr lIns="19050" tIns="0" rIns="19050" bIns="0" anchor="b"/>
          <a:lstStyle/>
          <a:p>
            <a:pPr algn="r" eaLnBrk="0" hangingPunct="0"/>
            <a:fld id="{89FFCC65-0A92-4244-9BC6-145359549A6E}" type="slidenum">
              <a:rPr lang="en-US" sz="1000" b="0" i="1"/>
              <a:pPr algn="r" eaLnBrk="0" hangingPunct="0"/>
              <a:t>1</a:t>
            </a:fld>
            <a:r>
              <a:rPr lang="en-US" sz="1000" b="0" i="1"/>
              <a:t>##</a:t>
            </a:r>
            <a:endParaRPr lang="en-US" b="0">
              <a:latin typeface="Times New Roman" pitchFamily="18" charset="0"/>
            </a:endParaRPr>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917575" y="744538"/>
            <a:ext cx="4962525" cy="3722687"/>
          </a:xfrm>
          <a:ln/>
        </p:spPr>
      </p:sp>
      <p:sp>
        <p:nvSpPr>
          <p:cNvPr id="11267" name="Notes Placeholder 2"/>
          <p:cNvSpPr>
            <a:spLocks noGrp="1"/>
          </p:cNvSpPr>
          <p:nvPr>
            <p:ph type="body" idx="1"/>
          </p:nvPr>
        </p:nvSpPr>
        <p:spPr>
          <a:xfrm>
            <a:off x="679450" y="4714875"/>
            <a:ext cx="5438775" cy="4468813"/>
          </a:xfrm>
          <a:noFill/>
          <a:ln/>
        </p:spPr>
        <p:txBody>
          <a:bodyPr lIns="91440" tIns="45720" rIns="91440" bIns="45720"/>
          <a:lstStyle/>
          <a:p>
            <a:pPr marL="0" marR="0" lvl="1" indent="0" algn="l" defTabSz="914400" rtl="0" eaLnBrk="1" fontAlgn="base" latinLnBrk="0" hangingPunct="1">
              <a:lnSpc>
                <a:spcPct val="100000"/>
              </a:lnSpc>
              <a:spcBef>
                <a:spcPct val="0"/>
              </a:spcBef>
              <a:spcAft>
                <a:spcPct val="0"/>
              </a:spcAft>
              <a:buClrTx/>
              <a:buSzTx/>
              <a:buFontTx/>
              <a:buNone/>
              <a:tabLst/>
              <a:defRPr/>
            </a:pPr>
            <a:r>
              <a:rPr lang="en-IE" sz="1600" dirty="0" smtClean="0"/>
              <a:t>3 responses received – NIE ES, NIE Energy PPB &amp;BG</a:t>
            </a:r>
          </a:p>
          <a:p>
            <a:pPr marL="0" marR="0" lvl="1" indent="0" algn="l" defTabSz="914400" rtl="0" eaLnBrk="1" fontAlgn="base" latinLnBrk="0" hangingPunct="1">
              <a:lnSpc>
                <a:spcPct val="100000"/>
              </a:lnSpc>
              <a:spcBef>
                <a:spcPct val="0"/>
              </a:spcBef>
              <a:spcAft>
                <a:spcPct val="0"/>
              </a:spcAft>
              <a:buClrTx/>
              <a:buSzTx/>
              <a:buFontTx/>
              <a:buNone/>
              <a:tabLst/>
              <a:defRPr/>
            </a:pPr>
            <a:r>
              <a:rPr lang="en-IE" sz="1600" baseline="0" dirty="0" smtClean="0"/>
              <a:t>  </a:t>
            </a:r>
            <a:endParaRPr lang="en-IE" sz="1600" dirty="0" smtClean="0"/>
          </a:p>
          <a:p>
            <a:pPr eaLnBrk="1" hangingPunct="1">
              <a:spcBef>
                <a:spcPct val="0"/>
              </a:spcBef>
            </a:pPr>
            <a:r>
              <a:rPr kumimoji="1" lang="en-IE" sz="1200" b="1" i="0" u="none" strike="noStrike" kern="1200" dirty="0" smtClean="0">
                <a:solidFill>
                  <a:schemeClr val="tx1"/>
                </a:solidFill>
                <a:latin typeface="Times New Roman" pitchFamily="18" charset="0"/>
                <a:ea typeface="+mn-ea"/>
                <a:cs typeface="+mn-cs"/>
              </a:rPr>
              <a:t>Bord Gáis</a:t>
            </a:r>
            <a:r>
              <a:rPr kumimoji="1" lang="en-IE" sz="1200" b="0" i="0" u="none" strike="noStrike" kern="1200" dirty="0" smtClean="0">
                <a:solidFill>
                  <a:schemeClr val="tx1"/>
                </a:solidFill>
                <a:latin typeface="Times New Roman" pitchFamily="18" charset="0"/>
                <a:ea typeface="+mn-ea"/>
                <a:cs typeface="+mn-cs"/>
              </a:rPr>
              <a:t>:</a:t>
            </a:r>
            <a:br>
              <a:rPr kumimoji="1" lang="en-IE" sz="1200" b="0" i="0" u="none" strike="noStrike" kern="1200" dirty="0" smtClean="0">
                <a:solidFill>
                  <a:schemeClr val="tx1"/>
                </a:solidFill>
                <a:latin typeface="Times New Roman" pitchFamily="18" charset="0"/>
                <a:ea typeface="+mn-ea"/>
                <a:cs typeface="+mn-cs"/>
              </a:rPr>
            </a:br>
            <a:r>
              <a:rPr kumimoji="1" lang="en-IE" sz="1200" b="0" i="0" u="none" strike="noStrike" kern="1200" dirty="0" smtClean="0">
                <a:solidFill>
                  <a:schemeClr val="tx1"/>
                </a:solidFill>
                <a:latin typeface="Times New Roman" pitchFamily="18" charset="0"/>
                <a:ea typeface="+mn-ea"/>
                <a:cs typeface="+mn-cs"/>
              </a:rPr>
              <a:t>SEM bank, should the drafting be whether the bank needs to have a branch “in Ireland </a:t>
            </a:r>
            <a:r>
              <a:rPr kumimoji="1" lang="en-IE" sz="1200" b="0" i="0" u="sng" strike="noStrike" kern="1200" dirty="0" smtClean="0">
                <a:solidFill>
                  <a:schemeClr val="tx1"/>
                </a:solidFill>
                <a:latin typeface="Times New Roman" pitchFamily="18" charset="0"/>
                <a:ea typeface="+mn-ea"/>
                <a:cs typeface="+mn-cs"/>
              </a:rPr>
              <a:t>and</a:t>
            </a:r>
            <a:r>
              <a:rPr kumimoji="1" lang="en-IE" sz="1200" b="0" i="0" u="none" strike="noStrike" kern="1200" dirty="0" smtClean="0">
                <a:solidFill>
                  <a:schemeClr val="tx1"/>
                </a:solidFill>
                <a:latin typeface="Times New Roman" pitchFamily="18" charset="0"/>
                <a:ea typeface="+mn-ea"/>
                <a:cs typeface="+mn-cs"/>
              </a:rPr>
              <a:t> the UK” or “in Ireland </a:t>
            </a:r>
            <a:r>
              <a:rPr kumimoji="1" lang="en-IE" sz="1200" b="0" i="0" u="sng" strike="noStrike" kern="1200" dirty="0" smtClean="0">
                <a:solidFill>
                  <a:schemeClr val="tx1"/>
                </a:solidFill>
                <a:latin typeface="Times New Roman" pitchFamily="18" charset="0"/>
                <a:ea typeface="+mn-ea"/>
                <a:cs typeface="+mn-cs"/>
              </a:rPr>
              <a:t>or</a:t>
            </a:r>
            <a:r>
              <a:rPr kumimoji="1" lang="en-IE" sz="1200" b="0" i="0" u="none" strike="noStrike" kern="1200" dirty="0" smtClean="0">
                <a:solidFill>
                  <a:schemeClr val="tx1"/>
                </a:solidFill>
                <a:latin typeface="Times New Roman" pitchFamily="18" charset="0"/>
                <a:ea typeface="+mn-ea"/>
                <a:cs typeface="+mn-cs"/>
              </a:rPr>
              <a:t> the UK” to reflect discussions had at the workshop.</a:t>
            </a:r>
            <a:r>
              <a:rPr lang="en-IE" dirty="0" smtClean="0"/>
              <a:t> </a:t>
            </a:r>
          </a:p>
          <a:p>
            <a:pPr eaLnBrk="1" hangingPunct="1">
              <a:spcBef>
                <a:spcPct val="0"/>
              </a:spcBef>
            </a:pPr>
            <a:r>
              <a:rPr kumimoji="1" lang="en-IE" sz="1200" b="1" i="0" u="none" strike="noStrike" kern="1200" dirty="0" smtClean="0">
                <a:solidFill>
                  <a:schemeClr val="tx1"/>
                </a:solidFill>
                <a:latin typeface="Times New Roman" pitchFamily="18" charset="0"/>
                <a:ea typeface="+mn-ea"/>
                <a:cs typeface="+mn-cs"/>
              </a:rPr>
              <a:t>SEMO Response:</a:t>
            </a:r>
          </a:p>
          <a:p>
            <a:pPr eaLnBrk="1" hangingPunct="1">
              <a:spcBef>
                <a:spcPct val="0"/>
              </a:spcBef>
            </a:pPr>
            <a:r>
              <a:rPr kumimoji="1" lang="en-IE" sz="1200" b="0" i="0" u="none" strike="noStrike" kern="1200" dirty="0" smtClean="0">
                <a:solidFill>
                  <a:schemeClr val="tx1"/>
                </a:solidFill>
                <a:latin typeface="Times New Roman" pitchFamily="18" charset="0"/>
                <a:ea typeface="+mn-ea"/>
                <a:cs typeface="+mn-cs"/>
              </a:rPr>
              <a:t>By 6.16 and 6.17, SEMO are required to open accounts at a branch of the SEM bank in Ireland and Northern Ireland. The proposed wording includes </a:t>
            </a:r>
            <a:r>
              <a:rPr kumimoji="1" lang="en-IE" sz="1200" b="0" i="0" u="none" strike="noStrike" kern="1200" dirty="0" smtClean="0">
                <a:solidFill>
                  <a:srgbClr val="FF0000"/>
                </a:solidFill>
                <a:latin typeface="Times New Roman" pitchFamily="18" charset="0"/>
                <a:ea typeface="+mn-ea"/>
                <a:cs typeface="+mn-cs"/>
              </a:rPr>
              <a:t>extending the Northern Ireland provision to the UK</a:t>
            </a:r>
            <a:r>
              <a:rPr kumimoji="1" lang="en-IE" sz="1200" b="0" i="0" u="none" strike="noStrike" kern="1200" dirty="0" smtClean="0">
                <a:solidFill>
                  <a:schemeClr val="tx1"/>
                </a:solidFill>
                <a:latin typeface="Times New Roman" pitchFamily="18" charset="0"/>
                <a:ea typeface="+mn-ea"/>
                <a:cs typeface="+mn-cs"/>
              </a:rPr>
              <a:t>; however, the requirement for both remains. This is facilitate the timely processing of Sterling and Euros amounts.</a:t>
            </a:r>
            <a:r>
              <a:rPr lang="en-IE" dirty="0" smtClean="0"/>
              <a:t> </a:t>
            </a:r>
          </a:p>
          <a:p>
            <a:pPr eaLnBrk="1" hangingPunct="1">
              <a:spcBef>
                <a:spcPct val="0"/>
              </a:spcBef>
            </a:pPr>
            <a:r>
              <a:rPr kumimoji="1" lang="en-IE" sz="1200" b="1" i="0" u="none" strike="noStrike" kern="1200" dirty="0" smtClean="0">
                <a:solidFill>
                  <a:schemeClr val="tx1"/>
                </a:solidFill>
                <a:latin typeface="Times New Roman" pitchFamily="18" charset="0"/>
                <a:ea typeface="+mn-ea"/>
                <a:cs typeface="+mn-cs"/>
              </a:rPr>
              <a:t>Bord Gáis</a:t>
            </a:r>
            <a:r>
              <a:rPr kumimoji="1" lang="en-IE" sz="1200" b="0" i="0" u="none" strike="noStrike" kern="1200" dirty="0" smtClean="0">
                <a:solidFill>
                  <a:schemeClr val="tx1"/>
                </a:solidFill>
                <a:latin typeface="Times New Roman" pitchFamily="18" charset="0"/>
                <a:ea typeface="+mn-ea"/>
                <a:cs typeface="+mn-cs"/>
              </a:rPr>
              <a:t>:</a:t>
            </a:r>
            <a:br>
              <a:rPr kumimoji="1" lang="en-IE" sz="1200" b="0" i="0" u="none" strike="noStrike" kern="1200" dirty="0" smtClean="0">
                <a:solidFill>
                  <a:schemeClr val="tx1"/>
                </a:solidFill>
                <a:latin typeface="Times New Roman" pitchFamily="18" charset="0"/>
                <a:ea typeface="+mn-ea"/>
                <a:cs typeface="+mn-cs"/>
              </a:rPr>
            </a:br>
            <a:r>
              <a:rPr kumimoji="1" lang="en-IE" sz="1200" b="0" i="0" u="none" strike="noStrike" kern="1200" dirty="0" smtClean="0">
                <a:solidFill>
                  <a:schemeClr val="tx1"/>
                </a:solidFill>
                <a:latin typeface="Times New Roman" pitchFamily="18" charset="0"/>
                <a:ea typeface="+mn-ea"/>
                <a:cs typeface="+mn-cs"/>
              </a:rPr>
              <a:t>Government Guarantees as approved by the RAs. Is there a process for guarantee approval by the RAs in place or will a process need to be designed?</a:t>
            </a:r>
            <a:br>
              <a:rPr kumimoji="1" lang="en-IE" sz="1200" b="0" i="0" u="none" strike="noStrike" kern="1200" dirty="0" smtClean="0">
                <a:solidFill>
                  <a:schemeClr val="tx1"/>
                </a:solidFill>
                <a:latin typeface="Times New Roman" pitchFamily="18" charset="0"/>
                <a:ea typeface="+mn-ea"/>
                <a:cs typeface="+mn-cs"/>
              </a:rPr>
            </a:br>
            <a:r>
              <a:rPr kumimoji="1" lang="en-IE" sz="1200" b="1" i="0" u="none" strike="noStrike" kern="1200" dirty="0" smtClean="0">
                <a:solidFill>
                  <a:schemeClr val="tx1"/>
                </a:solidFill>
                <a:latin typeface="Times New Roman" pitchFamily="18" charset="0"/>
                <a:ea typeface="+mn-ea"/>
                <a:cs typeface="+mn-cs"/>
              </a:rPr>
              <a:t>SEMO Response:</a:t>
            </a:r>
          </a:p>
          <a:p>
            <a:pPr eaLnBrk="1" hangingPunct="1">
              <a:spcBef>
                <a:spcPct val="0"/>
              </a:spcBef>
            </a:pPr>
            <a:r>
              <a:rPr kumimoji="1" lang="en-IE" sz="1200" b="0" i="0" u="none" strike="noStrike" kern="1200" dirty="0" smtClean="0">
                <a:solidFill>
                  <a:schemeClr val="tx1"/>
                </a:solidFill>
                <a:latin typeface="Times New Roman" pitchFamily="18" charset="0"/>
                <a:ea typeface="+mn-ea"/>
                <a:cs typeface="+mn-cs"/>
              </a:rPr>
              <a:t>Rather than specifying the exact guarantees in the Code (which may be quite lengthy), we have opted for this simpler version. As there may be a number of guarantees in place at any one time, it is would be for RAs to approve the applicable guarantees. If the wording is included in this form, it would be for the RAs to confirm the guarantees that are applicable. They may prefer that the exact guarantees are specified in the Code; however, we thought we would suggest this initially. </a:t>
            </a:r>
            <a:r>
              <a:rPr lang="en-IE" dirty="0" smtClean="0"/>
              <a:t> </a:t>
            </a:r>
          </a:p>
          <a:p>
            <a:pPr eaLnBrk="1" hangingPunct="1">
              <a:spcBef>
                <a:spcPct val="0"/>
              </a:spcBef>
            </a:pPr>
            <a:r>
              <a:rPr kumimoji="1" lang="en-IE" sz="1200" b="1" i="0" u="none" strike="noStrike" kern="1200" dirty="0" smtClean="0">
                <a:solidFill>
                  <a:schemeClr val="tx1"/>
                </a:solidFill>
                <a:latin typeface="Times New Roman" pitchFamily="18" charset="0"/>
                <a:ea typeface="+mn-ea"/>
                <a:cs typeface="+mn-cs"/>
              </a:rPr>
              <a:t>Bord Gáis</a:t>
            </a:r>
            <a:r>
              <a:rPr kumimoji="1" lang="en-IE" sz="1200" b="0" i="0" u="none" strike="noStrike" kern="1200" dirty="0" smtClean="0">
                <a:solidFill>
                  <a:schemeClr val="tx1"/>
                </a:solidFill>
                <a:latin typeface="Times New Roman" pitchFamily="18" charset="0"/>
                <a:ea typeface="+mn-ea"/>
                <a:cs typeface="+mn-cs"/>
              </a:rPr>
              <a:t>:</a:t>
            </a:r>
            <a:br>
              <a:rPr kumimoji="1" lang="en-IE" sz="1200" b="0" i="0" u="none" strike="noStrike" kern="1200" dirty="0" smtClean="0">
                <a:solidFill>
                  <a:schemeClr val="tx1"/>
                </a:solidFill>
                <a:latin typeface="Times New Roman" pitchFamily="18" charset="0"/>
                <a:ea typeface="+mn-ea"/>
                <a:cs typeface="+mn-cs"/>
              </a:rPr>
            </a:br>
            <a:r>
              <a:rPr kumimoji="1" lang="en-IE" sz="1200" b="0" i="0" u="none" strike="noStrike" kern="1200" dirty="0" smtClean="0">
                <a:solidFill>
                  <a:schemeClr val="tx1"/>
                </a:solidFill>
                <a:latin typeface="Times New Roman" pitchFamily="18" charset="0"/>
                <a:ea typeface="+mn-ea"/>
                <a:cs typeface="+mn-cs"/>
              </a:rPr>
              <a:t>In favour of a second Working Group</a:t>
            </a:r>
            <a:r>
              <a:rPr lang="en-IE" dirty="0" smtClean="0"/>
              <a:t> </a:t>
            </a:r>
          </a:p>
          <a:p>
            <a:pPr eaLnBrk="1" hangingPunct="1">
              <a:spcBef>
                <a:spcPct val="0"/>
              </a:spcBef>
            </a:pPr>
            <a:r>
              <a:rPr kumimoji="1" lang="en-IE" sz="1200" b="1" i="0" u="none" strike="noStrike" kern="1200" dirty="0" smtClean="0">
                <a:solidFill>
                  <a:schemeClr val="tx1"/>
                </a:solidFill>
                <a:latin typeface="Times New Roman" pitchFamily="18" charset="0"/>
                <a:ea typeface="+mn-ea"/>
                <a:cs typeface="+mn-cs"/>
              </a:rPr>
              <a:t>SEMO Response:</a:t>
            </a:r>
          </a:p>
          <a:p>
            <a:pPr eaLnBrk="1" hangingPunct="1">
              <a:spcBef>
                <a:spcPct val="0"/>
              </a:spcBef>
            </a:pPr>
            <a:r>
              <a:rPr kumimoji="1" lang="en-IE" sz="1200" b="0" i="0" u="none" strike="noStrike" kern="1200" dirty="0" smtClean="0">
                <a:solidFill>
                  <a:schemeClr val="tx1"/>
                </a:solidFill>
                <a:latin typeface="Times New Roman" pitchFamily="18" charset="0"/>
                <a:ea typeface="+mn-ea"/>
                <a:cs typeface="+mn-cs"/>
              </a:rPr>
              <a:t>Provisional WG2 date of 13 Dec 2011</a:t>
            </a:r>
            <a:r>
              <a:rPr lang="en-IE" dirty="0" smtClean="0"/>
              <a:t> </a:t>
            </a:r>
          </a:p>
          <a:p>
            <a:pPr eaLnBrk="1" hangingPunct="1">
              <a:spcBef>
                <a:spcPct val="0"/>
              </a:spcBef>
            </a:pPr>
            <a:r>
              <a:rPr kumimoji="1" lang="en-IE" sz="1200" b="1" i="0" u="none" strike="noStrike" kern="1200" dirty="0" smtClean="0">
                <a:solidFill>
                  <a:schemeClr val="tx1"/>
                </a:solidFill>
                <a:latin typeface="Times New Roman" pitchFamily="18" charset="0"/>
                <a:ea typeface="+mn-ea"/>
                <a:cs typeface="+mn-cs"/>
              </a:rPr>
              <a:t>ESBI</a:t>
            </a:r>
            <a:r>
              <a:rPr kumimoji="1" lang="en-IE" sz="1200" b="0" i="0" u="none" strike="noStrike" kern="1200" dirty="0" smtClean="0">
                <a:solidFill>
                  <a:schemeClr val="tx1"/>
                </a:solidFill>
                <a:latin typeface="Times New Roman" pitchFamily="18" charset="0"/>
                <a:ea typeface="+mn-ea"/>
                <a:cs typeface="+mn-cs"/>
              </a:rPr>
              <a:t>: </a:t>
            </a:r>
            <a:br>
              <a:rPr kumimoji="1" lang="en-IE" sz="1200" b="0" i="0" u="none" strike="noStrike" kern="1200" dirty="0" smtClean="0">
                <a:solidFill>
                  <a:schemeClr val="tx1"/>
                </a:solidFill>
                <a:latin typeface="Times New Roman" pitchFamily="18" charset="0"/>
                <a:ea typeface="+mn-ea"/>
                <a:cs typeface="+mn-cs"/>
              </a:rPr>
            </a:br>
            <a:r>
              <a:rPr kumimoji="1" lang="en-IE" sz="1200" b="0" i="0" u="none" strike="noStrike" kern="1200" dirty="0" smtClean="0">
                <a:solidFill>
                  <a:schemeClr val="tx1"/>
                </a:solidFill>
                <a:latin typeface="Times New Roman" pitchFamily="18" charset="0"/>
                <a:ea typeface="+mn-ea"/>
                <a:cs typeface="+mn-cs"/>
              </a:rPr>
              <a:t>Suggest that an additional sentence is added at the end of 6.163 2c:</a:t>
            </a:r>
            <a:br>
              <a:rPr kumimoji="1" lang="en-IE" sz="1200" b="0" i="0" u="none" strike="noStrike" kern="1200" dirty="0" smtClean="0">
                <a:solidFill>
                  <a:schemeClr val="tx1"/>
                </a:solidFill>
                <a:latin typeface="Times New Roman" pitchFamily="18" charset="0"/>
                <a:ea typeface="+mn-ea"/>
                <a:cs typeface="+mn-cs"/>
              </a:rPr>
            </a:br>
            <a:r>
              <a:rPr kumimoji="1" lang="en-IE" sz="1200" b="0" i="0" u="none" strike="noStrike" kern="1200" dirty="0" smtClean="0">
                <a:solidFill>
                  <a:schemeClr val="tx1"/>
                </a:solidFill>
                <a:latin typeface="Times New Roman" pitchFamily="18" charset="0"/>
                <a:ea typeface="+mn-ea"/>
                <a:cs typeface="+mn-cs"/>
              </a:rPr>
              <a:t>c.  that is a participant in a qualifying Ireland or United Kingdom government guarantee scheme as approved by the Regulatory Authorities for the purposes of the Code. </a:t>
            </a:r>
            <a:r>
              <a:rPr lang="en-IE" dirty="0" smtClean="0"/>
              <a:t> </a:t>
            </a:r>
          </a:p>
          <a:p>
            <a:pPr eaLnBrk="1" hangingPunct="1">
              <a:spcBef>
                <a:spcPct val="0"/>
              </a:spcBef>
            </a:pPr>
            <a:r>
              <a:rPr kumimoji="1" lang="en-IE" sz="1200" b="1" i="0" u="none" strike="noStrike" kern="1200" dirty="0" smtClean="0">
                <a:solidFill>
                  <a:schemeClr val="tx1"/>
                </a:solidFill>
                <a:latin typeface="Times New Roman" pitchFamily="18" charset="0"/>
                <a:ea typeface="+mn-ea"/>
                <a:cs typeface="+mn-cs"/>
              </a:rPr>
              <a:t>SEMO Response:</a:t>
            </a:r>
          </a:p>
          <a:p>
            <a:pPr eaLnBrk="1" hangingPunct="1">
              <a:spcBef>
                <a:spcPct val="0"/>
              </a:spcBef>
            </a:pPr>
            <a:r>
              <a:rPr kumimoji="1" lang="en-IE" sz="1200" b="0" i="0" u="none" strike="noStrike" kern="1200" dirty="0" smtClean="0">
                <a:solidFill>
                  <a:schemeClr val="tx1"/>
                </a:solidFill>
                <a:latin typeface="Times New Roman" pitchFamily="18" charset="0"/>
                <a:ea typeface="+mn-ea"/>
                <a:cs typeface="+mn-cs"/>
              </a:rPr>
              <a:t>By 6.16 and 6.17, SEMO are required to open accounts at a branch of the SEM bank in Ireland and Northern Ireland. The proposed wording includes extending the Northern Ireland provision to the UK; however, the requirement for both remains. This is facilitate the timely processing of Sterling and Euros amounts.</a:t>
            </a:r>
          </a:p>
          <a:p>
            <a:pPr eaLnBrk="1" hangingPunct="1">
              <a:spcBef>
                <a:spcPct val="0"/>
              </a:spcBef>
            </a:pPr>
            <a:r>
              <a:rPr lang="en-IE" dirty="0" smtClean="0"/>
              <a:t> </a:t>
            </a:r>
            <a:r>
              <a:rPr kumimoji="1" lang="en-IE" sz="1200" b="1" i="0" u="none" strike="noStrike" kern="1200" dirty="0" smtClean="0">
                <a:solidFill>
                  <a:schemeClr val="tx1"/>
                </a:solidFill>
                <a:latin typeface="Times New Roman" pitchFamily="18" charset="0"/>
                <a:ea typeface="+mn-ea"/>
                <a:cs typeface="+mn-cs"/>
              </a:rPr>
              <a:t>PPB</a:t>
            </a:r>
            <a:r>
              <a:rPr kumimoji="1" lang="en-IE" sz="1200" b="0" i="0" u="none" strike="noStrike" kern="1200" dirty="0" smtClean="0">
                <a:solidFill>
                  <a:schemeClr val="tx1"/>
                </a:solidFill>
                <a:latin typeface="Times New Roman" pitchFamily="18" charset="0"/>
                <a:ea typeface="+mn-ea"/>
                <a:cs typeface="+mn-cs"/>
              </a:rPr>
              <a:t>:</a:t>
            </a:r>
            <a:br>
              <a:rPr kumimoji="1" lang="en-IE" sz="1200" b="0" i="0" u="none" strike="noStrike" kern="1200" dirty="0" smtClean="0">
                <a:solidFill>
                  <a:schemeClr val="tx1"/>
                </a:solidFill>
                <a:latin typeface="Times New Roman" pitchFamily="18" charset="0"/>
                <a:ea typeface="+mn-ea"/>
                <a:cs typeface="+mn-cs"/>
              </a:rPr>
            </a:br>
            <a:r>
              <a:rPr kumimoji="1" lang="en-IE" sz="1200" b="0" i="0" u="none" strike="noStrike" kern="1200" dirty="0" smtClean="0">
                <a:solidFill>
                  <a:schemeClr val="tx1"/>
                </a:solidFill>
                <a:latin typeface="Times New Roman" pitchFamily="18" charset="0"/>
                <a:ea typeface="+mn-ea"/>
                <a:cs typeface="+mn-cs"/>
              </a:rPr>
              <a:t>Further consideration necessary for clause 6.15 2. c. and clause 6.163  2. c.  A second Working Group may be necessary.</a:t>
            </a:r>
            <a:r>
              <a:rPr lang="en-IE" dirty="0" smtClean="0"/>
              <a:t> </a:t>
            </a:r>
          </a:p>
          <a:p>
            <a:pPr eaLnBrk="1" hangingPunct="1">
              <a:spcBef>
                <a:spcPct val="0"/>
              </a:spcBef>
            </a:pPr>
            <a:r>
              <a:rPr kumimoji="1" lang="en-IE" sz="1200" b="1" i="0" u="none" strike="noStrike" kern="1200" dirty="0" smtClean="0">
                <a:solidFill>
                  <a:schemeClr val="tx1"/>
                </a:solidFill>
                <a:latin typeface="Times New Roman" pitchFamily="18" charset="0"/>
                <a:ea typeface="+mn-ea"/>
                <a:cs typeface="+mn-cs"/>
              </a:rPr>
              <a:t>SEMO</a:t>
            </a:r>
            <a:r>
              <a:rPr kumimoji="1" lang="en-IE" sz="1200" b="1" i="0" u="none" strike="noStrike" kern="1200" baseline="0" dirty="0" smtClean="0">
                <a:solidFill>
                  <a:schemeClr val="tx1"/>
                </a:solidFill>
                <a:latin typeface="Times New Roman" pitchFamily="18" charset="0"/>
                <a:ea typeface="+mn-ea"/>
                <a:cs typeface="+mn-cs"/>
              </a:rPr>
              <a:t> Response:</a:t>
            </a:r>
          </a:p>
          <a:p>
            <a:pPr eaLnBrk="1" hangingPunct="1">
              <a:spcBef>
                <a:spcPct val="0"/>
              </a:spcBef>
            </a:pPr>
            <a:r>
              <a:rPr kumimoji="1" lang="en-IE" sz="1200" b="0" i="0" u="none" strike="noStrike" kern="1200" dirty="0" smtClean="0">
                <a:solidFill>
                  <a:schemeClr val="tx1"/>
                </a:solidFill>
                <a:latin typeface="Times New Roman" pitchFamily="18" charset="0"/>
                <a:ea typeface="+mn-ea"/>
                <a:cs typeface="+mn-cs"/>
              </a:rPr>
              <a:t>Provisional WG2 date of 13 Dec 2011</a:t>
            </a:r>
            <a:r>
              <a:rPr lang="en-IE" dirty="0" smtClean="0"/>
              <a:t> </a:t>
            </a:r>
            <a:endParaRPr lang="en-GB" dirty="0" smtClean="0"/>
          </a:p>
        </p:txBody>
      </p:sp>
      <p:sp>
        <p:nvSpPr>
          <p:cNvPr id="11268"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961899A0-23FE-44A3-A4D1-5B1BF30B1B34}" type="slidenum">
              <a:rPr kumimoji="0" lang="en-GB" b="0"/>
              <a:pPr algn="r"/>
              <a:t>2</a:t>
            </a:fld>
            <a:endParaRPr kumimoji="0" lang="en-GB" b="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917575" y="744538"/>
            <a:ext cx="4962525" cy="3722687"/>
          </a:xfrm>
          <a:ln/>
        </p:spPr>
      </p:sp>
      <p:sp>
        <p:nvSpPr>
          <p:cNvPr id="12291" name="Notes Placeholder 2"/>
          <p:cNvSpPr>
            <a:spLocks noGrp="1"/>
          </p:cNvSpPr>
          <p:nvPr>
            <p:ph type="body" idx="1"/>
          </p:nvPr>
        </p:nvSpPr>
        <p:spPr>
          <a:xfrm>
            <a:off x="679450" y="4714875"/>
            <a:ext cx="5438775" cy="4468813"/>
          </a:xfrm>
          <a:noFill/>
          <a:ln/>
        </p:spPr>
        <p:txBody>
          <a:bodyPr lIns="91440" tIns="45720" rIns="91440" bIns="45720"/>
          <a:lstStyle/>
          <a:p>
            <a:pPr marL="0" marR="0" lvl="1" indent="0" algn="l" defTabSz="914400" rtl="0" eaLnBrk="1" fontAlgn="base" latinLnBrk="0" hangingPunct="1">
              <a:lnSpc>
                <a:spcPct val="100000"/>
              </a:lnSpc>
              <a:spcBef>
                <a:spcPct val="0"/>
              </a:spcBef>
              <a:spcAft>
                <a:spcPct val="0"/>
              </a:spcAft>
              <a:buClrTx/>
              <a:buSzTx/>
              <a:buFontTx/>
              <a:buNone/>
              <a:tabLst/>
              <a:defRPr/>
            </a:pPr>
            <a:r>
              <a:rPr lang="en-IE" sz="1600" dirty="0" smtClean="0"/>
              <a:t>Scope of WG – proposed</a:t>
            </a:r>
            <a:r>
              <a:rPr lang="en-IE" sz="1600" baseline="0" dirty="0" smtClean="0"/>
              <a:t> expanding scope of WG to include both Mod_23_11 and Mod_29_11 LOCs </a:t>
            </a:r>
          </a:p>
          <a:p>
            <a:pPr marL="0" marR="0" lvl="1" indent="0" algn="l" defTabSz="914400" rtl="0" eaLnBrk="1" fontAlgn="base" latinLnBrk="0" hangingPunct="1">
              <a:lnSpc>
                <a:spcPct val="100000"/>
              </a:lnSpc>
              <a:spcBef>
                <a:spcPct val="0"/>
              </a:spcBef>
              <a:spcAft>
                <a:spcPct val="0"/>
              </a:spcAft>
              <a:buClrTx/>
              <a:buSzTx/>
              <a:buFontTx/>
              <a:buNone/>
              <a:tabLst/>
              <a:defRPr/>
            </a:pPr>
            <a:r>
              <a:rPr lang="en-IE" sz="1600" baseline="0" dirty="0" smtClean="0"/>
              <a:t>Noted </a:t>
            </a:r>
            <a:r>
              <a:rPr lang="en-IE" sz="1600" baseline="0" dirty="0" smtClean="0"/>
              <a:t>that Meeting 37 established that LOC Mods were at an advanced stage of </a:t>
            </a:r>
            <a:r>
              <a:rPr lang="en-IE" sz="1600" baseline="0" dirty="0" err="1" smtClean="0"/>
              <a:t>dev’t</a:t>
            </a:r>
            <a:r>
              <a:rPr lang="en-IE" sz="1600" baseline="0" dirty="0" smtClean="0"/>
              <a:t> and the WG would consider the immediate Mod.</a:t>
            </a:r>
            <a:endParaRPr lang="en-IE" sz="1600" baseline="0" dirty="0" smtClean="0"/>
          </a:p>
          <a:p>
            <a:pPr lvl="0"/>
            <a:endParaRPr kumimoji="1" lang="en-GB" sz="1200" kern="1200" dirty="0" smtClean="0">
              <a:solidFill>
                <a:schemeClr val="tx1"/>
              </a:solidFill>
              <a:latin typeface="Times New Roman" pitchFamily="18" charset="0"/>
              <a:ea typeface="+mn-ea"/>
              <a:cs typeface="+mn-cs"/>
            </a:endParaRPr>
          </a:p>
          <a:p>
            <a:pPr lvl="0"/>
            <a:r>
              <a:rPr kumimoji="1" lang="en-GB" sz="1200" kern="1200" dirty="0" smtClean="0">
                <a:solidFill>
                  <a:schemeClr val="tx1"/>
                </a:solidFill>
                <a:latin typeface="Times New Roman" pitchFamily="18" charset="0"/>
                <a:ea typeface="+mn-ea"/>
                <a:cs typeface="+mn-cs"/>
              </a:rPr>
              <a:t>WG1 Actions:</a:t>
            </a:r>
          </a:p>
          <a:p>
            <a:pPr lvl="0"/>
            <a:r>
              <a:rPr kumimoji="1" lang="en-GB" sz="1200" kern="1200" dirty="0" smtClean="0">
                <a:solidFill>
                  <a:schemeClr val="tx1"/>
                </a:solidFill>
                <a:latin typeface="Times New Roman" pitchFamily="18" charset="0"/>
                <a:ea typeface="+mn-ea"/>
                <a:cs typeface="+mn-cs"/>
              </a:rPr>
              <a:t>SEMO to inform Market Participants if there would be any operational issues if the code requirement that either the SEM bank or Credit Cover Provider bank must have a branch in either Jurisdiction was removed.</a:t>
            </a:r>
            <a:endParaRPr kumimoji="1" lang="en-IE" sz="1200" kern="1200" dirty="0" smtClean="0">
              <a:solidFill>
                <a:schemeClr val="tx1"/>
              </a:solidFill>
              <a:latin typeface="Times New Roman" pitchFamily="18" charset="0"/>
              <a:ea typeface="+mn-ea"/>
              <a:cs typeface="+mn-cs"/>
            </a:endParaRPr>
          </a:p>
          <a:p>
            <a:pPr lvl="0"/>
            <a:r>
              <a:rPr kumimoji="1" lang="en-GB" sz="1200" kern="1200" dirty="0" smtClean="0">
                <a:solidFill>
                  <a:schemeClr val="tx1"/>
                </a:solidFill>
                <a:latin typeface="Times New Roman" pitchFamily="18" charset="0"/>
                <a:ea typeface="+mn-ea"/>
                <a:cs typeface="+mn-cs"/>
              </a:rPr>
              <a:t>SEMO to ensure the proposed wording meets the operational needs of the SEM Bank in line with the timing of the upcoming tendering process.</a:t>
            </a:r>
            <a:endParaRPr kumimoji="1" lang="en-IE" sz="1200" kern="1200" dirty="0" smtClean="0">
              <a:solidFill>
                <a:schemeClr val="tx1"/>
              </a:solidFill>
              <a:latin typeface="Times New Roman" pitchFamily="18" charset="0"/>
              <a:ea typeface="+mn-ea"/>
              <a:cs typeface="+mn-cs"/>
            </a:endParaRPr>
          </a:p>
          <a:p>
            <a:pPr lvl="0"/>
            <a:r>
              <a:rPr kumimoji="1" lang="en-GB" sz="1200" kern="1200" dirty="0" smtClean="0">
                <a:solidFill>
                  <a:schemeClr val="tx1"/>
                </a:solidFill>
                <a:latin typeface="Times New Roman" pitchFamily="18" charset="0"/>
                <a:ea typeface="+mn-ea"/>
                <a:cs typeface="+mn-cs"/>
              </a:rPr>
              <a:t>SEMO to co-ordinate circulation of alternative wording to the Working Group Participants, based on discussions at the Working Group.</a:t>
            </a:r>
            <a:endParaRPr kumimoji="1" lang="en-IE" sz="1200" kern="1200" dirty="0" smtClean="0">
              <a:solidFill>
                <a:schemeClr val="tx1"/>
              </a:solidFill>
              <a:latin typeface="Times New Roman" pitchFamily="18" charset="0"/>
              <a:ea typeface="+mn-ea"/>
              <a:cs typeface="+mn-cs"/>
            </a:endParaRPr>
          </a:p>
          <a:p>
            <a:pPr lvl="0"/>
            <a:r>
              <a:rPr kumimoji="1" lang="en-GB" sz="1200" kern="1200" dirty="0" smtClean="0">
                <a:solidFill>
                  <a:schemeClr val="tx1"/>
                </a:solidFill>
                <a:latin typeface="Times New Roman" pitchFamily="18" charset="0"/>
                <a:ea typeface="+mn-ea"/>
                <a:cs typeface="+mn-cs"/>
              </a:rPr>
              <a:t>Working Group Participants to review the suggested wording and provide feedback.</a:t>
            </a:r>
            <a:endParaRPr kumimoji="1" lang="en-IE" sz="1200" kern="1200" dirty="0" smtClean="0">
              <a:solidFill>
                <a:schemeClr val="tx1"/>
              </a:solidFill>
              <a:latin typeface="Times New Roman" pitchFamily="18" charset="0"/>
              <a:ea typeface="+mn-ea"/>
              <a:cs typeface="+mn-cs"/>
            </a:endParaRPr>
          </a:p>
          <a:p>
            <a:pPr lvl="0"/>
            <a:r>
              <a:rPr kumimoji="1" lang="en-GB" sz="1200" kern="1200" dirty="0" smtClean="0">
                <a:solidFill>
                  <a:schemeClr val="tx1"/>
                </a:solidFill>
                <a:latin typeface="Times New Roman" pitchFamily="18" charset="0"/>
                <a:ea typeface="+mn-ea"/>
                <a:cs typeface="+mn-cs"/>
              </a:rPr>
              <a:t>NIE Energy PPB to consider submitting alternative version of the proposal. </a:t>
            </a:r>
            <a:endParaRPr kumimoji="1" lang="en-IE" sz="1200" kern="1200" dirty="0" smtClean="0">
              <a:solidFill>
                <a:schemeClr val="tx1"/>
              </a:solidFill>
              <a:latin typeface="Times New Roman" pitchFamily="18" charset="0"/>
              <a:ea typeface="+mn-ea"/>
              <a:cs typeface="+mn-cs"/>
            </a:endParaRPr>
          </a:p>
          <a:p>
            <a:pPr eaLnBrk="1" hangingPunct="1">
              <a:spcBef>
                <a:spcPct val="0"/>
              </a:spcBef>
            </a:pPr>
            <a:endParaRPr lang="en-GB" dirty="0" smtClean="0"/>
          </a:p>
        </p:txBody>
      </p:sp>
      <p:sp>
        <p:nvSpPr>
          <p:cNvPr id="12292"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ABA69EF5-AE7B-45D5-ACF2-97728AAB2013}" type="slidenum">
              <a:rPr kumimoji="0" lang="en-GB" b="0"/>
              <a:pPr algn="r"/>
              <a:t>3</a:t>
            </a:fld>
            <a:endParaRPr kumimoji="0" lang="en-GB"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xfrm>
            <a:off x="917575" y="744538"/>
            <a:ext cx="4962525" cy="3722687"/>
          </a:xfrm>
          <a:ln/>
        </p:spPr>
      </p:sp>
      <p:sp>
        <p:nvSpPr>
          <p:cNvPr id="13315"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r>
              <a:rPr lang="en-IE" sz="1200" dirty="0" smtClean="0"/>
              <a:t>Government Guarantee Schemes –</a:t>
            </a:r>
            <a:r>
              <a:rPr lang="en-IE" sz="1200" baseline="0" dirty="0" smtClean="0"/>
              <a:t> approved by the RAs</a:t>
            </a:r>
          </a:p>
          <a:p>
            <a:pPr eaLnBrk="1" hangingPunct="1">
              <a:spcBef>
                <a:spcPct val="0"/>
              </a:spcBef>
            </a:pPr>
            <a:endParaRPr lang="en-GB" dirty="0" smtClean="0"/>
          </a:p>
          <a:p>
            <a:pPr eaLnBrk="1" hangingPunct="1">
              <a:spcBef>
                <a:spcPct val="0"/>
              </a:spcBef>
            </a:pPr>
            <a:r>
              <a:rPr lang="en-GB" dirty="0" smtClean="0"/>
              <a:t>Actions:</a:t>
            </a:r>
          </a:p>
          <a:p>
            <a:pPr lvl="0"/>
            <a:r>
              <a:rPr kumimoji="1" lang="en-GB" sz="1200" kern="1200" dirty="0" smtClean="0">
                <a:solidFill>
                  <a:schemeClr val="tx1"/>
                </a:solidFill>
                <a:latin typeface="Times New Roman" pitchFamily="18" charset="0"/>
                <a:ea typeface="+mn-ea"/>
                <a:cs typeface="+mn-cs"/>
              </a:rPr>
              <a:t>SEMO to inform Market Participants if there would be any operational issues if the code requirement that either the SEM bank or Credit Cover Provider bank must have a branch in either Jurisdiction was removed.</a:t>
            </a:r>
            <a:endParaRPr kumimoji="1" lang="en-IE" sz="1200" kern="1200" dirty="0" smtClean="0">
              <a:solidFill>
                <a:schemeClr val="tx1"/>
              </a:solidFill>
              <a:latin typeface="Times New Roman" pitchFamily="18" charset="0"/>
              <a:ea typeface="+mn-ea"/>
              <a:cs typeface="+mn-cs"/>
            </a:endParaRPr>
          </a:p>
          <a:p>
            <a:pPr lvl="0"/>
            <a:r>
              <a:rPr kumimoji="1" lang="en-GB" sz="1200" kern="1200" dirty="0" smtClean="0">
                <a:solidFill>
                  <a:schemeClr val="tx1"/>
                </a:solidFill>
                <a:latin typeface="Times New Roman" pitchFamily="18" charset="0"/>
                <a:ea typeface="+mn-ea"/>
                <a:cs typeface="+mn-cs"/>
              </a:rPr>
              <a:t>SEMO to ensure the proposed wording meets the operational needs of the SEM Bank in line with the timing of the upcoming tendering process.</a:t>
            </a:r>
            <a:endParaRPr kumimoji="1" lang="en-IE" sz="1200" kern="1200" dirty="0" smtClean="0">
              <a:solidFill>
                <a:schemeClr val="tx1"/>
              </a:solidFill>
              <a:latin typeface="Times New Roman" pitchFamily="18" charset="0"/>
              <a:ea typeface="+mn-ea"/>
              <a:cs typeface="+mn-cs"/>
            </a:endParaRPr>
          </a:p>
          <a:p>
            <a:pPr lvl="0"/>
            <a:r>
              <a:rPr kumimoji="1" lang="en-GB" sz="1200" kern="1200" dirty="0" smtClean="0">
                <a:solidFill>
                  <a:schemeClr val="tx1"/>
                </a:solidFill>
                <a:latin typeface="Times New Roman" pitchFamily="18" charset="0"/>
                <a:ea typeface="+mn-ea"/>
                <a:cs typeface="+mn-cs"/>
              </a:rPr>
              <a:t>SEMO to co-ordinate circulation of alternative wording to the Working Group Participants, based on discussions at the Working Group.</a:t>
            </a:r>
            <a:endParaRPr kumimoji="1" lang="en-IE" sz="1200" kern="1200" dirty="0" smtClean="0">
              <a:solidFill>
                <a:schemeClr val="tx1"/>
              </a:solidFill>
              <a:latin typeface="Times New Roman" pitchFamily="18" charset="0"/>
              <a:ea typeface="+mn-ea"/>
              <a:cs typeface="+mn-cs"/>
            </a:endParaRPr>
          </a:p>
          <a:p>
            <a:pPr lvl="0"/>
            <a:r>
              <a:rPr kumimoji="1" lang="en-GB" sz="1200" kern="1200" dirty="0" smtClean="0">
                <a:solidFill>
                  <a:schemeClr val="tx1"/>
                </a:solidFill>
                <a:latin typeface="Times New Roman" pitchFamily="18" charset="0"/>
                <a:ea typeface="+mn-ea"/>
                <a:cs typeface="+mn-cs"/>
              </a:rPr>
              <a:t>Working Group Participants to review the suggested wording and provide feedback.</a:t>
            </a:r>
            <a:endParaRPr kumimoji="1" lang="en-IE" sz="1200" kern="1200" dirty="0" smtClean="0">
              <a:solidFill>
                <a:schemeClr val="tx1"/>
              </a:solidFill>
              <a:latin typeface="Times New Roman" pitchFamily="18" charset="0"/>
              <a:ea typeface="+mn-ea"/>
              <a:cs typeface="+mn-cs"/>
            </a:endParaRPr>
          </a:p>
          <a:p>
            <a:pPr lvl="0"/>
            <a:r>
              <a:rPr kumimoji="1" lang="en-GB" sz="1200" kern="1200" dirty="0" smtClean="0">
                <a:solidFill>
                  <a:schemeClr val="tx1"/>
                </a:solidFill>
                <a:latin typeface="Times New Roman" pitchFamily="18" charset="0"/>
                <a:ea typeface="+mn-ea"/>
                <a:cs typeface="+mn-cs"/>
              </a:rPr>
              <a:t>NIE Energy PPB to consider submitting alternative version of the proposal. </a:t>
            </a:r>
            <a:endParaRPr kumimoji="1" lang="en-IE" sz="1200" kern="1200" dirty="0" smtClean="0">
              <a:solidFill>
                <a:schemeClr val="tx1"/>
              </a:solidFill>
              <a:latin typeface="Times New Roman" pitchFamily="18" charset="0"/>
              <a:ea typeface="+mn-ea"/>
              <a:cs typeface="+mn-cs"/>
            </a:endParaRPr>
          </a:p>
          <a:p>
            <a:pPr eaLnBrk="1" hangingPunct="1">
              <a:spcBef>
                <a:spcPct val="0"/>
              </a:spcBef>
            </a:pPr>
            <a:endParaRPr lang="en-GB" dirty="0" smtClean="0"/>
          </a:p>
        </p:txBody>
      </p:sp>
      <p:sp>
        <p:nvSpPr>
          <p:cNvPr id="13316"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1425C924-47D0-4583-8829-05865A2FCDB6}" type="slidenum">
              <a:rPr kumimoji="0" lang="en-GB" b="0"/>
              <a:pPr algn="r"/>
              <a:t>4</a:t>
            </a:fld>
            <a:endParaRPr kumimoji="0" lang="en-GB" b="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xfrm>
            <a:off x="917575" y="744538"/>
            <a:ext cx="4962525" cy="3722687"/>
          </a:xfrm>
          <a:ln/>
        </p:spPr>
      </p:sp>
      <p:sp>
        <p:nvSpPr>
          <p:cNvPr id="14339" name="Notes Placeholder 2"/>
          <p:cNvSpPr>
            <a:spLocks noGrp="1"/>
          </p:cNvSpPr>
          <p:nvPr>
            <p:ph type="body" idx="1"/>
          </p:nvPr>
        </p:nvSpPr>
        <p:spPr>
          <a:xfrm>
            <a:off x="679450" y="4714875"/>
            <a:ext cx="5438775" cy="4468813"/>
          </a:xfrm>
          <a:noFill/>
          <a:ln/>
        </p:spPr>
        <p:txBody>
          <a:bodyPr lIns="91440" tIns="45720" rIns="91440" bIns="45720"/>
          <a:lstStyle/>
          <a:p>
            <a:pPr eaLnBrk="1" hangingPunct="1">
              <a:spcBef>
                <a:spcPct val="0"/>
              </a:spcBef>
            </a:pPr>
            <a:r>
              <a:rPr lang="en-GB" dirty="0" smtClean="0"/>
              <a:t>Pt</a:t>
            </a:r>
            <a:r>
              <a:rPr lang="en-GB" baseline="0" dirty="0" smtClean="0"/>
              <a:t> feedback</a:t>
            </a:r>
          </a:p>
          <a:p>
            <a:pPr hangingPunct="0"/>
            <a:r>
              <a:rPr kumimoji="1" lang="en-AU" sz="1200" b="1" kern="1200" dirty="0" smtClean="0">
                <a:solidFill>
                  <a:schemeClr val="tx1"/>
                </a:solidFill>
                <a:latin typeface="Times New Roman" pitchFamily="18" charset="0"/>
                <a:ea typeface="+mn-ea"/>
                <a:cs typeface="+mn-cs"/>
              </a:rPr>
              <a:t>Bord Gáis</a:t>
            </a:r>
            <a:endParaRPr kumimoji="1" lang="en-IE" sz="1200" b="1"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Agrees with the alternative wording on Mod_16_11 as re-drafted by SEMO, and believe that it accurately reflects the general discussion held at Working Group 2.</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 </a:t>
            </a:r>
            <a:endParaRPr kumimoji="1" lang="en-IE" sz="1200" kern="1200" dirty="0" smtClean="0">
              <a:solidFill>
                <a:schemeClr val="tx1"/>
              </a:solidFill>
              <a:latin typeface="Times New Roman" pitchFamily="18" charset="0"/>
              <a:ea typeface="+mn-ea"/>
              <a:cs typeface="+mn-cs"/>
            </a:endParaRPr>
          </a:p>
          <a:p>
            <a:pPr hangingPunct="0"/>
            <a:r>
              <a:rPr kumimoji="1" lang="en-AU" sz="1200" b="1" kern="1200" dirty="0" smtClean="0">
                <a:solidFill>
                  <a:schemeClr val="tx1"/>
                </a:solidFill>
                <a:latin typeface="Times New Roman" pitchFamily="18" charset="0"/>
                <a:ea typeface="+mn-ea"/>
                <a:cs typeface="+mn-cs"/>
              </a:rPr>
              <a:t>ESB</a:t>
            </a:r>
            <a:endParaRPr kumimoji="1" lang="en-IE" sz="1200" b="1"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Questions if it would be possible for SEMO set out which, if any, of the currently acceptable institutions would be become unacceptable if this passes. </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 </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Notes that SEMO have a list of acceptable institutions published at:</a:t>
            </a:r>
            <a:endParaRPr kumimoji="1" lang="en-IE" sz="1200" kern="1200" dirty="0" smtClean="0">
              <a:solidFill>
                <a:schemeClr val="tx1"/>
              </a:solidFill>
              <a:latin typeface="Times New Roman" pitchFamily="18" charset="0"/>
              <a:ea typeface="+mn-ea"/>
              <a:cs typeface="+mn-cs"/>
            </a:endParaRPr>
          </a:p>
          <a:p>
            <a:pPr hangingPunct="0"/>
            <a:r>
              <a:rPr kumimoji="1" lang="en-AU" sz="1200" u="sng" kern="1200" dirty="0" smtClean="0">
                <a:solidFill>
                  <a:schemeClr val="tx1"/>
                </a:solidFill>
                <a:latin typeface="Times New Roman" pitchFamily="18" charset="0"/>
                <a:ea typeface="+mn-ea"/>
                <a:cs typeface="+mn-cs"/>
                <a:hlinkClick r:id="rId3" tooltip="http://www.sem-o.com/Publications/MarketParameters/Credit%20Cover%20Providers%20Proven%2020110928.pdf"/>
              </a:rPr>
              <a:t>http://www.sem-o.com/Publications/MarketParameters/Credit%20Cover%20Providers%20Proven%2020110928.pdf</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 </a:t>
            </a:r>
            <a:endParaRPr kumimoji="1" lang="en-IE" sz="1200" kern="1200" dirty="0" smtClean="0">
              <a:solidFill>
                <a:schemeClr val="tx1"/>
              </a:solidFill>
              <a:latin typeface="Times New Roman" pitchFamily="18" charset="0"/>
              <a:ea typeface="+mn-ea"/>
              <a:cs typeface="+mn-cs"/>
            </a:endParaRPr>
          </a:p>
          <a:p>
            <a:pPr hangingPunct="0"/>
            <a:r>
              <a:rPr kumimoji="1" lang="en-AU" sz="1200" b="1" kern="1200" dirty="0" smtClean="0">
                <a:solidFill>
                  <a:schemeClr val="tx1"/>
                </a:solidFill>
                <a:latin typeface="Times New Roman" pitchFamily="18" charset="0"/>
                <a:ea typeface="+mn-ea"/>
                <a:cs typeface="+mn-cs"/>
              </a:rPr>
              <a:t>NIE PPB</a:t>
            </a:r>
            <a:endParaRPr kumimoji="1" lang="en-IE" sz="1200" b="1"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Comments on the suggested wording as follows:</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 </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6.15.3 is inconsistent with paragraph 6.15.2.  If banks in Ireland and UK can qualify as the SEM bank using a credit rating or the Net Asset test then International banks should be allowed to qualify using a credit rating of the Net Asset test. this paragraph should read  </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 </a:t>
            </a:r>
            <a:endParaRPr kumimoji="1" lang="en-IE" sz="1200" kern="1200" dirty="0" smtClean="0">
              <a:solidFill>
                <a:schemeClr val="tx1"/>
              </a:solidFill>
              <a:latin typeface="Times New Roman" pitchFamily="18" charset="0"/>
              <a:ea typeface="+mn-ea"/>
              <a:cs typeface="+mn-cs"/>
            </a:endParaRPr>
          </a:p>
          <a:p>
            <a:pPr hangingPunct="0"/>
            <a:r>
              <a:rPr kumimoji="1" lang="en-AU" sz="1200" i="1" kern="1200" dirty="0" smtClean="0">
                <a:solidFill>
                  <a:schemeClr val="tx1"/>
                </a:solidFill>
                <a:latin typeface="Times New Roman" pitchFamily="18" charset="0"/>
                <a:ea typeface="+mn-ea"/>
                <a:cs typeface="+mn-cs"/>
              </a:rPr>
              <a:t>"3. 	be an international bank that is approved by the relevant regulatory authority to provide banking services in Ireland or the United Kingdom and complies with paragraph 6.15.2."</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 </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6.15.4  should this be "</a:t>
            </a:r>
            <a:r>
              <a:rPr kumimoji="1" lang="en-AU" sz="1200" i="1" kern="1200" dirty="0" smtClean="0">
                <a:solidFill>
                  <a:schemeClr val="tx1"/>
                </a:solidFill>
                <a:latin typeface="Times New Roman" pitchFamily="18" charset="0"/>
                <a:ea typeface="+mn-ea"/>
                <a:cs typeface="+mn-cs"/>
              </a:rPr>
              <a:t>and/or</a:t>
            </a:r>
            <a:r>
              <a:rPr kumimoji="1" lang="en-AU" sz="1200" kern="1200" dirty="0" smtClean="0">
                <a:solidFill>
                  <a:schemeClr val="tx1"/>
                </a:solidFill>
                <a:latin typeface="Times New Roman" pitchFamily="18" charset="0"/>
                <a:ea typeface="+mn-ea"/>
                <a:cs typeface="+mn-cs"/>
              </a:rPr>
              <a:t>" rather than "</a:t>
            </a:r>
            <a:r>
              <a:rPr kumimoji="1" lang="en-AU" sz="1200" i="1" kern="1200" dirty="0" smtClean="0">
                <a:solidFill>
                  <a:schemeClr val="tx1"/>
                </a:solidFill>
                <a:latin typeface="Times New Roman" pitchFamily="18" charset="0"/>
                <a:ea typeface="+mn-ea"/>
                <a:cs typeface="+mn-cs"/>
              </a:rPr>
              <a:t>and</a:t>
            </a:r>
            <a:r>
              <a:rPr kumimoji="1" lang="en-AU" sz="1200" kern="1200" dirty="0" smtClean="0">
                <a:solidFill>
                  <a:schemeClr val="tx1"/>
                </a:solidFill>
                <a:latin typeface="Times New Roman" pitchFamily="18" charset="0"/>
                <a:ea typeface="+mn-ea"/>
                <a:cs typeface="+mn-cs"/>
              </a:rPr>
              <a:t>"</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 </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6.163.2.c  Unless the Government Guarantee Scheme is extended to cover LOCs there is no comfort in this clause for Generators, therefore we see no value in including it. Banks can go under that is why we have paragraphs 6.15, 6.163 and 6.164 in the Code.</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 </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6.163.3  as per 6.15.3 above the Net asset test should apply to International banks. This clause should read </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 </a:t>
            </a:r>
            <a:endParaRPr kumimoji="1" lang="en-IE" sz="1200" kern="1200" dirty="0" smtClean="0">
              <a:solidFill>
                <a:schemeClr val="tx1"/>
              </a:solidFill>
              <a:latin typeface="Times New Roman" pitchFamily="18" charset="0"/>
              <a:ea typeface="+mn-ea"/>
              <a:cs typeface="+mn-cs"/>
            </a:endParaRPr>
          </a:p>
          <a:p>
            <a:pPr hangingPunct="0"/>
            <a:r>
              <a:rPr kumimoji="1" lang="en-AU" sz="1200" i="1" kern="1200" dirty="0" smtClean="0">
                <a:solidFill>
                  <a:schemeClr val="tx1"/>
                </a:solidFill>
                <a:latin typeface="Times New Roman" pitchFamily="18" charset="0"/>
                <a:ea typeface="+mn-ea"/>
                <a:cs typeface="+mn-cs"/>
              </a:rPr>
              <a:t>"3.	be an international bank that is approved by the relevant regulatory authority or is otherwise eligible to provide banking services in Ireland or the United Kingdom and complies with paragraph 6.163.2.a or paragraph 6.163.2.b."</a:t>
            </a:r>
            <a:endParaRPr kumimoji="1" lang="en-IE" sz="1200" kern="1200" dirty="0" smtClean="0">
              <a:solidFill>
                <a:schemeClr val="tx1"/>
              </a:solidFill>
              <a:latin typeface="Times New Roman" pitchFamily="18" charset="0"/>
              <a:ea typeface="+mn-ea"/>
              <a:cs typeface="+mn-cs"/>
            </a:endParaRPr>
          </a:p>
          <a:p>
            <a:pPr hangingPunct="0"/>
            <a:r>
              <a:rPr kumimoji="1" lang="en-AU" sz="1200" kern="1200" dirty="0" smtClean="0">
                <a:solidFill>
                  <a:schemeClr val="tx1"/>
                </a:solidFill>
                <a:latin typeface="Times New Roman" pitchFamily="18" charset="0"/>
                <a:ea typeface="+mn-ea"/>
                <a:cs typeface="+mn-cs"/>
              </a:rPr>
              <a:t> </a:t>
            </a:r>
            <a:endParaRPr kumimoji="1" lang="en-IE" sz="1200" kern="1200" dirty="0" smtClean="0">
              <a:solidFill>
                <a:schemeClr val="tx1"/>
              </a:solidFill>
              <a:latin typeface="Times New Roman" pitchFamily="18" charset="0"/>
              <a:ea typeface="+mn-ea"/>
              <a:cs typeface="+mn-cs"/>
            </a:endParaRPr>
          </a:p>
          <a:p>
            <a:pPr eaLnBrk="1" hangingPunct="1">
              <a:spcBef>
                <a:spcPct val="0"/>
              </a:spcBef>
            </a:pPr>
            <a:endParaRPr lang="en-GB" dirty="0" smtClean="0"/>
          </a:p>
        </p:txBody>
      </p:sp>
      <p:sp>
        <p:nvSpPr>
          <p:cNvPr id="14340" name="Slide Number Placeholder 3"/>
          <p:cNvSpPr txBox="1">
            <a:spLocks noGrp="1"/>
          </p:cNvSpPr>
          <p:nvPr/>
        </p:nvSpPr>
        <p:spPr bwMode="auto">
          <a:xfrm>
            <a:off x="3849688" y="9429750"/>
            <a:ext cx="2946400" cy="496888"/>
          </a:xfrm>
          <a:prstGeom prst="rect">
            <a:avLst/>
          </a:prstGeom>
          <a:noFill/>
          <a:ln w="9525">
            <a:noFill/>
            <a:miter lim="800000"/>
            <a:headEnd/>
            <a:tailEnd/>
          </a:ln>
        </p:spPr>
        <p:txBody>
          <a:bodyPr anchor="b"/>
          <a:lstStyle/>
          <a:p>
            <a:pPr algn="r"/>
            <a:fld id="{ED4F8C68-8BDE-40C9-BB21-F14F955DF1BE}" type="slidenum">
              <a:rPr kumimoji="0" lang="en-GB" b="0"/>
              <a:pPr algn="r"/>
              <a:t>5</a:t>
            </a:fld>
            <a:endParaRPr kumimoji="0" lang="en-GB"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170487"/>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1704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44600"/>
            <a:ext cx="3873500" cy="1668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1700" y="1244600"/>
            <a:ext cx="3873500" cy="1668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404813"/>
            <a:ext cx="1974850" cy="2508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04813"/>
            <a:ext cx="5772150" cy="2508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404813"/>
            <a:ext cx="7899400" cy="25082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01850" y="404813"/>
            <a:ext cx="512445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244600"/>
            <a:ext cx="3873500" cy="1668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1700" y="1244600"/>
            <a:ext cx="3873500" cy="1668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01850" y="404813"/>
            <a:ext cx="512445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244600"/>
            <a:ext cx="7899400" cy="1668463"/>
          </a:xfrm>
        </p:spPr>
        <p:txBody>
          <a:bodyPr/>
          <a:lstStyle/>
          <a:p>
            <a:pPr lvl="0"/>
            <a:endParaRPr lang="en-US" noProof="0" dirty="0" smtClean="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755650" y="3776663"/>
            <a:ext cx="3873500" cy="1668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81550" y="3776663"/>
            <a:ext cx="3873500" cy="1668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1" descr="Semo logo.jpg"/>
          <p:cNvPicPr>
            <a:picLocks noChangeAspect="1"/>
          </p:cNvPicPr>
          <p:nvPr/>
        </p:nvPicPr>
        <p:blipFill>
          <a:blip r:embed="rId13" cstate="print"/>
          <a:srcRect/>
          <a:stretch>
            <a:fillRect/>
          </a:stretch>
        </p:blipFill>
        <p:spPr bwMode="auto">
          <a:xfrm>
            <a:off x="900113" y="836613"/>
            <a:ext cx="6883400" cy="2879725"/>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755650" y="3776663"/>
            <a:ext cx="7899400" cy="16684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ransition/>
  <p:timing>
    <p:tnLst>
      <p:par>
        <p:cTn id="1" dur="indefinite" restart="never" nodeType="tmRoot"/>
      </p:par>
    </p:tnLst>
  </p:timing>
  <p:hf hdr="0" dt="0"/>
  <p:txStyles>
    <p:titleStyle>
      <a:lvl1pPr algn="r" rtl="0" eaLnBrk="0" fontAlgn="base" hangingPunct="0">
        <a:spcBef>
          <a:spcPct val="0"/>
        </a:spcBef>
        <a:spcAft>
          <a:spcPct val="0"/>
        </a:spcAft>
        <a:defRPr sz="2000" b="1">
          <a:solidFill>
            <a:schemeClr val="bg1"/>
          </a:solidFill>
          <a:latin typeface="+mj-lt"/>
          <a:ea typeface="+mj-ea"/>
          <a:cs typeface="+mj-cs"/>
        </a:defRPr>
      </a:lvl1pPr>
      <a:lvl2pPr algn="r" rtl="0" eaLnBrk="0" fontAlgn="base" hangingPunct="0">
        <a:spcBef>
          <a:spcPct val="0"/>
        </a:spcBef>
        <a:spcAft>
          <a:spcPct val="0"/>
        </a:spcAft>
        <a:defRPr sz="2000" b="1">
          <a:solidFill>
            <a:schemeClr val="bg1"/>
          </a:solidFill>
          <a:latin typeface="Arial" charset="0"/>
        </a:defRPr>
      </a:lvl2pPr>
      <a:lvl3pPr algn="r" rtl="0" eaLnBrk="0" fontAlgn="base" hangingPunct="0">
        <a:spcBef>
          <a:spcPct val="0"/>
        </a:spcBef>
        <a:spcAft>
          <a:spcPct val="0"/>
        </a:spcAft>
        <a:defRPr sz="2000" b="1">
          <a:solidFill>
            <a:schemeClr val="bg1"/>
          </a:solidFill>
          <a:latin typeface="Arial" charset="0"/>
        </a:defRPr>
      </a:lvl3pPr>
      <a:lvl4pPr algn="r" rtl="0" eaLnBrk="0" fontAlgn="base" hangingPunct="0">
        <a:spcBef>
          <a:spcPct val="0"/>
        </a:spcBef>
        <a:spcAft>
          <a:spcPct val="0"/>
        </a:spcAft>
        <a:defRPr sz="2000" b="1">
          <a:solidFill>
            <a:schemeClr val="bg1"/>
          </a:solidFill>
          <a:latin typeface="Arial" charset="0"/>
        </a:defRPr>
      </a:lvl4pPr>
      <a:lvl5pPr algn="r" rtl="0" eaLnBrk="0" fontAlgn="base" hangingPunct="0">
        <a:spcBef>
          <a:spcPct val="0"/>
        </a:spcBef>
        <a:spcAft>
          <a:spcPct val="0"/>
        </a:spcAft>
        <a:defRPr sz="2000" b="1">
          <a:solidFill>
            <a:schemeClr val="bg1"/>
          </a:solidFill>
          <a:latin typeface="Arial" charset="0"/>
        </a:defRPr>
      </a:lvl5pPr>
      <a:lvl6pPr marL="457200" algn="r" rtl="0" eaLnBrk="0" fontAlgn="base" hangingPunct="0">
        <a:spcBef>
          <a:spcPct val="0"/>
        </a:spcBef>
        <a:spcAft>
          <a:spcPct val="0"/>
        </a:spcAft>
        <a:defRPr sz="2000" b="1">
          <a:solidFill>
            <a:schemeClr val="bg1"/>
          </a:solidFill>
          <a:latin typeface="Arial" charset="0"/>
        </a:defRPr>
      </a:lvl6pPr>
      <a:lvl7pPr marL="914400" algn="r" rtl="0" eaLnBrk="0" fontAlgn="base" hangingPunct="0">
        <a:spcBef>
          <a:spcPct val="0"/>
        </a:spcBef>
        <a:spcAft>
          <a:spcPct val="0"/>
        </a:spcAft>
        <a:defRPr sz="2000" b="1">
          <a:solidFill>
            <a:schemeClr val="bg1"/>
          </a:solidFill>
          <a:latin typeface="Arial" charset="0"/>
        </a:defRPr>
      </a:lvl7pPr>
      <a:lvl8pPr marL="1371600" algn="r" rtl="0" eaLnBrk="0" fontAlgn="base" hangingPunct="0">
        <a:spcBef>
          <a:spcPct val="0"/>
        </a:spcBef>
        <a:spcAft>
          <a:spcPct val="0"/>
        </a:spcAft>
        <a:defRPr sz="2000" b="1">
          <a:solidFill>
            <a:schemeClr val="bg1"/>
          </a:solidFill>
          <a:latin typeface="Arial" charset="0"/>
        </a:defRPr>
      </a:lvl8pPr>
      <a:lvl9pPr marL="1828800" algn="r" rtl="0" eaLnBrk="0" fontAlgn="base" hangingPunct="0">
        <a:spcBef>
          <a:spcPct val="0"/>
        </a:spcBef>
        <a:spcAft>
          <a:spcPct val="0"/>
        </a:spcAft>
        <a:defRPr sz="2000" b="1">
          <a:solidFill>
            <a:schemeClr val="bg1"/>
          </a:solidFill>
          <a:latin typeface="Arial" charset="0"/>
        </a:defRPr>
      </a:lvl9pPr>
    </p:titleStyle>
    <p:bodyStyle>
      <a:lvl1pPr marL="342900" indent="-342900" algn="l" rtl="0" eaLnBrk="0" fontAlgn="base" hangingPunct="0">
        <a:spcBef>
          <a:spcPct val="20000"/>
        </a:spcBef>
        <a:spcAft>
          <a:spcPct val="0"/>
        </a:spcAft>
        <a:buFont typeface="Symbol" pitchFamily="18" charset="2"/>
        <a:buChar char="•"/>
        <a:defRPr sz="1600" b="1">
          <a:solidFill>
            <a:schemeClr val="tx1"/>
          </a:solidFill>
          <a:latin typeface="+mn-lt"/>
          <a:ea typeface="+mn-ea"/>
          <a:cs typeface="+mn-cs"/>
        </a:defRPr>
      </a:lvl1pPr>
      <a:lvl2pPr marL="457200" indent="-342900" algn="l" rtl="0" eaLnBrk="0" fontAlgn="base" hangingPunct="0">
        <a:spcBef>
          <a:spcPct val="20000"/>
        </a:spcBef>
        <a:spcAft>
          <a:spcPct val="0"/>
        </a:spcAft>
        <a:buClr>
          <a:srgbClr val="003399"/>
        </a:buClr>
        <a:buFont typeface="Wingdings" pitchFamily="2" charset="2"/>
        <a:buChar char="Ø"/>
        <a:defRPr sz="1600">
          <a:solidFill>
            <a:schemeClr val="tx1"/>
          </a:solidFill>
          <a:latin typeface="+mn-lt"/>
        </a:defRPr>
      </a:lvl2pPr>
      <a:lvl3pPr marL="800100" indent="-228600" algn="l" rtl="0" eaLnBrk="0" fontAlgn="base" hangingPunct="0">
        <a:spcBef>
          <a:spcPct val="20000"/>
        </a:spcBef>
        <a:spcAft>
          <a:spcPct val="0"/>
        </a:spcAft>
        <a:buClr>
          <a:srgbClr val="003399"/>
        </a:buClr>
        <a:buFont typeface="Wingdings" pitchFamily="2" charset="2"/>
        <a:buChar char="§"/>
        <a:defRPr sz="14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eaLnBrk="0" fontAlgn="base" hangingPunct="0">
        <a:spcBef>
          <a:spcPct val="20000"/>
        </a:spcBef>
        <a:spcAft>
          <a:spcPct val="0"/>
        </a:spcAft>
        <a:buChar char="»"/>
        <a:defRPr sz="1200">
          <a:solidFill>
            <a:schemeClr val="tx1"/>
          </a:solidFill>
          <a:latin typeface="+mn-lt"/>
        </a:defRPr>
      </a:lvl6pPr>
      <a:lvl7pPr marL="2971800" indent="-228600" algn="l" rtl="0" eaLnBrk="0" fontAlgn="base" hangingPunct="0">
        <a:spcBef>
          <a:spcPct val="20000"/>
        </a:spcBef>
        <a:spcAft>
          <a:spcPct val="0"/>
        </a:spcAft>
        <a:buChar char="»"/>
        <a:defRPr sz="1200">
          <a:solidFill>
            <a:schemeClr val="tx1"/>
          </a:solidFill>
          <a:latin typeface="+mn-lt"/>
        </a:defRPr>
      </a:lvl7pPr>
      <a:lvl8pPr marL="3429000" indent="-228600" algn="l" rtl="0" eaLnBrk="0" fontAlgn="base" hangingPunct="0">
        <a:spcBef>
          <a:spcPct val="20000"/>
        </a:spcBef>
        <a:spcAft>
          <a:spcPct val="0"/>
        </a:spcAft>
        <a:buChar char="»"/>
        <a:defRPr sz="1200">
          <a:solidFill>
            <a:schemeClr val="tx1"/>
          </a:solidFill>
          <a:latin typeface="+mn-lt"/>
        </a:defRPr>
      </a:lvl8pPr>
      <a:lvl9pPr marL="3886200" indent="-22860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685800" y="1473200"/>
            <a:ext cx="7899400" cy="4835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p:txBody>
      </p:sp>
      <p:sp>
        <p:nvSpPr>
          <p:cNvPr id="2051" name="Rectangle 2"/>
          <p:cNvSpPr>
            <a:spLocks noGrp="1" noChangeArrowheads="1"/>
          </p:cNvSpPr>
          <p:nvPr>
            <p:ph type="title"/>
          </p:nvPr>
        </p:nvSpPr>
        <p:spPr bwMode="auto">
          <a:xfrm>
            <a:off x="2101850" y="404813"/>
            <a:ext cx="5124450" cy="685800"/>
          </a:xfrm>
          <a:prstGeom prst="rect">
            <a:avLst/>
          </a:prstGeom>
          <a:noFill/>
          <a:ln w="57150" cmpd="thickThin">
            <a:noFill/>
            <a:miter lim="800000"/>
            <a:headEnd/>
            <a:tailEnd/>
          </a:ln>
        </p:spPr>
        <p:txBody>
          <a:bodyPr vert="horz" wrap="square" lIns="91440" tIns="45720" rIns="91440" bIns="45720" numCol="1" anchor="b" anchorCtr="0" compatLnSpc="1">
            <a:prstTxWarp prst="textNoShape">
              <a:avLst/>
            </a:prstTxWarp>
          </a:bodyPr>
          <a:lstStyle/>
          <a:p>
            <a:pPr lvl="0"/>
            <a:r>
              <a:rPr lang="en-IE" smtClean="0"/>
              <a:t>Click to edit Master title style</a:t>
            </a:r>
          </a:p>
        </p:txBody>
      </p:sp>
      <p:pic>
        <p:nvPicPr>
          <p:cNvPr id="2052" name="Picture 55"/>
          <p:cNvPicPr>
            <a:picLocks noChangeAspect="1" noChangeArrowheads="1"/>
          </p:cNvPicPr>
          <p:nvPr/>
        </p:nvPicPr>
        <p:blipFill>
          <a:blip r:embed="rId16" cstate="print"/>
          <a:srcRect/>
          <a:stretch>
            <a:fillRect/>
          </a:stretch>
        </p:blipFill>
        <p:spPr bwMode="auto">
          <a:xfrm>
            <a:off x="0" y="6303963"/>
            <a:ext cx="857250" cy="554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2000" b="1">
          <a:solidFill>
            <a:schemeClr val="tx1"/>
          </a:solidFill>
          <a:latin typeface="+mj-lt"/>
          <a:ea typeface="+mj-ea"/>
          <a:cs typeface="+mj-cs"/>
        </a:defRPr>
      </a:lvl1pPr>
      <a:lvl2pPr algn="ctr" rtl="0" eaLnBrk="0" fontAlgn="base" hangingPunct="0">
        <a:spcBef>
          <a:spcPct val="0"/>
        </a:spcBef>
        <a:spcAft>
          <a:spcPct val="0"/>
        </a:spcAft>
        <a:defRPr sz="2000" b="1">
          <a:solidFill>
            <a:schemeClr val="tx1"/>
          </a:solidFill>
          <a:latin typeface="Arial" charset="0"/>
        </a:defRPr>
      </a:lvl2pPr>
      <a:lvl3pPr algn="ctr" rtl="0" eaLnBrk="0" fontAlgn="base" hangingPunct="0">
        <a:spcBef>
          <a:spcPct val="0"/>
        </a:spcBef>
        <a:spcAft>
          <a:spcPct val="0"/>
        </a:spcAft>
        <a:defRPr sz="2000" b="1">
          <a:solidFill>
            <a:schemeClr val="tx1"/>
          </a:solidFill>
          <a:latin typeface="Arial" charset="0"/>
        </a:defRPr>
      </a:lvl3pPr>
      <a:lvl4pPr algn="ctr" rtl="0" eaLnBrk="0" fontAlgn="base" hangingPunct="0">
        <a:spcBef>
          <a:spcPct val="0"/>
        </a:spcBef>
        <a:spcAft>
          <a:spcPct val="0"/>
        </a:spcAft>
        <a:defRPr sz="2000" b="1">
          <a:solidFill>
            <a:schemeClr val="tx1"/>
          </a:solidFill>
          <a:latin typeface="Arial" charset="0"/>
        </a:defRPr>
      </a:lvl4pPr>
      <a:lvl5pPr algn="ctr" rtl="0" eaLnBrk="0" fontAlgn="base" hangingPunct="0">
        <a:spcBef>
          <a:spcPct val="0"/>
        </a:spcBef>
        <a:spcAft>
          <a:spcPct val="0"/>
        </a:spcAft>
        <a:defRPr sz="2000" b="1">
          <a:solidFill>
            <a:schemeClr val="tx1"/>
          </a:solidFill>
          <a:latin typeface="Arial" charset="0"/>
        </a:defRPr>
      </a:lvl5pPr>
      <a:lvl6pPr marL="457200" algn="r" rtl="0" eaLnBrk="0" fontAlgn="base" hangingPunct="0">
        <a:spcBef>
          <a:spcPct val="0"/>
        </a:spcBef>
        <a:spcAft>
          <a:spcPct val="0"/>
        </a:spcAft>
        <a:defRPr sz="2000" b="1">
          <a:solidFill>
            <a:schemeClr val="bg1"/>
          </a:solidFill>
          <a:latin typeface="Arial" charset="0"/>
        </a:defRPr>
      </a:lvl6pPr>
      <a:lvl7pPr marL="914400" algn="r" rtl="0" eaLnBrk="0" fontAlgn="base" hangingPunct="0">
        <a:spcBef>
          <a:spcPct val="0"/>
        </a:spcBef>
        <a:spcAft>
          <a:spcPct val="0"/>
        </a:spcAft>
        <a:defRPr sz="2000" b="1">
          <a:solidFill>
            <a:schemeClr val="bg1"/>
          </a:solidFill>
          <a:latin typeface="Arial" charset="0"/>
        </a:defRPr>
      </a:lvl7pPr>
      <a:lvl8pPr marL="1371600" algn="r" rtl="0" eaLnBrk="0" fontAlgn="base" hangingPunct="0">
        <a:spcBef>
          <a:spcPct val="0"/>
        </a:spcBef>
        <a:spcAft>
          <a:spcPct val="0"/>
        </a:spcAft>
        <a:defRPr sz="2000" b="1">
          <a:solidFill>
            <a:schemeClr val="bg1"/>
          </a:solidFill>
          <a:latin typeface="Arial" charset="0"/>
        </a:defRPr>
      </a:lvl8pPr>
      <a:lvl9pPr marL="1828800" algn="r" rtl="0" eaLnBrk="0" fontAlgn="base" hangingPunct="0">
        <a:spcBef>
          <a:spcPct val="0"/>
        </a:spcBef>
        <a:spcAft>
          <a:spcPct val="0"/>
        </a:spcAft>
        <a:defRPr sz="2000" b="1">
          <a:solidFill>
            <a:schemeClr val="bg1"/>
          </a:solidFill>
          <a:latin typeface="Arial" charset="0"/>
        </a:defRPr>
      </a:lvl9pPr>
    </p:titleStyle>
    <p:bodyStyle>
      <a:lvl1pPr marL="342900" indent="-342900" algn="l" rtl="0" eaLnBrk="0" fontAlgn="base" hangingPunct="0">
        <a:spcBef>
          <a:spcPct val="20000"/>
        </a:spcBef>
        <a:spcAft>
          <a:spcPct val="20000"/>
        </a:spcAft>
        <a:buClr>
          <a:schemeClr val="accent2"/>
        </a:buClr>
        <a:buFont typeface="Arial" charset="0"/>
        <a:buChar char="●"/>
        <a:defRPr sz="3200" b="1">
          <a:solidFill>
            <a:schemeClr val="tx1"/>
          </a:solidFill>
          <a:latin typeface="+mn-lt"/>
          <a:ea typeface="+mn-ea"/>
          <a:cs typeface="+mn-cs"/>
        </a:defRPr>
      </a:lvl1pPr>
      <a:lvl2pPr marL="457200" indent="-342900" algn="l" rtl="0" eaLnBrk="0" fontAlgn="base" hangingPunct="0">
        <a:spcBef>
          <a:spcPct val="20000"/>
        </a:spcBef>
        <a:spcAft>
          <a:spcPct val="10000"/>
        </a:spcAft>
        <a:buClr>
          <a:srgbClr val="003399"/>
        </a:buClr>
        <a:buFont typeface="Wingdings" pitchFamily="2" charset="2"/>
        <a:buChar char="Ø"/>
        <a:defRPr sz="2800">
          <a:solidFill>
            <a:schemeClr val="tx1"/>
          </a:solidFill>
          <a:latin typeface="+mn-lt"/>
        </a:defRPr>
      </a:lvl2pPr>
      <a:lvl3pPr marL="800100" indent="-228600" algn="l" rtl="0" eaLnBrk="0" fontAlgn="base" hangingPunct="0">
        <a:spcBef>
          <a:spcPct val="20000"/>
        </a:spcBef>
        <a:spcAft>
          <a:spcPct val="10000"/>
        </a:spcAft>
        <a:buClr>
          <a:srgbClr val="003399"/>
        </a:buClr>
        <a:buFont typeface="Wingdings" pitchFamily="2" charset="2"/>
        <a:buChar char="§"/>
        <a:defRPr sz="16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eaLnBrk="0" fontAlgn="base" hangingPunct="0">
        <a:spcBef>
          <a:spcPct val="20000"/>
        </a:spcBef>
        <a:spcAft>
          <a:spcPct val="0"/>
        </a:spcAft>
        <a:buChar char="»"/>
        <a:defRPr sz="1200">
          <a:solidFill>
            <a:schemeClr val="tx1"/>
          </a:solidFill>
          <a:latin typeface="+mn-lt"/>
        </a:defRPr>
      </a:lvl6pPr>
      <a:lvl7pPr marL="2971800" indent="-228600" algn="l" rtl="0" eaLnBrk="0" fontAlgn="base" hangingPunct="0">
        <a:spcBef>
          <a:spcPct val="20000"/>
        </a:spcBef>
        <a:spcAft>
          <a:spcPct val="0"/>
        </a:spcAft>
        <a:buChar char="»"/>
        <a:defRPr sz="1200">
          <a:solidFill>
            <a:schemeClr val="tx1"/>
          </a:solidFill>
          <a:latin typeface="+mn-lt"/>
        </a:defRPr>
      </a:lvl7pPr>
      <a:lvl8pPr marL="3429000" indent="-228600" algn="l" rtl="0" eaLnBrk="0" fontAlgn="base" hangingPunct="0">
        <a:spcBef>
          <a:spcPct val="20000"/>
        </a:spcBef>
        <a:spcAft>
          <a:spcPct val="0"/>
        </a:spcAft>
        <a:buChar char="»"/>
        <a:defRPr sz="1200">
          <a:solidFill>
            <a:schemeClr val="tx1"/>
          </a:solidFill>
          <a:latin typeface="+mn-lt"/>
        </a:defRPr>
      </a:lvl8pPr>
      <a:lvl9pPr marL="3886200" indent="-22860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bwMode="auto">
          <a:xfrm>
            <a:off x="357188" y="3429000"/>
            <a:ext cx="8521700" cy="2805113"/>
          </a:xfrm>
          <a:prstGeom prst="rect">
            <a:avLst/>
          </a:prstGeom>
          <a:noFill/>
          <a:ln>
            <a:miter lim="800000"/>
            <a:headEnd/>
            <a:tailEnd/>
          </a:ln>
        </p:spPr>
        <p:txBody>
          <a:bodyPr anchor="ctr"/>
          <a:lstStyle/>
          <a:p>
            <a:pPr algn="ctr">
              <a:lnSpc>
                <a:spcPct val="150000"/>
              </a:lnSpc>
              <a:spcBef>
                <a:spcPct val="25000"/>
              </a:spcBef>
            </a:pPr>
            <a:r>
              <a:rPr lang="en-IE" sz="1800" b="0" dirty="0" smtClean="0">
                <a:solidFill>
                  <a:schemeClr val="tx1"/>
                </a:solidFill>
              </a:rPr>
              <a:t/>
            </a:r>
            <a:br>
              <a:rPr lang="en-IE" sz="1800" b="0" dirty="0" smtClean="0">
                <a:solidFill>
                  <a:schemeClr val="tx1"/>
                </a:solidFill>
              </a:rPr>
            </a:br>
            <a:r>
              <a:rPr lang="en-IE" sz="1800" dirty="0" smtClean="0">
                <a:solidFill>
                  <a:schemeClr val="tx1"/>
                </a:solidFill>
              </a:rPr>
              <a:t>Mod_16_11 Credit Worthiness Test for the SEM Band and Credit Cover Provider banks</a:t>
            </a:r>
            <a:br>
              <a:rPr lang="en-IE" sz="1800" dirty="0" smtClean="0">
                <a:solidFill>
                  <a:schemeClr val="tx1"/>
                </a:solidFill>
              </a:rPr>
            </a:br>
            <a:r>
              <a:rPr lang="en-IE" sz="1800" dirty="0" smtClean="0">
                <a:solidFill>
                  <a:schemeClr val="tx1"/>
                </a:solidFill>
              </a:rPr>
              <a:t>Modifications Committee Meeting</a:t>
            </a:r>
            <a:br>
              <a:rPr lang="en-IE" sz="1800" dirty="0" smtClean="0">
                <a:solidFill>
                  <a:schemeClr val="tx1"/>
                </a:solidFill>
              </a:rPr>
            </a:br>
            <a:r>
              <a:rPr lang="en-IE" sz="1800" dirty="0" smtClean="0">
                <a:solidFill>
                  <a:schemeClr val="tx1"/>
                </a:solidFill>
              </a:rPr>
              <a:t/>
            </a:r>
            <a:br>
              <a:rPr lang="en-IE" sz="1800" dirty="0" smtClean="0">
                <a:solidFill>
                  <a:schemeClr val="tx1"/>
                </a:solidFill>
              </a:rPr>
            </a:br>
            <a:r>
              <a:rPr lang="en-IE" sz="1800" dirty="0" smtClean="0">
                <a:solidFill>
                  <a:schemeClr val="tx1"/>
                </a:solidFill>
              </a:rPr>
              <a:t>31 January 2012</a:t>
            </a:r>
            <a:br>
              <a:rPr lang="en-IE" sz="1800" dirty="0" smtClean="0">
                <a:solidFill>
                  <a:schemeClr val="tx1"/>
                </a:solidFill>
              </a:rPr>
            </a:br>
            <a:endParaRPr lang="en-GB" sz="1800"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4100" name="TextBox 3"/>
          <p:cNvSpPr txBox="1">
            <a:spLocks noChangeArrowheads="1"/>
          </p:cNvSpPr>
          <p:nvPr/>
        </p:nvSpPr>
        <p:spPr bwMode="auto">
          <a:xfrm>
            <a:off x="385763" y="409575"/>
            <a:ext cx="8731250" cy="396875"/>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smtClean="0"/>
              <a:t>Modification Proposal (Mod_16_11)</a:t>
            </a:r>
            <a:endParaRPr lang="en-US" sz="2000" dirty="0"/>
          </a:p>
        </p:txBody>
      </p:sp>
      <p:sp>
        <p:nvSpPr>
          <p:cNvPr id="6" name="TextBox 5"/>
          <p:cNvSpPr txBox="1"/>
          <p:nvPr/>
        </p:nvSpPr>
        <p:spPr>
          <a:xfrm>
            <a:off x="470279" y="799606"/>
            <a:ext cx="8514825" cy="5493812"/>
          </a:xfrm>
          <a:prstGeom prst="rect">
            <a:avLst/>
          </a:prstGeom>
          <a:noFill/>
        </p:spPr>
        <p:txBody>
          <a:bodyPr wrap="square" rtlCol="0">
            <a:spAutoFit/>
          </a:bodyPr>
          <a:lstStyle/>
          <a:p>
            <a:pPr>
              <a:lnSpc>
                <a:spcPct val="150000"/>
              </a:lnSpc>
              <a:spcBef>
                <a:spcPts val="0"/>
              </a:spcBef>
              <a:buFont typeface="Arial" pitchFamily="34" charset="0"/>
              <a:buChar char="•"/>
            </a:pPr>
            <a:r>
              <a:rPr lang="en-IE" sz="1800" dirty="0" smtClean="0"/>
              <a:t>Proposer NIE PPB</a:t>
            </a:r>
          </a:p>
          <a:p>
            <a:pPr lvl="1">
              <a:lnSpc>
                <a:spcPct val="150000"/>
              </a:lnSpc>
              <a:spcBef>
                <a:spcPts val="0"/>
              </a:spcBef>
              <a:buFont typeface="Arial" pitchFamily="34" charset="0"/>
              <a:buChar char="•"/>
            </a:pPr>
            <a:r>
              <a:rPr lang="en-IE" sz="1800" dirty="0" smtClean="0"/>
              <a:t>Proposes </a:t>
            </a:r>
            <a:r>
              <a:rPr lang="en-IE" sz="1800" dirty="0" smtClean="0"/>
              <a:t>to strengthen </a:t>
            </a:r>
            <a:r>
              <a:rPr lang="en-IE" sz="1800" dirty="0" smtClean="0"/>
              <a:t>the </a:t>
            </a:r>
            <a:r>
              <a:rPr lang="en-IE" sz="1800" dirty="0" smtClean="0"/>
              <a:t>eligibility requirements for </a:t>
            </a:r>
            <a:r>
              <a:rPr lang="en-IE" sz="1800" dirty="0" smtClean="0"/>
              <a:t>the SEM Bank &amp; </a:t>
            </a:r>
            <a:r>
              <a:rPr lang="en-IE" sz="1800" dirty="0" smtClean="0"/>
              <a:t>LOC Providers</a:t>
            </a:r>
            <a:endParaRPr lang="en-IE" sz="1800" dirty="0" smtClean="0"/>
          </a:p>
          <a:p>
            <a:pPr>
              <a:lnSpc>
                <a:spcPct val="150000"/>
              </a:lnSpc>
              <a:spcBef>
                <a:spcPts val="0"/>
              </a:spcBef>
              <a:buFont typeface="Arial" pitchFamily="34" charset="0"/>
              <a:buChar char="•"/>
            </a:pPr>
            <a:endParaRPr lang="en-IE" sz="1800" dirty="0" smtClean="0"/>
          </a:p>
          <a:p>
            <a:pPr>
              <a:lnSpc>
                <a:spcPct val="150000"/>
              </a:lnSpc>
              <a:spcBef>
                <a:spcPts val="0"/>
              </a:spcBef>
              <a:buFont typeface="Arial" pitchFamily="34" charset="0"/>
              <a:buChar char="•"/>
            </a:pPr>
            <a:r>
              <a:rPr lang="en-IE" sz="1800" dirty="0" smtClean="0"/>
              <a:t>Mods Meeting 36 (09 June 2011)</a:t>
            </a:r>
          </a:p>
          <a:p>
            <a:pPr lvl="1">
              <a:lnSpc>
                <a:spcPct val="150000"/>
              </a:lnSpc>
              <a:spcBef>
                <a:spcPts val="0"/>
              </a:spcBef>
              <a:buFont typeface="Arial" pitchFamily="34" charset="0"/>
              <a:buChar char="•"/>
            </a:pPr>
            <a:r>
              <a:rPr lang="en-IE" sz="1800" dirty="0" smtClean="0"/>
              <a:t>Participant submit views on scope of issues</a:t>
            </a:r>
          </a:p>
          <a:p>
            <a:pPr lvl="1">
              <a:lnSpc>
                <a:spcPct val="150000"/>
              </a:lnSpc>
              <a:spcBef>
                <a:spcPts val="0"/>
              </a:spcBef>
              <a:buFont typeface="Arial" pitchFamily="34" charset="0"/>
              <a:buChar char="•"/>
            </a:pPr>
            <a:r>
              <a:rPr lang="en-IE" sz="1800" dirty="0" smtClean="0"/>
              <a:t>SEMO to seek financial </a:t>
            </a:r>
            <a:r>
              <a:rPr lang="en-IE" sz="1800" dirty="0" smtClean="0"/>
              <a:t>advice </a:t>
            </a:r>
            <a:r>
              <a:rPr lang="en-IE" sz="1800" dirty="0" smtClean="0"/>
              <a:t>on proposed changes</a:t>
            </a:r>
          </a:p>
          <a:p>
            <a:pPr>
              <a:lnSpc>
                <a:spcPct val="150000"/>
              </a:lnSpc>
              <a:spcBef>
                <a:spcPts val="0"/>
              </a:spcBef>
              <a:buFont typeface="Arial" pitchFamily="34" charset="0"/>
              <a:buChar char="•"/>
            </a:pPr>
            <a:endParaRPr lang="en-IE" sz="1800" dirty="0" smtClean="0"/>
          </a:p>
          <a:p>
            <a:pPr>
              <a:lnSpc>
                <a:spcPct val="150000"/>
              </a:lnSpc>
              <a:spcBef>
                <a:spcPts val="0"/>
              </a:spcBef>
              <a:buFont typeface="Arial" pitchFamily="34" charset="0"/>
              <a:buChar char="•"/>
            </a:pPr>
            <a:r>
              <a:rPr lang="en-IE" sz="1800" dirty="0" smtClean="0"/>
              <a:t>Participant scope feedback:</a:t>
            </a:r>
          </a:p>
          <a:p>
            <a:pPr lvl="1">
              <a:lnSpc>
                <a:spcPct val="150000"/>
              </a:lnSpc>
              <a:spcBef>
                <a:spcPts val="0"/>
              </a:spcBef>
              <a:buFont typeface="Arial" pitchFamily="34" charset="0"/>
              <a:buChar char="•"/>
            </a:pPr>
            <a:r>
              <a:rPr lang="en-IE" sz="1800" dirty="0" smtClean="0"/>
              <a:t>Consensus further consideration necessary</a:t>
            </a:r>
          </a:p>
          <a:p>
            <a:pPr marL="0" lvl="1">
              <a:lnSpc>
                <a:spcPct val="150000"/>
              </a:lnSpc>
              <a:spcBef>
                <a:spcPts val="0"/>
              </a:spcBef>
              <a:buFont typeface="Arial" pitchFamily="34" charset="0"/>
              <a:buChar char="•"/>
            </a:pPr>
            <a:endParaRPr lang="en-IE" sz="1800" dirty="0" smtClean="0"/>
          </a:p>
          <a:p>
            <a:pPr marL="0" lvl="1">
              <a:lnSpc>
                <a:spcPct val="150000"/>
              </a:lnSpc>
              <a:spcBef>
                <a:spcPts val="0"/>
              </a:spcBef>
              <a:buFont typeface="Arial" pitchFamily="34" charset="0"/>
              <a:buChar char="•"/>
            </a:pPr>
            <a:r>
              <a:rPr lang="en-IE" sz="1800" dirty="0" smtClean="0"/>
              <a:t>Meeting 37 (09 Aug 2011)</a:t>
            </a:r>
          </a:p>
          <a:p>
            <a:pPr marL="457200" lvl="2">
              <a:lnSpc>
                <a:spcPct val="150000"/>
              </a:lnSpc>
              <a:spcBef>
                <a:spcPts val="0"/>
              </a:spcBef>
              <a:buFont typeface="Arial" pitchFamily="34" charset="0"/>
              <a:buChar char="•"/>
            </a:pPr>
            <a:r>
              <a:rPr lang="en-IE" sz="1800" dirty="0" smtClean="0"/>
              <a:t>Establish a Working Group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5124" name="TextBox 3"/>
          <p:cNvSpPr txBox="1">
            <a:spLocks noChangeArrowheads="1"/>
          </p:cNvSpPr>
          <p:nvPr/>
        </p:nvSpPr>
        <p:spPr bwMode="auto">
          <a:xfrm>
            <a:off x="385763" y="409575"/>
            <a:ext cx="8731250" cy="400110"/>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smtClean="0"/>
              <a:t>Working Group 1 (15 Sept 2011)</a:t>
            </a:r>
            <a:endParaRPr lang="en-US" sz="2000" dirty="0"/>
          </a:p>
        </p:txBody>
      </p:sp>
      <p:sp>
        <p:nvSpPr>
          <p:cNvPr id="6" name="Rectangle 5"/>
          <p:cNvSpPr/>
          <p:nvPr/>
        </p:nvSpPr>
        <p:spPr>
          <a:xfrm>
            <a:off x="504680" y="847232"/>
            <a:ext cx="7976681" cy="5493812"/>
          </a:xfrm>
          <a:prstGeom prst="rect">
            <a:avLst/>
          </a:prstGeom>
        </p:spPr>
        <p:txBody>
          <a:bodyPr wrap="square">
            <a:spAutoFit/>
          </a:bodyPr>
          <a:lstStyle/>
          <a:p>
            <a:pPr>
              <a:lnSpc>
                <a:spcPct val="150000"/>
              </a:lnSpc>
              <a:spcBef>
                <a:spcPts val="0"/>
              </a:spcBef>
              <a:buFont typeface="Arial" pitchFamily="34" charset="0"/>
              <a:buChar char="•"/>
            </a:pPr>
            <a:r>
              <a:rPr lang="en-IE" sz="1800" dirty="0" smtClean="0"/>
              <a:t>Scope of WG &amp; ToR agreed</a:t>
            </a:r>
          </a:p>
          <a:p>
            <a:pPr>
              <a:lnSpc>
                <a:spcPct val="150000"/>
              </a:lnSpc>
              <a:spcBef>
                <a:spcPts val="0"/>
              </a:spcBef>
              <a:buFont typeface="Arial" pitchFamily="34" charset="0"/>
              <a:buChar char="•"/>
            </a:pPr>
            <a:r>
              <a:rPr lang="en-IE" sz="1800" dirty="0" smtClean="0"/>
              <a:t>Issues:</a:t>
            </a:r>
          </a:p>
          <a:p>
            <a:pPr lvl="1">
              <a:lnSpc>
                <a:spcPct val="150000"/>
              </a:lnSpc>
              <a:spcBef>
                <a:spcPts val="0"/>
              </a:spcBef>
              <a:buFont typeface="Arial" pitchFamily="34" charset="0"/>
              <a:buChar char="•"/>
            </a:pPr>
            <a:r>
              <a:rPr lang="en-IE" sz="1800" dirty="0" smtClean="0"/>
              <a:t>SEM Bank, Credit Ratings, Subsidiary Guarantees, Net Asset Test, Jurisdictional Branch Requirement</a:t>
            </a:r>
          </a:p>
          <a:p>
            <a:pPr>
              <a:lnSpc>
                <a:spcPct val="150000"/>
              </a:lnSpc>
              <a:spcBef>
                <a:spcPts val="0"/>
              </a:spcBef>
              <a:buFont typeface="Arial" pitchFamily="34" charset="0"/>
              <a:buChar char="•"/>
            </a:pPr>
            <a:r>
              <a:rPr lang="en-IE" sz="1800" dirty="0" smtClean="0"/>
              <a:t>Actions</a:t>
            </a:r>
          </a:p>
          <a:p>
            <a:pPr lvl="1">
              <a:lnSpc>
                <a:spcPct val="150000"/>
              </a:lnSpc>
              <a:spcBef>
                <a:spcPts val="0"/>
              </a:spcBef>
              <a:buFont typeface="Arial" pitchFamily="34" charset="0"/>
              <a:buChar char="•"/>
            </a:pPr>
            <a:r>
              <a:rPr lang="en-IE" sz="1800" dirty="0" smtClean="0"/>
              <a:t>SEMO to consider if any operational issues with changes to branch jurisdiction &amp; timelines of SEM bank tendering process</a:t>
            </a:r>
          </a:p>
          <a:p>
            <a:pPr lvl="1">
              <a:lnSpc>
                <a:spcPct val="150000"/>
              </a:lnSpc>
              <a:spcBef>
                <a:spcPts val="0"/>
              </a:spcBef>
              <a:buFont typeface="Arial" pitchFamily="34" charset="0"/>
              <a:buChar char="•"/>
            </a:pPr>
            <a:r>
              <a:rPr lang="en-IE" sz="1800" dirty="0" smtClean="0"/>
              <a:t>SEMO circulate text reflecting WG views to Pts for </a:t>
            </a:r>
            <a:r>
              <a:rPr lang="en-IE" sz="1800" dirty="0" smtClean="0"/>
              <a:t>feedback</a:t>
            </a:r>
          </a:p>
          <a:p>
            <a:pPr lvl="1">
              <a:lnSpc>
                <a:spcPct val="150000"/>
              </a:lnSpc>
              <a:spcBef>
                <a:spcPts val="0"/>
              </a:spcBef>
              <a:buFont typeface="Arial" pitchFamily="34" charset="0"/>
              <a:buChar char="•"/>
            </a:pPr>
            <a:r>
              <a:rPr lang="en-IE" sz="1800" dirty="0" smtClean="0"/>
              <a:t>Proposer to consider submitting an alternative </a:t>
            </a:r>
            <a:r>
              <a:rPr lang="en-IE" sz="1800" dirty="0" smtClean="0"/>
              <a:t>version based on wording and feedback</a:t>
            </a:r>
            <a:endParaRPr lang="en-IE" sz="1800" dirty="0" smtClean="0"/>
          </a:p>
          <a:p>
            <a:pPr>
              <a:lnSpc>
                <a:spcPct val="150000"/>
              </a:lnSpc>
              <a:spcBef>
                <a:spcPts val="0"/>
              </a:spcBef>
              <a:buFont typeface="Arial" pitchFamily="34" charset="0"/>
              <a:buChar char="•"/>
            </a:pPr>
            <a:r>
              <a:rPr lang="en-IE" sz="1800" dirty="0" smtClean="0"/>
              <a:t>Participant </a:t>
            </a:r>
            <a:r>
              <a:rPr lang="en-IE" sz="1800" dirty="0" smtClean="0"/>
              <a:t>Responses </a:t>
            </a:r>
            <a:r>
              <a:rPr lang="en-IE" sz="1800" dirty="0" smtClean="0"/>
              <a:t>received</a:t>
            </a:r>
            <a:endParaRPr lang="en-IE" sz="1800" dirty="0" smtClean="0"/>
          </a:p>
          <a:p>
            <a:pPr lvl="2">
              <a:lnSpc>
                <a:spcPct val="150000"/>
              </a:lnSpc>
              <a:spcBef>
                <a:spcPts val="0"/>
              </a:spcBef>
              <a:buFont typeface="Arial" pitchFamily="34" charset="0"/>
              <a:buChar char="•"/>
            </a:pPr>
            <a:r>
              <a:rPr lang="en-IE" sz="1800" dirty="0" smtClean="0"/>
              <a:t>Second </a:t>
            </a:r>
            <a:r>
              <a:rPr lang="en-IE" sz="1800" dirty="0" smtClean="0"/>
              <a:t>Working Group necessary</a:t>
            </a:r>
          </a:p>
          <a:p>
            <a:pPr lvl="1">
              <a:lnSpc>
                <a:spcPct val="150000"/>
              </a:lnSpc>
              <a:spcBef>
                <a:spcPts val="0"/>
              </a:spcBef>
              <a:buFont typeface="Arial" pitchFamily="34" charset="0"/>
              <a:buChar char="•"/>
            </a:pPr>
            <a:endParaRPr lang="en-IE"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6148" name="TextBox 3"/>
          <p:cNvSpPr txBox="1">
            <a:spLocks noChangeArrowheads="1"/>
          </p:cNvSpPr>
          <p:nvPr/>
        </p:nvSpPr>
        <p:spPr bwMode="auto">
          <a:xfrm>
            <a:off x="412750" y="363682"/>
            <a:ext cx="8731250" cy="400110"/>
          </a:xfrm>
          <a:prstGeom prst="rect">
            <a:avLst/>
          </a:prstGeom>
          <a:noFill/>
          <a:ln w="9525">
            <a:noFill/>
            <a:miter lim="800000"/>
            <a:headEnd/>
            <a:tailEnd/>
          </a:ln>
        </p:spPr>
        <p:txBody>
          <a:bodyPr>
            <a:spAutoFit/>
          </a:bodyPr>
          <a:lstStyle/>
          <a:p>
            <a:pPr marL="355600" indent="-355600">
              <a:buClr>
                <a:schemeClr val="tx1"/>
              </a:buClr>
              <a:buSzPts val="2000"/>
              <a:buFont typeface="Arial" charset="0"/>
              <a:buNone/>
            </a:pPr>
            <a:r>
              <a:rPr lang="en-GB" sz="2000" dirty="0" smtClean="0"/>
              <a:t>Working Group 2 – 13 Dec 2011</a:t>
            </a:r>
            <a:endParaRPr lang="en-US" sz="2000" dirty="0"/>
          </a:p>
        </p:txBody>
      </p:sp>
      <p:sp>
        <p:nvSpPr>
          <p:cNvPr id="6" name="TextBox 5"/>
          <p:cNvSpPr txBox="1"/>
          <p:nvPr/>
        </p:nvSpPr>
        <p:spPr>
          <a:xfrm>
            <a:off x="449001" y="842991"/>
            <a:ext cx="8694999" cy="4893647"/>
          </a:xfrm>
          <a:prstGeom prst="rect">
            <a:avLst/>
          </a:prstGeom>
          <a:noFill/>
        </p:spPr>
        <p:txBody>
          <a:bodyPr wrap="square" rtlCol="0">
            <a:spAutoFit/>
          </a:bodyPr>
          <a:lstStyle/>
          <a:p>
            <a:pPr>
              <a:lnSpc>
                <a:spcPct val="150000"/>
              </a:lnSpc>
              <a:spcBef>
                <a:spcPts val="0"/>
              </a:spcBef>
              <a:buFont typeface="Arial" pitchFamily="34" charset="0"/>
              <a:buChar char="•"/>
            </a:pPr>
            <a:r>
              <a:rPr lang="en-IE" sz="1600" dirty="0" smtClean="0"/>
              <a:t>Issues:</a:t>
            </a:r>
          </a:p>
          <a:p>
            <a:pPr lvl="1">
              <a:lnSpc>
                <a:spcPct val="150000"/>
              </a:lnSpc>
              <a:spcBef>
                <a:spcPts val="0"/>
              </a:spcBef>
              <a:buFont typeface="Arial" pitchFamily="34" charset="0"/>
              <a:buChar char="•"/>
            </a:pPr>
            <a:r>
              <a:rPr lang="en-IE" sz="1600" dirty="0" smtClean="0"/>
              <a:t>Government Guarantee </a:t>
            </a:r>
            <a:r>
              <a:rPr lang="en-IE" sz="1600" dirty="0" smtClean="0"/>
              <a:t>Schemes wording</a:t>
            </a:r>
            <a:endParaRPr lang="en-IE" sz="1600" dirty="0" smtClean="0"/>
          </a:p>
          <a:p>
            <a:pPr lvl="1">
              <a:lnSpc>
                <a:spcPct val="150000"/>
              </a:lnSpc>
              <a:spcBef>
                <a:spcPts val="0"/>
              </a:spcBef>
              <a:buFont typeface="Arial" pitchFamily="34" charset="0"/>
              <a:buChar char="•"/>
            </a:pPr>
            <a:r>
              <a:rPr lang="en-IE" sz="1600" dirty="0" smtClean="0"/>
              <a:t>LOCs and Government Guarantees</a:t>
            </a:r>
          </a:p>
          <a:p>
            <a:pPr lvl="1">
              <a:lnSpc>
                <a:spcPct val="150000"/>
              </a:lnSpc>
              <a:spcBef>
                <a:spcPts val="0"/>
              </a:spcBef>
              <a:buFont typeface="Arial" pitchFamily="34" charset="0"/>
              <a:buChar char="•"/>
            </a:pPr>
            <a:r>
              <a:rPr lang="en-IE" sz="1600" dirty="0" smtClean="0"/>
              <a:t>Subsidiary </a:t>
            </a:r>
            <a:r>
              <a:rPr lang="en-IE" sz="1600" dirty="0" smtClean="0"/>
              <a:t>Guarantees by parent bank</a:t>
            </a:r>
            <a:endParaRPr lang="en-IE" sz="1600" dirty="0" smtClean="0"/>
          </a:p>
          <a:p>
            <a:pPr lvl="1">
              <a:lnSpc>
                <a:spcPct val="150000"/>
              </a:lnSpc>
              <a:spcBef>
                <a:spcPts val="0"/>
              </a:spcBef>
              <a:buFont typeface="Arial" pitchFamily="34" charset="0"/>
              <a:buChar char="•"/>
            </a:pPr>
            <a:r>
              <a:rPr lang="en-IE" sz="1600" dirty="0" smtClean="0"/>
              <a:t>Treatment of </a:t>
            </a:r>
            <a:r>
              <a:rPr lang="en-IE" sz="1600" dirty="0" smtClean="0"/>
              <a:t>international banks </a:t>
            </a:r>
          </a:p>
          <a:p>
            <a:pPr>
              <a:lnSpc>
                <a:spcPct val="150000"/>
              </a:lnSpc>
              <a:spcBef>
                <a:spcPts val="0"/>
              </a:spcBef>
              <a:buFont typeface="Arial" pitchFamily="34" charset="0"/>
              <a:buChar char="•"/>
            </a:pPr>
            <a:endParaRPr lang="en-IE" sz="1600" dirty="0" smtClean="0"/>
          </a:p>
          <a:p>
            <a:pPr>
              <a:lnSpc>
                <a:spcPct val="150000"/>
              </a:lnSpc>
              <a:spcBef>
                <a:spcPts val="0"/>
              </a:spcBef>
              <a:buFont typeface="Arial" pitchFamily="34" charset="0"/>
              <a:buChar char="•"/>
            </a:pPr>
            <a:r>
              <a:rPr lang="en-IE" sz="1600" dirty="0" smtClean="0"/>
              <a:t>Actions</a:t>
            </a:r>
          </a:p>
          <a:p>
            <a:pPr lvl="1">
              <a:lnSpc>
                <a:spcPct val="150000"/>
              </a:lnSpc>
              <a:spcBef>
                <a:spcPts val="0"/>
              </a:spcBef>
              <a:buFont typeface="Arial" pitchFamily="34" charset="0"/>
              <a:buChar char="•"/>
            </a:pPr>
            <a:r>
              <a:rPr lang="en-GB" sz="1600" dirty="0" smtClean="0"/>
              <a:t>Insert clause: subsidiary relates only to non- independently rated banks</a:t>
            </a:r>
            <a:endParaRPr lang="en-IE" sz="1600" dirty="0" smtClean="0"/>
          </a:p>
          <a:p>
            <a:pPr lvl="1">
              <a:lnSpc>
                <a:spcPct val="150000"/>
              </a:lnSpc>
              <a:spcBef>
                <a:spcPts val="0"/>
              </a:spcBef>
              <a:buFont typeface="Arial" pitchFamily="34" charset="0"/>
              <a:buChar char="•"/>
            </a:pPr>
            <a:r>
              <a:rPr lang="en-GB" sz="1600" dirty="0" smtClean="0"/>
              <a:t>Remove clause relating to the inclusion of </a:t>
            </a:r>
            <a:r>
              <a:rPr lang="en-GB" sz="1600" dirty="0" err="1" smtClean="0"/>
              <a:t>gov</a:t>
            </a:r>
            <a:r>
              <a:rPr lang="en-GB" sz="1600" dirty="0" smtClean="0"/>
              <a:t> guarantee for SEM Bank</a:t>
            </a:r>
            <a:endParaRPr lang="en-IE" sz="1600" dirty="0" smtClean="0"/>
          </a:p>
          <a:p>
            <a:pPr lvl="1">
              <a:lnSpc>
                <a:spcPct val="150000"/>
              </a:lnSpc>
              <a:spcBef>
                <a:spcPts val="0"/>
              </a:spcBef>
              <a:buFont typeface="Arial" pitchFamily="34" charset="0"/>
              <a:buChar char="•"/>
            </a:pPr>
            <a:r>
              <a:rPr lang="en-GB" sz="1600" dirty="0" smtClean="0"/>
              <a:t>Modify wording re LOCs to reflect specific guarantee schemes for LOC providers</a:t>
            </a:r>
            <a:endParaRPr lang="en-IE" sz="1600" dirty="0" smtClean="0"/>
          </a:p>
          <a:p>
            <a:pPr lvl="1">
              <a:lnSpc>
                <a:spcPct val="150000"/>
              </a:lnSpc>
              <a:spcBef>
                <a:spcPts val="0"/>
              </a:spcBef>
              <a:buFont typeface="Arial" pitchFamily="34" charset="0"/>
              <a:buChar char="•"/>
            </a:pPr>
            <a:r>
              <a:rPr lang="en-GB" sz="1600" dirty="0" smtClean="0"/>
              <a:t>SEMO to circulate modified suggested wording &amp; Pts to submit comments</a:t>
            </a:r>
            <a:endParaRPr lang="en-IE" sz="1600" dirty="0" smtClean="0"/>
          </a:p>
          <a:p>
            <a:pPr lvl="1">
              <a:lnSpc>
                <a:spcPct val="150000"/>
              </a:lnSpc>
              <a:spcBef>
                <a:spcPts val="0"/>
              </a:spcBef>
              <a:buFont typeface="Arial" pitchFamily="34" charset="0"/>
              <a:buChar char="•"/>
            </a:pPr>
            <a:r>
              <a:rPr lang="en-GB" sz="1600" dirty="0" smtClean="0"/>
              <a:t>NIE Energy PPB to revise justification of Modification Proposal</a:t>
            </a:r>
          </a:p>
          <a:p>
            <a:pPr lvl="1">
              <a:lnSpc>
                <a:spcPct val="150000"/>
              </a:lnSpc>
              <a:spcBef>
                <a:spcPts val="0"/>
              </a:spcBef>
            </a:pPr>
            <a:endParaRPr lang="en-IE"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1" descr="Semo logo.jpg"/>
          <p:cNvPicPr>
            <a:picLocks noChangeAspect="1"/>
          </p:cNvPicPr>
          <p:nvPr/>
        </p:nvPicPr>
        <p:blipFill>
          <a:blip r:embed="rId3" cstate="print"/>
          <a:srcRect/>
          <a:stretch>
            <a:fillRect/>
          </a:stretch>
        </p:blipFill>
        <p:spPr bwMode="auto">
          <a:xfrm>
            <a:off x="7308850" y="95250"/>
            <a:ext cx="1727200" cy="722313"/>
          </a:xfrm>
          <a:prstGeom prst="rect">
            <a:avLst/>
          </a:prstGeom>
          <a:noFill/>
          <a:ln w="9525">
            <a:noFill/>
            <a:miter lim="800000"/>
            <a:headEnd/>
            <a:tailEnd/>
          </a:ln>
        </p:spPr>
      </p:pic>
      <p:sp>
        <p:nvSpPr>
          <p:cNvPr id="5" name="TextBox 4"/>
          <p:cNvSpPr txBox="1"/>
          <p:nvPr/>
        </p:nvSpPr>
        <p:spPr>
          <a:xfrm>
            <a:off x="328269" y="982031"/>
            <a:ext cx="8514825" cy="3508653"/>
          </a:xfrm>
          <a:prstGeom prst="rect">
            <a:avLst/>
          </a:prstGeom>
          <a:noFill/>
        </p:spPr>
        <p:txBody>
          <a:bodyPr wrap="square" rtlCol="0">
            <a:spAutoFit/>
          </a:bodyPr>
          <a:lstStyle/>
          <a:p>
            <a:pPr>
              <a:lnSpc>
                <a:spcPct val="150000"/>
              </a:lnSpc>
              <a:spcBef>
                <a:spcPts val="0"/>
              </a:spcBef>
            </a:pPr>
            <a:r>
              <a:rPr lang="en-IE" sz="2000" dirty="0" smtClean="0"/>
              <a:t>Meeting 40 (31 Jan 2012)</a:t>
            </a:r>
          </a:p>
          <a:p>
            <a:pPr>
              <a:lnSpc>
                <a:spcPct val="150000"/>
              </a:lnSpc>
              <a:spcBef>
                <a:spcPts val="0"/>
              </a:spcBef>
              <a:buFont typeface="Arial" pitchFamily="34" charset="0"/>
              <a:buChar char="•"/>
            </a:pPr>
            <a:endParaRPr lang="en-IE" sz="1600" dirty="0" smtClean="0"/>
          </a:p>
          <a:p>
            <a:pPr>
              <a:lnSpc>
                <a:spcPct val="150000"/>
              </a:lnSpc>
              <a:spcBef>
                <a:spcPts val="0"/>
              </a:spcBef>
              <a:buFont typeface="Arial" pitchFamily="34" charset="0"/>
              <a:buChar char="•"/>
            </a:pPr>
            <a:r>
              <a:rPr lang="en-IE" sz="1600" dirty="0" smtClean="0"/>
              <a:t>Wording reflective of Working Group discussion circulated 09 Jan 2012</a:t>
            </a:r>
          </a:p>
          <a:p>
            <a:pPr>
              <a:lnSpc>
                <a:spcPct val="150000"/>
              </a:lnSpc>
              <a:spcBef>
                <a:spcPts val="0"/>
              </a:spcBef>
              <a:buFont typeface="Arial" pitchFamily="34" charset="0"/>
              <a:buChar char="•"/>
            </a:pPr>
            <a:endParaRPr lang="en-IE" sz="1600" dirty="0" smtClean="0"/>
          </a:p>
          <a:p>
            <a:pPr>
              <a:lnSpc>
                <a:spcPct val="150000"/>
              </a:lnSpc>
              <a:spcBef>
                <a:spcPts val="0"/>
              </a:spcBef>
              <a:buFont typeface="Arial" pitchFamily="34" charset="0"/>
              <a:buChar char="•"/>
            </a:pPr>
            <a:r>
              <a:rPr lang="en-IE" sz="1600" dirty="0" smtClean="0"/>
              <a:t>Participant </a:t>
            </a:r>
            <a:r>
              <a:rPr lang="en-IE" sz="1600" dirty="0" smtClean="0"/>
              <a:t>feedback circulated 13 Jan 2012</a:t>
            </a:r>
          </a:p>
          <a:p>
            <a:pPr>
              <a:lnSpc>
                <a:spcPct val="150000"/>
              </a:lnSpc>
              <a:spcBef>
                <a:spcPts val="0"/>
              </a:spcBef>
              <a:buFont typeface="Arial" pitchFamily="34" charset="0"/>
              <a:buChar char="•"/>
            </a:pPr>
            <a:endParaRPr lang="en-IE" sz="1600" dirty="0" smtClean="0"/>
          </a:p>
          <a:p>
            <a:pPr>
              <a:lnSpc>
                <a:spcPct val="150000"/>
              </a:lnSpc>
              <a:spcBef>
                <a:spcPts val="0"/>
              </a:spcBef>
              <a:buFont typeface="Arial" pitchFamily="34" charset="0"/>
              <a:buChar char="•"/>
            </a:pPr>
            <a:r>
              <a:rPr lang="en-IE" sz="1600" dirty="0" smtClean="0"/>
              <a:t>Two </a:t>
            </a:r>
            <a:r>
              <a:rPr lang="en-IE" sz="1600" dirty="0" smtClean="0"/>
              <a:t>alternative versions of Mod_16_11 received</a:t>
            </a:r>
          </a:p>
          <a:p>
            <a:pPr lvl="1">
              <a:lnSpc>
                <a:spcPct val="150000"/>
              </a:lnSpc>
              <a:spcBef>
                <a:spcPts val="0"/>
              </a:spcBef>
              <a:buFont typeface="Arial" pitchFamily="34" charset="0"/>
              <a:buChar char="•"/>
            </a:pPr>
            <a:r>
              <a:rPr lang="en-IE" sz="1600" dirty="0" smtClean="0"/>
              <a:t>NIE PPB</a:t>
            </a:r>
          </a:p>
          <a:p>
            <a:pPr lvl="1">
              <a:lnSpc>
                <a:spcPct val="150000"/>
              </a:lnSpc>
              <a:spcBef>
                <a:spcPts val="0"/>
              </a:spcBef>
              <a:buFont typeface="Arial" pitchFamily="34" charset="0"/>
              <a:buChar char="•"/>
            </a:pPr>
            <a:r>
              <a:rPr lang="en-IE" sz="1600" dirty="0" smtClean="0"/>
              <a:t>Bord Gáis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Nat Grid Template">
  <a:themeElements>
    <a:clrScheme name="2_Nat Grid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Nat Grid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DDDDDD">
                <a:gamma/>
                <a:tint val="23922"/>
                <a:invGamma/>
              </a:srgbClr>
            </a:gs>
            <a:gs pos="100000">
              <a:srgbClr val="DDDDDD"/>
            </a:gs>
          </a:gsLst>
          <a:path path="rect">
            <a:fillToRect l="50000" t="50000" r="50000" b="50000"/>
          </a:path>
        </a:gradFill>
        <a:ln w="19050" cap="flat" cmpd="sng" algn="ctr">
          <a:noFill/>
          <a:prstDash val="solid"/>
          <a:round/>
          <a:headEnd type="none" w="med" len="med"/>
          <a:tailEnd type="none" w="med" len="med"/>
        </a:ln>
        <a:effectLst/>
      </a:spPr>
      <a:bodyPr vert="horz" wrap="none" lIns="640048" tIns="45718" rIns="91435" bIns="45718" numCol="1" anchor="ctr"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Tx/>
          <a:buSzTx/>
          <a:buFont typeface="Symbol" pitchFamily="18" charset="2"/>
          <a:buNone/>
          <a:tabLst/>
          <a:defRPr kumimoji="1" lang="en-US"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rgbClr val="DDDDDD">
                <a:gamma/>
                <a:tint val="23922"/>
                <a:invGamma/>
              </a:srgbClr>
            </a:gs>
            <a:gs pos="100000">
              <a:srgbClr val="DDDDDD"/>
            </a:gs>
          </a:gsLst>
          <a:path path="rect">
            <a:fillToRect l="50000" t="50000" r="50000" b="50000"/>
          </a:path>
        </a:gradFill>
        <a:ln w="19050" cap="flat" cmpd="sng" algn="ctr">
          <a:noFill/>
          <a:prstDash val="solid"/>
          <a:round/>
          <a:headEnd type="none" w="med" len="med"/>
          <a:tailEnd type="none" w="med" len="med"/>
        </a:ln>
        <a:effectLst/>
      </a:spPr>
      <a:bodyPr vert="horz" wrap="none" lIns="640048" tIns="45718" rIns="91435" bIns="45718" numCol="1" anchor="ctr"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Tx/>
          <a:buSzTx/>
          <a:buFont typeface="Symbol" pitchFamily="18" charset="2"/>
          <a:buNone/>
          <a:tabLst/>
          <a:defRPr kumimoji="1"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2_Nat Grid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Nat Grid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Nat Grid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Nat Grid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Nat Grid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Nat Grid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Nat Grid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Nat Grid Template">
  <a:themeElements>
    <a:clrScheme name="1_Nat Grid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Nat Grid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DDDDDD">
                <a:gamma/>
                <a:tint val="23922"/>
                <a:invGamma/>
              </a:srgbClr>
            </a:gs>
            <a:gs pos="100000">
              <a:srgbClr val="DDDDDD"/>
            </a:gs>
          </a:gsLst>
          <a:path path="rect">
            <a:fillToRect l="50000" t="50000" r="50000" b="50000"/>
          </a:path>
        </a:gradFill>
        <a:ln w="19050" cap="flat" cmpd="sng" algn="ctr">
          <a:noFill/>
          <a:prstDash val="solid"/>
          <a:round/>
          <a:headEnd type="none" w="med" len="med"/>
          <a:tailEnd type="none" w="med" len="med"/>
        </a:ln>
        <a:effectLst/>
      </a:spPr>
      <a:bodyPr vert="horz" wrap="none" lIns="640048" tIns="45718" rIns="91435" bIns="45718" numCol="1" anchor="ctr"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Tx/>
          <a:buSzTx/>
          <a:buFont typeface="Symbol" pitchFamily="18" charset="2"/>
          <a:buNone/>
          <a:tabLst/>
          <a:defRPr kumimoji="1" lang="en-US"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rgbClr val="DDDDDD">
                <a:gamma/>
                <a:tint val="23922"/>
                <a:invGamma/>
              </a:srgbClr>
            </a:gs>
            <a:gs pos="100000">
              <a:srgbClr val="DDDDDD"/>
            </a:gs>
          </a:gsLst>
          <a:path path="rect">
            <a:fillToRect l="50000" t="50000" r="50000" b="50000"/>
          </a:path>
        </a:gradFill>
        <a:ln w="19050" cap="flat" cmpd="sng" algn="ctr">
          <a:noFill/>
          <a:prstDash val="solid"/>
          <a:round/>
          <a:headEnd type="none" w="med" len="med"/>
          <a:tailEnd type="none" w="med" len="med"/>
        </a:ln>
        <a:effectLst/>
      </a:spPr>
      <a:bodyPr vert="horz" wrap="none" lIns="640048" tIns="45718" rIns="91435" bIns="45718" numCol="1" anchor="ctr"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Tx/>
          <a:buSzTx/>
          <a:buFont typeface="Symbol" pitchFamily="18" charset="2"/>
          <a:buNone/>
          <a:tabLst/>
          <a:defRPr kumimoji="1"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1_Nat Grid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Nat Grid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Nat Grid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Nat Grid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Nat Grid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Nat Grid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Nat Grid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ModID xmlns="bd8dd43f-48f8-46ce-9b8d-78f402b7750b">624</ModID>
    <FromMMT xmlns="f69c7b9a-bbed-41f8-b24c-bbeb71979adf">true</FromMMT>
    <MMTID xmlns="f69c7b9a-bbed-41f8-b24c-bbeb71979adf">1326</MMTID>
  </documentManagement>
</p:properties>
</file>

<file path=customXml/itemProps1.xml><?xml version="1.0" encoding="utf-8"?>
<ds:datastoreItem xmlns:ds="http://schemas.openxmlformats.org/officeDocument/2006/customXml" ds:itemID="{4F166402-E1F4-4D2E-838B-7BAF3F2D0543}"/>
</file>

<file path=customXml/itemProps2.xml><?xml version="1.0" encoding="utf-8"?>
<ds:datastoreItem xmlns:ds="http://schemas.openxmlformats.org/officeDocument/2006/customXml" ds:itemID="{923F696B-5679-410E-BAAA-613948A10413}"/>
</file>

<file path=customXml/itemProps3.xml><?xml version="1.0" encoding="utf-8"?>
<ds:datastoreItem xmlns:ds="http://schemas.openxmlformats.org/officeDocument/2006/customXml" ds:itemID="{A778C9A3-226C-4110-B2D8-105B2223CE51}"/>
</file>

<file path=docProps/app.xml><?xml version="1.0" encoding="utf-8"?>
<Properties xmlns="http://schemas.openxmlformats.org/officeDocument/2006/extended-properties" xmlns:vt="http://schemas.openxmlformats.org/officeDocument/2006/docPropsVTypes">
  <Template>M:\Document Management System\Presentation\Nat Grid Template.ppt</Template>
  <TotalTime>83477</TotalTime>
  <Words>579</Words>
  <Application>Microsoft Office PowerPoint</Application>
  <PresentationFormat>On-screen Show (4:3)</PresentationFormat>
  <Paragraphs>111</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2_Nat Grid Template</vt:lpstr>
      <vt:lpstr>1_Nat Grid Template</vt:lpstr>
      <vt:lpstr> Mod_16_11 Credit Worthiness Test for the SEM Band and Credit Cover Provider banks Modifications Committee Meeting  31 January 2012 </vt:lpstr>
      <vt:lpstr>Slide 2</vt:lpstr>
      <vt:lpstr>Slide 3</vt:lpstr>
      <vt:lpstr>Slide 4</vt:lpstr>
      <vt:lpstr>Slide 5</vt:lpstr>
    </vt:vector>
  </TitlesOfParts>
  <Company>ESB National Grid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40 Slides</dc:title>
  <dc:creator>Blandine Thiry</dc:creator>
  <cp:lastModifiedBy>aodonnell</cp:lastModifiedBy>
  <cp:revision>1303</cp:revision>
  <cp:lastPrinted>2002-07-25T14:31:52Z</cp:lastPrinted>
  <dcterms:created xsi:type="dcterms:W3CDTF">2002-03-27T14:53:01Z</dcterms:created>
  <dcterms:modified xsi:type="dcterms:W3CDTF">2012-01-30T18:46:53Z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962</vt:lpwstr>
  </property>
  <property fmtid="{D5CDD505-2E9C-101B-9397-08002B2CF9AE}" pid="7" name="Year of Modification Proposal">
    <vt:lpwstr>2011</vt:lpwstr>
  </property>
  <property fmtid="{D5CDD505-2E9C-101B-9397-08002B2CF9AE}" pid="8" name="Document Type">
    <vt:lpwstr>Slides</vt:lpwstr>
  </property>
  <property fmtid="{D5CDD505-2E9C-101B-9397-08002B2CF9AE}" pid="9" name="_CopySource">
    <vt:lpwstr>Meeting 40 Slides.pptx</vt:lpwstr>
  </property>
  <property fmtid="{D5CDD505-2E9C-101B-9397-08002B2CF9AE}" pid="10" name="Order">
    <vt:r8>321700</vt:r8>
  </property>
  <property fmtid="{D5CDD505-2E9C-101B-9397-08002B2CF9AE}" pid="11" name="TemplateUrl">
    <vt:lpwstr/>
  </property>
  <property fmtid="{D5CDD505-2E9C-101B-9397-08002B2CF9AE}" pid="12" name="_SourceUrl">
    <vt:lpwstr/>
  </property>
  <property fmtid="{D5CDD505-2E9C-101B-9397-08002B2CF9AE}" pid="13" name="_SharedFileIndex">
    <vt:lpwstr/>
  </property>
  <property fmtid="{D5CDD505-2E9C-101B-9397-08002B2CF9AE}" pid="14" name="xd_Signature">
    <vt:bool>false</vt:bool>
  </property>
  <property fmtid="{D5CDD505-2E9C-101B-9397-08002B2CF9AE}" pid="15" name="xd_ProgID">
    <vt:lpwstr/>
  </property>
</Properties>
</file>