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4" r:id="rId4"/>
  </p:sldMasterIdLst>
  <p:notesMasterIdLst>
    <p:notesMasterId r:id="rId14"/>
  </p:notesMasterIdLst>
  <p:handoutMasterIdLst>
    <p:handoutMasterId r:id="rId15"/>
  </p:handoutMasterIdLst>
  <p:sldIdLst>
    <p:sldId id="1116" r:id="rId5"/>
    <p:sldId id="1165" r:id="rId6"/>
    <p:sldId id="1166" r:id="rId7"/>
    <p:sldId id="1156" r:id="rId8"/>
    <p:sldId id="1154" r:id="rId9"/>
    <p:sldId id="1157" r:id="rId10"/>
    <p:sldId id="1167" r:id="rId11"/>
    <p:sldId id="1183" r:id="rId12"/>
    <p:sldId id="1135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orient="horz" pos="435">
          <p15:clr>
            <a:srgbClr val="A4A3A4"/>
          </p15:clr>
        </p15:guide>
        <p15:guide id="3" orient="horz" pos="516">
          <p15:clr>
            <a:srgbClr val="A4A3A4"/>
          </p15:clr>
        </p15:guide>
        <p15:guide id="4" pos="2813">
          <p15:clr>
            <a:srgbClr val="A4A3A4"/>
          </p15:clr>
        </p15:guide>
        <p15:guide id="5" pos="5550">
          <p15:clr>
            <a:srgbClr val="A4A3A4"/>
          </p15:clr>
        </p15:guide>
        <p15:guide id="6" pos="302">
          <p15:clr>
            <a:srgbClr val="A4A3A4"/>
          </p15:clr>
        </p15:guide>
        <p15:guide id="7" pos="27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FFFFFF"/>
    <a:srgbClr val="CC0000"/>
    <a:srgbClr val="008000"/>
    <a:srgbClr val="4F4F4F"/>
    <a:srgbClr val="BFBFBF"/>
    <a:srgbClr val="919195"/>
    <a:srgbClr val="919595"/>
    <a:srgbClr val="FFC844"/>
    <a:srgbClr val="9393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247" autoAdjust="0"/>
    <p:restoredTop sz="97849" autoAdjust="0"/>
  </p:normalViewPr>
  <p:slideViewPr>
    <p:cSldViewPr snapToGrid="0">
      <p:cViewPr varScale="1">
        <p:scale>
          <a:sx n="64" d="100"/>
          <a:sy n="64" d="100"/>
        </p:scale>
        <p:origin x="-102" y="-444"/>
      </p:cViewPr>
      <p:guideLst>
        <p:guide orient="horz" pos="4319"/>
        <p:guide orient="horz" pos="435"/>
        <p:guide orient="horz" pos="516"/>
        <p:guide pos="2813"/>
        <p:guide pos="5550"/>
        <p:guide pos="302"/>
        <p:guide pos="27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58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atrick.liddy\Google%20Drive\Activation%20Energy\EnerNoc%20Files\Availabil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Activation Energy Growth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2879244520582817E-2"/>
          <c:y val="0.12357725242703008"/>
          <c:w val="0.93666844349482081"/>
          <c:h val="0.66349073460365249"/>
        </c:manualLayout>
      </c:layout>
      <c:lineChart>
        <c:grouping val="standard"/>
        <c:ser>
          <c:idx val="0"/>
          <c:order val="0"/>
          <c:tx>
            <c:strRef>
              <c:f>'EP1'!$K$1</c:f>
              <c:strCache>
                <c:ptCount val="1"/>
                <c:pt idx="0">
                  <c:v>Average MW Delivered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'EP1'!$J$2:$J$31</c:f>
              <c:numCache>
                <c:formatCode>mmm\-yy</c:formatCode>
                <c:ptCount val="30"/>
                <c:pt idx="0">
                  <c:v>41091</c:v>
                </c:pt>
                <c:pt idx="1">
                  <c:v>41122</c:v>
                </c:pt>
                <c:pt idx="2">
                  <c:v>41153</c:v>
                </c:pt>
                <c:pt idx="3">
                  <c:v>41183</c:v>
                </c:pt>
                <c:pt idx="4">
                  <c:v>41214</c:v>
                </c:pt>
                <c:pt idx="5">
                  <c:v>41244</c:v>
                </c:pt>
                <c:pt idx="6">
                  <c:v>41275</c:v>
                </c:pt>
                <c:pt idx="7">
                  <c:v>41306</c:v>
                </c:pt>
                <c:pt idx="8">
                  <c:v>41334</c:v>
                </c:pt>
                <c:pt idx="9">
                  <c:v>41365</c:v>
                </c:pt>
                <c:pt idx="10">
                  <c:v>41395</c:v>
                </c:pt>
                <c:pt idx="11">
                  <c:v>41426</c:v>
                </c:pt>
                <c:pt idx="12">
                  <c:v>41456</c:v>
                </c:pt>
                <c:pt idx="13">
                  <c:v>41487</c:v>
                </c:pt>
                <c:pt idx="14">
                  <c:v>41518</c:v>
                </c:pt>
                <c:pt idx="15">
                  <c:v>41548</c:v>
                </c:pt>
                <c:pt idx="16">
                  <c:v>41579</c:v>
                </c:pt>
                <c:pt idx="17">
                  <c:v>41609</c:v>
                </c:pt>
                <c:pt idx="18">
                  <c:v>41640</c:v>
                </c:pt>
                <c:pt idx="19">
                  <c:v>41671</c:v>
                </c:pt>
                <c:pt idx="20">
                  <c:v>41699</c:v>
                </c:pt>
                <c:pt idx="21">
                  <c:v>41730</c:v>
                </c:pt>
                <c:pt idx="22">
                  <c:v>41760</c:v>
                </c:pt>
                <c:pt idx="23">
                  <c:v>41791</c:v>
                </c:pt>
                <c:pt idx="24">
                  <c:v>41821</c:v>
                </c:pt>
                <c:pt idx="25">
                  <c:v>41852</c:v>
                </c:pt>
                <c:pt idx="26">
                  <c:v>41883</c:v>
                </c:pt>
                <c:pt idx="27">
                  <c:v>41913</c:v>
                </c:pt>
                <c:pt idx="28">
                  <c:v>41944</c:v>
                </c:pt>
                <c:pt idx="29">
                  <c:v>41974</c:v>
                </c:pt>
              </c:numCache>
            </c:numRef>
          </c:cat>
          <c:val>
            <c:numRef>
              <c:f>'EP1'!$K$2:$K$31</c:f>
              <c:numCache>
                <c:formatCode>General</c:formatCode>
                <c:ptCount val="30"/>
                <c:pt idx="0">
                  <c:v>10.754727150537635</c:v>
                </c:pt>
                <c:pt idx="1">
                  <c:v>11.310438844086024</c:v>
                </c:pt>
                <c:pt idx="2">
                  <c:v>11.617106250000003</c:v>
                </c:pt>
                <c:pt idx="3">
                  <c:v>11.182685234899333</c:v>
                </c:pt>
                <c:pt idx="4">
                  <c:v>10.753633333333333</c:v>
                </c:pt>
                <c:pt idx="5">
                  <c:v>11.575155241935487</c:v>
                </c:pt>
                <c:pt idx="6">
                  <c:v>16.661357526881719</c:v>
                </c:pt>
                <c:pt idx="7">
                  <c:v>21.056270089285725</c:v>
                </c:pt>
                <c:pt idx="8">
                  <c:v>24.966777254374154</c:v>
                </c:pt>
                <c:pt idx="9">
                  <c:v>24.729045138888903</c:v>
                </c:pt>
                <c:pt idx="10">
                  <c:v>26.779230510752686</c:v>
                </c:pt>
                <c:pt idx="11">
                  <c:v>26.672315277777777</c:v>
                </c:pt>
                <c:pt idx="12">
                  <c:v>28.530554435483868</c:v>
                </c:pt>
                <c:pt idx="13">
                  <c:v>28.294848118279575</c:v>
                </c:pt>
                <c:pt idx="14">
                  <c:v>27.741525694444427</c:v>
                </c:pt>
                <c:pt idx="15">
                  <c:v>27.693465100671137</c:v>
                </c:pt>
                <c:pt idx="16">
                  <c:v>21.759119444444444</c:v>
                </c:pt>
                <c:pt idx="17">
                  <c:v>30.99755712365592</c:v>
                </c:pt>
                <c:pt idx="18">
                  <c:v>31.031648521505382</c:v>
                </c:pt>
                <c:pt idx="19">
                  <c:v>30.388764136904729</c:v>
                </c:pt>
                <c:pt idx="20">
                  <c:v>48.559442799461664</c:v>
                </c:pt>
                <c:pt idx="21">
                  <c:v>43.564952777777762</c:v>
                </c:pt>
                <c:pt idx="22">
                  <c:v>50.763995967741906</c:v>
                </c:pt>
                <c:pt idx="23">
                  <c:v>50.52847013888892</c:v>
                </c:pt>
                <c:pt idx="24">
                  <c:v>53.674483870967691</c:v>
                </c:pt>
                <c:pt idx="25">
                  <c:v>65</c:v>
                </c:pt>
                <c:pt idx="26">
                  <c:v>69</c:v>
                </c:pt>
                <c:pt idx="27">
                  <c:v>70</c:v>
                </c:pt>
                <c:pt idx="28">
                  <c:v>70</c:v>
                </c:pt>
                <c:pt idx="29">
                  <c:v>73</c:v>
                </c:pt>
              </c:numCache>
            </c:numRef>
          </c:val>
        </c:ser>
        <c:ser>
          <c:idx val="2"/>
          <c:order val="1"/>
          <c:tx>
            <c:strRef>
              <c:f>'EP1'!$L$1</c:f>
              <c:strCache>
                <c:ptCount val="1"/>
                <c:pt idx="0">
                  <c:v>Registered MW Capacity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'EP1'!$J$2:$J$31</c:f>
              <c:numCache>
                <c:formatCode>mmm\-yy</c:formatCode>
                <c:ptCount val="30"/>
                <c:pt idx="0">
                  <c:v>41091</c:v>
                </c:pt>
                <c:pt idx="1">
                  <c:v>41122</c:v>
                </c:pt>
                <c:pt idx="2">
                  <c:v>41153</c:v>
                </c:pt>
                <c:pt idx="3">
                  <c:v>41183</c:v>
                </c:pt>
                <c:pt idx="4">
                  <c:v>41214</c:v>
                </c:pt>
                <c:pt idx="5">
                  <c:v>41244</c:v>
                </c:pt>
                <c:pt idx="6">
                  <c:v>41275</c:v>
                </c:pt>
                <c:pt idx="7">
                  <c:v>41306</c:v>
                </c:pt>
                <c:pt idx="8">
                  <c:v>41334</c:v>
                </c:pt>
                <c:pt idx="9">
                  <c:v>41365</c:v>
                </c:pt>
                <c:pt idx="10">
                  <c:v>41395</c:v>
                </c:pt>
                <c:pt idx="11">
                  <c:v>41426</c:v>
                </c:pt>
                <c:pt idx="12">
                  <c:v>41456</c:v>
                </c:pt>
                <c:pt idx="13">
                  <c:v>41487</c:v>
                </c:pt>
                <c:pt idx="14">
                  <c:v>41518</c:v>
                </c:pt>
                <c:pt idx="15">
                  <c:v>41548</c:v>
                </c:pt>
                <c:pt idx="16">
                  <c:v>41579</c:v>
                </c:pt>
                <c:pt idx="17">
                  <c:v>41609</c:v>
                </c:pt>
                <c:pt idx="18">
                  <c:v>41640</c:v>
                </c:pt>
                <c:pt idx="19">
                  <c:v>41671</c:v>
                </c:pt>
                <c:pt idx="20">
                  <c:v>41699</c:v>
                </c:pt>
                <c:pt idx="21">
                  <c:v>41730</c:v>
                </c:pt>
                <c:pt idx="22">
                  <c:v>41760</c:v>
                </c:pt>
                <c:pt idx="23">
                  <c:v>41791</c:v>
                </c:pt>
                <c:pt idx="24">
                  <c:v>41821</c:v>
                </c:pt>
                <c:pt idx="25">
                  <c:v>41852</c:v>
                </c:pt>
                <c:pt idx="26">
                  <c:v>41883</c:v>
                </c:pt>
                <c:pt idx="27">
                  <c:v>41913</c:v>
                </c:pt>
                <c:pt idx="28">
                  <c:v>41944</c:v>
                </c:pt>
                <c:pt idx="29">
                  <c:v>41974</c:v>
                </c:pt>
              </c:numCache>
            </c:numRef>
          </c:cat>
          <c:val>
            <c:numRef>
              <c:f>'EP1'!$L$2:$L$31</c:f>
              <c:numCache>
                <c:formatCode>General</c:formatCode>
                <c:ptCount val="30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27</c:v>
                </c:pt>
                <c:pt idx="6">
                  <c:v>27</c:v>
                </c:pt>
                <c:pt idx="7">
                  <c:v>33</c:v>
                </c:pt>
                <c:pt idx="8">
                  <c:v>33</c:v>
                </c:pt>
                <c:pt idx="9">
                  <c:v>38</c:v>
                </c:pt>
                <c:pt idx="10">
                  <c:v>38</c:v>
                </c:pt>
                <c:pt idx="11">
                  <c:v>38</c:v>
                </c:pt>
                <c:pt idx="12">
                  <c:v>38</c:v>
                </c:pt>
                <c:pt idx="13">
                  <c:v>38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72</c:v>
                </c:pt>
                <c:pt idx="20">
                  <c:v>72</c:v>
                </c:pt>
                <c:pt idx="21">
                  <c:v>72</c:v>
                </c:pt>
                <c:pt idx="22">
                  <c:v>72</c:v>
                </c:pt>
                <c:pt idx="23">
                  <c:v>72</c:v>
                </c:pt>
                <c:pt idx="24">
                  <c:v>87</c:v>
                </c:pt>
                <c:pt idx="25">
                  <c:v>87</c:v>
                </c:pt>
                <c:pt idx="26">
                  <c:v>96</c:v>
                </c:pt>
                <c:pt idx="27">
                  <c:v>96</c:v>
                </c:pt>
                <c:pt idx="28">
                  <c:v>97</c:v>
                </c:pt>
                <c:pt idx="29">
                  <c:v>104</c:v>
                </c:pt>
              </c:numCache>
            </c:numRef>
          </c:val>
        </c:ser>
        <c:dLbls/>
        <c:marker val="1"/>
        <c:axId val="66668800"/>
        <c:axId val="66678784"/>
      </c:lineChart>
      <c:dateAx>
        <c:axId val="66668800"/>
        <c:scaling>
          <c:orientation val="minMax"/>
        </c:scaling>
        <c:axPos val="b"/>
        <c:numFmt formatCode="mmm\-yy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78784"/>
        <c:crosses val="autoZero"/>
        <c:auto val="1"/>
        <c:lblOffset val="100"/>
        <c:baseTimeUnit val="months"/>
      </c:dateAx>
      <c:valAx>
        <c:axId val="66678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6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B8BEC2F4-71E2-4B2A-8DEF-C8AD9D6B9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160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EC6DCDCF-3011-43F5-95CB-D48649744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884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271" eaLnBrk="1" hangingPunct="1"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DCDCF-3011-43F5-95CB-D4864974406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84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DCDCF-3011-43F5-95CB-D4864974406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6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DCDCF-3011-43F5-95CB-D486497440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239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DCDCF-3011-43F5-95CB-D486497440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56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DCDCF-3011-43F5-95CB-D486497440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40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DCDCF-3011-43F5-95CB-D486497440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506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32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53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4371" indent="-2367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77893" indent="-2367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1415" indent="-2367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24937" indent="-2367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D36873-14A8-E741-9100-FA7C5F3AFC4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03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4376" y="-104588"/>
            <a:ext cx="9417750" cy="706717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17225" y="4522243"/>
            <a:ext cx="5542207" cy="385680"/>
          </a:xfrm>
        </p:spPr>
        <p:txBody>
          <a:bodyPr lIns="182880" anchor="t" anchorCtr="0"/>
          <a:lstStyle>
            <a:lvl1pPr algn="l">
              <a:defRPr sz="24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07661" y="5039449"/>
            <a:ext cx="5543550" cy="197490"/>
          </a:xfrm>
          <a:prstGeom prst="rect">
            <a:avLst/>
          </a:prstGeom>
          <a:ln algn="ctr"/>
        </p:spPr>
        <p:txBody>
          <a:bodyPr lIns="182880" anchor="t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Master Subtitle Style | August 12, 2012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155152" y="4553046"/>
            <a:ext cx="123421" cy="680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oom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0801"/>
            <a:ext cx="4544183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477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4663" y="424439"/>
            <a:ext cx="8099425" cy="507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4662" y="832867"/>
            <a:ext cx="8123427" cy="422724"/>
          </a:xfrm>
        </p:spPr>
        <p:txBody>
          <a:bodyPr/>
          <a:lstStyle>
            <a:lvl1pPr marL="6350" indent="-635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US" sz="1600" kern="1200" dirty="0" smtClean="0">
                <a:solidFill>
                  <a:srgbClr val="4F4F4F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buNone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2pPr>
            <a:lvl3pPr>
              <a:buNone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3pPr>
            <a:lvl4pPr>
              <a:buNone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4pPr>
            <a:lvl5pPr>
              <a:buNone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05156" y="3084054"/>
            <a:ext cx="1828610" cy="2143038"/>
          </a:xfrm>
        </p:spPr>
        <p:txBody>
          <a:bodyPr/>
          <a:lstStyle>
            <a:lvl1pPr marL="168275" indent="-168275">
              <a:defRPr sz="1400"/>
            </a:lvl1pPr>
            <a:lvl2pPr marL="395288" indent="-177800">
              <a:defRPr/>
            </a:lvl2pPr>
            <a:lvl3pPr marL="577850" indent="-180975">
              <a:defRPr/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500952" y="3084054"/>
            <a:ext cx="1828610" cy="2143038"/>
          </a:xfrm>
        </p:spPr>
        <p:txBody>
          <a:bodyPr/>
          <a:lstStyle>
            <a:lvl1pPr marL="168275" indent="-168275">
              <a:defRPr sz="1400"/>
            </a:lvl1pPr>
            <a:lvl2pPr marL="395288" indent="-177800">
              <a:defRPr/>
            </a:lvl2pPr>
            <a:lvl3pPr marL="577850" indent="-180975">
              <a:defRPr/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474192" y="3084054"/>
            <a:ext cx="1828610" cy="2143038"/>
          </a:xfrm>
        </p:spPr>
        <p:txBody>
          <a:bodyPr/>
          <a:lstStyle>
            <a:lvl1pPr marL="168275" indent="-168275">
              <a:defRPr sz="1400"/>
            </a:lvl1pPr>
            <a:lvl2pPr marL="395288" indent="-177800">
              <a:defRPr/>
            </a:lvl2pPr>
            <a:lvl3pPr marL="577850" indent="-180975">
              <a:defRPr/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455392" y="3084054"/>
            <a:ext cx="1828610" cy="2143038"/>
          </a:xfrm>
        </p:spPr>
        <p:txBody>
          <a:bodyPr/>
          <a:lstStyle>
            <a:lvl1pPr marL="168275" indent="-168275">
              <a:defRPr sz="1400"/>
            </a:lvl1pPr>
            <a:lvl2pPr marL="395288" indent="-177800">
              <a:defRPr/>
            </a:lvl2pPr>
            <a:lvl3pPr marL="622300" indent="-173038">
              <a:defRPr/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SmartArt Placeholder 15"/>
          <p:cNvSpPr>
            <a:spLocks noGrp="1"/>
          </p:cNvSpPr>
          <p:nvPr>
            <p:ph type="dgm" sz="quarter" idx="18"/>
          </p:nvPr>
        </p:nvSpPr>
        <p:spPr>
          <a:xfrm>
            <a:off x="490538" y="1828116"/>
            <a:ext cx="8066087" cy="1160462"/>
          </a:xfrm>
        </p:spPr>
        <p:txBody>
          <a:bodyPr/>
          <a:lstStyle>
            <a:lvl1pPr>
              <a:buFont typeface="Arial" pitchFamily="34" charset="0"/>
              <a:buNone/>
              <a:defRPr sz="1600"/>
            </a:lvl1pPr>
          </a:lstStyle>
          <a:p>
            <a:r>
              <a:rPr lang="en-US" smtClean="0"/>
              <a:t>Click icon to add SmartArt graphic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782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24439"/>
            <a:ext cx="8099425" cy="507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4662" y="832867"/>
            <a:ext cx="8123427" cy="422724"/>
          </a:xfrm>
        </p:spPr>
        <p:txBody>
          <a:bodyPr/>
          <a:lstStyle>
            <a:lvl1pPr marL="6350" indent="-635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US" sz="1600" kern="1200" dirty="0" smtClean="0">
                <a:solidFill>
                  <a:srgbClr val="4F4F4F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buNone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2pPr>
            <a:lvl3pPr>
              <a:buNone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3pPr>
            <a:lvl4pPr>
              <a:buNone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4pPr>
            <a:lvl5pPr>
              <a:buNone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Goes Here (2 lines Max!)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91821" y="1692915"/>
            <a:ext cx="6864823" cy="3984625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732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080000" y="1069048"/>
            <a:ext cx="6100" cy="5433352"/>
          </a:xfrm>
          <a:prstGeom prst="line">
            <a:avLst/>
          </a:prstGeom>
          <a:ln>
            <a:solidFill>
              <a:srgbClr val="91919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93713" y="1117601"/>
            <a:ext cx="4425950" cy="229325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919195"/>
                </a:solidFill>
              </a:defRPr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10175" y="1103313"/>
            <a:ext cx="3570288" cy="2322058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919195"/>
                </a:solidFill>
              </a:defRPr>
            </a:lvl1pPr>
            <a:lvl2pPr marL="0" indent="0">
              <a:buFontTx/>
              <a:buNone/>
              <a:defRPr baseline="0">
                <a:solidFill>
                  <a:srgbClr val="4F4F4F"/>
                </a:solidFill>
              </a:defRPr>
            </a:lvl2pPr>
            <a:lvl3pPr>
              <a:defRPr>
                <a:solidFill>
                  <a:srgbClr val="4F4F4F"/>
                </a:solidFill>
              </a:defRPr>
            </a:lvl3pPr>
            <a:lvl4pPr>
              <a:defRPr>
                <a:solidFill>
                  <a:srgbClr val="4F4F4F"/>
                </a:solidFill>
              </a:defRPr>
            </a:lvl4pPr>
            <a:lvl5pPr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5224463" y="3759200"/>
            <a:ext cx="3586162" cy="2684463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9191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08000" y="3875088"/>
            <a:ext cx="4441825" cy="2568575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919595"/>
                </a:solidFill>
              </a:defRPr>
            </a:lvl1pPr>
            <a:lvl2pPr marL="0" indent="0">
              <a:buFontTx/>
              <a:buNone/>
              <a:defRPr sz="1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06127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0149" y="426573"/>
            <a:ext cx="8099425" cy="3914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9262" y="822960"/>
            <a:ext cx="8101584" cy="466344"/>
          </a:xfr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rgbClr val="4F4F4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xmlns="" val="396293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4663" y="441087"/>
            <a:ext cx="8099425" cy="3914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99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262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4376" y="-104588"/>
            <a:ext cx="9417750" cy="7067176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17225" y="4522243"/>
            <a:ext cx="5542207" cy="385680"/>
          </a:xfrm>
        </p:spPr>
        <p:txBody>
          <a:bodyPr lIns="182880" anchor="t" anchorCtr="0"/>
          <a:lstStyle>
            <a:lvl1pPr algn="l">
              <a:defRPr sz="24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07661" y="5039449"/>
            <a:ext cx="5543550" cy="197490"/>
          </a:xfrm>
          <a:prstGeom prst="rect">
            <a:avLst/>
          </a:prstGeom>
          <a:ln algn="ctr"/>
        </p:spPr>
        <p:txBody>
          <a:bodyPr lIns="182880" anchor="t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Master Subtitle Style | August 12, 2012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155152" y="4553046"/>
            <a:ext cx="123421" cy="680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5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4376" y="-104588"/>
            <a:ext cx="9417750" cy="7067176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17225" y="4522243"/>
            <a:ext cx="5542207" cy="385680"/>
          </a:xfrm>
        </p:spPr>
        <p:txBody>
          <a:bodyPr lIns="182880" anchor="t" anchorCtr="0"/>
          <a:lstStyle>
            <a:lvl1pPr algn="l">
              <a:defRPr sz="24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155152" y="4553046"/>
            <a:ext cx="123421" cy="3730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70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1760"/>
            <a:ext cx="9416526" cy="7081520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961" y="277982"/>
            <a:ext cx="4258990" cy="82945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584980" y="3856360"/>
            <a:ext cx="121698" cy="180231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76" y="3701598"/>
            <a:ext cx="5573713" cy="2176688"/>
          </a:xfrm>
        </p:spPr>
        <p:txBody>
          <a:bodyPr/>
          <a:lstStyle>
            <a:lvl1pPr marL="0" indent="0" algn="r">
              <a:lnSpc>
                <a:spcPct val="150000"/>
              </a:lnSpc>
              <a:buFontTx/>
              <a:buNone/>
              <a:defRPr sz="1800">
                <a:solidFill>
                  <a:srgbClr val="919195"/>
                </a:solidFill>
              </a:defRPr>
            </a:lvl1pPr>
            <a:lvl2pPr marL="174625" indent="0" algn="r">
              <a:lnSpc>
                <a:spcPct val="150000"/>
              </a:lnSpc>
              <a:buFontTx/>
              <a:buNone/>
              <a:defRPr sz="1400">
                <a:solidFill>
                  <a:srgbClr val="4F4F4F"/>
                </a:solidFill>
              </a:defRPr>
            </a:lvl2pPr>
            <a:lvl3pPr marL="347662" indent="0" algn="r">
              <a:lnSpc>
                <a:spcPct val="150000"/>
              </a:lnSpc>
              <a:buFontTx/>
              <a:buNone/>
              <a:defRPr sz="1400">
                <a:solidFill>
                  <a:srgbClr val="4F4F4F"/>
                </a:solidFill>
              </a:defRPr>
            </a:lvl3pPr>
            <a:lvl4pPr marL="571500" indent="0" algn="r">
              <a:lnSpc>
                <a:spcPct val="150000"/>
              </a:lnSpc>
              <a:buFontTx/>
              <a:buNone/>
              <a:defRPr sz="1400">
                <a:solidFill>
                  <a:srgbClr val="4F4F4F"/>
                </a:solidFill>
              </a:defRPr>
            </a:lvl4pPr>
            <a:lvl5pPr marL="798512" indent="0" algn="r">
              <a:lnSpc>
                <a:spcPct val="150000"/>
              </a:lnSpc>
              <a:buFontTx/>
              <a:buNone/>
              <a:defRPr sz="1400" baseline="0">
                <a:solidFill>
                  <a:srgbClr val="4F4F4F"/>
                </a:solidFill>
              </a:defRPr>
            </a:lvl5pPr>
          </a:lstStyle>
          <a:p>
            <a:pPr lvl="0"/>
            <a:r>
              <a:rPr lang="en-US" dirty="0" smtClean="0"/>
              <a:t>Name of Presenter</a:t>
            </a:r>
          </a:p>
          <a:p>
            <a:pPr lvl="1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Phone number</a:t>
            </a:r>
          </a:p>
          <a:p>
            <a:pPr lvl="3"/>
            <a:r>
              <a:rPr lang="en-US" dirty="0" smtClean="0"/>
              <a:t>Email address</a:t>
            </a:r>
          </a:p>
          <a:p>
            <a:pPr lvl="4"/>
            <a:r>
              <a:rPr lang="en-US" dirty="0" smtClean="0"/>
              <a:t>Web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147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chnical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267286" y="635305"/>
            <a:ext cx="4839286" cy="254462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ED9E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00" smtClean="0">
              <a:solidFill>
                <a:srgbClr val="0041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618288"/>
            <a:ext cx="2133600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18288"/>
            <a:ext cx="2895600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260350" y="257175"/>
            <a:ext cx="8631238" cy="6342063"/>
          </a:xfrm>
          <a:prstGeom prst="roundRect">
            <a:avLst>
              <a:gd name="adj" fmla="val 3556"/>
            </a:avLst>
          </a:prstGeom>
          <a:noFill/>
          <a:ln w="9525">
            <a:solidFill>
              <a:srgbClr val="99B1C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 smtClean="0">
              <a:solidFill>
                <a:srgbClr val="00417B"/>
              </a:solidFill>
            </a:endParaRPr>
          </a:p>
        </p:txBody>
      </p:sp>
      <p:sp>
        <p:nvSpPr>
          <p:cNvPr id="10" name="Line 18"/>
          <p:cNvSpPr>
            <a:spLocks noChangeShapeType="1"/>
          </p:cNvSpPr>
          <p:nvPr userDrawn="1"/>
        </p:nvSpPr>
        <p:spPr bwMode="auto">
          <a:xfrm>
            <a:off x="264624" y="3181618"/>
            <a:ext cx="4845259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sz="1000" baseline="0" smtClean="0">
              <a:solidFill>
                <a:srgbClr val="00417B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96888" y="1142721"/>
            <a:ext cx="4276725" cy="403691"/>
          </a:xfrm>
        </p:spPr>
        <p:txBody>
          <a:bodyPr/>
          <a:lstStyle>
            <a:lvl1pPr>
              <a:lnSpc>
                <a:spcPct val="100000"/>
              </a:lnSpc>
              <a:buFont typeface="Arial" pitchFamily="34" charset="0"/>
              <a:buNone/>
              <a:defRPr sz="2000" b="1">
                <a:solidFill>
                  <a:schemeClr val="accent2"/>
                </a:solidFill>
              </a:defRPr>
            </a:lvl1pPr>
            <a:lvl2pPr marL="576263" indent="-342900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96888" y="1555378"/>
            <a:ext cx="4276725" cy="1389528"/>
          </a:xfrm>
        </p:spPr>
        <p:txBody>
          <a:bodyPr/>
          <a:lstStyle>
            <a:lvl1pPr marL="0" indent="1588">
              <a:lnSpc>
                <a:spcPct val="100000"/>
              </a:lnSpc>
              <a:buFont typeface="Arial" pitchFamily="34" charset="0"/>
              <a:buNone/>
              <a:defRPr sz="1600" b="0">
                <a:solidFill>
                  <a:schemeClr val="bg2"/>
                </a:solidFill>
              </a:defRPr>
            </a:lvl1pPr>
            <a:lvl2pPr marL="576263" indent="-342900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96888" y="3428999"/>
            <a:ext cx="4276725" cy="3012141"/>
          </a:xfrm>
        </p:spPr>
        <p:txBody>
          <a:bodyPr/>
          <a:lstStyle>
            <a:lvl1pPr marL="0" indent="1588">
              <a:lnSpc>
                <a:spcPct val="100000"/>
              </a:lnSpc>
              <a:buFont typeface="Arial" pitchFamily="34" charset="0"/>
              <a:buNone/>
              <a:defRPr sz="1200" b="0">
                <a:solidFill>
                  <a:schemeClr val="tx2">
                    <a:lumMod val="50000"/>
                  </a:schemeClr>
                </a:solidFill>
              </a:defRPr>
            </a:lvl1pPr>
            <a:lvl2pPr marL="576263" indent="-342900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257800" y="1143000"/>
            <a:ext cx="3334871" cy="2837330"/>
          </a:xfrm>
        </p:spPr>
        <p:txBody>
          <a:bodyPr/>
          <a:lstStyle>
            <a:lvl1pPr marL="0" indent="1588">
              <a:lnSpc>
                <a:spcPct val="100000"/>
              </a:lnSpc>
              <a:buFont typeface="Arial" pitchFamily="34" charset="0"/>
              <a:buNone/>
              <a:defRPr sz="1200" b="0">
                <a:solidFill>
                  <a:schemeClr val="tx2">
                    <a:lumMod val="50000"/>
                  </a:schemeClr>
                </a:solidFill>
              </a:defRPr>
            </a:lvl1pPr>
            <a:lvl2pPr marL="576263" indent="-342900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rot="5400000">
            <a:off x="2319617" y="3812241"/>
            <a:ext cx="5580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3714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nti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451" y="-111760"/>
            <a:ext cx="9416526" cy="708152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17225" y="4522243"/>
            <a:ext cx="5542207" cy="385680"/>
          </a:xfrm>
        </p:spPr>
        <p:txBody>
          <a:bodyPr lIns="182880" anchor="t" anchorCtr="0"/>
          <a:lstStyle>
            <a:lvl1pPr algn="l">
              <a:defRPr sz="2400" b="0" i="0" cap="none">
                <a:solidFill>
                  <a:srgbClr val="4F4F4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07661" y="5008969"/>
            <a:ext cx="5543550" cy="289823"/>
          </a:xfrm>
          <a:prstGeom prst="rect">
            <a:avLst/>
          </a:prstGeom>
          <a:ln algn="ctr"/>
        </p:spPr>
        <p:txBody>
          <a:bodyPr lIns="182880" anchor="t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00" b="0" i="0" baseline="0">
                <a:solidFill>
                  <a:srgbClr val="4F4F4F"/>
                </a:solidFill>
              </a:defRPr>
            </a:lvl1pPr>
          </a:lstStyle>
          <a:p>
            <a:pPr lvl="0"/>
            <a:r>
              <a:rPr lang="en-US" dirty="0" smtClean="0"/>
              <a:t>Master Subtitle Style | August 12, 2012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155152" y="4553046"/>
            <a:ext cx="123421" cy="6808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961" y="277982"/>
            <a:ext cx="4258990" cy="8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58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18288"/>
            <a:ext cx="2133600" cy="223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18288"/>
            <a:ext cx="2895600" cy="223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18288"/>
            <a:ext cx="2133600" cy="223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1A390C-ADE6-47CE-BD42-23B4E6B93C09}" type="slidenum">
              <a:rPr lang="en-US">
                <a:solidFill>
                  <a:srgbClr val="336695"/>
                </a:solidFill>
              </a:rPr>
              <a:pPr/>
              <a:t>‹#›</a:t>
            </a:fld>
            <a:endParaRPr lang="en-US">
              <a:solidFill>
                <a:srgbClr val="336695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421461"/>
            <a:ext cx="8264148" cy="40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idx="1"/>
          </p:nvPr>
        </p:nvSpPr>
        <p:spPr>
          <a:xfrm>
            <a:off x="473903" y="1600200"/>
            <a:ext cx="8264907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First level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02464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inting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451" y="-111760"/>
            <a:ext cx="9416526" cy="708152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17225" y="4522243"/>
            <a:ext cx="5542207" cy="385680"/>
          </a:xfrm>
        </p:spPr>
        <p:txBody>
          <a:bodyPr lIns="182880" anchor="t" anchorCtr="0"/>
          <a:lstStyle>
            <a:lvl1pPr algn="l">
              <a:defRPr sz="2400" b="0" i="0" cap="none">
                <a:solidFill>
                  <a:srgbClr val="4F4F4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 descr="ima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961" y="277982"/>
            <a:ext cx="4258990" cy="82945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155152" y="4553046"/>
            <a:ext cx="123421" cy="37306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01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51379" y="1227138"/>
            <a:ext cx="6922709" cy="4618037"/>
          </a:xfrm>
        </p:spPr>
        <p:txBody>
          <a:bodyPr/>
          <a:lstStyle>
            <a:lvl1pPr marL="174625" indent="-174625">
              <a:spcAft>
                <a:spcPts val="600"/>
              </a:spcAft>
              <a:buFont typeface="Arial" pitchFamily="34" charset="0"/>
              <a:buChar char="•"/>
              <a:defRPr b="0">
                <a:solidFill>
                  <a:srgbClr val="4F4F4F"/>
                </a:solidFill>
              </a:defRPr>
            </a:lvl1pPr>
            <a:lvl2pPr marL="347663" indent="-173038">
              <a:spcAft>
                <a:spcPts val="600"/>
              </a:spcAft>
              <a:defRPr>
                <a:solidFill>
                  <a:srgbClr val="4F4F4F"/>
                </a:solidFill>
              </a:defRPr>
            </a:lvl2pPr>
            <a:lvl3pPr marL="508000" indent="-160338">
              <a:spcAft>
                <a:spcPts val="600"/>
              </a:spcAft>
              <a:defRPr/>
            </a:lvl3pPr>
            <a:lvl4pPr marL="623888" indent="-158750">
              <a:spcAft>
                <a:spcPts val="600"/>
              </a:spcAft>
              <a:defRPr/>
            </a:lvl4pPr>
            <a:lvl5pPr marL="798513" indent="-17462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7649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4663" y="425241"/>
            <a:ext cx="8099425" cy="362415"/>
          </a:xfrm>
        </p:spPr>
        <p:txBody>
          <a:bodyPr/>
          <a:lstStyle>
            <a:lvl1pPr>
              <a:defRPr>
                <a:solidFill>
                  <a:srgbClr val="003E7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9427" y="826861"/>
            <a:ext cx="8097838" cy="465138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4F4F4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08682" y="1597025"/>
            <a:ext cx="8229600" cy="4484688"/>
          </a:xfrm>
        </p:spPr>
        <p:txBody>
          <a:bodyPr/>
          <a:lstStyle>
            <a:lvl1pPr marL="174625" indent="-174625">
              <a:buFont typeface="Arial" pitchFamily="34" charset="0"/>
              <a:buChar char="•"/>
              <a:defRPr b="0">
                <a:solidFill>
                  <a:srgbClr val="4F4F4F"/>
                </a:solidFill>
              </a:defRPr>
            </a:lvl1pPr>
            <a:lvl3pPr marL="508000" indent="-160338">
              <a:defRPr/>
            </a:lvl3pPr>
            <a:lvl4pPr marL="682625" indent="-174625">
              <a:defRPr/>
            </a:lvl4pPr>
            <a:lvl5pPr marL="855663" indent="-173038" defTabSz="1030288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247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Content Slide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4663" y="425241"/>
            <a:ext cx="8099425" cy="362415"/>
          </a:xfrm>
        </p:spPr>
        <p:txBody>
          <a:bodyPr/>
          <a:lstStyle>
            <a:lvl1pPr>
              <a:defRPr>
                <a:solidFill>
                  <a:srgbClr val="003E7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08682" y="1597025"/>
            <a:ext cx="8229600" cy="4484688"/>
          </a:xfrm>
        </p:spPr>
        <p:txBody>
          <a:bodyPr/>
          <a:lstStyle>
            <a:lvl1pPr marL="174625" indent="-174625">
              <a:buFont typeface="Arial" pitchFamily="34" charset="0"/>
              <a:buChar char="•"/>
              <a:defRPr b="0">
                <a:solidFill>
                  <a:srgbClr val="4F4F4F"/>
                </a:solidFill>
              </a:defRPr>
            </a:lvl1pPr>
            <a:lvl3pPr marL="508000" indent="-160338">
              <a:defRPr/>
            </a:lvl3pPr>
            <a:lvl4pPr marL="682625" indent="-174625">
              <a:defRPr/>
            </a:lvl4pPr>
            <a:lvl5pPr marL="855663" indent="-173038" defTabSz="1030288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491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4663" y="426574"/>
            <a:ext cx="8099425" cy="3914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76024" y="1560284"/>
            <a:ext cx="4081462" cy="4558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6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723243" y="1417391"/>
            <a:ext cx="43109" cy="48855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924777" y="1566862"/>
            <a:ext cx="3697111" cy="4585581"/>
          </a:xfrm>
          <a:prstGeom prst="rect">
            <a:avLst/>
          </a:prstGeom>
        </p:spPr>
        <p:txBody>
          <a:bodyPr/>
          <a:lstStyle>
            <a:lvl1pPr marL="174625" indent="-174625">
              <a:lnSpc>
                <a:spcPct val="100000"/>
              </a:lnSpc>
              <a:buFont typeface="Arial" pitchFamily="34" charset="0"/>
              <a:buChar char="•"/>
              <a:defRPr sz="1600" b="0">
                <a:solidFill>
                  <a:srgbClr val="919195"/>
                </a:solidFill>
              </a:defRPr>
            </a:lvl1pPr>
            <a:lvl2pPr marL="347663" indent="-173038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  <a:defRPr sz="1400">
                <a:solidFill>
                  <a:srgbClr val="4F4F4F"/>
                </a:solidFill>
              </a:defRPr>
            </a:lvl2pPr>
            <a:lvl3pPr marL="508000" indent="-160338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  <a:defRPr sz="1200">
                <a:solidFill>
                  <a:srgbClr val="4F4F4F"/>
                </a:solidFill>
              </a:defRPr>
            </a:lvl3pPr>
            <a:lvl4pPr marL="682625" indent="-174625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  <a:defRPr sz="1200">
                <a:solidFill>
                  <a:srgbClr val="4F4F4F"/>
                </a:solidFill>
              </a:defRPr>
            </a:lvl4pPr>
            <a:lvl5pPr marL="855663" indent="-173038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defRPr sz="1200">
                <a:solidFill>
                  <a:srgbClr val="4F4F4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79262" y="837474"/>
            <a:ext cx="8101584" cy="466344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+mj-lt"/>
              </a:defRPr>
            </a:lvl1pPr>
            <a:lvl2pPr>
              <a:defRPr baseline="0">
                <a:latin typeface="+mj-lt"/>
              </a:defRPr>
            </a:lvl2pPr>
            <a:lvl3pPr>
              <a:defRPr baseline="0">
                <a:latin typeface="+mj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8853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8288"/>
            <a:ext cx="2133600" cy="2238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8288"/>
            <a:ext cx="2895600" cy="2238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4663" y="426574"/>
            <a:ext cx="8099425" cy="3914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4663" y="889141"/>
            <a:ext cx="8104894" cy="4227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350" indent="-635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US" sz="1600" b="0" i="0" kern="1200" dirty="0" smtClean="0">
                <a:solidFill>
                  <a:srgbClr val="4F4F4F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buNone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2pPr>
            <a:lvl3pPr>
              <a:buNone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3pPr>
            <a:lvl4pPr>
              <a:buNone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4pPr>
            <a:lvl5pPr>
              <a:buNone/>
              <a:defRPr lang="en-US" sz="16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723243" y="1417391"/>
            <a:ext cx="43109" cy="48855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924777" y="1566862"/>
            <a:ext cx="3697111" cy="4585581"/>
          </a:xfrm>
          <a:prstGeom prst="rect">
            <a:avLst/>
          </a:prstGeom>
        </p:spPr>
        <p:txBody>
          <a:bodyPr/>
          <a:lstStyle>
            <a:lvl1pPr marL="174625" indent="-174625">
              <a:buFont typeface="Arial" pitchFamily="34" charset="0"/>
              <a:buChar char="•"/>
              <a:defRPr sz="1600" b="0">
                <a:solidFill>
                  <a:srgbClr val="919195"/>
                </a:solidFill>
              </a:defRPr>
            </a:lvl1pPr>
            <a:lvl2pPr marL="347663" indent="-173038">
              <a:spcAft>
                <a:spcPts val="600"/>
              </a:spcAft>
              <a:buFont typeface="Arial" pitchFamily="34" charset="0"/>
              <a:buChar char="•"/>
              <a:tabLst/>
              <a:defRPr sz="1400"/>
            </a:lvl2pPr>
            <a:lvl3pPr marL="508000" indent="-160338">
              <a:spcAft>
                <a:spcPts val="600"/>
              </a:spcAft>
              <a:buFont typeface="Arial" pitchFamily="34" charset="0"/>
              <a:buChar char="•"/>
              <a:defRPr sz="1200"/>
            </a:lvl3pPr>
            <a:lvl4pPr marL="682625" indent="-174625">
              <a:spcAft>
                <a:spcPts val="600"/>
              </a:spcAft>
              <a:buFont typeface="Arial" pitchFamily="34" charset="0"/>
              <a:buChar char="•"/>
              <a:defRPr sz="1200"/>
            </a:lvl4pPr>
            <a:lvl5pPr marL="855663" indent="-173038">
              <a:spcAft>
                <a:spcPts val="600"/>
              </a:spcAft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7363" y="1575118"/>
            <a:ext cx="4064000" cy="459263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070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3176" y="1564816"/>
            <a:ext cx="8130491" cy="4505136"/>
          </a:xfrm>
          <a:prstGeom prst="rect">
            <a:avLst/>
          </a:prstGeom>
        </p:spPr>
        <p:txBody>
          <a:bodyPr lIns="274320" tIns="274320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4663" y="426573"/>
            <a:ext cx="8099425" cy="3914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9262" y="837474"/>
            <a:ext cx="8101584" cy="466344"/>
          </a:xfr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rgbClr val="4F4F4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479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421461"/>
            <a:ext cx="8099425" cy="46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 rot="5400000">
            <a:off x="-433747" y="713102"/>
            <a:ext cx="1159976" cy="2924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-23094" y="6557817"/>
            <a:ext cx="338667" cy="2924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First level 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" y="6570962"/>
            <a:ext cx="205560" cy="2337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3EE1-5E38-49C9-BE71-B12C386003E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Picture 9" descr="logo-02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38666" y="5818385"/>
            <a:ext cx="1003935" cy="2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89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908" r:id="rId2"/>
    <p:sldLayoutId id="2147483919" r:id="rId3"/>
    <p:sldLayoutId id="2147483910" r:id="rId4"/>
    <p:sldLayoutId id="2147483896" r:id="rId5"/>
    <p:sldLayoutId id="2147483928" r:id="rId6"/>
    <p:sldLayoutId id="2147483898" r:id="rId7"/>
    <p:sldLayoutId id="2147483925" r:id="rId8"/>
    <p:sldLayoutId id="2147483904" r:id="rId9"/>
    <p:sldLayoutId id="2147483912" r:id="rId10"/>
    <p:sldLayoutId id="2147483913" r:id="rId11"/>
    <p:sldLayoutId id="2147483914" r:id="rId12"/>
    <p:sldLayoutId id="2147483917" r:id="rId13"/>
    <p:sldLayoutId id="2147483918" r:id="rId14"/>
    <p:sldLayoutId id="2147483905" r:id="rId15"/>
    <p:sldLayoutId id="2147483899" r:id="rId16"/>
    <p:sldLayoutId id="2147483900" r:id="rId17"/>
    <p:sldLayoutId id="2147483915" r:id="rId18"/>
    <p:sldLayoutId id="2147483929" r:id="rId19"/>
    <p:sldLayoutId id="2147483933" r:id="rId20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 i="0" cap="none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itchFamily="34" charset="0"/>
        </a:defRPr>
      </a:lvl9pPr>
    </p:titleStyle>
    <p:bodyStyle>
      <a:lvl1pPr marL="177800" marR="0" indent="-177800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/>
        <a:buChar char="•"/>
        <a:tabLst/>
        <a:defRPr sz="1800" b="0" i="0" baseline="0">
          <a:ln>
            <a:noFill/>
          </a:ln>
          <a:solidFill>
            <a:srgbClr val="4F4F4F"/>
          </a:solidFill>
          <a:latin typeface="+mn-lt"/>
          <a:ea typeface="+mn-ea"/>
          <a:cs typeface="+mn-cs"/>
        </a:defRPr>
      </a:lvl1pPr>
      <a:lvl2pPr marL="336550" marR="0" indent="-161925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6C6C6C"/>
        </a:buClr>
        <a:buSzTx/>
        <a:buFont typeface="Arial"/>
        <a:buChar char="•"/>
        <a:tabLst/>
        <a:defRPr sz="1600" b="0">
          <a:solidFill>
            <a:srgbClr val="4F4F4F"/>
          </a:solidFill>
          <a:latin typeface="+mn-lt"/>
        </a:defRPr>
      </a:lvl2pPr>
      <a:lvl3pPr marL="508000" marR="0" indent="-160338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/>
        <a:buChar char="•"/>
        <a:tabLst/>
        <a:defRPr sz="1400" baseline="0">
          <a:solidFill>
            <a:srgbClr val="4F4F4F"/>
          </a:solidFill>
          <a:latin typeface="+mn-lt"/>
        </a:defRPr>
      </a:lvl3pPr>
      <a:lvl4pPr marL="749300" marR="0" indent="-177800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/>
        <a:buChar char="•"/>
        <a:tabLst/>
        <a:defRPr sz="1200" baseline="0">
          <a:solidFill>
            <a:srgbClr val="4F4F4F"/>
          </a:solidFill>
          <a:latin typeface="+mn-lt"/>
        </a:defRPr>
      </a:lvl4pPr>
      <a:lvl5pPr marL="908050" marR="0" indent="-109538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Tx/>
        <a:buFont typeface="Arial"/>
        <a:buChar char="•"/>
        <a:tabLst/>
        <a:defRPr sz="1200" baseline="0">
          <a:solidFill>
            <a:srgbClr val="4F4F4F"/>
          </a:solidFill>
          <a:latin typeface="+mn-lt"/>
        </a:defRPr>
      </a:lvl5pPr>
      <a:lvl6pPr marL="2405063" indent="-233363" algn="l" rtl="0" eaLnBrk="1" fontAlgn="base" hangingPunct="1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862263" indent="-233363" algn="l" rtl="0" eaLnBrk="1" fontAlgn="base" hangingPunct="1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319463" indent="-233363" algn="l" rtl="0" eaLnBrk="1" fontAlgn="base" hangingPunct="1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776663" indent="-233363" algn="l" rtl="0" eaLnBrk="1" fontAlgn="base" hangingPunct="1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Patrick.liddy@enerno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004" y="4267575"/>
            <a:ext cx="5542207" cy="385680"/>
          </a:xfrm>
        </p:spPr>
        <p:txBody>
          <a:bodyPr/>
          <a:lstStyle/>
          <a:p>
            <a:pPr algn="ctr"/>
            <a:r>
              <a:rPr lang="ga-IE" dirty="0" smtClean="0"/>
              <a:t>Allowing DSUs to act as Predictable Price Takers in the SEM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7661" y="5001349"/>
            <a:ext cx="5543550" cy="289823"/>
          </a:xfrm>
        </p:spPr>
        <p:txBody>
          <a:bodyPr/>
          <a:lstStyle/>
          <a:p>
            <a:pPr algn="ctr"/>
            <a:r>
              <a:rPr lang="ga-IE" dirty="0" smtClean="0"/>
              <a:t>4th December</a:t>
            </a:r>
            <a:r>
              <a:rPr lang="en-US" dirty="0" smtClean="0"/>
              <a:t>,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9225" y="4444619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335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Global Demand Response Footprint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51984" y="5917326"/>
            <a:ext cx="134815" cy="147251"/>
          </a:xfrm>
          <a:prstGeom prst="rect">
            <a:avLst/>
          </a:prstGeom>
          <a:solidFill>
            <a:srgbClr val="092D5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78269" y="5850898"/>
            <a:ext cx="14678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 smtClean="0"/>
              <a:t>Countries Covered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xmlns="" val="254946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_enernoc_ma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863"/>
          </a:xfrm>
          <a:prstGeom prst="rect">
            <a:avLst/>
          </a:prstGeom>
        </p:spPr>
      </p:pic>
      <p:sp>
        <p:nvSpPr>
          <p:cNvPr id="28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We meet you where you operate – in 104 countries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Capability</a:t>
            </a:r>
            <a:endParaRPr lang="en-US" dirty="0"/>
          </a:p>
        </p:txBody>
      </p:sp>
      <p:sp>
        <p:nvSpPr>
          <p:cNvPr id="564" name="Rectangle 563"/>
          <p:cNvSpPr/>
          <p:nvPr/>
        </p:nvSpPr>
        <p:spPr>
          <a:xfrm>
            <a:off x="2556203" y="6274713"/>
            <a:ext cx="16707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b="1" dirty="0" smtClean="0"/>
              <a:t>Supporting 15 languages</a:t>
            </a:r>
            <a:endParaRPr lang="en-US" sz="1100" b="1" dirty="0"/>
          </a:p>
        </p:txBody>
      </p:sp>
      <p:sp>
        <p:nvSpPr>
          <p:cNvPr id="565" name="Rectangle 564"/>
          <p:cNvSpPr/>
          <p:nvPr/>
        </p:nvSpPr>
        <p:spPr>
          <a:xfrm>
            <a:off x="5189332" y="6278744"/>
            <a:ext cx="17982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b="1" dirty="0" smtClean="0"/>
              <a:t>Managing one million bills annually</a:t>
            </a:r>
            <a:endParaRPr lang="en-US" sz="1100" b="1" dirty="0"/>
          </a:p>
        </p:txBody>
      </p:sp>
      <p:sp>
        <p:nvSpPr>
          <p:cNvPr id="571" name="Rectangle 570"/>
          <p:cNvSpPr/>
          <p:nvPr/>
        </p:nvSpPr>
        <p:spPr>
          <a:xfrm>
            <a:off x="6854603" y="6278744"/>
            <a:ext cx="18144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b="1" dirty="0" smtClean="0"/>
              <a:t>Worldwide currencies and measurements</a:t>
            </a:r>
            <a:endParaRPr lang="en-US" sz="11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982720" y="5286876"/>
            <a:ext cx="1594100" cy="261610"/>
            <a:chOff x="6400800" y="857116"/>
            <a:chExt cx="1594100" cy="261610"/>
          </a:xfrm>
        </p:grpSpPr>
        <p:sp>
          <p:nvSpPr>
            <p:cNvPr id="1122" name="Rectangle 1121"/>
            <p:cNvSpPr/>
            <p:nvPr/>
          </p:nvSpPr>
          <p:spPr>
            <a:xfrm>
              <a:off x="6400800" y="923544"/>
              <a:ext cx="134815" cy="147251"/>
            </a:xfrm>
            <a:prstGeom prst="rect">
              <a:avLst/>
            </a:prstGeom>
            <a:solidFill>
              <a:srgbClr val="092D5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Rectangle 1122"/>
            <p:cNvSpPr/>
            <p:nvPr/>
          </p:nvSpPr>
          <p:spPr>
            <a:xfrm>
              <a:off x="6527085" y="857116"/>
              <a:ext cx="14678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100" b="1" dirty="0" smtClean="0"/>
                <a:t>Countries Covered</a:t>
              </a:r>
              <a:endParaRPr lang="en-US" sz="1100" b="1" dirty="0"/>
            </a:p>
          </p:txBody>
        </p:sp>
      </p:grpSp>
      <p:cxnSp>
        <p:nvCxnSpPr>
          <p:cNvPr id="1126" name="Straight Connector 1125"/>
          <p:cNvCxnSpPr/>
          <p:nvPr/>
        </p:nvCxnSpPr>
        <p:spPr bwMode="auto">
          <a:xfrm>
            <a:off x="476240" y="6115318"/>
            <a:ext cx="8378692" cy="161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87398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542" name="Rectangle 541"/>
          <p:cNvSpPr/>
          <p:nvPr/>
        </p:nvSpPr>
        <p:spPr>
          <a:xfrm>
            <a:off x="3925150" y="6278744"/>
            <a:ext cx="13584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b="1" dirty="0" smtClean="0"/>
              <a:t>Global offices in 12 countries</a:t>
            </a:r>
            <a:endParaRPr lang="en-US" sz="1100" b="1" dirty="0"/>
          </a:p>
        </p:txBody>
      </p:sp>
      <p:sp>
        <p:nvSpPr>
          <p:cNvPr id="543" name="Rectangle 542"/>
          <p:cNvSpPr/>
          <p:nvPr/>
        </p:nvSpPr>
        <p:spPr>
          <a:xfrm>
            <a:off x="520254" y="6274713"/>
            <a:ext cx="18838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b="1" dirty="0" smtClean="0"/>
              <a:t>Streaming data from over 14,000 enterprise sites</a:t>
            </a:r>
            <a:endParaRPr lang="en-US" sz="11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500644" y="1879102"/>
            <a:ext cx="5511581" cy="3099657"/>
          </a:xfrm>
          <a:prstGeom prst="round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n-AU" sz="1800" dirty="0" smtClean="0">
                <a:solidFill>
                  <a:schemeClr val="bg2"/>
                </a:solidFill>
              </a:rPr>
              <a:t>24–27GW of Peak Load under management</a:t>
            </a:r>
          </a:p>
          <a:p>
            <a:pPr>
              <a:spcBef>
                <a:spcPts val="1200"/>
              </a:spcBef>
            </a:pPr>
            <a:r>
              <a:rPr lang="en-AU" sz="1800" dirty="0" smtClean="0">
                <a:solidFill>
                  <a:schemeClr val="bg2"/>
                </a:solidFill>
              </a:rPr>
              <a:t>~9GW of Dispatchable Demand Response (DR)</a:t>
            </a:r>
          </a:p>
          <a:p>
            <a:pPr>
              <a:spcBef>
                <a:spcPts val="1200"/>
              </a:spcBef>
            </a:pPr>
            <a:r>
              <a:rPr lang="en-AU" sz="1800" dirty="0" smtClean="0">
                <a:solidFill>
                  <a:schemeClr val="bg2"/>
                </a:solidFill>
              </a:rPr>
              <a:t>11 Countries with DR operations</a:t>
            </a:r>
          </a:p>
          <a:p>
            <a:pPr>
              <a:spcBef>
                <a:spcPts val="1200"/>
              </a:spcBef>
            </a:pPr>
            <a:r>
              <a:rPr lang="en-AU" sz="1800" dirty="0" smtClean="0">
                <a:solidFill>
                  <a:schemeClr val="bg2"/>
                </a:solidFill>
              </a:rPr>
              <a:t>100+ Utilities / System Operator relationships</a:t>
            </a:r>
          </a:p>
          <a:p>
            <a:pPr>
              <a:spcBef>
                <a:spcPts val="1200"/>
              </a:spcBef>
            </a:pPr>
            <a:r>
              <a:rPr lang="en-AU" sz="1800" dirty="0" smtClean="0">
                <a:solidFill>
                  <a:schemeClr val="bg2"/>
                </a:solidFill>
              </a:rPr>
              <a:t>14,000+ C&amp;I Facilities in our network</a:t>
            </a:r>
          </a:p>
          <a:p>
            <a:pPr>
              <a:spcBef>
                <a:spcPts val="1200"/>
              </a:spcBef>
            </a:pPr>
            <a:r>
              <a:rPr lang="en-AU" sz="1800" dirty="0" smtClean="0">
                <a:solidFill>
                  <a:schemeClr val="bg2"/>
                </a:solidFill>
              </a:rPr>
              <a:t>~1.5 Billion Data Points / Month into our NOC</a:t>
            </a:r>
          </a:p>
          <a:p>
            <a:pPr>
              <a:spcBef>
                <a:spcPts val="1200"/>
              </a:spcBef>
            </a:pPr>
            <a:r>
              <a:rPr lang="en-AU" sz="1800" dirty="0" smtClean="0">
                <a:solidFill>
                  <a:schemeClr val="bg2"/>
                </a:solidFill>
              </a:rPr>
              <a:t>~1,000 Employees worldwide</a:t>
            </a:r>
          </a:p>
        </p:txBody>
      </p:sp>
    </p:spTree>
    <p:extLst>
      <p:ext uri="{BB962C8B-B14F-4D97-AF65-F5344CB8AC3E}">
        <p14:creationId xmlns:p14="http://schemas.microsoft.com/office/powerpoint/2010/main" xmlns="" val="237405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Energy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22300" y="1612900"/>
            <a:ext cx="8115300" cy="4699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7800" marR="0" indent="-17780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="0" i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6550" marR="0" indent="-10795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Clr>
                <a:srgbClr val="6C6C6C"/>
              </a:buClr>
              <a:buSzTx/>
              <a:buFont typeface="Arial"/>
              <a:buChar char="•"/>
              <a:tabLst/>
              <a:defRPr sz="1400" b="0">
                <a:solidFill>
                  <a:schemeClr val="tx1"/>
                </a:solidFill>
                <a:latin typeface="+mn-lt"/>
              </a:defRPr>
            </a:lvl2pPr>
            <a:lvl3pPr marL="576263" marR="0" indent="-182563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6C6C6C"/>
                </a:solidFill>
                <a:latin typeface="+mn-lt"/>
              </a:defRPr>
            </a:lvl3pPr>
            <a:lvl4pPr marL="749300" marR="0" indent="-17780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aseline="0">
                <a:solidFill>
                  <a:srgbClr val="6C6C6C"/>
                </a:solidFill>
                <a:latin typeface="+mn-lt"/>
              </a:defRPr>
            </a:lvl4pPr>
            <a:lvl5pPr marL="863600" marR="0" indent="-11430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>
                <a:solidFill>
                  <a:srgbClr val="6C6C6C"/>
                </a:solidFill>
                <a:latin typeface="+mn-lt"/>
              </a:defRPr>
            </a:lvl5pPr>
            <a:lvl6pPr marL="24050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8622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194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7766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>
                <a:solidFill>
                  <a:schemeClr val="bg2"/>
                </a:solidFill>
              </a:rPr>
              <a:t>Launched First DSU in ROI in July 2012</a:t>
            </a:r>
          </a:p>
          <a:p>
            <a:endParaRPr lang="en-US" sz="2000" kern="0" dirty="0">
              <a:solidFill>
                <a:schemeClr val="bg2"/>
              </a:solidFill>
            </a:endParaRPr>
          </a:p>
          <a:p>
            <a:r>
              <a:rPr lang="en-US" sz="2000" kern="0" dirty="0" smtClean="0">
                <a:solidFill>
                  <a:schemeClr val="bg2"/>
                </a:solidFill>
              </a:rPr>
              <a:t>Largest Provider in the market</a:t>
            </a:r>
          </a:p>
          <a:p>
            <a:pPr marL="0" indent="0">
              <a:buNone/>
            </a:pPr>
            <a:endParaRPr lang="en-US" sz="2000" kern="0" dirty="0" smtClean="0">
              <a:solidFill>
                <a:schemeClr val="bg2"/>
              </a:solidFill>
            </a:endParaRPr>
          </a:p>
          <a:p>
            <a:r>
              <a:rPr lang="en-US" sz="2000" kern="0" dirty="0" smtClean="0">
                <a:solidFill>
                  <a:schemeClr val="bg2"/>
                </a:solidFill>
              </a:rPr>
              <a:t>Strong Focus on Regulation</a:t>
            </a:r>
          </a:p>
          <a:p>
            <a:pPr marL="0" indent="0">
              <a:buNone/>
            </a:pPr>
            <a:endParaRPr lang="en-US" sz="2000" kern="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2000" kern="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2000" kern="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2000" kern="0" dirty="0">
              <a:solidFill>
                <a:schemeClr val="bg2"/>
              </a:solidFill>
            </a:endParaRPr>
          </a:p>
          <a:p>
            <a:r>
              <a:rPr lang="en-US" sz="2000" kern="0" dirty="0" smtClean="0">
                <a:solidFill>
                  <a:schemeClr val="bg2"/>
                </a:solidFill>
              </a:rPr>
              <a:t>100% customer retention</a:t>
            </a:r>
          </a:p>
          <a:p>
            <a:endParaRPr lang="en-US" sz="2000" kern="0" dirty="0">
              <a:solidFill>
                <a:schemeClr val="bg2"/>
              </a:solidFill>
            </a:endParaRPr>
          </a:p>
          <a:p>
            <a:r>
              <a:rPr lang="en-US" sz="2000" kern="0" dirty="0" smtClean="0">
                <a:solidFill>
                  <a:schemeClr val="bg2"/>
                </a:solidFill>
              </a:rPr>
              <a:t>100% Eirgrid Tests passed</a:t>
            </a: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r>
              <a:rPr lang="en-US" sz="2000" kern="0" dirty="0" smtClean="0">
                <a:solidFill>
                  <a:schemeClr val="bg2"/>
                </a:solidFill>
              </a:rPr>
              <a:t>100% performance on all dispatches received</a:t>
            </a: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>
              <a:solidFill>
                <a:schemeClr val="bg2"/>
              </a:solidFill>
            </a:endParaRPr>
          </a:p>
          <a:p>
            <a:r>
              <a:rPr lang="en-US" sz="2000" kern="0" dirty="0" smtClean="0">
                <a:solidFill>
                  <a:schemeClr val="bg2"/>
                </a:solidFill>
              </a:rPr>
              <a:t>Acquired by EnerNOC in February 2014</a:t>
            </a:r>
          </a:p>
          <a:p>
            <a:pPr>
              <a:buNone/>
            </a:pPr>
            <a:endParaRPr lang="en-US" sz="2000" kern="0" dirty="0">
              <a:solidFill>
                <a:schemeClr val="bg2"/>
              </a:solidFill>
            </a:endParaRPr>
          </a:p>
          <a:p>
            <a:pPr>
              <a:buNone/>
            </a:pPr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endParaRPr lang="en-US" sz="2000" kern="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4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DSU Market Growth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5428202"/>
              </p:ext>
            </p:extLst>
          </p:nvPr>
        </p:nvGraphicFramePr>
        <p:xfrm>
          <a:off x="474664" y="1692067"/>
          <a:ext cx="8216410" cy="414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80330" y="3226048"/>
            <a:ext cx="3968887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ga-IE" sz="1600" dirty="0" smtClean="0"/>
              <a:t>Activation Energy/EnerNOC 104MW</a:t>
            </a:r>
          </a:p>
          <a:p>
            <a:pPr algn="ctr"/>
            <a:r>
              <a:rPr lang="ga-IE" sz="1600" dirty="0" smtClean="0"/>
              <a:t>Others 55MW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98403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 in Ireland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22300" y="1612900"/>
            <a:ext cx="8115300" cy="4699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7800" marR="0" indent="-17780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="0" i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6550" marR="0" indent="-10795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Clr>
                <a:srgbClr val="6C6C6C"/>
              </a:buClr>
              <a:buSzTx/>
              <a:buFont typeface="Arial"/>
              <a:buChar char="•"/>
              <a:tabLst/>
              <a:defRPr sz="1400" b="0">
                <a:solidFill>
                  <a:schemeClr val="tx1"/>
                </a:solidFill>
                <a:latin typeface="+mn-lt"/>
              </a:defRPr>
            </a:lvl2pPr>
            <a:lvl3pPr marL="576263" marR="0" indent="-182563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6C6C6C"/>
                </a:solidFill>
                <a:latin typeface="+mn-lt"/>
              </a:defRPr>
            </a:lvl3pPr>
            <a:lvl4pPr marL="749300" marR="0" indent="-17780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aseline="0">
                <a:solidFill>
                  <a:srgbClr val="6C6C6C"/>
                </a:solidFill>
                <a:latin typeface="+mn-lt"/>
              </a:defRPr>
            </a:lvl4pPr>
            <a:lvl5pPr marL="863600" marR="0" indent="-11430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>
                <a:solidFill>
                  <a:srgbClr val="6C6C6C"/>
                </a:solidFill>
                <a:latin typeface="+mn-lt"/>
              </a:defRPr>
            </a:lvl5pPr>
            <a:lvl6pPr marL="24050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8622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194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7766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>
                <a:solidFill>
                  <a:schemeClr val="bg2"/>
                </a:solidFill>
              </a:rPr>
              <a:t>Paid Capacity Payments from the SEM</a:t>
            </a: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r>
              <a:rPr lang="en-US" sz="2000" kern="0" dirty="0" smtClean="0">
                <a:solidFill>
                  <a:schemeClr val="bg2"/>
                </a:solidFill>
              </a:rPr>
              <a:t>DR treated in the same way as generators</a:t>
            </a: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>
              <a:solidFill>
                <a:schemeClr val="bg2"/>
              </a:solidFill>
            </a:endParaRPr>
          </a:p>
          <a:p>
            <a:r>
              <a:rPr lang="en-US" sz="2000" kern="0" dirty="0" smtClean="0">
                <a:solidFill>
                  <a:schemeClr val="bg2"/>
                </a:solidFill>
              </a:rPr>
              <a:t>30 minutes response</a:t>
            </a: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r>
              <a:rPr lang="en-US" sz="2000" kern="0" dirty="0" smtClean="0">
                <a:solidFill>
                  <a:schemeClr val="bg2"/>
                </a:solidFill>
              </a:rPr>
              <a:t>2 hours demand reduction</a:t>
            </a: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r>
              <a:rPr lang="en-US" sz="2000" kern="0" dirty="0" smtClean="0">
                <a:solidFill>
                  <a:schemeClr val="bg2"/>
                </a:solidFill>
              </a:rPr>
              <a:t>Live signal sent to TSO similar to generators</a:t>
            </a: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endParaRPr lang="en-US" sz="2000" kern="0" dirty="0">
              <a:solidFill>
                <a:schemeClr val="bg2"/>
              </a:solidFill>
            </a:endParaRPr>
          </a:p>
          <a:p>
            <a:r>
              <a:rPr lang="en-US" sz="2000" kern="0" dirty="0" smtClean="0">
                <a:solidFill>
                  <a:schemeClr val="bg2"/>
                </a:solidFill>
              </a:rPr>
              <a:t>Demand response from load reduction or switch over to back up generation</a:t>
            </a: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sz="2000" kern="0" dirty="0">
              <a:solidFill>
                <a:schemeClr val="bg2"/>
              </a:solidFill>
            </a:endParaRPr>
          </a:p>
          <a:p>
            <a:pPr>
              <a:buNone/>
            </a:pPr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2000" kern="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88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Capacity Existing on customers sites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22300" y="1612900"/>
            <a:ext cx="8115300" cy="4699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7800" marR="0" indent="-17780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="0" i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6550" marR="0" indent="-10795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Clr>
                <a:srgbClr val="6C6C6C"/>
              </a:buClr>
              <a:buSzTx/>
              <a:buFont typeface="Arial"/>
              <a:buChar char="•"/>
              <a:tabLst/>
              <a:defRPr sz="1400" b="0">
                <a:solidFill>
                  <a:schemeClr val="tx1"/>
                </a:solidFill>
                <a:latin typeface="+mn-lt"/>
              </a:defRPr>
            </a:lvl2pPr>
            <a:lvl3pPr marL="576263" marR="0" indent="-182563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6C6C6C"/>
                </a:solidFill>
                <a:latin typeface="+mn-lt"/>
              </a:defRPr>
            </a:lvl3pPr>
            <a:lvl4pPr marL="749300" marR="0" indent="-17780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aseline="0">
                <a:solidFill>
                  <a:srgbClr val="6C6C6C"/>
                </a:solidFill>
                <a:latin typeface="+mn-lt"/>
              </a:defRPr>
            </a:lvl4pPr>
            <a:lvl5pPr marL="863600" marR="0" indent="-11430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>
                <a:solidFill>
                  <a:srgbClr val="6C6C6C"/>
                </a:solidFill>
                <a:latin typeface="+mn-lt"/>
              </a:defRPr>
            </a:lvl5pPr>
            <a:lvl6pPr marL="24050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8622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194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7766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ga-IE" sz="2000" kern="0" dirty="0" smtClean="0">
                <a:solidFill>
                  <a:schemeClr val="bg2"/>
                </a:solidFill>
              </a:rPr>
              <a:t>High Efficiency CHP</a:t>
            </a:r>
          </a:p>
          <a:p>
            <a:endParaRPr lang="ga-IE" sz="2000" kern="0" dirty="0">
              <a:solidFill>
                <a:schemeClr val="bg2"/>
              </a:solidFill>
            </a:endParaRPr>
          </a:p>
          <a:p>
            <a:endParaRPr lang="ga-IE" sz="2000" kern="0" dirty="0" smtClean="0">
              <a:solidFill>
                <a:schemeClr val="bg2"/>
              </a:solidFill>
            </a:endParaRPr>
          </a:p>
          <a:p>
            <a:r>
              <a:rPr lang="ga-IE" sz="2000" kern="0" dirty="0" smtClean="0">
                <a:solidFill>
                  <a:schemeClr val="bg2"/>
                </a:solidFill>
              </a:rPr>
              <a:t>Biomass Generation</a:t>
            </a:r>
          </a:p>
          <a:p>
            <a:endParaRPr lang="ga-IE" sz="2000" kern="0" dirty="0">
              <a:solidFill>
                <a:schemeClr val="bg2"/>
              </a:solidFill>
            </a:endParaRPr>
          </a:p>
          <a:p>
            <a:endParaRPr lang="ga-IE" sz="2000" kern="0" dirty="0" smtClean="0">
              <a:solidFill>
                <a:schemeClr val="bg2"/>
              </a:solidFill>
            </a:endParaRPr>
          </a:p>
          <a:p>
            <a:r>
              <a:rPr lang="ga-IE" sz="2000" kern="0" dirty="0" smtClean="0">
                <a:solidFill>
                  <a:schemeClr val="bg2"/>
                </a:solidFill>
              </a:rPr>
              <a:t>Small Scale</a:t>
            </a:r>
          </a:p>
          <a:p>
            <a:endParaRPr lang="ga-IE" sz="2000" kern="0" dirty="0">
              <a:solidFill>
                <a:schemeClr val="bg2"/>
              </a:solidFill>
            </a:endParaRPr>
          </a:p>
          <a:p>
            <a:endParaRPr lang="ga-IE" sz="2000" kern="0" dirty="0" smtClean="0">
              <a:solidFill>
                <a:schemeClr val="bg2"/>
              </a:solidFill>
            </a:endParaRPr>
          </a:p>
          <a:p>
            <a:r>
              <a:rPr lang="ga-IE" sz="2000" kern="0" dirty="0" smtClean="0">
                <a:solidFill>
                  <a:schemeClr val="bg2"/>
                </a:solidFill>
              </a:rPr>
              <a:t>Generators not retail metered</a:t>
            </a:r>
          </a:p>
          <a:p>
            <a:endParaRPr lang="ga-IE" sz="2000" kern="0" dirty="0">
              <a:solidFill>
                <a:schemeClr val="bg2"/>
              </a:solidFill>
            </a:endParaRPr>
          </a:p>
          <a:p>
            <a:r>
              <a:rPr lang="ga-IE" sz="2000" kern="0" dirty="0" smtClean="0">
                <a:solidFill>
                  <a:schemeClr val="bg2"/>
                </a:solidFill>
              </a:rPr>
              <a:t> </a:t>
            </a:r>
          </a:p>
          <a:p>
            <a:r>
              <a:rPr lang="ga-IE" sz="2000" kern="0" dirty="0" smtClean="0">
                <a:solidFill>
                  <a:schemeClr val="bg2"/>
                </a:solidFill>
              </a:rPr>
              <a:t>Suitable for Aggregation</a:t>
            </a:r>
          </a:p>
          <a:p>
            <a:endParaRPr lang="ga-IE" sz="2000" kern="0" dirty="0">
              <a:solidFill>
                <a:schemeClr val="bg2"/>
              </a:solidFill>
            </a:endParaRPr>
          </a:p>
          <a:p>
            <a:endParaRPr lang="ga-IE" sz="2000" kern="0" dirty="0" smtClean="0">
              <a:solidFill>
                <a:schemeClr val="bg2"/>
              </a:solidFill>
            </a:endParaRPr>
          </a:p>
          <a:p>
            <a:r>
              <a:rPr lang="ga-IE" sz="2000" kern="0" dirty="0" smtClean="0">
                <a:solidFill>
                  <a:schemeClr val="bg2"/>
                </a:solidFill>
              </a:rPr>
              <a:t>Increased capacity/flexibility for TSO</a:t>
            </a:r>
            <a:endParaRPr lang="en-US" sz="2000" kern="0" dirty="0" smtClean="0">
              <a:solidFill>
                <a:schemeClr val="bg2"/>
              </a:solidFill>
            </a:endParaRP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sz="2000" kern="0" dirty="0">
              <a:solidFill>
                <a:schemeClr val="bg2"/>
              </a:solidFill>
            </a:endParaRPr>
          </a:p>
          <a:p>
            <a:pPr>
              <a:buNone/>
            </a:pPr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2000" kern="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83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Barrier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22300" y="1612900"/>
            <a:ext cx="8115300" cy="4699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7800" marR="0" indent="-17780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="0" i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6550" marR="0" indent="-10795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Clr>
                <a:srgbClr val="6C6C6C"/>
              </a:buClr>
              <a:buSzTx/>
              <a:buFont typeface="Arial"/>
              <a:buChar char="•"/>
              <a:tabLst/>
              <a:defRPr sz="1400" b="0">
                <a:solidFill>
                  <a:schemeClr val="tx1"/>
                </a:solidFill>
                <a:latin typeface="+mn-lt"/>
              </a:defRPr>
            </a:lvl2pPr>
            <a:lvl3pPr marL="576263" marR="0" indent="-182563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6C6C6C"/>
                </a:solidFill>
                <a:latin typeface="+mn-lt"/>
              </a:defRPr>
            </a:lvl3pPr>
            <a:lvl4pPr marL="749300" marR="0" indent="-17780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aseline="0">
                <a:solidFill>
                  <a:srgbClr val="6C6C6C"/>
                </a:solidFill>
                <a:latin typeface="+mn-lt"/>
              </a:defRPr>
            </a:lvl4pPr>
            <a:lvl5pPr marL="863600" marR="0" indent="-11430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>
                <a:solidFill>
                  <a:srgbClr val="6C6C6C"/>
                </a:solidFill>
                <a:latin typeface="+mn-lt"/>
              </a:defRPr>
            </a:lvl5pPr>
            <a:lvl6pPr marL="24050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8622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194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7766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ga-IE" sz="1800" dirty="0"/>
              <a:t>5.154    </a:t>
            </a:r>
            <a:r>
              <a:rPr lang="en-GB" sz="1800" dirty="0"/>
              <a:t>Each Demand Side Unit shall be classified as a Predictable Price Maker Generator </a:t>
            </a:r>
            <a:r>
              <a:rPr lang="en-GB" sz="1800" dirty="0" smtClean="0"/>
              <a:t>Unit</a:t>
            </a:r>
            <a:endParaRPr lang="ga-IE" sz="1800" dirty="0" smtClean="0"/>
          </a:p>
          <a:p>
            <a:pPr marL="0" indent="0">
              <a:buNone/>
            </a:pPr>
            <a:endParaRPr lang="ga-IE" sz="1800" dirty="0"/>
          </a:p>
          <a:p>
            <a:pPr marL="0" indent="0">
              <a:buNone/>
            </a:pPr>
            <a:endParaRPr lang="ga-IE" sz="1800" dirty="0" smtClean="0"/>
          </a:p>
          <a:p>
            <a:pPr marL="0" indent="0">
              <a:buNone/>
            </a:pPr>
            <a:r>
              <a:rPr lang="ga-IE" sz="1800" dirty="0" smtClean="0"/>
              <a:t>Prevents clasification of small suitable units being registered as Predictable Price Makers</a:t>
            </a:r>
          </a:p>
          <a:p>
            <a:pPr marL="0" indent="0">
              <a:buNone/>
            </a:pPr>
            <a:endParaRPr lang="ga-IE" sz="1800" dirty="0"/>
          </a:p>
          <a:p>
            <a:pPr marL="0" indent="0">
              <a:buNone/>
            </a:pPr>
            <a:endParaRPr lang="ga-IE" sz="1800" dirty="0"/>
          </a:p>
          <a:p>
            <a:pPr marL="0" indent="0">
              <a:buNone/>
            </a:pPr>
            <a:r>
              <a:rPr lang="ga-IE" sz="1800" dirty="0" smtClean="0"/>
              <a:t>EnerNOC can not see any reason for this limitation</a:t>
            </a:r>
          </a:p>
          <a:p>
            <a:pPr marL="0" indent="0">
              <a:buNone/>
            </a:pPr>
            <a:endParaRPr lang="ga-IE" sz="1800" dirty="0"/>
          </a:p>
          <a:p>
            <a:pPr marL="0" indent="0">
              <a:buNone/>
            </a:pPr>
            <a:endParaRPr lang="ga-IE" sz="1800" dirty="0" smtClean="0"/>
          </a:p>
          <a:p>
            <a:pPr marL="0" indent="0">
              <a:buNone/>
            </a:pPr>
            <a:r>
              <a:rPr lang="ga-IE" sz="1800" dirty="0" smtClean="0"/>
              <a:t>Propose modification of this clause</a:t>
            </a:r>
          </a:p>
          <a:p>
            <a:pPr marL="0" indent="0">
              <a:buNone/>
            </a:pPr>
            <a:endParaRPr lang="ga-IE" sz="18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ga-IE" sz="2000" dirty="0"/>
              <a:t>5.154    </a:t>
            </a:r>
            <a:r>
              <a:rPr lang="en-GB" sz="2000" dirty="0"/>
              <a:t>Each Demand Side Unit shall be classified as a Predictable Price Maker Generator Unit</a:t>
            </a:r>
            <a:r>
              <a:rPr lang="ga-IE" sz="2000" dirty="0"/>
              <a:t> </a:t>
            </a:r>
            <a:r>
              <a:rPr lang="ga-IE" sz="2000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or Predictable Price Taker </a:t>
            </a:r>
            <a:r>
              <a:rPr lang="ga-IE" sz="2000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Generator Unit</a:t>
            </a:r>
            <a:r>
              <a:rPr lang="en-GB" sz="2000" dirty="0"/>
              <a:t>.</a:t>
            </a:r>
            <a:endParaRPr lang="en-US" sz="2000" dirty="0"/>
          </a:p>
          <a:p>
            <a:endParaRPr lang="en-GB" sz="2000" dirty="0"/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sz="2000" kern="0" dirty="0">
              <a:solidFill>
                <a:schemeClr val="bg2"/>
              </a:solidFill>
            </a:endParaRPr>
          </a:p>
          <a:p>
            <a:pPr>
              <a:buNone/>
            </a:pPr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endParaRPr lang="en-US" sz="2000" kern="0" dirty="0">
              <a:solidFill>
                <a:schemeClr val="bg2"/>
              </a:solidFill>
            </a:endParaRPr>
          </a:p>
          <a:p>
            <a:endParaRPr lang="en-US" sz="2000" kern="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2000" kern="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05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Title 1"/>
          <p:cNvSpPr>
            <a:spLocks noGrp="1"/>
          </p:cNvSpPr>
          <p:nvPr>
            <p:ph type="title"/>
          </p:nvPr>
        </p:nvSpPr>
        <p:spPr>
          <a:xfrm>
            <a:off x="474664" y="425450"/>
            <a:ext cx="8099425" cy="36195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Thank You</a:t>
            </a:r>
            <a:endParaRPr lang="en-US" dirty="0">
              <a:latin typeface="Arial" charset="0"/>
            </a:endParaRPr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"/>
          <a:stretch/>
        </p:blipFill>
        <p:spPr bwMode="auto">
          <a:xfrm>
            <a:off x="490662" y="1670465"/>
            <a:ext cx="8117578" cy="2847589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479427" y="826861"/>
            <a:ext cx="8097838" cy="465138"/>
          </a:xfrm>
          <a:prstGeom prst="rect">
            <a:avLst/>
          </a:prstGeom>
        </p:spPr>
        <p:txBody>
          <a:bodyPr/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4F4F4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4424" y="4912658"/>
            <a:ext cx="423134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AU" sz="1600" dirty="0" smtClean="0"/>
              <a:t>Patrick Liddy</a:t>
            </a:r>
          </a:p>
          <a:p>
            <a:pPr algn="r">
              <a:spcBef>
                <a:spcPts val="600"/>
              </a:spcBef>
            </a:pPr>
            <a:r>
              <a:rPr lang="en-AU" sz="1600" dirty="0" smtClean="0">
                <a:hlinkClick r:id="rId4"/>
              </a:rPr>
              <a:t>Patrick.Liddy@enernoc.com</a:t>
            </a:r>
            <a:r>
              <a:rPr lang="en-AU" sz="1600" dirty="0" smtClean="0"/>
              <a:t> 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xmlns="" val="384545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nernoc PPT Template colors">
      <a:dk1>
        <a:srgbClr val="4F4F4F"/>
      </a:dk1>
      <a:lt1>
        <a:srgbClr val="FFFFFF"/>
      </a:lt1>
      <a:dk2>
        <a:srgbClr val="919195"/>
      </a:dk2>
      <a:lt2>
        <a:srgbClr val="003E74"/>
      </a:lt2>
      <a:accent1>
        <a:srgbClr val="003E74"/>
      </a:accent1>
      <a:accent2>
        <a:srgbClr val="919195"/>
      </a:accent2>
      <a:accent3>
        <a:srgbClr val="FFC844"/>
      </a:accent3>
      <a:accent4>
        <a:srgbClr val="7299C6"/>
      </a:accent4>
      <a:accent5>
        <a:srgbClr val="E8AE0F"/>
      </a:accent5>
      <a:accent6>
        <a:srgbClr val="C00000"/>
      </a:accent6>
      <a:hlink>
        <a:srgbClr val="7C6A55"/>
      </a:hlink>
      <a:folHlink>
        <a:srgbClr val="7C6A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C3A72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417B"/>
        </a:dk1>
        <a:lt1>
          <a:srgbClr val="FFFFFF"/>
        </a:lt1>
        <a:dk2>
          <a:srgbClr val="336695"/>
        </a:dk2>
        <a:lt2>
          <a:srgbClr val="000000"/>
        </a:lt2>
        <a:accent1>
          <a:srgbClr val="668CB0"/>
        </a:accent1>
        <a:accent2>
          <a:srgbClr val="99B1C9"/>
        </a:accent2>
        <a:accent3>
          <a:srgbClr val="FFFFFF"/>
        </a:accent3>
        <a:accent4>
          <a:srgbClr val="003668"/>
        </a:accent4>
        <a:accent5>
          <a:srgbClr val="B8C5D4"/>
        </a:accent5>
        <a:accent6>
          <a:srgbClr val="8AA0B6"/>
        </a:accent6>
        <a:hlink>
          <a:srgbClr val="ED1C24"/>
        </a:hlink>
        <a:folHlink>
          <a:srgbClr val="62BB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odification Document" ma:contentTypeID="0x010100269864AADB634B43A1DAFE75AB6B7AEA00E694DBD827E2A74DAF8DBA9CA236CE9A" ma:contentTypeVersion="10" ma:contentTypeDescription="" ma:contentTypeScope="" ma:versionID="76444a00e0d344046184e9be4e4b7bda">
  <xsd:schema xmlns:xsd="http://www.w3.org/2001/XMLSchema" xmlns:p="http://schemas.microsoft.com/office/2006/metadata/properties" xmlns:ns2="f69c7b9a-bbed-41f8-b24c-bbeb71979adf" xmlns:ns3="bd8dd43f-48f8-46ce-9b8d-78f402b7750b" targetNamespace="http://schemas.microsoft.com/office/2006/metadata/properties" ma:root="true" ma:fieldsID="9f63ddca8ac484b9842f993b74a9b250" ns2:_="" ns3:_="">
    <xsd:import namespace="f69c7b9a-bbed-41f8-b24c-bbeb71979adf"/>
    <xsd:import namespace="bd8dd43f-48f8-46ce-9b8d-78f402b7750b"/>
    <xsd:element name="properties">
      <xsd:complexType>
        <xsd:sequence>
          <xsd:element name="documentManagement">
            <xsd:complexType>
              <xsd:all>
                <xsd:element ref="ns2:FromMMT" minOccurs="0"/>
                <xsd:element ref="ns2:MMTID" minOccurs="0"/>
                <xsd:element ref="ns3:Mod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69c7b9a-bbed-41f8-b24c-bbeb71979adf" elementFormDefault="qualified">
    <xsd:import namespace="http://schemas.microsoft.com/office/2006/documentManagement/types"/>
    <xsd:element name="FromMMT" ma:index="1" nillable="true" ma:displayName="From MMT" ma:default="0" ma:description="Indicates if the item was published from MMT" ma:internalName="FromMMT">
      <xsd:simpleType>
        <xsd:restriction base="dms:Boolean"/>
      </xsd:simpleType>
    </xsd:element>
    <xsd:element name="MMTID" ma:index="2" nillable="true" ma:displayName="MMT ID" ma:decimals="0" ma:internalName="MMTID" ma:percentage="FALSE">
      <xsd:simpleType>
        <xsd:restriction base="dms:Number"/>
      </xsd:simpleType>
    </xsd:element>
  </xsd:schema>
  <xsd:schema xmlns:xsd="http://www.w3.org/2001/XMLSchema" xmlns:dms="http://schemas.microsoft.com/office/2006/documentManagement/types" targetNamespace="bd8dd43f-48f8-46ce-9b8d-78f402b7750b" elementFormDefault="qualified">
    <xsd:import namespace="http://schemas.microsoft.com/office/2006/documentManagement/types"/>
    <xsd:element name="ModID" ma:index="3" nillable="true" ma:displayName="Mod ID" ma:list="{fe5fb5e6-2196-48f2-87cb-9a5f0541640f}" ma:internalName="ModID" ma:showField="ModificationID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FromMMT xmlns="f69c7b9a-bbed-41f8-b24c-bbeb71979adf">true</FromMMT>
    <MMTID xmlns="f69c7b9a-bbed-41f8-b24c-bbeb71979adf">1610</MMTID>
    <ModID xmlns="bd8dd43f-48f8-46ce-9b8d-78f402b7750b">707</ModID>
  </documentManagement>
</p:properties>
</file>

<file path=customXml/itemProps1.xml><?xml version="1.0" encoding="utf-8"?>
<ds:datastoreItem xmlns:ds="http://schemas.openxmlformats.org/officeDocument/2006/customXml" ds:itemID="{CFB8618E-341F-427C-B80C-D7BC61D020C7}"/>
</file>

<file path=customXml/itemProps2.xml><?xml version="1.0" encoding="utf-8"?>
<ds:datastoreItem xmlns:ds="http://schemas.openxmlformats.org/officeDocument/2006/customXml" ds:itemID="{28967668-73E4-48C0-ABCB-5A59DD0C3847}"/>
</file>

<file path=customXml/itemProps3.xml><?xml version="1.0" encoding="utf-8"?>
<ds:datastoreItem xmlns:ds="http://schemas.openxmlformats.org/officeDocument/2006/customXml" ds:itemID="{DB75DB39-5F35-4E8A-892C-B586A2A999EC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9714</TotalTime>
  <Words>304</Words>
  <Application>Microsoft Office PowerPoint</Application>
  <PresentationFormat>On-screen Show (4:3)</PresentationFormat>
  <Paragraphs>129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Allowing DSUs to act as Predictable Price Takers in the SEM</vt:lpstr>
      <vt:lpstr>A Global Demand Response Footprint </vt:lpstr>
      <vt:lpstr>Global Capability</vt:lpstr>
      <vt:lpstr>Activation Energy</vt:lpstr>
      <vt:lpstr>DSU Market Growth</vt:lpstr>
      <vt:lpstr>DR in Ireland</vt:lpstr>
      <vt:lpstr>Capacity Existing on customers sites</vt:lpstr>
      <vt:lpstr>Barrier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58 Slides</dc:title>
  <dc:creator>vfaherty</dc:creator>
  <cp:lastModifiedBy>sking</cp:lastModifiedBy>
  <cp:revision>132</cp:revision>
  <dcterms:created xsi:type="dcterms:W3CDTF">2014-04-02T17:24:34Z</dcterms:created>
  <dcterms:modified xsi:type="dcterms:W3CDTF">2014-11-21T14:06:21Z</dcterms:modified>
  <cp:contentType>Modification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0x010100269864AADB634B43A1DAFE75AB6B7AEA00E694DBD827E2A74DAF8DBA9CA236CE9A</vt:lpwstr>
  </property>
  <property fmtid="{D5CDD505-2E9C-101B-9397-08002B2CF9AE}" pid="3" name="Copy to Website Date">
    <vt:lpwstr>2014-11-21T15:32:00+00:00</vt:lpwstr>
  </property>
  <property fmtid="{D5CDD505-2E9C-101B-9397-08002B2CF9AE}" pid="4" name="Copy Status">
    <vt:lpwstr>Success!</vt:lpwstr>
  </property>
  <property fmtid="{D5CDD505-2E9C-101B-9397-08002B2CF9AE}" pid="5" name="Copy to Website">
    <vt:lpwstr>true</vt:lpwstr>
  </property>
  <property fmtid="{D5CDD505-2E9C-101B-9397-08002B2CF9AE}" pid="6" name="Mod ID">
    <vt:lpwstr>1045</vt:lpwstr>
  </property>
  <property fmtid="{D5CDD505-2E9C-101B-9397-08002B2CF9AE}" pid="7" name="Year of Modification Proposal">
    <vt:lpwstr>2014</vt:lpwstr>
  </property>
  <property fmtid="{D5CDD505-2E9C-101B-9397-08002B2CF9AE}" pid="8" name="Document Type">
    <vt:lpwstr>Modification Proposal</vt:lpwstr>
  </property>
  <property fmtid="{D5CDD505-2E9C-101B-9397-08002B2CF9AE}" pid="10" name="_CopySource">
    <vt:lpwstr>EnerNOC_Proposal_DSU as Price Taker.pptx</vt:lpwstr>
  </property>
  <property fmtid="{D5CDD505-2E9C-101B-9397-08002B2CF9AE}" pid="11" name="Order">
    <vt:r8>356900</vt:r8>
  </property>
</Properties>
</file>