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ppt/notesSlides/notesSlide15.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handoutMasterIdLst>
    <p:handoutMasterId r:id="rId18"/>
  </p:handoutMasterIdLst>
  <p:sldIdLst>
    <p:sldId id="264" r:id="rId2"/>
    <p:sldId id="301" r:id="rId3"/>
    <p:sldId id="299" r:id="rId4"/>
    <p:sldId id="303" r:id="rId5"/>
    <p:sldId id="280" r:id="rId6"/>
    <p:sldId id="297" r:id="rId7"/>
    <p:sldId id="304" r:id="rId8"/>
    <p:sldId id="298" r:id="rId9"/>
    <p:sldId id="302" r:id="rId10"/>
    <p:sldId id="300" r:id="rId11"/>
    <p:sldId id="281" r:id="rId12"/>
    <p:sldId id="284" r:id="rId13"/>
    <p:sldId id="290" r:id="rId14"/>
    <p:sldId id="292" r:id="rId15"/>
    <p:sldId id="288" r:id="rId16"/>
  </p:sldIdLst>
  <p:sldSz cx="9144000" cy="6858000" type="screen4x3"/>
  <p:notesSz cx="6797675" cy="9926638"/>
  <p:defaultTex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DFEFF"/>
    <a:srgbClr val="A0ECFE"/>
    <a:srgbClr val="FF0000"/>
    <a:srgbClr val="3399FF"/>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3628" autoAdjust="0"/>
  </p:normalViewPr>
  <p:slideViewPr>
    <p:cSldViewPr>
      <p:cViewPr varScale="1">
        <p:scale>
          <a:sx n="94" d="100"/>
          <a:sy n="94" d="100"/>
        </p:scale>
        <p:origin x="-1488"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oleObject" Target="file:///\\GRIDFILE\Common$\mchugh_s\Gen_Unit_Startup_Analysis_SMH-FINAL.xlsx" TargetMode="External"/><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IE"/>
  <c:clrMapOvr bg1="lt1" tx1="dk1" bg2="lt2" tx2="dk2" accent1="accent1" accent2="accent2" accent3="accent3" accent4="accent4" accent5="accent5" accent6="accent6" hlink="hlink" folHlink="folHlink"/>
  <c:chart>
    <c:title>
      <c:tx>
        <c:rich>
          <a:bodyPr/>
          <a:lstStyle/>
          <a:p>
            <a:pPr>
              <a:defRPr/>
            </a:pPr>
            <a:r>
              <a:rPr lang="en-IE" dirty="0"/>
              <a:t>Time</a:t>
            </a:r>
            <a:r>
              <a:rPr lang="en-IE" baseline="0" dirty="0"/>
              <a:t> from Notification to Min Gen</a:t>
            </a:r>
            <a:endParaRPr lang="en-IE" dirty="0"/>
          </a:p>
        </c:rich>
      </c:tx>
      <c:layout/>
    </c:title>
    <c:plotArea>
      <c:layout>
        <c:manualLayout>
          <c:layoutTarget val="inner"/>
          <c:xMode val="edge"/>
          <c:yMode val="edge"/>
          <c:x val="9.125021367820009E-2"/>
          <c:y val="8.7900438116371007E-2"/>
          <c:w val="0.87290560422819707"/>
          <c:h val="0.71847778617585367"/>
        </c:manualLayout>
      </c:layout>
      <c:scatterChart>
        <c:scatterStyle val="lineMarker"/>
        <c:ser>
          <c:idx val="1"/>
          <c:order val="1"/>
          <c:tx>
            <c:strRef>
              <c:f>'SORTED RESULTS'!$E$6</c:f>
              <c:strCache>
                <c:ptCount val="1"/>
                <c:pt idx="0">
                  <c:v>COLD - Notification to Min Gen</c:v>
                </c:pt>
              </c:strCache>
            </c:strRef>
          </c:tx>
          <c:spPr>
            <a:ln w="28575">
              <a:noFill/>
            </a:ln>
          </c:spPr>
          <c:marker>
            <c:spPr>
              <a:solidFill>
                <a:srgbClr val="0070C0"/>
              </a:solidFill>
              <a:ln>
                <a:noFill/>
              </a:ln>
            </c:spPr>
          </c:marker>
          <c:xVal>
            <c:numRef>
              <c:f>'SORTED RESULTS'!$C$7:$C$60</c:f>
              <c:numCache>
                <c:formatCode>General</c:formatCode>
                <c:ptCount val="54"/>
                <c:pt idx="0">
                  <c:v>3.9682539682539753E-4</c:v>
                </c:pt>
                <c:pt idx="1">
                  <c:v>3.9682539682539753E-4</c:v>
                </c:pt>
                <c:pt idx="2">
                  <c:v>3.9682539682539753E-4</c:v>
                </c:pt>
                <c:pt idx="3">
                  <c:v>3.9682539682539753E-4</c:v>
                </c:pt>
                <c:pt idx="4">
                  <c:v>0.13</c:v>
                </c:pt>
                <c:pt idx="5">
                  <c:v>0.13</c:v>
                </c:pt>
                <c:pt idx="6">
                  <c:v>0.13</c:v>
                </c:pt>
                <c:pt idx="7">
                  <c:v>0.13</c:v>
                </c:pt>
                <c:pt idx="8">
                  <c:v>0.13</c:v>
                </c:pt>
                <c:pt idx="9">
                  <c:v>0.24488333333333356</c:v>
                </c:pt>
                <c:pt idx="10">
                  <c:v>0.24488333333333356</c:v>
                </c:pt>
                <c:pt idx="11">
                  <c:v>0.33000000000000046</c:v>
                </c:pt>
                <c:pt idx="12">
                  <c:v>0.34000000000000036</c:v>
                </c:pt>
                <c:pt idx="13">
                  <c:v>0.34000000000000036</c:v>
                </c:pt>
                <c:pt idx="14">
                  <c:v>0.34000000000000036</c:v>
                </c:pt>
                <c:pt idx="15">
                  <c:v>0.34000000000000036</c:v>
                </c:pt>
                <c:pt idx="16">
                  <c:v>0.36333333333333334</c:v>
                </c:pt>
                <c:pt idx="17">
                  <c:v>0.36333333333333334</c:v>
                </c:pt>
                <c:pt idx="18">
                  <c:v>0.36333333333333334</c:v>
                </c:pt>
                <c:pt idx="19">
                  <c:v>0.60714285714285765</c:v>
                </c:pt>
                <c:pt idx="20">
                  <c:v>2.0902777777777808</c:v>
                </c:pt>
                <c:pt idx="21">
                  <c:v>2.0902777777777808</c:v>
                </c:pt>
                <c:pt idx="22">
                  <c:v>3.6770833333333335</c:v>
                </c:pt>
                <c:pt idx="23">
                  <c:v>4.5352333333333412</c:v>
                </c:pt>
                <c:pt idx="24">
                  <c:v>4.5352333333333412</c:v>
                </c:pt>
                <c:pt idx="25">
                  <c:v>6.5652243589743575</c:v>
                </c:pt>
                <c:pt idx="26">
                  <c:v>6.9166666666666714</c:v>
                </c:pt>
                <c:pt idx="27">
                  <c:v>6.9166666666666714</c:v>
                </c:pt>
                <c:pt idx="28">
                  <c:v>7.9070707070707069</c:v>
                </c:pt>
                <c:pt idx="29">
                  <c:v>8.7285714285714064</c:v>
                </c:pt>
                <c:pt idx="30">
                  <c:v>8.9016666666666708</c:v>
                </c:pt>
                <c:pt idx="31">
                  <c:v>8.9016666666666708</c:v>
                </c:pt>
                <c:pt idx="32">
                  <c:v>10.060606060606075</c:v>
                </c:pt>
                <c:pt idx="33">
                  <c:v>10.060606060606075</c:v>
                </c:pt>
                <c:pt idx="34">
                  <c:v>10.240320512820503</c:v>
                </c:pt>
                <c:pt idx="35">
                  <c:v>10.243819703759018</c:v>
                </c:pt>
                <c:pt idx="36">
                  <c:v>10.5</c:v>
                </c:pt>
                <c:pt idx="37">
                  <c:v>11.511111111111097</c:v>
                </c:pt>
                <c:pt idx="38">
                  <c:v>11.511111111111097</c:v>
                </c:pt>
                <c:pt idx="39">
                  <c:v>11.862382064001556</c:v>
                </c:pt>
                <c:pt idx="40">
                  <c:v>11.865555555555574</c:v>
                </c:pt>
                <c:pt idx="41">
                  <c:v>12.276041666666666</c:v>
                </c:pt>
                <c:pt idx="42">
                  <c:v>13.105659281758086</c:v>
                </c:pt>
                <c:pt idx="43">
                  <c:v>13.105659281758086</c:v>
                </c:pt>
                <c:pt idx="44">
                  <c:v>13.834271758103101</c:v>
                </c:pt>
                <c:pt idx="45">
                  <c:v>14.018248175182469</c:v>
                </c:pt>
                <c:pt idx="46">
                  <c:v>14.629533678756477</c:v>
                </c:pt>
                <c:pt idx="47">
                  <c:v>14.893643770749849</c:v>
                </c:pt>
                <c:pt idx="48">
                  <c:v>14.944551282051281</c:v>
                </c:pt>
                <c:pt idx="49">
                  <c:v>15.210256410256411</c:v>
                </c:pt>
                <c:pt idx="50">
                  <c:v>17.749816849816849</c:v>
                </c:pt>
                <c:pt idx="51">
                  <c:v>17.749816849816849</c:v>
                </c:pt>
                <c:pt idx="52">
                  <c:v>17.749816849816849</c:v>
                </c:pt>
                <c:pt idx="53">
                  <c:v>19.973777777777759</c:v>
                </c:pt>
              </c:numCache>
            </c:numRef>
          </c:xVal>
          <c:yVal>
            <c:numRef>
              <c:f>'SORTED RESULTS'!$E$7:$E$60</c:f>
              <c:numCache>
                <c:formatCode>General</c:formatCode>
                <c:ptCount val="54"/>
                <c:pt idx="0">
                  <c:v>73</c:v>
                </c:pt>
                <c:pt idx="1">
                  <c:v>146</c:v>
                </c:pt>
                <c:pt idx="2">
                  <c:v>219</c:v>
                </c:pt>
                <c:pt idx="3">
                  <c:v>292</c:v>
                </c:pt>
                <c:pt idx="4">
                  <c:v>321</c:v>
                </c:pt>
                <c:pt idx="5">
                  <c:v>350</c:v>
                </c:pt>
                <c:pt idx="6">
                  <c:v>408</c:v>
                </c:pt>
                <c:pt idx="7">
                  <c:v>466</c:v>
                </c:pt>
                <c:pt idx="8">
                  <c:v>519</c:v>
                </c:pt>
                <c:pt idx="9">
                  <c:v>560.61</c:v>
                </c:pt>
                <c:pt idx="10">
                  <c:v>602.22</c:v>
                </c:pt>
                <c:pt idx="11">
                  <c:v>706.22</c:v>
                </c:pt>
                <c:pt idx="12">
                  <c:v>758.22</c:v>
                </c:pt>
                <c:pt idx="13">
                  <c:v>810.22</c:v>
                </c:pt>
                <c:pt idx="14">
                  <c:v>862.22</c:v>
                </c:pt>
                <c:pt idx="15">
                  <c:v>914.22</c:v>
                </c:pt>
                <c:pt idx="16">
                  <c:v>1009.22</c:v>
                </c:pt>
                <c:pt idx="17">
                  <c:v>1104.22</c:v>
                </c:pt>
                <c:pt idx="18">
                  <c:v>1199.22</c:v>
                </c:pt>
                <c:pt idx="19">
                  <c:v>1311.22</c:v>
                </c:pt>
                <c:pt idx="20">
                  <c:v>1394.22</c:v>
                </c:pt>
                <c:pt idx="21">
                  <c:v>1477.22</c:v>
                </c:pt>
                <c:pt idx="22">
                  <c:v>1640.22</c:v>
                </c:pt>
                <c:pt idx="23">
                  <c:v>1694.22</c:v>
                </c:pt>
                <c:pt idx="24">
                  <c:v>1748.22</c:v>
                </c:pt>
                <c:pt idx="25">
                  <c:v>2152.2200000000003</c:v>
                </c:pt>
                <c:pt idx="26">
                  <c:v>2266.7200000000003</c:v>
                </c:pt>
                <c:pt idx="27">
                  <c:v>2381.2200000000003</c:v>
                </c:pt>
                <c:pt idx="28">
                  <c:v>2796.2200000000003</c:v>
                </c:pt>
                <c:pt idx="29">
                  <c:v>3259.2200000000003</c:v>
                </c:pt>
                <c:pt idx="30">
                  <c:v>3308.2200000000003</c:v>
                </c:pt>
                <c:pt idx="31">
                  <c:v>3362.2200000000003</c:v>
                </c:pt>
                <c:pt idx="32">
                  <c:v>3600.2200000000003</c:v>
                </c:pt>
                <c:pt idx="33">
                  <c:v>3838.2200000000003</c:v>
                </c:pt>
                <c:pt idx="34">
                  <c:v>4078.92</c:v>
                </c:pt>
                <c:pt idx="35">
                  <c:v>4319.6200000000044</c:v>
                </c:pt>
                <c:pt idx="36">
                  <c:v>4420.6200000000044</c:v>
                </c:pt>
                <c:pt idx="37">
                  <c:v>4667.6200000000044</c:v>
                </c:pt>
                <c:pt idx="38">
                  <c:v>4914.6200000000044</c:v>
                </c:pt>
                <c:pt idx="39">
                  <c:v>5015.6200000000044</c:v>
                </c:pt>
                <c:pt idx="40">
                  <c:v>5440.6200000000044</c:v>
                </c:pt>
                <c:pt idx="41">
                  <c:v>5558.1900000000014</c:v>
                </c:pt>
                <c:pt idx="42">
                  <c:v>5728.1900000000014</c:v>
                </c:pt>
                <c:pt idx="43">
                  <c:v>5898.1900000000014</c:v>
                </c:pt>
                <c:pt idx="44">
                  <c:v>6329.79</c:v>
                </c:pt>
                <c:pt idx="45">
                  <c:v>6420.79</c:v>
                </c:pt>
                <c:pt idx="46">
                  <c:v>6678.79</c:v>
                </c:pt>
                <c:pt idx="47">
                  <c:v>7123.79</c:v>
                </c:pt>
                <c:pt idx="48">
                  <c:v>7535.79</c:v>
                </c:pt>
                <c:pt idx="49">
                  <c:v>7887.79</c:v>
                </c:pt>
                <c:pt idx="50">
                  <c:v>8172.79</c:v>
                </c:pt>
                <c:pt idx="51">
                  <c:v>8457.7900000000009</c:v>
                </c:pt>
                <c:pt idx="52">
                  <c:v>8742.7900000000009</c:v>
                </c:pt>
                <c:pt idx="53">
                  <c:v>8879.7900000000009</c:v>
                </c:pt>
              </c:numCache>
            </c:numRef>
          </c:yVal>
        </c:ser>
        <c:ser>
          <c:idx val="2"/>
          <c:order val="2"/>
          <c:tx>
            <c:strRef>
              <c:f>'SORTED RESULTS'!$O$6</c:f>
              <c:strCache>
                <c:ptCount val="1"/>
                <c:pt idx="0">
                  <c:v>WARM - Notification to Min Gen</c:v>
                </c:pt>
              </c:strCache>
            </c:strRef>
          </c:tx>
          <c:spPr>
            <a:ln w="28575">
              <a:noFill/>
            </a:ln>
          </c:spPr>
          <c:marker>
            <c:spPr>
              <a:solidFill>
                <a:srgbClr val="FFC000"/>
              </a:solidFill>
              <a:ln>
                <a:noFill/>
              </a:ln>
            </c:spPr>
          </c:marker>
          <c:xVal>
            <c:numRef>
              <c:f>'SORTED RESULTS'!$M$7:$M$60</c:f>
              <c:numCache>
                <c:formatCode>General</c:formatCode>
                <c:ptCount val="54"/>
                <c:pt idx="0">
                  <c:v>3.9682539682539753E-4</c:v>
                </c:pt>
                <c:pt idx="1">
                  <c:v>3.9682539682539753E-4</c:v>
                </c:pt>
                <c:pt idx="2">
                  <c:v>3.9682539682539753E-4</c:v>
                </c:pt>
                <c:pt idx="3">
                  <c:v>3.9682539682539753E-4</c:v>
                </c:pt>
                <c:pt idx="4">
                  <c:v>0.13</c:v>
                </c:pt>
                <c:pt idx="5">
                  <c:v>0.13</c:v>
                </c:pt>
                <c:pt idx="6">
                  <c:v>0.13</c:v>
                </c:pt>
                <c:pt idx="7">
                  <c:v>0.13</c:v>
                </c:pt>
                <c:pt idx="8">
                  <c:v>0.13</c:v>
                </c:pt>
                <c:pt idx="9">
                  <c:v>0.24488333333333356</c:v>
                </c:pt>
                <c:pt idx="10">
                  <c:v>0.24488333333333356</c:v>
                </c:pt>
                <c:pt idx="11">
                  <c:v>0.33000000000000046</c:v>
                </c:pt>
                <c:pt idx="12">
                  <c:v>0.34000000000000036</c:v>
                </c:pt>
                <c:pt idx="13">
                  <c:v>0.34000000000000036</c:v>
                </c:pt>
                <c:pt idx="14">
                  <c:v>0.34000000000000036</c:v>
                </c:pt>
                <c:pt idx="15">
                  <c:v>0.34000000000000036</c:v>
                </c:pt>
                <c:pt idx="16">
                  <c:v>0.36333333333333334</c:v>
                </c:pt>
                <c:pt idx="17">
                  <c:v>0.36333333333333334</c:v>
                </c:pt>
                <c:pt idx="18">
                  <c:v>0.36333333333333334</c:v>
                </c:pt>
                <c:pt idx="19">
                  <c:v>0.60714285714285765</c:v>
                </c:pt>
                <c:pt idx="20">
                  <c:v>1.240277777777778</c:v>
                </c:pt>
                <c:pt idx="21">
                  <c:v>1.240277777777778</c:v>
                </c:pt>
                <c:pt idx="22">
                  <c:v>1.59375</c:v>
                </c:pt>
                <c:pt idx="23">
                  <c:v>2.7631034745154262</c:v>
                </c:pt>
                <c:pt idx="24">
                  <c:v>2.8533333333333331</c:v>
                </c:pt>
                <c:pt idx="25">
                  <c:v>2.8533333333333331</c:v>
                </c:pt>
                <c:pt idx="26">
                  <c:v>3.2595499999999977</c:v>
                </c:pt>
                <c:pt idx="27">
                  <c:v>3.2595499999999977</c:v>
                </c:pt>
                <c:pt idx="28">
                  <c:v>3.3635802469135831</c:v>
                </c:pt>
                <c:pt idx="29">
                  <c:v>3.3635802469135831</c:v>
                </c:pt>
                <c:pt idx="30">
                  <c:v>3.6330769230769229</c:v>
                </c:pt>
                <c:pt idx="31">
                  <c:v>4.0744444444444454</c:v>
                </c:pt>
                <c:pt idx="32">
                  <c:v>4.2727272727272725</c:v>
                </c:pt>
                <c:pt idx="33">
                  <c:v>4.2727272727272725</c:v>
                </c:pt>
                <c:pt idx="34">
                  <c:v>4.2760416666666714</c:v>
                </c:pt>
                <c:pt idx="35">
                  <c:v>4.6127777777777714</c:v>
                </c:pt>
                <c:pt idx="36">
                  <c:v>4.6127777777777714</c:v>
                </c:pt>
                <c:pt idx="37">
                  <c:v>4.9297979797979785</c:v>
                </c:pt>
                <c:pt idx="38">
                  <c:v>4.9929166666666607</c:v>
                </c:pt>
                <c:pt idx="39">
                  <c:v>5.5216937645167103</c:v>
                </c:pt>
                <c:pt idx="40">
                  <c:v>5.5216937645167103</c:v>
                </c:pt>
                <c:pt idx="41">
                  <c:v>6.4269230769230772</c:v>
                </c:pt>
                <c:pt idx="42">
                  <c:v>6.4485596707818926</c:v>
                </c:pt>
                <c:pt idx="43">
                  <c:v>6.4717948717948781</c:v>
                </c:pt>
                <c:pt idx="44">
                  <c:v>6.5186147186147165</c:v>
                </c:pt>
                <c:pt idx="45">
                  <c:v>7.8782051282051304</c:v>
                </c:pt>
                <c:pt idx="46">
                  <c:v>7.8805349141150041</c:v>
                </c:pt>
                <c:pt idx="47">
                  <c:v>8.1295336787564771</c:v>
                </c:pt>
                <c:pt idx="48">
                  <c:v>8.9849712100880925</c:v>
                </c:pt>
                <c:pt idx="49">
                  <c:v>9.2164835164835228</c:v>
                </c:pt>
                <c:pt idx="50">
                  <c:v>9.2164835164835228</c:v>
                </c:pt>
                <c:pt idx="51">
                  <c:v>9.2164835164835228</c:v>
                </c:pt>
                <c:pt idx="52">
                  <c:v>13.55960000000001</c:v>
                </c:pt>
                <c:pt idx="53">
                  <c:v>13.734914841849148</c:v>
                </c:pt>
              </c:numCache>
            </c:numRef>
          </c:xVal>
          <c:yVal>
            <c:numRef>
              <c:f>'SORTED RESULTS'!$O$7:$O$60</c:f>
              <c:numCache>
                <c:formatCode>General</c:formatCode>
                <c:ptCount val="54"/>
                <c:pt idx="0">
                  <c:v>73</c:v>
                </c:pt>
                <c:pt idx="1">
                  <c:v>146</c:v>
                </c:pt>
                <c:pt idx="2">
                  <c:v>219</c:v>
                </c:pt>
                <c:pt idx="3">
                  <c:v>292</c:v>
                </c:pt>
                <c:pt idx="4">
                  <c:v>321</c:v>
                </c:pt>
                <c:pt idx="5">
                  <c:v>350</c:v>
                </c:pt>
                <c:pt idx="6">
                  <c:v>408</c:v>
                </c:pt>
                <c:pt idx="7">
                  <c:v>466</c:v>
                </c:pt>
                <c:pt idx="8">
                  <c:v>519</c:v>
                </c:pt>
                <c:pt idx="9">
                  <c:v>560.61</c:v>
                </c:pt>
                <c:pt idx="10">
                  <c:v>602.22</c:v>
                </c:pt>
                <c:pt idx="11">
                  <c:v>706.22</c:v>
                </c:pt>
                <c:pt idx="12">
                  <c:v>758.22</c:v>
                </c:pt>
                <c:pt idx="13">
                  <c:v>810.22</c:v>
                </c:pt>
                <c:pt idx="14">
                  <c:v>862.22</c:v>
                </c:pt>
                <c:pt idx="15">
                  <c:v>914.22</c:v>
                </c:pt>
                <c:pt idx="16">
                  <c:v>1009.22</c:v>
                </c:pt>
                <c:pt idx="17">
                  <c:v>1104.22</c:v>
                </c:pt>
                <c:pt idx="18">
                  <c:v>1199.22</c:v>
                </c:pt>
                <c:pt idx="19">
                  <c:v>1311.22</c:v>
                </c:pt>
                <c:pt idx="20">
                  <c:v>1394.22</c:v>
                </c:pt>
                <c:pt idx="21">
                  <c:v>1477.22</c:v>
                </c:pt>
                <c:pt idx="22">
                  <c:v>1640.22</c:v>
                </c:pt>
                <c:pt idx="23">
                  <c:v>1741.22</c:v>
                </c:pt>
                <c:pt idx="24">
                  <c:v>1979.22</c:v>
                </c:pt>
                <c:pt idx="25">
                  <c:v>2217.2200000000003</c:v>
                </c:pt>
                <c:pt idx="26">
                  <c:v>2271.2200000000003</c:v>
                </c:pt>
                <c:pt idx="27">
                  <c:v>2325.2200000000003</c:v>
                </c:pt>
                <c:pt idx="28">
                  <c:v>2572.2200000000003</c:v>
                </c:pt>
                <c:pt idx="29">
                  <c:v>2819.2200000000003</c:v>
                </c:pt>
                <c:pt idx="30">
                  <c:v>3223.2200000000003</c:v>
                </c:pt>
                <c:pt idx="31">
                  <c:v>3648.2200000000003</c:v>
                </c:pt>
                <c:pt idx="32">
                  <c:v>3762.7200000000003</c:v>
                </c:pt>
                <c:pt idx="33">
                  <c:v>3877.2200000000003</c:v>
                </c:pt>
                <c:pt idx="34">
                  <c:v>3994.7900000000004</c:v>
                </c:pt>
                <c:pt idx="35">
                  <c:v>4043.7900000000004</c:v>
                </c:pt>
                <c:pt idx="36">
                  <c:v>4097.7900000000009</c:v>
                </c:pt>
                <c:pt idx="37">
                  <c:v>4512.7900000000009</c:v>
                </c:pt>
                <c:pt idx="38">
                  <c:v>4613.7900000000009</c:v>
                </c:pt>
                <c:pt idx="39">
                  <c:v>4783.7900000000009</c:v>
                </c:pt>
                <c:pt idx="40">
                  <c:v>4953.7900000000009</c:v>
                </c:pt>
                <c:pt idx="41">
                  <c:v>5305.7900000000009</c:v>
                </c:pt>
                <c:pt idx="42">
                  <c:v>5750.7900000000009</c:v>
                </c:pt>
                <c:pt idx="43">
                  <c:v>6162.7900000000009</c:v>
                </c:pt>
                <c:pt idx="44">
                  <c:v>6625.7900000000009</c:v>
                </c:pt>
                <c:pt idx="45">
                  <c:v>6866.4900000000007</c:v>
                </c:pt>
                <c:pt idx="46">
                  <c:v>7107.1900000000014</c:v>
                </c:pt>
                <c:pt idx="47">
                  <c:v>7365.1900000000014</c:v>
                </c:pt>
                <c:pt idx="48">
                  <c:v>7796.7900000000009</c:v>
                </c:pt>
                <c:pt idx="49">
                  <c:v>8081.7900000000009</c:v>
                </c:pt>
                <c:pt idx="50">
                  <c:v>8366.7900000000009</c:v>
                </c:pt>
                <c:pt idx="51">
                  <c:v>8651.7900000000009</c:v>
                </c:pt>
                <c:pt idx="52">
                  <c:v>8788.7900000000009</c:v>
                </c:pt>
                <c:pt idx="53">
                  <c:v>8879.7900000000009</c:v>
                </c:pt>
              </c:numCache>
            </c:numRef>
          </c:yVal>
        </c:ser>
        <c:ser>
          <c:idx val="0"/>
          <c:order val="0"/>
          <c:tx>
            <c:strRef>
              <c:f>'SORTED RESULTS'!$Y$6</c:f>
              <c:strCache>
                <c:ptCount val="1"/>
                <c:pt idx="0">
                  <c:v>HOT - Notification to Min Gen</c:v>
                </c:pt>
              </c:strCache>
            </c:strRef>
          </c:tx>
          <c:spPr>
            <a:ln w="28575">
              <a:noFill/>
            </a:ln>
          </c:spPr>
          <c:marker>
            <c:spPr>
              <a:solidFill>
                <a:srgbClr val="C00000"/>
              </a:solidFill>
              <a:ln>
                <a:noFill/>
              </a:ln>
            </c:spPr>
          </c:marker>
          <c:xVal>
            <c:numRef>
              <c:f>'SORTED RESULTS'!$W$7:$W$60</c:f>
              <c:numCache>
                <c:formatCode>General</c:formatCode>
                <c:ptCount val="54"/>
                <c:pt idx="0">
                  <c:v>3.9682539682539753E-4</c:v>
                </c:pt>
                <c:pt idx="1">
                  <c:v>3.9682539682539753E-4</c:v>
                </c:pt>
                <c:pt idx="2">
                  <c:v>3.9682539682539753E-4</c:v>
                </c:pt>
                <c:pt idx="3">
                  <c:v>3.9682539682539753E-4</c:v>
                </c:pt>
                <c:pt idx="4">
                  <c:v>0.13</c:v>
                </c:pt>
                <c:pt idx="5">
                  <c:v>0.13</c:v>
                </c:pt>
                <c:pt idx="6">
                  <c:v>0.13</c:v>
                </c:pt>
                <c:pt idx="7">
                  <c:v>0.13</c:v>
                </c:pt>
                <c:pt idx="8">
                  <c:v>0.13</c:v>
                </c:pt>
                <c:pt idx="9">
                  <c:v>0.24488333333333356</c:v>
                </c:pt>
                <c:pt idx="10">
                  <c:v>0.24488333333333356</c:v>
                </c:pt>
                <c:pt idx="11">
                  <c:v>0.33000000000000046</c:v>
                </c:pt>
                <c:pt idx="12">
                  <c:v>0.34000000000000036</c:v>
                </c:pt>
                <c:pt idx="13">
                  <c:v>0.34000000000000036</c:v>
                </c:pt>
                <c:pt idx="14">
                  <c:v>0.34000000000000036</c:v>
                </c:pt>
                <c:pt idx="15">
                  <c:v>0.34000000000000036</c:v>
                </c:pt>
                <c:pt idx="16">
                  <c:v>0.36333333333333334</c:v>
                </c:pt>
                <c:pt idx="17">
                  <c:v>0.36333333333333334</c:v>
                </c:pt>
                <c:pt idx="18">
                  <c:v>0.36333333333333334</c:v>
                </c:pt>
                <c:pt idx="19">
                  <c:v>0.60714285714285765</c:v>
                </c:pt>
                <c:pt idx="20">
                  <c:v>0.67027777777777764</c:v>
                </c:pt>
                <c:pt idx="21">
                  <c:v>0.67027777777777764</c:v>
                </c:pt>
                <c:pt idx="22">
                  <c:v>1.123188405797102</c:v>
                </c:pt>
                <c:pt idx="23">
                  <c:v>1.123188405797102</c:v>
                </c:pt>
                <c:pt idx="24">
                  <c:v>1.4270833333333333</c:v>
                </c:pt>
                <c:pt idx="25">
                  <c:v>1.5260416666666667</c:v>
                </c:pt>
                <c:pt idx="26">
                  <c:v>2.2433333333333358</c:v>
                </c:pt>
                <c:pt idx="27">
                  <c:v>2.2433333333333358</c:v>
                </c:pt>
                <c:pt idx="28">
                  <c:v>2.353030303030303</c:v>
                </c:pt>
                <c:pt idx="29">
                  <c:v>2.36</c:v>
                </c:pt>
                <c:pt idx="30">
                  <c:v>2.36</c:v>
                </c:pt>
                <c:pt idx="31">
                  <c:v>2.3992864424057077</c:v>
                </c:pt>
                <c:pt idx="32">
                  <c:v>2.4833333333333352</c:v>
                </c:pt>
                <c:pt idx="33">
                  <c:v>2.4933155080213947</c:v>
                </c:pt>
                <c:pt idx="34">
                  <c:v>2.4933155080213947</c:v>
                </c:pt>
                <c:pt idx="35">
                  <c:v>2.6242424242424227</c:v>
                </c:pt>
                <c:pt idx="36">
                  <c:v>2.6495994427028946</c:v>
                </c:pt>
                <c:pt idx="37">
                  <c:v>2.6495994427028946</c:v>
                </c:pt>
                <c:pt idx="38">
                  <c:v>3.03</c:v>
                </c:pt>
                <c:pt idx="39">
                  <c:v>3.0528985507246373</c:v>
                </c:pt>
                <c:pt idx="40">
                  <c:v>3.0528985507246373</c:v>
                </c:pt>
                <c:pt idx="41">
                  <c:v>3.1133193231638798</c:v>
                </c:pt>
                <c:pt idx="42">
                  <c:v>3.2716545990882246</c:v>
                </c:pt>
                <c:pt idx="43">
                  <c:v>3.3679307568438026</c:v>
                </c:pt>
                <c:pt idx="44">
                  <c:v>3.3680112721417097</c:v>
                </c:pt>
                <c:pt idx="45">
                  <c:v>3.5260555555555557</c:v>
                </c:pt>
                <c:pt idx="46">
                  <c:v>3.5435897435897452</c:v>
                </c:pt>
                <c:pt idx="47">
                  <c:v>3.5685897435897442</c:v>
                </c:pt>
                <c:pt idx="48">
                  <c:v>4.7299242424242385</c:v>
                </c:pt>
                <c:pt idx="49">
                  <c:v>5.6721023181454759</c:v>
                </c:pt>
                <c:pt idx="50">
                  <c:v>5.6721023181454759</c:v>
                </c:pt>
                <c:pt idx="51">
                  <c:v>5.6721023181454759</c:v>
                </c:pt>
                <c:pt idx="52">
                  <c:v>7.1859999999999955</c:v>
                </c:pt>
                <c:pt idx="53">
                  <c:v>7.3194444444444438</c:v>
                </c:pt>
              </c:numCache>
            </c:numRef>
          </c:xVal>
          <c:yVal>
            <c:numRef>
              <c:f>'SORTED RESULTS'!$Y$7:$Y$60</c:f>
              <c:numCache>
                <c:formatCode>General</c:formatCode>
                <c:ptCount val="54"/>
                <c:pt idx="0">
                  <c:v>73</c:v>
                </c:pt>
                <c:pt idx="1">
                  <c:v>146</c:v>
                </c:pt>
                <c:pt idx="2">
                  <c:v>219</c:v>
                </c:pt>
                <c:pt idx="3">
                  <c:v>292</c:v>
                </c:pt>
                <c:pt idx="4">
                  <c:v>321</c:v>
                </c:pt>
                <c:pt idx="5">
                  <c:v>350</c:v>
                </c:pt>
                <c:pt idx="6">
                  <c:v>408</c:v>
                </c:pt>
                <c:pt idx="7">
                  <c:v>466</c:v>
                </c:pt>
                <c:pt idx="8">
                  <c:v>519</c:v>
                </c:pt>
                <c:pt idx="9">
                  <c:v>560.61</c:v>
                </c:pt>
                <c:pt idx="10">
                  <c:v>602.22</c:v>
                </c:pt>
                <c:pt idx="11">
                  <c:v>706.22</c:v>
                </c:pt>
                <c:pt idx="12">
                  <c:v>758.22</c:v>
                </c:pt>
                <c:pt idx="13">
                  <c:v>810.22</c:v>
                </c:pt>
                <c:pt idx="14">
                  <c:v>862.22</c:v>
                </c:pt>
                <c:pt idx="15">
                  <c:v>914.22</c:v>
                </c:pt>
                <c:pt idx="16">
                  <c:v>1009.22</c:v>
                </c:pt>
                <c:pt idx="17">
                  <c:v>1104.22</c:v>
                </c:pt>
                <c:pt idx="18">
                  <c:v>1199.22</c:v>
                </c:pt>
                <c:pt idx="19">
                  <c:v>1311.22</c:v>
                </c:pt>
                <c:pt idx="20">
                  <c:v>1394.22</c:v>
                </c:pt>
                <c:pt idx="21">
                  <c:v>1477.22</c:v>
                </c:pt>
                <c:pt idx="22">
                  <c:v>1715.22</c:v>
                </c:pt>
                <c:pt idx="23">
                  <c:v>1953.22</c:v>
                </c:pt>
                <c:pt idx="24">
                  <c:v>2116.2200000000003</c:v>
                </c:pt>
                <c:pt idx="25">
                  <c:v>2233.7900000000004</c:v>
                </c:pt>
                <c:pt idx="26">
                  <c:v>2287.7900000000004</c:v>
                </c:pt>
                <c:pt idx="27">
                  <c:v>2341.7900000000004</c:v>
                </c:pt>
                <c:pt idx="28">
                  <c:v>2745.7900000000004</c:v>
                </c:pt>
                <c:pt idx="29">
                  <c:v>2794.7900000000004</c:v>
                </c:pt>
                <c:pt idx="30">
                  <c:v>2848.7900000000004</c:v>
                </c:pt>
                <c:pt idx="31">
                  <c:v>2949.7900000000004</c:v>
                </c:pt>
                <c:pt idx="32">
                  <c:v>3050.7900000000004</c:v>
                </c:pt>
                <c:pt idx="33">
                  <c:v>3297.7900000000004</c:v>
                </c:pt>
                <c:pt idx="34">
                  <c:v>3544.7900000000004</c:v>
                </c:pt>
                <c:pt idx="35">
                  <c:v>3959.7900000000004</c:v>
                </c:pt>
                <c:pt idx="36">
                  <c:v>4074.2900000000004</c:v>
                </c:pt>
                <c:pt idx="37">
                  <c:v>4188.7900000000009</c:v>
                </c:pt>
                <c:pt idx="38">
                  <c:v>4613.7900000000009</c:v>
                </c:pt>
                <c:pt idx="39">
                  <c:v>4783.7900000000009</c:v>
                </c:pt>
                <c:pt idx="40">
                  <c:v>4953.7900000000009</c:v>
                </c:pt>
                <c:pt idx="41">
                  <c:v>5211.7900000000009</c:v>
                </c:pt>
                <c:pt idx="42">
                  <c:v>5643.3900000000012</c:v>
                </c:pt>
                <c:pt idx="43">
                  <c:v>5884.0900000000011</c:v>
                </c:pt>
                <c:pt idx="44">
                  <c:v>6124.7900000000009</c:v>
                </c:pt>
                <c:pt idx="45">
                  <c:v>6569.7900000000009</c:v>
                </c:pt>
                <c:pt idx="46">
                  <c:v>6921.7900000000009</c:v>
                </c:pt>
                <c:pt idx="47">
                  <c:v>7333.7900000000009</c:v>
                </c:pt>
                <c:pt idx="48">
                  <c:v>7796.7900000000009</c:v>
                </c:pt>
                <c:pt idx="49">
                  <c:v>8081.7900000000009</c:v>
                </c:pt>
                <c:pt idx="50">
                  <c:v>8366.7900000000009</c:v>
                </c:pt>
                <c:pt idx="51">
                  <c:v>8651.7900000000009</c:v>
                </c:pt>
                <c:pt idx="52">
                  <c:v>8788.7900000000009</c:v>
                </c:pt>
                <c:pt idx="53">
                  <c:v>8879.7900000000009</c:v>
                </c:pt>
              </c:numCache>
            </c:numRef>
          </c:yVal>
        </c:ser>
        <c:axId val="166515072"/>
        <c:axId val="166517376"/>
      </c:scatterChart>
      <c:valAx>
        <c:axId val="166515072"/>
        <c:scaling>
          <c:orientation val="minMax"/>
        </c:scaling>
        <c:axPos val="b"/>
        <c:title>
          <c:tx>
            <c:rich>
              <a:bodyPr/>
              <a:lstStyle/>
              <a:p>
                <a:pPr>
                  <a:defRPr/>
                </a:pPr>
                <a:r>
                  <a:rPr lang="en-IE" dirty="0"/>
                  <a:t>Time (hours)</a:t>
                </a:r>
              </a:p>
            </c:rich>
          </c:tx>
          <c:layout/>
        </c:title>
        <c:numFmt formatCode="General" sourceLinked="1"/>
        <c:tickLblPos val="nextTo"/>
        <c:crossAx val="166517376"/>
        <c:crosses val="autoZero"/>
        <c:crossBetween val="midCat"/>
        <c:majorUnit val="4"/>
      </c:valAx>
      <c:valAx>
        <c:axId val="166517376"/>
        <c:scaling>
          <c:orientation val="minMax"/>
        </c:scaling>
        <c:axPos val="l"/>
        <c:majorGridlines/>
        <c:title>
          <c:tx>
            <c:rich>
              <a:bodyPr rot="-5400000" vert="horz"/>
              <a:lstStyle/>
              <a:p>
                <a:pPr>
                  <a:defRPr/>
                </a:pPr>
                <a:r>
                  <a:rPr lang="en-IE" dirty="0"/>
                  <a:t>Cumulative</a:t>
                </a:r>
                <a:r>
                  <a:rPr lang="en-IE" baseline="0" dirty="0"/>
                  <a:t> Generation Capacity (MW)</a:t>
                </a:r>
                <a:endParaRPr lang="en-IE" dirty="0"/>
              </a:p>
            </c:rich>
          </c:tx>
          <c:layout/>
        </c:title>
        <c:numFmt formatCode="General" sourceLinked="1"/>
        <c:tickLblPos val="nextTo"/>
        <c:crossAx val="166515072"/>
        <c:crosses val="autoZero"/>
        <c:crossBetween val="midCat"/>
      </c:valAx>
    </c:plotArea>
    <c:legend>
      <c:legendPos val="r"/>
      <c:layout>
        <c:manualLayout>
          <c:xMode val="edge"/>
          <c:yMode val="edge"/>
          <c:x val="0.19007167761308233"/>
          <c:y val="0.9081154745465656"/>
          <c:w val="0.59965822239089717"/>
          <c:h val="6.7367937974499512E-2"/>
        </c:manualLayout>
      </c:layout>
    </c:legend>
    <c:plotVisOnly val="1"/>
  </c:chart>
  <c:externalData r:id="rId2"/>
  <c:userShapes r:id="rId3"/>
</c:chartSpace>
</file>

<file path=ppt/drawings/drawing1.xml><?xml version="1.0" encoding="utf-8"?>
<c:userShapes xmlns:c="http://schemas.openxmlformats.org/drawingml/2006/chart">
  <cdr:relSizeAnchor xmlns:cdr="http://schemas.openxmlformats.org/drawingml/2006/chartDrawing">
    <cdr:from>
      <cdr:x>0.23451</cdr:x>
      <cdr:y>0.09871</cdr:y>
    </cdr:from>
    <cdr:to>
      <cdr:x>0.96266</cdr:x>
      <cdr:y>0.78651</cdr:y>
    </cdr:to>
    <cdr:grpSp>
      <cdr:nvGrpSpPr>
        <cdr:cNvPr id="7" name="Group 6"/>
        <cdr:cNvGrpSpPr/>
      </cdr:nvGrpSpPr>
      <cdr:grpSpPr>
        <a:xfrm xmlns:a="http://schemas.openxmlformats.org/drawingml/2006/main">
          <a:off x="2162812" y="527504"/>
          <a:ext cx="6715497" cy="3675584"/>
          <a:chOff x="1366630" y="496956"/>
          <a:chExt cx="7597227" cy="4870330"/>
        </a:xfrm>
      </cdr:grpSpPr>
      <cdr:sp macro="" textlink="">
        <cdr:nvSpPr>
          <cdr:cNvPr id="2" name="Rectangle 1"/>
          <cdr:cNvSpPr/>
        </cdr:nvSpPr>
        <cdr:spPr>
          <a:xfrm xmlns:a="http://schemas.openxmlformats.org/drawingml/2006/main">
            <a:off x="7458010" y="512494"/>
            <a:ext cx="1505847" cy="4851086"/>
          </a:xfrm>
          <a:prstGeom xmlns:a="http://schemas.openxmlformats.org/drawingml/2006/main" prst="rect">
            <a:avLst/>
          </a:prstGeom>
          <a:solidFill xmlns:a="http://schemas.openxmlformats.org/drawingml/2006/main">
            <a:sysClr val="window" lastClr="FFFFFF">
              <a:lumMod val="65000"/>
              <a:alpha val="85000"/>
            </a:sysClr>
          </a:solidFill>
          <a:ln xmlns:a="http://schemas.openxmlformats.org/drawingml/2006/main" w="0" cap="flat" cmpd="sng" algn="ctr">
            <a:noFill/>
            <a:prstDash val="solid"/>
          </a:ln>
          <a:effectLst xmlns:a="http://schemas.openxmlformats.org/drawingml/2006/mai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ysClr val="window" lastClr="FFFFFF"/>
                </a:solidFill>
                <a:latin typeface="Calibri"/>
              </a:defRPr>
            </a:lvl1pPr>
            <a:lvl2pPr marL="457200" indent="0">
              <a:defRPr sz="1100">
                <a:solidFill>
                  <a:sysClr val="window" lastClr="FFFFFF"/>
                </a:solidFill>
                <a:latin typeface="Calibri"/>
              </a:defRPr>
            </a:lvl2pPr>
            <a:lvl3pPr marL="914400" indent="0">
              <a:defRPr sz="1100">
                <a:solidFill>
                  <a:sysClr val="window" lastClr="FFFFFF"/>
                </a:solidFill>
                <a:latin typeface="Calibri"/>
              </a:defRPr>
            </a:lvl3pPr>
            <a:lvl4pPr marL="1371600" indent="0">
              <a:defRPr sz="1100">
                <a:solidFill>
                  <a:sysClr val="window" lastClr="FFFFFF"/>
                </a:solidFill>
                <a:latin typeface="Calibri"/>
              </a:defRPr>
            </a:lvl4pPr>
            <a:lvl5pPr marL="1828800" indent="0">
              <a:defRPr sz="1100">
                <a:solidFill>
                  <a:sysClr val="window" lastClr="FFFFFF"/>
                </a:solidFill>
                <a:latin typeface="Calibri"/>
              </a:defRPr>
            </a:lvl5pPr>
            <a:lvl6pPr marL="2286000" indent="0">
              <a:defRPr sz="1100">
                <a:solidFill>
                  <a:sysClr val="window" lastClr="FFFFFF"/>
                </a:solidFill>
                <a:latin typeface="Calibri"/>
              </a:defRPr>
            </a:lvl6pPr>
            <a:lvl7pPr marL="2743200" indent="0">
              <a:defRPr sz="1100">
                <a:solidFill>
                  <a:sysClr val="window" lastClr="FFFFFF"/>
                </a:solidFill>
                <a:latin typeface="Calibri"/>
              </a:defRPr>
            </a:lvl7pPr>
            <a:lvl8pPr marL="3200400" indent="0">
              <a:defRPr sz="1100">
                <a:solidFill>
                  <a:sysClr val="window" lastClr="FFFFFF"/>
                </a:solidFill>
                <a:latin typeface="Calibri"/>
              </a:defRPr>
            </a:lvl8pPr>
            <a:lvl9pPr marL="3657600" indent="0">
              <a:defRPr sz="1100">
                <a:solidFill>
                  <a:sysClr val="window" lastClr="FFFFFF"/>
                </a:solidFill>
                <a:latin typeface="Calibri"/>
              </a:defRPr>
            </a:lvl9pPr>
          </a:lstStyle>
          <a:p xmlns:a="http://schemas.openxmlformats.org/drawingml/2006/main">
            <a:endParaRPr lang="en-US"/>
          </a:p>
        </cdr:txBody>
      </cdr:sp>
      <cdr:sp macro="" textlink="">
        <cdr:nvSpPr>
          <cdr:cNvPr id="3" name="Rectangle 2"/>
          <cdr:cNvSpPr/>
        </cdr:nvSpPr>
        <cdr:spPr>
          <a:xfrm xmlns:a="http://schemas.openxmlformats.org/drawingml/2006/main">
            <a:off x="5971929" y="516197"/>
            <a:ext cx="1505847" cy="4851086"/>
          </a:xfrm>
          <a:prstGeom xmlns:a="http://schemas.openxmlformats.org/drawingml/2006/main" prst="rect">
            <a:avLst/>
          </a:prstGeom>
          <a:solidFill xmlns:a="http://schemas.openxmlformats.org/drawingml/2006/main">
            <a:sysClr val="window" lastClr="FFFFFF">
              <a:lumMod val="65000"/>
              <a:alpha val="65000"/>
            </a:sysClr>
          </a:solidFill>
          <a:ln xmlns:a="http://schemas.openxmlformats.org/drawingml/2006/main" w="0" cap="flat" cmpd="sng" algn="ctr">
            <a:noFill/>
            <a:prstDash val="solid"/>
          </a:ln>
          <a:effectLst xmlns:a="http://schemas.openxmlformats.org/drawingml/2006/mai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ysClr val="window" lastClr="FFFFFF"/>
                </a:solidFill>
                <a:latin typeface="Calibri"/>
              </a:defRPr>
            </a:lvl1pPr>
            <a:lvl2pPr marL="457200" indent="0">
              <a:defRPr sz="1100">
                <a:solidFill>
                  <a:sysClr val="window" lastClr="FFFFFF"/>
                </a:solidFill>
                <a:latin typeface="Calibri"/>
              </a:defRPr>
            </a:lvl2pPr>
            <a:lvl3pPr marL="914400" indent="0">
              <a:defRPr sz="1100">
                <a:solidFill>
                  <a:sysClr val="window" lastClr="FFFFFF"/>
                </a:solidFill>
                <a:latin typeface="Calibri"/>
              </a:defRPr>
            </a:lvl3pPr>
            <a:lvl4pPr marL="1371600" indent="0">
              <a:defRPr sz="1100">
                <a:solidFill>
                  <a:sysClr val="window" lastClr="FFFFFF"/>
                </a:solidFill>
                <a:latin typeface="Calibri"/>
              </a:defRPr>
            </a:lvl4pPr>
            <a:lvl5pPr marL="1828800" indent="0">
              <a:defRPr sz="1100">
                <a:solidFill>
                  <a:sysClr val="window" lastClr="FFFFFF"/>
                </a:solidFill>
                <a:latin typeface="Calibri"/>
              </a:defRPr>
            </a:lvl5pPr>
            <a:lvl6pPr marL="2286000" indent="0">
              <a:defRPr sz="1100">
                <a:solidFill>
                  <a:sysClr val="window" lastClr="FFFFFF"/>
                </a:solidFill>
                <a:latin typeface="Calibri"/>
              </a:defRPr>
            </a:lvl6pPr>
            <a:lvl7pPr marL="2743200" indent="0">
              <a:defRPr sz="1100">
                <a:solidFill>
                  <a:sysClr val="window" lastClr="FFFFFF"/>
                </a:solidFill>
                <a:latin typeface="Calibri"/>
              </a:defRPr>
            </a:lvl7pPr>
            <a:lvl8pPr marL="3200400" indent="0">
              <a:defRPr sz="1100">
                <a:solidFill>
                  <a:sysClr val="window" lastClr="FFFFFF"/>
                </a:solidFill>
                <a:latin typeface="Calibri"/>
              </a:defRPr>
            </a:lvl8pPr>
            <a:lvl9pPr marL="3657600" indent="0">
              <a:defRPr sz="1100">
                <a:solidFill>
                  <a:sysClr val="window" lastClr="FFFFFF"/>
                </a:solidFill>
                <a:latin typeface="Calibri"/>
              </a:defRPr>
            </a:lvl9pPr>
          </a:lstStyle>
          <a:p xmlns:a="http://schemas.openxmlformats.org/drawingml/2006/main">
            <a:endParaRPr lang="en-US"/>
          </a:p>
        </cdr:txBody>
      </cdr:sp>
      <cdr:sp macro="" textlink="">
        <cdr:nvSpPr>
          <cdr:cNvPr id="4" name="Rectangle 3"/>
          <cdr:cNvSpPr/>
        </cdr:nvSpPr>
        <cdr:spPr>
          <a:xfrm xmlns:a="http://schemas.openxmlformats.org/drawingml/2006/main">
            <a:off x="4413153" y="516200"/>
            <a:ext cx="1535373" cy="4851086"/>
          </a:xfrm>
          <a:prstGeom xmlns:a="http://schemas.openxmlformats.org/drawingml/2006/main" prst="rect">
            <a:avLst/>
          </a:prstGeom>
          <a:solidFill xmlns:a="http://schemas.openxmlformats.org/drawingml/2006/main">
            <a:sysClr val="window" lastClr="FFFFFF">
              <a:lumMod val="65000"/>
              <a:alpha val="45000"/>
            </a:sysClr>
          </a:solidFill>
          <a:ln xmlns:a="http://schemas.openxmlformats.org/drawingml/2006/main" w="0" cap="flat" cmpd="sng" algn="ctr">
            <a:noFill/>
            <a:prstDash val="solid"/>
          </a:ln>
          <a:effectLst xmlns:a="http://schemas.openxmlformats.org/drawingml/2006/mai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ysClr val="window" lastClr="FFFFFF"/>
                </a:solidFill>
                <a:latin typeface="Calibri"/>
              </a:defRPr>
            </a:lvl1pPr>
            <a:lvl2pPr marL="457200" indent="0">
              <a:defRPr sz="1100">
                <a:solidFill>
                  <a:sysClr val="window" lastClr="FFFFFF"/>
                </a:solidFill>
                <a:latin typeface="Calibri"/>
              </a:defRPr>
            </a:lvl2pPr>
            <a:lvl3pPr marL="914400" indent="0">
              <a:defRPr sz="1100">
                <a:solidFill>
                  <a:sysClr val="window" lastClr="FFFFFF"/>
                </a:solidFill>
                <a:latin typeface="Calibri"/>
              </a:defRPr>
            </a:lvl3pPr>
            <a:lvl4pPr marL="1371600" indent="0">
              <a:defRPr sz="1100">
                <a:solidFill>
                  <a:sysClr val="window" lastClr="FFFFFF"/>
                </a:solidFill>
                <a:latin typeface="Calibri"/>
              </a:defRPr>
            </a:lvl4pPr>
            <a:lvl5pPr marL="1828800" indent="0">
              <a:defRPr sz="1100">
                <a:solidFill>
                  <a:sysClr val="window" lastClr="FFFFFF"/>
                </a:solidFill>
                <a:latin typeface="Calibri"/>
              </a:defRPr>
            </a:lvl5pPr>
            <a:lvl6pPr marL="2286000" indent="0">
              <a:defRPr sz="1100">
                <a:solidFill>
                  <a:sysClr val="window" lastClr="FFFFFF"/>
                </a:solidFill>
                <a:latin typeface="Calibri"/>
              </a:defRPr>
            </a:lvl6pPr>
            <a:lvl7pPr marL="2743200" indent="0">
              <a:defRPr sz="1100">
                <a:solidFill>
                  <a:sysClr val="window" lastClr="FFFFFF"/>
                </a:solidFill>
                <a:latin typeface="Calibri"/>
              </a:defRPr>
            </a:lvl7pPr>
            <a:lvl8pPr marL="3200400" indent="0">
              <a:defRPr sz="1100">
                <a:solidFill>
                  <a:sysClr val="window" lastClr="FFFFFF"/>
                </a:solidFill>
                <a:latin typeface="Calibri"/>
              </a:defRPr>
            </a:lvl8pPr>
            <a:lvl9pPr marL="3657600" indent="0">
              <a:defRPr sz="1100">
                <a:solidFill>
                  <a:sysClr val="window" lastClr="FFFFFF"/>
                </a:solidFill>
                <a:latin typeface="Calibri"/>
              </a:defRPr>
            </a:lvl9pPr>
          </a:lstStyle>
          <a:p xmlns:a="http://schemas.openxmlformats.org/drawingml/2006/main">
            <a:endParaRPr lang="en-US"/>
          </a:p>
        </cdr:txBody>
      </cdr:sp>
      <cdr:sp macro="" textlink="">
        <cdr:nvSpPr>
          <cdr:cNvPr id="5" name="Rectangle 4"/>
          <cdr:cNvSpPr/>
        </cdr:nvSpPr>
        <cdr:spPr>
          <a:xfrm xmlns:a="http://schemas.openxmlformats.org/drawingml/2006/main">
            <a:off x="2900090" y="507212"/>
            <a:ext cx="1535373" cy="4851086"/>
          </a:xfrm>
          <a:prstGeom xmlns:a="http://schemas.openxmlformats.org/drawingml/2006/main" prst="rect">
            <a:avLst/>
          </a:prstGeom>
          <a:solidFill xmlns:a="http://schemas.openxmlformats.org/drawingml/2006/main">
            <a:sysClr val="window" lastClr="FFFFFF">
              <a:lumMod val="65000"/>
              <a:alpha val="25000"/>
            </a:sysClr>
          </a:solidFill>
          <a:ln xmlns:a="http://schemas.openxmlformats.org/drawingml/2006/main" w="0" cap="flat" cmpd="sng" algn="ctr">
            <a:noFill/>
            <a:prstDash val="solid"/>
          </a:ln>
          <a:effectLst xmlns:a="http://schemas.openxmlformats.org/drawingml/2006/mai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ysClr val="window" lastClr="FFFFFF"/>
                </a:solidFill>
                <a:latin typeface="Calibri"/>
              </a:defRPr>
            </a:lvl1pPr>
            <a:lvl2pPr marL="457200" indent="0">
              <a:defRPr sz="1100">
                <a:solidFill>
                  <a:sysClr val="window" lastClr="FFFFFF"/>
                </a:solidFill>
                <a:latin typeface="Calibri"/>
              </a:defRPr>
            </a:lvl2pPr>
            <a:lvl3pPr marL="914400" indent="0">
              <a:defRPr sz="1100">
                <a:solidFill>
                  <a:sysClr val="window" lastClr="FFFFFF"/>
                </a:solidFill>
                <a:latin typeface="Calibri"/>
              </a:defRPr>
            </a:lvl3pPr>
            <a:lvl4pPr marL="1371600" indent="0">
              <a:defRPr sz="1100">
                <a:solidFill>
                  <a:sysClr val="window" lastClr="FFFFFF"/>
                </a:solidFill>
                <a:latin typeface="Calibri"/>
              </a:defRPr>
            </a:lvl4pPr>
            <a:lvl5pPr marL="1828800" indent="0">
              <a:defRPr sz="1100">
                <a:solidFill>
                  <a:sysClr val="window" lastClr="FFFFFF"/>
                </a:solidFill>
                <a:latin typeface="Calibri"/>
              </a:defRPr>
            </a:lvl5pPr>
            <a:lvl6pPr marL="2286000" indent="0">
              <a:defRPr sz="1100">
                <a:solidFill>
                  <a:sysClr val="window" lastClr="FFFFFF"/>
                </a:solidFill>
                <a:latin typeface="Calibri"/>
              </a:defRPr>
            </a:lvl6pPr>
            <a:lvl7pPr marL="2743200" indent="0">
              <a:defRPr sz="1100">
                <a:solidFill>
                  <a:sysClr val="window" lastClr="FFFFFF"/>
                </a:solidFill>
                <a:latin typeface="Calibri"/>
              </a:defRPr>
            </a:lvl7pPr>
            <a:lvl8pPr marL="3200400" indent="0">
              <a:defRPr sz="1100">
                <a:solidFill>
                  <a:sysClr val="window" lastClr="FFFFFF"/>
                </a:solidFill>
                <a:latin typeface="Calibri"/>
              </a:defRPr>
            </a:lvl8pPr>
            <a:lvl9pPr marL="3657600" indent="0">
              <a:defRPr sz="1100">
                <a:solidFill>
                  <a:sysClr val="window" lastClr="FFFFFF"/>
                </a:solidFill>
                <a:latin typeface="Calibri"/>
              </a:defRPr>
            </a:lvl9pPr>
          </a:lstStyle>
          <a:p xmlns:a="http://schemas.openxmlformats.org/drawingml/2006/main">
            <a:endParaRPr lang="en-US"/>
          </a:p>
        </cdr:txBody>
      </cdr:sp>
      <cdr:sp macro="" textlink="">
        <cdr:nvSpPr>
          <cdr:cNvPr id="6" name="Rectangle 5"/>
          <cdr:cNvSpPr/>
        </cdr:nvSpPr>
        <cdr:spPr>
          <a:xfrm xmlns:a="http://schemas.openxmlformats.org/drawingml/2006/main">
            <a:off x="1366630" y="496956"/>
            <a:ext cx="1535373" cy="4851086"/>
          </a:xfrm>
          <a:prstGeom xmlns:a="http://schemas.openxmlformats.org/drawingml/2006/main" prst="rect">
            <a:avLst/>
          </a:prstGeom>
          <a:solidFill xmlns:a="http://schemas.openxmlformats.org/drawingml/2006/main">
            <a:sysClr val="window" lastClr="FFFFFF">
              <a:lumMod val="65000"/>
              <a:alpha val="13000"/>
            </a:sysClr>
          </a:solidFill>
          <a:ln xmlns:a="http://schemas.openxmlformats.org/drawingml/2006/main" w="0" cap="flat" cmpd="sng" algn="ctr">
            <a:noFill/>
            <a:prstDash val="solid"/>
          </a:ln>
          <a:effectLst xmlns:a="http://schemas.openxmlformats.org/drawingml/2006/mai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ysClr val="window" lastClr="FFFFFF"/>
                </a:solidFill>
                <a:latin typeface="Calibri"/>
              </a:defRPr>
            </a:lvl1pPr>
            <a:lvl2pPr marL="457200" indent="0">
              <a:defRPr sz="1100">
                <a:solidFill>
                  <a:sysClr val="window" lastClr="FFFFFF"/>
                </a:solidFill>
                <a:latin typeface="Calibri"/>
              </a:defRPr>
            </a:lvl2pPr>
            <a:lvl3pPr marL="914400" indent="0">
              <a:defRPr sz="1100">
                <a:solidFill>
                  <a:sysClr val="window" lastClr="FFFFFF"/>
                </a:solidFill>
                <a:latin typeface="Calibri"/>
              </a:defRPr>
            </a:lvl3pPr>
            <a:lvl4pPr marL="1371600" indent="0">
              <a:defRPr sz="1100">
                <a:solidFill>
                  <a:sysClr val="window" lastClr="FFFFFF"/>
                </a:solidFill>
                <a:latin typeface="Calibri"/>
              </a:defRPr>
            </a:lvl4pPr>
            <a:lvl5pPr marL="1828800" indent="0">
              <a:defRPr sz="1100">
                <a:solidFill>
                  <a:sysClr val="window" lastClr="FFFFFF"/>
                </a:solidFill>
                <a:latin typeface="Calibri"/>
              </a:defRPr>
            </a:lvl5pPr>
            <a:lvl6pPr marL="2286000" indent="0">
              <a:defRPr sz="1100">
                <a:solidFill>
                  <a:sysClr val="window" lastClr="FFFFFF"/>
                </a:solidFill>
                <a:latin typeface="Calibri"/>
              </a:defRPr>
            </a:lvl6pPr>
            <a:lvl7pPr marL="2743200" indent="0">
              <a:defRPr sz="1100">
                <a:solidFill>
                  <a:sysClr val="window" lastClr="FFFFFF"/>
                </a:solidFill>
                <a:latin typeface="Calibri"/>
              </a:defRPr>
            </a:lvl7pPr>
            <a:lvl8pPr marL="3200400" indent="0">
              <a:defRPr sz="1100">
                <a:solidFill>
                  <a:sysClr val="window" lastClr="FFFFFF"/>
                </a:solidFill>
                <a:latin typeface="Calibri"/>
              </a:defRPr>
            </a:lvl8pPr>
            <a:lvl9pPr marL="3657600" indent="0">
              <a:defRPr sz="1100">
                <a:solidFill>
                  <a:sysClr val="window" lastClr="FFFFFF"/>
                </a:solidFill>
                <a:latin typeface="Calibri"/>
              </a:defRPr>
            </a:lvl9pPr>
          </a:lstStyle>
          <a:p xmlns:a="http://schemas.openxmlformats.org/drawingml/2006/main">
            <a:endParaRPr lang="en-US"/>
          </a:p>
        </cdr:txBody>
      </cdr:sp>
    </cdr:grp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atin typeface="Arial" charset="0"/>
                <a:cs typeface="Arial" charset="0"/>
              </a:defRPr>
            </a:lvl1pPr>
          </a:lstStyle>
          <a:p>
            <a:pPr>
              <a:defRPr/>
            </a:pPr>
            <a:endParaRPr lang="en-IE"/>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atin typeface="Arial" charset="0"/>
                <a:cs typeface="Arial" charset="0"/>
              </a:defRPr>
            </a:lvl1pPr>
          </a:lstStyle>
          <a:p>
            <a:pPr>
              <a:defRPr/>
            </a:pPr>
            <a:fld id="{7B2BE718-399A-4FB5-A2E9-9F223FC2E53E}" type="datetimeFigureOut">
              <a:rPr lang="en-US"/>
              <a:pPr>
                <a:defRPr/>
              </a:pPr>
              <a:t>11/24/2010</a:t>
            </a:fld>
            <a:endParaRPr lang="en-IE" dirty="0"/>
          </a:p>
        </p:txBody>
      </p:sp>
      <p:sp>
        <p:nvSpPr>
          <p:cNvPr id="4" name="Footer Placeholder 3"/>
          <p:cNvSpPr>
            <a:spLocks noGrp="1"/>
          </p:cNvSpPr>
          <p:nvPr>
            <p:ph type="ftr" sz="quarter" idx="2"/>
          </p:nvPr>
        </p:nvSpPr>
        <p:spPr>
          <a:xfrm>
            <a:off x="0" y="9428163"/>
            <a:ext cx="2946400" cy="496887"/>
          </a:xfrm>
          <a:prstGeom prst="rect">
            <a:avLst/>
          </a:prstGeom>
        </p:spPr>
        <p:txBody>
          <a:bodyPr vert="horz" lIns="91440" tIns="45720" rIns="91440" bIns="45720" rtlCol="0" anchor="b"/>
          <a:lstStyle>
            <a:lvl1pPr algn="l">
              <a:defRPr sz="1200">
                <a:latin typeface="Arial" charset="0"/>
                <a:cs typeface="Arial" charset="0"/>
              </a:defRPr>
            </a:lvl1pPr>
          </a:lstStyle>
          <a:p>
            <a:pPr>
              <a:defRPr/>
            </a:pPr>
            <a:endParaRPr lang="en-IE"/>
          </a:p>
        </p:txBody>
      </p:sp>
      <p:sp>
        <p:nvSpPr>
          <p:cNvPr id="5" name="Slide Number Placeholder 4"/>
          <p:cNvSpPr>
            <a:spLocks noGrp="1"/>
          </p:cNvSpPr>
          <p:nvPr>
            <p:ph type="sldNum" sz="quarter" idx="3"/>
          </p:nvPr>
        </p:nvSpPr>
        <p:spPr>
          <a:xfrm>
            <a:off x="3849688" y="9428163"/>
            <a:ext cx="2946400" cy="496887"/>
          </a:xfrm>
          <a:prstGeom prst="rect">
            <a:avLst/>
          </a:prstGeom>
        </p:spPr>
        <p:txBody>
          <a:bodyPr vert="horz" lIns="91440" tIns="45720" rIns="91440" bIns="45720" rtlCol="0" anchor="b"/>
          <a:lstStyle>
            <a:lvl1pPr algn="r">
              <a:defRPr sz="1200">
                <a:latin typeface="Arial" charset="0"/>
                <a:cs typeface="Arial" charset="0"/>
              </a:defRPr>
            </a:lvl1pPr>
          </a:lstStyle>
          <a:p>
            <a:pPr>
              <a:defRPr/>
            </a:pPr>
            <a:fld id="{848EF445-73DD-478F-ACFA-4A8FC0AA2F6F}" type="slidenum">
              <a:rPr lang="en-IE"/>
              <a:pPr>
                <a:defRPr/>
              </a:pPr>
              <a:t>‹#›</a:t>
            </a:fld>
            <a:endParaRPr lang="en-IE"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atin typeface="Arial" charset="0"/>
                <a:cs typeface="Arial" charset="0"/>
              </a:defRPr>
            </a:lvl1pPr>
          </a:lstStyle>
          <a:p>
            <a:pPr>
              <a:defRPr/>
            </a:pPr>
            <a:endParaRPr lang="en-IE"/>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atin typeface="Arial" charset="0"/>
                <a:cs typeface="Arial" charset="0"/>
              </a:defRPr>
            </a:lvl1pPr>
          </a:lstStyle>
          <a:p>
            <a:pPr>
              <a:defRPr/>
            </a:pPr>
            <a:fld id="{00E7FC84-4858-4883-8FB9-82F4EAA18291}" type="datetimeFigureOut">
              <a:rPr lang="en-US"/>
              <a:pPr>
                <a:defRPr/>
              </a:pPr>
              <a:t>11/24/2010</a:t>
            </a:fld>
            <a:endParaRPr lang="en-IE" dirty="0"/>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IE" noProof="0" dirty="0" smtClean="0"/>
          </a:p>
        </p:txBody>
      </p:sp>
      <p:sp>
        <p:nvSpPr>
          <p:cNvPr id="5" name="Notes Placeholder 4"/>
          <p:cNvSpPr>
            <a:spLocks noGrp="1"/>
          </p:cNvSpPr>
          <p:nvPr>
            <p:ph type="body" sz="quarter" idx="3"/>
          </p:nvPr>
        </p:nvSpPr>
        <p:spPr>
          <a:xfrm>
            <a:off x="679450" y="4714875"/>
            <a:ext cx="5438775" cy="4467225"/>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IE" noProof="0" smtClean="0"/>
          </a:p>
        </p:txBody>
      </p:sp>
      <p:sp>
        <p:nvSpPr>
          <p:cNvPr id="6" name="Footer Placeholder 5"/>
          <p:cNvSpPr>
            <a:spLocks noGrp="1"/>
          </p:cNvSpPr>
          <p:nvPr>
            <p:ph type="ftr" sz="quarter" idx="4"/>
          </p:nvPr>
        </p:nvSpPr>
        <p:spPr>
          <a:xfrm>
            <a:off x="0" y="9428163"/>
            <a:ext cx="2946400" cy="496887"/>
          </a:xfrm>
          <a:prstGeom prst="rect">
            <a:avLst/>
          </a:prstGeom>
        </p:spPr>
        <p:txBody>
          <a:bodyPr vert="horz" lIns="91440" tIns="45720" rIns="91440" bIns="45720" rtlCol="0" anchor="b"/>
          <a:lstStyle>
            <a:lvl1pPr algn="l">
              <a:defRPr sz="1200">
                <a:latin typeface="Arial" charset="0"/>
                <a:cs typeface="Arial" charset="0"/>
              </a:defRPr>
            </a:lvl1pPr>
          </a:lstStyle>
          <a:p>
            <a:pPr>
              <a:defRPr/>
            </a:pPr>
            <a:endParaRPr lang="en-IE"/>
          </a:p>
        </p:txBody>
      </p:sp>
      <p:sp>
        <p:nvSpPr>
          <p:cNvPr id="7" name="Slide Number Placeholder 6"/>
          <p:cNvSpPr>
            <a:spLocks noGrp="1"/>
          </p:cNvSpPr>
          <p:nvPr>
            <p:ph type="sldNum" sz="quarter" idx="5"/>
          </p:nvPr>
        </p:nvSpPr>
        <p:spPr>
          <a:xfrm>
            <a:off x="3849688" y="9428163"/>
            <a:ext cx="2946400" cy="496887"/>
          </a:xfrm>
          <a:prstGeom prst="rect">
            <a:avLst/>
          </a:prstGeom>
        </p:spPr>
        <p:txBody>
          <a:bodyPr vert="horz" lIns="91440" tIns="45720" rIns="91440" bIns="45720" rtlCol="0" anchor="b"/>
          <a:lstStyle>
            <a:lvl1pPr algn="r">
              <a:defRPr sz="1200">
                <a:latin typeface="Arial" charset="0"/>
                <a:cs typeface="Arial" charset="0"/>
              </a:defRPr>
            </a:lvl1pPr>
          </a:lstStyle>
          <a:p>
            <a:pPr>
              <a:defRPr/>
            </a:pPr>
            <a:fld id="{F992DA0C-33B0-4D2A-B356-9C7541A8C796}" type="slidenum">
              <a:rPr lang="en-IE"/>
              <a:pPr>
                <a:defRPr/>
              </a:pPr>
              <a:t>‹#›</a:t>
            </a:fld>
            <a:endParaRPr lang="en-IE"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Rot="1" noChangeAspect="1" noTextEdit="1"/>
          </p:cNvSpPr>
          <p:nvPr>
            <p:ph type="sldImg"/>
          </p:nvPr>
        </p:nvSpPr>
        <p:spPr bwMode="auto">
          <a:noFill/>
          <a:ln>
            <a:solidFill>
              <a:srgbClr val="000000"/>
            </a:solidFill>
            <a:miter lim="800000"/>
            <a:headEnd/>
            <a:tailEnd/>
          </a:ln>
        </p:spPr>
      </p:sp>
      <p:sp>
        <p:nvSpPr>
          <p:cNvPr id="34819"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noTextEdit="1"/>
          </p:cNvSpPr>
          <p:nvPr>
            <p:ph type="sldImg"/>
          </p:nvPr>
        </p:nvSpPr>
        <p:spPr bwMode="auto">
          <a:noFill/>
          <a:ln>
            <a:solidFill>
              <a:srgbClr val="000000"/>
            </a:solidFill>
            <a:miter lim="800000"/>
            <a:headEnd/>
            <a:tailEnd/>
          </a:ln>
        </p:spPr>
      </p:sp>
      <p:sp>
        <p:nvSpPr>
          <p:cNvPr id="27650"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IE" smtClean="0"/>
          </a:p>
        </p:txBody>
      </p:sp>
      <p:sp>
        <p:nvSpPr>
          <p:cNvPr id="2765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9817EE6-E34D-4DDF-A36F-30E3BA2B3A9D}" type="slidenum">
              <a:rPr lang="en-IE" smtClean="0"/>
              <a:pPr/>
              <a:t>10</a:t>
            </a:fld>
            <a:endParaRPr lang="en-IE"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spect="1" noTextEdit="1"/>
          </p:cNvSpPr>
          <p:nvPr>
            <p:ph type="sldImg"/>
          </p:nvPr>
        </p:nvSpPr>
        <p:spPr bwMode="auto">
          <a:noFill/>
          <a:ln>
            <a:solidFill>
              <a:srgbClr val="000000"/>
            </a:solidFill>
            <a:miter lim="800000"/>
            <a:headEnd/>
            <a:tailEnd/>
          </a:ln>
        </p:spPr>
      </p:sp>
      <p:sp>
        <p:nvSpPr>
          <p:cNvPr id="41987"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Rot="1" noChangeAspect="1" noTextEdit="1"/>
          </p:cNvSpPr>
          <p:nvPr>
            <p:ph type="sldImg"/>
          </p:nvPr>
        </p:nvSpPr>
        <p:spPr bwMode="auto">
          <a:noFill/>
          <a:ln>
            <a:solidFill>
              <a:srgbClr val="000000"/>
            </a:solidFill>
            <a:miter lim="800000"/>
            <a:headEnd/>
            <a:tailEnd/>
          </a:ln>
        </p:spPr>
      </p:sp>
      <p:sp>
        <p:nvSpPr>
          <p:cNvPr id="43011"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Rot="1" noChangeAspect="1" noTextEdit="1"/>
          </p:cNvSpPr>
          <p:nvPr>
            <p:ph type="sldImg"/>
          </p:nvPr>
        </p:nvSpPr>
        <p:spPr bwMode="auto">
          <a:noFill/>
          <a:ln>
            <a:solidFill>
              <a:srgbClr val="000000"/>
            </a:solidFill>
            <a:miter lim="800000"/>
            <a:headEnd/>
            <a:tailEnd/>
          </a:ln>
        </p:spPr>
      </p:sp>
      <p:sp>
        <p:nvSpPr>
          <p:cNvPr id="44035"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Rot="1" noChangeAspect="1" noTextEdit="1"/>
          </p:cNvSpPr>
          <p:nvPr>
            <p:ph type="sldImg"/>
          </p:nvPr>
        </p:nvSpPr>
        <p:spPr bwMode="auto">
          <a:noFill/>
          <a:ln>
            <a:solidFill>
              <a:srgbClr val="000000"/>
            </a:solidFill>
            <a:miter lim="800000"/>
            <a:headEnd/>
            <a:tailEnd/>
          </a:ln>
        </p:spPr>
      </p:sp>
      <p:sp>
        <p:nvSpPr>
          <p:cNvPr id="45059"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noTextEdit="1"/>
          </p:cNvSpPr>
          <p:nvPr>
            <p:ph type="sldImg"/>
          </p:nvPr>
        </p:nvSpPr>
        <p:spPr bwMode="auto">
          <a:noFill/>
          <a:ln>
            <a:solidFill>
              <a:srgbClr val="000000"/>
            </a:solidFill>
            <a:miter lim="800000"/>
            <a:headEnd/>
            <a:tailEnd/>
          </a:ln>
        </p:spPr>
      </p:sp>
      <p:sp>
        <p:nvSpPr>
          <p:cNvPr id="33794"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IE" smtClean="0"/>
          </a:p>
        </p:txBody>
      </p:sp>
      <p:sp>
        <p:nvSpPr>
          <p:cNvPr id="3379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8FBDD90-9F34-4E83-BD7A-C614314FAB75}" type="slidenum">
              <a:rPr lang="en-IE" smtClean="0"/>
              <a:pPr/>
              <a:t>15</a:t>
            </a:fld>
            <a:endParaRPr lang="en-IE"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noTextEdit="1"/>
          </p:cNvSpPr>
          <p:nvPr>
            <p:ph type="sldImg"/>
          </p:nvPr>
        </p:nvSpPr>
        <p:spPr bwMode="auto">
          <a:noFill/>
          <a:ln>
            <a:solidFill>
              <a:srgbClr val="000000"/>
            </a:solidFill>
            <a:miter lim="800000"/>
            <a:headEnd/>
            <a:tailEnd/>
          </a:ln>
        </p:spPr>
      </p:sp>
      <p:sp>
        <p:nvSpPr>
          <p:cNvPr id="17410"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IE" smtClean="0"/>
          </a:p>
        </p:txBody>
      </p:sp>
      <p:sp>
        <p:nvSpPr>
          <p:cNvPr id="1741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3107004-3DA1-44F8-AD2B-952F7D7B7260}" type="slidenum">
              <a:rPr lang="en-IE" smtClean="0"/>
              <a:pPr/>
              <a:t>2</a:t>
            </a:fld>
            <a:endParaRPr lang="en-IE"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Rot="1" noChangeAspect="1" noTextEdit="1"/>
          </p:cNvSpPr>
          <p:nvPr>
            <p:ph type="sldImg"/>
          </p:nvPr>
        </p:nvSpPr>
        <p:spPr bwMode="auto">
          <a:noFill/>
          <a:ln>
            <a:solidFill>
              <a:srgbClr val="000000"/>
            </a:solidFill>
            <a:miter lim="800000"/>
            <a:headEnd/>
            <a:tailEnd/>
          </a:ln>
        </p:spPr>
      </p:sp>
      <p:sp>
        <p:nvSpPr>
          <p:cNvPr id="35843"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spect="1" noTextEdit="1"/>
          </p:cNvSpPr>
          <p:nvPr>
            <p:ph type="sldImg"/>
          </p:nvPr>
        </p:nvSpPr>
        <p:spPr bwMode="auto">
          <a:noFill/>
          <a:ln>
            <a:solidFill>
              <a:srgbClr val="000000"/>
            </a:solidFill>
            <a:miter lim="800000"/>
            <a:headEnd/>
            <a:tailEnd/>
          </a:ln>
        </p:spPr>
      </p:sp>
      <p:sp>
        <p:nvSpPr>
          <p:cNvPr id="36867"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Rot="1" noChangeAspect="1" noTextEdit="1"/>
          </p:cNvSpPr>
          <p:nvPr>
            <p:ph type="sldImg"/>
          </p:nvPr>
        </p:nvSpPr>
        <p:spPr bwMode="auto">
          <a:noFill/>
          <a:ln>
            <a:solidFill>
              <a:srgbClr val="000000"/>
            </a:solidFill>
            <a:miter lim="800000"/>
            <a:headEnd/>
            <a:tailEnd/>
          </a:ln>
        </p:spPr>
      </p:sp>
      <p:sp>
        <p:nvSpPr>
          <p:cNvPr id="37891"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E208B51-8E02-471A-B016-68D0FAAC43B0}" type="slidenum">
              <a:rPr lang="en-IE" smtClean="0"/>
              <a:pPr/>
              <a:t>6</a:t>
            </a:fld>
            <a:endParaRPr lang="en-IE"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spect="1" noTextEdit="1"/>
          </p:cNvSpPr>
          <p:nvPr>
            <p:ph type="sldImg"/>
          </p:nvPr>
        </p:nvSpPr>
        <p:spPr bwMode="auto">
          <a:noFill/>
          <a:ln>
            <a:solidFill>
              <a:srgbClr val="000000"/>
            </a:solidFill>
            <a:miter lim="800000"/>
            <a:headEnd/>
            <a:tailEnd/>
          </a:ln>
        </p:spPr>
      </p:sp>
      <p:sp>
        <p:nvSpPr>
          <p:cNvPr id="38915"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Rot="1" noChangeAspect="1" noTextEdit="1"/>
          </p:cNvSpPr>
          <p:nvPr>
            <p:ph type="sldImg"/>
          </p:nvPr>
        </p:nvSpPr>
        <p:spPr bwMode="auto">
          <a:noFill/>
          <a:ln>
            <a:solidFill>
              <a:srgbClr val="000000"/>
            </a:solidFill>
            <a:miter lim="800000"/>
            <a:headEnd/>
            <a:tailEnd/>
          </a:ln>
        </p:spPr>
      </p:sp>
      <p:sp>
        <p:nvSpPr>
          <p:cNvPr id="39939"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Rot="1" noChangeAspect="1" noTextEdit="1"/>
          </p:cNvSpPr>
          <p:nvPr>
            <p:ph type="sldImg"/>
          </p:nvPr>
        </p:nvSpPr>
        <p:spPr bwMode="auto">
          <a:noFill/>
          <a:ln>
            <a:solidFill>
              <a:srgbClr val="000000"/>
            </a:solidFill>
            <a:miter lim="800000"/>
            <a:headEnd/>
            <a:tailEnd/>
          </a:ln>
        </p:spPr>
      </p:sp>
      <p:sp>
        <p:nvSpPr>
          <p:cNvPr id="40963"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IE"/>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I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IE"/>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IE"/>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IE"/>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IE"/>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IE"/>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IE"/>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I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IE"/>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IE"/>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IE" noProof="0" dirty="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9" descr="sonilogo"/>
          <p:cNvPicPr>
            <a:picLocks noChangeAspect="1" noChangeArrowheads="1"/>
          </p:cNvPicPr>
          <p:nvPr userDrawn="1"/>
        </p:nvPicPr>
        <p:blipFill>
          <a:blip r:embed="rId13" cstate="print"/>
          <a:srcRect/>
          <a:stretch>
            <a:fillRect/>
          </a:stretch>
        </p:blipFill>
        <p:spPr bwMode="auto">
          <a:xfrm>
            <a:off x="7938" y="7938"/>
            <a:ext cx="1239837" cy="609600"/>
          </a:xfrm>
          <a:prstGeom prst="rect">
            <a:avLst/>
          </a:prstGeom>
          <a:noFill/>
          <a:ln w="9525">
            <a:noFill/>
            <a:miter lim="800000"/>
            <a:headEnd/>
            <a:tailEnd/>
          </a:ln>
        </p:spPr>
      </p:pic>
      <p:pic>
        <p:nvPicPr>
          <p:cNvPr id="1027" name="Picture 20" descr="EirGrid_Logo_LORES"/>
          <p:cNvPicPr>
            <a:picLocks noChangeAspect="1" noChangeArrowheads="1"/>
          </p:cNvPicPr>
          <p:nvPr userDrawn="1"/>
        </p:nvPicPr>
        <p:blipFill>
          <a:blip r:embed="rId14" cstate="print"/>
          <a:srcRect/>
          <a:stretch>
            <a:fillRect/>
          </a:stretch>
        </p:blipFill>
        <p:spPr bwMode="auto">
          <a:xfrm>
            <a:off x="1435100" y="19050"/>
            <a:ext cx="1409700" cy="554038"/>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3"/>
          <p:cNvSpPr>
            <a:spLocks noGrp="1" noChangeArrowheads="1"/>
          </p:cNvSpPr>
          <p:nvPr>
            <p:ph type="body" idx="1"/>
          </p:nvPr>
        </p:nvSpPr>
        <p:spPr bwMode="auto">
          <a:noFill/>
          <a:ln>
            <a:miter lim="800000"/>
            <a:headEnd/>
            <a:tailEnd/>
          </a:ln>
        </p:spPr>
        <p:txBody>
          <a:bodyPr vert="horz" wrap="square" lIns="91440" tIns="45720" rIns="91440" bIns="45720" numCol="1" anchor="t" anchorCtr="0" compatLnSpc="1">
            <a:prstTxWarp prst="textNoShape">
              <a:avLst/>
            </a:prstTxWarp>
          </a:bodyPr>
          <a:lstStyle/>
          <a:p>
            <a:pPr eaLnBrk="1" hangingPunct="1">
              <a:buFontTx/>
              <a:buNone/>
            </a:pPr>
            <a:r>
              <a:rPr lang="en-GB" b="1" smtClean="0"/>
              <a:t>	Mod_18_10</a:t>
            </a:r>
            <a:r>
              <a:rPr lang="en-GB" b="1" i="1" smtClean="0"/>
              <a:t> Intra Day Trading</a:t>
            </a:r>
            <a:r>
              <a:rPr lang="en-GB" b="1" smtClean="0"/>
              <a:t> Working Group 7</a:t>
            </a:r>
          </a:p>
          <a:p>
            <a:pPr eaLnBrk="1" hangingPunct="1">
              <a:buFontTx/>
              <a:buNone/>
            </a:pPr>
            <a:endParaRPr lang="en-GB" b="1" smtClean="0"/>
          </a:p>
          <a:p>
            <a:pPr lvl="1" algn="ctr" eaLnBrk="1" hangingPunct="1">
              <a:buFontTx/>
              <a:buNone/>
            </a:pPr>
            <a:r>
              <a:rPr lang="en-GB" sz="3200" b="1" smtClean="0"/>
              <a:t>SO Impact Assessment</a:t>
            </a:r>
            <a:endParaRPr lang="en-GB" sz="3200" smtClean="0"/>
          </a:p>
          <a:p>
            <a:pPr eaLnBrk="1" hangingPunct="1"/>
            <a:endParaRPr lang="en-GB" smtClean="0"/>
          </a:p>
          <a:p>
            <a:pPr eaLnBrk="1" hangingPunct="1"/>
            <a:endParaRPr lang="en-GB"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Content Placeholder 2"/>
          <p:cNvSpPr>
            <a:spLocks noGrp="1"/>
          </p:cNvSpPr>
          <p:nvPr>
            <p:ph idx="1"/>
          </p:nvPr>
        </p:nvSpPr>
        <p:spPr bwMode="auto">
          <a:xfrm>
            <a:off x="500063" y="1428750"/>
            <a:ext cx="8229600" cy="4525963"/>
          </a:xfrm>
          <a:noFill/>
          <a:ln>
            <a:miter lim="800000"/>
            <a:headEnd/>
            <a:tailEnd/>
          </a:ln>
        </p:spPr>
        <p:txBody>
          <a:bodyPr vert="horz" wrap="square" lIns="91440" tIns="45720" rIns="91440" bIns="45720" numCol="1" anchor="t" anchorCtr="0" compatLnSpc="1">
            <a:prstTxWarp prst="textNoShape">
              <a:avLst/>
            </a:prstTxWarp>
          </a:bodyPr>
          <a:lstStyle/>
          <a:p>
            <a:pPr>
              <a:buFontTx/>
              <a:buNone/>
            </a:pPr>
            <a:endParaRPr lang="en-IE" smtClean="0"/>
          </a:p>
          <a:p>
            <a:pPr algn="ctr">
              <a:buFontTx/>
              <a:buNone/>
            </a:pPr>
            <a:endParaRPr lang="en-IE" sz="2800" smtClean="0"/>
          </a:p>
          <a:p>
            <a:pPr algn="ctr">
              <a:buFontTx/>
              <a:buNone/>
            </a:pPr>
            <a:endParaRPr lang="en-IE" sz="2800" smtClean="0"/>
          </a:p>
          <a:p>
            <a:pPr algn="ctr">
              <a:buFontTx/>
              <a:buNone/>
            </a:pPr>
            <a:r>
              <a:rPr lang="en-IE" sz="4000" b="1" smtClean="0"/>
              <a:t>Security Options</a:t>
            </a:r>
            <a:r>
              <a:rPr lang="en-GB" sz="1800" smtClean="0"/>
              <a:t/>
            </a:r>
            <a:br>
              <a:rPr lang="en-GB" sz="1800" smtClean="0"/>
            </a:br>
            <a:endParaRPr lang="en-IE" sz="1800" smtClean="0"/>
          </a:p>
          <a:p>
            <a:endParaRPr lang="en-IE" sz="1800" smtClean="0"/>
          </a:p>
          <a:p>
            <a:pPr>
              <a:buFontTx/>
              <a:buNone/>
            </a:pPr>
            <a:endParaRPr lang="en-IE" smtClean="0"/>
          </a:p>
        </p:txBody>
      </p:sp>
      <p:sp>
        <p:nvSpPr>
          <p:cNvPr id="26626" name="Title 3"/>
          <p:cNvSpPr>
            <a:spLocks noGrp="1"/>
          </p:cNvSpPr>
          <p:nvPr>
            <p:ph type="title"/>
          </p:nvPr>
        </p:nvSpPr>
        <p:spPr bwMode="auto">
          <a:xfrm>
            <a:off x="3059113" y="130175"/>
            <a:ext cx="5627687" cy="419100"/>
          </a:xfrm>
          <a:noFill/>
          <a:ln>
            <a:miter lim="800000"/>
            <a:headEnd/>
            <a:tailEnd/>
          </a:ln>
        </p:spPr>
        <p:txBody>
          <a:bodyPr vert="horz" wrap="square" lIns="91440" tIns="45720" rIns="91440" bIns="45720" numCol="1" anchor="t" anchorCtr="0" compatLnSpc="1">
            <a:prstTxWarp prst="textNoShape">
              <a:avLst/>
            </a:prstTxWarp>
          </a:bodyPr>
          <a:lstStyle/>
          <a:p>
            <a:r>
              <a:rPr lang="en-IE" smtClean="0"/>
              <a:t/>
            </a:r>
            <a:br>
              <a:rPr lang="en-IE" smtClean="0"/>
            </a:br>
            <a:endParaRPr lang="en-IE" smtClean="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p:cNvSpPr>
            <a:spLocks noGrp="1"/>
          </p:cNvSpPr>
          <p:nvPr>
            <p:ph type="title"/>
          </p:nvPr>
        </p:nvSpPr>
        <p:spPr bwMode="auto">
          <a:xfrm>
            <a:off x="395288" y="620713"/>
            <a:ext cx="8229600" cy="855662"/>
          </a:xfrm>
          <a:noFill/>
          <a:ln>
            <a:miter lim="800000"/>
            <a:headEnd/>
            <a:tailEnd/>
          </a:ln>
        </p:spPr>
        <p:txBody>
          <a:bodyPr vert="horz" wrap="square" lIns="91440" tIns="45720" rIns="91440" bIns="45720" numCol="1" anchor="t" anchorCtr="0" compatLnSpc="1">
            <a:prstTxWarp prst="textNoShape">
              <a:avLst/>
            </a:prstTxWarp>
          </a:bodyPr>
          <a:lstStyle/>
          <a:p>
            <a:r>
              <a:rPr lang="en-IE" sz="2000" smtClean="0">
                <a:solidFill>
                  <a:srgbClr val="FF0000"/>
                </a:solidFill>
              </a:rPr>
              <a:t>Security – options</a:t>
            </a:r>
          </a:p>
        </p:txBody>
      </p:sp>
      <p:sp>
        <p:nvSpPr>
          <p:cNvPr id="3" name="Content Placeholder 2"/>
          <p:cNvSpPr>
            <a:spLocks noGrp="1"/>
          </p:cNvSpPr>
          <p:nvPr>
            <p:ph idx="1"/>
          </p:nvPr>
        </p:nvSpPr>
        <p:spPr>
          <a:xfrm>
            <a:off x="323850" y="1700213"/>
            <a:ext cx="8229600" cy="4465637"/>
          </a:xfrm>
        </p:spPr>
        <p:txBody>
          <a:bodyPr/>
          <a:lstStyle/>
          <a:p>
            <a:pPr>
              <a:buFontTx/>
              <a:buNone/>
              <a:defRPr/>
            </a:pPr>
            <a:r>
              <a:rPr lang="en-IE" sz="1800" dirty="0" smtClean="0"/>
              <a:t>The following possible Security options could be adopted to manage security issues:</a:t>
            </a:r>
          </a:p>
          <a:p>
            <a:pPr lvl="1">
              <a:buFontTx/>
              <a:buNone/>
              <a:defRPr/>
            </a:pPr>
            <a:endParaRPr lang="en-IE" sz="1800" dirty="0" smtClean="0">
              <a:solidFill>
                <a:srgbClr val="00B050"/>
              </a:solidFill>
              <a:ea typeface="+mn-ea"/>
            </a:endParaRPr>
          </a:p>
          <a:p>
            <a:pPr lvl="1">
              <a:buFontTx/>
              <a:buNone/>
              <a:defRPr/>
            </a:pPr>
            <a:r>
              <a:rPr lang="en-IE" sz="1800" dirty="0" smtClean="0">
                <a:solidFill>
                  <a:srgbClr val="00B050"/>
                </a:solidFill>
                <a:ea typeface="+mn-ea"/>
              </a:rPr>
              <a:t>1. Market scheduling</a:t>
            </a:r>
          </a:p>
          <a:p>
            <a:pPr lvl="2">
              <a:defRPr/>
            </a:pPr>
            <a:r>
              <a:rPr lang="en-GB" sz="1800" dirty="0" smtClean="0"/>
              <a:t>The market scheduling engine modified to reflect generator parameters more accurately</a:t>
            </a:r>
          </a:p>
          <a:p>
            <a:pPr lvl="3">
              <a:defRPr/>
            </a:pPr>
            <a:r>
              <a:rPr lang="en-IE" sz="1800" dirty="0" smtClean="0">
                <a:ea typeface="+mn-ea"/>
              </a:rPr>
              <a:t>Generation plant notice times</a:t>
            </a:r>
          </a:p>
          <a:p>
            <a:pPr lvl="3">
              <a:defRPr/>
            </a:pPr>
            <a:r>
              <a:rPr lang="en-IE" sz="1800" dirty="0" smtClean="0">
                <a:ea typeface="+mn-ea"/>
              </a:rPr>
              <a:t>Generation run up characteristics</a:t>
            </a:r>
          </a:p>
          <a:p>
            <a:pPr lvl="3">
              <a:defRPr/>
            </a:pPr>
            <a:r>
              <a:rPr lang="en-IE" sz="1800" dirty="0" smtClean="0">
                <a:ea typeface="+mn-ea"/>
              </a:rPr>
              <a:t>Optimisation start boundary and optimisation time period needs to be considered.</a:t>
            </a:r>
          </a:p>
          <a:p>
            <a:pPr lvl="2">
              <a:buFontTx/>
              <a:buNone/>
              <a:defRPr/>
            </a:pPr>
            <a:endParaRPr lang="en-IE" sz="1800" dirty="0" smtClean="0">
              <a:ea typeface="+mn-ea"/>
            </a:endParaRPr>
          </a:p>
          <a:p>
            <a:pPr>
              <a:defRPr/>
            </a:pPr>
            <a:endParaRPr lang="en-IE" sz="1800" dirty="0"/>
          </a:p>
        </p:txBody>
      </p:sp>
      <p:sp>
        <p:nvSpPr>
          <p:cNvPr id="4" name="Title 1"/>
          <p:cNvSpPr txBox="1">
            <a:spLocks/>
          </p:cNvSpPr>
          <p:nvPr/>
        </p:nvSpPr>
        <p:spPr bwMode="auto">
          <a:xfrm>
            <a:off x="2627313" y="44450"/>
            <a:ext cx="5832475" cy="509588"/>
          </a:xfrm>
          <a:prstGeom prst="rect">
            <a:avLst/>
          </a:prstGeom>
          <a:noFill/>
          <a:ln>
            <a:miter lim="800000"/>
            <a:headEnd/>
            <a:tailEnd/>
          </a:ln>
        </p:spPr>
        <p:txBody>
          <a:bodyPr/>
          <a:lstStyle/>
          <a:p>
            <a:pPr algn="ctr" eaLnBrk="0" hangingPunct="0">
              <a:defRPr/>
            </a:pPr>
            <a:endParaRPr lang="en-IE" sz="2000" kern="0" dirty="0">
              <a:latin typeface="+mj-lt"/>
              <a:ea typeface="+mj-ea"/>
              <a:cs typeface="+mj-cs"/>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1"/>
          <p:cNvSpPr>
            <a:spLocks noGrp="1"/>
          </p:cNvSpPr>
          <p:nvPr>
            <p:ph type="title"/>
          </p:nvPr>
        </p:nvSpPr>
        <p:spPr bwMode="auto">
          <a:xfrm>
            <a:off x="457200" y="630238"/>
            <a:ext cx="8229600" cy="1143000"/>
          </a:xfrm>
          <a:noFill/>
          <a:ln>
            <a:miter lim="800000"/>
            <a:headEnd/>
            <a:tailEnd/>
          </a:ln>
        </p:spPr>
        <p:txBody>
          <a:bodyPr vert="horz" wrap="square" lIns="91440" tIns="45720" rIns="91440" bIns="45720" numCol="1" anchor="t" anchorCtr="0" compatLnSpc="1">
            <a:prstTxWarp prst="textNoShape">
              <a:avLst/>
            </a:prstTxWarp>
          </a:bodyPr>
          <a:lstStyle/>
          <a:p>
            <a:r>
              <a:rPr lang="en-IE" sz="2000" smtClean="0">
                <a:solidFill>
                  <a:srgbClr val="FF0000"/>
                </a:solidFill>
              </a:rPr>
              <a:t>Security – Options</a:t>
            </a:r>
            <a:endParaRPr lang="en-IE" sz="2000" smtClean="0"/>
          </a:p>
        </p:txBody>
      </p:sp>
      <p:sp>
        <p:nvSpPr>
          <p:cNvPr id="29698" name="Content Placeholder 2"/>
          <p:cNvSpPr>
            <a:spLocks noGrp="1"/>
          </p:cNvSpPr>
          <p:nvPr>
            <p:ph idx="1"/>
          </p:nvPr>
        </p:nvSpPr>
        <p:spPr bwMode="auto">
          <a:xfrm>
            <a:off x="323850" y="1268413"/>
            <a:ext cx="8229600" cy="4968875"/>
          </a:xfrm>
          <a:noFill/>
          <a:ln>
            <a:miter lim="800000"/>
            <a:headEnd/>
            <a:tailEnd/>
          </a:ln>
        </p:spPr>
        <p:txBody>
          <a:bodyPr vert="horz" wrap="square" lIns="91440" tIns="45720" rIns="91440" bIns="45720" numCol="1" anchor="t" anchorCtr="0" compatLnSpc="1">
            <a:prstTxWarp prst="textNoShape">
              <a:avLst/>
            </a:prstTxWarp>
          </a:bodyPr>
          <a:lstStyle/>
          <a:p>
            <a:pPr lvl="1">
              <a:buFontTx/>
              <a:buNone/>
            </a:pPr>
            <a:r>
              <a:rPr lang="en-IE" sz="1800" smtClean="0">
                <a:solidFill>
                  <a:srgbClr val="00B050"/>
                </a:solidFill>
              </a:rPr>
              <a:t>2. Interconnector ramp rates</a:t>
            </a:r>
          </a:p>
          <a:p>
            <a:pPr lvl="2"/>
            <a:r>
              <a:rPr lang="en-IE" sz="1800" smtClean="0"/>
              <a:t>The introduction of another interconnector requires consideration of  ramp rate limits for normal operation and as a security mitigation control to limit excessive TP to TP changes. </a:t>
            </a:r>
            <a:br>
              <a:rPr lang="en-IE" sz="1800" smtClean="0"/>
            </a:br>
            <a:endParaRPr lang="en-IE" sz="1800" smtClean="0"/>
          </a:p>
          <a:p>
            <a:pPr lvl="2"/>
            <a:r>
              <a:rPr lang="en-IE" sz="1800" smtClean="0"/>
              <a:t>The reduction of the interconnector ramp rates to mitigate security issues would reduce the ramp rate to very small values which would restrict  trading during normal operation.</a:t>
            </a:r>
          </a:p>
          <a:p>
            <a:pPr lvl="1">
              <a:buFontTx/>
              <a:buNone/>
            </a:pPr>
            <a:r>
              <a:rPr lang="en-IE" sz="1800" smtClean="0">
                <a:solidFill>
                  <a:srgbClr val="00B050"/>
                </a:solidFill>
              </a:rPr>
              <a:t>3. ATC changes </a:t>
            </a:r>
          </a:p>
          <a:p>
            <a:pPr lvl="2"/>
            <a:r>
              <a:rPr lang="en-IE" sz="1800" smtClean="0"/>
              <a:t>A reduction in transfer capacity applied for security reasons in a similar manner to the GB / French interconnector rules.  Rules will have to be agreed with NGC around which interconnector is to be constrained.</a:t>
            </a:r>
          </a:p>
          <a:p>
            <a:pPr lvl="1">
              <a:buFontTx/>
              <a:buNone/>
            </a:pPr>
            <a:r>
              <a:rPr lang="en-IE" sz="1800" smtClean="0">
                <a:solidFill>
                  <a:srgbClr val="00B050"/>
                </a:solidFill>
              </a:rPr>
              <a:t>4. Generator Flexibility Incentives </a:t>
            </a:r>
          </a:p>
          <a:p>
            <a:pPr lvl="2"/>
            <a:r>
              <a:rPr lang="en-IE" sz="1800" smtClean="0"/>
              <a:t>e.g. introduce ‘warming’ contracts to shorten notice times</a:t>
            </a:r>
          </a:p>
          <a:p>
            <a:pPr lvl="2"/>
            <a:r>
              <a:rPr lang="en-IE" sz="1800" smtClean="0"/>
              <a:t>CCGTs operating in Open cycle mode.</a:t>
            </a:r>
          </a:p>
          <a:p>
            <a:pPr lvl="1">
              <a:buFontTx/>
              <a:buNone/>
            </a:pPr>
            <a:r>
              <a:rPr lang="en-IE" sz="1800" smtClean="0">
                <a:solidFill>
                  <a:srgbClr val="00B050"/>
                </a:solidFill>
              </a:rPr>
              <a:t>5. SO-SO trades </a:t>
            </a:r>
            <a:r>
              <a:rPr lang="en-IE" sz="1800" smtClean="0"/>
              <a:t>(already in place but not always available)</a:t>
            </a:r>
          </a:p>
        </p:txBody>
      </p:sp>
      <p:sp>
        <p:nvSpPr>
          <p:cNvPr id="4" name="Title 1"/>
          <p:cNvSpPr txBox="1">
            <a:spLocks/>
          </p:cNvSpPr>
          <p:nvPr/>
        </p:nvSpPr>
        <p:spPr bwMode="auto">
          <a:xfrm>
            <a:off x="2627313" y="44450"/>
            <a:ext cx="5832475" cy="509588"/>
          </a:xfrm>
          <a:prstGeom prst="rect">
            <a:avLst/>
          </a:prstGeom>
          <a:noFill/>
          <a:ln>
            <a:miter lim="800000"/>
            <a:headEnd/>
            <a:tailEnd/>
          </a:ln>
        </p:spPr>
        <p:txBody>
          <a:bodyPr/>
          <a:lstStyle/>
          <a:p>
            <a:pPr algn="ctr" eaLnBrk="0" hangingPunct="0">
              <a:defRPr/>
            </a:pPr>
            <a:endParaRPr lang="en-IE" sz="2000" kern="0" dirty="0">
              <a:latin typeface="+mj-lt"/>
              <a:ea typeface="+mj-ea"/>
              <a:cs typeface="+mj-cs"/>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2"/>
          <p:cNvSpPr>
            <a:spLocks noGrp="1"/>
          </p:cNvSpPr>
          <p:nvPr>
            <p:ph idx="1"/>
          </p:nvPr>
        </p:nvSpPr>
        <p:spPr bwMode="auto">
          <a:xfrm>
            <a:off x="250825" y="981075"/>
            <a:ext cx="8229600" cy="5041900"/>
          </a:xfrm>
          <a:noFill/>
          <a:ln>
            <a:miter lim="800000"/>
            <a:headEnd/>
            <a:tailEnd/>
          </a:ln>
        </p:spPr>
        <p:txBody>
          <a:bodyPr vert="horz" wrap="square" lIns="91440" tIns="45720" rIns="91440" bIns="45720" numCol="1" anchor="t" anchorCtr="0" compatLnSpc="1">
            <a:prstTxWarp prst="textNoShape">
              <a:avLst/>
            </a:prstTxWarp>
          </a:bodyPr>
          <a:lstStyle/>
          <a:p>
            <a:pPr lvl="2">
              <a:buFontTx/>
              <a:buNone/>
            </a:pPr>
            <a:r>
              <a:rPr lang="en-IE" sz="2000" smtClean="0"/>
              <a:t>Security</a:t>
            </a:r>
          </a:p>
          <a:p>
            <a:pPr lvl="2"/>
            <a:endParaRPr lang="en-IE" sz="2000" smtClean="0"/>
          </a:p>
          <a:p>
            <a:pPr lvl="2"/>
            <a:r>
              <a:rPr lang="en-IE" sz="2000" smtClean="0"/>
              <a:t>Control the issue by producing market interconnector schedules that can be physically accommodated without compromising system security. </a:t>
            </a:r>
          </a:p>
          <a:p>
            <a:pPr lvl="2"/>
            <a:endParaRPr lang="en-IE" sz="2000" smtClean="0"/>
          </a:p>
          <a:p>
            <a:pPr lvl="2"/>
            <a:r>
              <a:rPr lang="en-IE" sz="2000" smtClean="0"/>
              <a:t>Allow alteration of the schedule by the SO to maintain security.</a:t>
            </a:r>
            <a:br>
              <a:rPr lang="en-IE" sz="2000" smtClean="0"/>
            </a:br>
            <a:r>
              <a:rPr lang="en-IE" sz="2000" smtClean="0"/>
              <a:t>Prior to altering an interconnector scheduled flow the SO would, after normal plant scheduling, trade out of the situation (potentially including trading with capacity holders), if trades are not available then the transfer would be restricted either by an ATC reduction or dispatch constraint. </a:t>
            </a:r>
          </a:p>
        </p:txBody>
      </p:sp>
      <p:sp>
        <p:nvSpPr>
          <p:cNvPr id="4" name="Title 1"/>
          <p:cNvSpPr txBox="1">
            <a:spLocks/>
          </p:cNvSpPr>
          <p:nvPr/>
        </p:nvSpPr>
        <p:spPr bwMode="auto">
          <a:xfrm>
            <a:off x="2627313" y="44450"/>
            <a:ext cx="5832475" cy="509588"/>
          </a:xfrm>
          <a:prstGeom prst="rect">
            <a:avLst/>
          </a:prstGeom>
          <a:noFill/>
          <a:ln>
            <a:miter lim="800000"/>
            <a:headEnd/>
            <a:tailEnd/>
          </a:ln>
        </p:spPr>
        <p:txBody>
          <a:bodyPr/>
          <a:lstStyle/>
          <a:p>
            <a:pPr algn="ctr" eaLnBrk="0" hangingPunct="0">
              <a:defRPr/>
            </a:pPr>
            <a:endParaRPr lang="en-IE" sz="2000" kern="0" dirty="0">
              <a:latin typeface="+mj-lt"/>
              <a:ea typeface="+mj-ea"/>
              <a:cs typeface="+mj-cs"/>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
          <p:cNvSpPr txBox="1">
            <a:spLocks noChangeArrowheads="1"/>
          </p:cNvSpPr>
          <p:nvPr/>
        </p:nvSpPr>
        <p:spPr bwMode="auto">
          <a:xfrm>
            <a:off x="395288" y="1412875"/>
            <a:ext cx="8353425" cy="3140075"/>
          </a:xfrm>
          <a:prstGeom prst="rect">
            <a:avLst/>
          </a:prstGeom>
          <a:noFill/>
          <a:ln w="9525">
            <a:noFill/>
            <a:miter lim="800000"/>
            <a:headEnd/>
            <a:tailEnd/>
          </a:ln>
        </p:spPr>
        <p:txBody>
          <a:bodyPr>
            <a:spAutoFit/>
          </a:bodyPr>
          <a:lstStyle/>
          <a:p>
            <a:pPr>
              <a:defRPr/>
            </a:pPr>
            <a:r>
              <a:rPr lang="en-IE" dirty="0"/>
              <a:t> Example of Market and RCUC run timings assuming:  </a:t>
            </a:r>
          </a:p>
          <a:p>
            <a:pPr>
              <a:defRPr/>
            </a:pPr>
            <a:endParaRPr lang="en-IE" dirty="0"/>
          </a:p>
          <a:p>
            <a:pPr marL="342900" indent="-342900">
              <a:buFontTx/>
              <a:buAutoNum type="arabicParenR"/>
              <a:defRPr/>
            </a:pPr>
            <a:r>
              <a:rPr lang="en-IE" dirty="0"/>
              <a:t>Both Generation and Interconnector users will bid at gate openings</a:t>
            </a:r>
          </a:p>
          <a:p>
            <a:pPr marL="342900" indent="-342900">
              <a:buFontTx/>
              <a:buAutoNum type="arabicParenR"/>
              <a:defRPr/>
            </a:pPr>
            <a:endParaRPr lang="en-IE" dirty="0"/>
          </a:p>
          <a:p>
            <a:pPr marL="342900" indent="-342900">
              <a:buFontTx/>
              <a:buAutoNum type="arabicParenR"/>
              <a:defRPr/>
            </a:pPr>
            <a:r>
              <a:rPr lang="en-IE" dirty="0"/>
              <a:t>RCUC (and UUC) can handle more than one price per trading day </a:t>
            </a:r>
          </a:p>
          <a:p>
            <a:pPr marL="342900" indent="-342900">
              <a:buFontTx/>
              <a:buAutoNum type="arabicParenR"/>
              <a:defRPr/>
            </a:pPr>
            <a:endParaRPr lang="en-IE" dirty="0"/>
          </a:p>
          <a:p>
            <a:pPr marL="342900" indent="-342900">
              <a:buFontTx/>
              <a:buAutoNum type="arabicParenR"/>
              <a:defRPr/>
            </a:pPr>
            <a:r>
              <a:rPr lang="en-IE" dirty="0"/>
              <a:t>The market produces an interconnector schedule that does not require alteration for security.</a:t>
            </a:r>
          </a:p>
          <a:p>
            <a:pPr marL="342900" indent="-342900">
              <a:buFontTx/>
              <a:buAutoNum type="arabicParenR"/>
              <a:defRPr/>
            </a:pPr>
            <a:endParaRPr lang="en-IE" dirty="0"/>
          </a:p>
          <a:p>
            <a:pPr>
              <a:defRPr/>
            </a:pPr>
            <a:r>
              <a:rPr lang="en-IE" dirty="0"/>
              <a:t> </a:t>
            </a:r>
          </a:p>
          <a:p>
            <a:pPr>
              <a:defRPr/>
            </a:pPr>
            <a:endParaRPr lang="en-IE" dirty="0"/>
          </a:p>
        </p:txBody>
      </p:sp>
      <p:sp>
        <p:nvSpPr>
          <p:cNvPr id="5" name="Title 1"/>
          <p:cNvSpPr txBox="1">
            <a:spLocks/>
          </p:cNvSpPr>
          <p:nvPr/>
        </p:nvSpPr>
        <p:spPr bwMode="auto">
          <a:xfrm>
            <a:off x="2627313" y="44450"/>
            <a:ext cx="5832475" cy="509588"/>
          </a:xfrm>
          <a:prstGeom prst="rect">
            <a:avLst/>
          </a:prstGeom>
          <a:noFill/>
          <a:ln>
            <a:miter lim="800000"/>
            <a:headEnd/>
            <a:tailEnd/>
          </a:ln>
        </p:spPr>
        <p:txBody>
          <a:bodyPr/>
          <a:lstStyle/>
          <a:p>
            <a:pPr algn="ctr" eaLnBrk="0" hangingPunct="0">
              <a:defRPr/>
            </a:pPr>
            <a:endParaRPr lang="en-IE" sz="2000" kern="0" dirty="0">
              <a:latin typeface="+mj-lt"/>
              <a:ea typeface="+mj-ea"/>
              <a:cs typeface="+mj-cs"/>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bwMode="auto">
          <a:xfrm>
            <a:off x="2627313" y="44450"/>
            <a:ext cx="5832475" cy="431800"/>
          </a:xfrm>
          <a:prstGeom prst="rect">
            <a:avLst/>
          </a:prstGeom>
          <a:noFill/>
          <a:ln>
            <a:miter lim="800000"/>
            <a:headEnd/>
            <a:tailEnd/>
          </a:ln>
        </p:spPr>
        <p:txBody>
          <a:bodyPr/>
          <a:lstStyle/>
          <a:p>
            <a:pPr algn="ctr" eaLnBrk="0" hangingPunct="0">
              <a:defRPr/>
            </a:pPr>
            <a:endParaRPr lang="en-IE" sz="2000" kern="0" dirty="0">
              <a:latin typeface="+mj-lt"/>
              <a:ea typeface="+mj-ea"/>
              <a:cs typeface="+mj-cs"/>
            </a:endParaRPr>
          </a:p>
        </p:txBody>
      </p:sp>
      <p:sp>
        <p:nvSpPr>
          <p:cNvPr id="4" name="Title 1"/>
          <p:cNvSpPr txBox="1">
            <a:spLocks/>
          </p:cNvSpPr>
          <p:nvPr/>
        </p:nvSpPr>
        <p:spPr bwMode="auto">
          <a:xfrm>
            <a:off x="1908175" y="549275"/>
            <a:ext cx="5832475" cy="431800"/>
          </a:xfrm>
          <a:prstGeom prst="rect">
            <a:avLst/>
          </a:prstGeom>
          <a:noFill/>
          <a:ln>
            <a:miter lim="800000"/>
            <a:headEnd/>
            <a:tailEnd/>
          </a:ln>
        </p:spPr>
        <p:txBody>
          <a:bodyPr/>
          <a:lstStyle/>
          <a:p>
            <a:pPr algn="ctr" eaLnBrk="0" hangingPunct="0">
              <a:defRPr/>
            </a:pPr>
            <a:r>
              <a:rPr lang="en-IE" sz="2000" kern="0" dirty="0">
                <a:latin typeface="+mj-lt"/>
                <a:ea typeface="+mj-ea"/>
                <a:cs typeface="+mj-cs"/>
              </a:rPr>
              <a:t>Example of Gate Closure and RCUC Run Timings</a:t>
            </a:r>
          </a:p>
        </p:txBody>
      </p:sp>
      <p:sp>
        <p:nvSpPr>
          <p:cNvPr id="32771" name="Rectangle 2"/>
          <p:cNvSpPr>
            <a:spLocks noChangeArrowheads="1"/>
          </p:cNvSpPr>
          <p:nvPr/>
        </p:nvSpPr>
        <p:spPr bwMode="auto">
          <a:xfrm>
            <a:off x="539750" y="3036888"/>
            <a:ext cx="7993063" cy="288925"/>
          </a:xfrm>
          <a:prstGeom prst="rect">
            <a:avLst/>
          </a:prstGeom>
          <a:solidFill>
            <a:srgbClr val="92D050"/>
          </a:solidFill>
          <a:ln w="9525">
            <a:solidFill>
              <a:schemeClr val="tx1"/>
            </a:solidFill>
            <a:miter lim="800000"/>
            <a:headEnd/>
            <a:tailEnd/>
          </a:ln>
        </p:spPr>
        <p:txBody>
          <a:bodyPr wrap="none" anchor="ctr"/>
          <a:lstStyle/>
          <a:p>
            <a:endParaRPr lang="en-IE"/>
          </a:p>
        </p:txBody>
      </p:sp>
      <p:sp>
        <p:nvSpPr>
          <p:cNvPr id="32772" name="Text Box 3"/>
          <p:cNvSpPr txBox="1">
            <a:spLocks noChangeArrowheads="1"/>
          </p:cNvSpPr>
          <p:nvPr/>
        </p:nvSpPr>
        <p:spPr bwMode="auto">
          <a:xfrm>
            <a:off x="1116013" y="2174875"/>
            <a:ext cx="792162" cy="549275"/>
          </a:xfrm>
          <a:prstGeom prst="rect">
            <a:avLst/>
          </a:prstGeom>
          <a:noFill/>
          <a:ln w="9525">
            <a:noFill/>
            <a:miter lim="800000"/>
            <a:headEnd/>
            <a:tailEnd/>
          </a:ln>
        </p:spPr>
        <p:txBody>
          <a:bodyPr>
            <a:spAutoFit/>
          </a:bodyPr>
          <a:lstStyle/>
          <a:p>
            <a:pPr algn="ctr"/>
            <a:r>
              <a:rPr lang="en-GB" sz="1000"/>
              <a:t>SEM EA1</a:t>
            </a:r>
          </a:p>
          <a:p>
            <a:pPr algn="ctr"/>
            <a:r>
              <a:rPr lang="en-GB" sz="1000"/>
              <a:t>Gate</a:t>
            </a:r>
          </a:p>
          <a:p>
            <a:pPr algn="ctr"/>
            <a:r>
              <a:rPr lang="en-GB" sz="1000"/>
              <a:t>Closure  </a:t>
            </a:r>
          </a:p>
        </p:txBody>
      </p:sp>
      <p:sp>
        <p:nvSpPr>
          <p:cNvPr id="32773" name="Line 4"/>
          <p:cNvSpPr>
            <a:spLocks noChangeShapeType="1"/>
          </p:cNvSpPr>
          <p:nvPr/>
        </p:nvSpPr>
        <p:spPr bwMode="auto">
          <a:xfrm>
            <a:off x="1547813" y="2679700"/>
            <a:ext cx="0" cy="360363"/>
          </a:xfrm>
          <a:prstGeom prst="line">
            <a:avLst/>
          </a:prstGeom>
          <a:noFill/>
          <a:ln w="9525">
            <a:solidFill>
              <a:schemeClr val="tx1"/>
            </a:solidFill>
            <a:round/>
            <a:headEnd/>
            <a:tailEnd type="triangle" w="med" len="med"/>
          </a:ln>
        </p:spPr>
        <p:txBody>
          <a:bodyPr/>
          <a:lstStyle/>
          <a:p>
            <a:endParaRPr lang="en-IE"/>
          </a:p>
        </p:txBody>
      </p:sp>
      <p:sp>
        <p:nvSpPr>
          <p:cNvPr id="32774" name="Text Box 5"/>
          <p:cNvSpPr txBox="1">
            <a:spLocks noChangeArrowheads="1"/>
          </p:cNvSpPr>
          <p:nvPr/>
        </p:nvSpPr>
        <p:spPr bwMode="auto">
          <a:xfrm>
            <a:off x="1260475" y="3111500"/>
            <a:ext cx="506413" cy="244475"/>
          </a:xfrm>
          <a:prstGeom prst="rect">
            <a:avLst/>
          </a:prstGeom>
          <a:noFill/>
          <a:ln w="9525">
            <a:noFill/>
            <a:miter lim="800000"/>
            <a:headEnd/>
            <a:tailEnd/>
          </a:ln>
        </p:spPr>
        <p:txBody>
          <a:bodyPr wrap="none">
            <a:spAutoFit/>
          </a:bodyPr>
          <a:lstStyle/>
          <a:p>
            <a:pPr algn="ctr"/>
            <a:r>
              <a:rPr lang="en-GB" sz="1000"/>
              <a:t>09:30</a:t>
            </a:r>
          </a:p>
        </p:txBody>
      </p:sp>
      <p:sp>
        <p:nvSpPr>
          <p:cNvPr id="32775" name="Line 7"/>
          <p:cNvSpPr>
            <a:spLocks noChangeShapeType="1"/>
          </p:cNvSpPr>
          <p:nvPr/>
        </p:nvSpPr>
        <p:spPr bwMode="auto">
          <a:xfrm>
            <a:off x="2220913" y="2676525"/>
            <a:ext cx="0" cy="360363"/>
          </a:xfrm>
          <a:prstGeom prst="line">
            <a:avLst/>
          </a:prstGeom>
          <a:noFill/>
          <a:ln w="9525">
            <a:solidFill>
              <a:schemeClr val="tx1"/>
            </a:solidFill>
            <a:round/>
            <a:headEnd/>
            <a:tailEnd type="triangle" w="med" len="med"/>
          </a:ln>
        </p:spPr>
        <p:txBody>
          <a:bodyPr/>
          <a:lstStyle/>
          <a:p>
            <a:endParaRPr lang="en-IE"/>
          </a:p>
        </p:txBody>
      </p:sp>
      <p:sp>
        <p:nvSpPr>
          <p:cNvPr id="32776" name="Text Box 8"/>
          <p:cNvSpPr txBox="1">
            <a:spLocks noChangeArrowheads="1"/>
          </p:cNvSpPr>
          <p:nvPr/>
        </p:nvSpPr>
        <p:spPr bwMode="auto">
          <a:xfrm>
            <a:off x="1997075" y="3109913"/>
            <a:ext cx="506413" cy="244475"/>
          </a:xfrm>
          <a:prstGeom prst="rect">
            <a:avLst/>
          </a:prstGeom>
          <a:noFill/>
          <a:ln w="9525">
            <a:noFill/>
            <a:miter lim="800000"/>
            <a:headEnd/>
            <a:tailEnd/>
          </a:ln>
        </p:spPr>
        <p:txBody>
          <a:bodyPr wrap="none">
            <a:spAutoFit/>
          </a:bodyPr>
          <a:lstStyle/>
          <a:p>
            <a:pPr algn="ctr"/>
            <a:r>
              <a:rPr lang="en-GB" sz="1000"/>
              <a:t>11:00</a:t>
            </a:r>
          </a:p>
        </p:txBody>
      </p:sp>
      <p:sp>
        <p:nvSpPr>
          <p:cNvPr id="32777" name="Text Box 10"/>
          <p:cNvSpPr txBox="1">
            <a:spLocks noChangeArrowheads="1"/>
          </p:cNvSpPr>
          <p:nvPr/>
        </p:nvSpPr>
        <p:spPr bwMode="auto">
          <a:xfrm>
            <a:off x="6297613" y="3111500"/>
            <a:ext cx="506412" cy="244475"/>
          </a:xfrm>
          <a:prstGeom prst="rect">
            <a:avLst/>
          </a:prstGeom>
          <a:noFill/>
          <a:ln w="9525">
            <a:noFill/>
            <a:miter lim="800000"/>
            <a:headEnd/>
            <a:tailEnd/>
          </a:ln>
        </p:spPr>
        <p:txBody>
          <a:bodyPr wrap="none">
            <a:spAutoFit/>
          </a:bodyPr>
          <a:lstStyle/>
          <a:p>
            <a:pPr algn="ctr"/>
            <a:r>
              <a:rPr lang="en-GB" sz="1000"/>
              <a:t>06:00</a:t>
            </a:r>
          </a:p>
        </p:txBody>
      </p:sp>
      <p:sp>
        <p:nvSpPr>
          <p:cNvPr id="32778" name="Line 12"/>
          <p:cNvSpPr>
            <a:spLocks noChangeShapeType="1"/>
          </p:cNvSpPr>
          <p:nvPr/>
        </p:nvSpPr>
        <p:spPr bwMode="auto">
          <a:xfrm flipV="1">
            <a:off x="611188" y="3111500"/>
            <a:ext cx="5976937" cy="0"/>
          </a:xfrm>
          <a:prstGeom prst="line">
            <a:avLst/>
          </a:prstGeom>
          <a:noFill/>
          <a:ln w="28575">
            <a:solidFill>
              <a:schemeClr val="tx1"/>
            </a:solidFill>
            <a:round/>
            <a:headEnd type="triangle" w="med" len="med"/>
            <a:tailEnd type="triangle" w="med" len="med"/>
          </a:ln>
        </p:spPr>
        <p:txBody>
          <a:bodyPr/>
          <a:lstStyle/>
          <a:p>
            <a:endParaRPr lang="en-IE"/>
          </a:p>
        </p:txBody>
      </p:sp>
      <p:sp>
        <p:nvSpPr>
          <p:cNvPr id="32779" name="Line 13"/>
          <p:cNvSpPr>
            <a:spLocks noChangeShapeType="1"/>
          </p:cNvSpPr>
          <p:nvPr/>
        </p:nvSpPr>
        <p:spPr bwMode="auto">
          <a:xfrm>
            <a:off x="6588125" y="3111500"/>
            <a:ext cx="1871663" cy="0"/>
          </a:xfrm>
          <a:prstGeom prst="line">
            <a:avLst/>
          </a:prstGeom>
          <a:noFill/>
          <a:ln w="28575">
            <a:solidFill>
              <a:schemeClr val="tx1"/>
            </a:solidFill>
            <a:round/>
            <a:headEnd type="triangle" w="med" len="med"/>
            <a:tailEnd type="triangle" w="med" len="med"/>
          </a:ln>
        </p:spPr>
        <p:txBody>
          <a:bodyPr/>
          <a:lstStyle/>
          <a:p>
            <a:endParaRPr lang="en-IE"/>
          </a:p>
        </p:txBody>
      </p:sp>
      <p:sp>
        <p:nvSpPr>
          <p:cNvPr id="32780" name="Text Box 14"/>
          <p:cNvSpPr txBox="1">
            <a:spLocks noChangeArrowheads="1"/>
          </p:cNvSpPr>
          <p:nvPr/>
        </p:nvSpPr>
        <p:spPr bwMode="auto">
          <a:xfrm>
            <a:off x="2555875" y="3111500"/>
            <a:ext cx="576263" cy="246063"/>
          </a:xfrm>
          <a:prstGeom prst="rect">
            <a:avLst/>
          </a:prstGeom>
          <a:noFill/>
          <a:ln w="9525">
            <a:noFill/>
            <a:miter lim="800000"/>
            <a:headEnd/>
            <a:tailEnd/>
          </a:ln>
        </p:spPr>
        <p:txBody>
          <a:bodyPr>
            <a:spAutoFit/>
          </a:bodyPr>
          <a:lstStyle/>
          <a:p>
            <a:pPr algn="ctr"/>
            <a:r>
              <a:rPr lang="en-GB" sz="1000"/>
              <a:t>11:30</a:t>
            </a:r>
          </a:p>
        </p:txBody>
      </p:sp>
      <p:sp>
        <p:nvSpPr>
          <p:cNvPr id="32781" name="Text Box 16"/>
          <p:cNvSpPr txBox="1">
            <a:spLocks noChangeArrowheads="1"/>
          </p:cNvSpPr>
          <p:nvPr/>
        </p:nvSpPr>
        <p:spPr bwMode="auto">
          <a:xfrm>
            <a:off x="608013" y="3109913"/>
            <a:ext cx="506412" cy="244475"/>
          </a:xfrm>
          <a:prstGeom prst="rect">
            <a:avLst/>
          </a:prstGeom>
          <a:noFill/>
          <a:ln w="9525">
            <a:noFill/>
            <a:miter lim="800000"/>
            <a:headEnd/>
            <a:tailEnd/>
          </a:ln>
        </p:spPr>
        <p:txBody>
          <a:bodyPr wrap="none">
            <a:spAutoFit/>
          </a:bodyPr>
          <a:lstStyle/>
          <a:p>
            <a:pPr algn="ctr"/>
            <a:r>
              <a:rPr lang="en-GB" sz="1000"/>
              <a:t>06:00</a:t>
            </a:r>
          </a:p>
        </p:txBody>
      </p:sp>
      <p:sp>
        <p:nvSpPr>
          <p:cNvPr id="123" name="Rectangle 17"/>
          <p:cNvSpPr>
            <a:spLocks noChangeArrowheads="1"/>
          </p:cNvSpPr>
          <p:nvPr/>
        </p:nvSpPr>
        <p:spPr bwMode="auto">
          <a:xfrm>
            <a:off x="539750" y="4722813"/>
            <a:ext cx="8280400" cy="288925"/>
          </a:xfrm>
          <a:prstGeom prst="rect">
            <a:avLst/>
          </a:prstGeom>
          <a:solidFill>
            <a:schemeClr val="bg1">
              <a:lumMod val="50000"/>
            </a:schemeClr>
          </a:solidFill>
          <a:ln w="9525">
            <a:solidFill>
              <a:schemeClr val="tx1"/>
            </a:solidFill>
            <a:miter lim="800000"/>
            <a:headEnd/>
            <a:tailEnd/>
          </a:ln>
        </p:spPr>
        <p:txBody>
          <a:bodyPr wrap="none" anchor="ctr"/>
          <a:lstStyle/>
          <a:p>
            <a:pPr>
              <a:defRPr/>
            </a:pPr>
            <a:endParaRPr lang="en-IE" dirty="0"/>
          </a:p>
        </p:txBody>
      </p:sp>
      <p:sp>
        <p:nvSpPr>
          <p:cNvPr id="32783" name="Text Box 20"/>
          <p:cNvSpPr txBox="1">
            <a:spLocks noChangeArrowheads="1"/>
          </p:cNvSpPr>
          <p:nvPr/>
        </p:nvSpPr>
        <p:spPr bwMode="auto">
          <a:xfrm>
            <a:off x="6432550" y="4797425"/>
            <a:ext cx="506413" cy="244475"/>
          </a:xfrm>
          <a:prstGeom prst="rect">
            <a:avLst/>
          </a:prstGeom>
          <a:noFill/>
          <a:ln w="9525">
            <a:noFill/>
            <a:miter lim="800000"/>
            <a:headEnd/>
            <a:tailEnd/>
          </a:ln>
        </p:spPr>
        <p:txBody>
          <a:bodyPr wrap="none">
            <a:spAutoFit/>
          </a:bodyPr>
          <a:lstStyle/>
          <a:p>
            <a:pPr algn="ctr"/>
            <a:r>
              <a:rPr lang="en-GB" sz="1000"/>
              <a:t>06:00</a:t>
            </a:r>
          </a:p>
        </p:txBody>
      </p:sp>
      <p:sp>
        <p:nvSpPr>
          <p:cNvPr id="32784" name="Line 21"/>
          <p:cNvSpPr>
            <a:spLocks noChangeShapeType="1"/>
          </p:cNvSpPr>
          <p:nvPr/>
        </p:nvSpPr>
        <p:spPr bwMode="auto">
          <a:xfrm>
            <a:off x="603250" y="4795838"/>
            <a:ext cx="6048375" cy="1587"/>
          </a:xfrm>
          <a:prstGeom prst="line">
            <a:avLst/>
          </a:prstGeom>
          <a:noFill/>
          <a:ln w="28575">
            <a:solidFill>
              <a:schemeClr val="tx1"/>
            </a:solidFill>
            <a:round/>
            <a:headEnd type="triangle" w="med" len="med"/>
            <a:tailEnd type="triangle" w="med" len="med"/>
          </a:ln>
        </p:spPr>
        <p:txBody>
          <a:bodyPr/>
          <a:lstStyle/>
          <a:p>
            <a:endParaRPr lang="en-IE"/>
          </a:p>
        </p:txBody>
      </p:sp>
      <p:sp>
        <p:nvSpPr>
          <p:cNvPr id="32785" name="Line 22"/>
          <p:cNvSpPr>
            <a:spLocks noChangeShapeType="1"/>
          </p:cNvSpPr>
          <p:nvPr/>
        </p:nvSpPr>
        <p:spPr bwMode="auto">
          <a:xfrm>
            <a:off x="6651625" y="4797425"/>
            <a:ext cx="2089150" cy="0"/>
          </a:xfrm>
          <a:prstGeom prst="line">
            <a:avLst/>
          </a:prstGeom>
          <a:noFill/>
          <a:ln w="28575">
            <a:solidFill>
              <a:schemeClr val="tx1"/>
            </a:solidFill>
            <a:round/>
            <a:headEnd type="triangle" w="med" len="med"/>
            <a:tailEnd type="triangle" w="med" len="med"/>
          </a:ln>
        </p:spPr>
        <p:txBody>
          <a:bodyPr/>
          <a:lstStyle/>
          <a:p>
            <a:endParaRPr lang="en-IE"/>
          </a:p>
        </p:txBody>
      </p:sp>
      <p:sp>
        <p:nvSpPr>
          <p:cNvPr id="32786" name="Text Box 24"/>
          <p:cNvSpPr txBox="1">
            <a:spLocks noChangeArrowheads="1"/>
          </p:cNvSpPr>
          <p:nvPr/>
        </p:nvSpPr>
        <p:spPr bwMode="auto">
          <a:xfrm>
            <a:off x="3316288" y="4797425"/>
            <a:ext cx="509587" cy="246063"/>
          </a:xfrm>
          <a:prstGeom prst="rect">
            <a:avLst/>
          </a:prstGeom>
          <a:noFill/>
          <a:ln w="9525">
            <a:noFill/>
            <a:miter lim="800000"/>
            <a:headEnd/>
            <a:tailEnd/>
          </a:ln>
        </p:spPr>
        <p:txBody>
          <a:bodyPr wrap="none">
            <a:spAutoFit/>
          </a:bodyPr>
          <a:lstStyle/>
          <a:p>
            <a:pPr algn="ctr"/>
            <a:r>
              <a:rPr lang="en-GB" sz="1000"/>
              <a:t>13:00</a:t>
            </a:r>
          </a:p>
        </p:txBody>
      </p:sp>
      <p:sp>
        <p:nvSpPr>
          <p:cNvPr id="32787" name="Text Box 26"/>
          <p:cNvSpPr txBox="1">
            <a:spLocks noChangeArrowheads="1"/>
          </p:cNvSpPr>
          <p:nvPr/>
        </p:nvSpPr>
        <p:spPr bwMode="auto">
          <a:xfrm>
            <a:off x="603250" y="4797425"/>
            <a:ext cx="506413" cy="244475"/>
          </a:xfrm>
          <a:prstGeom prst="rect">
            <a:avLst/>
          </a:prstGeom>
          <a:noFill/>
          <a:ln w="9525">
            <a:noFill/>
            <a:miter lim="800000"/>
            <a:headEnd/>
            <a:tailEnd/>
          </a:ln>
        </p:spPr>
        <p:txBody>
          <a:bodyPr wrap="none">
            <a:spAutoFit/>
          </a:bodyPr>
          <a:lstStyle/>
          <a:p>
            <a:pPr algn="ctr"/>
            <a:r>
              <a:rPr lang="en-GB" sz="1000"/>
              <a:t>06:00</a:t>
            </a:r>
          </a:p>
        </p:txBody>
      </p:sp>
      <p:sp>
        <p:nvSpPr>
          <p:cNvPr id="32788" name="Line 35"/>
          <p:cNvSpPr>
            <a:spLocks noChangeShapeType="1"/>
          </p:cNvSpPr>
          <p:nvPr/>
        </p:nvSpPr>
        <p:spPr bwMode="auto">
          <a:xfrm>
            <a:off x="3603625" y="4437063"/>
            <a:ext cx="0" cy="287337"/>
          </a:xfrm>
          <a:prstGeom prst="line">
            <a:avLst/>
          </a:prstGeom>
          <a:noFill/>
          <a:ln w="9525">
            <a:solidFill>
              <a:schemeClr val="tx1"/>
            </a:solidFill>
            <a:round/>
            <a:headEnd/>
            <a:tailEnd type="triangle" w="med" len="med"/>
          </a:ln>
        </p:spPr>
        <p:txBody>
          <a:bodyPr/>
          <a:lstStyle/>
          <a:p>
            <a:endParaRPr lang="en-IE"/>
          </a:p>
        </p:txBody>
      </p:sp>
      <p:sp>
        <p:nvSpPr>
          <p:cNvPr id="32789" name="Text Box 43"/>
          <p:cNvSpPr txBox="1">
            <a:spLocks noChangeArrowheads="1"/>
          </p:cNvSpPr>
          <p:nvPr/>
        </p:nvSpPr>
        <p:spPr bwMode="auto">
          <a:xfrm>
            <a:off x="2411413" y="2174875"/>
            <a:ext cx="863600" cy="549275"/>
          </a:xfrm>
          <a:prstGeom prst="rect">
            <a:avLst/>
          </a:prstGeom>
          <a:noFill/>
          <a:ln w="9525">
            <a:noFill/>
            <a:miter lim="800000"/>
            <a:headEnd/>
            <a:tailEnd/>
          </a:ln>
        </p:spPr>
        <p:txBody>
          <a:bodyPr>
            <a:spAutoFit/>
          </a:bodyPr>
          <a:lstStyle/>
          <a:p>
            <a:pPr algn="ctr"/>
            <a:r>
              <a:rPr lang="en-GB" sz="1000"/>
              <a:t>SEM EA2</a:t>
            </a:r>
          </a:p>
          <a:p>
            <a:pPr algn="ctr"/>
            <a:r>
              <a:rPr lang="en-GB" sz="1000"/>
              <a:t>Gate</a:t>
            </a:r>
          </a:p>
          <a:p>
            <a:pPr algn="ctr"/>
            <a:r>
              <a:rPr lang="en-GB" sz="1000"/>
              <a:t>Closure</a:t>
            </a:r>
          </a:p>
        </p:txBody>
      </p:sp>
      <p:sp>
        <p:nvSpPr>
          <p:cNvPr id="32790" name="Line 44"/>
          <p:cNvSpPr>
            <a:spLocks noChangeShapeType="1"/>
          </p:cNvSpPr>
          <p:nvPr/>
        </p:nvSpPr>
        <p:spPr bwMode="auto">
          <a:xfrm>
            <a:off x="3563938" y="2679700"/>
            <a:ext cx="0" cy="360363"/>
          </a:xfrm>
          <a:prstGeom prst="line">
            <a:avLst/>
          </a:prstGeom>
          <a:noFill/>
          <a:ln w="9525">
            <a:solidFill>
              <a:schemeClr val="tx1"/>
            </a:solidFill>
            <a:round/>
            <a:headEnd/>
            <a:tailEnd type="triangle" w="med" len="med"/>
          </a:ln>
        </p:spPr>
        <p:txBody>
          <a:bodyPr/>
          <a:lstStyle/>
          <a:p>
            <a:endParaRPr lang="en-IE"/>
          </a:p>
        </p:txBody>
      </p:sp>
      <p:sp>
        <p:nvSpPr>
          <p:cNvPr id="32791" name="Text Box 55"/>
          <p:cNvSpPr txBox="1">
            <a:spLocks noChangeArrowheads="1"/>
          </p:cNvSpPr>
          <p:nvPr/>
        </p:nvSpPr>
        <p:spPr bwMode="auto">
          <a:xfrm>
            <a:off x="4756150" y="4797425"/>
            <a:ext cx="509588" cy="246063"/>
          </a:xfrm>
          <a:prstGeom prst="rect">
            <a:avLst/>
          </a:prstGeom>
          <a:noFill/>
          <a:ln w="9525">
            <a:noFill/>
            <a:miter lim="800000"/>
            <a:headEnd/>
            <a:tailEnd/>
          </a:ln>
        </p:spPr>
        <p:txBody>
          <a:bodyPr wrap="none">
            <a:spAutoFit/>
          </a:bodyPr>
          <a:lstStyle/>
          <a:p>
            <a:pPr algn="ctr"/>
            <a:r>
              <a:rPr lang="en-GB" sz="1000"/>
              <a:t>16:00</a:t>
            </a:r>
          </a:p>
        </p:txBody>
      </p:sp>
      <p:sp>
        <p:nvSpPr>
          <p:cNvPr id="32792" name="Line 81"/>
          <p:cNvSpPr>
            <a:spLocks noChangeShapeType="1"/>
          </p:cNvSpPr>
          <p:nvPr/>
        </p:nvSpPr>
        <p:spPr bwMode="auto">
          <a:xfrm flipV="1">
            <a:off x="539750" y="2032000"/>
            <a:ext cx="6553200" cy="28575"/>
          </a:xfrm>
          <a:prstGeom prst="line">
            <a:avLst/>
          </a:prstGeom>
          <a:noFill/>
          <a:ln w="28575">
            <a:solidFill>
              <a:schemeClr val="accent2"/>
            </a:solidFill>
            <a:round/>
            <a:headEnd type="triangle" w="med" len="med"/>
            <a:tailEnd type="triangle" w="med" len="med"/>
          </a:ln>
        </p:spPr>
        <p:txBody>
          <a:bodyPr/>
          <a:lstStyle/>
          <a:p>
            <a:endParaRPr lang="en-IE"/>
          </a:p>
        </p:txBody>
      </p:sp>
      <p:sp>
        <p:nvSpPr>
          <p:cNvPr id="32793" name="Line 82"/>
          <p:cNvSpPr>
            <a:spLocks noChangeShapeType="1"/>
          </p:cNvSpPr>
          <p:nvPr/>
        </p:nvSpPr>
        <p:spPr bwMode="auto">
          <a:xfrm flipV="1">
            <a:off x="7092950" y="2032000"/>
            <a:ext cx="1366838" cy="0"/>
          </a:xfrm>
          <a:prstGeom prst="line">
            <a:avLst/>
          </a:prstGeom>
          <a:noFill/>
          <a:ln w="28575">
            <a:solidFill>
              <a:schemeClr val="accent2"/>
            </a:solidFill>
            <a:round/>
            <a:headEnd type="triangle" w="med" len="med"/>
            <a:tailEnd type="triangle" w="med" len="med"/>
          </a:ln>
        </p:spPr>
        <p:txBody>
          <a:bodyPr/>
          <a:lstStyle/>
          <a:p>
            <a:endParaRPr lang="en-IE"/>
          </a:p>
        </p:txBody>
      </p:sp>
      <p:sp>
        <p:nvSpPr>
          <p:cNvPr id="32794" name="Text Box 83"/>
          <p:cNvSpPr txBox="1">
            <a:spLocks noChangeArrowheads="1"/>
          </p:cNvSpPr>
          <p:nvPr/>
        </p:nvSpPr>
        <p:spPr bwMode="auto">
          <a:xfrm>
            <a:off x="3492500" y="1527175"/>
            <a:ext cx="522288" cy="274638"/>
          </a:xfrm>
          <a:prstGeom prst="rect">
            <a:avLst/>
          </a:prstGeom>
          <a:noFill/>
          <a:ln w="9525">
            <a:noFill/>
            <a:miter lim="800000"/>
            <a:headEnd/>
            <a:tailEnd/>
          </a:ln>
        </p:spPr>
        <p:txBody>
          <a:bodyPr wrap="none">
            <a:spAutoFit/>
          </a:bodyPr>
          <a:lstStyle/>
          <a:p>
            <a:r>
              <a:rPr lang="en-GB">
                <a:solidFill>
                  <a:schemeClr val="accent2"/>
                </a:solidFill>
              </a:rPr>
              <a:t>TD-1</a:t>
            </a:r>
          </a:p>
        </p:txBody>
      </p:sp>
      <p:sp>
        <p:nvSpPr>
          <p:cNvPr id="32795" name="Text Box 84"/>
          <p:cNvSpPr txBox="1">
            <a:spLocks noChangeArrowheads="1"/>
          </p:cNvSpPr>
          <p:nvPr/>
        </p:nvSpPr>
        <p:spPr bwMode="auto">
          <a:xfrm>
            <a:off x="7380288" y="1527175"/>
            <a:ext cx="387350" cy="274638"/>
          </a:xfrm>
          <a:prstGeom prst="rect">
            <a:avLst/>
          </a:prstGeom>
          <a:noFill/>
          <a:ln w="9525">
            <a:noFill/>
            <a:miter lim="800000"/>
            <a:headEnd/>
            <a:tailEnd/>
          </a:ln>
        </p:spPr>
        <p:txBody>
          <a:bodyPr wrap="none">
            <a:spAutoFit/>
          </a:bodyPr>
          <a:lstStyle/>
          <a:p>
            <a:r>
              <a:rPr lang="en-GB">
                <a:solidFill>
                  <a:schemeClr val="accent2"/>
                </a:solidFill>
              </a:rPr>
              <a:t>TD</a:t>
            </a:r>
          </a:p>
        </p:txBody>
      </p:sp>
      <p:sp>
        <p:nvSpPr>
          <p:cNvPr id="32796" name="Text Box 14"/>
          <p:cNvSpPr txBox="1">
            <a:spLocks noChangeArrowheads="1"/>
          </p:cNvSpPr>
          <p:nvPr/>
        </p:nvSpPr>
        <p:spPr bwMode="auto">
          <a:xfrm flipH="1">
            <a:off x="3132138" y="3111500"/>
            <a:ext cx="863600" cy="246063"/>
          </a:xfrm>
          <a:prstGeom prst="rect">
            <a:avLst/>
          </a:prstGeom>
          <a:noFill/>
          <a:ln w="9525">
            <a:noFill/>
            <a:miter lim="800000"/>
            <a:headEnd/>
            <a:tailEnd/>
          </a:ln>
        </p:spPr>
        <p:txBody>
          <a:bodyPr>
            <a:spAutoFit/>
          </a:bodyPr>
          <a:lstStyle/>
          <a:p>
            <a:pPr algn="ctr"/>
            <a:r>
              <a:rPr lang="en-GB" sz="1000"/>
              <a:t>13:00</a:t>
            </a:r>
          </a:p>
        </p:txBody>
      </p:sp>
      <p:sp>
        <p:nvSpPr>
          <p:cNvPr id="32797" name="Text Box 43"/>
          <p:cNvSpPr txBox="1">
            <a:spLocks noChangeArrowheads="1"/>
          </p:cNvSpPr>
          <p:nvPr/>
        </p:nvSpPr>
        <p:spPr bwMode="auto">
          <a:xfrm>
            <a:off x="1692275" y="2174875"/>
            <a:ext cx="1008063" cy="549275"/>
          </a:xfrm>
          <a:prstGeom prst="rect">
            <a:avLst/>
          </a:prstGeom>
          <a:noFill/>
          <a:ln w="9525">
            <a:noFill/>
            <a:miter lim="800000"/>
            <a:headEnd/>
            <a:tailEnd/>
          </a:ln>
        </p:spPr>
        <p:txBody>
          <a:bodyPr>
            <a:spAutoFit/>
          </a:bodyPr>
          <a:lstStyle/>
          <a:p>
            <a:pPr algn="ctr"/>
            <a:r>
              <a:rPr lang="en-GB" sz="1000"/>
              <a:t>Publish EA1 Market Schedule  </a:t>
            </a:r>
          </a:p>
        </p:txBody>
      </p:sp>
      <p:sp>
        <p:nvSpPr>
          <p:cNvPr id="32798" name="Line 44"/>
          <p:cNvSpPr>
            <a:spLocks noChangeShapeType="1"/>
          </p:cNvSpPr>
          <p:nvPr/>
        </p:nvSpPr>
        <p:spPr bwMode="auto">
          <a:xfrm>
            <a:off x="2843213" y="2679700"/>
            <a:ext cx="0" cy="360363"/>
          </a:xfrm>
          <a:prstGeom prst="line">
            <a:avLst/>
          </a:prstGeom>
          <a:noFill/>
          <a:ln w="9525">
            <a:solidFill>
              <a:schemeClr val="tx1"/>
            </a:solidFill>
            <a:round/>
            <a:headEnd/>
            <a:tailEnd type="triangle" w="med" len="med"/>
          </a:ln>
        </p:spPr>
        <p:txBody>
          <a:bodyPr/>
          <a:lstStyle/>
          <a:p>
            <a:endParaRPr lang="en-IE"/>
          </a:p>
        </p:txBody>
      </p:sp>
      <p:sp>
        <p:nvSpPr>
          <p:cNvPr id="32799" name="Line 25"/>
          <p:cNvSpPr>
            <a:spLocks noChangeShapeType="1"/>
          </p:cNvSpPr>
          <p:nvPr/>
        </p:nvSpPr>
        <p:spPr bwMode="auto">
          <a:xfrm flipV="1">
            <a:off x="3603625" y="5084763"/>
            <a:ext cx="1441450" cy="0"/>
          </a:xfrm>
          <a:prstGeom prst="line">
            <a:avLst/>
          </a:prstGeom>
          <a:noFill/>
          <a:ln w="9525">
            <a:solidFill>
              <a:schemeClr val="tx1"/>
            </a:solidFill>
            <a:round/>
            <a:headEnd type="triangle" w="med" len="med"/>
            <a:tailEnd type="triangle" w="med" len="med"/>
          </a:ln>
        </p:spPr>
        <p:txBody>
          <a:bodyPr/>
          <a:lstStyle/>
          <a:p>
            <a:endParaRPr lang="en-IE"/>
          </a:p>
        </p:txBody>
      </p:sp>
      <p:sp>
        <p:nvSpPr>
          <p:cNvPr id="32800" name="Text Box 27"/>
          <p:cNvSpPr txBox="1">
            <a:spLocks noChangeArrowheads="1"/>
          </p:cNvSpPr>
          <p:nvPr/>
        </p:nvSpPr>
        <p:spPr bwMode="auto">
          <a:xfrm>
            <a:off x="3100388" y="3716338"/>
            <a:ext cx="1008062" cy="854075"/>
          </a:xfrm>
          <a:prstGeom prst="rect">
            <a:avLst/>
          </a:prstGeom>
          <a:noFill/>
          <a:ln w="9525">
            <a:noFill/>
            <a:miter lim="800000"/>
            <a:headEnd/>
            <a:tailEnd/>
          </a:ln>
        </p:spPr>
        <p:txBody>
          <a:bodyPr>
            <a:spAutoFit/>
          </a:bodyPr>
          <a:lstStyle/>
          <a:p>
            <a:pPr algn="ctr"/>
            <a:r>
              <a:rPr lang="en-GB" sz="1000"/>
              <a:t>Day Ahead</a:t>
            </a:r>
          </a:p>
          <a:p>
            <a:pPr algn="ctr"/>
            <a:r>
              <a:rPr lang="en-GB" sz="1000"/>
              <a:t>RCUC</a:t>
            </a:r>
          </a:p>
          <a:p>
            <a:pPr algn="ctr"/>
            <a:r>
              <a:rPr lang="en-GB" sz="1000"/>
              <a:t>Run</a:t>
            </a:r>
          </a:p>
          <a:p>
            <a:pPr algn="ctr"/>
            <a:endParaRPr lang="en-GB" sz="1000"/>
          </a:p>
          <a:p>
            <a:pPr algn="ctr"/>
            <a:endParaRPr lang="en-GB" sz="1000"/>
          </a:p>
        </p:txBody>
      </p:sp>
      <p:sp>
        <p:nvSpPr>
          <p:cNvPr id="32801" name="Text Box 28"/>
          <p:cNvSpPr txBox="1">
            <a:spLocks noChangeArrowheads="1"/>
          </p:cNvSpPr>
          <p:nvPr/>
        </p:nvSpPr>
        <p:spPr bwMode="auto">
          <a:xfrm>
            <a:off x="4741863" y="5661025"/>
            <a:ext cx="838200" cy="549275"/>
          </a:xfrm>
          <a:prstGeom prst="rect">
            <a:avLst/>
          </a:prstGeom>
          <a:noFill/>
          <a:ln w="9525">
            <a:noFill/>
            <a:miter lim="800000"/>
            <a:headEnd/>
            <a:tailEnd/>
          </a:ln>
        </p:spPr>
        <p:txBody>
          <a:bodyPr wrap="none">
            <a:spAutoFit/>
          </a:bodyPr>
          <a:lstStyle/>
          <a:p>
            <a:pPr algn="ctr"/>
            <a:r>
              <a:rPr lang="en-GB" sz="1000"/>
              <a:t>Day Ahead</a:t>
            </a:r>
          </a:p>
          <a:p>
            <a:pPr algn="ctr"/>
            <a:r>
              <a:rPr lang="en-GB" sz="1000"/>
              <a:t>RCUC</a:t>
            </a:r>
          </a:p>
          <a:p>
            <a:pPr algn="ctr"/>
            <a:r>
              <a:rPr lang="en-GB" sz="1000"/>
              <a:t>published </a:t>
            </a:r>
          </a:p>
        </p:txBody>
      </p:sp>
      <p:sp>
        <p:nvSpPr>
          <p:cNvPr id="32802" name="Line 29"/>
          <p:cNvSpPr>
            <a:spLocks noChangeShapeType="1"/>
          </p:cNvSpPr>
          <p:nvPr/>
        </p:nvSpPr>
        <p:spPr bwMode="auto">
          <a:xfrm flipV="1">
            <a:off x="5045075" y="5084763"/>
            <a:ext cx="0" cy="576262"/>
          </a:xfrm>
          <a:prstGeom prst="line">
            <a:avLst/>
          </a:prstGeom>
          <a:noFill/>
          <a:ln w="9525">
            <a:solidFill>
              <a:schemeClr val="tx1"/>
            </a:solidFill>
            <a:round/>
            <a:headEnd/>
            <a:tailEnd type="triangle" w="med" len="med"/>
          </a:ln>
        </p:spPr>
        <p:txBody>
          <a:bodyPr/>
          <a:lstStyle/>
          <a:p>
            <a:endParaRPr lang="en-IE"/>
          </a:p>
        </p:txBody>
      </p:sp>
      <p:sp>
        <p:nvSpPr>
          <p:cNvPr id="32803" name="Text Box 43"/>
          <p:cNvSpPr txBox="1">
            <a:spLocks noChangeArrowheads="1"/>
          </p:cNvSpPr>
          <p:nvPr/>
        </p:nvSpPr>
        <p:spPr bwMode="auto">
          <a:xfrm>
            <a:off x="6588125" y="2174875"/>
            <a:ext cx="936625" cy="549275"/>
          </a:xfrm>
          <a:prstGeom prst="rect">
            <a:avLst/>
          </a:prstGeom>
          <a:noFill/>
          <a:ln w="9525">
            <a:noFill/>
            <a:miter lim="800000"/>
            <a:headEnd/>
            <a:tailEnd/>
          </a:ln>
        </p:spPr>
        <p:txBody>
          <a:bodyPr>
            <a:spAutoFit/>
          </a:bodyPr>
          <a:lstStyle/>
          <a:p>
            <a:pPr algn="ctr"/>
            <a:r>
              <a:rPr lang="en-GB" sz="1000"/>
              <a:t>SEM WD1 Gate Closure</a:t>
            </a:r>
          </a:p>
        </p:txBody>
      </p:sp>
      <p:sp>
        <p:nvSpPr>
          <p:cNvPr id="32804" name="Line 44"/>
          <p:cNvSpPr>
            <a:spLocks noChangeShapeType="1"/>
          </p:cNvSpPr>
          <p:nvPr/>
        </p:nvSpPr>
        <p:spPr bwMode="auto">
          <a:xfrm>
            <a:off x="7164388" y="2679700"/>
            <a:ext cx="0" cy="360363"/>
          </a:xfrm>
          <a:prstGeom prst="line">
            <a:avLst/>
          </a:prstGeom>
          <a:noFill/>
          <a:ln w="9525">
            <a:solidFill>
              <a:schemeClr val="tx1"/>
            </a:solidFill>
            <a:round/>
            <a:headEnd/>
            <a:tailEnd type="triangle" w="med" len="med"/>
          </a:ln>
        </p:spPr>
        <p:txBody>
          <a:bodyPr/>
          <a:lstStyle/>
          <a:p>
            <a:endParaRPr lang="en-IE"/>
          </a:p>
        </p:txBody>
      </p:sp>
      <p:sp>
        <p:nvSpPr>
          <p:cNvPr id="32805" name="Text Box 10"/>
          <p:cNvSpPr txBox="1">
            <a:spLocks noChangeArrowheads="1"/>
          </p:cNvSpPr>
          <p:nvPr/>
        </p:nvSpPr>
        <p:spPr bwMode="auto">
          <a:xfrm>
            <a:off x="6948488" y="3111500"/>
            <a:ext cx="509587" cy="246063"/>
          </a:xfrm>
          <a:prstGeom prst="rect">
            <a:avLst/>
          </a:prstGeom>
          <a:noFill/>
          <a:ln w="9525">
            <a:noFill/>
            <a:miter lim="800000"/>
            <a:headEnd/>
            <a:tailEnd/>
          </a:ln>
        </p:spPr>
        <p:txBody>
          <a:bodyPr wrap="none">
            <a:spAutoFit/>
          </a:bodyPr>
          <a:lstStyle/>
          <a:p>
            <a:pPr algn="ctr"/>
            <a:r>
              <a:rPr lang="en-GB" sz="1000"/>
              <a:t>08:00</a:t>
            </a:r>
          </a:p>
        </p:txBody>
      </p:sp>
      <p:sp>
        <p:nvSpPr>
          <p:cNvPr id="32806" name="Text Box 10"/>
          <p:cNvSpPr txBox="1">
            <a:spLocks noChangeArrowheads="1"/>
          </p:cNvSpPr>
          <p:nvPr/>
        </p:nvSpPr>
        <p:spPr bwMode="auto">
          <a:xfrm>
            <a:off x="7526338" y="3111500"/>
            <a:ext cx="506412" cy="244475"/>
          </a:xfrm>
          <a:prstGeom prst="rect">
            <a:avLst/>
          </a:prstGeom>
          <a:noFill/>
          <a:ln w="9525">
            <a:noFill/>
            <a:miter lim="800000"/>
            <a:headEnd/>
            <a:tailEnd/>
          </a:ln>
        </p:spPr>
        <p:txBody>
          <a:bodyPr wrap="none">
            <a:spAutoFit/>
          </a:bodyPr>
          <a:lstStyle/>
          <a:p>
            <a:pPr algn="ctr"/>
            <a:r>
              <a:rPr lang="en-GB" sz="1000"/>
              <a:t>09:30</a:t>
            </a:r>
          </a:p>
        </p:txBody>
      </p:sp>
      <p:sp>
        <p:nvSpPr>
          <p:cNvPr id="32807" name="Text Box 43"/>
          <p:cNvSpPr txBox="1">
            <a:spLocks noChangeArrowheads="1"/>
          </p:cNvSpPr>
          <p:nvPr/>
        </p:nvSpPr>
        <p:spPr bwMode="auto">
          <a:xfrm>
            <a:off x="3132138" y="2174875"/>
            <a:ext cx="936625" cy="549275"/>
          </a:xfrm>
          <a:prstGeom prst="rect">
            <a:avLst/>
          </a:prstGeom>
          <a:noFill/>
          <a:ln w="9525">
            <a:noFill/>
            <a:miter lim="800000"/>
            <a:headEnd/>
            <a:tailEnd/>
          </a:ln>
        </p:spPr>
        <p:txBody>
          <a:bodyPr>
            <a:spAutoFit/>
          </a:bodyPr>
          <a:lstStyle/>
          <a:p>
            <a:pPr algn="ctr"/>
            <a:r>
              <a:rPr lang="en-GB" sz="1000"/>
              <a:t>Publish EA2 Market Schedule  </a:t>
            </a:r>
          </a:p>
        </p:txBody>
      </p:sp>
      <p:sp>
        <p:nvSpPr>
          <p:cNvPr id="32808" name="Line 44"/>
          <p:cNvSpPr>
            <a:spLocks noChangeShapeType="1"/>
          </p:cNvSpPr>
          <p:nvPr/>
        </p:nvSpPr>
        <p:spPr bwMode="auto">
          <a:xfrm>
            <a:off x="7740650" y="2679700"/>
            <a:ext cx="0" cy="360363"/>
          </a:xfrm>
          <a:prstGeom prst="line">
            <a:avLst/>
          </a:prstGeom>
          <a:noFill/>
          <a:ln w="9525">
            <a:solidFill>
              <a:schemeClr val="tx1"/>
            </a:solidFill>
            <a:round/>
            <a:headEnd/>
            <a:tailEnd type="triangle" w="med" len="med"/>
          </a:ln>
        </p:spPr>
        <p:txBody>
          <a:bodyPr/>
          <a:lstStyle/>
          <a:p>
            <a:endParaRPr lang="en-IE"/>
          </a:p>
        </p:txBody>
      </p:sp>
      <p:sp>
        <p:nvSpPr>
          <p:cNvPr id="32809" name="Text Box 43"/>
          <p:cNvSpPr txBox="1">
            <a:spLocks noChangeArrowheads="1"/>
          </p:cNvSpPr>
          <p:nvPr/>
        </p:nvSpPr>
        <p:spPr bwMode="auto">
          <a:xfrm>
            <a:off x="7308850" y="2174875"/>
            <a:ext cx="936625" cy="549275"/>
          </a:xfrm>
          <a:prstGeom prst="rect">
            <a:avLst/>
          </a:prstGeom>
          <a:noFill/>
          <a:ln w="9525">
            <a:noFill/>
            <a:miter lim="800000"/>
            <a:headEnd/>
            <a:tailEnd/>
          </a:ln>
        </p:spPr>
        <p:txBody>
          <a:bodyPr>
            <a:spAutoFit/>
          </a:bodyPr>
          <a:lstStyle/>
          <a:p>
            <a:pPr algn="ctr"/>
            <a:r>
              <a:rPr lang="en-GB" sz="1000"/>
              <a:t>Publish WD1 Market Schedule  </a:t>
            </a:r>
          </a:p>
        </p:txBody>
      </p:sp>
      <p:sp>
        <p:nvSpPr>
          <p:cNvPr id="32810" name="Text Box 10"/>
          <p:cNvSpPr txBox="1">
            <a:spLocks noChangeArrowheads="1"/>
          </p:cNvSpPr>
          <p:nvPr/>
        </p:nvSpPr>
        <p:spPr bwMode="auto">
          <a:xfrm>
            <a:off x="7443788" y="4797425"/>
            <a:ext cx="558800" cy="246063"/>
          </a:xfrm>
          <a:prstGeom prst="rect">
            <a:avLst/>
          </a:prstGeom>
          <a:noFill/>
          <a:ln w="9525">
            <a:noFill/>
            <a:miter lim="800000"/>
            <a:headEnd/>
            <a:tailEnd/>
          </a:ln>
        </p:spPr>
        <p:txBody>
          <a:bodyPr>
            <a:spAutoFit/>
          </a:bodyPr>
          <a:lstStyle/>
          <a:p>
            <a:pPr algn="ctr"/>
            <a:r>
              <a:rPr lang="en-GB" sz="1000"/>
              <a:t>09:30</a:t>
            </a:r>
          </a:p>
        </p:txBody>
      </p:sp>
      <p:sp>
        <p:nvSpPr>
          <p:cNvPr id="32811" name="Text Box 10"/>
          <p:cNvSpPr txBox="1">
            <a:spLocks noChangeArrowheads="1"/>
          </p:cNvSpPr>
          <p:nvPr/>
        </p:nvSpPr>
        <p:spPr bwMode="auto">
          <a:xfrm>
            <a:off x="8235950" y="4797425"/>
            <a:ext cx="558800" cy="246063"/>
          </a:xfrm>
          <a:prstGeom prst="rect">
            <a:avLst/>
          </a:prstGeom>
          <a:noFill/>
          <a:ln w="9525">
            <a:noFill/>
            <a:miter lim="800000"/>
            <a:headEnd/>
            <a:tailEnd/>
          </a:ln>
        </p:spPr>
        <p:txBody>
          <a:bodyPr>
            <a:spAutoFit/>
          </a:bodyPr>
          <a:lstStyle/>
          <a:p>
            <a:pPr algn="ctr"/>
            <a:r>
              <a:rPr lang="en-GB" sz="1000"/>
              <a:t>12:30</a:t>
            </a:r>
          </a:p>
        </p:txBody>
      </p:sp>
      <p:sp>
        <p:nvSpPr>
          <p:cNvPr id="32812" name="Line 44"/>
          <p:cNvSpPr>
            <a:spLocks noChangeShapeType="1"/>
          </p:cNvSpPr>
          <p:nvPr/>
        </p:nvSpPr>
        <p:spPr bwMode="auto">
          <a:xfrm>
            <a:off x="7732713" y="4365625"/>
            <a:ext cx="0" cy="360363"/>
          </a:xfrm>
          <a:prstGeom prst="line">
            <a:avLst/>
          </a:prstGeom>
          <a:noFill/>
          <a:ln w="9525">
            <a:solidFill>
              <a:schemeClr val="tx1"/>
            </a:solidFill>
            <a:round/>
            <a:headEnd/>
            <a:tailEnd type="triangle" w="med" len="med"/>
          </a:ln>
        </p:spPr>
        <p:txBody>
          <a:bodyPr/>
          <a:lstStyle/>
          <a:p>
            <a:endParaRPr lang="en-IE"/>
          </a:p>
        </p:txBody>
      </p:sp>
      <p:sp>
        <p:nvSpPr>
          <p:cNvPr id="32813" name="Line 44"/>
          <p:cNvSpPr>
            <a:spLocks noChangeShapeType="1"/>
          </p:cNvSpPr>
          <p:nvPr/>
        </p:nvSpPr>
        <p:spPr bwMode="auto">
          <a:xfrm>
            <a:off x="8524875" y="4365625"/>
            <a:ext cx="0" cy="360363"/>
          </a:xfrm>
          <a:prstGeom prst="line">
            <a:avLst/>
          </a:prstGeom>
          <a:noFill/>
          <a:ln w="9525">
            <a:solidFill>
              <a:schemeClr val="tx1"/>
            </a:solidFill>
            <a:round/>
            <a:headEnd/>
            <a:tailEnd type="triangle" w="med" len="med"/>
          </a:ln>
        </p:spPr>
        <p:txBody>
          <a:bodyPr/>
          <a:lstStyle/>
          <a:p>
            <a:endParaRPr lang="en-IE"/>
          </a:p>
        </p:txBody>
      </p:sp>
      <p:sp>
        <p:nvSpPr>
          <p:cNvPr id="32814" name="Text Box 43"/>
          <p:cNvSpPr txBox="1">
            <a:spLocks noChangeArrowheads="1"/>
          </p:cNvSpPr>
          <p:nvPr/>
        </p:nvSpPr>
        <p:spPr bwMode="auto">
          <a:xfrm>
            <a:off x="8101013" y="3716338"/>
            <a:ext cx="863600" cy="549275"/>
          </a:xfrm>
          <a:prstGeom prst="rect">
            <a:avLst/>
          </a:prstGeom>
          <a:noFill/>
          <a:ln w="9525">
            <a:noFill/>
            <a:miter lim="800000"/>
            <a:headEnd/>
            <a:tailEnd/>
          </a:ln>
        </p:spPr>
        <p:txBody>
          <a:bodyPr>
            <a:spAutoFit/>
          </a:bodyPr>
          <a:lstStyle/>
          <a:p>
            <a:pPr algn="ctr"/>
            <a:r>
              <a:rPr lang="en-GB" sz="1000"/>
              <a:t>Publish Operations Schedule  </a:t>
            </a:r>
          </a:p>
        </p:txBody>
      </p:sp>
      <p:sp>
        <p:nvSpPr>
          <p:cNvPr id="32815" name="Text Box 43"/>
          <p:cNvSpPr txBox="1">
            <a:spLocks noChangeArrowheads="1"/>
          </p:cNvSpPr>
          <p:nvPr/>
        </p:nvSpPr>
        <p:spPr bwMode="auto">
          <a:xfrm>
            <a:off x="7227888" y="3716338"/>
            <a:ext cx="936625" cy="549275"/>
          </a:xfrm>
          <a:prstGeom prst="rect">
            <a:avLst/>
          </a:prstGeom>
          <a:noFill/>
          <a:ln w="9525">
            <a:noFill/>
            <a:miter lim="800000"/>
            <a:headEnd/>
            <a:tailEnd/>
          </a:ln>
        </p:spPr>
        <p:txBody>
          <a:bodyPr>
            <a:spAutoFit/>
          </a:bodyPr>
          <a:lstStyle/>
          <a:p>
            <a:pPr algn="ctr"/>
            <a:r>
              <a:rPr lang="en-GB" sz="1000"/>
              <a:t>Within Day RCUC Gate Closure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Content Placeholder 2"/>
          <p:cNvSpPr>
            <a:spLocks noGrp="1"/>
          </p:cNvSpPr>
          <p:nvPr>
            <p:ph idx="1"/>
          </p:nvPr>
        </p:nvSpPr>
        <p:spPr bwMode="auto">
          <a:xfrm>
            <a:off x="500063" y="1428750"/>
            <a:ext cx="8229600" cy="4525963"/>
          </a:xfrm>
          <a:noFill/>
          <a:ln>
            <a:miter lim="800000"/>
            <a:headEnd/>
            <a:tailEnd/>
          </a:ln>
        </p:spPr>
        <p:txBody>
          <a:bodyPr vert="horz" wrap="square" lIns="91440" tIns="45720" rIns="91440" bIns="45720" numCol="1" anchor="t" anchorCtr="0" compatLnSpc="1">
            <a:prstTxWarp prst="textNoShape">
              <a:avLst/>
            </a:prstTxWarp>
          </a:bodyPr>
          <a:lstStyle/>
          <a:p>
            <a:pPr>
              <a:buFontTx/>
              <a:buNone/>
            </a:pPr>
            <a:endParaRPr lang="en-IE" smtClean="0"/>
          </a:p>
          <a:p>
            <a:pPr algn="ctr">
              <a:buFontTx/>
              <a:buNone/>
            </a:pPr>
            <a:endParaRPr lang="en-IE" sz="2800" smtClean="0"/>
          </a:p>
          <a:p>
            <a:pPr algn="ctr">
              <a:buFontTx/>
              <a:buNone/>
            </a:pPr>
            <a:endParaRPr lang="en-IE" sz="2800" smtClean="0"/>
          </a:p>
          <a:p>
            <a:pPr algn="ctr">
              <a:buFontTx/>
              <a:buNone/>
            </a:pPr>
            <a:r>
              <a:rPr lang="en-IE" sz="4000" b="1" smtClean="0"/>
              <a:t>Security Issues</a:t>
            </a:r>
            <a:endParaRPr lang="en-IE" sz="1800" smtClean="0"/>
          </a:p>
          <a:p>
            <a:endParaRPr lang="en-IE" sz="1800" smtClean="0"/>
          </a:p>
          <a:p>
            <a:pPr>
              <a:buFontTx/>
              <a:buNone/>
            </a:pPr>
            <a:endParaRPr lang="en-IE" smtClean="0"/>
          </a:p>
        </p:txBody>
      </p:sp>
      <p:sp>
        <p:nvSpPr>
          <p:cNvPr id="16386" name="Title 3"/>
          <p:cNvSpPr>
            <a:spLocks noGrp="1"/>
          </p:cNvSpPr>
          <p:nvPr>
            <p:ph type="title"/>
          </p:nvPr>
        </p:nvSpPr>
        <p:spPr bwMode="auto">
          <a:xfrm>
            <a:off x="3059113" y="130175"/>
            <a:ext cx="5627687" cy="419100"/>
          </a:xfrm>
          <a:noFill/>
          <a:ln>
            <a:miter lim="800000"/>
            <a:headEnd/>
            <a:tailEnd/>
          </a:ln>
        </p:spPr>
        <p:txBody>
          <a:bodyPr vert="horz" wrap="square" lIns="91440" tIns="45720" rIns="91440" bIns="45720" numCol="1" anchor="t" anchorCtr="0" compatLnSpc="1">
            <a:prstTxWarp prst="textNoShape">
              <a:avLst/>
            </a:prstTxWarp>
          </a:bodyPr>
          <a:lstStyle/>
          <a:p>
            <a:r>
              <a:rPr lang="en-IE" smtClean="0"/>
              <a:t/>
            </a:r>
            <a:br>
              <a:rPr lang="en-IE" smtClean="0"/>
            </a:br>
            <a:endParaRPr lang="en-IE" smtClean="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nvPr>
        </p:nvGraphicFramePr>
        <p:xfrm>
          <a:off x="323850" y="1628775"/>
          <a:ext cx="8229600" cy="4176465"/>
        </p:xfrm>
        <a:graphic>
          <a:graphicData uri="http://schemas.openxmlformats.org/drawingml/2006/table">
            <a:tbl>
              <a:tblPr firstRow="1" bandRow="1">
                <a:tableStyleId>{21E4AEA4-8DFA-4A89-87EB-49C32662AFE0}</a:tableStyleId>
              </a:tblPr>
              <a:tblGrid>
                <a:gridCol w="3096022"/>
                <a:gridCol w="1440160"/>
                <a:gridCol w="1224136"/>
                <a:gridCol w="1440160"/>
                <a:gridCol w="1029122"/>
              </a:tblGrid>
              <a:tr h="549554">
                <a:tc>
                  <a:txBody>
                    <a:bodyPr/>
                    <a:lstStyle/>
                    <a:p>
                      <a:endParaRPr lang="en-IE" dirty="0"/>
                    </a:p>
                  </a:txBody>
                  <a:tcPr/>
                </a:tc>
                <a:tc gridSpan="2">
                  <a:txBody>
                    <a:bodyPr/>
                    <a:lstStyle/>
                    <a:p>
                      <a:r>
                        <a:rPr lang="en-IE" dirty="0" smtClean="0"/>
                        <a:t>Ireland</a:t>
                      </a:r>
                      <a:endParaRPr lang="en-IE" dirty="0">
                        <a:solidFill>
                          <a:schemeClr val="accent2">
                            <a:lumMod val="75000"/>
                          </a:schemeClr>
                        </a:solidFill>
                      </a:endParaRPr>
                    </a:p>
                  </a:txBody>
                  <a:tcPr/>
                </a:tc>
                <a:tc hMerge="1">
                  <a:txBody>
                    <a:bodyPr/>
                    <a:lstStyle/>
                    <a:p>
                      <a:endParaRPr lang="en-IE" dirty="0"/>
                    </a:p>
                  </a:txBody>
                  <a:tcPr/>
                </a:tc>
                <a:tc gridSpan="2">
                  <a:txBody>
                    <a:bodyPr/>
                    <a:lstStyle/>
                    <a:p>
                      <a:r>
                        <a:rPr lang="en-IE" dirty="0" smtClean="0"/>
                        <a:t>GB</a:t>
                      </a:r>
                      <a:endParaRPr lang="en-IE" dirty="0">
                        <a:solidFill>
                          <a:schemeClr val="accent2">
                            <a:lumMod val="75000"/>
                          </a:schemeClr>
                        </a:solidFill>
                      </a:endParaRPr>
                    </a:p>
                  </a:txBody>
                  <a:tcPr/>
                </a:tc>
                <a:tc hMerge="1">
                  <a:txBody>
                    <a:bodyPr/>
                    <a:lstStyle/>
                    <a:p>
                      <a:endParaRPr lang="en-IE" dirty="0"/>
                    </a:p>
                  </a:txBody>
                  <a:tcPr/>
                </a:tc>
              </a:tr>
              <a:tr h="885566">
                <a:tc>
                  <a:txBody>
                    <a:bodyPr/>
                    <a:lstStyle/>
                    <a:p>
                      <a:r>
                        <a:rPr lang="en-IE" dirty="0" smtClean="0"/>
                        <a:t>Max. Demand</a:t>
                      </a:r>
                      <a:endParaRPr lang="en-IE" b="1" dirty="0">
                        <a:solidFill>
                          <a:schemeClr val="accent2">
                            <a:lumMod val="75000"/>
                          </a:schemeClr>
                        </a:solidFill>
                      </a:endParaRPr>
                    </a:p>
                  </a:txBody>
                  <a:tcPr/>
                </a:tc>
                <a:tc>
                  <a:txBody>
                    <a:bodyPr/>
                    <a:lstStyle/>
                    <a:p>
                      <a:r>
                        <a:rPr lang="en-IE" dirty="0" smtClean="0"/>
                        <a:t>6,700 MW</a:t>
                      </a:r>
                      <a:endParaRPr lang="en-IE" b="1" dirty="0"/>
                    </a:p>
                  </a:txBody>
                  <a:tcPr/>
                </a:tc>
                <a:tc>
                  <a:txBody>
                    <a:bodyPr/>
                    <a:lstStyle/>
                    <a:p>
                      <a:endParaRPr lang="en-IE" b="1" dirty="0"/>
                    </a:p>
                  </a:txBody>
                  <a:tcPr/>
                </a:tc>
                <a:tc>
                  <a:txBody>
                    <a:bodyPr/>
                    <a:lstStyle/>
                    <a:p>
                      <a:r>
                        <a:rPr lang="en-IE" dirty="0" smtClean="0"/>
                        <a:t>60,000 MW</a:t>
                      </a:r>
                      <a:endParaRPr lang="en-IE" b="1" dirty="0"/>
                    </a:p>
                  </a:txBody>
                  <a:tcPr/>
                </a:tc>
                <a:tc>
                  <a:txBody>
                    <a:bodyPr/>
                    <a:lstStyle/>
                    <a:p>
                      <a:endParaRPr lang="en-IE" b="1" dirty="0"/>
                    </a:p>
                  </a:txBody>
                  <a:tcPr/>
                </a:tc>
              </a:tr>
              <a:tr h="844253">
                <a:tc>
                  <a:txBody>
                    <a:bodyPr/>
                    <a:lstStyle/>
                    <a:p>
                      <a:r>
                        <a:rPr lang="en-IE" dirty="0" smtClean="0"/>
                        <a:t>Installed Wind</a:t>
                      </a:r>
                      <a:endParaRPr lang="en-IE" b="1" dirty="0">
                        <a:solidFill>
                          <a:schemeClr val="accent2">
                            <a:lumMod val="75000"/>
                          </a:schemeClr>
                        </a:solidFill>
                      </a:endParaRPr>
                    </a:p>
                  </a:txBody>
                  <a:tcPr/>
                </a:tc>
                <a:tc>
                  <a:txBody>
                    <a:bodyPr/>
                    <a:lstStyle/>
                    <a:p>
                      <a:r>
                        <a:rPr lang="en-IE" dirty="0" smtClean="0"/>
                        <a:t>3,100</a:t>
                      </a:r>
                      <a:endParaRPr lang="en-IE" b="1" dirty="0"/>
                    </a:p>
                  </a:txBody>
                  <a:tcPr/>
                </a:tc>
                <a:tc>
                  <a:txBody>
                    <a:bodyPr/>
                    <a:lstStyle/>
                    <a:p>
                      <a:r>
                        <a:rPr lang="en-IE" dirty="0" smtClean="0"/>
                        <a:t>46%</a:t>
                      </a:r>
                      <a:endParaRPr lang="en-IE" b="1" dirty="0"/>
                    </a:p>
                  </a:txBody>
                  <a:tcPr/>
                </a:tc>
                <a:tc>
                  <a:txBody>
                    <a:bodyPr/>
                    <a:lstStyle/>
                    <a:p>
                      <a:r>
                        <a:rPr lang="en-IE" dirty="0" smtClean="0"/>
                        <a:t>10,000</a:t>
                      </a:r>
                      <a:endParaRPr lang="en-IE" b="1" dirty="0"/>
                    </a:p>
                  </a:txBody>
                  <a:tcPr/>
                </a:tc>
                <a:tc>
                  <a:txBody>
                    <a:bodyPr/>
                    <a:lstStyle/>
                    <a:p>
                      <a:r>
                        <a:rPr lang="en-IE" dirty="0" smtClean="0"/>
                        <a:t>17%</a:t>
                      </a:r>
                      <a:endParaRPr lang="en-IE" b="1" dirty="0"/>
                    </a:p>
                  </a:txBody>
                  <a:tcPr/>
                </a:tc>
              </a:tr>
              <a:tr h="948546">
                <a:tc>
                  <a:txBody>
                    <a:bodyPr/>
                    <a:lstStyle/>
                    <a:p>
                      <a:r>
                        <a:rPr lang="en-IE" dirty="0" smtClean="0"/>
                        <a:t>Interconnector Capacity</a:t>
                      </a:r>
                      <a:endParaRPr lang="en-IE" b="1" dirty="0">
                        <a:solidFill>
                          <a:schemeClr val="accent2">
                            <a:lumMod val="75000"/>
                          </a:schemeClr>
                        </a:solidFill>
                      </a:endParaRPr>
                    </a:p>
                  </a:txBody>
                  <a:tcPr/>
                </a:tc>
                <a:tc>
                  <a:txBody>
                    <a:bodyPr/>
                    <a:lstStyle/>
                    <a:p>
                      <a:r>
                        <a:rPr lang="en-IE" dirty="0" smtClean="0"/>
                        <a:t>1000 MW</a:t>
                      </a:r>
                      <a:endParaRPr lang="en-IE" b="1" dirty="0"/>
                    </a:p>
                  </a:txBody>
                  <a:tcPr/>
                </a:tc>
                <a:tc>
                  <a:txBody>
                    <a:bodyPr/>
                    <a:lstStyle/>
                    <a:p>
                      <a:r>
                        <a:rPr lang="en-IE" dirty="0" smtClean="0"/>
                        <a:t>15%</a:t>
                      </a:r>
                      <a:endParaRPr lang="en-IE" b="1" dirty="0"/>
                    </a:p>
                  </a:txBody>
                  <a:tcPr/>
                </a:tc>
                <a:tc>
                  <a:txBody>
                    <a:bodyPr/>
                    <a:lstStyle/>
                    <a:p>
                      <a:r>
                        <a:rPr lang="en-IE" dirty="0" smtClean="0"/>
                        <a:t>4,000 MW</a:t>
                      </a:r>
                      <a:endParaRPr lang="en-IE" b="1" dirty="0"/>
                    </a:p>
                  </a:txBody>
                  <a:tcPr/>
                </a:tc>
                <a:tc>
                  <a:txBody>
                    <a:bodyPr/>
                    <a:lstStyle/>
                    <a:p>
                      <a:r>
                        <a:rPr lang="en-IE" dirty="0" smtClean="0"/>
                        <a:t>7%</a:t>
                      </a:r>
                      <a:endParaRPr lang="en-IE" b="1" dirty="0"/>
                    </a:p>
                  </a:txBody>
                  <a:tcPr/>
                </a:tc>
              </a:tr>
              <a:tr h="948546">
                <a:tc>
                  <a:txBody>
                    <a:bodyPr/>
                    <a:lstStyle/>
                    <a:p>
                      <a:r>
                        <a:rPr lang="en-IE" dirty="0" smtClean="0"/>
                        <a:t>Largest Generation Infeed</a:t>
                      </a:r>
                      <a:endParaRPr lang="en-IE" b="1" dirty="0">
                        <a:solidFill>
                          <a:schemeClr val="accent2">
                            <a:lumMod val="75000"/>
                          </a:schemeClr>
                        </a:solidFill>
                      </a:endParaRPr>
                    </a:p>
                  </a:txBody>
                  <a:tcPr/>
                </a:tc>
                <a:tc>
                  <a:txBody>
                    <a:bodyPr/>
                    <a:lstStyle/>
                    <a:p>
                      <a:r>
                        <a:rPr lang="en-IE" dirty="0" smtClean="0"/>
                        <a:t>445 MW</a:t>
                      </a:r>
                      <a:endParaRPr lang="en-IE" b="1" dirty="0"/>
                    </a:p>
                  </a:txBody>
                  <a:tcPr/>
                </a:tc>
                <a:tc>
                  <a:txBody>
                    <a:bodyPr/>
                    <a:lstStyle/>
                    <a:p>
                      <a:r>
                        <a:rPr lang="en-IE" dirty="0" smtClean="0"/>
                        <a:t>7%</a:t>
                      </a:r>
                      <a:endParaRPr lang="en-IE" b="1" dirty="0"/>
                    </a:p>
                  </a:txBody>
                  <a:tcPr/>
                </a:tc>
                <a:tc>
                  <a:txBody>
                    <a:bodyPr/>
                    <a:lstStyle/>
                    <a:p>
                      <a:r>
                        <a:rPr lang="en-IE" dirty="0" smtClean="0"/>
                        <a:t>1,320 MW</a:t>
                      </a:r>
                      <a:endParaRPr lang="en-IE" b="1" dirty="0"/>
                    </a:p>
                  </a:txBody>
                  <a:tcPr/>
                </a:tc>
                <a:tc>
                  <a:txBody>
                    <a:bodyPr/>
                    <a:lstStyle/>
                    <a:p>
                      <a:r>
                        <a:rPr lang="en-IE" dirty="0" smtClean="0"/>
                        <a:t>2%</a:t>
                      </a:r>
                      <a:endParaRPr lang="en-IE" b="1" dirty="0"/>
                    </a:p>
                  </a:txBody>
                  <a:tcPr/>
                </a:tc>
              </a:tr>
            </a:tbl>
          </a:graphicData>
        </a:graphic>
      </p:graphicFrame>
      <p:sp>
        <p:nvSpPr>
          <p:cNvPr id="18469" name="Title 1"/>
          <p:cNvSpPr>
            <a:spLocks noGrp="1"/>
          </p:cNvSpPr>
          <p:nvPr>
            <p:ph type="title"/>
          </p:nvPr>
        </p:nvSpPr>
        <p:spPr bwMode="auto">
          <a:xfrm>
            <a:off x="323850" y="687388"/>
            <a:ext cx="8229600" cy="581025"/>
          </a:xfrm>
          <a:noFill/>
          <a:ln>
            <a:miter lim="800000"/>
            <a:headEnd/>
            <a:tailEnd/>
          </a:ln>
        </p:spPr>
        <p:txBody>
          <a:bodyPr vert="horz" wrap="square" lIns="91440" tIns="45720" rIns="91440" bIns="45720" numCol="1" anchor="t" anchorCtr="0" compatLnSpc="1">
            <a:prstTxWarp prst="textNoShape">
              <a:avLst/>
            </a:prstTxWarp>
          </a:bodyPr>
          <a:lstStyle/>
          <a:p>
            <a:r>
              <a:rPr lang="en-IE" sz="2000" b="1" smtClean="0">
                <a:solidFill>
                  <a:srgbClr val="FF0000"/>
                </a:solidFill>
              </a:rPr>
              <a:t>Security Issues – Some Facts</a:t>
            </a:r>
          </a:p>
        </p:txBody>
      </p:sp>
      <p:sp>
        <p:nvSpPr>
          <p:cNvPr id="4" name="Title 1"/>
          <p:cNvSpPr txBox="1">
            <a:spLocks/>
          </p:cNvSpPr>
          <p:nvPr/>
        </p:nvSpPr>
        <p:spPr bwMode="auto">
          <a:xfrm>
            <a:off x="2627313" y="44450"/>
            <a:ext cx="5832475" cy="509588"/>
          </a:xfrm>
          <a:prstGeom prst="rect">
            <a:avLst/>
          </a:prstGeom>
          <a:noFill/>
          <a:ln>
            <a:miter lim="800000"/>
            <a:headEnd/>
            <a:tailEnd/>
          </a:ln>
        </p:spPr>
        <p:txBody>
          <a:bodyPr/>
          <a:lstStyle/>
          <a:p>
            <a:pPr algn="ctr" eaLnBrk="0" hangingPunct="0">
              <a:defRPr/>
            </a:pPr>
            <a:endParaRPr lang="en-IE" sz="2000" kern="0" dirty="0">
              <a:latin typeface="+mj-lt"/>
              <a:ea typeface="+mj-ea"/>
              <a:cs typeface="+mj-cs"/>
            </a:endParaRPr>
          </a:p>
        </p:txBody>
      </p:sp>
      <p:sp>
        <p:nvSpPr>
          <p:cNvPr id="6" name="Title 1"/>
          <p:cNvSpPr txBox="1">
            <a:spLocks/>
          </p:cNvSpPr>
          <p:nvPr/>
        </p:nvSpPr>
        <p:spPr bwMode="auto">
          <a:xfrm>
            <a:off x="323850" y="1196975"/>
            <a:ext cx="6624638" cy="365125"/>
          </a:xfrm>
          <a:prstGeom prst="rect">
            <a:avLst/>
          </a:prstGeom>
          <a:noFill/>
          <a:ln>
            <a:miter lim="800000"/>
            <a:headEnd/>
            <a:tailEnd/>
          </a:ln>
        </p:spPr>
        <p:txBody>
          <a:bodyPr/>
          <a:lstStyle/>
          <a:p>
            <a:pPr eaLnBrk="0" hangingPunct="0">
              <a:defRPr/>
            </a:pPr>
            <a:r>
              <a:rPr lang="en-IE" sz="2000" kern="0" dirty="0">
                <a:latin typeface="+mj-lt"/>
                <a:ea typeface="+mj-ea"/>
                <a:cs typeface="+mj-cs"/>
              </a:rPr>
              <a:t>Comparison of forecast system capacities in 2013/14:</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Content Placeholder 2"/>
          <p:cNvSpPr>
            <a:spLocks noGrp="1"/>
          </p:cNvSpPr>
          <p:nvPr>
            <p:ph idx="1"/>
          </p:nvPr>
        </p:nvSpPr>
        <p:spPr bwMode="auto">
          <a:xfrm>
            <a:off x="323850" y="1412875"/>
            <a:ext cx="8229600" cy="4895850"/>
          </a:xfrm>
          <a:noFill/>
          <a:ln>
            <a:miter lim="800000"/>
            <a:headEnd/>
            <a:tailEnd/>
          </a:ln>
        </p:spPr>
        <p:txBody>
          <a:bodyPr vert="horz" wrap="square" lIns="91440" tIns="45720" rIns="91440" bIns="45720" numCol="1" anchor="t" anchorCtr="0" compatLnSpc="1">
            <a:prstTxWarp prst="textNoShape">
              <a:avLst/>
            </a:prstTxWarp>
          </a:bodyPr>
          <a:lstStyle/>
          <a:p>
            <a:r>
              <a:rPr lang="en-IE" sz="1800" smtClean="0"/>
              <a:t>Relative to other power systems, the all Island power system:</a:t>
            </a:r>
          </a:p>
          <a:p>
            <a:pPr lvl="1"/>
            <a:r>
              <a:rPr lang="en-IE" sz="1800" smtClean="0"/>
              <a:t>has large generation unit sizes, </a:t>
            </a:r>
          </a:p>
          <a:p>
            <a:pPr lvl="1"/>
            <a:r>
              <a:rPr lang="en-IE" sz="1800" smtClean="0"/>
              <a:t>has a high level of variable wind penetration which will grow further,</a:t>
            </a:r>
          </a:p>
          <a:p>
            <a:pPr lvl="1"/>
            <a:r>
              <a:rPr lang="en-IE" sz="1800" smtClean="0"/>
              <a:t>will have significant external interconnection capacity.  </a:t>
            </a:r>
          </a:p>
          <a:p>
            <a:pPr lvl="1"/>
            <a:endParaRPr lang="en-IE" sz="1800" smtClean="0"/>
          </a:p>
          <a:p>
            <a:r>
              <a:rPr lang="en-IE" sz="1800" smtClean="0"/>
              <a:t>These factors increase the criticality of unit commitment decisions:</a:t>
            </a:r>
          </a:p>
          <a:p>
            <a:pPr lvl="1"/>
            <a:r>
              <a:rPr lang="en-IE" sz="1800" smtClean="0"/>
              <a:t>over committing will lead to an increase in constraint costs</a:t>
            </a:r>
          </a:p>
          <a:p>
            <a:pPr lvl="1"/>
            <a:r>
              <a:rPr lang="en-IE" sz="1800" smtClean="0"/>
              <a:t>under committing will lead to load shedding.</a:t>
            </a:r>
          </a:p>
          <a:p>
            <a:endParaRPr lang="en-IE" sz="1800" smtClean="0"/>
          </a:p>
        </p:txBody>
      </p:sp>
      <p:sp>
        <p:nvSpPr>
          <p:cNvPr id="19458" name="Title 1"/>
          <p:cNvSpPr>
            <a:spLocks noGrp="1"/>
          </p:cNvSpPr>
          <p:nvPr>
            <p:ph type="title"/>
          </p:nvPr>
        </p:nvSpPr>
        <p:spPr bwMode="auto">
          <a:xfrm>
            <a:off x="323850" y="687388"/>
            <a:ext cx="8229600" cy="581025"/>
          </a:xfrm>
          <a:noFill/>
          <a:ln>
            <a:miter lim="800000"/>
            <a:headEnd/>
            <a:tailEnd/>
          </a:ln>
        </p:spPr>
        <p:txBody>
          <a:bodyPr vert="horz" wrap="square" lIns="91440" tIns="45720" rIns="91440" bIns="45720" numCol="1" anchor="t" anchorCtr="0" compatLnSpc="1">
            <a:prstTxWarp prst="textNoShape">
              <a:avLst/>
            </a:prstTxWarp>
          </a:bodyPr>
          <a:lstStyle/>
          <a:p>
            <a:r>
              <a:rPr lang="en-IE" sz="2000" b="1" smtClean="0">
                <a:solidFill>
                  <a:srgbClr val="FF0000"/>
                </a:solidFill>
              </a:rPr>
              <a:t>Security Issues – Some Facts</a:t>
            </a:r>
          </a:p>
        </p:txBody>
      </p:sp>
      <p:sp>
        <p:nvSpPr>
          <p:cNvPr id="4" name="Title 1"/>
          <p:cNvSpPr txBox="1">
            <a:spLocks/>
          </p:cNvSpPr>
          <p:nvPr/>
        </p:nvSpPr>
        <p:spPr bwMode="auto">
          <a:xfrm>
            <a:off x="2627313" y="44450"/>
            <a:ext cx="5832475" cy="509588"/>
          </a:xfrm>
          <a:prstGeom prst="rect">
            <a:avLst/>
          </a:prstGeom>
          <a:noFill/>
          <a:ln>
            <a:miter lim="800000"/>
            <a:headEnd/>
            <a:tailEnd/>
          </a:ln>
        </p:spPr>
        <p:txBody>
          <a:bodyPr/>
          <a:lstStyle/>
          <a:p>
            <a:pPr algn="ctr" eaLnBrk="0" hangingPunct="0">
              <a:defRPr/>
            </a:pPr>
            <a:endParaRPr lang="en-IE" sz="2000" kern="0" dirty="0">
              <a:latin typeface="+mj-lt"/>
              <a:ea typeface="+mj-ea"/>
              <a:cs typeface="+mj-cs"/>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Content Placeholder 2"/>
          <p:cNvSpPr>
            <a:spLocks noGrp="1"/>
          </p:cNvSpPr>
          <p:nvPr>
            <p:ph idx="1"/>
          </p:nvPr>
        </p:nvSpPr>
        <p:spPr bwMode="auto">
          <a:xfrm>
            <a:off x="323850" y="1412875"/>
            <a:ext cx="8229600" cy="4895850"/>
          </a:xfrm>
          <a:noFill/>
          <a:ln>
            <a:miter lim="800000"/>
            <a:headEnd/>
            <a:tailEnd/>
          </a:ln>
        </p:spPr>
        <p:txBody>
          <a:bodyPr vert="horz" wrap="square" lIns="91440" tIns="45720" rIns="91440" bIns="45720" numCol="1" anchor="t" anchorCtr="0" compatLnSpc="1">
            <a:prstTxWarp prst="textNoShape">
              <a:avLst/>
            </a:prstTxWarp>
          </a:bodyPr>
          <a:lstStyle/>
          <a:p>
            <a:r>
              <a:rPr lang="en-GB" sz="1800" smtClean="0"/>
              <a:t>Moyle Interconnector capacity at present is restricted to 450 MW import to 80 MW export  with a rate of change limit of 300 MW/Trading Period (10 MW/min).</a:t>
            </a:r>
          </a:p>
          <a:p>
            <a:pPr lvl="1"/>
            <a:r>
              <a:rPr lang="en-GB" sz="1800" smtClean="0">
                <a:solidFill>
                  <a:srgbClr val="00B050"/>
                </a:solidFill>
              </a:rPr>
              <a:t>Represents a potential 530 MW swing in &lt; 1 hour. </a:t>
            </a:r>
          </a:p>
          <a:p>
            <a:pPr lvl="1">
              <a:buFontTx/>
              <a:buNone/>
            </a:pPr>
            <a:endParaRPr lang="en-GB" sz="1800" smtClean="0"/>
          </a:p>
          <a:p>
            <a:r>
              <a:rPr lang="en-GB" sz="1800" smtClean="0"/>
              <a:t>Post EWIC, Interconnector capacity will be to 950 MW import to 580 MW export (assuming application of same 10 MW/min loading restriction).</a:t>
            </a:r>
          </a:p>
          <a:p>
            <a:pPr lvl="1"/>
            <a:r>
              <a:rPr lang="en-GB" sz="1800" smtClean="0">
                <a:solidFill>
                  <a:srgbClr val="00B050"/>
                </a:solidFill>
              </a:rPr>
              <a:t>Represents a possible 1530 MW swing in &lt; 2.6 hours.</a:t>
            </a:r>
            <a:r>
              <a:rPr lang="en-GB" sz="1400" smtClean="0"/>
              <a:t/>
            </a:r>
            <a:br>
              <a:rPr lang="en-GB" sz="1400" smtClean="0"/>
            </a:br>
            <a:endParaRPr lang="en-IE" sz="1400" smtClean="0"/>
          </a:p>
          <a:p>
            <a:r>
              <a:rPr lang="en-GB" sz="1800" smtClean="0"/>
              <a:t>If Moyle capacity increases to +/- 500 MW the flow limits become -1000 / +1000 MW (assuming application of same 10 MW/min loading restriction).  </a:t>
            </a:r>
          </a:p>
          <a:p>
            <a:pPr lvl="1"/>
            <a:r>
              <a:rPr lang="en-GB" sz="1800" smtClean="0">
                <a:solidFill>
                  <a:srgbClr val="00B050"/>
                </a:solidFill>
              </a:rPr>
              <a:t>Represents a possible 2000 MW swing in &lt; 3.4 hours.</a:t>
            </a:r>
          </a:p>
          <a:p>
            <a:endParaRPr lang="en-IE" sz="1800" smtClean="0"/>
          </a:p>
        </p:txBody>
      </p:sp>
      <p:sp>
        <p:nvSpPr>
          <p:cNvPr id="20482" name="Title 1"/>
          <p:cNvSpPr>
            <a:spLocks noGrp="1"/>
          </p:cNvSpPr>
          <p:nvPr>
            <p:ph type="title"/>
          </p:nvPr>
        </p:nvSpPr>
        <p:spPr bwMode="auto">
          <a:xfrm>
            <a:off x="323850" y="687388"/>
            <a:ext cx="8229600" cy="581025"/>
          </a:xfrm>
          <a:noFill/>
          <a:ln>
            <a:miter lim="800000"/>
            <a:headEnd/>
            <a:tailEnd/>
          </a:ln>
        </p:spPr>
        <p:txBody>
          <a:bodyPr vert="horz" wrap="square" lIns="91440" tIns="45720" rIns="91440" bIns="45720" numCol="1" anchor="t" anchorCtr="0" compatLnSpc="1">
            <a:prstTxWarp prst="textNoShape">
              <a:avLst/>
            </a:prstTxWarp>
          </a:bodyPr>
          <a:lstStyle/>
          <a:p>
            <a:r>
              <a:rPr lang="en-IE" sz="2000" b="1" smtClean="0">
                <a:solidFill>
                  <a:srgbClr val="FF0000"/>
                </a:solidFill>
              </a:rPr>
              <a:t>Security Issues - Potential Interconnector Flow Changes</a:t>
            </a:r>
          </a:p>
        </p:txBody>
      </p:sp>
      <p:sp>
        <p:nvSpPr>
          <p:cNvPr id="4" name="Title 1"/>
          <p:cNvSpPr txBox="1">
            <a:spLocks/>
          </p:cNvSpPr>
          <p:nvPr/>
        </p:nvSpPr>
        <p:spPr bwMode="auto">
          <a:xfrm>
            <a:off x="2627313" y="44450"/>
            <a:ext cx="5832475" cy="509588"/>
          </a:xfrm>
          <a:prstGeom prst="rect">
            <a:avLst/>
          </a:prstGeom>
          <a:noFill/>
          <a:ln>
            <a:miter lim="800000"/>
            <a:headEnd/>
            <a:tailEnd/>
          </a:ln>
        </p:spPr>
        <p:txBody>
          <a:bodyPr/>
          <a:lstStyle/>
          <a:p>
            <a:pPr algn="ctr" eaLnBrk="0" hangingPunct="0">
              <a:defRPr/>
            </a:pPr>
            <a:endParaRPr lang="en-IE" sz="2000" kern="0" dirty="0">
              <a:latin typeface="+mj-lt"/>
              <a:ea typeface="+mj-ea"/>
              <a:cs typeface="+mj-cs"/>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Content Placeholder 2"/>
          <p:cNvSpPr>
            <a:spLocks noGrp="1"/>
          </p:cNvSpPr>
          <p:nvPr>
            <p:ph idx="1"/>
          </p:nvPr>
        </p:nvSpPr>
        <p:spPr bwMode="auto">
          <a:xfrm>
            <a:off x="323850" y="765175"/>
            <a:ext cx="8229600" cy="5759450"/>
          </a:xfrm>
          <a:noFill/>
          <a:ln>
            <a:miter lim="800000"/>
            <a:headEnd/>
            <a:tailEnd/>
          </a:ln>
        </p:spPr>
        <p:txBody>
          <a:bodyPr vert="horz" wrap="square" lIns="91440" tIns="45720" rIns="91440" bIns="45720" numCol="1" anchor="t" anchorCtr="0" compatLnSpc="1">
            <a:prstTxWarp prst="textNoShape">
              <a:avLst/>
            </a:prstTxWarp>
          </a:bodyPr>
          <a:lstStyle/>
          <a:p>
            <a:endParaRPr lang="en-GB" sz="1800" smtClean="0"/>
          </a:p>
          <a:p>
            <a:r>
              <a:rPr lang="en-GB" sz="1800" smtClean="0"/>
              <a:t>The notice time required to synchronise a generator and get it up to minimum load can be up to 18 hours.</a:t>
            </a:r>
          </a:p>
          <a:p>
            <a:pPr>
              <a:buFontTx/>
              <a:buNone/>
            </a:pPr>
            <a:endParaRPr lang="en-GB" sz="1800" smtClean="0"/>
          </a:p>
          <a:p>
            <a:r>
              <a:rPr lang="en-GB" sz="1800" smtClean="0"/>
              <a:t>The market software does not take into account these notice times and will transition a unit from zero to minimum load in one trading period.</a:t>
            </a:r>
          </a:p>
          <a:p>
            <a:endParaRPr lang="en-GB" sz="1800" smtClean="0"/>
          </a:p>
          <a:p>
            <a:r>
              <a:rPr lang="en-GB" sz="1800" smtClean="0"/>
              <a:t>As gate closure and setting of the Moyle schedule occur approximately 18 hours before the start of the trading day, unit commitment decisions can currently be managed by the TSO's to minimise any security issues although constraint costs do arise.</a:t>
            </a:r>
          </a:p>
          <a:p>
            <a:endParaRPr lang="en-IE" sz="1800" smtClean="0"/>
          </a:p>
          <a:p>
            <a:r>
              <a:rPr lang="en-GB" sz="1800" smtClean="0"/>
              <a:t>Additional market gate openings between D-1, the start of the trading day and within the trading day will result in shorter notice time for plant commitment changes.  </a:t>
            </a:r>
          </a:p>
          <a:p>
            <a:endParaRPr lang="en-GB" sz="1800" smtClean="0"/>
          </a:p>
          <a:p>
            <a:r>
              <a:rPr lang="en-GB" sz="1800" smtClean="0"/>
              <a:t>In summary - interconnector flows will be scheduled with plant that is not available in the time frames </a:t>
            </a:r>
            <a:endParaRPr lang="en-IE" sz="1800" smtClean="0"/>
          </a:p>
        </p:txBody>
      </p:sp>
      <p:sp>
        <p:nvSpPr>
          <p:cNvPr id="21506" name="Title 1"/>
          <p:cNvSpPr>
            <a:spLocks noGrp="1"/>
          </p:cNvSpPr>
          <p:nvPr>
            <p:ph type="title"/>
          </p:nvPr>
        </p:nvSpPr>
        <p:spPr bwMode="auto">
          <a:xfrm>
            <a:off x="323850" y="687388"/>
            <a:ext cx="8229600" cy="581025"/>
          </a:xfrm>
          <a:noFill/>
          <a:ln>
            <a:miter lim="800000"/>
            <a:headEnd/>
            <a:tailEnd/>
          </a:ln>
        </p:spPr>
        <p:txBody>
          <a:bodyPr vert="horz" wrap="square" lIns="91440" tIns="45720" rIns="91440" bIns="45720" numCol="1" anchor="t" anchorCtr="0" compatLnSpc="1">
            <a:prstTxWarp prst="textNoShape">
              <a:avLst/>
            </a:prstTxWarp>
          </a:bodyPr>
          <a:lstStyle/>
          <a:p>
            <a:r>
              <a:rPr lang="en-IE" sz="2000" b="1" smtClean="0">
                <a:solidFill>
                  <a:srgbClr val="FF0000"/>
                </a:solidFill>
              </a:rPr>
              <a:t>Security Issues - Generator Notice Times and Gate Closure</a:t>
            </a:r>
          </a:p>
        </p:txBody>
      </p:sp>
      <p:sp>
        <p:nvSpPr>
          <p:cNvPr id="4" name="Title 1"/>
          <p:cNvSpPr txBox="1">
            <a:spLocks/>
          </p:cNvSpPr>
          <p:nvPr/>
        </p:nvSpPr>
        <p:spPr bwMode="auto">
          <a:xfrm>
            <a:off x="2627313" y="44450"/>
            <a:ext cx="5832475" cy="509588"/>
          </a:xfrm>
          <a:prstGeom prst="rect">
            <a:avLst/>
          </a:prstGeom>
          <a:noFill/>
          <a:ln>
            <a:miter lim="800000"/>
            <a:headEnd/>
            <a:tailEnd/>
          </a:ln>
        </p:spPr>
        <p:txBody>
          <a:bodyPr/>
          <a:lstStyle/>
          <a:p>
            <a:pPr algn="ctr" eaLnBrk="0" hangingPunct="0">
              <a:defRPr/>
            </a:pPr>
            <a:endParaRPr lang="en-IE" sz="2000" kern="0" dirty="0">
              <a:latin typeface="+mj-lt"/>
              <a:ea typeface="+mj-ea"/>
              <a:cs typeface="+mj-cs"/>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p:nvPr>
        </p:nvSpPr>
        <p:spPr bwMode="auto">
          <a:xfrm>
            <a:off x="323850" y="687388"/>
            <a:ext cx="8229600" cy="581025"/>
          </a:xfrm>
          <a:noFill/>
          <a:ln>
            <a:miter lim="800000"/>
            <a:headEnd/>
            <a:tailEnd/>
          </a:ln>
        </p:spPr>
        <p:txBody>
          <a:bodyPr vert="horz" wrap="square" lIns="91440" tIns="45720" rIns="91440" bIns="45720" numCol="1" anchor="t" anchorCtr="0" compatLnSpc="1">
            <a:prstTxWarp prst="textNoShape">
              <a:avLst/>
            </a:prstTxWarp>
          </a:bodyPr>
          <a:lstStyle/>
          <a:p>
            <a:r>
              <a:rPr lang="en-IE" sz="2000" b="1" smtClean="0">
                <a:solidFill>
                  <a:srgbClr val="FF0000"/>
                </a:solidFill>
              </a:rPr>
              <a:t>Security Issues - Generator Notice Times and Gate Closure</a:t>
            </a:r>
          </a:p>
        </p:txBody>
      </p:sp>
      <p:sp>
        <p:nvSpPr>
          <p:cNvPr id="4" name="Title 1"/>
          <p:cNvSpPr txBox="1">
            <a:spLocks/>
          </p:cNvSpPr>
          <p:nvPr/>
        </p:nvSpPr>
        <p:spPr bwMode="auto">
          <a:xfrm>
            <a:off x="2627313" y="44450"/>
            <a:ext cx="5832475" cy="509588"/>
          </a:xfrm>
          <a:prstGeom prst="rect">
            <a:avLst/>
          </a:prstGeom>
          <a:noFill/>
          <a:ln>
            <a:miter lim="800000"/>
            <a:headEnd/>
            <a:tailEnd/>
          </a:ln>
        </p:spPr>
        <p:txBody>
          <a:bodyPr/>
          <a:lstStyle/>
          <a:p>
            <a:pPr algn="ctr" eaLnBrk="0" hangingPunct="0">
              <a:defRPr/>
            </a:pPr>
            <a:endParaRPr lang="en-IE" sz="2000" kern="0" dirty="0">
              <a:latin typeface="+mj-lt"/>
              <a:ea typeface="+mj-ea"/>
              <a:cs typeface="+mj-cs"/>
            </a:endParaRPr>
          </a:p>
        </p:txBody>
      </p:sp>
      <p:graphicFrame>
        <p:nvGraphicFramePr>
          <p:cNvPr id="7" name="Chart 6"/>
          <p:cNvGraphicFramePr>
            <a:graphicFrameLocks noGrp="1"/>
          </p:cNvGraphicFramePr>
          <p:nvPr/>
        </p:nvGraphicFramePr>
        <p:xfrm>
          <a:off x="1" y="1124744"/>
          <a:ext cx="9222684" cy="5343973"/>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Content Placeholder 2"/>
          <p:cNvSpPr>
            <a:spLocks noGrp="1"/>
          </p:cNvSpPr>
          <p:nvPr>
            <p:ph idx="1"/>
          </p:nvPr>
        </p:nvSpPr>
        <p:spPr bwMode="auto">
          <a:xfrm>
            <a:off x="323850" y="1196975"/>
            <a:ext cx="8229600" cy="5400675"/>
          </a:xfrm>
          <a:noFill/>
          <a:ln>
            <a:miter lim="800000"/>
            <a:headEnd/>
            <a:tailEnd/>
          </a:ln>
        </p:spPr>
        <p:txBody>
          <a:bodyPr vert="horz" wrap="square" lIns="91440" tIns="45720" rIns="91440" bIns="45720" numCol="1" anchor="t" anchorCtr="0" compatLnSpc="1">
            <a:prstTxWarp prst="textNoShape">
              <a:avLst/>
            </a:prstTxWarp>
          </a:bodyPr>
          <a:lstStyle/>
          <a:p>
            <a:r>
              <a:rPr lang="en-GB" sz="1800" smtClean="0"/>
              <a:t>The system generation requirement to meet a possible 1530 MW interconnector flow change with increasing system load and decreasing wind generation describes a boundary for security consideration.</a:t>
            </a:r>
          </a:p>
          <a:p>
            <a:endParaRPr lang="en-GB" sz="1800" smtClean="0"/>
          </a:p>
          <a:p>
            <a:r>
              <a:rPr lang="en-GB" sz="1800" smtClean="0"/>
              <a:t>Market schedules that are prepared closer to real time may not be physically realisable as plant which has to be run up from cold or warm may not be available in time – this could result in insufficient generation to meet demand and exports.</a:t>
            </a:r>
          </a:p>
          <a:p>
            <a:endParaRPr lang="en-GB" sz="1800" smtClean="0"/>
          </a:p>
          <a:p>
            <a:r>
              <a:rPr lang="en-GB" sz="1800" smtClean="0"/>
              <a:t>The magnitude of potential interconnector flow changes from export to import will require plant to be de-synchronised, this situation also requires consideration in terms of plant minimum on times, minimum down times (for re-synchronising when required)  and two shifting limitations. </a:t>
            </a:r>
          </a:p>
          <a:p>
            <a:pPr>
              <a:buFontTx/>
              <a:buNone/>
            </a:pPr>
            <a:endParaRPr lang="en-IE" sz="1800" smtClean="0"/>
          </a:p>
          <a:p>
            <a:r>
              <a:rPr lang="en-IE" sz="1800" smtClean="0"/>
              <a:t>Currently, under extreme situations where NI generation is capacity limited, the N/S tie-line is constrained and SO-SO trades are unavailable due to GB generation unavailability, SONI could be required to load shed customers and maintain an export to GB.</a:t>
            </a:r>
          </a:p>
        </p:txBody>
      </p:sp>
      <p:sp>
        <p:nvSpPr>
          <p:cNvPr id="24578" name="Title 1"/>
          <p:cNvSpPr>
            <a:spLocks noGrp="1"/>
          </p:cNvSpPr>
          <p:nvPr>
            <p:ph type="title"/>
          </p:nvPr>
        </p:nvSpPr>
        <p:spPr bwMode="auto">
          <a:xfrm>
            <a:off x="323850" y="687388"/>
            <a:ext cx="8229600" cy="581025"/>
          </a:xfrm>
          <a:noFill/>
          <a:ln>
            <a:miter lim="800000"/>
            <a:headEnd/>
            <a:tailEnd/>
          </a:ln>
        </p:spPr>
        <p:txBody>
          <a:bodyPr vert="horz" wrap="square" lIns="91440" tIns="45720" rIns="91440" bIns="45720" numCol="1" anchor="t" anchorCtr="0" compatLnSpc="1">
            <a:prstTxWarp prst="textNoShape">
              <a:avLst/>
            </a:prstTxWarp>
          </a:bodyPr>
          <a:lstStyle/>
          <a:p>
            <a:r>
              <a:rPr lang="en-IE" sz="2000" b="1" smtClean="0">
                <a:solidFill>
                  <a:srgbClr val="FF0000"/>
                </a:solidFill>
              </a:rPr>
              <a:t>Security Issues – Impacts</a:t>
            </a:r>
          </a:p>
        </p:txBody>
      </p:sp>
      <p:sp>
        <p:nvSpPr>
          <p:cNvPr id="4" name="Title 1"/>
          <p:cNvSpPr txBox="1">
            <a:spLocks/>
          </p:cNvSpPr>
          <p:nvPr/>
        </p:nvSpPr>
        <p:spPr bwMode="auto">
          <a:xfrm>
            <a:off x="2627313" y="44450"/>
            <a:ext cx="5832475" cy="509588"/>
          </a:xfrm>
          <a:prstGeom prst="rect">
            <a:avLst/>
          </a:prstGeom>
          <a:noFill/>
          <a:ln>
            <a:miter lim="800000"/>
            <a:headEnd/>
            <a:tailEnd/>
          </a:ln>
        </p:spPr>
        <p:txBody>
          <a:bodyPr/>
          <a:lstStyle/>
          <a:p>
            <a:pPr algn="ctr" eaLnBrk="0" hangingPunct="0">
              <a:defRPr/>
            </a:pPr>
            <a:endParaRPr lang="en-IE" sz="2000" kern="0" dirty="0">
              <a:latin typeface="+mj-lt"/>
              <a:ea typeface="+mj-ea"/>
              <a:cs typeface="+mj-cs"/>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Content Placeholder 2"/>
          <p:cNvSpPr>
            <a:spLocks noGrp="1"/>
          </p:cNvSpPr>
          <p:nvPr>
            <p:ph idx="1"/>
          </p:nvPr>
        </p:nvSpPr>
        <p:spPr bwMode="auto">
          <a:xfrm>
            <a:off x="323850" y="1412875"/>
            <a:ext cx="8229600" cy="4895850"/>
          </a:xfrm>
          <a:noFill/>
          <a:ln>
            <a:miter lim="800000"/>
            <a:headEnd/>
            <a:tailEnd/>
          </a:ln>
        </p:spPr>
        <p:txBody>
          <a:bodyPr vert="horz" wrap="square" lIns="91440" tIns="45720" rIns="91440" bIns="45720" numCol="1" anchor="t" anchorCtr="0" compatLnSpc="1">
            <a:prstTxWarp prst="textNoShape">
              <a:avLst/>
            </a:prstTxWarp>
          </a:bodyPr>
          <a:lstStyle/>
          <a:p>
            <a:r>
              <a:rPr lang="en-GB" sz="1800" smtClean="0"/>
              <a:t>The magnitude and rate of interconnector flow changes coupled with a reduction in the time available to schedule plant has the potential to adversely affect system security.</a:t>
            </a:r>
            <a:br>
              <a:rPr lang="en-GB" sz="1800" smtClean="0"/>
            </a:br>
            <a:endParaRPr lang="en-IE" sz="1800" smtClean="0"/>
          </a:p>
          <a:p>
            <a:r>
              <a:rPr lang="en-GB" sz="1800" smtClean="0"/>
              <a:t>Tools need to be developed to ensure system security is maintained.</a:t>
            </a:r>
            <a:br>
              <a:rPr lang="en-GB" sz="1800" smtClean="0"/>
            </a:br>
            <a:endParaRPr lang="en-IE" sz="1800" smtClean="0"/>
          </a:p>
          <a:p>
            <a:r>
              <a:rPr lang="en-GB" sz="1800" smtClean="0"/>
              <a:t>The less exact and complex the UUC modelling is the more the constraint costs will be.</a:t>
            </a:r>
          </a:p>
          <a:p>
            <a:endParaRPr lang="en-IE" sz="1800" smtClean="0"/>
          </a:p>
          <a:p>
            <a:pPr>
              <a:buFontTx/>
              <a:buNone/>
            </a:pPr>
            <a:endParaRPr lang="en-GB" sz="1800" smtClean="0"/>
          </a:p>
        </p:txBody>
      </p:sp>
      <p:sp>
        <p:nvSpPr>
          <p:cNvPr id="25602" name="Title 1"/>
          <p:cNvSpPr>
            <a:spLocks noGrp="1"/>
          </p:cNvSpPr>
          <p:nvPr>
            <p:ph type="title"/>
          </p:nvPr>
        </p:nvSpPr>
        <p:spPr bwMode="auto">
          <a:xfrm>
            <a:off x="323850" y="687388"/>
            <a:ext cx="8229600" cy="581025"/>
          </a:xfrm>
          <a:noFill/>
          <a:ln>
            <a:miter lim="800000"/>
            <a:headEnd/>
            <a:tailEnd/>
          </a:ln>
        </p:spPr>
        <p:txBody>
          <a:bodyPr vert="horz" wrap="square" lIns="91440" tIns="45720" rIns="91440" bIns="45720" numCol="1" anchor="t" anchorCtr="0" compatLnSpc="1">
            <a:prstTxWarp prst="textNoShape">
              <a:avLst/>
            </a:prstTxWarp>
          </a:bodyPr>
          <a:lstStyle/>
          <a:p>
            <a:r>
              <a:rPr lang="en-IE" sz="2000" b="1" smtClean="0">
                <a:solidFill>
                  <a:srgbClr val="FF0000"/>
                </a:solidFill>
              </a:rPr>
              <a:t>Security Issues – Summary</a:t>
            </a:r>
          </a:p>
        </p:txBody>
      </p:sp>
      <p:sp>
        <p:nvSpPr>
          <p:cNvPr id="4" name="Title 1"/>
          <p:cNvSpPr txBox="1">
            <a:spLocks/>
          </p:cNvSpPr>
          <p:nvPr/>
        </p:nvSpPr>
        <p:spPr bwMode="auto">
          <a:xfrm>
            <a:off x="2627313" y="44450"/>
            <a:ext cx="5832475" cy="509588"/>
          </a:xfrm>
          <a:prstGeom prst="rect">
            <a:avLst/>
          </a:prstGeom>
          <a:noFill/>
          <a:ln>
            <a:miter lim="800000"/>
            <a:headEnd/>
            <a:tailEnd/>
          </a:ln>
        </p:spPr>
        <p:txBody>
          <a:bodyPr/>
          <a:lstStyle/>
          <a:p>
            <a:pPr algn="ctr" eaLnBrk="0" hangingPunct="0">
              <a:defRPr/>
            </a:pPr>
            <a:endParaRPr lang="en-IE" sz="2000" kern="0" dirty="0">
              <a:latin typeface="+mj-lt"/>
              <a:ea typeface="+mj-ea"/>
              <a:cs typeface="+mj-cs"/>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3524</TotalTime>
  <Words>812</Words>
  <Application>Microsoft Office PowerPoint</Application>
  <PresentationFormat>On-screen Show (4:3)</PresentationFormat>
  <Paragraphs>150</Paragraphs>
  <Slides>15</Slides>
  <Notes>15</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15</vt:i4>
      </vt:variant>
    </vt:vector>
  </HeadingPairs>
  <TitlesOfParts>
    <vt:vector size="18" baseType="lpstr">
      <vt:lpstr>Arial</vt:lpstr>
      <vt:lpstr>Calibri</vt:lpstr>
      <vt:lpstr>Default Design</vt:lpstr>
      <vt:lpstr>Slide 1</vt:lpstr>
      <vt:lpstr> </vt:lpstr>
      <vt:lpstr>Security Issues – Some Facts</vt:lpstr>
      <vt:lpstr>Security Issues – Some Facts</vt:lpstr>
      <vt:lpstr>Security Issues - Potential Interconnector Flow Changes</vt:lpstr>
      <vt:lpstr>Security Issues - Generator Notice Times and Gate Closure</vt:lpstr>
      <vt:lpstr>Security Issues - Generator Notice Times and Gate Closure</vt:lpstr>
      <vt:lpstr>Security Issues – Impacts</vt:lpstr>
      <vt:lpstr>Security Issues – Summary</vt:lpstr>
      <vt:lpstr> </vt:lpstr>
      <vt:lpstr>Security – options</vt:lpstr>
      <vt:lpstr>Security – Options</vt:lpstr>
      <vt:lpstr>Slide 13</vt:lpstr>
      <vt:lpstr>Slide 14</vt:lpstr>
      <vt:lpstr>Slide 15</vt:lpstr>
    </vt:vector>
  </TitlesOfParts>
  <Company>Soni</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mpreston</dc:creator>
  <cp:lastModifiedBy>odonnell_a</cp:lastModifiedBy>
  <cp:revision>269</cp:revision>
  <dcterms:created xsi:type="dcterms:W3CDTF">2010-05-06T08:52:01Z</dcterms:created>
  <dcterms:modified xsi:type="dcterms:W3CDTF">2010-11-24T16:43:28Z</dcterms:modified>
  <cp:contentType>Document</cp:contentType>
</cp:coreProperties>
</file>