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24/04/2018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676400" y="1905000"/>
            <a:ext cx="5832648" cy="2893100"/>
          </a:xfrm>
          <a:prstGeom prst="rect">
            <a:avLst/>
          </a:prstGeom>
          <a:noFill/>
        </p:spPr>
        <p:txBody>
          <a:bodyPr wrap="square" rtlCol="0">
            <a:spAutoFit/>
          </a:bodyPr>
          <a:lstStyle/>
          <a:p>
            <a:pPr algn="ctr"/>
            <a:r>
              <a:rPr lang="en-GB" sz="3800" b="1" dirty="0" smtClean="0"/>
              <a:t>MOD_18_18</a:t>
            </a:r>
          </a:p>
          <a:p>
            <a:pPr algn="ctr"/>
            <a:endParaRPr lang="en-GB" sz="3800" b="1" dirty="0" smtClean="0"/>
          </a:p>
          <a:p>
            <a:pPr algn="ctr"/>
            <a:r>
              <a:rPr lang="en-GB" sz="3000" b="1" dirty="0" smtClean="0"/>
              <a:t>Transitional Regulatory Reporting</a:t>
            </a:r>
          </a:p>
          <a:p>
            <a:pPr algn="ctr"/>
            <a:endParaRPr lang="en-GB" sz="3800" b="1" dirty="0" smtClean="0"/>
          </a:p>
          <a:p>
            <a:pPr algn="ctr"/>
            <a:r>
              <a:rPr lang="en-GB" sz="3800" b="1" dirty="0" smtClean="0"/>
              <a:t>25</a:t>
            </a:r>
            <a:r>
              <a:rPr lang="en-GB" sz="3800" b="1" baseline="30000" dirty="0" smtClean="0"/>
              <a:t>th</a:t>
            </a:r>
            <a:r>
              <a:rPr lang="en-GB" sz="3800" b="1" dirty="0" smtClean="0"/>
              <a:t> April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28600" y="1219200"/>
            <a:ext cx="8496944" cy="4524315"/>
          </a:xfrm>
          <a:prstGeom prst="rect">
            <a:avLst/>
          </a:prstGeom>
          <a:noFill/>
        </p:spPr>
        <p:txBody>
          <a:bodyPr wrap="square" rtlCol="0">
            <a:spAutoFit/>
          </a:bodyPr>
          <a:lstStyle/>
          <a:p>
            <a:pPr marL="179388" indent="-179388">
              <a:buFont typeface="Wingdings" pitchFamily="2" charset="2"/>
              <a:buChar char="Ø"/>
            </a:pPr>
            <a:r>
              <a:rPr lang="en-GB" dirty="0" smtClean="0"/>
              <a:t>This proposal seeks to provide for interim transitional reporting arrangements at the start of the I-SEM</a:t>
            </a:r>
          </a:p>
          <a:p>
            <a:pPr marL="179388" indent="-179388">
              <a:buFont typeface="Wingdings" pitchFamily="2" charset="2"/>
              <a:buChar char="Ø"/>
            </a:pPr>
            <a:endParaRPr lang="en-GB" dirty="0" smtClean="0"/>
          </a:p>
          <a:p>
            <a:pPr marL="179388" indent="-179388">
              <a:buFont typeface="Wingdings" pitchFamily="2" charset="2"/>
              <a:buChar char="Ø"/>
            </a:pPr>
            <a:r>
              <a:rPr lang="en-GB" dirty="0" smtClean="0"/>
              <a:t>At present Part B provides for monthly reporting on Market Operator performance and activities of Parties to the Code as well as allowing for ad hoc reporting on request from the Regulatory Authorities</a:t>
            </a:r>
          </a:p>
          <a:p>
            <a:pPr marL="179388" indent="-179388">
              <a:buFont typeface="Wingdings" pitchFamily="2" charset="2"/>
              <a:buChar char="Ø"/>
            </a:pPr>
            <a:endParaRPr lang="en-GB" dirty="0" smtClean="0"/>
          </a:p>
          <a:p>
            <a:pPr marL="179388" indent="-179388">
              <a:buFont typeface="Wingdings" pitchFamily="2" charset="2"/>
              <a:buChar char="Ø"/>
            </a:pPr>
            <a:r>
              <a:rPr lang="en-GB" dirty="0" smtClean="0"/>
              <a:t>SEMO currently provides prescriptive reports monthly , quarterly and annually as well as facilitating ad hoc requests</a:t>
            </a:r>
          </a:p>
          <a:p>
            <a:pPr marL="179388" indent="-179388">
              <a:buFont typeface="Wingdings" pitchFamily="2" charset="2"/>
              <a:buChar char="Ø"/>
            </a:pPr>
            <a:endParaRPr lang="en-GB" dirty="0" smtClean="0"/>
          </a:p>
          <a:p>
            <a:pPr marL="179388" indent="-179388">
              <a:buFont typeface="Wingdings" pitchFamily="2" charset="2"/>
              <a:buChar char="Ø"/>
            </a:pPr>
            <a:r>
              <a:rPr lang="en-GB" dirty="0" smtClean="0"/>
              <a:t>This proposal aims to provide for an initial quarterly report covering the first three months of I-SEM operations to be issued during the fourth month post go live rather than the current monthly provision</a:t>
            </a:r>
          </a:p>
          <a:p>
            <a:pPr marL="179388" indent="-179388">
              <a:buFont typeface="Wingdings" pitchFamily="2" charset="2"/>
              <a:buChar char="Ø"/>
            </a:pPr>
            <a:endParaRPr lang="en-GB" dirty="0" smtClean="0"/>
          </a:p>
          <a:p>
            <a:pPr marL="179388" indent="-179388">
              <a:buFont typeface="Wingdings" pitchFamily="2" charset="2"/>
              <a:buChar char="Ø"/>
            </a:pPr>
            <a:r>
              <a:rPr lang="en-GB" dirty="0" smtClean="0"/>
              <a:t>This proposal also retains the provision to allow for ad hoc reporting on request from the Regulatory Authorities</a:t>
            </a:r>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Summary Information – Background and Proposal</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28600" y="990600"/>
            <a:ext cx="8496944" cy="4278094"/>
          </a:xfrm>
          <a:prstGeom prst="rect">
            <a:avLst/>
          </a:prstGeom>
          <a:noFill/>
        </p:spPr>
        <p:txBody>
          <a:bodyPr wrap="square" rtlCol="0">
            <a:spAutoFit/>
          </a:bodyPr>
          <a:lstStyle/>
          <a:p>
            <a:pPr marL="179388" indent="-179388">
              <a:buFont typeface="Wingdings" pitchFamily="2" charset="2"/>
              <a:buChar char="Ø"/>
            </a:pPr>
            <a:r>
              <a:rPr lang="en-GB" sz="1600" dirty="0" smtClean="0"/>
              <a:t>SEMO believe that prescriptive monthly reporting on Market Operator performance and the activities of Parties to the Code during this interim period would be ineffective and inefficient for the following reasons;</a:t>
            </a:r>
          </a:p>
          <a:p>
            <a:pPr marL="636588" lvl="1" indent="-179388">
              <a:buFont typeface="Arial" pitchFamily="34" charset="0"/>
              <a:buChar char="•"/>
            </a:pPr>
            <a:endParaRPr lang="en-GB" sz="1600" dirty="0" smtClean="0"/>
          </a:p>
          <a:p>
            <a:pPr marL="636588" lvl="1" indent="-179388">
              <a:buFont typeface="Arial" pitchFamily="34" charset="0"/>
              <a:buChar char="•"/>
            </a:pPr>
            <a:r>
              <a:rPr lang="en-GB" sz="1600" dirty="0" smtClean="0"/>
              <a:t>SEMOs key performance indicators have not yet been determined and it is anticipated that they will not be finalised until some time after go live due to the need to apply experience of the new arrangements to their formulation</a:t>
            </a:r>
          </a:p>
          <a:p>
            <a:pPr marL="636588" lvl="1" indent="-179388"/>
            <a:endParaRPr lang="en-GB" sz="1600" dirty="0" smtClean="0"/>
          </a:p>
          <a:p>
            <a:pPr marL="636588" lvl="1" indent="-179388">
              <a:buFont typeface="Arial" pitchFamily="34" charset="0"/>
              <a:buChar char="•"/>
            </a:pPr>
            <a:r>
              <a:rPr lang="en-GB" sz="1600" dirty="0" smtClean="0"/>
              <a:t>SEMO itself will be better able to report effectively once experience of live I-SEM operations has been gained so that an appropriate structure can be informed by this experience</a:t>
            </a:r>
          </a:p>
          <a:p>
            <a:pPr marL="636588" lvl="1" indent="-179388"/>
            <a:endParaRPr lang="en-GB" sz="1600" dirty="0" smtClean="0"/>
          </a:p>
          <a:p>
            <a:pPr marL="636588" lvl="1" indent="-179388">
              <a:buFont typeface="Arial" pitchFamily="34" charset="0"/>
              <a:buChar char="•"/>
            </a:pPr>
            <a:r>
              <a:rPr lang="en-GB" sz="1600" dirty="0" smtClean="0"/>
              <a:t>Any prescriptive reporting approach which is not informed by such experience will be difficult to provide to an appropriate standard and such an obligation would detract from more important priorities at this time</a:t>
            </a:r>
          </a:p>
          <a:p>
            <a:pPr marL="636588" lvl="1" indent="-179388"/>
            <a:endParaRPr lang="en-GB" sz="1600" dirty="0" smtClean="0"/>
          </a:p>
          <a:p>
            <a:pPr marL="636588" lvl="1" indent="-179388">
              <a:buFont typeface="Arial" pitchFamily="34" charset="0"/>
              <a:buChar char="•"/>
            </a:pPr>
            <a:r>
              <a:rPr lang="en-GB" sz="1600" dirty="0" smtClean="0"/>
              <a:t>There is likely to be a temporarily increased need for ad hoc reporting on items of interest and issue resolution to ensure robust operations during the early post go live period</a:t>
            </a:r>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 – Justification</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219200"/>
            <a:ext cx="8496944" cy="3139321"/>
          </a:xfrm>
          <a:prstGeom prst="rect">
            <a:avLst/>
          </a:prstGeom>
          <a:noFill/>
        </p:spPr>
        <p:txBody>
          <a:bodyPr wrap="square" rtlCol="0">
            <a:spAutoFit/>
          </a:bodyPr>
          <a:lstStyle/>
          <a:p>
            <a:pPr>
              <a:buFont typeface="Wingdings" pitchFamily="2" charset="2"/>
              <a:buChar char="Ø"/>
            </a:pPr>
            <a:r>
              <a:rPr lang="en-GB" dirty="0" smtClean="0"/>
              <a:t>For </a:t>
            </a:r>
            <a:r>
              <a:rPr lang="en-GB" dirty="0" smtClean="0"/>
              <a:t>these reasons SEMO believe that the most appropriate approach to reporting for the first quarter after I-SEM go live is to facilitate ad hoc reporting on items of significant interest and carry out prescriptive reporting retrospectively to enable a better quality of reporting informed by experience of live operations to ensure that such reports are of an appropriate standard  and contain sufficient </a:t>
            </a:r>
            <a:r>
              <a:rPr lang="en-GB" dirty="0" smtClean="0"/>
              <a:t>detail</a:t>
            </a:r>
          </a:p>
          <a:p>
            <a:pPr>
              <a:buFont typeface="Wingdings" pitchFamily="2" charset="2"/>
              <a:buChar char="Ø"/>
            </a:pPr>
            <a:endParaRPr lang="en-GB" dirty="0" smtClean="0"/>
          </a:p>
          <a:p>
            <a:pPr>
              <a:buFont typeface="Wingdings" pitchFamily="2" charset="2"/>
              <a:buChar char="Ø"/>
            </a:pPr>
            <a:r>
              <a:rPr lang="en-GB" dirty="0" smtClean="0"/>
              <a:t>This proposal is intended to further the Code objectives relating to the provision of transparency in the SEM and to facilitate the efficient discharge by the Market Operator of the obligations imposed on it by its Market Operator  Licences</a:t>
            </a:r>
          </a:p>
          <a:p>
            <a:pPr>
              <a:buFont typeface="Wingdings" pitchFamily="2" charset="2"/>
              <a:buChar char="Ø"/>
            </a:pPr>
            <a:endParaRPr lang="en-GB" dirty="0" smtClean="0"/>
          </a:p>
          <a:p>
            <a:endParaRPr lang="en-GB" dirty="0" smtClean="0"/>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 – Justification Cont.</a:t>
            </a:r>
            <a:endParaRPr lang="en-IE" sz="2400" b="1"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1847</MMTID>
    <ModID xmlns="bd8dd43f-48f8-46ce-9b8d-78f402b7750b">754</ModID>
  </documentManagement>
</p:properties>
</file>

<file path=customXml/itemProps1.xml><?xml version="1.0" encoding="utf-8"?>
<ds:datastoreItem xmlns:ds="http://schemas.openxmlformats.org/officeDocument/2006/customXml" ds:itemID="{3B09190C-9C36-4393-8D34-17BCEA5EFF10}"/>
</file>

<file path=customXml/itemProps2.xml><?xml version="1.0" encoding="utf-8"?>
<ds:datastoreItem xmlns:ds="http://schemas.openxmlformats.org/officeDocument/2006/customXml" ds:itemID="{69A0F703-33D1-4B26-8CA4-AF152638E2AD}"/>
</file>

<file path=customXml/itemProps3.xml><?xml version="1.0" encoding="utf-8"?>
<ds:datastoreItem xmlns:ds="http://schemas.openxmlformats.org/officeDocument/2006/customXml" ds:itemID="{2BBB57CA-711E-418F-A774-F39394B35379}"/>
</file>

<file path=docProps/app.xml><?xml version="1.0" encoding="utf-8"?>
<Properties xmlns="http://schemas.openxmlformats.org/officeDocument/2006/extended-properties" xmlns:vt="http://schemas.openxmlformats.org/officeDocument/2006/docPropsVTypes">
  <TotalTime>202</TotalTime>
  <Words>412</Words>
  <Application>Microsoft Office PowerPoint</Application>
  <PresentationFormat>On-screen Show (4:3)</PresentationFormat>
  <Paragraphs>33</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
  <cp:lastModifiedBy>Chris Goodman</cp:lastModifiedBy>
  <cp:revision>19</cp:revision>
  <dcterms:created xsi:type="dcterms:W3CDTF">2006-08-16T00:00:00Z</dcterms:created>
  <dcterms:modified xsi:type="dcterms:W3CDTF">2018-04-24T12:54:11Z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1092</vt:lpwstr>
  </property>
  <property fmtid="{D5CDD505-2E9C-101B-9397-08002B2CF9AE}" pid="7" name="Year of Modification Proposal">
    <vt:lpwstr>2018</vt:lpwstr>
  </property>
  <property fmtid="{D5CDD505-2E9C-101B-9397-08002B2CF9AE}" pid="8" name="Document Type">
    <vt:lpwstr>Modification Proposal</vt:lpwstr>
  </property>
  <property fmtid="{D5CDD505-2E9C-101B-9397-08002B2CF9AE}" pid="10" name="_CopySource">
    <vt:lpwstr>Mod_18_18 Transitional Regulatory Reporting.pptx</vt:lpwstr>
  </property>
  <property fmtid="{D5CDD505-2E9C-101B-9397-08002B2CF9AE}" pid="11" name="Order">
    <vt:r8>383400</vt:r8>
  </property>
</Properties>
</file>