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6"/>
  </p:notesMasterIdLst>
  <p:handoutMasterIdLst>
    <p:handoutMasterId r:id="rId27"/>
  </p:handoutMasterIdLst>
  <p:sldIdLst>
    <p:sldId id="299" r:id="rId5"/>
    <p:sldId id="316" r:id="rId6"/>
    <p:sldId id="290" r:id="rId7"/>
    <p:sldId id="314" r:id="rId8"/>
    <p:sldId id="298" r:id="rId9"/>
    <p:sldId id="293" r:id="rId10"/>
    <p:sldId id="303" r:id="rId11"/>
    <p:sldId id="297" r:id="rId12"/>
    <p:sldId id="304" r:id="rId13"/>
    <p:sldId id="305" r:id="rId14"/>
    <p:sldId id="306" r:id="rId15"/>
    <p:sldId id="309" r:id="rId16"/>
    <p:sldId id="310" r:id="rId17"/>
    <p:sldId id="311" r:id="rId18"/>
    <p:sldId id="312" r:id="rId19"/>
    <p:sldId id="295" r:id="rId20"/>
    <p:sldId id="313" r:id="rId21"/>
    <p:sldId id="294" r:id="rId22"/>
    <p:sldId id="296" r:id="rId23"/>
    <p:sldId id="315" r:id="rId24"/>
    <p:sldId id="300" r:id="rId25"/>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9999FF"/>
    <a:srgbClr val="24538C"/>
    <a:srgbClr val="265996"/>
    <a:srgbClr val="2960A3"/>
    <a:srgbClr val="2A62A6"/>
    <a:srgbClr val="3276C8"/>
    <a:srgbClr val="009900"/>
    <a:srgbClr val="868A8C"/>
    <a:srgbClr val="89898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56" autoAdjust="0"/>
    <p:restoredTop sz="93951" autoAdjust="0"/>
  </p:normalViewPr>
  <p:slideViewPr>
    <p:cSldViewPr snapToGrid="0" snapToObjects="1">
      <p:cViewPr varScale="1">
        <p:scale>
          <a:sx n="106" d="100"/>
          <a:sy n="106" d="100"/>
        </p:scale>
        <p:origin x="-11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94" d="100"/>
          <a:sy n="94" d="100"/>
        </p:scale>
        <p:origin x="-3776" y="-120"/>
      </p:cViewPr>
      <p:guideLst>
        <p:guide orient="horz" pos="2928"/>
        <p:guide pos="2208"/>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vl1pPr>
          </a:lstStyle>
          <a:p>
            <a:pPr>
              <a:defRPr/>
            </a:pPr>
            <a:endParaRPr lang="en-IE"/>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a:lvl1pPr>
          </a:lstStyle>
          <a:p>
            <a:pPr>
              <a:defRPr/>
            </a:pPr>
            <a:fld id="{1BDE9626-2CB2-4A46-83E4-242678E38B7E}" type="datetimeFigureOut">
              <a:rPr lang="en-IE"/>
              <a:pPr>
                <a:defRPr/>
              </a:pPr>
              <a:t>26/09/2012</a:t>
            </a:fld>
            <a:endParaRPr lang="en-IE"/>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a:lvl1pPr>
          </a:lstStyle>
          <a:p>
            <a:pPr>
              <a:defRPr/>
            </a:pPr>
            <a:endParaRPr lang="en-IE"/>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a:defRPr sz="1200"/>
            </a:lvl1pPr>
          </a:lstStyle>
          <a:p>
            <a:pPr>
              <a:defRPr/>
            </a:pPr>
            <a:fld id="{28F12A7D-7FE8-434C-8281-B7CD1EF8E33E}" type="slidenum">
              <a:rPr lang="en-IE"/>
              <a:pPr>
                <a:defRPr/>
              </a:pPr>
              <a:t>‹#›</a:t>
            </a:fld>
            <a:endParaRPr lang="en-IE"/>
          </a:p>
        </p:txBody>
      </p:sp>
    </p:spTree>
    <p:extLst>
      <p:ext uri="{BB962C8B-B14F-4D97-AF65-F5344CB8AC3E}">
        <p14:creationId xmlns="" xmlns:p14="http://schemas.microsoft.com/office/powerpoint/2010/main" val="31469603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wrap="square" lIns="93177" tIns="46589" rIns="93177" bIns="46589" numCol="1" anchor="t" anchorCtr="0" compatLnSpc="1">
            <a:prstTxWarp prst="textNoShape">
              <a:avLst/>
            </a:prstTxWarp>
          </a:bodyPr>
          <a:lstStyle>
            <a:lvl1pPr>
              <a:defRPr sz="1200">
                <a:latin typeface="Calibri" pitchFamily="34" charset="0"/>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wrap="square" lIns="93177" tIns="46589" rIns="93177" bIns="46589" numCol="1" anchor="t" anchorCtr="0" compatLnSpc="1">
            <a:prstTxWarp prst="textNoShape">
              <a:avLst/>
            </a:prstTxWarp>
          </a:bodyPr>
          <a:lstStyle>
            <a:lvl1pPr algn="r">
              <a:defRPr sz="1200">
                <a:latin typeface="Calibri" pitchFamily="34" charset="0"/>
              </a:defRPr>
            </a:lvl1pPr>
          </a:lstStyle>
          <a:p>
            <a:pPr>
              <a:defRPr/>
            </a:pPr>
            <a:fld id="{7DFF5730-7CD9-4141-B7FD-E5457C42ACCA}" type="datetimeFigureOut">
              <a:rPr lang="en-US"/>
              <a:pPr>
                <a:defRPr/>
              </a:pPr>
              <a:t>9/26/2012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wrap="square" lIns="93177" tIns="46589" rIns="93177" bIns="46589"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US" noProof="0" smtClean="0"/>
          </a:p>
        </p:txBody>
      </p:sp>
      <p:sp>
        <p:nvSpPr>
          <p:cNvPr id="6" name="Footer Placeholder 5"/>
          <p:cNvSpPr>
            <a:spLocks noGrp="1"/>
          </p:cNvSpPr>
          <p:nvPr>
            <p:ph type="ftr" sz="quarter" idx="4"/>
          </p:nvPr>
        </p:nvSpPr>
        <p:spPr>
          <a:xfrm>
            <a:off x="0" y="8829675"/>
            <a:ext cx="3038475" cy="465138"/>
          </a:xfrm>
          <a:prstGeom prst="rect">
            <a:avLst/>
          </a:prstGeom>
        </p:spPr>
        <p:txBody>
          <a:bodyPr vert="horz" wrap="square" lIns="93177" tIns="46589" rIns="93177" bIns="46589" numCol="1" anchor="b" anchorCtr="0" compatLnSpc="1">
            <a:prstTxWarp prst="textNoShape">
              <a:avLst/>
            </a:prstTxWarp>
          </a:bodyPr>
          <a:lstStyle>
            <a:lvl1pPr>
              <a:defRPr sz="1200">
                <a:latin typeface="Calibri" pitchFamily="34" charset="0"/>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a:defRPr sz="1200">
                <a:latin typeface="Calibri" pitchFamily="34" charset="0"/>
              </a:defRPr>
            </a:lvl1pPr>
          </a:lstStyle>
          <a:p>
            <a:pPr>
              <a:defRPr/>
            </a:pPr>
            <a:fld id="{A961BF12-99E5-4DBD-A553-4CB0EB8532C4}" type="slidenum">
              <a:rPr lang="en-US"/>
              <a:pPr>
                <a:defRPr/>
              </a:pPr>
              <a:t>‹#›</a:t>
            </a:fld>
            <a:endParaRPr lang="en-US"/>
          </a:p>
        </p:txBody>
      </p:sp>
    </p:spTree>
    <p:extLst>
      <p:ext uri="{BB962C8B-B14F-4D97-AF65-F5344CB8AC3E}">
        <p14:creationId xmlns="" xmlns:p14="http://schemas.microsoft.com/office/powerpoint/2010/main" val="2909096883"/>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868A8C"/>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edit Master subtitle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3" descr="black.jpg"/>
          <p:cNvPicPr>
            <a:picLocks noChangeAspect="1"/>
          </p:cNvPicPr>
          <p:nvPr userDrawn="1"/>
        </p:nvPicPr>
        <p:blipFill>
          <a:blip r:embed="rId4"/>
          <a:srcRect/>
          <a:stretch>
            <a:fillRect/>
          </a:stretch>
        </p:blipFill>
        <p:spPr bwMode="auto">
          <a:xfrm>
            <a:off x="0" y="0"/>
            <a:ext cx="9136063" cy="6858000"/>
          </a:xfrm>
          <a:prstGeom prst="rect">
            <a:avLst/>
          </a:prstGeom>
          <a:noFill/>
          <a:ln w="9525">
            <a:noFill/>
            <a:miter lim="800000"/>
            <a:headEnd/>
            <a:tailEnd/>
          </a:ln>
        </p:spPr>
      </p:pic>
      <p:sp>
        <p:nvSpPr>
          <p:cNvPr id="1027"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endParaRPr lang="en-US" smtClean="0"/>
          </a:p>
        </p:txBody>
      </p:sp>
      <p:sp>
        <p:nvSpPr>
          <p:cNvPr id="1028"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457200" rtl="0" eaLnBrk="0" fontAlgn="base" hangingPunct="0">
        <a:spcBef>
          <a:spcPct val="0"/>
        </a:spcBef>
        <a:spcAft>
          <a:spcPct val="0"/>
        </a:spcAft>
        <a:defRPr sz="3800" b="1" kern="1200">
          <a:solidFill>
            <a:srgbClr val="465176"/>
          </a:solidFill>
          <a:latin typeface="Arial"/>
          <a:ea typeface="+mj-ea"/>
          <a:cs typeface="Arial"/>
        </a:defRPr>
      </a:lvl1pPr>
      <a:lvl2pPr algn="l" defTabSz="457200" rtl="0" eaLnBrk="0" fontAlgn="base" hangingPunct="0">
        <a:spcBef>
          <a:spcPct val="0"/>
        </a:spcBef>
        <a:spcAft>
          <a:spcPct val="0"/>
        </a:spcAft>
        <a:defRPr sz="3800" b="1">
          <a:solidFill>
            <a:srgbClr val="465176"/>
          </a:solidFill>
          <a:latin typeface="Arial" charset="0"/>
          <a:cs typeface="Arial" charset="0"/>
        </a:defRPr>
      </a:lvl2pPr>
      <a:lvl3pPr algn="l" defTabSz="457200" rtl="0" eaLnBrk="0" fontAlgn="base" hangingPunct="0">
        <a:spcBef>
          <a:spcPct val="0"/>
        </a:spcBef>
        <a:spcAft>
          <a:spcPct val="0"/>
        </a:spcAft>
        <a:defRPr sz="3800" b="1">
          <a:solidFill>
            <a:srgbClr val="465176"/>
          </a:solidFill>
          <a:latin typeface="Arial" charset="0"/>
          <a:cs typeface="Arial" charset="0"/>
        </a:defRPr>
      </a:lvl3pPr>
      <a:lvl4pPr algn="l" defTabSz="457200" rtl="0" eaLnBrk="0" fontAlgn="base" hangingPunct="0">
        <a:spcBef>
          <a:spcPct val="0"/>
        </a:spcBef>
        <a:spcAft>
          <a:spcPct val="0"/>
        </a:spcAft>
        <a:defRPr sz="3800" b="1">
          <a:solidFill>
            <a:srgbClr val="465176"/>
          </a:solidFill>
          <a:latin typeface="Arial" charset="0"/>
          <a:cs typeface="Arial" charset="0"/>
        </a:defRPr>
      </a:lvl4pPr>
      <a:lvl5pPr algn="l" defTabSz="457200" rtl="0" eaLnBrk="0" fontAlgn="base" hangingPunct="0">
        <a:spcBef>
          <a:spcPct val="0"/>
        </a:spcBef>
        <a:spcAft>
          <a:spcPct val="0"/>
        </a:spcAft>
        <a:defRPr sz="3800" b="1">
          <a:solidFill>
            <a:srgbClr val="465176"/>
          </a:solidFill>
          <a:latin typeface="Arial" charset="0"/>
          <a:cs typeface="Arial" charset="0"/>
        </a:defRPr>
      </a:lvl5pPr>
      <a:lvl6pPr marL="457200" algn="l" defTabSz="457200" rtl="0" fontAlgn="base">
        <a:spcBef>
          <a:spcPct val="0"/>
        </a:spcBef>
        <a:spcAft>
          <a:spcPct val="0"/>
        </a:spcAft>
        <a:defRPr sz="3800" b="1">
          <a:solidFill>
            <a:srgbClr val="465176"/>
          </a:solidFill>
          <a:latin typeface="Arial" charset="0"/>
          <a:cs typeface="Arial" charset="0"/>
        </a:defRPr>
      </a:lvl6pPr>
      <a:lvl7pPr marL="914400" algn="l" defTabSz="457200" rtl="0" fontAlgn="base">
        <a:spcBef>
          <a:spcPct val="0"/>
        </a:spcBef>
        <a:spcAft>
          <a:spcPct val="0"/>
        </a:spcAft>
        <a:defRPr sz="3800" b="1">
          <a:solidFill>
            <a:srgbClr val="465176"/>
          </a:solidFill>
          <a:latin typeface="Arial" charset="0"/>
          <a:cs typeface="Arial" charset="0"/>
        </a:defRPr>
      </a:lvl7pPr>
      <a:lvl8pPr marL="1371600" algn="l" defTabSz="457200" rtl="0" fontAlgn="base">
        <a:spcBef>
          <a:spcPct val="0"/>
        </a:spcBef>
        <a:spcAft>
          <a:spcPct val="0"/>
        </a:spcAft>
        <a:defRPr sz="3800" b="1">
          <a:solidFill>
            <a:srgbClr val="465176"/>
          </a:solidFill>
          <a:latin typeface="Arial" charset="0"/>
          <a:cs typeface="Arial" charset="0"/>
        </a:defRPr>
      </a:lvl8pPr>
      <a:lvl9pPr marL="1828800" algn="l" defTabSz="457200" rtl="0" fontAlgn="base">
        <a:spcBef>
          <a:spcPct val="0"/>
        </a:spcBef>
        <a:spcAft>
          <a:spcPct val="0"/>
        </a:spcAft>
        <a:defRPr sz="3800" b="1">
          <a:solidFill>
            <a:srgbClr val="465176"/>
          </a:solidFill>
          <a:latin typeface="Arial" charset="0"/>
          <a:cs typeface="Arial" charset="0"/>
        </a:defRPr>
      </a:lvl9pPr>
    </p:titleStyle>
    <p:bodyStyle>
      <a:lvl1pPr marL="342900" indent="-342900" algn="l" defTabSz="457200" rtl="0" eaLnBrk="0" fontAlgn="base" hangingPunct="0">
        <a:spcBef>
          <a:spcPct val="20000"/>
        </a:spcBef>
        <a:spcAft>
          <a:spcPct val="0"/>
        </a:spcAft>
        <a:buFont typeface="Arial" charset="0"/>
        <a:buChar char="•"/>
        <a:defRPr sz="2800" kern="1200">
          <a:solidFill>
            <a:srgbClr val="868A8C"/>
          </a:solidFill>
          <a:latin typeface="Arial"/>
          <a:ea typeface="+mn-ea"/>
          <a:cs typeface="Arial"/>
        </a:defRPr>
      </a:lvl1pPr>
      <a:lvl2pPr marL="742950" indent="-285750" algn="l" defTabSz="457200" rtl="0" eaLnBrk="0" fontAlgn="base" hangingPunct="0">
        <a:spcBef>
          <a:spcPct val="20000"/>
        </a:spcBef>
        <a:spcAft>
          <a:spcPct val="0"/>
        </a:spcAft>
        <a:buFont typeface="Arial" charset="0"/>
        <a:buChar char="–"/>
        <a:defRPr sz="1700" kern="1200">
          <a:solidFill>
            <a:schemeClr val="tx1"/>
          </a:solidFill>
          <a:latin typeface="Arial"/>
          <a:ea typeface="+mn-ea"/>
          <a:cs typeface="Arial"/>
        </a:defRPr>
      </a:lvl2pPr>
      <a:lvl3pPr marL="1143000" indent="-228600" algn="l" defTabSz="457200" rtl="0" eaLnBrk="0" fontAlgn="base" hangingPunct="0">
        <a:spcBef>
          <a:spcPct val="20000"/>
        </a:spcBef>
        <a:spcAft>
          <a:spcPct val="0"/>
        </a:spcAft>
        <a:buFont typeface="Arial" charset="0"/>
        <a:buChar char="•"/>
        <a:defRPr sz="1700" kern="1200">
          <a:solidFill>
            <a:schemeClr val="tx1"/>
          </a:solidFill>
          <a:latin typeface="Arial"/>
          <a:ea typeface="+mn-ea"/>
          <a:cs typeface="Arial"/>
        </a:defRPr>
      </a:lvl3pPr>
      <a:lvl4pPr marL="1600200" indent="-228600" algn="l" defTabSz="457200" rtl="0" eaLnBrk="0" fontAlgn="base" hangingPunct="0">
        <a:spcBef>
          <a:spcPct val="20000"/>
        </a:spcBef>
        <a:spcAft>
          <a:spcPct val="0"/>
        </a:spcAft>
        <a:buFont typeface="Arial" charset="0"/>
        <a:buChar char="–"/>
        <a:defRPr sz="1700" kern="1200">
          <a:solidFill>
            <a:schemeClr val="tx1"/>
          </a:solidFill>
          <a:latin typeface="Arial"/>
          <a:ea typeface="+mn-ea"/>
          <a:cs typeface="Arial"/>
        </a:defRPr>
      </a:lvl4pPr>
      <a:lvl5pPr marL="2057400" indent="-228600" algn="l" defTabSz="457200" rtl="0" eaLnBrk="0" fontAlgn="base" hangingPunct="0">
        <a:spcBef>
          <a:spcPct val="20000"/>
        </a:spcBef>
        <a:spcAft>
          <a:spcPct val="0"/>
        </a:spcAft>
        <a:buFont typeface="Arial" charset="0"/>
        <a:buChar char="»"/>
        <a:defRPr sz="17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02442" y="899032"/>
            <a:ext cx="6934842" cy="3108543"/>
          </a:xfrm>
          <a:prstGeom prst="rect">
            <a:avLst/>
          </a:prstGeom>
        </p:spPr>
        <p:txBody>
          <a:bodyPr wrap="square">
            <a:spAutoFit/>
          </a:bodyPr>
          <a:lstStyle/>
          <a:p>
            <a:r>
              <a:rPr lang="en-IE" sz="2800" dirty="0" smtClean="0"/>
              <a:t>Trading &amp; Settlement Code modification</a:t>
            </a:r>
          </a:p>
          <a:p>
            <a:endParaRPr lang="en-IE" sz="2800" dirty="0" smtClean="0"/>
          </a:p>
          <a:p>
            <a:r>
              <a:rPr lang="en-IE" sz="2800" dirty="0" smtClean="0"/>
              <a:t>Mod 21 / 12</a:t>
            </a:r>
          </a:p>
          <a:p>
            <a:pPr algn="ctr"/>
            <a:endParaRPr lang="en-IE" sz="2800" dirty="0" smtClean="0"/>
          </a:p>
          <a:p>
            <a:pPr algn="ctr"/>
            <a:endParaRPr lang="en-IE" sz="2800" dirty="0" smtClean="0"/>
          </a:p>
          <a:p>
            <a:pPr algn="ctr"/>
            <a:r>
              <a:rPr lang="en-IE" sz="2800" dirty="0" smtClean="0"/>
              <a:t>Amendment to Available Transfer Capacity (ATC) definition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91563" y="914400"/>
            <a:ext cx="6159049" cy="3908762"/>
          </a:xfrm>
          <a:prstGeom prst="rect">
            <a:avLst/>
          </a:prstGeom>
          <a:noFill/>
        </p:spPr>
        <p:txBody>
          <a:bodyPr wrap="square" rtlCol="0">
            <a:spAutoFit/>
          </a:bodyPr>
          <a:lstStyle/>
          <a:p>
            <a:r>
              <a:rPr lang="en-AU" sz="1400" b="1" cap="all" dirty="0" smtClean="0">
                <a:effectLst>
                  <a:outerShdw blurRad="50800" dist="38100" algn="tr" rotWithShape="0">
                    <a:prstClr val="black">
                      <a:alpha val="40000"/>
                    </a:prstClr>
                  </a:outerShdw>
                </a:effectLst>
              </a:rPr>
              <a:t>Timing</a:t>
            </a:r>
          </a:p>
          <a:p>
            <a:endParaRPr lang="en-GB" sz="1000" b="1" cap="all" dirty="0" smtClean="0">
              <a:effectLst>
                <a:outerShdw blurRad="50800" dist="38100" algn="tr" rotWithShape="0">
                  <a:prstClr val="black">
                    <a:alpha val="40000"/>
                  </a:prstClr>
                </a:outerShdw>
              </a:effectLst>
            </a:endParaRPr>
          </a:p>
          <a:p>
            <a:r>
              <a:rPr lang="en-AU" sz="1400" dirty="0" smtClean="0"/>
              <a:t>NTC studies are primarily done to inform the capacity allocation process and as such must be done in the timeframes required by this process. </a:t>
            </a:r>
          </a:p>
          <a:p>
            <a:pPr>
              <a:buFont typeface="Arial" pitchFamily="34" charset="0"/>
              <a:buChar char="•"/>
            </a:pPr>
            <a:endParaRPr lang="en-AU" sz="1400" dirty="0" smtClean="0"/>
          </a:p>
          <a:p>
            <a:pPr>
              <a:buFont typeface="Arial" pitchFamily="34" charset="0"/>
              <a:buChar char="•"/>
            </a:pPr>
            <a:endParaRPr lang="en-GB" sz="1400" dirty="0" smtClean="0"/>
          </a:p>
          <a:p>
            <a:pPr lvl="0">
              <a:buFont typeface="Arial" pitchFamily="34" charset="0"/>
              <a:buChar char="•"/>
            </a:pPr>
            <a:r>
              <a:rPr lang="en-IE" sz="1400" dirty="0" smtClean="0"/>
              <a:t>Annual studies</a:t>
            </a:r>
          </a:p>
          <a:p>
            <a:pPr lvl="0">
              <a:buFont typeface="Arial" pitchFamily="34" charset="0"/>
              <a:buChar char="•"/>
            </a:pPr>
            <a:endParaRPr lang="en-GB" sz="1400" dirty="0" smtClean="0"/>
          </a:p>
          <a:p>
            <a:pPr lvl="0">
              <a:buFont typeface="Arial" pitchFamily="34" charset="0"/>
              <a:buChar char="•"/>
            </a:pPr>
            <a:r>
              <a:rPr lang="en-IE" sz="1400" dirty="0" smtClean="0"/>
              <a:t>Six-monthly studies.  </a:t>
            </a:r>
          </a:p>
          <a:p>
            <a:pPr lvl="0">
              <a:buFont typeface="Arial" pitchFamily="34" charset="0"/>
              <a:buChar char="•"/>
            </a:pPr>
            <a:endParaRPr lang="en-GB" sz="1400" dirty="0" smtClean="0"/>
          </a:p>
          <a:p>
            <a:pPr lvl="0">
              <a:buFont typeface="Arial" pitchFamily="34" charset="0"/>
              <a:buChar char="•"/>
            </a:pPr>
            <a:r>
              <a:rPr lang="en-IE" sz="1400" dirty="0" smtClean="0"/>
              <a:t>Monthly.  </a:t>
            </a:r>
          </a:p>
          <a:p>
            <a:pPr lvl="0">
              <a:buFont typeface="Arial" pitchFamily="34" charset="0"/>
              <a:buChar char="•"/>
            </a:pPr>
            <a:endParaRPr lang="en-GB" sz="1400" dirty="0" smtClean="0"/>
          </a:p>
          <a:p>
            <a:pPr lvl="0">
              <a:buFont typeface="Arial" pitchFamily="34" charset="0"/>
              <a:buChar char="•"/>
            </a:pPr>
            <a:r>
              <a:rPr lang="en-IE" sz="1400" dirty="0" smtClean="0"/>
              <a:t>Daily.  Carried out on D-2 to support the D-1 auction process and Day Ahead SEM runs</a:t>
            </a:r>
          </a:p>
          <a:p>
            <a:pPr lvl="0">
              <a:buFont typeface="Arial" pitchFamily="34" charset="0"/>
              <a:buChar char="•"/>
            </a:pPr>
            <a:endParaRPr lang="en-GB" sz="1400" dirty="0" smtClean="0"/>
          </a:p>
          <a:p>
            <a:pPr lvl="0">
              <a:buFont typeface="Arial" pitchFamily="34" charset="0"/>
              <a:buChar char="•"/>
            </a:pPr>
            <a:r>
              <a:rPr lang="en-IE" sz="1400" dirty="0" smtClean="0"/>
              <a:t>In-day.  Carried out as required in-day if system conditions deviate from forecast. </a:t>
            </a:r>
            <a:endParaRPr lang="en-GB" sz="1400" dirty="0" smtClean="0"/>
          </a:p>
          <a:p>
            <a:endParaRPr lang="en-GB" sz="1000" dirty="0"/>
          </a:p>
        </p:txBody>
      </p:sp>
      <p:sp>
        <p:nvSpPr>
          <p:cNvPr id="5" name="Rectangle 4"/>
          <p:cNvSpPr/>
          <p:nvPr/>
        </p:nvSpPr>
        <p:spPr>
          <a:xfrm>
            <a:off x="1429230" y="178639"/>
            <a:ext cx="7591824" cy="276999"/>
          </a:xfrm>
          <a:prstGeom prst="rect">
            <a:avLst/>
          </a:prstGeom>
        </p:spPr>
        <p:txBody>
          <a:bodyPr wrap="square">
            <a:spAutoFit/>
          </a:bodyPr>
          <a:lstStyle/>
          <a:p>
            <a:pPr algn="r"/>
            <a:r>
              <a:rPr lang="en-AU" sz="1200" b="1" dirty="0" smtClean="0">
                <a:solidFill>
                  <a:schemeClr val="tx2">
                    <a:lumMod val="60000"/>
                    <a:lumOff val="40000"/>
                  </a:schemeClr>
                </a:solidFill>
              </a:rPr>
              <a:t>PROCESS FOR DETERMINING TRANSFER CAPACITY ON THE EAST WEST INTERCONNECTOR</a:t>
            </a:r>
            <a:endParaRPr lang="en-GB" sz="1200" b="1" dirty="0">
              <a:solidFill>
                <a:schemeClr val="tx2">
                  <a:lumMod val="60000"/>
                  <a:lumOff val="40000"/>
                </a:schemeClr>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91778" y="1498387"/>
            <a:ext cx="6617003" cy="3877985"/>
          </a:xfrm>
          <a:prstGeom prst="rect">
            <a:avLst/>
          </a:prstGeom>
          <a:noFill/>
        </p:spPr>
        <p:txBody>
          <a:bodyPr wrap="square" rtlCol="0">
            <a:spAutoFit/>
          </a:bodyPr>
          <a:lstStyle/>
          <a:p>
            <a:r>
              <a:rPr lang="en-AU" sz="1400" b="1" cap="all" dirty="0" smtClean="0">
                <a:effectLst>
                  <a:outerShdw blurRad="50800" dist="38100" algn="tr" rotWithShape="0">
                    <a:prstClr val="black">
                      <a:alpha val="40000"/>
                    </a:prstClr>
                  </a:outerShdw>
                </a:effectLst>
              </a:rPr>
              <a:t>Changes in NTC between allocation phases</a:t>
            </a:r>
          </a:p>
          <a:p>
            <a:endParaRPr lang="en-GB" sz="1400" b="1" cap="all" dirty="0" smtClean="0">
              <a:effectLst>
                <a:outerShdw blurRad="50800" dist="38100" algn="tr" rotWithShape="0">
                  <a:prstClr val="black">
                    <a:alpha val="40000"/>
                  </a:prstClr>
                </a:outerShdw>
              </a:effectLst>
            </a:endParaRPr>
          </a:p>
          <a:p>
            <a:pPr>
              <a:buFont typeface="Arial" pitchFamily="34" charset="0"/>
              <a:buChar char="•"/>
            </a:pPr>
            <a:r>
              <a:rPr lang="en-AU" sz="1400" dirty="0" smtClean="0"/>
              <a:t> The TSO should ensure that the capacity offered in the auction phases is compatible with system security in order to avoid scheduled transactions being curtailed in real time.  </a:t>
            </a:r>
          </a:p>
          <a:p>
            <a:pPr>
              <a:buFont typeface="Arial" pitchFamily="34" charset="0"/>
              <a:buChar char="•"/>
            </a:pPr>
            <a:endParaRPr lang="en-AU" sz="1400" dirty="0" smtClean="0"/>
          </a:p>
          <a:p>
            <a:r>
              <a:rPr lang="en-AU" sz="1400" dirty="0" smtClean="0"/>
              <a:t>This objective must be balanced by the need to make as much capacity available to the market as is reasonably practicable. When calculating NTC before a capacity auction (or implicit allocation) takes place the TSO will use the most up-to-date information available to perform the calculations.</a:t>
            </a:r>
          </a:p>
          <a:p>
            <a:endParaRPr lang="en-AU" sz="1400" dirty="0" smtClean="0"/>
          </a:p>
          <a:p>
            <a:pPr>
              <a:buFont typeface="Arial" pitchFamily="34" charset="0"/>
              <a:buChar char="•"/>
            </a:pPr>
            <a:r>
              <a:rPr lang="en-AU" sz="1400" dirty="0" smtClean="0"/>
              <a:t> Changes in forecasted system conditions can result in changes to NTC values between capacity auction phases. </a:t>
            </a:r>
          </a:p>
          <a:p>
            <a:pPr>
              <a:buFont typeface="Arial" pitchFamily="34" charset="0"/>
              <a:buChar char="•"/>
            </a:pPr>
            <a:endParaRPr lang="en-AU" sz="1400" dirty="0" smtClean="0"/>
          </a:p>
          <a:p>
            <a:pPr>
              <a:buFont typeface="Arial" pitchFamily="34" charset="0"/>
              <a:buChar char="•"/>
            </a:pPr>
            <a:r>
              <a:rPr lang="en-AU" sz="1400" dirty="0" smtClean="0"/>
              <a:t> NTC changes can be driven by outages of the Interconnector or by changes in forecasted system conditions.  </a:t>
            </a:r>
          </a:p>
          <a:p>
            <a:endParaRPr lang="en-GB" sz="1400" dirty="0" smtClean="0"/>
          </a:p>
          <a:p>
            <a:endParaRPr lang="en-GB" sz="800" dirty="0"/>
          </a:p>
        </p:txBody>
      </p:sp>
      <p:sp>
        <p:nvSpPr>
          <p:cNvPr id="5" name="Rectangle 4"/>
          <p:cNvSpPr/>
          <p:nvPr/>
        </p:nvSpPr>
        <p:spPr>
          <a:xfrm>
            <a:off x="1429230" y="178639"/>
            <a:ext cx="7591824" cy="276999"/>
          </a:xfrm>
          <a:prstGeom prst="rect">
            <a:avLst/>
          </a:prstGeom>
        </p:spPr>
        <p:txBody>
          <a:bodyPr wrap="square">
            <a:spAutoFit/>
          </a:bodyPr>
          <a:lstStyle/>
          <a:p>
            <a:pPr algn="r"/>
            <a:r>
              <a:rPr lang="en-AU" sz="1200" b="1" dirty="0" smtClean="0">
                <a:solidFill>
                  <a:schemeClr val="tx2">
                    <a:lumMod val="60000"/>
                    <a:lumOff val="40000"/>
                  </a:schemeClr>
                </a:solidFill>
              </a:rPr>
              <a:t>PROCESS FOR DETERMINING TRANSFER CAPACITY ON THE EAST WEST INTERCONNECTOR</a:t>
            </a:r>
            <a:endParaRPr lang="en-GB" sz="1200" b="1" dirty="0">
              <a:solidFill>
                <a:schemeClr val="tx2">
                  <a:lumMod val="60000"/>
                  <a:lumOff val="40000"/>
                </a:schemeClr>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91778" y="1498387"/>
            <a:ext cx="6617003" cy="2585323"/>
          </a:xfrm>
          <a:prstGeom prst="rect">
            <a:avLst/>
          </a:prstGeom>
          <a:noFill/>
        </p:spPr>
        <p:txBody>
          <a:bodyPr wrap="square" rtlCol="0">
            <a:spAutoFit/>
          </a:bodyPr>
          <a:lstStyle/>
          <a:p>
            <a:r>
              <a:rPr lang="en-AU" sz="1400" b="1" cap="all" dirty="0" smtClean="0">
                <a:effectLst>
                  <a:outerShdw blurRad="50800" dist="38100" algn="tr" rotWithShape="0">
                    <a:prstClr val="black">
                      <a:alpha val="40000"/>
                    </a:prstClr>
                  </a:outerShdw>
                </a:effectLst>
              </a:rPr>
              <a:t>Changes in NTC between allocation phases</a:t>
            </a:r>
          </a:p>
          <a:p>
            <a:endParaRPr lang="en-GB" sz="1400" b="1" cap="all" dirty="0" smtClean="0">
              <a:effectLst>
                <a:outerShdw blurRad="50800" dist="38100" algn="tr" rotWithShape="0">
                  <a:prstClr val="black">
                    <a:alpha val="40000"/>
                  </a:prstClr>
                </a:outerShdw>
              </a:effectLst>
            </a:endParaRPr>
          </a:p>
          <a:p>
            <a:r>
              <a:rPr lang="en-AU" sz="1400" dirty="0" smtClean="0"/>
              <a:t> </a:t>
            </a:r>
            <a:r>
              <a:rPr lang="en-AU" sz="1400" u="sng" dirty="0" smtClean="0"/>
              <a:t>Changes in NTC driven by outages of the Interconnector</a:t>
            </a:r>
            <a:endParaRPr lang="en-GB" sz="1400" dirty="0" smtClean="0"/>
          </a:p>
          <a:p>
            <a:r>
              <a:rPr lang="en-AU" sz="1400" dirty="0" smtClean="0"/>
              <a:t>Any change in the availability of EWIC will result in an immediate change in NTC regardless of the timeframe in which this takes place.</a:t>
            </a:r>
            <a:endParaRPr lang="en-GB" sz="1400" dirty="0" smtClean="0"/>
          </a:p>
          <a:p>
            <a:r>
              <a:rPr lang="en-AU" sz="1400" dirty="0" smtClean="0"/>
              <a:t> </a:t>
            </a:r>
            <a:endParaRPr lang="en-GB" sz="1400" dirty="0" smtClean="0"/>
          </a:p>
          <a:p>
            <a:r>
              <a:rPr lang="en-AU" sz="1400" u="sng" dirty="0" smtClean="0"/>
              <a:t>Changes in NTC driven by NGET</a:t>
            </a:r>
            <a:endParaRPr lang="en-GB" sz="1400" dirty="0" smtClean="0"/>
          </a:p>
          <a:p>
            <a:r>
              <a:rPr lang="en-AU" sz="1400" dirty="0" smtClean="0"/>
              <a:t>Any NTC reduction imposed by NGET for system security requirements on the NGET power system will be implemented in the same way as NTC reductions driven by system security requirements on the EirGrid system. </a:t>
            </a:r>
            <a:endParaRPr lang="en-GB" sz="1400" dirty="0" smtClean="0"/>
          </a:p>
          <a:p>
            <a:pPr>
              <a:buFont typeface="Arial" pitchFamily="34" charset="0"/>
              <a:buChar char="•"/>
            </a:pPr>
            <a:endParaRPr lang="en-GB" sz="1400" dirty="0" smtClean="0"/>
          </a:p>
          <a:p>
            <a:endParaRPr lang="en-GB" sz="800" dirty="0"/>
          </a:p>
        </p:txBody>
      </p:sp>
      <p:sp>
        <p:nvSpPr>
          <p:cNvPr id="5" name="Rectangle 4"/>
          <p:cNvSpPr/>
          <p:nvPr/>
        </p:nvSpPr>
        <p:spPr>
          <a:xfrm>
            <a:off x="1429230" y="178639"/>
            <a:ext cx="7591824" cy="276999"/>
          </a:xfrm>
          <a:prstGeom prst="rect">
            <a:avLst/>
          </a:prstGeom>
        </p:spPr>
        <p:txBody>
          <a:bodyPr wrap="square">
            <a:spAutoFit/>
          </a:bodyPr>
          <a:lstStyle/>
          <a:p>
            <a:pPr algn="r"/>
            <a:r>
              <a:rPr lang="en-AU" sz="1200" b="1" dirty="0" smtClean="0">
                <a:solidFill>
                  <a:schemeClr val="tx2">
                    <a:lumMod val="60000"/>
                    <a:lumOff val="40000"/>
                  </a:schemeClr>
                </a:solidFill>
              </a:rPr>
              <a:t>PROCESS FOR DETERMINING TRANSFER CAPACITY ON THE EAST WEST INTERCONNECTOR</a:t>
            </a:r>
            <a:endParaRPr lang="en-GB" sz="1200" b="1" dirty="0">
              <a:solidFill>
                <a:schemeClr val="tx2">
                  <a:lumMod val="60000"/>
                  <a:lumOff val="40000"/>
                </a:schemeClr>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429230" y="178639"/>
            <a:ext cx="7591824" cy="276999"/>
          </a:xfrm>
          <a:prstGeom prst="rect">
            <a:avLst/>
          </a:prstGeom>
        </p:spPr>
        <p:txBody>
          <a:bodyPr wrap="square">
            <a:spAutoFit/>
          </a:bodyPr>
          <a:lstStyle/>
          <a:p>
            <a:pPr algn="r"/>
            <a:r>
              <a:rPr lang="en-AU" sz="1200" b="1" dirty="0" smtClean="0">
                <a:solidFill>
                  <a:schemeClr val="tx2">
                    <a:lumMod val="60000"/>
                    <a:lumOff val="40000"/>
                  </a:schemeClr>
                </a:solidFill>
              </a:rPr>
              <a:t>PROCESS FOR DETERMINING TRANSFER CAPACITY ON THE EAST WEST INTERCONNECTOR</a:t>
            </a:r>
            <a:endParaRPr lang="en-GB" sz="1200" b="1" dirty="0">
              <a:solidFill>
                <a:schemeClr val="tx2">
                  <a:lumMod val="60000"/>
                  <a:lumOff val="40000"/>
                </a:schemeClr>
              </a:solidFill>
            </a:endParaRPr>
          </a:p>
        </p:txBody>
      </p:sp>
      <p:sp>
        <p:nvSpPr>
          <p:cNvPr id="4" name="TextBox 3"/>
          <p:cNvSpPr txBox="1"/>
          <p:nvPr/>
        </p:nvSpPr>
        <p:spPr>
          <a:xfrm>
            <a:off x="491778" y="576303"/>
            <a:ext cx="7699402" cy="6032421"/>
          </a:xfrm>
          <a:prstGeom prst="rect">
            <a:avLst/>
          </a:prstGeom>
          <a:noFill/>
        </p:spPr>
        <p:txBody>
          <a:bodyPr wrap="square" rtlCol="0">
            <a:spAutoFit/>
          </a:bodyPr>
          <a:lstStyle/>
          <a:p>
            <a:r>
              <a:rPr lang="en-AU" sz="1400" b="1" cap="all" dirty="0" smtClean="0">
                <a:effectLst>
                  <a:outerShdw blurRad="50800" dist="38100" algn="tr" rotWithShape="0">
                    <a:prstClr val="black">
                      <a:alpha val="40000"/>
                    </a:prstClr>
                  </a:outerShdw>
                </a:effectLst>
              </a:rPr>
              <a:t>Changes in NTC between allocation phases</a:t>
            </a:r>
          </a:p>
          <a:p>
            <a:endParaRPr lang="en-AU" sz="1400" b="1" cap="all" dirty="0" smtClean="0">
              <a:effectLst>
                <a:outerShdw blurRad="50800" dist="38100" algn="tr" rotWithShape="0">
                  <a:prstClr val="black">
                    <a:alpha val="40000"/>
                  </a:prstClr>
                </a:outerShdw>
              </a:effectLst>
            </a:endParaRPr>
          </a:p>
          <a:p>
            <a:r>
              <a:rPr lang="en-AU" sz="1400" u="sng" dirty="0" smtClean="0"/>
              <a:t>Changes in NTC driven by system security requirements </a:t>
            </a:r>
          </a:p>
          <a:p>
            <a:endParaRPr lang="en-GB" sz="1400" dirty="0" smtClean="0"/>
          </a:p>
          <a:p>
            <a:pPr lvl="0"/>
            <a:r>
              <a:rPr lang="en-IE" sz="1400" b="1" dirty="0" smtClean="0"/>
              <a:t>Changes in NTC before SEM Ex-Ante 1 Gate Closure</a:t>
            </a:r>
            <a:endParaRPr lang="en-GB" sz="1400" dirty="0" smtClean="0"/>
          </a:p>
          <a:p>
            <a:r>
              <a:rPr lang="en-AU" sz="1400" dirty="0" smtClean="0"/>
              <a:t>The TSOs will re-calculate the NTC for each allocation phase up to gate closure.   If the calculated NTC is less than any Already Allocated Capacity (</a:t>
            </a:r>
            <a:r>
              <a:rPr lang="en-AU" sz="1400" dirty="0" err="1" smtClean="0"/>
              <a:t>AAC</a:t>
            </a:r>
            <a:r>
              <a:rPr lang="en-AU" sz="1400" dirty="0" smtClean="0"/>
              <a:t>) then the NTC will be set to the recalculated value and capacity holders will be refunded the costs of any capacity withdrawn from them per the EWIC access rules.</a:t>
            </a:r>
            <a:endParaRPr lang="en-GB" sz="1400" dirty="0" smtClean="0"/>
          </a:p>
          <a:p>
            <a:r>
              <a:rPr lang="en-IE" sz="1400" dirty="0" smtClean="0"/>
              <a:t> </a:t>
            </a:r>
          </a:p>
          <a:p>
            <a:pPr lvl="0"/>
            <a:r>
              <a:rPr lang="en-IE" sz="1400" b="1" dirty="0" smtClean="0"/>
              <a:t>Changes in NTC between SEM Ex-Ante 2 Gate Closure and Final Gate Closure</a:t>
            </a:r>
            <a:endParaRPr lang="en-GB" sz="1400" b="1" dirty="0" smtClean="0"/>
          </a:p>
          <a:p>
            <a:r>
              <a:rPr lang="en-AU" sz="1400" dirty="0" smtClean="0"/>
              <a:t>For a change in forecasted system conditions the TSOs will re-calculate the NTC for each gate closure.   If the calculated NTC is less than the net scheduled transactions from the previous Gate then the NTC will be set to the value of the net scheduled transaction for the next gate closure. For example, if the export NTC is calculated as 300MW but 350MW export is the net scheduled transaction in the Ex-Ante 1 run then the NTC will be set at 350MW for the Ex-Ante 2 run.  If the final set of scheduled transactions (set by EA2 for 6:00-17:30 and Within Day 1 for 18:00-5:30) exceeds the calculated NTC the post gate closure curtailment process will be applied if necessary</a:t>
            </a:r>
          </a:p>
          <a:p>
            <a:endParaRPr lang="en-AU" sz="1400" dirty="0" smtClean="0"/>
          </a:p>
          <a:p>
            <a:pPr lvl="0"/>
            <a:r>
              <a:rPr lang="en-IE" sz="1400" b="1" dirty="0" smtClean="0"/>
              <a:t>Changes in NTC after Final Gate Closure</a:t>
            </a:r>
            <a:endParaRPr lang="en-GB" sz="1400" b="1" dirty="0" smtClean="0"/>
          </a:p>
          <a:p>
            <a:r>
              <a:rPr lang="en-AU" sz="1400" dirty="0" smtClean="0"/>
              <a:t>If the newly calculated NTC is less than the net scheduled transactions the post gate curtailment process will be applied in real time operation to try and ensure that any scheduled flow takes place securely.</a:t>
            </a:r>
            <a:endParaRPr lang="en-GB" sz="1400" dirty="0" smtClean="0"/>
          </a:p>
          <a:p>
            <a:endParaRPr lang="en-GB" sz="1400" dirty="0" smtClean="0"/>
          </a:p>
          <a:p>
            <a:endParaRPr lang="en-GB" sz="1400" dirty="0" smtClean="0"/>
          </a:p>
          <a:p>
            <a:pPr>
              <a:buFont typeface="Arial" pitchFamily="34" charset="0"/>
              <a:buChar char="•"/>
            </a:pPr>
            <a:endParaRPr lang="en-GB" sz="1400" dirty="0" smtClean="0"/>
          </a:p>
          <a:p>
            <a:endParaRPr lang="en-GB" sz="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429230" y="178639"/>
            <a:ext cx="7591824" cy="276999"/>
          </a:xfrm>
          <a:prstGeom prst="rect">
            <a:avLst/>
          </a:prstGeom>
        </p:spPr>
        <p:txBody>
          <a:bodyPr wrap="square">
            <a:spAutoFit/>
          </a:bodyPr>
          <a:lstStyle/>
          <a:p>
            <a:pPr algn="r"/>
            <a:r>
              <a:rPr lang="en-AU" sz="1200" b="1" dirty="0" smtClean="0">
                <a:solidFill>
                  <a:schemeClr val="tx2">
                    <a:lumMod val="60000"/>
                    <a:lumOff val="40000"/>
                  </a:schemeClr>
                </a:solidFill>
              </a:rPr>
              <a:t>PROCESS FOR DETERMINING TRANSFER CAPACITY ON THE EAST WEST INTERCONNECTOR</a:t>
            </a:r>
            <a:endParaRPr lang="en-GB" sz="1200" b="1" dirty="0">
              <a:solidFill>
                <a:schemeClr val="tx2">
                  <a:lumMod val="60000"/>
                  <a:lumOff val="40000"/>
                </a:schemeClr>
              </a:solidFill>
            </a:endParaRPr>
          </a:p>
        </p:txBody>
      </p:sp>
      <p:sp>
        <p:nvSpPr>
          <p:cNvPr id="4" name="TextBox 3"/>
          <p:cNvSpPr txBox="1"/>
          <p:nvPr/>
        </p:nvSpPr>
        <p:spPr>
          <a:xfrm>
            <a:off x="491778" y="576303"/>
            <a:ext cx="7699402" cy="5970865"/>
          </a:xfrm>
          <a:prstGeom prst="rect">
            <a:avLst/>
          </a:prstGeom>
          <a:noFill/>
        </p:spPr>
        <p:txBody>
          <a:bodyPr wrap="square" rtlCol="0">
            <a:spAutoFit/>
          </a:bodyPr>
          <a:lstStyle/>
          <a:p>
            <a:r>
              <a:rPr lang="en-AU" sz="1200" b="1" cap="all" dirty="0" smtClean="0">
                <a:effectLst>
                  <a:outerShdw blurRad="50800" dist="38100" algn="tr" rotWithShape="0">
                    <a:prstClr val="black">
                      <a:alpha val="40000"/>
                    </a:prstClr>
                  </a:outerShdw>
                </a:effectLst>
              </a:rPr>
              <a:t>post gate curtailment </a:t>
            </a:r>
            <a:r>
              <a:rPr lang="en-IE" sz="1200" b="1" cap="all" dirty="0" smtClean="0">
                <a:effectLst>
                  <a:outerShdw blurRad="50800" dist="38100" algn="tr" rotWithShape="0">
                    <a:prstClr val="black">
                      <a:alpha val="40000"/>
                    </a:prstClr>
                  </a:outerShdw>
                </a:effectLst>
              </a:rPr>
              <a:t>PROCESS</a:t>
            </a:r>
          </a:p>
          <a:p>
            <a:endParaRPr lang="en-GB" sz="1200" b="1" cap="all" dirty="0" smtClean="0">
              <a:effectLst>
                <a:outerShdw blurRad="50800" dist="38100" algn="tr" rotWithShape="0">
                  <a:prstClr val="black">
                    <a:alpha val="40000"/>
                  </a:prstClr>
                </a:outerShdw>
              </a:effectLst>
            </a:endParaRPr>
          </a:p>
          <a:p>
            <a:r>
              <a:rPr lang="en-IE" sz="1400" dirty="0" smtClean="0"/>
              <a:t>Interconnector flow curtailment will only occur in exceptional circumstances (i.e. as a last resort) and will be applied in a non discriminatory manner.</a:t>
            </a:r>
          </a:p>
          <a:p>
            <a:endParaRPr lang="en-IE" sz="1400" dirty="0" smtClean="0"/>
          </a:p>
          <a:p>
            <a:r>
              <a:rPr lang="en-IE" sz="1400" dirty="0" smtClean="0"/>
              <a:t> Energy transactions scheduled in the SEM Within Day 1 gate are curtailed before energy transactions scheduled in Ex-Ante 2. Ex-Ante 2 scheduled transactions are curtailed before Ex-Ante 1</a:t>
            </a:r>
          </a:p>
          <a:p>
            <a:endParaRPr lang="en-IE" sz="1400" dirty="0" smtClean="0"/>
          </a:p>
          <a:p>
            <a:r>
              <a:rPr lang="en-IE" sz="1400" dirty="0" smtClean="0"/>
              <a:t> Within each of these gates, curtailment is executed on a pro-rata basis across all participants.</a:t>
            </a:r>
          </a:p>
          <a:p>
            <a:r>
              <a:rPr lang="en-IE" sz="1400" dirty="0" smtClean="0"/>
              <a:t> </a:t>
            </a:r>
          </a:p>
          <a:p>
            <a:r>
              <a:rPr lang="en-IE" sz="1400" dirty="0" smtClean="0"/>
              <a:t> The types of events that can give rise to curtailment include:</a:t>
            </a:r>
          </a:p>
          <a:p>
            <a:endParaRPr lang="en-GB" sz="1400" dirty="0" smtClean="0"/>
          </a:p>
          <a:p>
            <a:pPr lvl="0">
              <a:buFont typeface="Arial" pitchFamily="34" charset="0"/>
              <a:buChar char="•"/>
            </a:pPr>
            <a:r>
              <a:rPr lang="en-IE" sz="1400" dirty="0" smtClean="0"/>
              <a:t> Interconnector faults (i.e. where the Interconnector equipment cannot physically deliver or receive Interconnector transfers)</a:t>
            </a:r>
          </a:p>
          <a:p>
            <a:pPr lvl="0">
              <a:buFont typeface="Arial" pitchFamily="34" charset="0"/>
              <a:buChar char="•"/>
            </a:pPr>
            <a:endParaRPr lang="en-GB" sz="1400" dirty="0" smtClean="0"/>
          </a:p>
          <a:p>
            <a:pPr lvl="0">
              <a:buFont typeface="Arial" pitchFamily="34" charset="0"/>
              <a:buChar char="•"/>
            </a:pPr>
            <a:r>
              <a:rPr lang="en-IE" sz="1400" dirty="0" smtClean="0"/>
              <a:t> Loss of transmission capacity in Ireland or Great Britain, such that all remedial actions, generation re-dispatch, counter trading and emergency assistance options have been exhausted and the transmission system cannot maintain the planned Interconnector transfers securely</a:t>
            </a:r>
          </a:p>
          <a:p>
            <a:pPr lvl="0">
              <a:buFont typeface="Arial" pitchFamily="34" charset="0"/>
              <a:buChar char="•"/>
            </a:pPr>
            <a:endParaRPr lang="en-GB" sz="1400" dirty="0" smtClean="0"/>
          </a:p>
          <a:p>
            <a:pPr lvl="0">
              <a:buFont typeface="Arial" pitchFamily="34" charset="0"/>
              <a:buChar char="•"/>
            </a:pPr>
            <a:r>
              <a:rPr lang="en-IE" sz="1400" dirty="0" smtClean="0"/>
              <a:t> Capacity shortfalls in Great Britain or Ireland, where generation or demand side actions are insufficient to meet the system demand, operating reserve requirements and Interconnector transfers</a:t>
            </a:r>
            <a:endParaRPr lang="en-GB" sz="1400" dirty="0" smtClean="0"/>
          </a:p>
          <a:p>
            <a:endParaRPr lang="en-GB" sz="1400" dirty="0" smtClean="0"/>
          </a:p>
          <a:p>
            <a:endParaRPr lang="en-GB" sz="1400" dirty="0" smtClean="0"/>
          </a:p>
          <a:p>
            <a:pPr>
              <a:buFont typeface="Arial" pitchFamily="34" charset="0"/>
              <a:buChar char="•"/>
            </a:pPr>
            <a:endParaRPr lang="en-GB" sz="1400" dirty="0" smtClean="0"/>
          </a:p>
          <a:p>
            <a:endParaRPr lang="en-GB" sz="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429230" y="178639"/>
            <a:ext cx="7591824" cy="276999"/>
          </a:xfrm>
          <a:prstGeom prst="rect">
            <a:avLst/>
          </a:prstGeom>
        </p:spPr>
        <p:txBody>
          <a:bodyPr wrap="square">
            <a:spAutoFit/>
          </a:bodyPr>
          <a:lstStyle/>
          <a:p>
            <a:pPr algn="r"/>
            <a:r>
              <a:rPr lang="en-AU" sz="1200" b="1" dirty="0" smtClean="0">
                <a:solidFill>
                  <a:schemeClr val="tx2">
                    <a:lumMod val="60000"/>
                    <a:lumOff val="40000"/>
                  </a:schemeClr>
                </a:solidFill>
              </a:rPr>
              <a:t>PROCESS FOR DETERMINING TRANSFER CAPACITY ON THE EAST WEST INTERCONNECTOR</a:t>
            </a:r>
            <a:endParaRPr lang="en-GB" sz="1200" b="1" dirty="0">
              <a:solidFill>
                <a:schemeClr val="tx2">
                  <a:lumMod val="60000"/>
                  <a:lumOff val="40000"/>
                </a:schemeClr>
              </a:solidFill>
            </a:endParaRPr>
          </a:p>
        </p:txBody>
      </p:sp>
      <p:sp>
        <p:nvSpPr>
          <p:cNvPr id="4" name="TextBox 3"/>
          <p:cNvSpPr txBox="1"/>
          <p:nvPr/>
        </p:nvSpPr>
        <p:spPr>
          <a:xfrm>
            <a:off x="491778" y="1687398"/>
            <a:ext cx="7699402" cy="3816429"/>
          </a:xfrm>
          <a:prstGeom prst="rect">
            <a:avLst/>
          </a:prstGeom>
          <a:noFill/>
        </p:spPr>
        <p:txBody>
          <a:bodyPr wrap="square" rtlCol="0">
            <a:spAutoFit/>
          </a:bodyPr>
          <a:lstStyle/>
          <a:p>
            <a:r>
              <a:rPr lang="en-AU" sz="1200" b="1" cap="all" dirty="0" smtClean="0">
                <a:effectLst>
                  <a:outerShdw blurRad="50800" dist="38100" algn="tr" rotWithShape="0">
                    <a:prstClr val="black">
                      <a:alpha val="40000"/>
                    </a:prstClr>
                  </a:outerShdw>
                </a:effectLst>
              </a:rPr>
              <a:t>post gate curtailment </a:t>
            </a:r>
            <a:r>
              <a:rPr lang="en-IE" sz="1200" b="1" cap="all" dirty="0" smtClean="0">
                <a:effectLst>
                  <a:outerShdw blurRad="50800" dist="38100" algn="tr" rotWithShape="0">
                    <a:prstClr val="black">
                      <a:alpha val="40000"/>
                    </a:prstClr>
                  </a:outerShdw>
                </a:effectLst>
              </a:rPr>
              <a:t>PROCESS</a:t>
            </a:r>
          </a:p>
          <a:p>
            <a:endParaRPr lang="en-GB" sz="1200" b="1" cap="all" dirty="0" smtClean="0">
              <a:effectLst>
                <a:outerShdw blurRad="50800" dist="38100" algn="tr" rotWithShape="0">
                  <a:prstClr val="black">
                    <a:alpha val="40000"/>
                  </a:prstClr>
                </a:outerShdw>
              </a:effectLst>
            </a:endParaRPr>
          </a:p>
          <a:p>
            <a:r>
              <a:rPr lang="en-AU" sz="1400" b="1" dirty="0" smtClean="0"/>
              <a:t>Before reducing energy flow on the Interconnector the TSO must: </a:t>
            </a:r>
          </a:p>
          <a:p>
            <a:endParaRPr lang="en-GB" sz="1400" dirty="0" smtClean="0"/>
          </a:p>
          <a:p>
            <a:pPr lvl="0">
              <a:buFont typeface="Arial" pitchFamily="34" charset="0"/>
              <a:buChar char="•"/>
            </a:pPr>
            <a:r>
              <a:rPr lang="en-IE" sz="1400" dirty="0" smtClean="0"/>
              <a:t> Utilise remedial actions including the re-dispatch of generation or demand side plant to relieve the security constraint, if possible</a:t>
            </a:r>
          </a:p>
          <a:p>
            <a:pPr lvl="0">
              <a:buFont typeface="Arial" pitchFamily="34" charset="0"/>
              <a:buChar char="•"/>
            </a:pPr>
            <a:endParaRPr lang="en-GB" sz="1400" dirty="0" smtClean="0"/>
          </a:p>
          <a:p>
            <a:pPr lvl="0">
              <a:buFont typeface="Arial" pitchFamily="34" charset="0"/>
              <a:buChar char="•"/>
            </a:pPr>
            <a:r>
              <a:rPr lang="en-IE" sz="1400" dirty="0" smtClean="0"/>
              <a:t> Counter-trade to reduce Interconnector flows, if available</a:t>
            </a:r>
          </a:p>
          <a:p>
            <a:pPr lvl="0">
              <a:buFont typeface="Arial" pitchFamily="34" charset="0"/>
              <a:buChar char="•"/>
            </a:pPr>
            <a:endParaRPr lang="en-GB" sz="1400" dirty="0" smtClean="0"/>
          </a:p>
          <a:p>
            <a:pPr lvl="0">
              <a:buFont typeface="Arial" pitchFamily="34" charset="0"/>
              <a:buChar char="•"/>
            </a:pPr>
            <a:r>
              <a:rPr lang="en-IE" sz="1400" dirty="0" smtClean="0"/>
              <a:t> Utilised SO/SO Emergency Assistance</a:t>
            </a:r>
          </a:p>
          <a:p>
            <a:pPr lvl="0">
              <a:buFont typeface="Arial" pitchFamily="34" charset="0"/>
              <a:buChar char="•"/>
            </a:pPr>
            <a:endParaRPr lang="en-GB" sz="1400" dirty="0" smtClean="0"/>
          </a:p>
          <a:p>
            <a:r>
              <a:rPr lang="en-IE" sz="1400" dirty="0" smtClean="0"/>
              <a:t>In the event that these actions are ineffective the TSO will reduce the energy flow and re-declare the NTC. This process is consistent with the requirements of EU Regulation (EC) No 714/2009 Article 16 (2).</a:t>
            </a:r>
            <a:endParaRPr lang="en-GB" sz="1400" dirty="0" smtClean="0"/>
          </a:p>
          <a:p>
            <a:endParaRPr lang="en-GB" sz="1400" dirty="0" smtClean="0"/>
          </a:p>
          <a:p>
            <a:endParaRPr lang="en-GB" sz="1400" dirty="0" smtClean="0"/>
          </a:p>
          <a:p>
            <a:pPr>
              <a:buFont typeface="Arial" pitchFamily="34" charset="0"/>
              <a:buChar char="•"/>
            </a:pPr>
            <a:endParaRPr lang="en-GB" sz="1400" dirty="0" smtClean="0"/>
          </a:p>
          <a:p>
            <a:endParaRPr lang="en-GB" sz="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60828" y="922084"/>
            <a:ext cx="6030652" cy="2677656"/>
          </a:xfrm>
          <a:prstGeom prst="rect">
            <a:avLst/>
          </a:prstGeom>
          <a:noFill/>
        </p:spPr>
        <p:txBody>
          <a:bodyPr wrap="square" rtlCol="0">
            <a:spAutoFit/>
          </a:bodyPr>
          <a:lstStyle/>
          <a:p>
            <a:pPr>
              <a:buFont typeface="Arial" pitchFamily="34" charset="0"/>
              <a:buChar char="•"/>
            </a:pPr>
            <a:r>
              <a:rPr lang="en-AU" sz="1400" dirty="0" smtClean="0"/>
              <a:t> </a:t>
            </a:r>
            <a:r>
              <a:rPr lang="en-AU" sz="1600" dirty="0" smtClean="0"/>
              <a:t>The ability for System Operators to curtail interconnector flows is enshrined in regulation (EC) No. 714/2009 as stated in </a:t>
            </a:r>
            <a:r>
              <a:rPr lang="en-IE" sz="1600" dirty="0" smtClean="0"/>
              <a:t>article 16:</a:t>
            </a:r>
            <a:endParaRPr lang="en-GB" sz="1600" dirty="0" smtClean="0"/>
          </a:p>
          <a:p>
            <a:r>
              <a:rPr lang="en-AU" sz="1200" dirty="0" smtClean="0"/>
              <a:t> </a:t>
            </a:r>
            <a:endParaRPr lang="en-GB" sz="1200" dirty="0" smtClean="0"/>
          </a:p>
          <a:p>
            <a:r>
              <a:rPr lang="en-IE" sz="1200" i="1" dirty="0" smtClean="0"/>
              <a:t>General principles of congestion management</a:t>
            </a:r>
            <a:endParaRPr lang="en-GB" sz="1200" i="1" dirty="0" smtClean="0"/>
          </a:p>
          <a:p>
            <a:r>
              <a:rPr lang="en-AU" sz="1200" i="1" dirty="0" smtClean="0"/>
              <a:t> </a:t>
            </a:r>
            <a:endParaRPr lang="en-GB" sz="1200" i="1" dirty="0" smtClean="0"/>
          </a:p>
          <a:p>
            <a:r>
              <a:rPr lang="en-IE" sz="1200" i="1" dirty="0" smtClean="0"/>
              <a:t>2. Transaction curtailment procedures shall only be used in emergency situations where the transmission system operator must act in an expeditious manner and re-dispatching or countertrading is not possible. Any such procedure shall be applied in a non-discriminatory manner. Except in cases of force majeure, market participants who have been allocated capacity shall be compensated for any curtailment.</a:t>
            </a:r>
            <a:br>
              <a:rPr lang="en-IE" sz="1200" i="1" dirty="0" smtClean="0"/>
            </a:br>
            <a:endParaRPr lang="en-GB" sz="1200" i="1" dirty="0" smtClean="0"/>
          </a:p>
          <a:p>
            <a:endParaRPr lang="en-GB" sz="1200" dirty="0"/>
          </a:p>
        </p:txBody>
      </p:sp>
      <p:sp>
        <p:nvSpPr>
          <p:cNvPr id="4" name="Rectangle 3"/>
          <p:cNvSpPr/>
          <p:nvPr/>
        </p:nvSpPr>
        <p:spPr>
          <a:xfrm>
            <a:off x="863621" y="178639"/>
            <a:ext cx="7591824" cy="338554"/>
          </a:xfrm>
          <a:prstGeom prst="rect">
            <a:avLst/>
          </a:prstGeom>
        </p:spPr>
        <p:txBody>
          <a:bodyPr wrap="square">
            <a:spAutoFit/>
          </a:bodyPr>
          <a:lstStyle/>
          <a:p>
            <a:pPr algn="r"/>
            <a:r>
              <a:rPr lang="en-AU" sz="1600" b="1" dirty="0" smtClean="0">
                <a:solidFill>
                  <a:schemeClr val="tx2">
                    <a:lumMod val="60000"/>
                    <a:lumOff val="40000"/>
                  </a:schemeClr>
                </a:solidFill>
              </a:rPr>
              <a:t>Curtailment</a:t>
            </a:r>
            <a:endParaRPr lang="en-GB" sz="1600" b="1" dirty="0">
              <a:solidFill>
                <a:schemeClr val="tx2">
                  <a:lumMod val="60000"/>
                  <a:lumOff val="40000"/>
                </a:schemeClr>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60828" y="922084"/>
            <a:ext cx="7361382" cy="4585871"/>
          </a:xfrm>
          <a:prstGeom prst="rect">
            <a:avLst/>
          </a:prstGeom>
          <a:noFill/>
        </p:spPr>
        <p:txBody>
          <a:bodyPr wrap="square" rtlCol="0">
            <a:spAutoFit/>
          </a:bodyPr>
          <a:lstStyle/>
          <a:p>
            <a:pPr lvl="0"/>
            <a:r>
              <a:rPr lang="en-AU" sz="1600" dirty="0" smtClean="0"/>
              <a:t> </a:t>
            </a:r>
            <a:r>
              <a:rPr lang="en-IE" sz="1600" dirty="0" smtClean="0"/>
              <a:t>Regulation (EC) No 714/2009 Annex 1 part 2.13 states that the financial consequences of curtailing capacity falls to those who are responsible for such a failure.  </a:t>
            </a:r>
            <a:endParaRPr lang="en-GB" sz="1600" dirty="0" smtClean="0"/>
          </a:p>
          <a:p>
            <a:pPr hangingPunct="0"/>
            <a:r>
              <a:rPr lang="en-AU" sz="1600" dirty="0" smtClean="0"/>
              <a:t> </a:t>
            </a:r>
            <a:endParaRPr lang="en-GB" sz="1600" dirty="0" smtClean="0"/>
          </a:p>
          <a:p>
            <a:r>
              <a:rPr lang="en-GB" sz="1200" i="1" dirty="0" smtClean="0"/>
              <a:t>2.13 The financial consequences of failure to honour obligations associated with the allocation of capacity shall be attributed to those who are responsible for such a failure. Where market participants fail to use the capacity that they have committed to use, or, in the case of explicitly auctioned capacity, fail to trade on a secondary basis or give the capacity back in due time, they shall lose the rights to such capacity and pay a cost-reflective charge. Any cost-reflective charges for the non-use of capacity shall be justified and proportionate</a:t>
            </a:r>
            <a:r>
              <a:rPr lang="en-GB" sz="1200" i="1" dirty="0" smtClean="0">
                <a:solidFill>
                  <a:srgbClr val="FF0000"/>
                </a:solidFill>
              </a:rPr>
              <a:t>. Likewise, if a TSO does not fulfil its obligation, it shall be liable to compensate the market participant for the loss of capacity rights. No consequential losses shall be taken into account for that purpose. </a:t>
            </a:r>
            <a:r>
              <a:rPr lang="en-GB" sz="1200" i="1" dirty="0" smtClean="0"/>
              <a:t>The key concepts and methods for the determination of liabilities that accrue upon failure to honour obligations shall be set out in advance in respect of the financial consequences, and shall be subject to review by the relevant national regulatory authority or authorities.</a:t>
            </a:r>
          </a:p>
          <a:p>
            <a:pPr hangingPunct="0"/>
            <a:r>
              <a:rPr lang="en-IE" sz="1600" dirty="0" smtClean="0"/>
              <a:t> </a:t>
            </a:r>
            <a:endParaRPr lang="en-GB" sz="1600" dirty="0" smtClean="0"/>
          </a:p>
          <a:p>
            <a:pPr hangingPunct="0"/>
            <a:r>
              <a:rPr lang="en-IE" sz="1600" dirty="0" smtClean="0"/>
              <a:t>Market Participants will be compensated for loss of capacity rights in the event of a transmission restriction being imposed on interconnector capacity in line with the compensation mechanism set out in the interconnector Access Rules.</a:t>
            </a:r>
            <a:endParaRPr lang="en-GB" sz="1600" dirty="0" smtClean="0"/>
          </a:p>
          <a:p>
            <a:pPr hangingPunct="0"/>
            <a:r>
              <a:rPr lang="en-IE" sz="1600" dirty="0" smtClean="0"/>
              <a:t> </a:t>
            </a:r>
            <a:endParaRPr lang="en-GB" sz="1600" dirty="0" smtClean="0"/>
          </a:p>
          <a:p>
            <a:pPr hangingPunct="0"/>
            <a:r>
              <a:rPr lang="en-IE" sz="1600" dirty="0" smtClean="0"/>
              <a:t> </a:t>
            </a:r>
            <a:endParaRPr lang="en-GB" sz="1600" dirty="0" smtClean="0"/>
          </a:p>
          <a:p>
            <a:endParaRPr lang="en-GB" sz="1200" dirty="0"/>
          </a:p>
        </p:txBody>
      </p:sp>
      <p:sp>
        <p:nvSpPr>
          <p:cNvPr id="4" name="Rectangle 3"/>
          <p:cNvSpPr/>
          <p:nvPr/>
        </p:nvSpPr>
        <p:spPr>
          <a:xfrm>
            <a:off x="863621" y="178639"/>
            <a:ext cx="7591824" cy="338554"/>
          </a:xfrm>
          <a:prstGeom prst="rect">
            <a:avLst/>
          </a:prstGeom>
        </p:spPr>
        <p:txBody>
          <a:bodyPr wrap="square">
            <a:spAutoFit/>
          </a:bodyPr>
          <a:lstStyle/>
          <a:p>
            <a:pPr algn="r"/>
            <a:r>
              <a:rPr lang="en-AU" sz="1600" b="1" dirty="0" smtClean="0">
                <a:solidFill>
                  <a:schemeClr val="tx2">
                    <a:lumMod val="60000"/>
                    <a:lumOff val="40000"/>
                  </a:schemeClr>
                </a:solidFill>
              </a:rPr>
              <a:t>Compensation</a:t>
            </a:r>
            <a:endParaRPr lang="en-GB" sz="1600" b="1" dirty="0">
              <a:solidFill>
                <a:schemeClr val="tx2">
                  <a:lumMod val="60000"/>
                  <a:lumOff val="40000"/>
                </a:schemeClr>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72352" y="614723"/>
            <a:ext cx="7503459" cy="4154984"/>
          </a:xfrm>
          <a:prstGeom prst="rect">
            <a:avLst/>
          </a:prstGeom>
        </p:spPr>
        <p:txBody>
          <a:bodyPr wrap="square">
            <a:spAutoFit/>
          </a:bodyPr>
          <a:lstStyle/>
          <a:p>
            <a:r>
              <a:rPr lang="en-IE" sz="1200" dirty="0" smtClean="0"/>
              <a:t>At present the Trading and Settlement Code limits any changes in the Maximum Export and Import Available Transfer Capacities to causes associated only with the Interconnector equipment.</a:t>
            </a:r>
          </a:p>
          <a:p>
            <a:endParaRPr lang="en-IE" sz="1200" dirty="0" smtClean="0"/>
          </a:p>
          <a:p>
            <a:r>
              <a:rPr lang="en-AU" sz="1200" i="1" dirty="0" smtClean="0"/>
              <a:t>“5.42	Maximum Import Available Transfer Capacity shall relate to the physical capability of the Interconnector to deliver energy to the Transmission System, and shall take account of any further restrictions placed by any relevant agreement or the provisions of any Licence in respect of the Interconnector, </a:t>
            </a:r>
            <a:r>
              <a:rPr lang="en-AU" sz="1200" i="1" dirty="0" smtClean="0">
                <a:solidFill>
                  <a:srgbClr val="FF0000"/>
                </a:solidFill>
              </a:rPr>
              <a:t>but shall not otherwise take account of any expected transmission constraints or other aspects of the operation of the Transmission System</a:t>
            </a:r>
            <a:r>
              <a:rPr lang="en-AU" sz="1200" i="1" dirty="0" smtClean="0"/>
              <a:t>.”</a:t>
            </a:r>
          </a:p>
          <a:p>
            <a:endParaRPr lang="en-AU" sz="1200" i="1" dirty="0" smtClean="0"/>
          </a:p>
          <a:p>
            <a:endParaRPr lang="en-AU" sz="1200" i="1" dirty="0" smtClean="0"/>
          </a:p>
          <a:p>
            <a:r>
              <a:rPr lang="en-AU" sz="1200" i="1" dirty="0" smtClean="0"/>
              <a:t>5.42 Maximum Import Available Transfer Capacity shall relate to the physical capability of the Interconnector to deliver energy to the Transmission System, and shall take account of any further restrictions placed by any relevant agreement, </a:t>
            </a:r>
            <a:r>
              <a:rPr lang="en-AU" sz="1200" dirty="0" smtClean="0">
                <a:solidFill>
                  <a:srgbClr val="92D050"/>
                </a:solidFill>
              </a:rPr>
              <a:t>the applicable transfer capacity determination procedure</a:t>
            </a:r>
            <a:r>
              <a:rPr lang="en-AU" sz="1200" i="1" dirty="0" smtClean="0">
                <a:solidFill>
                  <a:srgbClr val="92D050"/>
                </a:solidFill>
              </a:rPr>
              <a:t> </a:t>
            </a:r>
            <a:r>
              <a:rPr lang="en-AU" sz="1200" i="1" dirty="0" smtClean="0"/>
              <a:t>or the provisions of any Licence in respect of the Interconnector</a:t>
            </a:r>
            <a:r>
              <a:rPr lang="en-AU" sz="1200" i="1" strike="sngStrike" dirty="0" smtClean="0"/>
              <a:t>, but shall not otherwise take account of any expected transmission constraints or other aspects of the operation of the Transmission System.</a:t>
            </a:r>
          </a:p>
          <a:p>
            <a:endParaRPr lang="en-AU" sz="1200" i="1" strike="sngStrike" dirty="0" smtClean="0"/>
          </a:p>
          <a:p>
            <a:endParaRPr lang="en-AU" sz="1200" i="1" strike="sngStrike" dirty="0" smtClean="0"/>
          </a:p>
          <a:p>
            <a:endParaRPr lang="en-AU" sz="1200" i="1" strike="sngStrike" dirty="0" smtClean="0"/>
          </a:p>
          <a:p>
            <a:endParaRPr lang="en-AU" sz="1200" i="1" strike="sngStrike" dirty="0" smtClean="0"/>
          </a:p>
          <a:p>
            <a:r>
              <a:rPr lang="en-AU" sz="1200" i="1" dirty="0" smtClean="0"/>
              <a:t>Same change for 5.43 the export capacity clause</a:t>
            </a:r>
            <a:endParaRPr lang="en-GB" sz="1200" dirty="0" smtClean="0"/>
          </a:p>
          <a:p>
            <a:endParaRPr lang="en-GB" sz="1200" dirty="0" smtClean="0"/>
          </a:p>
          <a:p>
            <a:endParaRPr lang="en-GB" sz="1200" dirty="0" smtClean="0"/>
          </a:p>
        </p:txBody>
      </p:sp>
      <p:sp>
        <p:nvSpPr>
          <p:cNvPr id="3" name="Rectangle 2"/>
          <p:cNvSpPr/>
          <p:nvPr/>
        </p:nvSpPr>
        <p:spPr>
          <a:xfrm>
            <a:off x="863621" y="178639"/>
            <a:ext cx="7591824" cy="338554"/>
          </a:xfrm>
          <a:prstGeom prst="rect">
            <a:avLst/>
          </a:prstGeom>
        </p:spPr>
        <p:txBody>
          <a:bodyPr wrap="square">
            <a:spAutoFit/>
          </a:bodyPr>
          <a:lstStyle/>
          <a:p>
            <a:pPr algn="r"/>
            <a:r>
              <a:rPr lang="en-AU" sz="1600" b="1" dirty="0" smtClean="0">
                <a:solidFill>
                  <a:schemeClr val="tx2">
                    <a:lumMod val="60000"/>
                    <a:lumOff val="40000"/>
                  </a:schemeClr>
                </a:solidFill>
              </a:rPr>
              <a:t>Modification</a:t>
            </a:r>
            <a:endParaRPr lang="en-GB" sz="1600" b="1" dirty="0">
              <a:solidFill>
                <a:schemeClr val="tx2">
                  <a:lumMod val="60000"/>
                  <a:lumOff val="40000"/>
                </a:schemeClr>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13575" y="1202925"/>
            <a:ext cx="1181734" cy="276999"/>
          </a:xfrm>
          <a:prstGeom prst="rect">
            <a:avLst/>
          </a:prstGeom>
          <a:noFill/>
        </p:spPr>
        <p:txBody>
          <a:bodyPr wrap="none" rtlCol="0">
            <a:spAutoFit/>
          </a:bodyPr>
          <a:lstStyle/>
          <a:p>
            <a:r>
              <a:rPr lang="en-AU" sz="1200" dirty="0" smtClean="0"/>
              <a:t>Appendix K 21</a:t>
            </a:r>
            <a:endParaRPr lang="en-GB" sz="1200" dirty="0"/>
          </a:p>
        </p:txBody>
      </p:sp>
      <p:sp>
        <p:nvSpPr>
          <p:cNvPr id="4" name="Rectangle 3"/>
          <p:cNvSpPr/>
          <p:nvPr/>
        </p:nvSpPr>
        <p:spPr>
          <a:xfrm>
            <a:off x="863621" y="178639"/>
            <a:ext cx="7591824" cy="338554"/>
          </a:xfrm>
          <a:prstGeom prst="rect">
            <a:avLst/>
          </a:prstGeom>
        </p:spPr>
        <p:txBody>
          <a:bodyPr wrap="square">
            <a:spAutoFit/>
          </a:bodyPr>
          <a:lstStyle/>
          <a:p>
            <a:pPr algn="r"/>
            <a:r>
              <a:rPr lang="en-AU" sz="1600" b="1" dirty="0" smtClean="0">
                <a:solidFill>
                  <a:schemeClr val="tx2">
                    <a:lumMod val="60000"/>
                    <a:lumOff val="40000"/>
                  </a:schemeClr>
                </a:solidFill>
              </a:rPr>
              <a:t>Modification</a:t>
            </a:r>
            <a:endParaRPr lang="en-GB" sz="1600" b="1" dirty="0">
              <a:solidFill>
                <a:schemeClr val="tx2">
                  <a:lumMod val="60000"/>
                  <a:lumOff val="40000"/>
                </a:schemeClr>
              </a:solidFill>
            </a:endParaRPr>
          </a:p>
        </p:txBody>
      </p:sp>
      <p:graphicFrame>
        <p:nvGraphicFramePr>
          <p:cNvPr id="5" name="Table 4"/>
          <p:cNvGraphicFramePr>
            <a:graphicFrameLocks noGrp="1"/>
          </p:cNvGraphicFramePr>
          <p:nvPr/>
        </p:nvGraphicFramePr>
        <p:xfrm>
          <a:off x="2289552" y="1396999"/>
          <a:ext cx="4564895" cy="4064002"/>
        </p:xfrm>
        <a:graphic>
          <a:graphicData uri="http://schemas.openxmlformats.org/drawingml/2006/table">
            <a:tbl>
              <a:tblPr/>
              <a:tblGrid>
                <a:gridCol w="2222406"/>
                <a:gridCol w="2342489"/>
              </a:tblGrid>
              <a:tr h="163413">
                <a:tc>
                  <a:txBody>
                    <a:bodyPr/>
                    <a:lstStyle/>
                    <a:p>
                      <a:pPr algn="just">
                        <a:lnSpc>
                          <a:spcPct val="115000"/>
                        </a:lnSpc>
                        <a:spcBef>
                          <a:spcPts val="300"/>
                        </a:spcBef>
                        <a:spcAft>
                          <a:spcPts val="300"/>
                        </a:spcAft>
                        <a:tabLst>
                          <a:tab pos="540385" algn="l"/>
                        </a:tabLst>
                      </a:pPr>
                      <a:r>
                        <a:rPr lang="en-IE" sz="900" dirty="0">
                          <a:solidFill>
                            <a:srgbClr val="000000"/>
                          </a:solidFill>
                          <a:latin typeface="Arial"/>
                          <a:ea typeface="Calibri"/>
                          <a:cs typeface="Times New Roman"/>
                        </a:rPr>
                        <a:t>Sender</a:t>
                      </a:r>
                      <a:endParaRPr lang="en-GB" sz="1000" dirty="0">
                        <a:solidFill>
                          <a:srgbClr val="000000"/>
                        </a:solidFill>
                        <a:latin typeface="Arial"/>
                        <a:ea typeface="Calibri"/>
                        <a:cs typeface="Times New Roman"/>
                      </a:endParaRPr>
                    </a:p>
                  </a:txBody>
                  <a:tcPr marL="63944" marR="63944" marT="0" marB="0">
                    <a:lnL>
                      <a:noFill/>
                    </a:lnL>
                    <a:lnR>
                      <a:noFill/>
                    </a:lnR>
                    <a:lnT w="12700" cap="flat" cmpd="sng" algn="ctr">
                      <a:solidFill>
                        <a:srgbClr val="808080"/>
                      </a:solidFill>
                      <a:prstDash val="solid"/>
                      <a:round/>
                      <a:headEnd type="none" w="med" len="med"/>
                      <a:tailEnd type="none" w="med" len="med"/>
                    </a:lnT>
                    <a:lnB>
                      <a:noFill/>
                    </a:lnB>
                  </a:tcPr>
                </a:tc>
                <a:tc>
                  <a:txBody>
                    <a:bodyPr/>
                    <a:lstStyle/>
                    <a:p>
                      <a:pPr algn="just">
                        <a:lnSpc>
                          <a:spcPct val="115000"/>
                        </a:lnSpc>
                        <a:spcBef>
                          <a:spcPts val="300"/>
                        </a:spcBef>
                        <a:spcAft>
                          <a:spcPts val="300"/>
                        </a:spcAft>
                        <a:tabLst>
                          <a:tab pos="540385" algn="l"/>
                        </a:tabLst>
                      </a:pPr>
                      <a:r>
                        <a:rPr lang="en-IE" sz="900">
                          <a:solidFill>
                            <a:srgbClr val="000000"/>
                          </a:solidFill>
                          <a:latin typeface="Arial"/>
                          <a:ea typeface="Calibri"/>
                          <a:cs typeface="Times New Roman"/>
                        </a:rPr>
                        <a:t>Interconnector Administrator</a:t>
                      </a:r>
                      <a:endParaRPr lang="en-GB" sz="1000">
                        <a:solidFill>
                          <a:srgbClr val="000000"/>
                        </a:solidFill>
                        <a:latin typeface="Arial"/>
                        <a:ea typeface="Calibri"/>
                        <a:cs typeface="Times New Roman"/>
                      </a:endParaRPr>
                    </a:p>
                  </a:txBody>
                  <a:tcPr marL="63944" marR="63944" marT="0" marB="0">
                    <a:lnL>
                      <a:noFill/>
                    </a:lnL>
                    <a:lnR>
                      <a:noFill/>
                    </a:lnR>
                    <a:lnT w="12700" cap="flat" cmpd="sng" algn="ctr">
                      <a:solidFill>
                        <a:srgbClr val="808080"/>
                      </a:solidFill>
                      <a:prstDash val="solid"/>
                      <a:round/>
                      <a:headEnd type="none" w="med" len="med"/>
                      <a:tailEnd type="none" w="med" len="med"/>
                    </a:lnT>
                    <a:lnB>
                      <a:noFill/>
                    </a:lnB>
                  </a:tcPr>
                </a:tc>
              </a:tr>
              <a:tr h="163413">
                <a:tc>
                  <a:txBody>
                    <a:bodyPr/>
                    <a:lstStyle/>
                    <a:p>
                      <a:pPr algn="just">
                        <a:lnSpc>
                          <a:spcPct val="115000"/>
                        </a:lnSpc>
                        <a:spcBef>
                          <a:spcPts val="300"/>
                        </a:spcBef>
                        <a:spcAft>
                          <a:spcPts val="300"/>
                        </a:spcAft>
                        <a:tabLst>
                          <a:tab pos="540385" algn="l"/>
                        </a:tabLst>
                      </a:pPr>
                      <a:r>
                        <a:rPr lang="en-IE" sz="900">
                          <a:solidFill>
                            <a:srgbClr val="000000"/>
                          </a:solidFill>
                          <a:latin typeface="Arial"/>
                          <a:ea typeface="Calibri"/>
                          <a:cs typeface="Times New Roman"/>
                        </a:rPr>
                        <a:t>Recipient</a:t>
                      </a:r>
                      <a:endParaRPr lang="en-GB" sz="1000">
                        <a:solidFill>
                          <a:srgbClr val="000000"/>
                        </a:solidFill>
                        <a:latin typeface="Arial"/>
                        <a:ea typeface="Calibri"/>
                        <a:cs typeface="Times New Roman"/>
                      </a:endParaRPr>
                    </a:p>
                  </a:txBody>
                  <a:tcPr marL="63944" marR="63944" marT="0" marB="0">
                    <a:lnL>
                      <a:noFill/>
                    </a:lnL>
                    <a:lnR>
                      <a:noFill/>
                    </a:lnR>
                    <a:lnT>
                      <a:noFill/>
                    </a:lnT>
                    <a:lnB>
                      <a:noFill/>
                    </a:lnB>
                  </a:tcPr>
                </a:tc>
                <a:tc>
                  <a:txBody>
                    <a:bodyPr/>
                    <a:lstStyle/>
                    <a:p>
                      <a:pPr algn="just">
                        <a:lnSpc>
                          <a:spcPct val="115000"/>
                        </a:lnSpc>
                        <a:spcBef>
                          <a:spcPts val="300"/>
                        </a:spcBef>
                        <a:spcAft>
                          <a:spcPts val="300"/>
                        </a:spcAft>
                        <a:tabLst>
                          <a:tab pos="540385" algn="l"/>
                        </a:tabLst>
                      </a:pPr>
                      <a:r>
                        <a:rPr lang="en-IE" sz="900">
                          <a:solidFill>
                            <a:srgbClr val="000000"/>
                          </a:solidFill>
                          <a:latin typeface="Arial"/>
                          <a:ea typeface="Calibri"/>
                          <a:cs typeface="Times New Roman"/>
                        </a:rPr>
                        <a:t>Market Operator</a:t>
                      </a:r>
                      <a:endParaRPr lang="en-GB" sz="1000">
                        <a:solidFill>
                          <a:srgbClr val="000000"/>
                        </a:solidFill>
                        <a:latin typeface="Arial"/>
                        <a:ea typeface="Calibri"/>
                        <a:cs typeface="Times New Roman"/>
                      </a:endParaRPr>
                    </a:p>
                  </a:txBody>
                  <a:tcPr marL="63944" marR="63944" marT="0" marB="0">
                    <a:lnL>
                      <a:noFill/>
                    </a:lnL>
                    <a:lnR>
                      <a:noFill/>
                    </a:lnR>
                    <a:lnT>
                      <a:noFill/>
                    </a:lnT>
                    <a:lnB>
                      <a:noFill/>
                    </a:lnB>
                  </a:tcPr>
                </a:tc>
              </a:tr>
              <a:tr h="2920112">
                <a:tc>
                  <a:txBody>
                    <a:bodyPr/>
                    <a:lstStyle/>
                    <a:p>
                      <a:pPr algn="just">
                        <a:lnSpc>
                          <a:spcPct val="115000"/>
                        </a:lnSpc>
                        <a:spcBef>
                          <a:spcPts val="300"/>
                        </a:spcBef>
                        <a:spcAft>
                          <a:spcPts val="300"/>
                        </a:spcAft>
                        <a:tabLst>
                          <a:tab pos="540385" algn="l"/>
                        </a:tabLst>
                      </a:pPr>
                      <a:r>
                        <a:rPr lang="en-IE" sz="900" dirty="0">
                          <a:solidFill>
                            <a:srgbClr val="000000"/>
                          </a:solidFill>
                          <a:latin typeface="Arial"/>
                          <a:ea typeface="Calibri"/>
                          <a:cs typeface="Times New Roman"/>
                        </a:rPr>
                        <a:t>Number of Data Transactions</a:t>
                      </a:r>
                      <a:endParaRPr lang="en-GB" sz="1000" dirty="0">
                        <a:solidFill>
                          <a:srgbClr val="000000"/>
                        </a:solidFill>
                        <a:latin typeface="Arial"/>
                        <a:ea typeface="Calibri"/>
                        <a:cs typeface="Times New Roman"/>
                      </a:endParaRPr>
                    </a:p>
                  </a:txBody>
                  <a:tcPr marL="63944" marR="63944" marT="0" marB="0">
                    <a:lnL>
                      <a:noFill/>
                    </a:lnL>
                    <a:lnR>
                      <a:noFill/>
                    </a:lnR>
                    <a:lnT>
                      <a:noFill/>
                    </a:lnT>
                    <a:lnB>
                      <a:noFill/>
                    </a:lnB>
                  </a:tcPr>
                </a:tc>
                <a:tc>
                  <a:txBody>
                    <a:bodyPr/>
                    <a:lstStyle/>
                    <a:p>
                      <a:pPr algn="just">
                        <a:lnSpc>
                          <a:spcPct val="115000"/>
                        </a:lnSpc>
                        <a:spcBef>
                          <a:spcPts val="300"/>
                        </a:spcBef>
                        <a:spcAft>
                          <a:spcPts val="300"/>
                        </a:spcAft>
                        <a:tabLst>
                          <a:tab pos="540385" algn="l"/>
                        </a:tabLst>
                      </a:pPr>
                      <a:r>
                        <a:rPr lang="en-IE" sz="900">
                          <a:solidFill>
                            <a:srgbClr val="000000"/>
                          </a:solidFill>
                          <a:latin typeface="Arial"/>
                          <a:ea typeface="Calibri"/>
                          <a:cs typeface="Arial"/>
                        </a:rPr>
                        <a:t>One containing:</a:t>
                      </a:r>
                      <a:endParaRPr lang="en-GB" sz="1000">
                        <a:solidFill>
                          <a:srgbClr val="000000"/>
                        </a:solidFill>
                        <a:latin typeface="Arial"/>
                        <a:ea typeface="Calibri"/>
                        <a:cs typeface="Times New Roman"/>
                      </a:endParaRPr>
                    </a:p>
                    <a:p>
                      <a:pPr marL="342900" lvl="0" indent="-342900" algn="just">
                        <a:lnSpc>
                          <a:spcPct val="115000"/>
                        </a:lnSpc>
                        <a:spcBef>
                          <a:spcPts val="300"/>
                        </a:spcBef>
                        <a:spcAft>
                          <a:spcPts val="300"/>
                        </a:spcAft>
                        <a:buFont typeface="+mj-lt"/>
                        <a:buAutoNum type="arabicPeriod"/>
                        <a:tabLst>
                          <a:tab pos="540385" algn="l"/>
                          <a:tab pos="274320" algn="l"/>
                        </a:tabLst>
                      </a:pPr>
                      <a:r>
                        <a:rPr lang="en-IE" sz="900">
                          <a:solidFill>
                            <a:srgbClr val="000000"/>
                          </a:solidFill>
                          <a:latin typeface="Arial"/>
                          <a:ea typeface="Calibri"/>
                          <a:cs typeface="Arial"/>
                        </a:rPr>
                        <a:t>In all cases, for the relevant Interconnector, Maximum Import Available Transfer Capacity and Maximum Export Available Transfer Capacity for each Trading Period in the relevant Optimisation Time Horizon.</a:t>
                      </a:r>
                      <a:endParaRPr lang="en-GB" sz="1000">
                        <a:solidFill>
                          <a:srgbClr val="000000"/>
                        </a:solidFill>
                        <a:latin typeface="Arial"/>
                        <a:ea typeface="Calibri"/>
                        <a:cs typeface="Times New Roman"/>
                      </a:endParaRPr>
                    </a:p>
                    <a:p>
                      <a:pPr marL="342900" lvl="0" indent="-342900" algn="just">
                        <a:lnSpc>
                          <a:spcPct val="115000"/>
                        </a:lnSpc>
                        <a:spcBef>
                          <a:spcPts val="300"/>
                        </a:spcBef>
                        <a:spcAft>
                          <a:spcPts val="300"/>
                        </a:spcAft>
                        <a:buFont typeface="+mj-lt"/>
                        <a:buAutoNum type="arabicPeriod"/>
                        <a:tabLst>
                          <a:tab pos="540385" algn="l"/>
                          <a:tab pos="274320" algn="l"/>
                        </a:tabLst>
                      </a:pPr>
                      <a:r>
                        <a:rPr lang="en-IE" sz="900">
                          <a:solidFill>
                            <a:srgbClr val="000000"/>
                          </a:solidFill>
                          <a:latin typeface="Arial"/>
                          <a:ea typeface="Calibri"/>
                          <a:cs typeface="Arial"/>
                        </a:rPr>
                        <a:t>Only in the event that the relevant Interconnector </a:t>
                      </a:r>
                      <a:r>
                        <a:rPr lang="en-IE" sz="900">
                          <a:solidFill>
                            <a:srgbClr val="FF0000"/>
                          </a:solidFill>
                          <a:latin typeface="Arial"/>
                          <a:ea typeface="Calibri"/>
                          <a:cs typeface="Arial"/>
                        </a:rPr>
                        <a:t>Available Transfer Capacity</a:t>
                      </a:r>
                      <a:r>
                        <a:rPr lang="en-IE" sz="900">
                          <a:solidFill>
                            <a:srgbClr val="000000"/>
                          </a:solidFill>
                          <a:latin typeface="Arial"/>
                          <a:ea typeface="Calibri"/>
                          <a:cs typeface="Arial"/>
                        </a:rPr>
                        <a:t> has  </a:t>
                      </a:r>
                      <a:r>
                        <a:rPr lang="en-IE" sz="900" strike="sngStrike">
                          <a:solidFill>
                            <a:srgbClr val="000000"/>
                          </a:solidFill>
                          <a:latin typeface="Arial"/>
                          <a:ea typeface="Calibri"/>
                          <a:cs typeface="Arial"/>
                        </a:rPr>
                        <a:t>desynchronised</a:t>
                      </a:r>
                      <a:r>
                        <a:rPr lang="en-IE" sz="900">
                          <a:solidFill>
                            <a:srgbClr val="000000"/>
                          </a:solidFill>
                          <a:latin typeface="Arial"/>
                          <a:ea typeface="Calibri"/>
                          <a:cs typeface="Arial"/>
                        </a:rPr>
                        <a:t> unexpectedly </a:t>
                      </a:r>
                      <a:r>
                        <a:rPr lang="en-IE" sz="900">
                          <a:solidFill>
                            <a:srgbClr val="FF0000"/>
                          </a:solidFill>
                          <a:latin typeface="Arial"/>
                          <a:ea typeface="Calibri"/>
                          <a:cs typeface="Arial"/>
                        </a:rPr>
                        <a:t>changed</a:t>
                      </a:r>
                      <a:r>
                        <a:rPr lang="en-IE" sz="900">
                          <a:solidFill>
                            <a:srgbClr val="000000"/>
                          </a:solidFill>
                          <a:latin typeface="Arial"/>
                          <a:ea typeface="Calibri"/>
                          <a:cs typeface="Arial"/>
                        </a:rPr>
                        <a:t>, values and associated time for each change in Maximum Import Available Transfer Capacity or Maximum Export Available Transfer Capacity within the relevant Trading Day.</a:t>
                      </a:r>
                      <a:endParaRPr lang="en-GB" sz="1000">
                        <a:solidFill>
                          <a:srgbClr val="000000"/>
                        </a:solidFill>
                        <a:latin typeface="Arial"/>
                        <a:ea typeface="Calibri"/>
                        <a:cs typeface="Times New Roman"/>
                      </a:endParaRPr>
                    </a:p>
                  </a:txBody>
                  <a:tcPr marL="63944" marR="63944" marT="0" marB="0">
                    <a:lnL>
                      <a:noFill/>
                    </a:lnL>
                    <a:lnR>
                      <a:noFill/>
                    </a:lnR>
                    <a:lnT>
                      <a:noFill/>
                    </a:lnT>
                    <a:lnB>
                      <a:noFill/>
                    </a:lnB>
                  </a:tcPr>
                </a:tc>
              </a:tr>
              <a:tr h="163413">
                <a:tc>
                  <a:txBody>
                    <a:bodyPr/>
                    <a:lstStyle/>
                    <a:p>
                      <a:pPr algn="just">
                        <a:lnSpc>
                          <a:spcPct val="115000"/>
                        </a:lnSpc>
                        <a:spcBef>
                          <a:spcPts val="300"/>
                        </a:spcBef>
                        <a:spcAft>
                          <a:spcPts val="300"/>
                        </a:spcAft>
                        <a:tabLst>
                          <a:tab pos="540385" algn="l"/>
                        </a:tabLst>
                      </a:pPr>
                      <a:r>
                        <a:rPr lang="en-IE" sz="900">
                          <a:solidFill>
                            <a:srgbClr val="000000"/>
                          </a:solidFill>
                          <a:latin typeface="Arial"/>
                          <a:ea typeface="Calibri"/>
                          <a:cs typeface="Times New Roman"/>
                        </a:rPr>
                        <a:t>Frequency of Data Transactions </a:t>
                      </a:r>
                      <a:endParaRPr lang="en-GB" sz="1000">
                        <a:solidFill>
                          <a:srgbClr val="000000"/>
                        </a:solidFill>
                        <a:latin typeface="Arial"/>
                        <a:ea typeface="Calibri"/>
                        <a:cs typeface="Times New Roman"/>
                      </a:endParaRPr>
                    </a:p>
                  </a:txBody>
                  <a:tcPr marL="63944" marR="63944" marT="0" marB="0">
                    <a:lnL>
                      <a:noFill/>
                    </a:lnL>
                    <a:lnR>
                      <a:noFill/>
                    </a:lnR>
                    <a:lnT>
                      <a:noFill/>
                    </a:lnT>
                    <a:lnB>
                      <a:noFill/>
                    </a:lnB>
                  </a:tcPr>
                </a:tc>
                <a:tc>
                  <a:txBody>
                    <a:bodyPr/>
                    <a:lstStyle/>
                    <a:p>
                      <a:pPr algn="just">
                        <a:lnSpc>
                          <a:spcPct val="115000"/>
                        </a:lnSpc>
                        <a:spcBef>
                          <a:spcPts val="300"/>
                        </a:spcBef>
                        <a:spcAft>
                          <a:spcPts val="300"/>
                        </a:spcAft>
                        <a:tabLst>
                          <a:tab pos="540385" algn="l"/>
                        </a:tabLst>
                      </a:pPr>
                      <a:r>
                        <a:rPr lang="en-IE" sz="900">
                          <a:solidFill>
                            <a:srgbClr val="000000"/>
                          </a:solidFill>
                          <a:latin typeface="Arial"/>
                          <a:ea typeface="Calibri"/>
                          <a:cs typeface="Times New Roman"/>
                        </a:rPr>
                        <a:t>Daily and as updated</a:t>
                      </a:r>
                      <a:endParaRPr lang="en-GB" sz="1000">
                        <a:solidFill>
                          <a:srgbClr val="000000"/>
                        </a:solidFill>
                        <a:latin typeface="Arial"/>
                        <a:ea typeface="Calibri"/>
                        <a:cs typeface="Times New Roman"/>
                      </a:endParaRPr>
                    </a:p>
                  </a:txBody>
                  <a:tcPr marL="63944" marR="63944" marT="0" marB="0">
                    <a:lnL>
                      <a:noFill/>
                    </a:lnL>
                    <a:lnR>
                      <a:noFill/>
                    </a:lnR>
                    <a:lnT>
                      <a:noFill/>
                    </a:lnT>
                    <a:lnB>
                      <a:noFill/>
                    </a:lnB>
                  </a:tcPr>
                </a:tc>
              </a:tr>
              <a:tr h="163413">
                <a:tc>
                  <a:txBody>
                    <a:bodyPr/>
                    <a:lstStyle/>
                    <a:p>
                      <a:pPr algn="just">
                        <a:lnSpc>
                          <a:spcPct val="115000"/>
                        </a:lnSpc>
                        <a:spcBef>
                          <a:spcPts val="300"/>
                        </a:spcBef>
                        <a:spcAft>
                          <a:spcPts val="300"/>
                        </a:spcAft>
                        <a:tabLst>
                          <a:tab pos="540385" algn="l"/>
                        </a:tabLst>
                      </a:pPr>
                      <a:r>
                        <a:rPr lang="en-IE" sz="900">
                          <a:solidFill>
                            <a:srgbClr val="000000"/>
                          </a:solidFill>
                          <a:latin typeface="Arial"/>
                          <a:ea typeface="Calibri"/>
                          <a:cs typeface="Times New Roman"/>
                        </a:rPr>
                        <a:t>First Submission time</a:t>
                      </a:r>
                      <a:endParaRPr lang="en-GB" sz="1000">
                        <a:solidFill>
                          <a:srgbClr val="000000"/>
                        </a:solidFill>
                        <a:latin typeface="Arial"/>
                        <a:ea typeface="Calibri"/>
                        <a:cs typeface="Times New Roman"/>
                      </a:endParaRPr>
                    </a:p>
                  </a:txBody>
                  <a:tcPr marL="63944" marR="63944" marT="0" marB="0">
                    <a:lnL>
                      <a:noFill/>
                    </a:lnL>
                    <a:lnR>
                      <a:noFill/>
                    </a:lnR>
                    <a:lnT>
                      <a:noFill/>
                    </a:lnT>
                    <a:lnB>
                      <a:noFill/>
                    </a:lnB>
                  </a:tcPr>
                </a:tc>
                <a:tc>
                  <a:txBody>
                    <a:bodyPr/>
                    <a:lstStyle/>
                    <a:p>
                      <a:pPr algn="just">
                        <a:lnSpc>
                          <a:spcPct val="115000"/>
                        </a:lnSpc>
                        <a:spcBef>
                          <a:spcPts val="300"/>
                        </a:spcBef>
                        <a:spcAft>
                          <a:spcPts val="300"/>
                        </a:spcAft>
                        <a:tabLst>
                          <a:tab pos="540385" algn="l"/>
                        </a:tabLst>
                      </a:pPr>
                      <a:r>
                        <a:rPr lang="en-IE" sz="900">
                          <a:solidFill>
                            <a:srgbClr val="000000"/>
                          </a:solidFill>
                          <a:latin typeface="Arial"/>
                          <a:ea typeface="Calibri"/>
                          <a:cs typeface="Times New Roman"/>
                        </a:rPr>
                        <a:t>As available</a:t>
                      </a:r>
                      <a:endParaRPr lang="en-GB" sz="1000">
                        <a:solidFill>
                          <a:srgbClr val="000000"/>
                        </a:solidFill>
                        <a:latin typeface="Arial"/>
                        <a:ea typeface="Calibri"/>
                        <a:cs typeface="Times New Roman"/>
                      </a:endParaRPr>
                    </a:p>
                  </a:txBody>
                  <a:tcPr marL="63944" marR="63944" marT="0" marB="0">
                    <a:lnL>
                      <a:noFill/>
                    </a:lnL>
                    <a:lnR>
                      <a:noFill/>
                    </a:lnR>
                    <a:lnT>
                      <a:noFill/>
                    </a:lnT>
                    <a:lnB>
                      <a:noFill/>
                    </a:lnB>
                  </a:tcPr>
                </a:tc>
              </a:tr>
              <a:tr h="490238">
                <a:tc>
                  <a:txBody>
                    <a:bodyPr/>
                    <a:lstStyle/>
                    <a:p>
                      <a:pPr algn="just">
                        <a:lnSpc>
                          <a:spcPct val="115000"/>
                        </a:lnSpc>
                        <a:spcBef>
                          <a:spcPts val="300"/>
                        </a:spcBef>
                        <a:spcAft>
                          <a:spcPts val="300"/>
                        </a:spcAft>
                        <a:tabLst>
                          <a:tab pos="540385" algn="l"/>
                        </a:tabLst>
                      </a:pPr>
                      <a:r>
                        <a:rPr lang="en-IE" sz="900">
                          <a:solidFill>
                            <a:srgbClr val="000000"/>
                          </a:solidFill>
                          <a:latin typeface="Arial"/>
                          <a:ea typeface="Calibri"/>
                          <a:cs typeface="Times New Roman"/>
                        </a:rPr>
                        <a:t>Last Submission time </a:t>
                      </a:r>
                      <a:endParaRPr lang="en-GB" sz="1000">
                        <a:solidFill>
                          <a:srgbClr val="000000"/>
                        </a:solidFill>
                        <a:latin typeface="Arial"/>
                        <a:ea typeface="Calibri"/>
                        <a:cs typeface="Times New Roman"/>
                      </a:endParaRPr>
                    </a:p>
                  </a:txBody>
                  <a:tcPr marL="63944" marR="63944" marT="0" marB="0">
                    <a:lnL>
                      <a:noFill/>
                    </a:lnL>
                    <a:lnR>
                      <a:noFill/>
                    </a:lnR>
                    <a:lnT>
                      <a:noFill/>
                    </a:lnT>
                    <a:lnB w="19050" cap="flat" cmpd="sng" algn="ctr">
                      <a:solidFill>
                        <a:srgbClr val="808080"/>
                      </a:solidFill>
                      <a:prstDash val="solid"/>
                      <a:round/>
                      <a:headEnd type="none" w="med" len="med"/>
                      <a:tailEnd type="none" w="med" len="med"/>
                    </a:lnB>
                  </a:tcPr>
                </a:tc>
                <a:tc>
                  <a:txBody>
                    <a:bodyPr/>
                    <a:lstStyle/>
                    <a:p>
                      <a:pPr algn="just">
                        <a:lnSpc>
                          <a:spcPct val="115000"/>
                        </a:lnSpc>
                        <a:spcBef>
                          <a:spcPts val="300"/>
                        </a:spcBef>
                        <a:spcAft>
                          <a:spcPts val="300"/>
                        </a:spcAft>
                        <a:tabLst>
                          <a:tab pos="540385" algn="l"/>
                        </a:tabLst>
                      </a:pPr>
                      <a:r>
                        <a:rPr lang="en-IE" sz="900" dirty="0">
                          <a:solidFill>
                            <a:srgbClr val="000000"/>
                          </a:solidFill>
                          <a:latin typeface="Arial"/>
                          <a:ea typeface="Calibri"/>
                          <a:cs typeface="Times New Roman"/>
                        </a:rPr>
                        <a:t>Unlimited, at least one Data Transaction shall be submitted by 10:00 on the day prior to the EA1 Gate Window Closure</a:t>
                      </a:r>
                      <a:endParaRPr lang="en-GB" sz="1000" dirty="0">
                        <a:solidFill>
                          <a:srgbClr val="000000"/>
                        </a:solidFill>
                        <a:latin typeface="Arial"/>
                        <a:ea typeface="Calibri"/>
                        <a:cs typeface="Times New Roman"/>
                      </a:endParaRPr>
                    </a:p>
                  </a:txBody>
                  <a:tcPr marL="63944" marR="63944" marT="0" marB="0">
                    <a:lnL>
                      <a:noFill/>
                    </a:lnL>
                    <a:lnR>
                      <a:noFill/>
                    </a:lnR>
                    <a:lnT>
                      <a:noFill/>
                    </a:lnT>
                    <a:lnB w="19050" cap="flat" cmpd="sng" algn="ctr">
                      <a:solidFill>
                        <a:srgbClr val="808080"/>
                      </a:solidFill>
                      <a:prstDash val="solid"/>
                      <a:round/>
                      <a:headEnd type="none" w="med" len="med"/>
                      <a:tailEnd type="none" w="med" len="med"/>
                    </a:lnB>
                  </a:tcPr>
                </a:tc>
              </a:tr>
            </a:tbl>
          </a:graphicData>
        </a:graphic>
      </p:graphicFrame>
      <p:sp>
        <p:nvSpPr>
          <p:cNvPr id="5123" name="Rectangle 3"/>
          <p:cNvSpPr>
            <a:spLocks noChangeArrowheads="1"/>
          </p:cNvSpPr>
          <p:nvPr/>
        </p:nvSpPr>
        <p:spPr bwMode="auto">
          <a:xfrm>
            <a:off x="141402" y="7457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539750" algn="l"/>
              </a:tabLst>
            </a:pPr>
            <a:r>
              <a:rPr kumimoji="0" lang="en-IE" sz="1000" b="1"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Table K.30 – Interconnector Available Transfer Capacity Data Transaction Submission Protocol</a:t>
            </a:r>
            <a:endParaRPr kumimoji="0" lang="en-IE"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72352" y="614723"/>
            <a:ext cx="7503459" cy="4154984"/>
          </a:xfrm>
          <a:prstGeom prst="rect">
            <a:avLst/>
          </a:prstGeom>
        </p:spPr>
        <p:txBody>
          <a:bodyPr wrap="square">
            <a:spAutoFit/>
          </a:bodyPr>
          <a:lstStyle/>
          <a:p>
            <a:r>
              <a:rPr lang="en-IE" sz="1200" dirty="0" smtClean="0"/>
              <a:t>At present the Trading and Settlement Code limits any changes in the Maximum Export and Import Available Transfer Capacities to causes associated only with the Interconnector equipment.</a:t>
            </a:r>
          </a:p>
          <a:p>
            <a:endParaRPr lang="en-IE" sz="1200" dirty="0" smtClean="0"/>
          </a:p>
          <a:p>
            <a:r>
              <a:rPr lang="en-AU" sz="1200" i="1" dirty="0" smtClean="0"/>
              <a:t>“5.42	Maximum Import Available Transfer Capacity shall relate to the physical capability of the Interconnector to deliver energy to the Transmission System, and shall take account of any further restrictions placed by any relevant agreement or the provisions of any Licence in respect of the Interconnector, </a:t>
            </a:r>
            <a:r>
              <a:rPr lang="en-AU" sz="1200" i="1" dirty="0" smtClean="0">
                <a:solidFill>
                  <a:srgbClr val="FF0000"/>
                </a:solidFill>
              </a:rPr>
              <a:t>but shall not otherwise take account of any expected transmission constraints or other aspects of the operation of the Transmission System</a:t>
            </a:r>
            <a:r>
              <a:rPr lang="en-AU" sz="1200" i="1" dirty="0" smtClean="0"/>
              <a:t>.”</a:t>
            </a:r>
          </a:p>
          <a:p>
            <a:endParaRPr lang="en-AU" sz="1200" i="1" dirty="0" smtClean="0"/>
          </a:p>
          <a:p>
            <a:endParaRPr lang="en-AU" sz="1200" i="1" dirty="0" smtClean="0"/>
          </a:p>
          <a:p>
            <a:r>
              <a:rPr lang="en-AU" sz="1200" i="1" dirty="0" smtClean="0"/>
              <a:t>5.42 Maximum Import Available Transfer Capacity shall relate to the physical capability of the Interconnector to deliver energy to the Transmission System, and shall take account of any further restrictions placed by any relevant agreement, </a:t>
            </a:r>
            <a:r>
              <a:rPr lang="en-AU" sz="1200" dirty="0" smtClean="0">
                <a:solidFill>
                  <a:srgbClr val="92D050"/>
                </a:solidFill>
              </a:rPr>
              <a:t>the applicable transfer capacity determination procedure</a:t>
            </a:r>
            <a:r>
              <a:rPr lang="en-AU" sz="1200" i="1" dirty="0" smtClean="0">
                <a:solidFill>
                  <a:srgbClr val="92D050"/>
                </a:solidFill>
              </a:rPr>
              <a:t> </a:t>
            </a:r>
            <a:r>
              <a:rPr lang="en-AU" sz="1200" i="1" dirty="0" smtClean="0"/>
              <a:t>or the provisions of any Licence in respect of the Interconnector</a:t>
            </a:r>
            <a:r>
              <a:rPr lang="en-AU" sz="1200" i="1" strike="sngStrike" dirty="0" smtClean="0"/>
              <a:t>, but shall not otherwise take account of any expected transmission constraints or other aspects of the operation of the Transmission System.</a:t>
            </a:r>
          </a:p>
          <a:p>
            <a:endParaRPr lang="en-AU" sz="1200" i="1" strike="sngStrike" dirty="0" smtClean="0"/>
          </a:p>
          <a:p>
            <a:endParaRPr lang="en-AU" sz="1200" i="1" strike="sngStrike" dirty="0" smtClean="0"/>
          </a:p>
          <a:p>
            <a:endParaRPr lang="en-AU" sz="1200" i="1" strike="sngStrike" dirty="0" smtClean="0"/>
          </a:p>
          <a:p>
            <a:endParaRPr lang="en-AU" sz="1200" i="1" strike="sngStrike" dirty="0" smtClean="0"/>
          </a:p>
          <a:p>
            <a:r>
              <a:rPr lang="en-AU" sz="1200" i="1" dirty="0" smtClean="0"/>
              <a:t>Same change for 5.43 the export capacity clause</a:t>
            </a:r>
            <a:endParaRPr lang="en-GB" sz="1200" dirty="0" smtClean="0"/>
          </a:p>
          <a:p>
            <a:endParaRPr lang="en-GB" sz="1200" dirty="0" smtClean="0"/>
          </a:p>
          <a:p>
            <a:endParaRPr lang="en-GB" sz="1200" dirty="0" smtClean="0"/>
          </a:p>
        </p:txBody>
      </p:sp>
      <p:sp>
        <p:nvSpPr>
          <p:cNvPr id="3" name="Rectangle 2"/>
          <p:cNvSpPr/>
          <p:nvPr/>
        </p:nvSpPr>
        <p:spPr>
          <a:xfrm>
            <a:off x="863621" y="178639"/>
            <a:ext cx="7591824" cy="338554"/>
          </a:xfrm>
          <a:prstGeom prst="rect">
            <a:avLst/>
          </a:prstGeom>
        </p:spPr>
        <p:txBody>
          <a:bodyPr wrap="square">
            <a:spAutoFit/>
          </a:bodyPr>
          <a:lstStyle/>
          <a:p>
            <a:pPr algn="r"/>
            <a:r>
              <a:rPr lang="en-AU" sz="1600" b="1" dirty="0" smtClean="0">
                <a:solidFill>
                  <a:schemeClr val="tx2">
                    <a:lumMod val="60000"/>
                    <a:lumOff val="40000"/>
                  </a:schemeClr>
                </a:solidFill>
              </a:rPr>
              <a:t>Modification</a:t>
            </a:r>
            <a:endParaRPr lang="en-GB" sz="1600" b="1" dirty="0">
              <a:solidFill>
                <a:schemeClr val="tx2">
                  <a:lumMod val="60000"/>
                  <a:lumOff val="40000"/>
                </a:schemeClr>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620688"/>
            <a:ext cx="6890989" cy="646331"/>
          </a:xfrm>
          <a:prstGeom prst="rect">
            <a:avLst/>
          </a:prstGeom>
          <a:noFill/>
        </p:spPr>
        <p:txBody>
          <a:bodyPr wrap="none" rtlCol="0">
            <a:spAutoFit/>
          </a:bodyPr>
          <a:lstStyle/>
          <a:p>
            <a:r>
              <a:rPr lang="en-IE" sz="1200" b="1" dirty="0" smtClean="0"/>
              <a:t>ENTSO-E: </a:t>
            </a:r>
            <a:r>
              <a:rPr lang="en-IE" sz="1200" i="1" dirty="0" smtClean="0"/>
              <a:t>Total </a:t>
            </a:r>
            <a:r>
              <a:rPr lang="en-IE" sz="1200" i="1" dirty="0"/>
              <a:t>Transfer Capacity</a:t>
            </a:r>
            <a:r>
              <a:rPr lang="en-IE" sz="1200" dirty="0"/>
              <a:t> </a:t>
            </a:r>
            <a:r>
              <a:rPr lang="en-IE" sz="1200" b="1" dirty="0" smtClean="0"/>
              <a:t>TTC </a:t>
            </a:r>
            <a:r>
              <a:rPr lang="en-IE" sz="1200" dirty="0"/>
              <a:t>is the maximum exchange programme between two areas </a:t>
            </a:r>
            <a:r>
              <a:rPr lang="en-IE" sz="1200" dirty="0" smtClean="0"/>
              <a:t>compatible</a:t>
            </a:r>
          </a:p>
          <a:p>
            <a:r>
              <a:rPr lang="en-IE" sz="1200" dirty="0" smtClean="0"/>
              <a:t> </a:t>
            </a:r>
            <a:r>
              <a:rPr lang="en-IE" sz="1200" dirty="0"/>
              <a:t>with operational security standards applicable at each system if future network conditions</a:t>
            </a:r>
            <a:r>
              <a:rPr lang="en-IE" sz="1200" dirty="0" smtClean="0"/>
              <a:t>,</a:t>
            </a:r>
          </a:p>
          <a:p>
            <a:r>
              <a:rPr lang="en-IE" sz="1200" dirty="0" smtClean="0"/>
              <a:t> generation </a:t>
            </a:r>
            <a:r>
              <a:rPr lang="en-IE" sz="1200" dirty="0"/>
              <a:t>and load </a:t>
            </a:r>
            <a:r>
              <a:rPr lang="en-IE" sz="1200" dirty="0" smtClean="0"/>
              <a:t>patterns </a:t>
            </a:r>
            <a:r>
              <a:rPr lang="en-IE" sz="1200" dirty="0"/>
              <a:t>were perfectly known in advance.</a:t>
            </a:r>
          </a:p>
        </p:txBody>
      </p:sp>
      <p:sp>
        <p:nvSpPr>
          <p:cNvPr id="3" name="TextBox 2"/>
          <p:cNvSpPr txBox="1"/>
          <p:nvPr/>
        </p:nvSpPr>
        <p:spPr>
          <a:xfrm>
            <a:off x="323528" y="1429230"/>
            <a:ext cx="8062380" cy="1015663"/>
          </a:xfrm>
          <a:prstGeom prst="rect">
            <a:avLst/>
          </a:prstGeom>
          <a:noFill/>
        </p:spPr>
        <p:txBody>
          <a:bodyPr wrap="square" rtlCol="0">
            <a:spAutoFit/>
          </a:bodyPr>
          <a:lstStyle/>
          <a:p>
            <a:r>
              <a:rPr lang="en-IE" sz="1200" b="1" dirty="0"/>
              <a:t>ENTSO-E: </a:t>
            </a:r>
            <a:r>
              <a:rPr lang="en-IE" sz="1200" i="1" dirty="0"/>
              <a:t>Transmission Reliability Margin</a:t>
            </a:r>
            <a:r>
              <a:rPr lang="en-IE" sz="1200" dirty="0"/>
              <a:t> </a:t>
            </a:r>
            <a:r>
              <a:rPr lang="en-IE" sz="1200" b="1" dirty="0" smtClean="0"/>
              <a:t>TRM</a:t>
            </a:r>
            <a:r>
              <a:rPr lang="en-IE" sz="1200" dirty="0" smtClean="0"/>
              <a:t> is </a:t>
            </a:r>
            <a:r>
              <a:rPr lang="en-IE" sz="1200" dirty="0"/>
              <a:t>a security margin that copes with uncertainties on the computed TTC values arising from:</a:t>
            </a:r>
          </a:p>
          <a:p>
            <a:pPr lvl="0"/>
            <a:r>
              <a:rPr lang="en-IE" sz="1200" dirty="0"/>
              <a:t>Unintended deviations of physical flows during operation due to the physical functioning of load-frequency </a:t>
            </a:r>
            <a:r>
              <a:rPr lang="en-IE" sz="1200" dirty="0" smtClean="0"/>
              <a:t>regulation</a:t>
            </a:r>
            <a:endParaRPr lang="en-IE" sz="1200" dirty="0"/>
          </a:p>
          <a:p>
            <a:pPr lvl="0"/>
            <a:r>
              <a:rPr lang="en-IE" sz="1200" dirty="0"/>
              <a:t>Emergency exchanges between SOs to cope with unexpected unbalanced situations in real time</a:t>
            </a:r>
          </a:p>
          <a:p>
            <a:r>
              <a:rPr lang="en-IE" sz="1200" dirty="0"/>
              <a:t>Inaccuracies, e.g. in data collection and measurements</a:t>
            </a:r>
          </a:p>
        </p:txBody>
      </p:sp>
      <p:sp>
        <p:nvSpPr>
          <p:cNvPr id="4" name="TextBox 3"/>
          <p:cNvSpPr txBox="1"/>
          <p:nvPr/>
        </p:nvSpPr>
        <p:spPr>
          <a:xfrm>
            <a:off x="395536" y="2643308"/>
            <a:ext cx="7848872" cy="646331"/>
          </a:xfrm>
          <a:prstGeom prst="rect">
            <a:avLst/>
          </a:prstGeom>
          <a:noFill/>
        </p:spPr>
        <p:txBody>
          <a:bodyPr wrap="square" rtlCol="0">
            <a:spAutoFit/>
          </a:bodyPr>
          <a:lstStyle/>
          <a:p>
            <a:r>
              <a:rPr lang="en-IE" sz="1200" b="1" dirty="0"/>
              <a:t>ENTSO-E:</a:t>
            </a:r>
            <a:r>
              <a:rPr lang="en-IE" sz="1200" dirty="0"/>
              <a:t> </a:t>
            </a:r>
            <a:r>
              <a:rPr lang="en-IE" sz="1200" i="1" dirty="0"/>
              <a:t>Net Transfer Capacity </a:t>
            </a:r>
            <a:r>
              <a:rPr lang="en-IE" sz="1200" dirty="0"/>
              <a:t>is defined as </a:t>
            </a:r>
            <a:r>
              <a:rPr lang="en-IE" sz="1200" b="1" dirty="0"/>
              <a:t>NTC = TTC - TRM </a:t>
            </a:r>
            <a:r>
              <a:rPr lang="en-IE" sz="1200" dirty="0"/>
              <a:t>and corresponds to the maximum exchange between two areas compatible with security standards applicable in both areas and taking into account the technical uncertainties on future network conditions</a:t>
            </a:r>
            <a:r>
              <a:rPr lang="en-IE" sz="1200" dirty="0" smtClean="0"/>
              <a:t>.</a:t>
            </a:r>
            <a:endParaRPr lang="en-IE" sz="1200" dirty="0"/>
          </a:p>
        </p:txBody>
      </p:sp>
      <p:sp>
        <p:nvSpPr>
          <p:cNvPr id="5" name="TextBox 4"/>
          <p:cNvSpPr txBox="1"/>
          <p:nvPr/>
        </p:nvSpPr>
        <p:spPr>
          <a:xfrm>
            <a:off x="395535" y="3789040"/>
            <a:ext cx="7603543" cy="461665"/>
          </a:xfrm>
          <a:prstGeom prst="rect">
            <a:avLst/>
          </a:prstGeom>
          <a:noFill/>
        </p:spPr>
        <p:txBody>
          <a:bodyPr wrap="square" rtlCol="0">
            <a:spAutoFit/>
          </a:bodyPr>
          <a:lstStyle/>
          <a:p>
            <a:r>
              <a:rPr lang="en-IE" sz="1200" b="1" dirty="0" smtClean="0"/>
              <a:t>ENTSO-E:</a:t>
            </a:r>
            <a:r>
              <a:rPr lang="en-IE" sz="1200" dirty="0" smtClean="0"/>
              <a:t> Already Allocated Capacity </a:t>
            </a:r>
            <a:r>
              <a:rPr lang="en-IE" sz="1200" b="1" dirty="0" smtClean="0"/>
              <a:t>AAC</a:t>
            </a:r>
            <a:r>
              <a:rPr lang="en-IE" sz="1200" dirty="0" smtClean="0"/>
              <a:t> is the total amount of allocated transmission capacity rights, whether they are capacity or exchange programmes depending on the allocation method.</a:t>
            </a:r>
            <a:endParaRPr lang="en-IE" sz="1200" dirty="0"/>
          </a:p>
        </p:txBody>
      </p:sp>
      <p:sp>
        <p:nvSpPr>
          <p:cNvPr id="6" name="TextBox 5"/>
          <p:cNvSpPr txBox="1"/>
          <p:nvPr/>
        </p:nvSpPr>
        <p:spPr>
          <a:xfrm>
            <a:off x="395535" y="4509120"/>
            <a:ext cx="8202899" cy="646331"/>
          </a:xfrm>
          <a:prstGeom prst="rect">
            <a:avLst/>
          </a:prstGeom>
          <a:noFill/>
        </p:spPr>
        <p:txBody>
          <a:bodyPr wrap="square" rtlCol="0">
            <a:spAutoFit/>
          </a:bodyPr>
          <a:lstStyle/>
          <a:p>
            <a:r>
              <a:rPr lang="en-IE" sz="1200" b="1" dirty="0" smtClean="0"/>
              <a:t>ENTSO-E:</a:t>
            </a:r>
            <a:r>
              <a:rPr lang="en-IE" sz="1200" dirty="0" smtClean="0"/>
              <a:t> </a:t>
            </a:r>
            <a:r>
              <a:rPr lang="en-IE" sz="1200" i="1" dirty="0" smtClean="0"/>
              <a:t>Available Transmission Capacity</a:t>
            </a:r>
            <a:r>
              <a:rPr lang="en-IE" sz="1200" dirty="0" smtClean="0"/>
              <a:t> is the part of NTC that remains available, after each phase of the allocation procedure, for further commercial activity.  ATC is given the following equation: </a:t>
            </a:r>
            <a:r>
              <a:rPr lang="en-IE" sz="1200" b="1" dirty="0" smtClean="0"/>
              <a:t>ATC = NTC – AAC</a:t>
            </a:r>
            <a:r>
              <a:rPr lang="en-IE" sz="1200" dirty="0" smtClean="0"/>
              <a:t>.</a:t>
            </a:r>
          </a:p>
          <a:p>
            <a:endParaRPr lang="en-IE" sz="1200" dirty="0"/>
          </a:p>
        </p:txBody>
      </p:sp>
      <p:sp>
        <p:nvSpPr>
          <p:cNvPr id="7" name="TextBox 6"/>
          <p:cNvSpPr txBox="1"/>
          <p:nvPr/>
        </p:nvSpPr>
        <p:spPr>
          <a:xfrm>
            <a:off x="395535" y="5155451"/>
            <a:ext cx="7161704" cy="830997"/>
          </a:xfrm>
          <a:prstGeom prst="rect">
            <a:avLst/>
          </a:prstGeom>
          <a:noFill/>
        </p:spPr>
        <p:txBody>
          <a:bodyPr wrap="none" rtlCol="0">
            <a:spAutoFit/>
          </a:bodyPr>
          <a:lstStyle/>
          <a:p>
            <a:pPr lvl="0">
              <a:buFont typeface="Arial" pitchFamily="34" charset="0"/>
              <a:buChar char="•"/>
            </a:pPr>
            <a:r>
              <a:rPr lang="en-IE" sz="1600" dirty="0" smtClean="0"/>
              <a:t>NTC - refers to the link capability, taking account of transmission constraints</a:t>
            </a:r>
          </a:p>
          <a:p>
            <a:pPr lvl="0">
              <a:buFont typeface="Arial" pitchFamily="34" charset="0"/>
              <a:buChar char="•"/>
            </a:pPr>
            <a:r>
              <a:rPr lang="en-IE" sz="1600" dirty="0" smtClean="0"/>
              <a:t>ATC  - refers to remaining capacity available for explicit and implicit auctions</a:t>
            </a:r>
          </a:p>
          <a:p>
            <a:endParaRPr lang="en-IE" sz="1600" dirty="0"/>
          </a:p>
        </p:txBody>
      </p:sp>
      <p:sp>
        <p:nvSpPr>
          <p:cNvPr id="8" name="Rectangle 7"/>
          <p:cNvSpPr/>
          <p:nvPr/>
        </p:nvSpPr>
        <p:spPr>
          <a:xfrm>
            <a:off x="794084" y="178639"/>
            <a:ext cx="7591824" cy="276999"/>
          </a:xfrm>
          <a:prstGeom prst="rect">
            <a:avLst/>
          </a:prstGeom>
        </p:spPr>
        <p:txBody>
          <a:bodyPr wrap="square">
            <a:spAutoFit/>
          </a:bodyPr>
          <a:lstStyle/>
          <a:p>
            <a:pPr algn="r"/>
            <a:r>
              <a:rPr lang="en-AU" sz="1200" b="1" dirty="0" smtClean="0">
                <a:solidFill>
                  <a:schemeClr val="tx2">
                    <a:lumMod val="60000"/>
                    <a:lumOff val="40000"/>
                  </a:schemeClr>
                </a:solidFill>
              </a:rPr>
              <a:t>ATC / NTC</a:t>
            </a:r>
            <a:endParaRPr lang="en-GB" sz="1200" b="1" dirty="0">
              <a:solidFill>
                <a:schemeClr val="tx2">
                  <a:lumMod val="60000"/>
                  <a:lumOff val="40000"/>
                </a:schemeClr>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3"/>
          <p:cNvSpPr txBox="1"/>
          <p:nvPr/>
        </p:nvSpPr>
        <p:spPr>
          <a:xfrm>
            <a:off x="359532" y="469224"/>
            <a:ext cx="2880320" cy="30777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E" sz="1400" b="1" dirty="0" smtClean="0"/>
              <a:t>Interconnector Transfer capacity</a:t>
            </a:r>
            <a:endParaRPr lang="en-IE" sz="1400" b="1" dirty="0"/>
          </a:p>
        </p:txBody>
      </p:sp>
      <p:sp>
        <p:nvSpPr>
          <p:cNvPr id="33" name="TextBox 32"/>
          <p:cNvSpPr txBox="1"/>
          <p:nvPr/>
        </p:nvSpPr>
        <p:spPr>
          <a:xfrm>
            <a:off x="691563" y="1175408"/>
            <a:ext cx="4034501" cy="369332"/>
          </a:xfrm>
          <a:prstGeom prst="rect">
            <a:avLst/>
          </a:prstGeom>
          <a:noFill/>
          <a:ln>
            <a:solidFill>
              <a:schemeClr val="tx1"/>
            </a:solidFill>
          </a:ln>
        </p:spPr>
        <p:txBody>
          <a:bodyPr wrap="square" rtlCol="0">
            <a:spAutoFit/>
          </a:bodyPr>
          <a:lstStyle/>
          <a:p>
            <a:pPr algn="ctr"/>
            <a:r>
              <a:rPr lang="en-GB" dirty="0" smtClean="0"/>
              <a:t>Interconnector Owner </a:t>
            </a:r>
            <a:endParaRPr lang="en-GB" dirty="0"/>
          </a:p>
        </p:txBody>
      </p:sp>
      <p:sp>
        <p:nvSpPr>
          <p:cNvPr id="34" name="TextBox 33"/>
          <p:cNvSpPr txBox="1"/>
          <p:nvPr/>
        </p:nvSpPr>
        <p:spPr>
          <a:xfrm>
            <a:off x="3112033" y="2611146"/>
            <a:ext cx="1790380" cy="738664"/>
          </a:xfrm>
          <a:prstGeom prst="rect">
            <a:avLst/>
          </a:prstGeom>
          <a:noFill/>
          <a:ln>
            <a:solidFill>
              <a:schemeClr val="tx1"/>
            </a:solidFill>
          </a:ln>
        </p:spPr>
        <p:txBody>
          <a:bodyPr wrap="square" rtlCol="0">
            <a:spAutoFit/>
          </a:bodyPr>
          <a:lstStyle/>
          <a:p>
            <a:pPr algn="ctr"/>
            <a:r>
              <a:rPr lang="en-GB" sz="1400" dirty="0" smtClean="0"/>
              <a:t>Interconnector Administrator</a:t>
            </a:r>
          </a:p>
          <a:p>
            <a:pPr algn="ctr"/>
            <a:r>
              <a:rPr lang="en-GB" sz="1400" dirty="0" smtClean="0"/>
              <a:t>AMP </a:t>
            </a:r>
            <a:endParaRPr lang="en-GB" sz="1400" dirty="0"/>
          </a:p>
        </p:txBody>
      </p:sp>
      <p:sp>
        <p:nvSpPr>
          <p:cNvPr id="35" name="TextBox 34"/>
          <p:cNvSpPr txBox="1"/>
          <p:nvPr/>
        </p:nvSpPr>
        <p:spPr>
          <a:xfrm>
            <a:off x="691563" y="2757557"/>
            <a:ext cx="659155" cy="1477328"/>
          </a:xfrm>
          <a:prstGeom prst="rect">
            <a:avLst/>
          </a:prstGeom>
          <a:noFill/>
          <a:ln>
            <a:solidFill>
              <a:schemeClr val="tx1"/>
            </a:solidFill>
          </a:ln>
        </p:spPr>
        <p:txBody>
          <a:bodyPr wrap="none" rtlCol="0">
            <a:spAutoFit/>
          </a:bodyPr>
          <a:lstStyle/>
          <a:p>
            <a:endParaRPr lang="en-GB" dirty="0" smtClean="0"/>
          </a:p>
          <a:p>
            <a:endParaRPr lang="en-GB" dirty="0" smtClean="0"/>
          </a:p>
          <a:p>
            <a:r>
              <a:rPr lang="en-GB" dirty="0" smtClean="0"/>
              <a:t>TSO</a:t>
            </a:r>
          </a:p>
          <a:p>
            <a:endParaRPr lang="en-GB" dirty="0" smtClean="0"/>
          </a:p>
          <a:p>
            <a:endParaRPr lang="en-GB" dirty="0"/>
          </a:p>
        </p:txBody>
      </p:sp>
      <p:sp>
        <p:nvSpPr>
          <p:cNvPr id="36" name="TextBox 35"/>
          <p:cNvSpPr txBox="1"/>
          <p:nvPr/>
        </p:nvSpPr>
        <p:spPr>
          <a:xfrm>
            <a:off x="6259411" y="2795811"/>
            <a:ext cx="638316" cy="276999"/>
          </a:xfrm>
          <a:prstGeom prst="rect">
            <a:avLst/>
          </a:prstGeom>
          <a:noFill/>
          <a:ln>
            <a:solidFill>
              <a:schemeClr val="tx1"/>
            </a:solidFill>
          </a:ln>
        </p:spPr>
        <p:txBody>
          <a:bodyPr wrap="none" rtlCol="0">
            <a:spAutoFit/>
          </a:bodyPr>
          <a:lstStyle/>
          <a:p>
            <a:r>
              <a:rPr lang="en-GB" sz="1200" dirty="0" smtClean="0"/>
              <a:t>SEMO</a:t>
            </a:r>
            <a:endParaRPr lang="en-GB" sz="1200" dirty="0"/>
          </a:p>
        </p:txBody>
      </p:sp>
      <p:cxnSp>
        <p:nvCxnSpPr>
          <p:cNvPr id="38" name="Straight Arrow Connector 37"/>
          <p:cNvCxnSpPr/>
          <p:nvPr/>
        </p:nvCxnSpPr>
        <p:spPr>
          <a:xfrm>
            <a:off x="5033042" y="2896057"/>
            <a:ext cx="1037345"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9" name="TextBox 38"/>
          <p:cNvSpPr txBox="1"/>
          <p:nvPr/>
        </p:nvSpPr>
        <p:spPr>
          <a:xfrm>
            <a:off x="1350718" y="4957246"/>
            <a:ext cx="1208985" cy="276999"/>
          </a:xfrm>
          <a:prstGeom prst="rect">
            <a:avLst/>
          </a:prstGeom>
          <a:noFill/>
        </p:spPr>
        <p:txBody>
          <a:bodyPr wrap="none" rtlCol="0">
            <a:spAutoFit/>
          </a:bodyPr>
          <a:lstStyle/>
          <a:p>
            <a:r>
              <a:rPr lang="en-GB" sz="1200" dirty="0" smtClean="0"/>
              <a:t>capacity (NTC)</a:t>
            </a:r>
            <a:endParaRPr lang="en-GB" sz="1200" dirty="0"/>
          </a:p>
        </p:txBody>
      </p:sp>
      <p:sp>
        <p:nvSpPr>
          <p:cNvPr id="41" name="TextBox 40"/>
          <p:cNvSpPr txBox="1"/>
          <p:nvPr/>
        </p:nvSpPr>
        <p:spPr>
          <a:xfrm>
            <a:off x="7620740" y="2665224"/>
            <a:ext cx="1208985" cy="461665"/>
          </a:xfrm>
          <a:prstGeom prst="rect">
            <a:avLst/>
          </a:prstGeom>
          <a:noFill/>
          <a:ln>
            <a:solidFill>
              <a:schemeClr val="tx1"/>
            </a:solidFill>
          </a:ln>
        </p:spPr>
        <p:txBody>
          <a:bodyPr wrap="none" rtlCol="0">
            <a:spAutoFit/>
          </a:bodyPr>
          <a:lstStyle/>
          <a:p>
            <a:pPr algn="ctr"/>
            <a:r>
              <a:rPr lang="en-GB" sz="1200" dirty="0" smtClean="0"/>
              <a:t>Interconnector </a:t>
            </a:r>
          </a:p>
          <a:p>
            <a:pPr algn="ctr"/>
            <a:r>
              <a:rPr lang="en-GB" sz="1200" dirty="0" smtClean="0"/>
              <a:t>users</a:t>
            </a:r>
            <a:endParaRPr lang="en-GB" sz="1200" dirty="0"/>
          </a:p>
        </p:txBody>
      </p:sp>
      <p:cxnSp>
        <p:nvCxnSpPr>
          <p:cNvPr id="42" name="Straight Arrow Connector 41"/>
          <p:cNvCxnSpPr/>
          <p:nvPr/>
        </p:nvCxnSpPr>
        <p:spPr>
          <a:xfrm>
            <a:off x="6990649" y="2896057"/>
            <a:ext cx="491778"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8" name="Straight Connector 47"/>
          <p:cNvCxnSpPr>
            <a:endCxn id="34" idx="0"/>
          </p:cNvCxnSpPr>
          <p:nvPr/>
        </p:nvCxnSpPr>
        <p:spPr>
          <a:xfrm>
            <a:off x="4007223" y="1544740"/>
            <a:ext cx="0" cy="1066406"/>
          </a:xfrm>
          <a:prstGeom prst="line">
            <a:avLst/>
          </a:prstGeom>
          <a:ln>
            <a:prstDash val="dash"/>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p:nvPr/>
        </p:nvCxnSpPr>
        <p:spPr>
          <a:xfrm>
            <a:off x="1832861" y="2896057"/>
            <a:ext cx="1037345"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57" name="TextBox 56"/>
          <p:cNvSpPr txBox="1"/>
          <p:nvPr/>
        </p:nvSpPr>
        <p:spPr>
          <a:xfrm>
            <a:off x="5955095" y="4957246"/>
            <a:ext cx="1189556" cy="276999"/>
          </a:xfrm>
          <a:prstGeom prst="rect">
            <a:avLst/>
          </a:prstGeom>
          <a:noFill/>
        </p:spPr>
        <p:txBody>
          <a:bodyPr wrap="none" rtlCol="0">
            <a:spAutoFit/>
          </a:bodyPr>
          <a:lstStyle/>
          <a:p>
            <a:r>
              <a:rPr lang="en-GB" sz="1200" dirty="0" smtClean="0"/>
              <a:t>capacity (ATC)</a:t>
            </a:r>
            <a:endParaRPr lang="en-GB" sz="1200" dirty="0"/>
          </a:p>
        </p:txBody>
      </p:sp>
      <p:cxnSp>
        <p:nvCxnSpPr>
          <p:cNvPr id="58" name="Straight Connector 57"/>
          <p:cNvCxnSpPr>
            <a:endCxn id="35" idx="0"/>
          </p:cNvCxnSpPr>
          <p:nvPr/>
        </p:nvCxnSpPr>
        <p:spPr>
          <a:xfrm>
            <a:off x="1021141" y="1544740"/>
            <a:ext cx="0" cy="1212817"/>
          </a:xfrm>
          <a:prstGeom prst="line">
            <a:avLst/>
          </a:prstGeom>
          <a:ln>
            <a:prstDash val="dash"/>
          </a:ln>
        </p:spPr>
        <p:style>
          <a:lnRef idx="2">
            <a:schemeClr val="accent1"/>
          </a:lnRef>
          <a:fillRef idx="0">
            <a:schemeClr val="accent1"/>
          </a:fillRef>
          <a:effectRef idx="1">
            <a:schemeClr val="accent1"/>
          </a:effectRef>
          <a:fontRef idx="minor">
            <a:schemeClr val="tx1"/>
          </a:fontRef>
        </p:style>
      </p:cxnSp>
      <p:sp>
        <p:nvSpPr>
          <p:cNvPr id="63" name="TextBox 62"/>
          <p:cNvSpPr txBox="1"/>
          <p:nvPr/>
        </p:nvSpPr>
        <p:spPr>
          <a:xfrm>
            <a:off x="3510506" y="1775012"/>
            <a:ext cx="990977" cy="246221"/>
          </a:xfrm>
          <a:prstGeom prst="rect">
            <a:avLst/>
          </a:prstGeom>
          <a:solidFill>
            <a:schemeClr val="bg1"/>
          </a:solidFill>
          <a:ln>
            <a:noFill/>
          </a:ln>
        </p:spPr>
        <p:txBody>
          <a:bodyPr wrap="none" rtlCol="0">
            <a:spAutoFit/>
          </a:bodyPr>
          <a:lstStyle/>
          <a:p>
            <a:r>
              <a:rPr lang="en-GB" sz="1000" dirty="0" smtClean="0"/>
              <a:t>appointed role</a:t>
            </a:r>
            <a:endParaRPr lang="en-GB" sz="1000" dirty="0"/>
          </a:p>
        </p:txBody>
      </p:sp>
      <p:sp>
        <p:nvSpPr>
          <p:cNvPr id="64" name="TextBox 63"/>
          <p:cNvSpPr txBox="1"/>
          <p:nvPr/>
        </p:nvSpPr>
        <p:spPr>
          <a:xfrm>
            <a:off x="532131" y="1775012"/>
            <a:ext cx="829073" cy="246221"/>
          </a:xfrm>
          <a:prstGeom prst="rect">
            <a:avLst/>
          </a:prstGeom>
          <a:solidFill>
            <a:schemeClr val="bg1"/>
          </a:solidFill>
          <a:ln>
            <a:noFill/>
          </a:ln>
        </p:spPr>
        <p:txBody>
          <a:bodyPr wrap="none" rtlCol="0">
            <a:spAutoFit/>
          </a:bodyPr>
          <a:lstStyle/>
          <a:p>
            <a:r>
              <a:rPr lang="en-GB" sz="1000" dirty="0" smtClean="0"/>
              <a:t>agreement </a:t>
            </a:r>
            <a:endParaRPr lang="en-GB" sz="1000" dirty="0"/>
          </a:p>
        </p:txBody>
      </p:sp>
      <p:sp>
        <p:nvSpPr>
          <p:cNvPr id="65" name="Left Brace 64"/>
          <p:cNvSpPr/>
          <p:nvPr/>
        </p:nvSpPr>
        <p:spPr>
          <a:xfrm rot="16200000">
            <a:off x="1732476" y="3295213"/>
            <a:ext cx="307036" cy="2707724"/>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a:p>
        </p:txBody>
      </p:sp>
      <p:sp>
        <p:nvSpPr>
          <p:cNvPr id="66" name="Left Brace 65"/>
          <p:cNvSpPr/>
          <p:nvPr/>
        </p:nvSpPr>
        <p:spPr>
          <a:xfrm rot="16200000">
            <a:off x="6415650" y="2597543"/>
            <a:ext cx="307036" cy="4135371"/>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a:p>
        </p:txBody>
      </p:sp>
      <p:sp>
        <p:nvSpPr>
          <p:cNvPr id="19" name="Rectangle 18"/>
          <p:cNvSpPr/>
          <p:nvPr/>
        </p:nvSpPr>
        <p:spPr>
          <a:xfrm>
            <a:off x="794084" y="178639"/>
            <a:ext cx="7591824" cy="276999"/>
          </a:xfrm>
          <a:prstGeom prst="rect">
            <a:avLst/>
          </a:prstGeom>
        </p:spPr>
        <p:txBody>
          <a:bodyPr wrap="square">
            <a:spAutoFit/>
          </a:bodyPr>
          <a:lstStyle/>
          <a:p>
            <a:pPr algn="r"/>
            <a:r>
              <a:rPr lang="en-AU" sz="1200" b="1" dirty="0" smtClean="0">
                <a:solidFill>
                  <a:schemeClr val="tx2">
                    <a:lumMod val="60000"/>
                    <a:lumOff val="40000"/>
                  </a:schemeClr>
                </a:solidFill>
              </a:rPr>
              <a:t>ATC / NTC</a:t>
            </a:r>
            <a:endParaRPr lang="en-GB" sz="1200" b="1" dirty="0">
              <a:solidFill>
                <a:schemeClr val="tx2">
                  <a:lumMod val="60000"/>
                  <a:lumOff val="40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933819" y="923827"/>
            <a:ext cx="7333488" cy="3416320"/>
          </a:xfrm>
          <a:prstGeom prst="rect">
            <a:avLst/>
          </a:prstGeom>
          <a:noFill/>
        </p:spPr>
        <p:txBody>
          <a:bodyPr wrap="square" rtlCol="0">
            <a:spAutoFit/>
          </a:bodyPr>
          <a:lstStyle/>
          <a:p>
            <a:endParaRPr lang="en-IE" sz="1200" dirty="0" smtClean="0"/>
          </a:p>
          <a:p>
            <a:pPr>
              <a:buFont typeface="Arial" pitchFamily="34" charset="0"/>
              <a:buChar char="•"/>
            </a:pPr>
            <a:r>
              <a:rPr lang="en-IE" sz="2000" dirty="0" smtClean="0"/>
              <a:t>   Interconnection and System Security</a:t>
            </a:r>
          </a:p>
          <a:p>
            <a:pPr>
              <a:buFont typeface="Arial" pitchFamily="34" charset="0"/>
              <a:buChar char="•"/>
            </a:pPr>
            <a:endParaRPr lang="en-IE" sz="2000" dirty="0" smtClean="0"/>
          </a:p>
          <a:p>
            <a:pPr>
              <a:buFont typeface="Arial" pitchFamily="34" charset="0"/>
              <a:buChar char="•"/>
            </a:pPr>
            <a:r>
              <a:rPr lang="en-IE" sz="2000" dirty="0" smtClean="0"/>
              <a:t>   Interconnector transfer capacity </a:t>
            </a:r>
            <a:r>
              <a:rPr lang="en-AU" sz="2000" dirty="0" smtClean="0"/>
              <a:t>determination </a:t>
            </a:r>
            <a:r>
              <a:rPr lang="en-IE" sz="2000" dirty="0" smtClean="0"/>
              <a:t>pro</a:t>
            </a:r>
            <a:r>
              <a:rPr lang="en-AU" sz="2000" dirty="0" smtClean="0"/>
              <a:t>cess</a:t>
            </a:r>
          </a:p>
          <a:p>
            <a:pPr>
              <a:buFont typeface="Arial" pitchFamily="34" charset="0"/>
              <a:buChar char="•"/>
            </a:pPr>
            <a:endParaRPr lang="en-AU" sz="2000" dirty="0" smtClean="0"/>
          </a:p>
          <a:p>
            <a:pPr>
              <a:buFont typeface="Arial" pitchFamily="34" charset="0"/>
              <a:buChar char="•"/>
            </a:pPr>
            <a:r>
              <a:rPr lang="en-AU" sz="2000" dirty="0" smtClean="0"/>
              <a:t>   TSC  Modification </a:t>
            </a:r>
          </a:p>
          <a:p>
            <a:pPr>
              <a:buFont typeface="Arial" pitchFamily="34" charset="0"/>
              <a:buChar char="•"/>
            </a:pPr>
            <a:endParaRPr lang="en-AU" sz="2000" dirty="0" smtClean="0"/>
          </a:p>
          <a:p>
            <a:pPr>
              <a:buFont typeface="Arial" pitchFamily="34" charset="0"/>
              <a:buChar char="•"/>
            </a:pPr>
            <a:r>
              <a:rPr lang="en-AU" sz="2000" dirty="0" smtClean="0"/>
              <a:t>   NTC / ATC terminology  discussion</a:t>
            </a:r>
            <a:endParaRPr lang="en-IE" sz="2000" dirty="0" smtClean="0"/>
          </a:p>
          <a:p>
            <a:pPr>
              <a:buFont typeface="Arial" pitchFamily="34" charset="0"/>
              <a:buChar char="•"/>
            </a:pPr>
            <a:endParaRPr lang="en-IE" sz="2000" dirty="0" smtClean="0"/>
          </a:p>
          <a:p>
            <a:pPr>
              <a:buFont typeface="Arial" pitchFamily="34" charset="0"/>
              <a:buChar char="•"/>
            </a:pPr>
            <a:endParaRPr lang="en-AU" sz="1600" dirty="0" smtClean="0"/>
          </a:p>
          <a:p>
            <a:pPr>
              <a:buFont typeface="Arial" pitchFamily="34" charset="0"/>
              <a:buChar char="•"/>
            </a:pPr>
            <a:endParaRPr lang="en-AU" sz="1400" dirty="0" smtClean="0"/>
          </a:p>
          <a:p>
            <a:pPr>
              <a:buFont typeface="Arial" pitchFamily="34" charset="0"/>
              <a:buChar char="•"/>
            </a:pPr>
            <a:endParaRPr lang="en-AU" sz="1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00186" y="706931"/>
            <a:ext cx="8448430" cy="5139869"/>
          </a:xfrm>
          <a:prstGeom prst="rect">
            <a:avLst/>
          </a:prstGeom>
          <a:noFill/>
        </p:spPr>
        <p:txBody>
          <a:bodyPr wrap="square" rtlCol="0">
            <a:spAutoFit/>
          </a:bodyPr>
          <a:lstStyle/>
          <a:p>
            <a:endParaRPr lang="en-IE" sz="1200" dirty="0" smtClean="0"/>
          </a:p>
          <a:p>
            <a:pPr>
              <a:buFont typeface="Arial" pitchFamily="34" charset="0"/>
              <a:buChar char="•"/>
            </a:pPr>
            <a:r>
              <a:rPr lang="en-IE" sz="1400" dirty="0" smtClean="0"/>
              <a:t> </a:t>
            </a:r>
            <a:r>
              <a:rPr lang="en-AU" sz="1600" dirty="0" smtClean="0"/>
              <a:t>One of the prime obligations of TSOs is to operate the power system in a secure manner</a:t>
            </a:r>
          </a:p>
          <a:p>
            <a:pPr>
              <a:buFont typeface="Arial" pitchFamily="34" charset="0"/>
              <a:buChar char="•"/>
            </a:pPr>
            <a:endParaRPr lang="en-AU" sz="1600" dirty="0" smtClean="0"/>
          </a:p>
          <a:p>
            <a:pPr>
              <a:buFont typeface="Arial" pitchFamily="34" charset="0"/>
              <a:buChar char="•"/>
            </a:pPr>
            <a:r>
              <a:rPr lang="en-AU" sz="1600" dirty="0" smtClean="0"/>
              <a:t> Includes managing the effects that inter-jurisdictional interconnector flows have on the power system</a:t>
            </a:r>
          </a:p>
          <a:p>
            <a:pPr hangingPunct="0"/>
            <a:endParaRPr lang="en-AU" sz="1200" dirty="0" smtClean="0"/>
          </a:p>
          <a:p>
            <a:pPr hangingPunct="0"/>
            <a:endParaRPr lang="en-AU" sz="1200" dirty="0" smtClean="0"/>
          </a:p>
          <a:p>
            <a:pPr hangingPunct="0"/>
            <a:r>
              <a:rPr lang="en-AU" sz="1200" dirty="0" smtClean="0"/>
              <a:t>Regulation (EC) No. 714/2009 as stated in </a:t>
            </a:r>
            <a:r>
              <a:rPr lang="en-IE" sz="1200" dirty="0" smtClean="0"/>
              <a:t>article 1:</a:t>
            </a:r>
            <a:r>
              <a:rPr lang="en-AU" sz="1200" dirty="0" smtClean="0"/>
              <a:t>  </a:t>
            </a:r>
            <a:endParaRPr lang="en-GB" sz="1200" dirty="0" smtClean="0"/>
          </a:p>
          <a:p>
            <a:pPr hangingPunct="0"/>
            <a:r>
              <a:rPr lang="en-AU" sz="1200" dirty="0" smtClean="0"/>
              <a:t> </a:t>
            </a:r>
            <a:endParaRPr lang="en-GB" sz="1200" dirty="0" smtClean="0"/>
          </a:p>
          <a:p>
            <a:pPr hangingPunct="0"/>
            <a:r>
              <a:rPr lang="en-AU" sz="1200" i="1" dirty="0" smtClean="0"/>
              <a:t>(16) The precondition for effective competition in the internal market in electricity is non- discriminatory and transparent charges for network use including interconnector lines in the transmission system. The available capacity of those lines should be set at the maximum levels consistent with the safety standards of </a:t>
            </a:r>
            <a:r>
              <a:rPr lang="en-AU" sz="1200" b="1" i="1" dirty="0" smtClean="0">
                <a:solidFill>
                  <a:srgbClr val="FF0000"/>
                </a:solidFill>
              </a:rPr>
              <a:t>secure network operation.</a:t>
            </a:r>
          </a:p>
          <a:p>
            <a:endParaRPr lang="en-AU" sz="1200" dirty="0" smtClean="0"/>
          </a:p>
          <a:p>
            <a:pPr>
              <a:buFont typeface="Arial" pitchFamily="34" charset="0"/>
              <a:buChar char="•"/>
            </a:pPr>
            <a:r>
              <a:rPr lang="en-AU" sz="1200" dirty="0" smtClean="0"/>
              <a:t> </a:t>
            </a:r>
            <a:r>
              <a:rPr lang="en-AU" sz="1600" dirty="0" smtClean="0"/>
              <a:t>Full transfer capacity between jurisdictions may be limited at times, depending on interconnector equipment and the connecting transmission systems </a:t>
            </a:r>
          </a:p>
          <a:p>
            <a:pPr>
              <a:buFont typeface="Arial" pitchFamily="34" charset="0"/>
              <a:buChar char="•"/>
            </a:pPr>
            <a:endParaRPr lang="en-AU" sz="1600" dirty="0" smtClean="0"/>
          </a:p>
          <a:p>
            <a:pPr>
              <a:buFont typeface="Arial" pitchFamily="34" charset="0"/>
              <a:buChar char="•"/>
            </a:pPr>
            <a:r>
              <a:rPr lang="en-AU" sz="1600" dirty="0" smtClean="0"/>
              <a:t> The facility for TSOs to determine and set transfer limits on inter-jurisdictional flow to respect security standards is required to ensure the secure operation of the transmission system</a:t>
            </a:r>
          </a:p>
          <a:p>
            <a:endParaRPr lang="en-AU" sz="1600" dirty="0" smtClean="0"/>
          </a:p>
          <a:p>
            <a:pPr>
              <a:buFont typeface="Arial" pitchFamily="34" charset="0"/>
              <a:buChar char="•"/>
            </a:pPr>
            <a:endParaRPr lang="en-AU" sz="1600" dirty="0" smtClean="0"/>
          </a:p>
          <a:p>
            <a:pPr>
              <a:buFont typeface="Arial" pitchFamily="34" charset="0"/>
              <a:buChar char="•"/>
            </a:pPr>
            <a:endParaRPr lang="en-AU" sz="1400" dirty="0" smtClean="0"/>
          </a:p>
          <a:p>
            <a:pPr>
              <a:buFont typeface="Arial" pitchFamily="34" charset="0"/>
              <a:buChar char="•"/>
            </a:pPr>
            <a:endParaRPr lang="en-AU" sz="1400" dirty="0" smtClean="0"/>
          </a:p>
        </p:txBody>
      </p:sp>
      <p:sp>
        <p:nvSpPr>
          <p:cNvPr id="3" name="Rectangle 2"/>
          <p:cNvSpPr/>
          <p:nvPr/>
        </p:nvSpPr>
        <p:spPr>
          <a:xfrm>
            <a:off x="1429230" y="178639"/>
            <a:ext cx="7591824" cy="276999"/>
          </a:xfrm>
          <a:prstGeom prst="rect">
            <a:avLst/>
          </a:prstGeom>
        </p:spPr>
        <p:txBody>
          <a:bodyPr wrap="square">
            <a:spAutoFit/>
          </a:bodyPr>
          <a:lstStyle/>
          <a:p>
            <a:pPr algn="r"/>
            <a:r>
              <a:rPr lang="en-AU" sz="1200" b="1" dirty="0" smtClean="0">
                <a:solidFill>
                  <a:schemeClr val="tx2">
                    <a:lumMod val="60000"/>
                    <a:lumOff val="40000"/>
                  </a:schemeClr>
                </a:solidFill>
              </a:rPr>
              <a:t>Interconnection and System Security</a:t>
            </a:r>
            <a:endParaRPr lang="en-GB" sz="1200" b="1" dirty="0">
              <a:solidFill>
                <a:schemeClr val="tx2">
                  <a:lumMod val="60000"/>
                  <a:lumOff val="40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2735796" y="2576807"/>
            <a:ext cx="3672408" cy="576064"/>
          </a:xfrm>
          <a:prstGeom prst="ellipse">
            <a:avLst/>
          </a:prstGeom>
          <a:solidFill>
            <a:schemeClr val="accent2">
              <a:lumMod val="20000"/>
              <a:lumOff val="80000"/>
            </a:schemeClr>
          </a:solidFill>
          <a:ln w="2540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p>
        </p:txBody>
      </p:sp>
      <p:sp>
        <p:nvSpPr>
          <p:cNvPr id="7" name="Oval 6"/>
          <p:cNvSpPr/>
          <p:nvPr/>
        </p:nvSpPr>
        <p:spPr>
          <a:xfrm>
            <a:off x="6408204" y="2432791"/>
            <a:ext cx="2088232" cy="792088"/>
          </a:xfrm>
          <a:prstGeom prst="ellipse">
            <a:avLst/>
          </a:prstGeom>
          <a:solidFill>
            <a:schemeClr val="tx2">
              <a:lumMod val="20000"/>
              <a:lumOff val="80000"/>
            </a:schemeClr>
          </a:solidFill>
          <a:ln w="9525">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p>
        </p:txBody>
      </p:sp>
      <p:sp>
        <p:nvSpPr>
          <p:cNvPr id="8" name="Oval 7"/>
          <p:cNvSpPr/>
          <p:nvPr/>
        </p:nvSpPr>
        <p:spPr>
          <a:xfrm>
            <a:off x="791580" y="2504799"/>
            <a:ext cx="1944216" cy="792088"/>
          </a:xfrm>
          <a:prstGeom prst="ellipse">
            <a:avLst/>
          </a:prstGeom>
          <a:solidFill>
            <a:schemeClr val="accent3">
              <a:lumMod val="20000"/>
              <a:lumOff val="80000"/>
            </a:schemeClr>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p>
        </p:txBody>
      </p:sp>
      <p:sp>
        <p:nvSpPr>
          <p:cNvPr id="9" name="TextBox 3"/>
          <p:cNvSpPr txBox="1"/>
          <p:nvPr/>
        </p:nvSpPr>
        <p:spPr>
          <a:xfrm>
            <a:off x="359532" y="469224"/>
            <a:ext cx="2880320" cy="30777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E" sz="1400" b="1" dirty="0" smtClean="0"/>
              <a:t>Interconnector Transfer capacity</a:t>
            </a:r>
            <a:endParaRPr lang="en-IE" sz="1400" b="1" dirty="0"/>
          </a:p>
        </p:txBody>
      </p:sp>
      <p:cxnSp>
        <p:nvCxnSpPr>
          <p:cNvPr id="10" name="Straight Connector 9"/>
          <p:cNvCxnSpPr/>
          <p:nvPr/>
        </p:nvCxnSpPr>
        <p:spPr>
          <a:xfrm rot="5400000">
            <a:off x="2231740" y="2864839"/>
            <a:ext cx="1008112"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735796" y="2864839"/>
            <a:ext cx="3672408"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5904148" y="2864839"/>
            <a:ext cx="1008112"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223628" y="2648815"/>
            <a:ext cx="1512168"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151620" y="3080863"/>
            <a:ext cx="1584176"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408204" y="2648815"/>
            <a:ext cx="1656184"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408204" y="3080863"/>
            <a:ext cx="1584176"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7" name="TextBox 20"/>
          <p:cNvSpPr txBox="1"/>
          <p:nvPr/>
        </p:nvSpPr>
        <p:spPr>
          <a:xfrm>
            <a:off x="1079612" y="1856727"/>
            <a:ext cx="1309974" cy="246221"/>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E" sz="1000" dirty="0" smtClean="0"/>
              <a:t>Ireland power system</a:t>
            </a:r>
            <a:endParaRPr lang="en-IE" sz="1000" dirty="0"/>
          </a:p>
        </p:txBody>
      </p:sp>
      <p:sp>
        <p:nvSpPr>
          <p:cNvPr id="18" name="TextBox 21"/>
          <p:cNvSpPr txBox="1"/>
          <p:nvPr/>
        </p:nvSpPr>
        <p:spPr>
          <a:xfrm>
            <a:off x="7056276" y="1784719"/>
            <a:ext cx="1095172" cy="246221"/>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E" sz="1000" dirty="0" smtClean="0"/>
              <a:t>GB power system</a:t>
            </a:r>
            <a:endParaRPr lang="en-IE" sz="1000" dirty="0"/>
          </a:p>
        </p:txBody>
      </p:sp>
      <p:sp>
        <p:nvSpPr>
          <p:cNvPr id="19" name="TextBox 22"/>
          <p:cNvSpPr txBox="1"/>
          <p:nvPr/>
        </p:nvSpPr>
        <p:spPr>
          <a:xfrm>
            <a:off x="4031940" y="2000743"/>
            <a:ext cx="1568058" cy="246221"/>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E" sz="1000" dirty="0" smtClean="0"/>
              <a:t>Interconnector equipment</a:t>
            </a:r>
            <a:endParaRPr lang="en-IE" sz="1000" dirty="0"/>
          </a:p>
        </p:txBody>
      </p:sp>
      <p:cxnSp>
        <p:nvCxnSpPr>
          <p:cNvPr id="20" name="Straight Arrow Connector 19"/>
          <p:cNvCxnSpPr>
            <a:stCxn id="19" idx="2"/>
            <a:endCxn id="6" idx="0"/>
          </p:cNvCxnSpPr>
          <p:nvPr/>
        </p:nvCxnSpPr>
        <p:spPr>
          <a:xfrm flipH="1">
            <a:off x="4572000" y="2246964"/>
            <a:ext cx="243969" cy="32984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17" idx="2"/>
          </p:cNvCxnSpPr>
          <p:nvPr/>
        </p:nvCxnSpPr>
        <p:spPr>
          <a:xfrm rot="5400000">
            <a:off x="1422205" y="2192404"/>
            <a:ext cx="401851" cy="22293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18" idx="2"/>
          </p:cNvCxnSpPr>
          <p:nvPr/>
        </p:nvCxnSpPr>
        <p:spPr>
          <a:xfrm rot="5400000">
            <a:off x="7360265" y="2158999"/>
            <a:ext cx="371656" cy="1155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TextBox 32"/>
          <p:cNvSpPr txBox="1"/>
          <p:nvPr/>
        </p:nvSpPr>
        <p:spPr>
          <a:xfrm>
            <a:off x="719572" y="3584920"/>
            <a:ext cx="2160240" cy="116955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IE" sz="1000" dirty="0" smtClean="0"/>
              <a:t>Transfer Capacity</a:t>
            </a:r>
          </a:p>
          <a:p>
            <a:pPr algn="ctr"/>
            <a:r>
              <a:rPr lang="en-IE" sz="1000" dirty="0" smtClean="0"/>
              <a:t> calculated for export and import from/ to connection point respecting security standards</a:t>
            </a:r>
          </a:p>
          <a:p>
            <a:pPr algn="ctr"/>
            <a:endParaRPr lang="en-IE" sz="1000" dirty="0"/>
          </a:p>
          <a:p>
            <a:pPr algn="ctr"/>
            <a:r>
              <a:rPr lang="en-IE" sz="1000" dirty="0" smtClean="0"/>
              <a:t> </a:t>
            </a:r>
          </a:p>
          <a:p>
            <a:endParaRPr lang="en-IE" sz="1000" dirty="0"/>
          </a:p>
        </p:txBody>
      </p:sp>
      <p:cxnSp>
        <p:nvCxnSpPr>
          <p:cNvPr id="24" name="Straight Arrow Connector 23"/>
          <p:cNvCxnSpPr>
            <a:stCxn id="23" idx="0"/>
          </p:cNvCxnSpPr>
          <p:nvPr/>
        </p:nvCxnSpPr>
        <p:spPr>
          <a:xfrm rot="5400000" flipH="1" flipV="1">
            <a:off x="2051720" y="2972852"/>
            <a:ext cx="360040" cy="86409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30" idx="0"/>
          </p:cNvCxnSpPr>
          <p:nvPr/>
        </p:nvCxnSpPr>
        <p:spPr>
          <a:xfrm rot="16200000" flipV="1">
            <a:off x="6876256" y="2756827"/>
            <a:ext cx="360040" cy="12961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TextBox 43"/>
          <p:cNvSpPr txBox="1"/>
          <p:nvPr/>
        </p:nvSpPr>
        <p:spPr>
          <a:xfrm>
            <a:off x="3599892" y="3728935"/>
            <a:ext cx="2160240" cy="86177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IE" sz="1000" dirty="0" smtClean="0"/>
              <a:t>Transfer Capacity</a:t>
            </a:r>
          </a:p>
          <a:p>
            <a:pPr algn="ctr"/>
            <a:r>
              <a:rPr lang="en-IE" sz="1000" dirty="0" smtClean="0"/>
              <a:t> calculated for flow in either direction</a:t>
            </a:r>
          </a:p>
          <a:p>
            <a:pPr algn="ctr"/>
            <a:endParaRPr lang="en-IE" sz="1000" dirty="0"/>
          </a:p>
          <a:p>
            <a:pPr algn="ctr"/>
            <a:r>
              <a:rPr lang="en-IE" sz="1000" dirty="0" smtClean="0"/>
              <a:t> </a:t>
            </a:r>
          </a:p>
          <a:p>
            <a:endParaRPr lang="en-IE" sz="1000" dirty="0"/>
          </a:p>
        </p:txBody>
      </p:sp>
      <p:cxnSp>
        <p:nvCxnSpPr>
          <p:cNvPr id="27" name="Straight Arrow Connector 26"/>
          <p:cNvCxnSpPr>
            <a:stCxn id="26" idx="0"/>
          </p:cNvCxnSpPr>
          <p:nvPr/>
        </p:nvCxnSpPr>
        <p:spPr>
          <a:xfrm rot="16200000" flipV="1">
            <a:off x="4427984" y="3476907"/>
            <a:ext cx="432048"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8" name="TextBox 50"/>
          <p:cNvSpPr txBox="1"/>
          <p:nvPr/>
        </p:nvSpPr>
        <p:spPr>
          <a:xfrm>
            <a:off x="359532" y="4304999"/>
            <a:ext cx="2811924" cy="1200329"/>
          </a:xfrm>
          <a:prstGeom prst="rect">
            <a:avLst/>
          </a:prstGeom>
          <a:noFill/>
          <a:ln w="9525">
            <a:solidFill>
              <a:schemeClr val="tx1"/>
            </a:solidFill>
          </a:ln>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E" sz="1200" dirty="0" smtClean="0"/>
          </a:p>
          <a:p>
            <a:r>
              <a:rPr lang="en-IE" sz="1200" dirty="0" smtClean="0"/>
              <a:t>TTC  in direction</a:t>
            </a:r>
          </a:p>
          <a:p>
            <a:r>
              <a:rPr lang="en-IE" sz="1200" dirty="0" smtClean="0"/>
              <a:t>  for the interconnector is the minimum of</a:t>
            </a:r>
          </a:p>
          <a:p>
            <a:pPr marL="228600" indent="-228600">
              <a:buAutoNum type="arabicParenBoth"/>
            </a:pPr>
            <a:r>
              <a:rPr lang="en-IE" sz="1200" dirty="0" smtClean="0"/>
              <a:t>Ireland system export capacity</a:t>
            </a:r>
          </a:p>
          <a:p>
            <a:pPr marL="228600" indent="-228600">
              <a:buAutoNum type="arabicParenBoth"/>
            </a:pPr>
            <a:r>
              <a:rPr lang="en-IE" sz="1200" dirty="0" smtClean="0"/>
              <a:t> interconnector equipment </a:t>
            </a:r>
          </a:p>
          <a:p>
            <a:pPr marL="228600" indent="-228600">
              <a:buAutoNum type="arabicParenBoth"/>
            </a:pPr>
            <a:r>
              <a:rPr lang="en-IE" sz="1200" dirty="0" smtClean="0"/>
              <a:t>GB system import capacity  </a:t>
            </a:r>
            <a:endParaRPr lang="en-IE" sz="1200" dirty="0"/>
          </a:p>
        </p:txBody>
      </p:sp>
      <p:cxnSp>
        <p:nvCxnSpPr>
          <p:cNvPr id="29" name="Straight Arrow Connector 28"/>
          <p:cNvCxnSpPr/>
          <p:nvPr/>
        </p:nvCxnSpPr>
        <p:spPr>
          <a:xfrm>
            <a:off x="1583668" y="4593031"/>
            <a:ext cx="108012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TextBox 62"/>
          <p:cNvSpPr txBox="1"/>
          <p:nvPr/>
        </p:nvSpPr>
        <p:spPr>
          <a:xfrm>
            <a:off x="6624228" y="3584919"/>
            <a:ext cx="2160240" cy="116955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IE" sz="1000" dirty="0" smtClean="0"/>
              <a:t>Transfer Capacity</a:t>
            </a:r>
          </a:p>
          <a:p>
            <a:pPr algn="ctr"/>
            <a:r>
              <a:rPr lang="en-IE" sz="1000" dirty="0" smtClean="0"/>
              <a:t> calculated for export and import from/ to connection point respecting security standards</a:t>
            </a:r>
          </a:p>
          <a:p>
            <a:pPr algn="ctr"/>
            <a:endParaRPr lang="en-IE" sz="1000" dirty="0"/>
          </a:p>
          <a:p>
            <a:pPr algn="ctr"/>
            <a:r>
              <a:rPr lang="en-IE" sz="1000" dirty="0" smtClean="0"/>
              <a:t> </a:t>
            </a:r>
          </a:p>
          <a:p>
            <a:endParaRPr lang="en-IE" sz="1000" dirty="0"/>
          </a:p>
        </p:txBody>
      </p:sp>
      <p:sp>
        <p:nvSpPr>
          <p:cNvPr id="31" name="TextBox 67"/>
          <p:cNvSpPr txBox="1"/>
          <p:nvPr/>
        </p:nvSpPr>
        <p:spPr>
          <a:xfrm>
            <a:off x="4824028" y="4304999"/>
            <a:ext cx="2811924" cy="1200329"/>
          </a:xfrm>
          <a:prstGeom prst="rect">
            <a:avLst/>
          </a:prstGeom>
          <a:noFill/>
          <a:ln w="9525">
            <a:solidFill>
              <a:schemeClr val="tx1"/>
            </a:solidFill>
          </a:ln>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E" sz="1200" dirty="0" smtClean="0"/>
          </a:p>
          <a:p>
            <a:r>
              <a:rPr lang="en-IE" sz="1200" dirty="0" smtClean="0"/>
              <a:t>TTC  in direction</a:t>
            </a:r>
          </a:p>
          <a:p>
            <a:r>
              <a:rPr lang="en-IE" sz="1200" dirty="0" smtClean="0"/>
              <a:t>  for the interconnector is the minimum of</a:t>
            </a:r>
          </a:p>
          <a:p>
            <a:pPr marL="228600" indent="-228600">
              <a:buAutoNum type="arabicParenBoth"/>
            </a:pPr>
            <a:r>
              <a:rPr lang="en-IE" sz="1200" dirty="0" smtClean="0"/>
              <a:t>Ireland system import capacity</a:t>
            </a:r>
          </a:p>
          <a:p>
            <a:pPr marL="228600" indent="-228600">
              <a:buAutoNum type="arabicParenBoth"/>
            </a:pPr>
            <a:r>
              <a:rPr lang="en-IE" sz="1200" dirty="0" smtClean="0"/>
              <a:t> interconnector equipment </a:t>
            </a:r>
          </a:p>
          <a:p>
            <a:pPr marL="228600" indent="-228600">
              <a:buAutoNum type="arabicParenBoth"/>
            </a:pPr>
            <a:r>
              <a:rPr lang="en-IE" sz="1200" dirty="0" smtClean="0"/>
              <a:t>GB system export capacity  </a:t>
            </a:r>
            <a:endParaRPr lang="en-IE" sz="1200" dirty="0"/>
          </a:p>
        </p:txBody>
      </p:sp>
      <p:cxnSp>
        <p:nvCxnSpPr>
          <p:cNvPr id="32" name="Straight Arrow Connector 31"/>
          <p:cNvCxnSpPr/>
          <p:nvPr/>
        </p:nvCxnSpPr>
        <p:spPr>
          <a:xfrm rot="10800000">
            <a:off x="6048164" y="4593031"/>
            <a:ext cx="122413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1429230" y="178639"/>
            <a:ext cx="7591824" cy="276999"/>
          </a:xfrm>
          <a:prstGeom prst="rect">
            <a:avLst/>
          </a:prstGeom>
        </p:spPr>
        <p:txBody>
          <a:bodyPr wrap="square">
            <a:spAutoFit/>
          </a:bodyPr>
          <a:lstStyle/>
          <a:p>
            <a:pPr algn="r"/>
            <a:r>
              <a:rPr lang="en-AU" sz="1200" b="1" dirty="0" smtClean="0">
                <a:solidFill>
                  <a:schemeClr val="tx2">
                    <a:lumMod val="60000"/>
                    <a:lumOff val="40000"/>
                  </a:schemeClr>
                </a:solidFill>
              </a:rPr>
              <a:t>Interconnection and System Security</a:t>
            </a:r>
            <a:endParaRPr lang="en-GB" sz="1200" b="1" dirty="0">
              <a:solidFill>
                <a:schemeClr val="tx2">
                  <a:lumMod val="60000"/>
                  <a:lumOff val="4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73943" y="1244338"/>
            <a:ext cx="8448430" cy="5170646"/>
          </a:xfrm>
          <a:prstGeom prst="rect">
            <a:avLst/>
          </a:prstGeom>
          <a:noFill/>
        </p:spPr>
        <p:txBody>
          <a:bodyPr wrap="square" rtlCol="0">
            <a:spAutoFit/>
          </a:bodyPr>
          <a:lstStyle/>
          <a:p>
            <a:pPr>
              <a:buFont typeface="Arial" pitchFamily="34" charset="0"/>
              <a:buChar char="•"/>
            </a:pPr>
            <a:r>
              <a:rPr lang="en-IE" sz="1400" dirty="0" smtClean="0"/>
              <a:t> </a:t>
            </a:r>
            <a:r>
              <a:rPr lang="en-IE" sz="1600" dirty="0" smtClean="0"/>
              <a:t>The TSOs have</a:t>
            </a:r>
            <a:r>
              <a:rPr lang="en-AU" sz="1600" dirty="0" smtClean="0"/>
              <a:t> developed a</a:t>
            </a:r>
            <a:r>
              <a:rPr lang="en-IE" sz="1600" dirty="0" smtClean="0"/>
              <a:t>n interconnector transfer capacity </a:t>
            </a:r>
            <a:r>
              <a:rPr lang="en-AU" sz="1600" dirty="0" smtClean="0"/>
              <a:t>determination </a:t>
            </a:r>
            <a:r>
              <a:rPr lang="en-IE" sz="1600" dirty="0" smtClean="0"/>
              <a:t>pro</a:t>
            </a:r>
            <a:r>
              <a:rPr lang="en-AU" sz="1600" dirty="0" smtClean="0"/>
              <a:t>cess for the East West interconnector which has been reviewed by the Regulatory Authorities and published   </a:t>
            </a:r>
          </a:p>
          <a:p>
            <a:endParaRPr lang="en-AU" sz="1200" dirty="0" smtClean="0"/>
          </a:p>
          <a:p>
            <a:endParaRPr lang="en-AU" sz="1200" dirty="0" smtClean="0"/>
          </a:p>
          <a:p>
            <a:r>
              <a:rPr lang="en-AU" sz="1200" dirty="0" smtClean="0"/>
              <a:t>Required under Regulation (EC) No </a:t>
            </a:r>
            <a:r>
              <a:rPr lang="en-IE" sz="1200" dirty="0" smtClean="0"/>
              <a:t>714/2009</a:t>
            </a:r>
          </a:p>
          <a:p>
            <a:r>
              <a:rPr lang="en-IE" sz="1200" i="1" dirty="0" smtClean="0"/>
              <a:t>(conditions for access to the network for cross-border exchanges in electricity) </a:t>
            </a:r>
            <a:r>
              <a:rPr lang="en-AU" sz="1200" dirty="0" smtClean="0"/>
              <a:t>Annex 1 (5.2)</a:t>
            </a:r>
          </a:p>
          <a:p>
            <a:r>
              <a:rPr lang="en-AU" sz="1200" dirty="0" smtClean="0"/>
              <a:t> </a:t>
            </a:r>
          </a:p>
          <a:p>
            <a:r>
              <a:rPr lang="en-GB" sz="1200" i="1" dirty="0" smtClean="0"/>
              <a:t>5.2. TSOs shall publish a general description of the congestion-management method applied under different circumstances for maximising the capacity available to the market, and a general scheme for the calculation of the interconnection capacity for the different timeframes, based upon the electrical and physical realities of the network. Such a scheme shall be subject to review by the regulatory authorities of the Member States concerned.</a:t>
            </a:r>
            <a:endParaRPr lang="en-AU" sz="1200" i="1" dirty="0" smtClean="0"/>
          </a:p>
          <a:p>
            <a:endParaRPr lang="en-IE" sz="1200" dirty="0" smtClean="0"/>
          </a:p>
          <a:p>
            <a:pPr hangingPunct="0"/>
            <a:r>
              <a:rPr lang="en-IE" sz="1400" dirty="0" smtClean="0"/>
              <a:t>An Interconnector capacity calculation document exists for the Moyle Interconnector which documents the determination of transfer limits and will be developed to include a curtailment process to align with the East West process document</a:t>
            </a:r>
          </a:p>
          <a:p>
            <a:pPr hangingPunct="0">
              <a:buFont typeface="Arial" pitchFamily="34" charset="0"/>
              <a:buChar char="•"/>
            </a:pPr>
            <a:endParaRPr lang="en-GB" sz="1600" dirty="0" smtClean="0"/>
          </a:p>
          <a:p>
            <a:pPr hangingPunct="0">
              <a:buFont typeface="Arial" pitchFamily="34" charset="0"/>
              <a:buChar char="•"/>
            </a:pPr>
            <a:r>
              <a:rPr lang="en-AU" sz="1600" dirty="0" smtClean="0"/>
              <a:t>Interconnector capacity adjustment is used throughout Europe to communicate, co-ordinate and invoke transfer limitations between control areas to maintain system security</a:t>
            </a:r>
            <a:endParaRPr lang="en-GB" sz="1200" dirty="0" smtClean="0"/>
          </a:p>
          <a:p>
            <a:endParaRPr lang="en-AU" sz="1200" dirty="0" smtClean="0"/>
          </a:p>
          <a:p>
            <a:endParaRPr lang="en-AU" sz="1200" dirty="0" smtClean="0"/>
          </a:p>
          <a:p>
            <a:endParaRPr lang="en-AU" sz="1200" dirty="0" smtClean="0"/>
          </a:p>
          <a:p>
            <a:endParaRPr lang="en-IE" sz="1200" dirty="0" smtClean="0"/>
          </a:p>
          <a:p>
            <a:r>
              <a:rPr lang="en-IE" sz="1200" dirty="0" smtClean="0"/>
              <a:t> </a:t>
            </a:r>
            <a:endParaRPr lang="en-GB" sz="1200" dirty="0" smtClean="0"/>
          </a:p>
          <a:p>
            <a:endParaRPr lang="en-GB" sz="1200" dirty="0"/>
          </a:p>
        </p:txBody>
      </p:sp>
      <p:sp>
        <p:nvSpPr>
          <p:cNvPr id="3" name="Rectangle 2"/>
          <p:cNvSpPr/>
          <p:nvPr/>
        </p:nvSpPr>
        <p:spPr>
          <a:xfrm>
            <a:off x="1429230" y="178639"/>
            <a:ext cx="7591824" cy="276999"/>
          </a:xfrm>
          <a:prstGeom prst="rect">
            <a:avLst/>
          </a:prstGeom>
        </p:spPr>
        <p:txBody>
          <a:bodyPr wrap="square">
            <a:spAutoFit/>
          </a:bodyPr>
          <a:lstStyle/>
          <a:p>
            <a:pPr algn="r"/>
            <a:r>
              <a:rPr lang="en-AU" sz="1200" b="1" dirty="0" smtClean="0">
                <a:solidFill>
                  <a:schemeClr val="tx2">
                    <a:lumMod val="60000"/>
                    <a:lumOff val="40000"/>
                  </a:schemeClr>
                </a:solidFill>
              </a:rPr>
              <a:t>Interconnection and System Security</a:t>
            </a:r>
            <a:endParaRPr lang="en-GB" sz="1200" b="1" dirty="0">
              <a:solidFill>
                <a:schemeClr val="tx2">
                  <a:lumMod val="60000"/>
                  <a:lumOff val="40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57563" y="1252497"/>
            <a:ext cx="7652574" cy="3046988"/>
          </a:xfrm>
          <a:prstGeom prst="rect">
            <a:avLst/>
          </a:prstGeom>
          <a:noFill/>
        </p:spPr>
        <p:txBody>
          <a:bodyPr wrap="square" rtlCol="0">
            <a:spAutoFit/>
          </a:bodyPr>
          <a:lstStyle/>
          <a:p>
            <a:r>
              <a:rPr lang="en-AU" sz="1600" b="1" dirty="0" smtClean="0"/>
              <a:t>The three key objectives of the capacity calculation process are to -</a:t>
            </a:r>
          </a:p>
          <a:p>
            <a:endParaRPr lang="en-AU" sz="1600" dirty="0" smtClean="0"/>
          </a:p>
          <a:p>
            <a:endParaRPr lang="en-GB" sz="1600" dirty="0" smtClean="0"/>
          </a:p>
          <a:p>
            <a:pPr lvl="0">
              <a:buFont typeface="Arial" pitchFamily="34" charset="0"/>
              <a:buChar char="•"/>
            </a:pPr>
            <a:r>
              <a:rPr lang="en-IE" sz="1600" dirty="0" smtClean="0"/>
              <a:t> ensure that any energy flows on the Interconnector do not undermine the secure operation of the power systems in Great Britain and Ireland </a:t>
            </a:r>
          </a:p>
          <a:p>
            <a:pPr lvl="0">
              <a:buFont typeface="Arial" pitchFamily="34" charset="0"/>
              <a:buChar char="•"/>
            </a:pPr>
            <a:endParaRPr lang="en-GB" sz="1600" dirty="0" smtClean="0"/>
          </a:p>
          <a:p>
            <a:pPr lvl="0">
              <a:buFont typeface="Arial" pitchFamily="34" charset="0"/>
              <a:buChar char="•"/>
            </a:pPr>
            <a:r>
              <a:rPr lang="en-IE" sz="1600" dirty="0" smtClean="0"/>
              <a:t> maximise the amount of capacity made available on the Interconnector for market participants to trade energy </a:t>
            </a:r>
          </a:p>
          <a:p>
            <a:pPr lvl="0">
              <a:buFont typeface="Arial" pitchFamily="34" charset="0"/>
              <a:buChar char="•"/>
            </a:pPr>
            <a:endParaRPr lang="en-GB" sz="1600" dirty="0" smtClean="0"/>
          </a:p>
          <a:p>
            <a:pPr lvl="0">
              <a:buFont typeface="Arial" pitchFamily="34" charset="0"/>
              <a:buChar char="•"/>
            </a:pPr>
            <a:r>
              <a:rPr lang="en-IE" sz="1600" dirty="0" smtClean="0"/>
              <a:t> give participants confidence that curtailment of any scheduled energy flows by the System Operator would only occur in exceptional circumstances </a:t>
            </a:r>
            <a:endParaRPr lang="en-GB" sz="1600" dirty="0" smtClean="0"/>
          </a:p>
          <a:p>
            <a:endParaRPr lang="en-GB" sz="1600" dirty="0"/>
          </a:p>
        </p:txBody>
      </p:sp>
      <p:sp>
        <p:nvSpPr>
          <p:cNvPr id="4" name="Rectangle 3"/>
          <p:cNvSpPr/>
          <p:nvPr/>
        </p:nvSpPr>
        <p:spPr>
          <a:xfrm>
            <a:off x="1429230" y="178639"/>
            <a:ext cx="7591824" cy="276999"/>
          </a:xfrm>
          <a:prstGeom prst="rect">
            <a:avLst/>
          </a:prstGeom>
        </p:spPr>
        <p:txBody>
          <a:bodyPr wrap="square">
            <a:spAutoFit/>
          </a:bodyPr>
          <a:lstStyle/>
          <a:p>
            <a:pPr algn="r"/>
            <a:r>
              <a:rPr lang="en-AU" sz="1200" b="1" dirty="0" smtClean="0">
                <a:solidFill>
                  <a:schemeClr val="tx2">
                    <a:lumMod val="60000"/>
                    <a:lumOff val="40000"/>
                  </a:schemeClr>
                </a:solidFill>
              </a:rPr>
              <a:t>PROCESS FOR DETERMINING TRANSFER CAPACITY ON THE EAST WEST INTERCONNECTOR</a:t>
            </a:r>
            <a:endParaRPr lang="en-GB" sz="1200" b="1" dirty="0">
              <a:solidFill>
                <a:schemeClr val="tx2">
                  <a:lumMod val="60000"/>
                  <a:lumOff val="40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620688"/>
            <a:ext cx="6890989" cy="646331"/>
          </a:xfrm>
          <a:prstGeom prst="rect">
            <a:avLst/>
          </a:prstGeom>
          <a:noFill/>
        </p:spPr>
        <p:txBody>
          <a:bodyPr wrap="none" rtlCol="0">
            <a:spAutoFit/>
          </a:bodyPr>
          <a:lstStyle/>
          <a:p>
            <a:r>
              <a:rPr lang="en-IE" sz="1200" b="1" dirty="0" smtClean="0"/>
              <a:t>ENTSO-E: </a:t>
            </a:r>
            <a:r>
              <a:rPr lang="en-IE" sz="1200" i="1" dirty="0" smtClean="0"/>
              <a:t>Total </a:t>
            </a:r>
            <a:r>
              <a:rPr lang="en-IE" sz="1200" i="1" dirty="0"/>
              <a:t>Transfer Capacity</a:t>
            </a:r>
            <a:r>
              <a:rPr lang="en-IE" sz="1200" dirty="0"/>
              <a:t> </a:t>
            </a:r>
            <a:r>
              <a:rPr lang="en-IE" sz="1200" b="1" dirty="0" smtClean="0"/>
              <a:t>TTC </a:t>
            </a:r>
            <a:r>
              <a:rPr lang="en-IE" sz="1200" dirty="0"/>
              <a:t>is the maximum exchange programme between two areas </a:t>
            </a:r>
            <a:r>
              <a:rPr lang="en-IE" sz="1200" dirty="0" smtClean="0"/>
              <a:t>compatible</a:t>
            </a:r>
          </a:p>
          <a:p>
            <a:r>
              <a:rPr lang="en-IE" sz="1200" dirty="0" smtClean="0"/>
              <a:t> </a:t>
            </a:r>
            <a:r>
              <a:rPr lang="en-IE" sz="1200" dirty="0"/>
              <a:t>with operational security standards applicable at each system if future network conditions</a:t>
            </a:r>
            <a:r>
              <a:rPr lang="en-IE" sz="1200" dirty="0" smtClean="0"/>
              <a:t>,</a:t>
            </a:r>
          </a:p>
          <a:p>
            <a:r>
              <a:rPr lang="en-IE" sz="1200" dirty="0" smtClean="0"/>
              <a:t> generation </a:t>
            </a:r>
            <a:r>
              <a:rPr lang="en-IE" sz="1200" dirty="0"/>
              <a:t>and load </a:t>
            </a:r>
            <a:r>
              <a:rPr lang="en-IE" sz="1200" dirty="0" smtClean="0"/>
              <a:t>patterns </a:t>
            </a:r>
            <a:r>
              <a:rPr lang="en-IE" sz="1200" dirty="0"/>
              <a:t>were perfectly known in advance.</a:t>
            </a:r>
          </a:p>
        </p:txBody>
      </p:sp>
      <p:sp>
        <p:nvSpPr>
          <p:cNvPr id="3" name="TextBox 2"/>
          <p:cNvSpPr txBox="1"/>
          <p:nvPr/>
        </p:nvSpPr>
        <p:spPr>
          <a:xfrm>
            <a:off x="323528" y="1429230"/>
            <a:ext cx="8062380" cy="1015663"/>
          </a:xfrm>
          <a:prstGeom prst="rect">
            <a:avLst/>
          </a:prstGeom>
          <a:noFill/>
        </p:spPr>
        <p:txBody>
          <a:bodyPr wrap="square" rtlCol="0">
            <a:spAutoFit/>
          </a:bodyPr>
          <a:lstStyle/>
          <a:p>
            <a:r>
              <a:rPr lang="en-IE" sz="1200" b="1" dirty="0"/>
              <a:t>ENTSO-E: </a:t>
            </a:r>
            <a:r>
              <a:rPr lang="en-IE" sz="1200" i="1" dirty="0"/>
              <a:t>Transmission Reliability Margin</a:t>
            </a:r>
            <a:r>
              <a:rPr lang="en-IE" sz="1200" dirty="0"/>
              <a:t> </a:t>
            </a:r>
            <a:r>
              <a:rPr lang="en-IE" sz="1200" b="1" dirty="0" smtClean="0"/>
              <a:t>TRM</a:t>
            </a:r>
            <a:r>
              <a:rPr lang="en-IE" sz="1200" dirty="0" smtClean="0"/>
              <a:t> is </a:t>
            </a:r>
            <a:r>
              <a:rPr lang="en-IE" sz="1200" dirty="0"/>
              <a:t>a security margin that copes with uncertainties on the computed TTC values arising from:</a:t>
            </a:r>
          </a:p>
          <a:p>
            <a:pPr lvl="0"/>
            <a:r>
              <a:rPr lang="en-IE" sz="1200" dirty="0"/>
              <a:t>Unintended deviations of physical flows during operation due to the physical functioning of load-frequency </a:t>
            </a:r>
            <a:r>
              <a:rPr lang="en-IE" sz="1200" dirty="0" smtClean="0"/>
              <a:t>regulation</a:t>
            </a:r>
            <a:endParaRPr lang="en-IE" sz="1200" dirty="0"/>
          </a:p>
          <a:p>
            <a:pPr lvl="0"/>
            <a:r>
              <a:rPr lang="en-IE" sz="1200" dirty="0"/>
              <a:t>Emergency exchanges between SOs to cope with unexpected unbalanced situations in real time</a:t>
            </a:r>
          </a:p>
          <a:p>
            <a:r>
              <a:rPr lang="en-IE" sz="1200" dirty="0"/>
              <a:t>Inaccuracies, e.g. in data collection and measurements</a:t>
            </a:r>
          </a:p>
        </p:txBody>
      </p:sp>
      <p:sp>
        <p:nvSpPr>
          <p:cNvPr id="4" name="TextBox 3"/>
          <p:cNvSpPr txBox="1"/>
          <p:nvPr/>
        </p:nvSpPr>
        <p:spPr>
          <a:xfrm>
            <a:off x="395536" y="2643308"/>
            <a:ext cx="7848872" cy="646331"/>
          </a:xfrm>
          <a:prstGeom prst="rect">
            <a:avLst/>
          </a:prstGeom>
          <a:noFill/>
        </p:spPr>
        <p:txBody>
          <a:bodyPr wrap="square" rtlCol="0">
            <a:spAutoFit/>
          </a:bodyPr>
          <a:lstStyle/>
          <a:p>
            <a:r>
              <a:rPr lang="en-IE" sz="1200" b="1" dirty="0"/>
              <a:t>ENTSO-E:</a:t>
            </a:r>
            <a:r>
              <a:rPr lang="en-IE" sz="1200" dirty="0"/>
              <a:t> </a:t>
            </a:r>
            <a:r>
              <a:rPr lang="en-IE" sz="1200" i="1" dirty="0"/>
              <a:t>Net Transfer Capacity </a:t>
            </a:r>
            <a:r>
              <a:rPr lang="en-IE" sz="1200" dirty="0"/>
              <a:t>is defined as </a:t>
            </a:r>
            <a:r>
              <a:rPr lang="en-IE" sz="1200" b="1" dirty="0"/>
              <a:t>NTC = TTC - TRM </a:t>
            </a:r>
            <a:r>
              <a:rPr lang="en-IE" sz="1200" dirty="0"/>
              <a:t>and corresponds to the maximum exchange between two areas compatible with security standards applicable in both areas and taking into account the technical uncertainties on future network conditions</a:t>
            </a:r>
            <a:r>
              <a:rPr lang="en-IE" sz="1200" dirty="0" smtClean="0"/>
              <a:t>.</a:t>
            </a:r>
            <a:endParaRPr lang="en-IE" sz="1200" dirty="0"/>
          </a:p>
        </p:txBody>
      </p:sp>
      <p:sp>
        <p:nvSpPr>
          <p:cNvPr id="5" name="TextBox 4"/>
          <p:cNvSpPr txBox="1"/>
          <p:nvPr/>
        </p:nvSpPr>
        <p:spPr>
          <a:xfrm>
            <a:off x="395535" y="3789040"/>
            <a:ext cx="7603543" cy="461665"/>
          </a:xfrm>
          <a:prstGeom prst="rect">
            <a:avLst/>
          </a:prstGeom>
          <a:noFill/>
        </p:spPr>
        <p:txBody>
          <a:bodyPr wrap="square" rtlCol="0">
            <a:spAutoFit/>
          </a:bodyPr>
          <a:lstStyle/>
          <a:p>
            <a:r>
              <a:rPr lang="en-IE" sz="1200" b="1" dirty="0" smtClean="0"/>
              <a:t>ENTSO-E:</a:t>
            </a:r>
            <a:r>
              <a:rPr lang="en-IE" sz="1200" dirty="0" smtClean="0"/>
              <a:t> Already Allocated Capacity </a:t>
            </a:r>
            <a:r>
              <a:rPr lang="en-IE" sz="1200" b="1" dirty="0" smtClean="0"/>
              <a:t>AAC</a:t>
            </a:r>
            <a:r>
              <a:rPr lang="en-IE" sz="1200" dirty="0" smtClean="0"/>
              <a:t> is the total amount of allocated transmission capacity rights, whether they are capacity or exchange programmes depending on the allocation method.</a:t>
            </a:r>
            <a:endParaRPr lang="en-IE" sz="1200" dirty="0"/>
          </a:p>
        </p:txBody>
      </p:sp>
      <p:sp>
        <p:nvSpPr>
          <p:cNvPr id="6" name="TextBox 5"/>
          <p:cNvSpPr txBox="1"/>
          <p:nvPr/>
        </p:nvSpPr>
        <p:spPr>
          <a:xfrm>
            <a:off x="395535" y="4509120"/>
            <a:ext cx="8202899" cy="646331"/>
          </a:xfrm>
          <a:prstGeom prst="rect">
            <a:avLst/>
          </a:prstGeom>
          <a:noFill/>
        </p:spPr>
        <p:txBody>
          <a:bodyPr wrap="square" rtlCol="0">
            <a:spAutoFit/>
          </a:bodyPr>
          <a:lstStyle/>
          <a:p>
            <a:r>
              <a:rPr lang="en-IE" sz="1200" b="1" dirty="0" smtClean="0"/>
              <a:t>ENTSO-E:</a:t>
            </a:r>
            <a:r>
              <a:rPr lang="en-IE" sz="1200" dirty="0" smtClean="0"/>
              <a:t> </a:t>
            </a:r>
            <a:r>
              <a:rPr lang="en-IE" sz="1200" i="1" dirty="0" smtClean="0"/>
              <a:t>Available Transmission Capacity</a:t>
            </a:r>
            <a:r>
              <a:rPr lang="en-IE" sz="1200" dirty="0" smtClean="0"/>
              <a:t> is the part of NTC that remains available, after each phase of the allocation procedure, for further commercial activity.  ATC is given the following equation: </a:t>
            </a:r>
            <a:r>
              <a:rPr lang="en-IE" sz="1200" b="1" dirty="0" smtClean="0"/>
              <a:t>ATC = NTC – AAC</a:t>
            </a:r>
            <a:r>
              <a:rPr lang="en-IE" sz="1200" dirty="0" smtClean="0"/>
              <a:t>.</a:t>
            </a:r>
          </a:p>
          <a:p>
            <a:endParaRPr lang="en-IE" sz="1200" dirty="0"/>
          </a:p>
        </p:txBody>
      </p:sp>
      <p:sp>
        <p:nvSpPr>
          <p:cNvPr id="7" name="TextBox 6"/>
          <p:cNvSpPr txBox="1"/>
          <p:nvPr/>
        </p:nvSpPr>
        <p:spPr>
          <a:xfrm>
            <a:off x="395535" y="5155451"/>
            <a:ext cx="7161704" cy="830997"/>
          </a:xfrm>
          <a:prstGeom prst="rect">
            <a:avLst/>
          </a:prstGeom>
          <a:noFill/>
        </p:spPr>
        <p:txBody>
          <a:bodyPr wrap="none" rtlCol="0">
            <a:spAutoFit/>
          </a:bodyPr>
          <a:lstStyle/>
          <a:p>
            <a:pPr lvl="0">
              <a:buFont typeface="Arial" pitchFamily="34" charset="0"/>
              <a:buChar char="•"/>
            </a:pPr>
            <a:r>
              <a:rPr lang="en-IE" sz="1600" dirty="0" smtClean="0"/>
              <a:t>NTC - refers to the link capability, taking account of transmission constraints</a:t>
            </a:r>
          </a:p>
          <a:p>
            <a:pPr lvl="0">
              <a:buFont typeface="Arial" pitchFamily="34" charset="0"/>
              <a:buChar char="•"/>
            </a:pPr>
            <a:r>
              <a:rPr lang="en-IE" sz="1600" dirty="0" smtClean="0"/>
              <a:t>ATC  - refers to remaining capacity available for explicit and implicit auctions</a:t>
            </a:r>
          </a:p>
          <a:p>
            <a:endParaRPr lang="en-IE" sz="1600" dirty="0"/>
          </a:p>
        </p:txBody>
      </p:sp>
      <p:sp>
        <p:nvSpPr>
          <p:cNvPr id="8" name="Rectangle 7"/>
          <p:cNvSpPr/>
          <p:nvPr/>
        </p:nvSpPr>
        <p:spPr>
          <a:xfrm>
            <a:off x="1429230" y="178639"/>
            <a:ext cx="7591824" cy="276999"/>
          </a:xfrm>
          <a:prstGeom prst="rect">
            <a:avLst/>
          </a:prstGeom>
        </p:spPr>
        <p:txBody>
          <a:bodyPr wrap="square">
            <a:spAutoFit/>
          </a:bodyPr>
          <a:lstStyle/>
          <a:p>
            <a:pPr algn="r"/>
            <a:r>
              <a:rPr lang="en-AU" sz="1200" b="1" dirty="0" smtClean="0">
                <a:solidFill>
                  <a:schemeClr val="tx2">
                    <a:lumMod val="60000"/>
                    <a:lumOff val="40000"/>
                  </a:schemeClr>
                </a:solidFill>
              </a:rPr>
              <a:t>PROCESS FOR DETERMINING TRANSFER CAPACITY ON THE EAST WEST INTERCONNECTOR</a:t>
            </a:r>
            <a:endParaRPr lang="en-GB" sz="1200" b="1" dirty="0">
              <a:solidFill>
                <a:schemeClr val="tx2">
                  <a:lumMod val="60000"/>
                  <a:lumOff val="40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53362" y="1367758"/>
            <a:ext cx="6727336" cy="3908762"/>
          </a:xfrm>
          <a:prstGeom prst="rect">
            <a:avLst/>
          </a:prstGeom>
          <a:noFill/>
        </p:spPr>
        <p:txBody>
          <a:bodyPr wrap="square" rtlCol="0">
            <a:spAutoFit/>
          </a:bodyPr>
          <a:lstStyle/>
          <a:p>
            <a:r>
              <a:rPr lang="en-AU" sz="1200" b="1" cap="all" dirty="0" smtClean="0">
                <a:effectLst>
                  <a:outerShdw blurRad="50800" dist="38100" algn="tr" rotWithShape="0">
                    <a:prstClr val="black">
                      <a:alpha val="40000"/>
                    </a:prstClr>
                  </a:outerShdw>
                </a:effectLst>
              </a:rPr>
              <a:t>Potential NTC restrictions</a:t>
            </a:r>
          </a:p>
          <a:p>
            <a:endParaRPr lang="en-GB" sz="1200" b="1" cap="all" dirty="0" smtClean="0">
              <a:effectLst>
                <a:outerShdw blurRad="50800" dist="38100" algn="tr" rotWithShape="0">
                  <a:prstClr val="black">
                    <a:alpha val="40000"/>
                  </a:prstClr>
                </a:outerShdw>
              </a:effectLst>
            </a:endParaRPr>
          </a:p>
          <a:p>
            <a:pPr>
              <a:buFont typeface="Arial" pitchFamily="34" charset="0"/>
              <a:buChar char="•"/>
            </a:pPr>
            <a:r>
              <a:rPr lang="en-AU" sz="1400" dirty="0" smtClean="0"/>
              <a:t>The NTC on EWIC will be set to 0 MW for any outages of the Interconnector or associated connection assets. </a:t>
            </a:r>
          </a:p>
          <a:p>
            <a:pPr>
              <a:buFont typeface="Arial" pitchFamily="34" charset="0"/>
              <a:buChar char="•"/>
            </a:pPr>
            <a:endParaRPr lang="en-AU" sz="1400" dirty="0" smtClean="0"/>
          </a:p>
          <a:p>
            <a:pPr>
              <a:buFont typeface="Arial" pitchFamily="34" charset="0"/>
              <a:buChar char="•"/>
            </a:pPr>
            <a:r>
              <a:rPr lang="en-AU" sz="1400" dirty="0" smtClean="0"/>
              <a:t> NTC reductions can also occur where transfers on the Interconnector result in breaches of operational security of the transmission systems in either Great Britain or Ireland. </a:t>
            </a:r>
          </a:p>
          <a:p>
            <a:pPr>
              <a:buFont typeface="Arial" pitchFamily="34" charset="0"/>
              <a:buChar char="•"/>
            </a:pPr>
            <a:endParaRPr lang="en-AU" sz="1400" dirty="0" smtClean="0"/>
          </a:p>
          <a:p>
            <a:r>
              <a:rPr lang="en-AU" sz="1400" dirty="0" smtClean="0"/>
              <a:t>The power systems on both sides of EWIC are robust and such system security induced transfer capacity restrictions would only occur in exceptional circumstances involving unplanned outages of critical transmission and generation infrastructure.  </a:t>
            </a:r>
          </a:p>
          <a:p>
            <a:pPr>
              <a:buFont typeface="Arial" pitchFamily="34" charset="0"/>
              <a:buChar char="•"/>
            </a:pPr>
            <a:endParaRPr lang="en-AU" sz="1400" dirty="0" smtClean="0"/>
          </a:p>
          <a:p>
            <a:r>
              <a:rPr lang="en-AU" sz="1400" dirty="0" smtClean="0"/>
              <a:t>As prudent system operators the TSOs must perform studies to assess the impact of all planned and unplanned outages of the transmission system on the transfer capacity of EWIC.  </a:t>
            </a:r>
            <a:endParaRPr lang="en-GB" sz="1400" dirty="0" smtClean="0"/>
          </a:p>
          <a:p>
            <a:endParaRPr lang="en-GB" sz="1400" dirty="0"/>
          </a:p>
        </p:txBody>
      </p:sp>
      <p:sp>
        <p:nvSpPr>
          <p:cNvPr id="6" name="Rectangle 5"/>
          <p:cNvSpPr/>
          <p:nvPr/>
        </p:nvSpPr>
        <p:spPr>
          <a:xfrm>
            <a:off x="1429230" y="178639"/>
            <a:ext cx="7591824" cy="276999"/>
          </a:xfrm>
          <a:prstGeom prst="rect">
            <a:avLst/>
          </a:prstGeom>
        </p:spPr>
        <p:txBody>
          <a:bodyPr wrap="square">
            <a:spAutoFit/>
          </a:bodyPr>
          <a:lstStyle/>
          <a:p>
            <a:pPr algn="r"/>
            <a:r>
              <a:rPr lang="en-AU" sz="1200" b="1" dirty="0" smtClean="0">
                <a:solidFill>
                  <a:schemeClr val="tx2">
                    <a:lumMod val="60000"/>
                    <a:lumOff val="40000"/>
                  </a:schemeClr>
                </a:solidFill>
              </a:rPr>
              <a:t>PROCESS FOR DETERMINING TRANSFER CAPACITY ON THE EAST WEST INTERCONNECTOR</a:t>
            </a:r>
            <a:endParaRPr lang="en-GB" sz="1200" b="1" dirty="0">
              <a:solidFill>
                <a:schemeClr val="tx2">
                  <a:lumMod val="60000"/>
                  <a:lumOff val="40000"/>
                </a:schemeClr>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Modification Document" ma:contentTypeID="0x010100269864AADB634B43A1DAFE75AB6B7AEA00E694DBD827E2A74DAF8DBA9CA236CE9A" ma:contentTypeVersion="10" ma:contentTypeDescription="" ma:contentTypeScope="" ma:versionID="76444a00e0d344046184e9be4e4b7bda">
  <xsd:schema xmlns:xsd="http://www.w3.org/2001/XMLSchema" xmlns:p="http://schemas.microsoft.com/office/2006/metadata/properties" xmlns:ns2="f69c7b9a-bbed-41f8-b24c-bbeb71979adf" xmlns:ns3="bd8dd43f-48f8-46ce-9b8d-78f402b7750b" targetNamespace="http://schemas.microsoft.com/office/2006/metadata/properties" ma:root="true" ma:fieldsID="9f63ddca8ac484b9842f993b74a9b250" ns2:_="" ns3:_="">
    <xsd:import namespace="f69c7b9a-bbed-41f8-b24c-bbeb71979adf"/>
    <xsd:import namespace="bd8dd43f-48f8-46ce-9b8d-78f402b7750b"/>
    <xsd:element name="properties">
      <xsd:complexType>
        <xsd:sequence>
          <xsd:element name="documentManagement">
            <xsd:complexType>
              <xsd:all>
                <xsd:element ref="ns2:FromMMT" minOccurs="0"/>
                <xsd:element ref="ns2:MMTID" minOccurs="0"/>
                <xsd:element ref="ns3:ModID" minOccurs="0"/>
              </xsd:all>
            </xsd:complexType>
          </xsd:element>
        </xsd:sequence>
      </xsd:complexType>
    </xsd:element>
  </xsd:schema>
  <xsd:schema xmlns:xsd="http://www.w3.org/2001/XMLSchema" xmlns:dms="http://schemas.microsoft.com/office/2006/documentManagement/types" targetNamespace="f69c7b9a-bbed-41f8-b24c-bbeb71979adf" elementFormDefault="qualified">
    <xsd:import namespace="http://schemas.microsoft.com/office/2006/documentManagement/types"/>
    <xsd:element name="FromMMT" ma:index="1" nillable="true" ma:displayName="From MMT" ma:default="0" ma:description="Indicates if the item was published from MMT" ma:internalName="FromMMT">
      <xsd:simpleType>
        <xsd:restriction base="dms:Boolean"/>
      </xsd:simpleType>
    </xsd:element>
    <xsd:element name="MMTID" ma:index="2" nillable="true" ma:displayName="MMT ID" ma:decimals="0" ma:internalName="MMTID" ma:percentage="FALSE">
      <xsd:simpleType>
        <xsd:restriction base="dms:Number"/>
      </xsd:simpleType>
    </xsd:element>
  </xsd:schema>
  <xsd:schema xmlns:xsd="http://www.w3.org/2001/XMLSchema" xmlns:dms="http://schemas.microsoft.com/office/2006/documentManagement/types" targetNamespace="bd8dd43f-48f8-46ce-9b8d-78f402b7750b" elementFormDefault="qualified">
    <xsd:import namespace="http://schemas.microsoft.com/office/2006/documentManagement/types"/>
    <xsd:element name="ModID" ma:index="3" nillable="true" ma:displayName="Mod ID" ma:list="{fe5fb5e6-2196-48f2-87cb-9a5f0541640f}" ma:internalName="ModID" ma:showField="ModificationID">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0"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FromMMT xmlns="f69c7b9a-bbed-41f8-b24c-bbeb71979adf">true</FromMMT>
    <MMTID xmlns="f69c7b9a-bbed-41f8-b24c-bbeb71979adf">1448</MMTID>
    <ModID xmlns="bd8dd43f-48f8-46ce-9b8d-78f402b7750b">668</ModID>
  </documentManagement>
</p:properties>
</file>

<file path=customXml/itemProps1.xml><?xml version="1.0" encoding="utf-8"?>
<ds:datastoreItem xmlns:ds="http://schemas.openxmlformats.org/officeDocument/2006/customXml" ds:itemID="{E67D9808-F421-4C48-9361-A6E89CBD1AAA}"/>
</file>

<file path=customXml/itemProps2.xml><?xml version="1.0" encoding="utf-8"?>
<ds:datastoreItem xmlns:ds="http://schemas.openxmlformats.org/officeDocument/2006/customXml" ds:itemID="{1D7F42E4-B862-4AA8-BB0C-B072D511F952}"/>
</file>

<file path=customXml/itemProps3.xml><?xml version="1.0" encoding="utf-8"?>
<ds:datastoreItem xmlns:ds="http://schemas.openxmlformats.org/officeDocument/2006/customXml" ds:itemID="{97FCB995-6B35-4994-BC6E-56106194F4B3}"/>
</file>

<file path=docProps/app.xml><?xml version="1.0" encoding="utf-8"?>
<Properties xmlns="http://schemas.openxmlformats.org/officeDocument/2006/extended-properties" xmlns:vt="http://schemas.openxmlformats.org/officeDocument/2006/docPropsVTypes">
  <TotalTime>8069</TotalTime>
  <Words>1994</Words>
  <Application>Microsoft Office PowerPoint</Application>
  <PresentationFormat>On-screen Show (4:3)</PresentationFormat>
  <Paragraphs>273</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Company>The Design House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44 Slides</dc:title>
  <dc:creator>Clive Parkinson</dc:creator>
  <cp:lastModifiedBy>sking</cp:lastModifiedBy>
  <cp:revision>818</cp:revision>
  <dcterms:created xsi:type="dcterms:W3CDTF">2012-02-27T14:26:39Z</dcterms:created>
  <dcterms:modified xsi:type="dcterms:W3CDTF">2012-09-26T11:19:53Z</dcterms:modified>
  <cp:contentType>Modification 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0x010100269864AADB634B43A1DAFE75AB6B7AEA00E694DBD827E2A74DAF8DBA9CA236CE9A</vt:lpwstr>
  </property>
  <property fmtid="{D5CDD505-2E9C-101B-9397-08002B2CF9AE}" pid="3" name="Copy Status">
    <vt:lpwstr>Success!</vt:lpwstr>
  </property>
  <property fmtid="{D5CDD505-2E9C-101B-9397-08002B2CF9AE}" pid="4" name="Copy to Website Date">
    <vt:lpwstr>2012-09-26T13:08:00+00:00</vt:lpwstr>
  </property>
  <property fmtid="{D5CDD505-2E9C-101B-9397-08002B2CF9AE}" pid="5" name="Copy to Website">
    <vt:lpwstr>true</vt:lpwstr>
  </property>
  <property fmtid="{D5CDD505-2E9C-101B-9397-08002B2CF9AE}" pid="6" name="Mod ID">
    <vt:lpwstr>1006</vt:lpwstr>
  </property>
  <property fmtid="{D5CDD505-2E9C-101B-9397-08002B2CF9AE}" pid="7" name="Year of Modification Proposal">
    <vt:lpwstr>2012</vt:lpwstr>
  </property>
  <property fmtid="{D5CDD505-2E9C-101B-9397-08002B2CF9AE}" pid="8" name="Document Type">
    <vt:lpwstr>Slides</vt:lpwstr>
  </property>
  <property fmtid="{D5CDD505-2E9C-101B-9397-08002B2CF9AE}" pid="10" name="_CopySource">
    <vt:lpwstr>ATC modification2.pptx</vt:lpwstr>
  </property>
  <property fmtid="{D5CDD505-2E9C-101B-9397-08002B2CF9AE}" pid="11" name="Order">
    <vt:r8>335900</vt:r8>
  </property>
</Properties>
</file>