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33" r:id="rId4"/>
    <p:sldMasterId id="2147483734" r:id="rId5"/>
  </p:sldMasterIdLst>
  <p:notesMasterIdLst>
    <p:notesMasterId r:id="rId18"/>
  </p:notesMasterIdLst>
  <p:handoutMasterIdLst>
    <p:handoutMasterId r:id="rId19"/>
  </p:handoutMasterIdLst>
  <p:sldIdLst>
    <p:sldId id="939" r:id="rId6"/>
    <p:sldId id="1330" r:id="rId7"/>
    <p:sldId id="1332" r:id="rId8"/>
    <p:sldId id="1333" r:id="rId9"/>
    <p:sldId id="1336" r:id="rId10"/>
    <p:sldId id="1337" r:id="rId11"/>
    <p:sldId id="1341" r:id="rId12"/>
    <p:sldId id="1335" r:id="rId13"/>
    <p:sldId id="1342" r:id="rId14"/>
    <p:sldId id="1338" r:id="rId15"/>
    <p:sldId id="1334" r:id="rId16"/>
    <p:sldId id="1343" r:id="rId17"/>
  </p:sldIdLst>
  <p:sldSz cx="9144000" cy="6858000" type="screen4x3"/>
  <p:notesSz cx="6797675" cy="9928225"/>
  <p:defaultTextStyle>
    <a:defPPr>
      <a:defRPr lang="en-US"/>
    </a:defPPr>
    <a:lvl1pPr algn="l" rtl="0" fontAlgn="base">
      <a:spcBef>
        <a:spcPct val="0"/>
      </a:spcBef>
      <a:spcAft>
        <a:spcPct val="0"/>
      </a:spcAft>
      <a:defRPr kumimoji="1" sz="1200" b="1" kern="1200">
        <a:solidFill>
          <a:schemeClr val="tx1"/>
        </a:solidFill>
        <a:latin typeface="Arial" charset="0"/>
        <a:ea typeface="+mn-ea"/>
        <a:cs typeface="+mn-cs"/>
      </a:defRPr>
    </a:lvl1pPr>
    <a:lvl2pPr marL="457200" algn="l" rtl="0" fontAlgn="base">
      <a:spcBef>
        <a:spcPct val="0"/>
      </a:spcBef>
      <a:spcAft>
        <a:spcPct val="0"/>
      </a:spcAft>
      <a:defRPr kumimoji="1" sz="1200" b="1" kern="1200">
        <a:solidFill>
          <a:schemeClr val="tx1"/>
        </a:solidFill>
        <a:latin typeface="Arial" charset="0"/>
        <a:ea typeface="+mn-ea"/>
        <a:cs typeface="+mn-cs"/>
      </a:defRPr>
    </a:lvl2pPr>
    <a:lvl3pPr marL="914400" algn="l" rtl="0" fontAlgn="base">
      <a:spcBef>
        <a:spcPct val="0"/>
      </a:spcBef>
      <a:spcAft>
        <a:spcPct val="0"/>
      </a:spcAft>
      <a:defRPr kumimoji="1" sz="1200" b="1" kern="1200">
        <a:solidFill>
          <a:schemeClr val="tx1"/>
        </a:solidFill>
        <a:latin typeface="Arial" charset="0"/>
        <a:ea typeface="+mn-ea"/>
        <a:cs typeface="+mn-cs"/>
      </a:defRPr>
    </a:lvl3pPr>
    <a:lvl4pPr marL="1371600" algn="l" rtl="0" fontAlgn="base">
      <a:spcBef>
        <a:spcPct val="0"/>
      </a:spcBef>
      <a:spcAft>
        <a:spcPct val="0"/>
      </a:spcAft>
      <a:defRPr kumimoji="1" sz="1200" b="1" kern="1200">
        <a:solidFill>
          <a:schemeClr val="tx1"/>
        </a:solidFill>
        <a:latin typeface="Arial" charset="0"/>
        <a:ea typeface="+mn-ea"/>
        <a:cs typeface="+mn-cs"/>
      </a:defRPr>
    </a:lvl4pPr>
    <a:lvl5pPr marL="1828800" algn="l" rtl="0" fontAlgn="base">
      <a:spcBef>
        <a:spcPct val="0"/>
      </a:spcBef>
      <a:spcAft>
        <a:spcPct val="0"/>
      </a:spcAft>
      <a:defRPr kumimoji="1" sz="1200" b="1" kern="1200">
        <a:solidFill>
          <a:schemeClr val="tx1"/>
        </a:solidFill>
        <a:latin typeface="Arial" charset="0"/>
        <a:ea typeface="+mn-ea"/>
        <a:cs typeface="+mn-cs"/>
      </a:defRPr>
    </a:lvl5pPr>
    <a:lvl6pPr marL="2286000" algn="l" defTabSz="914400" rtl="0" eaLnBrk="1" latinLnBrk="0" hangingPunct="1">
      <a:defRPr kumimoji="1" sz="1200" b="1" kern="1200">
        <a:solidFill>
          <a:schemeClr val="tx1"/>
        </a:solidFill>
        <a:latin typeface="Arial" charset="0"/>
        <a:ea typeface="+mn-ea"/>
        <a:cs typeface="+mn-cs"/>
      </a:defRPr>
    </a:lvl6pPr>
    <a:lvl7pPr marL="2743200" algn="l" defTabSz="914400" rtl="0" eaLnBrk="1" latinLnBrk="0" hangingPunct="1">
      <a:defRPr kumimoji="1" sz="1200" b="1" kern="1200">
        <a:solidFill>
          <a:schemeClr val="tx1"/>
        </a:solidFill>
        <a:latin typeface="Arial" charset="0"/>
        <a:ea typeface="+mn-ea"/>
        <a:cs typeface="+mn-cs"/>
      </a:defRPr>
    </a:lvl7pPr>
    <a:lvl8pPr marL="3200400" algn="l" defTabSz="914400" rtl="0" eaLnBrk="1" latinLnBrk="0" hangingPunct="1">
      <a:defRPr kumimoji="1" sz="1200" b="1" kern="1200">
        <a:solidFill>
          <a:schemeClr val="tx1"/>
        </a:solidFill>
        <a:latin typeface="Arial" charset="0"/>
        <a:ea typeface="+mn-ea"/>
        <a:cs typeface="+mn-cs"/>
      </a:defRPr>
    </a:lvl8pPr>
    <a:lvl9pPr marL="3657600" algn="l" defTabSz="914400" rtl="0" eaLnBrk="1" latinLnBrk="0" hangingPunct="1">
      <a:defRPr kumimoji="1" sz="1200" b="1"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mot Barry" initials="DB"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99FF"/>
    <a:srgbClr val="9999FF"/>
    <a:srgbClr val="99FFCC"/>
    <a:srgbClr val="66FF99"/>
    <a:srgbClr val="FF3300"/>
    <a:srgbClr val="CCFFFF"/>
    <a:srgbClr val="FFFFCC"/>
    <a:srgbClr val="DDDD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6110" autoAdjust="0"/>
    <p:restoredTop sz="81669" autoAdjust="0"/>
  </p:normalViewPr>
  <p:slideViewPr>
    <p:cSldViewPr snapToGrid="0">
      <p:cViewPr varScale="1">
        <p:scale>
          <a:sx n="114" d="100"/>
          <a:sy n="114" d="100"/>
        </p:scale>
        <p:origin x="-840" y="-96"/>
      </p:cViewPr>
      <p:guideLst>
        <p:guide orient="horz" pos="812"/>
        <p:guide pos="1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3" d="100"/>
          <a:sy n="73" d="100"/>
        </p:scale>
        <p:origin x="-2586" y="-102"/>
      </p:cViewPr>
      <p:guideLst>
        <p:guide orient="horz" pos="3126"/>
        <p:guide pos="214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44813"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spcBef>
                <a:spcPct val="0"/>
              </a:spcBef>
              <a:buFontTx/>
              <a:buNone/>
              <a:defRPr kumimoji="0" sz="1200" b="0">
                <a:latin typeface="Times New Roman" pitchFamily="18" charset="0"/>
              </a:defRPr>
            </a:lvl1pPr>
          </a:lstStyle>
          <a:p>
            <a:pPr>
              <a:defRPr/>
            </a:pPr>
            <a:endParaRPr lang="en-GB" dirty="0"/>
          </a:p>
        </p:txBody>
      </p:sp>
      <p:sp>
        <p:nvSpPr>
          <p:cNvPr id="18435" name="Rectangle 3"/>
          <p:cNvSpPr>
            <a:spLocks noGrp="1" noChangeArrowheads="1"/>
          </p:cNvSpPr>
          <p:nvPr>
            <p:ph type="dt" sz="quarter" idx="1"/>
          </p:nvPr>
        </p:nvSpPr>
        <p:spPr bwMode="auto">
          <a:xfrm>
            <a:off x="3852863" y="0"/>
            <a:ext cx="2944812"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spcBef>
                <a:spcPct val="0"/>
              </a:spcBef>
              <a:buFontTx/>
              <a:buNone/>
              <a:defRPr kumimoji="0" sz="1200" b="0">
                <a:latin typeface="Times New Roman" pitchFamily="18" charset="0"/>
              </a:defRPr>
            </a:lvl1pPr>
          </a:lstStyle>
          <a:p>
            <a:pPr>
              <a:defRPr/>
            </a:pPr>
            <a:endParaRPr lang="en-GB" dirty="0"/>
          </a:p>
        </p:txBody>
      </p:sp>
      <p:sp>
        <p:nvSpPr>
          <p:cNvPr id="18436" name="Rectangle 4"/>
          <p:cNvSpPr>
            <a:spLocks noGrp="1" noChangeArrowheads="1"/>
          </p:cNvSpPr>
          <p:nvPr>
            <p:ph type="ftr" sz="quarter" idx="2"/>
          </p:nvPr>
        </p:nvSpPr>
        <p:spPr bwMode="auto">
          <a:xfrm>
            <a:off x="0" y="9431338"/>
            <a:ext cx="2944813"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spcBef>
                <a:spcPct val="0"/>
              </a:spcBef>
              <a:buFontTx/>
              <a:buNone/>
              <a:defRPr kumimoji="0" sz="1200" b="0">
                <a:latin typeface="Times New Roman" pitchFamily="18" charset="0"/>
              </a:defRPr>
            </a:lvl1pPr>
          </a:lstStyle>
          <a:p>
            <a:pPr>
              <a:defRPr/>
            </a:pPr>
            <a:endParaRPr lang="en-GB" dirty="0"/>
          </a:p>
        </p:txBody>
      </p:sp>
      <p:sp>
        <p:nvSpPr>
          <p:cNvPr id="18437" name="Rectangle 5"/>
          <p:cNvSpPr>
            <a:spLocks noGrp="1" noChangeArrowheads="1"/>
          </p:cNvSpPr>
          <p:nvPr>
            <p:ph type="sldNum" sz="quarter" idx="3"/>
          </p:nvPr>
        </p:nvSpPr>
        <p:spPr bwMode="auto">
          <a:xfrm>
            <a:off x="3852863" y="9431338"/>
            <a:ext cx="2944812"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spcBef>
                <a:spcPct val="0"/>
              </a:spcBef>
              <a:buFontTx/>
              <a:buNone/>
              <a:defRPr kumimoji="0" sz="1200" b="0">
                <a:latin typeface="Times New Roman" pitchFamily="18" charset="0"/>
              </a:defRPr>
            </a:lvl1pPr>
          </a:lstStyle>
          <a:p>
            <a:pPr>
              <a:defRPr/>
            </a:pPr>
            <a:fld id="{629F3E25-B805-49D9-8E4F-A03022E0A7A5}"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eaLnBrk="0" hangingPunct="0">
              <a:spcBef>
                <a:spcPct val="0"/>
              </a:spcBef>
              <a:buFontTx/>
              <a:buNone/>
              <a:defRPr sz="1000" b="0" i="1">
                <a:latin typeface="Arial" charset="0"/>
              </a:defRPr>
            </a:lvl1pPr>
          </a:lstStyle>
          <a:p>
            <a:pPr>
              <a:defRPr/>
            </a:pPr>
            <a:r>
              <a:rPr lang="en-US" dirty="0"/>
              <a:t>*</a:t>
            </a:r>
            <a:endParaRPr lang="en-US" sz="1200" dirty="0">
              <a:latin typeface="Times New Roman" pitchFamily="18" charset="0"/>
            </a:endParaRPr>
          </a:p>
        </p:txBody>
      </p:sp>
      <p:sp>
        <p:nvSpPr>
          <p:cNvPr id="2051"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spcBef>
                <a:spcPct val="0"/>
              </a:spcBef>
              <a:buFontTx/>
              <a:buNone/>
              <a:defRPr sz="1000" b="0" i="1">
                <a:latin typeface="Arial" charset="0"/>
              </a:defRPr>
            </a:lvl1pPr>
          </a:lstStyle>
          <a:p>
            <a:pPr>
              <a:defRPr/>
            </a:pPr>
            <a:r>
              <a:rPr lang="en-US" dirty="0"/>
              <a:t>07/16/96</a:t>
            </a:r>
            <a:endParaRPr lang="en-US" sz="1200" dirty="0">
              <a:latin typeface="Times New Roman" pitchFamily="18" charset="0"/>
            </a:endParaRPr>
          </a:p>
        </p:txBody>
      </p:sp>
      <p:sp>
        <p:nvSpPr>
          <p:cNvPr id="15364" name="Rectangle 4"/>
          <p:cNvSpPr>
            <a:spLocks noGrp="1" noRot="1" noChangeAspect="1" noChangeArrowheads="1"/>
          </p:cNvSpPr>
          <p:nvPr>
            <p:ph type="sldImg" idx="2"/>
          </p:nvPr>
        </p:nvSpPr>
        <p:spPr bwMode="auto">
          <a:xfrm>
            <a:off x="917575" y="744538"/>
            <a:ext cx="4964113" cy="3722687"/>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9431338"/>
            <a:ext cx="2944813" cy="49688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eaLnBrk="0" hangingPunct="0">
              <a:spcBef>
                <a:spcPct val="0"/>
              </a:spcBef>
              <a:buFontTx/>
              <a:buNone/>
              <a:defRPr sz="1000" b="0" i="1">
                <a:latin typeface="Arial" charset="0"/>
              </a:defRPr>
            </a:lvl1pPr>
          </a:lstStyle>
          <a:p>
            <a:pPr>
              <a:defRPr/>
            </a:pPr>
            <a:r>
              <a:rPr lang="en-US" dirty="0"/>
              <a:t>*</a:t>
            </a:r>
            <a:endParaRPr lang="en-US" sz="1200" dirty="0">
              <a:latin typeface="Times New Roman" pitchFamily="18" charset="0"/>
            </a:endParaRPr>
          </a:p>
        </p:txBody>
      </p:sp>
      <p:sp>
        <p:nvSpPr>
          <p:cNvPr id="2055" name="Rectangle 7"/>
          <p:cNvSpPr>
            <a:spLocks noGrp="1" noChangeArrowheads="1"/>
          </p:cNvSpPr>
          <p:nvPr>
            <p:ph type="sldNum" sz="quarter" idx="5"/>
          </p:nvPr>
        </p:nvSpPr>
        <p:spPr bwMode="auto">
          <a:xfrm>
            <a:off x="3852863" y="9431338"/>
            <a:ext cx="2944812" cy="49688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spcBef>
                <a:spcPct val="0"/>
              </a:spcBef>
              <a:buFontTx/>
              <a:buNone/>
              <a:defRPr sz="1000" b="0" i="1">
                <a:latin typeface="Arial" charset="0"/>
              </a:defRPr>
            </a:lvl1pPr>
          </a:lstStyle>
          <a:p>
            <a:pPr>
              <a:defRPr/>
            </a:pPr>
            <a:fld id="{88439E94-294B-465B-8A2F-DCFA9ABDBFF6}" type="slidenum">
              <a:rPr lang="en-US"/>
              <a:pPr>
                <a:defRPr/>
              </a:pPr>
              <a:t>‹#›</a:t>
            </a:fld>
            <a:r>
              <a:rPr lang="en-US" dirty="0"/>
              <a:t>##</a:t>
            </a:r>
            <a:endParaRPr lang="en-US" sz="1200" dirty="0">
              <a:latin typeface="Times New Roman" pitchFamily="18" charset="0"/>
            </a:endParaRPr>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txBox="1">
            <a:spLocks noGrp="1" noChangeArrowheads="1"/>
          </p:cNvSpPr>
          <p:nvPr/>
        </p:nvSpPr>
        <p:spPr bwMode="auto">
          <a:xfrm>
            <a:off x="0" y="0"/>
            <a:ext cx="2944813" cy="496888"/>
          </a:xfrm>
          <a:prstGeom prst="rect">
            <a:avLst/>
          </a:prstGeom>
          <a:noFill/>
          <a:ln w="9525">
            <a:noFill/>
            <a:miter lim="800000"/>
            <a:headEnd/>
            <a:tailEnd/>
          </a:ln>
        </p:spPr>
        <p:txBody>
          <a:bodyPr lIns="19050" tIns="0" rIns="19050" bIns="0"/>
          <a:lstStyle/>
          <a:p>
            <a:pPr eaLnBrk="0" hangingPunct="0"/>
            <a:r>
              <a:rPr lang="en-US" sz="1000" b="0" i="1" dirty="0"/>
              <a:t>*</a:t>
            </a:r>
            <a:endParaRPr lang="en-US" b="0" dirty="0">
              <a:latin typeface="Times New Roman" pitchFamily="18" charset="0"/>
            </a:endParaRPr>
          </a:p>
        </p:txBody>
      </p:sp>
      <p:sp>
        <p:nvSpPr>
          <p:cNvPr id="16387" name="Rectangle 6"/>
          <p:cNvSpPr txBox="1">
            <a:spLocks noGrp="1" noChangeArrowheads="1"/>
          </p:cNvSpPr>
          <p:nvPr/>
        </p:nvSpPr>
        <p:spPr bwMode="auto">
          <a:xfrm>
            <a:off x="0" y="9431338"/>
            <a:ext cx="2944813" cy="496887"/>
          </a:xfrm>
          <a:prstGeom prst="rect">
            <a:avLst/>
          </a:prstGeom>
          <a:noFill/>
          <a:ln w="9525">
            <a:noFill/>
            <a:miter lim="800000"/>
            <a:headEnd/>
            <a:tailEnd/>
          </a:ln>
        </p:spPr>
        <p:txBody>
          <a:bodyPr lIns="19050" tIns="0" rIns="19050" bIns="0" anchor="b"/>
          <a:lstStyle/>
          <a:p>
            <a:pPr eaLnBrk="0" hangingPunct="0"/>
            <a:r>
              <a:rPr lang="en-US" sz="1000" b="0" i="1" dirty="0"/>
              <a:t>*</a:t>
            </a:r>
            <a:endParaRPr lang="en-US" b="0" dirty="0">
              <a:latin typeface="Times New Roman" pitchFamily="18" charset="0"/>
            </a:endParaRPr>
          </a:p>
        </p:txBody>
      </p:sp>
      <p:sp>
        <p:nvSpPr>
          <p:cNvPr id="16388" name="Rectangle 7"/>
          <p:cNvSpPr txBox="1">
            <a:spLocks noGrp="1" noChangeArrowheads="1"/>
          </p:cNvSpPr>
          <p:nvPr/>
        </p:nvSpPr>
        <p:spPr bwMode="auto">
          <a:xfrm>
            <a:off x="3852863" y="9431338"/>
            <a:ext cx="2944812" cy="496887"/>
          </a:xfrm>
          <a:prstGeom prst="rect">
            <a:avLst/>
          </a:prstGeom>
          <a:noFill/>
          <a:ln w="9525">
            <a:noFill/>
            <a:miter lim="800000"/>
            <a:headEnd/>
            <a:tailEnd/>
          </a:ln>
        </p:spPr>
        <p:txBody>
          <a:bodyPr lIns="19050" tIns="0" rIns="19050" bIns="0" anchor="b"/>
          <a:lstStyle/>
          <a:p>
            <a:pPr algn="r" eaLnBrk="0" hangingPunct="0"/>
            <a:fld id="{1DDEB450-F10A-47AA-8745-43538A652B8B}" type="slidenum">
              <a:rPr lang="en-US" sz="1000" b="0" i="1"/>
              <a:pPr algn="r" eaLnBrk="0" hangingPunct="0"/>
              <a:t>1</a:t>
            </a:fld>
            <a:r>
              <a:rPr lang="en-US" sz="1000" b="0" i="1" dirty="0"/>
              <a:t>##</a:t>
            </a:r>
            <a:endParaRPr lang="en-US" b="0" dirty="0">
              <a:latin typeface="Times New Roman" pitchFamily="18" charset="0"/>
            </a:endParaRPr>
          </a:p>
        </p:txBody>
      </p:sp>
      <p:sp>
        <p:nvSpPr>
          <p:cNvPr id="16389" name="Rectangle 2"/>
          <p:cNvSpPr>
            <a:spLocks noGrp="1" noRot="1" noChangeAspect="1" noChangeArrowheads="1" noTextEdit="1"/>
          </p:cNvSpPr>
          <p:nvPr>
            <p:ph type="sldImg"/>
          </p:nvPr>
        </p:nvSpPr>
        <p:spPr>
          <a:ln/>
        </p:spPr>
      </p:sp>
      <p:sp>
        <p:nvSpPr>
          <p:cNvPr id="16390"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917575" y="744538"/>
            <a:ext cx="4962525" cy="3722687"/>
          </a:xfrm>
          <a:ln/>
        </p:spPr>
      </p:sp>
      <p:sp>
        <p:nvSpPr>
          <p:cNvPr id="25603"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5604"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EA445D26-09E8-4CBC-9515-A6757267726F}" type="slidenum">
              <a:rPr kumimoji="0" lang="en-GB" b="0"/>
              <a:pPr algn="r"/>
              <a:t>10</a:t>
            </a:fld>
            <a:endParaRPr kumimoji="0" lang="en-GB" b="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917575" y="744538"/>
            <a:ext cx="4962525" cy="3722687"/>
          </a:xfrm>
          <a:ln/>
        </p:spPr>
      </p:sp>
      <p:sp>
        <p:nvSpPr>
          <p:cNvPr id="26627"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6628"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03EB8A77-C585-412C-9ECC-F20B18027FC1}" type="slidenum">
              <a:rPr kumimoji="0" lang="en-GB" b="0"/>
              <a:pPr algn="r"/>
              <a:t>11</a:t>
            </a:fld>
            <a:endParaRPr kumimoji="0" lang="en-GB" b="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917575" y="744538"/>
            <a:ext cx="4962525" cy="3722687"/>
          </a:xfrm>
          <a:ln/>
        </p:spPr>
      </p:sp>
      <p:sp>
        <p:nvSpPr>
          <p:cNvPr id="27651"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765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07440701-240A-400C-862F-5E3DA4E73C25}" type="slidenum">
              <a:rPr kumimoji="0" lang="en-GB" b="0"/>
              <a:pPr algn="r"/>
              <a:t>12</a:t>
            </a:fld>
            <a:endParaRPr kumimoji="0" lang="en-GB" b="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917575" y="744538"/>
            <a:ext cx="4962525" cy="3722687"/>
          </a:xfrm>
          <a:ln/>
        </p:spPr>
      </p:sp>
      <p:sp>
        <p:nvSpPr>
          <p:cNvPr id="17411"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1741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2A24CF7E-7689-4991-93D6-10B6E05E28D2}" type="slidenum">
              <a:rPr kumimoji="0" lang="en-GB" b="0"/>
              <a:pPr algn="r"/>
              <a:t>2</a:t>
            </a:fld>
            <a:endParaRPr kumimoji="0" lang="en-GB" b="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917575" y="744538"/>
            <a:ext cx="4962525" cy="3722687"/>
          </a:xfrm>
          <a:ln/>
        </p:spPr>
      </p:sp>
      <p:sp>
        <p:nvSpPr>
          <p:cNvPr id="18435"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18436"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0BC0A959-5C5C-46C7-AE8C-B56E7DD3A604}" type="slidenum">
              <a:rPr kumimoji="0" lang="en-GB" b="0"/>
              <a:pPr algn="r"/>
              <a:t>3</a:t>
            </a:fld>
            <a:endParaRPr kumimoji="0" lang="en-GB" b="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917575" y="744538"/>
            <a:ext cx="4962525" cy="3722687"/>
          </a:xfrm>
          <a:ln/>
        </p:spPr>
      </p:sp>
      <p:sp>
        <p:nvSpPr>
          <p:cNvPr id="19459"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19460"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C3201113-FC87-402C-BE9A-160BED4636CB}" type="slidenum">
              <a:rPr kumimoji="0" lang="en-GB" b="0"/>
              <a:pPr algn="r"/>
              <a:t>4</a:t>
            </a:fld>
            <a:endParaRPr kumimoji="0" lang="en-GB" b="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917575" y="744538"/>
            <a:ext cx="4962525" cy="3722687"/>
          </a:xfrm>
          <a:ln/>
        </p:spPr>
      </p:sp>
      <p:sp>
        <p:nvSpPr>
          <p:cNvPr id="20483"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0484"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B81B3183-00EA-4609-9979-D2B8F63E4399}" type="slidenum">
              <a:rPr kumimoji="0" lang="en-GB" b="0"/>
              <a:pPr algn="r"/>
              <a:t>5</a:t>
            </a:fld>
            <a:endParaRPr kumimoji="0" lang="en-GB" b="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917575" y="744538"/>
            <a:ext cx="4962525" cy="3722687"/>
          </a:xfrm>
          <a:ln/>
        </p:spPr>
      </p:sp>
      <p:sp>
        <p:nvSpPr>
          <p:cNvPr id="21507"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1508"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808FC777-4813-4325-A243-8F0B92350492}" type="slidenum">
              <a:rPr kumimoji="0" lang="en-GB" b="0"/>
              <a:pPr algn="r"/>
              <a:t>6</a:t>
            </a:fld>
            <a:endParaRPr kumimoji="0" lang="en-GB" b="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917575" y="744538"/>
            <a:ext cx="4962525" cy="3722687"/>
          </a:xfrm>
          <a:ln/>
        </p:spPr>
      </p:sp>
      <p:sp>
        <p:nvSpPr>
          <p:cNvPr id="22531"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253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79D89C1B-E166-4B8C-9F4D-80F5E28BBEBD}" type="slidenum">
              <a:rPr kumimoji="0" lang="en-GB" b="0"/>
              <a:pPr algn="r"/>
              <a:t>7</a:t>
            </a:fld>
            <a:endParaRPr kumimoji="0" lang="en-GB" b="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917575" y="744538"/>
            <a:ext cx="4962525" cy="3722687"/>
          </a:xfrm>
          <a:ln/>
        </p:spPr>
      </p:sp>
      <p:sp>
        <p:nvSpPr>
          <p:cNvPr id="23555"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3556"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E91481A6-8B6D-41F7-A153-6CC5F8DD9245}" type="slidenum">
              <a:rPr kumimoji="0" lang="en-GB" b="0"/>
              <a:pPr algn="r"/>
              <a:t>8</a:t>
            </a:fld>
            <a:endParaRPr kumimoji="0" lang="en-GB" b="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917575" y="744538"/>
            <a:ext cx="4962525" cy="3722687"/>
          </a:xfrm>
          <a:ln/>
        </p:spPr>
      </p:sp>
      <p:sp>
        <p:nvSpPr>
          <p:cNvPr id="24579"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endParaRPr lang="en-GB" dirty="0" smtClean="0"/>
          </a:p>
        </p:txBody>
      </p:sp>
      <p:sp>
        <p:nvSpPr>
          <p:cNvPr id="24580"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254E1010-F6DA-479C-97CE-BC978D272141}" type="slidenum">
              <a:rPr kumimoji="0" lang="en-GB" b="0"/>
              <a:pPr algn="r"/>
              <a:t>9</a:t>
            </a:fld>
            <a:endParaRPr kumimoji="0" lang="en-GB" b="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1704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170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44600"/>
            <a:ext cx="3873500" cy="1668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1700" y="1244600"/>
            <a:ext cx="3873500" cy="1668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404813"/>
            <a:ext cx="1974850" cy="2508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04813"/>
            <a:ext cx="5772150" cy="2508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404813"/>
            <a:ext cx="7899400" cy="2508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01850" y="404813"/>
            <a:ext cx="512445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44600"/>
            <a:ext cx="3873500" cy="1668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1700" y="1244600"/>
            <a:ext cx="3873500" cy="1668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01850" y="404813"/>
            <a:ext cx="512445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244600"/>
            <a:ext cx="7899400" cy="1668463"/>
          </a:xfrm>
        </p:spPr>
        <p:txBody>
          <a:bodyPr/>
          <a:lstStyle/>
          <a:p>
            <a:pPr lvl="0"/>
            <a:endParaRPr lang="en-US" noProof="0" dirty="0" smtClean="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3776663"/>
            <a:ext cx="3873500" cy="166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1550" y="3776663"/>
            <a:ext cx="3873500" cy="166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descr="Semo logo.jpg"/>
          <p:cNvPicPr>
            <a:picLocks noChangeAspect="1"/>
          </p:cNvPicPr>
          <p:nvPr/>
        </p:nvPicPr>
        <p:blipFill>
          <a:blip r:embed="rId13" cstate="print"/>
          <a:srcRect/>
          <a:stretch>
            <a:fillRect/>
          </a:stretch>
        </p:blipFill>
        <p:spPr bwMode="auto">
          <a:xfrm>
            <a:off x="900113" y="836613"/>
            <a:ext cx="6883400" cy="2879725"/>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55650" y="3776663"/>
            <a:ext cx="7899400" cy="1668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ransition/>
  <p:timing>
    <p:tnLst>
      <p:par>
        <p:cTn id="1" dur="indefinite" restart="never" nodeType="tmRoot"/>
      </p:par>
    </p:tnLst>
  </p:timing>
  <p:hf hdr="0" dt="0"/>
  <p:txStyles>
    <p:titleStyle>
      <a:lvl1pPr algn="r" rtl="0" eaLnBrk="0" fontAlgn="base" hangingPunct="0">
        <a:spcBef>
          <a:spcPct val="0"/>
        </a:spcBef>
        <a:spcAft>
          <a:spcPct val="0"/>
        </a:spcAft>
        <a:defRPr sz="2000" b="1">
          <a:solidFill>
            <a:schemeClr val="bg1"/>
          </a:solidFill>
          <a:latin typeface="+mj-lt"/>
          <a:ea typeface="+mj-ea"/>
          <a:cs typeface="+mj-cs"/>
        </a:defRPr>
      </a:lvl1pPr>
      <a:lvl2pPr algn="r" rtl="0" eaLnBrk="0" fontAlgn="base" hangingPunct="0">
        <a:spcBef>
          <a:spcPct val="0"/>
        </a:spcBef>
        <a:spcAft>
          <a:spcPct val="0"/>
        </a:spcAft>
        <a:defRPr sz="2000" b="1">
          <a:solidFill>
            <a:schemeClr val="bg1"/>
          </a:solidFill>
          <a:latin typeface="Arial" charset="0"/>
        </a:defRPr>
      </a:lvl2pPr>
      <a:lvl3pPr algn="r" rtl="0" eaLnBrk="0" fontAlgn="base" hangingPunct="0">
        <a:spcBef>
          <a:spcPct val="0"/>
        </a:spcBef>
        <a:spcAft>
          <a:spcPct val="0"/>
        </a:spcAft>
        <a:defRPr sz="2000" b="1">
          <a:solidFill>
            <a:schemeClr val="bg1"/>
          </a:solidFill>
          <a:latin typeface="Arial" charset="0"/>
        </a:defRPr>
      </a:lvl3pPr>
      <a:lvl4pPr algn="r" rtl="0" eaLnBrk="0" fontAlgn="base" hangingPunct="0">
        <a:spcBef>
          <a:spcPct val="0"/>
        </a:spcBef>
        <a:spcAft>
          <a:spcPct val="0"/>
        </a:spcAft>
        <a:defRPr sz="2000" b="1">
          <a:solidFill>
            <a:schemeClr val="bg1"/>
          </a:solidFill>
          <a:latin typeface="Arial" charset="0"/>
        </a:defRPr>
      </a:lvl4pPr>
      <a:lvl5pPr algn="r" rtl="0" eaLnBrk="0" fontAlgn="base" hangingPunct="0">
        <a:spcBef>
          <a:spcPct val="0"/>
        </a:spcBef>
        <a:spcAft>
          <a:spcPct val="0"/>
        </a:spcAft>
        <a:defRPr sz="2000" b="1">
          <a:solidFill>
            <a:schemeClr val="bg1"/>
          </a:solidFill>
          <a:latin typeface="Arial" charset="0"/>
        </a:defRPr>
      </a:lvl5pPr>
      <a:lvl6pPr marL="457200" algn="r" rtl="0" eaLnBrk="0" fontAlgn="base" hangingPunct="0">
        <a:spcBef>
          <a:spcPct val="0"/>
        </a:spcBef>
        <a:spcAft>
          <a:spcPct val="0"/>
        </a:spcAft>
        <a:defRPr sz="2000" b="1">
          <a:solidFill>
            <a:schemeClr val="bg1"/>
          </a:solidFill>
          <a:latin typeface="Arial" charset="0"/>
        </a:defRPr>
      </a:lvl6pPr>
      <a:lvl7pPr marL="914400" algn="r" rtl="0" eaLnBrk="0" fontAlgn="base" hangingPunct="0">
        <a:spcBef>
          <a:spcPct val="0"/>
        </a:spcBef>
        <a:spcAft>
          <a:spcPct val="0"/>
        </a:spcAft>
        <a:defRPr sz="2000" b="1">
          <a:solidFill>
            <a:schemeClr val="bg1"/>
          </a:solidFill>
          <a:latin typeface="Arial" charset="0"/>
        </a:defRPr>
      </a:lvl7pPr>
      <a:lvl8pPr marL="1371600" algn="r" rtl="0" eaLnBrk="0" fontAlgn="base" hangingPunct="0">
        <a:spcBef>
          <a:spcPct val="0"/>
        </a:spcBef>
        <a:spcAft>
          <a:spcPct val="0"/>
        </a:spcAft>
        <a:defRPr sz="2000" b="1">
          <a:solidFill>
            <a:schemeClr val="bg1"/>
          </a:solidFill>
          <a:latin typeface="Arial" charset="0"/>
        </a:defRPr>
      </a:lvl8pPr>
      <a:lvl9pPr marL="1828800" algn="r" rtl="0" eaLnBrk="0" fontAlgn="base" hangingPunct="0">
        <a:spcBef>
          <a:spcPct val="0"/>
        </a:spcBef>
        <a:spcAft>
          <a:spcPct val="0"/>
        </a:spcAft>
        <a:defRPr sz="2000" b="1">
          <a:solidFill>
            <a:schemeClr val="bg1"/>
          </a:solidFill>
          <a:latin typeface="Arial" charset="0"/>
        </a:defRPr>
      </a:lvl9pPr>
    </p:titleStyle>
    <p:bodyStyle>
      <a:lvl1pPr marL="342900" indent="-342900" algn="l" rtl="0" eaLnBrk="0" fontAlgn="base" hangingPunct="0">
        <a:spcBef>
          <a:spcPct val="20000"/>
        </a:spcBef>
        <a:spcAft>
          <a:spcPct val="0"/>
        </a:spcAft>
        <a:buFont typeface="Symbol" pitchFamily="18" charset="2"/>
        <a:buChar char="•"/>
        <a:defRPr sz="1600" b="1">
          <a:solidFill>
            <a:schemeClr val="tx1"/>
          </a:solidFill>
          <a:latin typeface="+mn-lt"/>
          <a:ea typeface="+mn-ea"/>
          <a:cs typeface="+mn-cs"/>
        </a:defRPr>
      </a:lvl1pPr>
      <a:lvl2pPr marL="457200" indent="-342900" algn="l" rtl="0" eaLnBrk="0" fontAlgn="base" hangingPunct="0">
        <a:spcBef>
          <a:spcPct val="20000"/>
        </a:spcBef>
        <a:spcAft>
          <a:spcPct val="0"/>
        </a:spcAft>
        <a:buClr>
          <a:srgbClr val="003399"/>
        </a:buClr>
        <a:buFont typeface="Wingdings" pitchFamily="2" charset="2"/>
        <a:buChar char="Ø"/>
        <a:defRPr sz="1600">
          <a:solidFill>
            <a:schemeClr val="tx1"/>
          </a:solidFill>
          <a:latin typeface="+mn-lt"/>
        </a:defRPr>
      </a:lvl2pPr>
      <a:lvl3pPr marL="800100" indent="-228600" algn="l" rtl="0" eaLnBrk="0" fontAlgn="base" hangingPunct="0">
        <a:spcBef>
          <a:spcPct val="20000"/>
        </a:spcBef>
        <a:spcAft>
          <a:spcPct val="0"/>
        </a:spcAft>
        <a:buClr>
          <a:srgbClr val="003399"/>
        </a:buClr>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eaLnBrk="0" fontAlgn="base" hangingPunct="0">
        <a:spcBef>
          <a:spcPct val="20000"/>
        </a:spcBef>
        <a:spcAft>
          <a:spcPct val="0"/>
        </a:spcAft>
        <a:buChar char="»"/>
        <a:defRPr sz="1200">
          <a:solidFill>
            <a:schemeClr val="tx1"/>
          </a:solidFill>
          <a:latin typeface="+mn-lt"/>
        </a:defRPr>
      </a:lvl6pPr>
      <a:lvl7pPr marL="2971800" indent="-228600" algn="l" rtl="0" eaLnBrk="0" fontAlgn="base" hangingPunct="0">
        <a:spcBef>
          <a:spcPct val="20000"/>
        </a:spcBef>
        <a:spcAft>
          <a:spcPct val="0"/>
        </a:spcAft>
        <a:buChar char="»"/>
        <a:defRPr sz="1200">
          <a:solidFill>
            <a:schemeClr val="tx1"/>
          </a:solidFill>
          <a:latin typeface="+mn-lt"/>
        </a:defRPr>
      </a:lvl7pPr>
      <a:lvl8pPr marL="3429000" indent="-228600" algn="l" rtl="0" eaLnBrk="0" fontAlgn="base" hangingPunct="0">
        <a:spcBef>
          <a:spcPct val="20000"/>
        </a:spcBef>
        <a:spcAft>
          <a:spcPct val="0"/>
        </a:spcAft>
        <a:buChar char="»"/>
        <a:defRPr sz="1200">
          <a:solidFill>
            <a:schemeClr val="tx1"/>
          </a:solidFill>
          <a:latin typeface="+mn-lt"/>
        </a:defRPr>
      </a:lvl8pPr>
      <a:lvl9pPr marL="3886200" indent="-22860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685800" y="1473200"/>
            <a:ext cx="7899400" cy="4835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2051" name="Rectangle 2"/>
          <p:cNvSpPr>
            <a:spLocks noGrp="1" noChangeArrowheads="1"/>
          </p:cNvSpPr>
          <p:nvPr>
            <p:ph type="title"/>
          </p:nvPr>
        </p:nvSpPr>
        <p:spPr bwMode="auto">
          <a:xfrm>
            <a:off x="2101850" y="404813"/>
            <a:ext cx="5124450" cy="685800"/>
          </a:xfrm>
          <a:prstGeom prst="rect">
            <a:avLst/>
          </a:prstGeom>
          <a:noFill/>
          <a:ln w="57150" cmpd="thickThin">
            <a:noFill/>
            <a:miter lim="800000"/>
            <a:headEnd/>
            <a:tailEnd/>
          </a:ln>
        </p:spPr>
        <p:txBody>
          <a:bodyPr vert="horz" wrap="square" lIns="91440" tIns="45720" rIns="91440" bIns="45720" numCol="1" anchor="b" anchorCtr="0" compatLnSpc="1">
            <a:prstTxWarp prst="textNoShape">
              <a:avLst/>
            </a:prstTxWarp>
          </a:bodyPr>
          <a:lstStyle/>
          <a:p>
            <a:pPr lvl="0"/>
            <a:r>
              <a:rPr lang="en-IE" smtClean="0"/>
              <a:t>Click to edit Master title style</a:t>
            </a:r>
          </a:p>
        </p:txBody>
      </p:sp>
      <p:pic>
        <p:nvPicPr>
          <p:cNvPr id="2052" name="Picture 55"/>
          <p:cNvPicPr>
            <a:picLocks noChangeAspect="1" noChangeArrowheads="1"/>
          </p:cNvPicPr>
          <p:nvPr/>
        </p:nvPicPr>
        <p:blipFill>
          <a:blip r:embed="rId16" cstate="print"/>
          <a:srcRect/>
          <a:stretch>
            <a:fillRect/>
          </a:stretch>
        </p:blipFill>
        <p:spPr bwMode="auto">
          <a:xfrm>
            <a:off x="0" y="6303963"/>
            <a:ext cx="857250" cy="554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2000" b="1">
          <a:solidFill>
            <a:schemeClr val="tx1"/>
          </a:solidFill>
          <a:latin typeface="+mj-lt"/>
          <a:ea typeface="+mj-ea"/>
          <a:cs typeface="+mj-cs"/>
        </a:defRPr>
      </a:lvl1pPr>
      <a:lvl2pPr algn="ctr" rtl="0" eaLnBrk="0" fontAlgn="base" hangingPunct="0">
        <a:spcBef>
          <a:spcPct val="0"/>
        </a:spcBef>
        <a:spcAft>
          <a:spcPct val="0"/>
        </a:spcAft>
        <a:defRPr sz="2000" b="1">
          <a:solidFill>
            <a:schemeClr val="tx1"/>
          </a:solidFill>
          <a:latin typeface="Arial" charset="0"/>
        </a:defRPr>
      </a:lvl2pPr>
      <a:lvl3pPr algn="ctr" rtl="0" eaLnBrk="0" fontAlgn="base" hangingPunct="0">
        <a:spcBef>
          <a:spcPct val="0"/>
        </a:spcBef>
        <a:spcAft>
          <a:spcPct val="0"/>
        </a:spcAft>
        <a:defRPr sz="2000" b="1">
          <a:solidFill>
            <a:schemeClr val="tx1"/>
          </a:solidFill>
          <a:latin typeface="Arial" charset="0"/>
        </a:defRPr>
      </a:lvl3pPr>
      <a:lvl4pPr algn="ctr" rtl="0" eaLnBrk="0" fontAlgn="base" hangingPunct="0">
        <a:spcBef>
          <a:spcPct val="0"/>
        </a:spcBef>
        <a:spcAft>
          <a:spcPct val="0"/>
        </a:spcAft>
        <a:defRPr sz="2000" b="1">
          <a:solidFill>
            <a:schemeClr val="tx1"/>
          </a:solidFill>
          <a:latin typeface="Arial" charset="0"/>
        </a:defRPr>
      </a:lvl4pPr>
      <a:lvl5pPr algn="ctr" rtl="0" eaLnBrk="0" fontAlgn="base" hangingPunct="0">
        <a:spcBef>
          <a:spcPct val="0"/>
        </a:spcBef>
        <a:spcAft>
          <a:spcPct val="0"/>
        </a:spcAft>
        <a:defRPr sz="2000" b="1">
          <a:solidFill>
            <a:schemeClr val="tx1"/>
          </a:solidFill>
          <a:latin typeface="Arial" charset="0"/>
        </a:defRPr>
      </a:lvl5pPr>
      <a:lvl6pPr marL="457200" algn="r" rtl="0" eaLnBrk="0" fontAlgn="base" hangingPunct="0">
        <a:spcBef>
          <a:spcPct val="0"/>
        </a:spcBef>
        <a:spcAft>
          <a:spcPct val="0"/>
        </a:spcAft>
        <a:defRPr sz="2000" b="1">
          <a:solidFill>
            <a:schemeClr val="bg1"/>
          </a:solidFill>
          <a:latin typeface="Arial" charset="0"/>
        </a:defRPr>
      </a:lvl6pPr>
      <a:lvl7pPr marL="914400" algn="r" rtl="0" eaLnBrk="0" fontAlgn="base" hangingPunct="0">
        <a:spcBef>
          <a:spcPct val="0"/>
        </a:spcBef>
        <a:spcAft>
          <a:spcPct val="0"/>
        </a:spcAft>
        <a:defRPr sz="2000" b="1">
          <a:solidFill>
            <a:schemeClr val="bg1"/>
          </a:solidFill>
          <a:latin typeface="Arial" charset="0"/>
        </a:defRPr>
      </a:lvl7pPr>
      <a:lvl8pPr marL="1371600" algn="r" rtl="0" eaLnBrk="0" fontAlgn="base" hangingPunct="0">
        <a:spcBef>
          <a:spcPct val="0"/>
        </a:spcBef>
        <a:spcAft>
          <a:spcPct val="0"/>
        </a:spcAft>
        <a:defRPr sz="2000" b="1">
          <a:solidFill>
            <a:schemeClr val="bg1"/>
          </a:solidFill>
          <a:latin typeface="Arial" charset="0"/>
        </a:defRPr>
      </a:lvl8pPr>
      <a:lvl9pPr marL="1828800" algn="r" rtl="0" eaLnBrk="0" fontAlgn="base" hangingPunct="0">
        <a:spcBef>
          <a:spcPct val="0"/>
        </a:spcBef>
        <a:spcAft>
          <a:spcPct val="0"/>
        </a:spcAft>
        <a:defRPr sz="2000" b="1">
          <a:solidFill>
            <a:schemeClr val="bg1"/>
          </a:solidFill>
          <a:latin typeface="Arial" charset="0"/>
        </a:defRPr>
      </a:lvl9pPr>
    </p:titleStyle>
    <p:bodyStyle>
      <a:lvl1pPr marL="342900" indent="-342900" algn="l" rtl="0" eaLnBrk="0" fontAlgn="base" hangingPunct="0">
        <a:spcBef>
          <a:spcPct val="20000"/>
        </a:spcBef>
        <a:spcAft>
          <a:spcPct val="20000"/>
        </a:spcAft>
        <a:buClr>
          <a:schemeClr val="accent2"/>
        </a:buClr>
        <a:buFont typeface="Arial" charset="0"/>
        <a:buChar char="●"/>
        <a:defRPr sz="3200" b="1">
          <a:solidFill>
            <a:schemeClr val="tx1"/>
          </a:solidFill>
          <a:latin typeface="+mn-lt"/>
          <a:ea typeface="+mn-ea"/>
          <a:cs typeface="+mn-cs"/>
        </a:defRPr>
      </a:lvl1pPr>
      <a:lvl2pPr marL="457200" indent="-342900" algn="l" rtl="0" eaLnBrk="0" fontAlgn="base" hangingPunct="0">
        <a:spcBef>
          <a:spcPct val="20000"/>
        </a:spcBef>
        <a:spcAft>
          <a:spcPct val="10000"/>
        </a:spcAft>
        <a:buClr>
          <a:srgbClr val="003399"/>
        </a:buClr>
        <a:buFont typeface="Wingdings" pitchFamily="2" charset="2"/>
        <a:buChar char="Ø"/>
        <a:defRPr sz="2800">
          <a:solidFill>
            <a:schemeClr val="tx1"/>
          </a:solidFill>
          <a:latin typeface="+mn-lt"/>
        </a:defRPr>
      </a:lvl2pPr>
      <a:lvl3pPr marL="800100" indent="-228600" algn="l" rtl="0" eaLnBrk="0" fontAlgn="base" hangingPunct="0">
        <a:spcBef>
          <a:spcPct val="20000"/>
        </a:spcBef>
        <a:spcAft>
          <a:spcPct val="10000"/>
        </a:spcAft>
        <a:buClr>
          <a:srgbClr val="003399"/>
        </a:buClr>
        <a:buFont typeface="Wingdings" pitchFamily="2" charset="2"/>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eaLnBrk="0" fontAlgn="base" hangingPunct="0">
        <a:spcBef>
          <a:spcPct val="20000"/>
        </a:spcBef>
        <a:spcAft>
          <a:spcPct val="0"/>
        </a:spcAft>
        <a:buChar char="»"/>
        <a:defRPr sz="1200">
          <a:solidFill>
            <a:schemeClr val="tx1"/>
          </a:solidFill>
          <a:latin typeface="+mn-lt"/>
        </a:defRPr>
      </a:lvl6pPr>
      <a:lvl7pPr marL="2971800" indent="-228600" algn="l" rtl="0" eaLnBrk="0" fontAlgn="base" hangingPunct="0">
        <a:spcBef>
          <a:spcPct val="20000"/>
        </a:spcBef>
        <a:spcAft>
          <a:spcPct val="0"/>
        </a:spcAft>
        <a:buChar char="»"/>
        <a:defRPr sz="1200">
          <a:solidFill>
            <a:schemeClr val="tx1"/>
          </a:solidFill>
          <a:latin typeface="+mn-lt"/>
        </a:defRPr>
      </a:lvl7pPr>
      <a:lvl8pPr marL="3429000" indent="-228600" algn="l" rtl="0" eaLnBrk="0" fontAlgn="base" hangingPunct="0">
        <a:spcBef>
          <a:spcPct val="20000"/>
        </a:spcBef>
        <a:spcAft>
          <a:spcPct val="0"/>
        </a:spcAft>
        <a:buChar char="»"/>
        <a:defRPr sz="1200">
          <a:solidFill>
            <a:schemeClr val="tx1"/>
          </a:solidFill>
          <a:latin typeface="+mn-lt"/>
        </a:defRPr>
      </a:lvl8pPr>
      <a:lvl9pPr marL="3886200" indent="-22860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bwMode="auto">
          <a:xfrm>
            <a:off x="357188" y="3429000"/>
            <a:ext cx="8521700" cy="2805113"/>
          </a:xfrm>
          <a:prstGeom prst="rect">
            <a:avLst/>
          </a:prstGeom>
          <a:noFill/>
          <a:ln>
            <a:miter lim="800000"/>
            <a:headEnd/>
            <a:tailEnd/>
          </a:ln>
        </p:spPr>
        <p:txBody>
          <a:bodyPr anchor="ctr"/>
          <a:lstStyle/>
          <a:p>
            <a:pPr algn="ctr">
              <a:spcAft>
                <a:spcPts val="600"/>
              </a:spcAft>
            </a:pPr>
            <a:r>
              <a:rPr lang="en-IE" b="0" dirty="0" smtClean="0">
                <a:solidFill>
                  <a:schemeClr val="tx1"/>
                </a:solidFill>
              </a:rPr>
              <a:t/>
            </a:r>
            <a:br>
              <a:rPr lang="en-IE" b="0" dirty="0" smtClean="0">
                <a:solidFill>
                  <a:schemeClr val="tx1"/>
                </a:solidFill>
              </a:rPr>
            </a:br>
            <a:r>
              <a:rPr lang="en-IE" dirty="0" smtClean="0">
                <a:solidFill>
                  <a:schemeClr val="tx1"/>
                </a:solidFill>
              </a:rPr>
              <a:t>Modification </a:t>
            </a:r>
            <a:r>
              <a:rPr lang="en-IE" dirty="0" smtClean="0">
                <a:solidFill>
                  <a:schemeClr val="tx1"/>
                </a:solidFill>
              </a:rPr>
              <a:t>MOD_24_12</a:t>
            </a:r>
            <a:r>
              <a:rPr lang="en-IE" dirty="0" smtClean="0">
                <a:solidFill>
                  <a:schemeClr val="tx1"/>
                </a:solidFill>
              </a:rPr>
              <a:t/>
            </a:r>
            <a:br>
              <a:rPr lang="en-IE" dirty="0" smtClean="0">
                <a:solidFill>
                  <a:schemeClr val="tx1"/>
                </a:solidFill>
              </a:rPr>
            </a:br>
            <a:r>
              <a:rPr lang="en-IE" sz="1600" b="0" dirty="0" smtClean="0">
                <a:solidFill>
                  <a:schemeClr val="tx1"/>
                </a:solidFill>
              </a:rPr>
              <a:t>Amendments to the MIUN Calculator to address instances of Excessive </a:t>
            </a:r>
            <a:r>
              <a:rPr lang="en-IE" sz="1600" b="0" dirty="0" smtClean="0">
                <a:solidFill>
                  <a:schemeClr val="tx1"/>
                </a:solidFill>
              </a:rPr>
              <a:t>Area</a:t>
            </a:r>
            <a:endParaRPr lang="en-GB"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9" name="Straight Connector 138"/>
          <p:cNvCxnSpPr/>
          <p:nvPr/>
        </p:nvCxnSpPr>
        <p:spPr bwMode="auto">
          <a:xfrm>
            <a:off x="1062038" y="26876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0" name="Straight Connector 139"/>
          <p:cNvCxnSpPr/>
          <p:nvPr/>
        </p:nvCxnSpPr>
        <p:spPr bwMode="auto">
          <a:xfrm>
            <a:off x="1062038" y="253047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1" name="Straight Connector 140"/>
          <p:cNvCxnSpPr/>
          <p:nvPr/>
        </p:nvCxnSpPr>
        <p:spPr bwMode="auto">
          <a:xfrm>
            <a:off x="1062038" y="31591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2" name="Straight Connector 141"/>
          <p:cNvCxnSpPr/>
          <p:nvPr/>
        </p:nvCxnSpPr>
        <p:spPr bwMode="auto">
          <a:xfrm>
            <a:off x="1062038" y="30019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3" name="Straight Connector 142"/>
          <p:cNvCxnSpPr/>
          <p:nvPr/>
        </p:nvCxnSpPr>
        <p:spPr bwMode="auto">
          <a:xfrm>
            <a:off x="1057275" y="2844800"/>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4" name="Straight Connector 143"/>
          <p:cNvCxnSpPr/>
          <p:nvPr/>
        </p:nvCxnSpPr>
        <p:spPr bwMode="auto">
          <a:xfrm>
            <a:off x="1062038" y="17399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5" name="Straight Connector 144"/>
          <p:cNvCxnSpPr/>
          <p:nvPr/>
        </p:nvCxnSpPr>
        <p:spPr bwMode="auto">
          <a:xfrm>
            <a:off x="1062038" y="15827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6" name="Straight Connector 145"/>
          <p:cNvCxnSpPr/>
          <p:nvPr/>
        </p:nvCxnSpPr>
        <p:spPr bwMode="auto">
          <a:xfrm>
            <a:off x="1062038" y="221138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7" name="Straight Connector 146"/>
          <p:cNvCxnSpPr/>
          <p:nvPr/>
        </p:nvCxnSpPr>
        <p:spPr bwMode="auto">
          <a:xfrm>
            <a:off x="1062038" y="20542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8" name="Straight Connector 147"/>
          <p:cNvCxnSpPr/>
          <p:nvPr/>
        </p:nvCxnSpPr>
        <p:spPr bwMode="auto">
          <a:xfrm>
            <a:off x="1057275" y="1897063"/>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pic>
        <p:nvPicPr>
          <p:cNvPr id="12300"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cxnSp>
        <p:nvCxnSpPr>
          <p:cNvPr id="12301" name="Straight Arrow Connector 70"/>
          <p:cNvCxnSpPr>
            <a:cxnSpLocks noChangeShapeType="1"/>
          </p:cNvCxnSpPr>
          <p:nvPr/>
        </p:nvCxnSpPr>
        <p:spPr bwMode="auto">
          <a:xfrm flipV="1">
            <a:off x="1062038" y="1382713"/>
            <a:ext cx="0" cy="1939925"/>
          </a:xfrm>
          <a:prstGeom prst="straightConnector1">
            <a:avLst/>
          </a:prstGeom>
          <a:noFill/>
          <a:ln w="19050" algn="ctr">
            <a:solidFill>
              <a:schemeClr val="tx1"/>
            </a:solidFill>
            <a:round/>
            <a:headEnd/>
            <a:tailEnd type="arrow" w="med" len="med"/>
          </a:ln>
        </p:spPr>
      </p:cxnSp>
      <p:cxnSp>
        <p:nvCxnSpPr>
          <p:cNvPr id="12302" name="Straight Connector 72"/>
          <p:cNvCxnSpPr>
            <a:cxnSpLocks noChangeShapeType="1"/>
          </p:cNvCxnSpPr>
          <p:nvPr/>
        </p:nvCxnSpPr>
        <p:spPr bwMode="auto">
          <a:xfrm>
            <a:off x="947738" y="2370138"/>
            <a:ext cx="114300" cy="0"/>
          </a:xfrm>
          <a:prstGeom prst="line">
            <a:avLst/>
          </a:prstGeom>
          <a:noFill/>
          <a:ln w="19050" algn="ctr">
            <a:solidFill>
              <a:schemeClr val="tx1"/>
            </a:solidFill>
            <a:round/>
            <a:headEnd/>
            <a:tailEnd/>
          </a:ln>
        </p:spPr>
      </p:cxnSp>
      <p:cxnSp>
        <p:nvCxnSpPr>
          <p:cNvPr id="12303" name="Straight Connector 73"/>
          <p:cNvCxnSpPr>
            <a:cxnSpLocks noChangeShapeType="1"/>
          </p:cNvCxnSpPr>
          <p:nvPr/>
        </p:nvCxnSpPr>
        <p:spPr bwMode="auto">
          <a:xfrm>
            <a:off x="947738" y="1584325"/>
            <a:ext cx="114300" cy="0"/>
          </a:xfrm>
          <a:prstGeom prst="line">
            <a:avLst/>
          </a:prstGeom>
          <a:noFill/>
          <a:ln w="19050" algn="ctr">
            <a:solidFill>
              <a:schemeClr val="tx1"/>
            </a:solidFill>
            <a:round/>
            <a:headEnd/>
            <a:tailEnd/>
          </a:ln>
        </p:spPr>
      </p:cxnSp>
      <p:cxnSp>
        <p:nvCxnSpPr>
          <p:cNvPr id="12304" name="Straight Connector 74"/>
          <p:cNvCxnSpPr>
            <a:cxnSpLocks noChangeShapeType="1"/>
          </p:cNvCxnSpPr>
          <p:nvPr/>
        </p:nvCxnSpPr>
        <p:spPr bwMode="auto">
          <a:xfrm>
            <a:off x="952500" y="1741488"/>
            <a:ext cx="114300" cy="0"/>
          </a:xfrm>
          <a:prstGeom prst="line">
            <a:avLst/>
          </a:prstGeom>
          <a:noFill/>
          <a:ln w="19050" algn="ctr">
            <a:solidFill>
              <a:schemeClr val="tx1"/>
            </a:solidFill>
            <a:round/>
            <a:headEnd/>
            <a:tailEnd/>
          </a:ln>
        </p:spPr>
      </p:cxnSp>
      <p:cxnSp>
        <p:nvCxnSpPr>
          <p:cNvPr id="12305" name="Straight Connector 75"/>
          <p:cNvCxnSpPr>
            <a:cxnSpLocks noChangeShapeType="1"/>
          </p:cNvCxnSpPr>
          <p:nvPr/>
        </p:nvCxnSpPr>
        <p:spPr bwMode="auto">
          <a:xfrm>
            <a:off x="942975" y="1898650"/>
            <a:ext cx="114300" cy="0"/>
          </a:xfrm>
          <a:prstGeom prst="line">
            <a:avLst/>
          </a:prstGeom>
          <a:noFill/>
          <a:ln w="19050" algn="ctr">
            <a:solidFill>
              <a:schemeClr val="tx1"/>
            </a:solidFill>
            <a:round/>
            <a:headEnd/>
            <a:tailEnd/>
          </a:ln>
        </p:spPr>
      </p:cxnSp>
      <p:cxnSp>
        <p:nvCxnSpPr>
          <p:cNvPr id="12306" name="Straight Connector 76"/>
          <p:cNvCxnSpPr>
            <a:cxnSpLocks noChangeShapeType="1"/>
          </p:cNvCxnSpPr>
          <p:nvPr/>
        </p:nvCxnSpPr>
        <p:spPr bwMode="auto">
          <a:xfrm>
            <a:off x="942975" y="2055813"/>
            <a:ext cx="114300" cy="0"/>
          </a:xfrm>
          <a:prstGeom prst="line">
            <a:avLst/>
          </a:prstGeom>
          <a:noFill/>
          <a:ln w="19050" algn="ctr">
            <a:solidFill>
              <a:schemeClr val="tx1"/>
            </a:solidFill>
            <a:round/>
            <a:headEnd/>
            <a:tailEnd/>
          </a:ln>
        </p:spPr>
      </p:cxnSp>
      <p:cxnSp>
        <p:nvCxnSpPr>
          <p:cNvPr id="12307" name="Straight Connector 77"/>
          <p:cNvCxnSpPr>
            <a:cxnSpLocks noChangeShapeType="1"/>
          </p:cNvCxnSpPr>
          <p:nvPr/>
        </p:nvCxnSpPr>
        <p:spPr bwMode="auto">
          <a:xfrm>
            <a:off x="947738" y="2212975"/>
            <a:ext cx="114300" cy="0"/>
          </a:xfrm>
          <a:prstGeom prst="line">
            <a:avLst/>
          </a:prstGeom>
          <a:noFill/>
          <a:ln w="19050" algn="ctr">
            <a:solidFill>
              <a:schemeClr val="tx1"/>
            </a:solidFill>
            <a:round/>
            <a:headEnd/>
            <a:tailEnd/>
          </a:ln>
        </p:spPr>
      </p:cxnSp>
      <p:sp>
        <p:nvSpPr>
          <p:cNvPr id="12308" name="TextBox 78"/>
          <p:cNvSpPr txBox="1">
            <a:spLocks noChangeArrowheads="1"/>
          </p:cNvSpPr>
          <p:nvPr/>
        </p:nvSpPr>
        <p:spPr bwMode="auto">
          <a:xfrm>
            <a:off x="666750" y="1470025"/>
            <a:ext cx="357188" cy="214313"/>
          </a:xfrm>
          <a:prstGeom prst="rect">
            <a:avLst/>
          </a:prstGeom>
          <a:noFill/>
          <a:ln w="9525">
            <a:noFill/>
            <a:miter lim="800000"/>
            <a:headEnd/>
            <a:tailEnd/>
          </a:ln>
        </p:spPr>
        <p:txBody>
          <a:bodyPr wrap="none">
            <a:spAutoFit/>
          </a:bodyPr>
          <a:lstStyle/>
          <a:p>
            <a:r>
              <a:rPr lang="en-GB" sz="800" b="0" dirty="0"/>
              <a:t>500</a:t>
            </a:r>
          </a:p>
        </p:txBody>
      </p:sp>
      <p:sp>
        <p:nvSpPr>
          <p:cNvPr id="12309" name="TextBox 79"/>
          <p:cNvSpPr txBox="1">
            <a:spLocks noChangeArrowheads="1"/>
          </p:cNvSpPr>
          <p:nvPr/>
        </p:nvSpPr>
        <p:spPr bwMode="auto">
          <a:xfrm>
            <a:off x="666750" y="1622425"/>
            <a:ext cx="357188" cy="214313"/>
          </a:xfrm>
          <a:prstGeom prst="rect">
            <a:avLst/>
          </a:prstGeom>
          <a:noFill/>
          <a:ln w="9525">
            <a:noFill/>
            <a:miter lim="800000"/>
            <a:headEnd/>
            <a:tailEnd/>
          </a:ln>
        </p:spPr>
        <p:txBody>
          <a:bodyPr wrap="none">
            <a:spAutoFit/>
          </a:bodyPr>
          <a:lstStyle/>
          <a:p>
            <a:r>
              <a:rPr lang="en-GB" sz="800" b="0" dirty="0"/>
              <a:t>400</a:t>
            </a:r>
          </a:p>
        </p:txBody>
      </p:sp>
      <p:sp>
        <p:nvSpPr>
          <p:cNvPr id="12310" name="TextBox 80"/>
          <p:cNvSpPr txBox="1">
            <a:spLocks noChangeArrowheads="1"/>
          </p:cNvSpPr>
          <p:nvPr/>
        </p:nvSpPr>
        <p:spPr bwMode="auto">
          <a:xfrm>
            <a:off x="666750" y="1779588"/>
            <a:ext cx="357188" cy="214312"/>
          </a:xfrm>
          <a:prstGeom prst="rect">
            <a:avLst/>
          </a:prstGeom>
          <a:noFill/>
          <a:ln w="9525">
            <a:noFill/>
            <a:miter lim="800000"/>
            <a:headEnd/>
            <a:tailEnd/>
          </a:ln>
        </p:spPr>
        <p:txBody>
          <a:bodyPr wrap="none">
            <a:spAutoFit/>
          </a:bodyPr>
          <a:lstStyle/>
          <a:p>
            <a:r>
              <a:rPr lang="en-GB" sz="800" b="0" dirty="0"/>
              <a:t>300</a:t>
            </a:r>
          </a:p>
        </p:txBody>
      </p:sp>
      <p:sp>
        <p:nvSpPr>
          <p:cNvPr id="12311" name="TextBox 81"/>
          <p:cNvSpPr txBox="1">
            <a:spLocks noChangeArrowheads="1"/>
          </p:cNvSpPr>
          <p:nvPr/>
        </p:nvSpPr>
        <p:spPr bwMode="auto">
          <a:xfrm>
            <a:off x="671513" y="1931988"/>
            <a:ext cx="357187" cy="214312"/>
          </a:xfrm>
          <a:prstGeom prst="rect">
            <a:avLst/>
          </a:prstGeom>
          <a:noFill/>
          <a:ln w="9525">
            <a:noFill/>
            <a:miter lim="800000"/>
            <a:headEnd/>
            <a:tailEnd/>
          </a:ln>
        </p:spPr>
        <p:txBody>
          <a:bodyPr wrap="none">
            <a:spAutoFit/>
          </a:bodyPr>
          <a:lstStyle/>
          <a:p>
            <a:r>
              <a:rPr lang="en-GB" sz="800" b="0" dirty="0"/>
              <a:t>200</a:t>
            </a:r>
          </a:p>
        </p:txBody>
      </p:sp>
      <p:sp>
        <p:nvSpPr>
          <p:cNvPr id="12312" name="TextBox 82"/>
          <p:cNvSpPr txBox="1">
            <a:spLocks noChangeArrowheads="1"/>
          </p:cNvSpPr>
          <p:nvPr/>
        </p:nvSpPr>
        <p:spPr bwMode="auto">
          <a:xfrm>
            <a:off x="676275" y="2084388"/>
            <a:ext cx="357188" cy="214312"/>
          </a:xfrm>
          <a:prstGeom prst="rect">
            <a:avLst/>
          </a:prstGeom>
          <a:noFill/>
          <a:ln w="9525">
            <a:noFill/>
            <a:miter lim="800000"/>
            <a:headEnd/>
            <a:tailEnd/>
          </a:ln>
        </p:spPr>
        <p:txBody>
          <a:bodyPr wrap="none">
            <a:spAutoFit/>
          </a:bodyPr>
          <a:lstStyle/>
          <a:p>
            <a:r>
              <a:rPr lang="en-GB" sz="800" b="0" dirty="0"/>
              <a:t>100</a:t>
            </a:r>
          </a:p>
        </p:txBody>
      </p:sp>
      <p:sp>
        <p:nvSpPr>
          <p:cNvPr id="12313" name="TextBox 83"/>
          <p:cNvSpPr txBox="1">
            <a:spLocks noChangeArrowheads="1"/>
          </p:cNvSpPr>
          <p:nvPr/>
        </p:nvSpPr>
        <p:spPr bwMode="auto">
          <a:xfrm>
            <a:off x="762000" y="2255838"/>
            <a:ext cx="241300" cy="214312"/>
          </a:xfrm>
          <a:prstGeom prst="rect">
            <a:avLst/>
          </a:prstGeom>
          <a:noFill/>
          <a:ln w="9525">
            <a:noFill/>
            <a:miter lim="800000"/>
            <a:headEnd/>
            <a:tailEnd/>
          </a:ln>
        </p:spPr>
        <p:txBody>
          <a:bodyPr wrap="none">
            <a:spAutoFit/>
          </a:bodyPr>
          <a:lstStyle/>
          <a:p>
            <a:r>
              <a:rPr lang="en-GB" sz="800" b="0" dirty="0"/>
              <a:t>0</a:t>
            </a:r>
          </a:p>
        </p:txBody>
      </p:sp>
      <p:cxnSp>
        <p:nvCxnSpPr>
          <p:cNvPr id="12314" name="Straight Connector 84"/>
          <p:cNvCxnSpPr>
            <a:cxnSpLocks noChangeShapeType="1"/>
          </p:cNvCxnSpPr>
          <p:nvPr/>
        </p:nvCxnSpPr>
        <p:spPr bwMode="auto">
          <a:xfrm>
            <a:off x="947738" y="2532063"/>
            <a:ext cx="114300" cy="0"/>
          </a:xfrm>
          <a:prstGeom prst="line">
            <a:avLst/>
          </a:prstGeom>
          <a:noFill/>
          <a:ln w="19050" algn="ctr">
            <a:solidFill>
              <a:schemeClr val="tx1"/>
            </a:solidFill>
            <a:round/>
            <a:headEnd/>
            <a:tailEnd/>
          </a:ln>
        </p:spPr>
      </p:cxnSp>
      <p:cxnSp>
        <p:nvCxnSpPr>
          <p:cNvPr id="12315" name="Straight Connector 85"/>
          <p:cNvCxnSpPr>
            <a:cxnSpLocks noChangeShapeType="1"/>
          </p:cNvCxnSpPr>
          <p:nvPr/>
        </p:nvCxnSpPr>
        <p:spPr bwMode="auto">
          <a:xfrm>
            <a:off x="952500" y="2689225"/>
            <a:ext cx="114300" cy="0"/>
          </a:xfrm>
          <a:prstGeom prst="line">
            <a:avLst/>
          </a:prstGeom>
          <a:noFill/>
          <a:ln w="19050" algn="ctr">
            <a:solidFill>
              <a:schemeClr val="tx1"/>
            </a:solidFill>
            <a:round/>
            <a:headEnd/>
            <a:tailEnd/>
          </a:ln>
        </p:spPr>
      </p:cxnSp>
      <p:cxnSp>
        <p:nvCxnSpPr>
          <p:cNvPr id="12316" name="Straight Connector 86"/>
          <p:cNvCxnSpPr>
            <a:cxnSpLocks noChangeShapeType="1"/>
          </p:cNvCxnSpPr>
          <p:nvPr/>
        </p:nvCxnSpPr>
        <p:spPr bwMode="auto">
          <a:xfrm>
            <a:off x="942975" y="2846388"/>
            <a:ext cx="114300" cy="0"/>
          </a:xfrm>
          <a:prstGeom prst="line">
            <a:avLst/>
          </a:prstGeom>
          <a:noFill/>
          <a:ln w="19050" algn="ctr">
            <a:solidFill>
              <a:schemeClr val="tx1"/>
            </a:solidFill>
            <a:round/>
            <a:headEnd/>
            <a:tailEnd/>
          </a:ln>
        </p:spPr>
      </p:cxnSp>
      <p:cxnSp>
        <p:nvCxnSpPr>
          <p:cNvPr id="12317" name="Straight Connector 87"/>
          <p:cNvCxnSpPr>
            <a:cxnSpLocks noChangeShapeType="1"/>
          </p:cNvCxnSpPr>
          <p:nvPr/>
        </p:nvCxnSpPr>
        <p:spPr bwMode="auto">
          <a:xfrm>
            <a:off x="942975" y="3003550"/>
            <a:ext cx="114300" cy="0"/>
          </a:xfrm>
          <a:prstGeom prst="line">
            <a:avLst/>
          </a:prstGeom>
          <a:noFill/>
          <a:ln w="19050" algn="ctr">
            <a:solidFill>
              <a:schemeClr val="tx1"/>
            </a:solidFill>
            <a:round/>
            <a:headEnd/>
            <a:tailEnd/>
          </a:ln>
        </p:spPr>
      </p:cxnSp>
      <p:cxnSp>
        <p:nvCxnSpPr>
          <p:cNvPr id="12318" name="Straight Connector 88"/>
          <p:cNvCxnSpPr>
            <a:cxnSpLocks noChangeShapeType="1"/>
          </p:cNvCxnSpPr>
          <p:nvPr/>
        </p:nvCxnSpPr>
        <p:spPr bwMode="auto">
          <a:xfrm>
            <a:off x="947738" y="3160713"/>
            <a:ext cx="114300" cy="0"/>
          </a:xfrm>
          <a:prstGeom prst="line">
            <a:avLst/>
          </a:prstGeom>
          <a:noFill/>
          <a:ln w="19050" algn="ctr">
            <a:solidFill>
              <a:schemeClr val="tx1"/>
            </a:solidFill>
            <a:round/>
            <a:headEnd/>
            <a:tailEnd/>
          </a:ln>
        </p:spPr>
      </p:cxnSp>
      <p:sp>
        <p:nvSpPr>
          <p:cNvPr id="12319" name="TextBox 89"/>
          <p:cNvSpPr txBox="1">
            <a:spLocks noChangeArrowheads="1"/>
          </p:cNvSpPr>
          <p:nvPr/>
        </p:nvSpPr>
        <p:spPr bwMode="auto">
          <a:xfrm>
            <a:off x="642938" y="2417763"/>
            <a:ext cx="390525" cy="214312"/>
          </a:xfrm>
          <a:prstGeom prst="rect">
            <a:avLst/>
          </a:prstGeom>
          <a:noFill/>
          <a:ln w="9525">
            <a:noFill/>
            <a:miter lim="800000"/>
            <a:headEnd/>
            <a:tailEnd/>
          </a:ln>
        </p:spPr>
        <p:txBody>
          <a:bodyPr wrap="none">
            <a:spAutoFit/>
          </a:bodyPr>
          <a:lstStyle/>
          <a:p>
            <a:r>
              <a:rPr lang="en-GB" sz="800" b="0" dirty="0"/>
              <a:t>-100</a:t>
            </a:r>
          </a:p>
        </p:txBody>
      </p:sp>
      <p:sp>
        <p:nvSpPr>
          <p:cNvPr id="12320" name="TextBox 90"/>
          <p:cNvSpPr txBox="1">
            <a:spLocks noChangeArrowheads="1"/>
          </p:cNvSpPr>
          <p:nvPr/>
        </p:nvSpPr>
        <p:spPr bwMode="auto">
          <a:xfrm>
            <a:off x="647700" y="2570163"/>
            <a:ext cx="390525" cy="214312"/>
          </a:xfrm>
          <a:prstGeom prst="rect">
            <a:avLst/>
          </a:prstGeom>
          <a:noFill/>
          <a:ln w="9525">
            <a:noFill/>
            <a:miter lim="800000"/>
            <a:headEnd/>
            <a:tailEnd/>
          </a:ln>
        </p:spPr>
        <p:txBody>
          <a:bodyPr wrap="none">
            <a:spAutoFit/>
          </a:bodyPr>
          <a:lstStyle/>
          <a:p>
            <a:r>
              <a:rPr lang="en-GB" sz="800" b="0" dirty="0"/>
              <a:t>-200</a:t>
            </a:r>
          </a:p>
        </p:txBody>
      </p:sp>
      <p:sp>
        <p:nvSpPr>
          <p:cNvPr id="12321" name="TextBox 91"/>
          <p:cNvSpPr txBox="1">
            <a:spLocks noChangeArrowheads="1"/>
          </p:cNvSpPr>
          <p:nvPr/>
        </p:nvSpPr>
        <p:spPr bwMode="auto">
          <a:xfrm>
            <a:off x="638175" y="2727325"/>
            <a:ext cx="390525" cy="214313"/>
          </a:xfrm>
          <a:prstGeom prst="rect">
            <a:avLst/>
          </a:prstGeom>
          <a:noFill/>
          <a:ln w="9525">
            <a:noFill/>
            <a:miter lim="800000"/>
            <a:headEnd/>
            <a:tailEnd/>
          </a:ln>
        </p:spPr>
        <p:txBody>
          <a:bodyPr wrap="none">
            <a:spAutoFit/>
          </a:bodyPr>
          <a:lstStyle/>
          <a:p>
            <a:r>
              <a:rPr lang="en-GB" sz="800" b="0" dirty="0"/>
              <a:t>-300</a:t>
            </a:r>
          </a:p>
        </p:txBody>
      </p:sp>
      <p:sp>
        <p:nvSpPr>
          <p:cNvPr id="12322" name="TextBox 92"/>
          <p:cNvSpPr txBox="1">
            <a:spLocks noChangeArrowheads="1"/>
          </p:cNvSpPr>
          <p:nvPr/>
        </p:nvSpPr>
        <p:spPr bwMode="auto">
          <a:xfrm>
            <a:off x="638175" y="2879725"/>
            <a:ext cx="390525" cy="214313"/>
          </a:xfrm>
          <a:prstGeom prst="rect">
            <a:avLst/>
          </a:prstGeom>
          <a:noFill/>
          <a:ln w="9525">
            <a:noFill/>
            <a:miter lim="800000"/>
            <a:headEnd/>
            <a:tailEnd/>
          </a:ln>
        </p:spPr>
        <p:txBody>
          <a:bodyPr wrap="none">
            <a:spAutoFit/>
          </a:bodyPr>
          <a:lstStyle/>
          <a:p>
            <a:r>
              <a:rPr lang="en-GB" sz="800" b="0" dirty="0"/>
              <a:t>-400</a:t>
            </a:r>
          </a:p>
        </p:txBody>
      </p:sp>
      <p:sp>
        <p:nvSpPr>
          <p:cNvPr id="12323" name="TextBox 93"/>
          <p:cNvSpPr txBox="1">
            <a:spLocks noChangeArrowheads="1"/>
          </p:cNvSpPr>
          <p:nvPr/>
        </p:nvSpPr>
        <p:spPr bwMode="auto">
          <a:xfrm>
            <a:off x="642938" y="3032125"/>
            <a:ext cx="390525" cy="214313"/>
          </a:xfrm>
          <a:prstGeom prst="rect">
            <a:avLst/>
          </a:prstGeom>
          <a:noFill/>
          <a:ln w="9525">
            <a:noFill/>
            <a:miter lim="800000"/>
            <a:headEnd/>
            <a:tailEnd/>
          </a:ln>
        </p:spPr>
        <p:txBody>
          <a:bodyPr wrap="none">
            <a:spAutoFit/>
          </a:bodyPr>
          <a:lstStyle/>
          <a:p>
            <a:r>
              <a:rPr lang="en-GB" sz="800" b="0" dirty="0"/>
              <a:t>-500</a:t>
            </a:r>
          </a:p>
        </p:txBody>
      </p:sp>
      <p:cxnSp>
        <p:nvCxnSpPr>
          <p:cNvPr id="12324" name="Straight Connector 94"/>
          <p:cNvCxnSpPr>
            <a:cxnSpLocks noChangeShapeType="1"/>
          </p:cNvCxnSpPr>
          <p:nvPr/>
        </p:nvCxnSpPr>
        <p:spPr bwMode="auto">
          <a:xfrm>
            <a:off x="1404938" y="2365375"/>
            <a:ext cx="0" cy="104775"/>
          </a:xfrm>
          <a:prstGeom prst="line">
            <a:avLst/>
          </a:prstGeom>
          <a:noFill/>
          <a:ln w="19050" algn="ctr">
            <a:solidFill>
              <a:schemeClr val="tx1"/>
            </a:solidFill>
            <a:round/>
            <a:headEnd/>
            <a:tailEnd/>
          </a:ln>
        </p:spPr>
      </p:cxnSp>
      <p:cxnSp>
        <p:nvCxnSpPr>
          <p:cNvPr id="12325" name="Straight Connector 95"/>
          <p:cNvCxnSpPr>
            <a:cxnSpLocks noChangeShapeType="1"/>
          </p:cNvCxnSpPr>
          <p:nvPr/>
        </p:nvCxnSpPr>
        <p:spPr bwMode="auto">
          <a:xfrm>
            <a:off x="3914775" y="2371725"/>
            <a:ext cx="0" cy="104775"/>
          </a:xfrm>
          <a:prstGeom prst="line">
            <a:avLst/>
          </a:prstGeom>
          <a:noFill/>
          <a:ln w="19050" algn="ctr">
            <a:solidFill>
              <a:schemeClr val="tx1"/>
            </a:solidFill>
            <a:round/>
            <a:headEnd/>
            <a:tailEnd/>
          </a:ln>
        </p:spPr>
      </p:cxnSp>
      <p:cxnSp>
        <p:nvCxnSpPr>
          <p:cNvPr id="12326" name="Straight Connector 96"/>
          <p:cNvCxnSpPr>
            <a:cxnSpLocks noChangeShapeType="1"/>
          </p:cNvCxnSpPr>
          <p:nvPr/>
        </p:nvCxnSpPr>
        <p:spPr bwMode="auto">
          <a:xfrm>
            <a:off x="3556000" y="2371725"/>
            <a:ext cx="0" cy="104775"/>
          </a:xfrm>
          <a:prstGeom prst="line">
            <a:avLst/>
          </a:prstGeom>
          <a:noFill/>
          <a:ln w="19050" algn="ctr">
            <a:solidFill>
              <a:schemeClr val="tx1"/>
            </a:solidFill>
            <a:round/>
            <a:headEnd/>
            <a:tailEnd/>
          </a:ln>
        </p:spPr>
      </p:cxnSp>
      <p:cxnSp>
        <p:nvCxnSpPr>
          <p:cNvPr id="12327" name="Straight Connector 97"/>
          <p:cNvCxnSpPr>
            <a:cxnSpLocks noChangeShapeType="1"/>
          </p:cNvCxnSpPr>
          <p:nvPr/>
        </p:nvCxnSpPr>
        <p:spPr bwMode="auto">
          <a:xfrm>
            <a:off x="3197225" y="2371725"/>
            <a:ext cx="0" cy="104775"/>
          </a:xfrm>
          <a:prstGeom prst="line">
            <a:avLst/>
          </a:prstGeom>
          <a:noFill/>
          <a:ln w="19050" algn="ctr">
            <a:solidFill>
              <a:schemeClr val="tx1"/>
            </a:solidFill>
            <a:round/>
            <a:headEnd/>
            <a:tailEnd/>
          </a:ln>
        </p:spPr>
      </p:cxnSp>
      <p:cxnSp>
        <p:nvCxnSpPr>
          <p:cNvPr id="12328" name="Straight Connector 98"/>
          <p:cNvCxnSpPr>
            <a:cxnSpLocks noChangeShapeType="1"/>
          </p:cNvCxnSpPr>
          <p:nvPr/>
        </p:nvCxnSpPr>
        <p:spPr bwMode="auto">
          <a:xfrm>
            <a:off x="2838450" y="2366963"/>
            <a:ext cx="0" cy="104775"/>
          </a:xfrm>
          <a:prstGeom prst="line">
            <a:avLst/>
          </a:prstGeom>
          <a:noFill/>
          <a:ln w="19050" algn="ctr">
            <a:solidFill>
              <a:schemeClr val="tx1"/>
            </a:solidFill>
            <a:round/>
            <a:headEnd/>
            <a:tailEnd/>
          </a:ln>
        </p:spPr>
      </p:cxnSp>
      <p:cxnSp>
        <p:nvCxnSpPr>
          <p:cNvPr id="12329" name="Straight Connector 99"/>
          <p:cNvCxnSpPr>
            <a:cxnSpLocks noChangeShapeType="1"/>
          </p:cNvCxnSpPr>
          <p:nvPr/>
        </p:nvCxnSpPr>
        <p:spPr bwMode="auto">
          <a:xfrm>
            <a:off x="2479675" y="2366963"/>
            <a:ext cx="0" cy="104775"/>
          </a:xfrm>
          <a:prstGeom prst="line">
            <a:avLst/>
          </a:prstGeom>
          <a:noFill/>
          <a:ln w="19050" algn="ctr">
            <a:solidFill>
              <a:schemeClr val="tx1"/>
            </a:solidFill>
            <a:round/>
            <a:headEnd/>
            <a:tailEnd/>
          </a:ln>
        </p:spPr>
      </p:cxnSp>
      <p:cxnSp>
        <p:nvCxnSpPr>
          <p:cNvPr id="12330" name="Straight Connector 100"/>
          <p:cNvCxnSpPr>
            <a:cxnSpLocks noChangeShapeType="1"/>
          </p:cNvCxnSpPr>
          <p:nvPr/>
        </p:nvCxnSpPr>
        <p:spPr bwMode="auto">
          <a:xfrm>
            <a:off x="1763713" y="2366963"/>
            <a:ext cx="0" cy="104775"/>
          </a:xfrm>
          <a:prstGeom prst="line">
            <a:avLst/>
          </a:prstGeom>
          <a:noFill/>
          <a:ln w="19050" algn="ctr">
            <a:solidFill>
              <a:schemeClr val="tx1"/>
            </a:solidFill>
            <a:round/>
            <a:headEnd/>
            <a:tailEnd/>
          </a:ln>
        </p:spPr>
      </p:cxnSp>
      <p:cxnSp>
        <p:nvCxnSpPr>
          <p:cNvPr id="12331" name="Straight Connector 101"/>
          <p:cNvCxnSpPr>
            <a:cxnSpLocks noChangeShapeType="1"/>
          </p:cNvCxnSpPr>
          <p:nvPr/>
        </p:nvCxnSpPr>
        <p:spPr bwMode="auto">
          <a:xfrm>
            <a:off x="2120900" y="2366963"/>
            <a:ext cx="0" cy="104775"/>
          </a:xfrm>
          <a:prstGeom prst="line">
            <a:avLst/>
          </a:prstGeom>
          <a:noFill/>
          <a:ln w="19050" algn="ctr">
            <a:solidFill>
              <a:schemeClr val="tx1"/>
            </a:solidFill>
            <a:round/>
            <a:headEnd/>
            <a:tailEnd/>
          </a:ln>
        </p:spPr>
      </p:cxnSp>
      <p:sp>
        <p:nvSpPr>
          <p:cNvPr id="12332" name="Rectangle 103"/>
          <p:cNvSpPr>
            <a:spLocks noChangeArrowheads="1"/>
          </p:cNvSpPr>
          <p:nvPr/>
        </p:nvSpPr>
        <p:spPr bwMode="auto">
          <a:xfrm>
            <a:off x="374650" y="969963"/>
            <a:ext cx="4194175" cy="2649537"/>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sp>
        <p:nvSpPr>
          <p:cNvPr id="12333" name="TextBox 105"/>
          <p:cNvSpPr txBox="1">
            <a:spLocks noChangeArrowheads="1"/>
          </p:cNvSpPr>
          <p:nvPr/>
        </p:nvSpPr>
        <p:spPr bwMode="auto">
          <a:xfrm>
            <a:off x="436563" y="1042988"/>
            <a:ext cx="3524250" cy="276225"/>
          </a:xfrm>
          <a:prstGeom prst="rect">
            <a:avLst/>
          </a:prstGeom>
          <a:noFill/>
          <a:ln w="9525">
            <a:noFill/>
            <a:miter lim="800000"/>
            <a:headEnd/>
            <a:tailEnd/>
          </a:ln>
        </p:spPr>
        <p:txBody>
          <a:bodyPr wrap="none">
            <a:spAutoFit/>
          </a:bodyPr>
          <a:lstStyle/>
          <a:p>
            <a:r>
              <a:rPr lang="en-GB" dirty="0"/>
              <a:t>Excessive Area profile and proposed solution</a:t>
            </a:r>
          </a:p>
        </p:txBody>
      </p:sp>
      <p:sp>
        <p:nvSpPr>
          <p:cNvPr id="12334" name="TextBox 115"/>
          <p:cNvSpPr txBox="1">
            <a:spLocks noChangeArrowheads="1"/>
          </p:cNvSpPr>
          <p:nvPr/>
        </p:nvSpPr>
        <p:spPr bwMode="auto">
          <a:xfrm>
            <a:off x="1109663" y="2365375"/>
            <a:ext cx="242887" cy="215900"/>
          </a:xfrm>
          <a:prstGeom prst="rect">
            <a:avLst/>
          </a:prstGeom>
          <a:noFill/>
          <a:ln w="9525">
            <a:noFill/>
            <a:miter lim="800000"/>
            <a:headEnd/>
            <a:tailEnd/>
          </a:ln>
        </p:spPr>
        <p:txBody>
          <a:bodyPr wrap="none">
            <a:spAutoFit/>
          </a:bodyPr>
          <a:lstStyle/>
          <a:p>
            <a:r>
              <a:rPr lang="en-GB" sz="800" b="0" dirty="0"/>
              <a:t>1</a:t>
            </a:r>
          </a:p>
        </p:txBody>
      </p:sp>
      <p:sp>
        <p:nvSpPr>
          <p:cNvPr id="12335" name="TextBox 116"/>
          <p:cNvSpPr txBox="1">
            <a:spLocks noChangeArrowheads="1"/>
          </p:cNvSpPr>
          <p:nvPr/>
        </p:nvSpPr>
        <p:spPr bwMode="auto">
          <a:xfrm>
            <a:off x="1462088" y="2365375"/>
            <a:ext cx="242887" cy="215900"/>
          </a:xfrm>
          <a:prstGeom prst="rect">
            <a:avLst/>
          </a:prstGeom>
          <a:noFill/>
          <a:ln w="9525">
            <a:noFill/>
            <a:miter lim="800000"/>
            <a:headEnd/>
            <a:tailEnd/>
          </a:ln>
        </p:spPr>
        <p:txBody>
          <a:bodyPr wrap="none">
            <a:spAutoFit/>
          </a:bodyPr>
          <a:lstStyle/>
          <a:p>
            <a:r>
              <a:rPr lang="en-GB" sz="800" b="0" dirty="0"/>
              <a:t>2</a:t>
            </a:r>
          </a:p>
        </p:txBody>
      </p:sp>
      <p:sp>
        <p:nvSpPr>
          <p:cNvPr id="12336" name="TextBox 117"/>
          <p:cNvSpPr txBox="1">
            <a:spLocks noChangeArrowheads="1"/>
          </p:cNvSpPr>
          <p:nvPr/>
        </p:nvSpPr>
        <p:spPr bwMode="auto">
          <a:xfrm>
            <a:off x="1824038" y="2365375"/>
            <a:ext cx="242887" cy="215900"/>
          </a:xfrm>
          <a:prstGeom prst="rect">
            <a:avLst/>
          </a:prstGeom>
          <a:noFill/>
          <a:ln w="9525">
            <a:noFill/>
            <a:miter lim="800000"/>
            <a:headEnd/>
            <a:tailEnd/>
          </a:ln>
        </p:spPr>
        <p:txBody>
          <a:bodyPr wrap="none">
            <a:spAutoFit/>
          </a:bodyPr>
          <a:lstStyle/>
          <a:p>
            <a:r>
              <a:rPr lang="en-GB" sz="800" b="0" dirty="0"/>
              <a:t>3</a:t>
            </a:r>
          </a:p>
        </p:txBody>
      </p:sp>
      <p:sp>
        <p:nvSpPr>
          <p:cNvPr id="12337" name="TextBox 118"/>
          <p:cNvSpPr txBox="1">
            <a:spLocks noChangeArrowheads="1"/>
          </p:cNvSpPr>
          <p:nvPr/>
        </p:nvSpPr>
        <p:spPr bwMode="auto">
          <a:xfrm>
            <a:off x="2185988" y="2365375"/>
            <a:ext cx="242887" cy="215900"/>
          </a:xfrm>
          <a:prstGeom prst="rect">
            <a:avLst/>
          </a:prstGeom>
          <a:noFill/>
          <a:ln w="9525">
            <a:noFill/>
            <a:miter lim="800000"/>
            <a:headEnd/>
            <a:tailEnd/>
          </a:ln>
        </p:spPr>
        <p:txBody>
          <a:bodyPr wrap="none">
            <a:spAutoFit/>
          </a:bodyPr>
          <a:lstStyle/>
          <a:p>
            <a:r>
              <a:rPr lang="en-GB" sz="800" b="0" dirty="0"/>
              <a:t>4</a:t>
            </a:r>
          </a:p>
        </p:txBody>
      </p:sp>
      <p:sp>
        <p:nvSpPr>
          <p:cNvPr id="12338" name="TextBox 119"/>
          <p:cNvSpPr txBox="1">
            <a:spLocks noChangeArrowheads="1"/>
          </p:cNvSpPr>
          <p:nvPr/>
        </p:nvSpPr>
        <p:spPr bwMode="auto">
          <a:xfrm>
            <a:off x="2538413" y="2370138"/>
            <a:ext cx="242887" cy="215900"/>
          </a:xfrm>
          <a:prstGeom prst="rect">
            <a:avLst/>
          </a:prstGeom>
          <a:noFill/>
          <a:ln w="9525">
            <a:noFill/>
            <a:miter lim="800000"/>
            <a:headEnd/>
            <a:tailEnd/>
          </a:ln>
        </p:spPr>
        <p:txBody>
          <a:bodyPr wrap="none">
            <a:spAutoFit/>
          </a:bodyPr>
          <a:lstStyle/>
          <a:p>
            <a:r>
              <a:rPr lang="en-GB" sz="800" b="0" dirty="0"/>
              <a:t>5</a:t>
            </a:r>
          </a:p>
        </p:txBody>
      </p:sp>
      <p:sp>
        <p:nvSpPr>
          <p:cNvPr id="12339" name="TextBox 120"/>
          <p:cNvSpPr txBox="1">
            <a:spLocks noChangeArrowheads="1"/>
          </p:cNvSpPr>
          <p:nvPr/>
        </p:nvSpPr>
        <p:spPr bwMode="auto">
          <a:xfrm>
            <a:off x="2895600" y="2374900"/>
            <a:ext cx="242888" cy="215900"/>
          </a:xfrm>
          <a:prstGeom prst="rect">
            <a:avLst/>
          </a:prstGeom>
          <a:noFill/>
          <a:ln w="9525">
            <a:noFill/>
            <a:miter lim="800000"/>
            <a:headEnd/>
            <a:tailEnd/>
          </a:ln>
        </p:spPr>
        <p:txBody>
          <a:bodyPr wrap="none">
            <a:spAutoFit/>
          </a:bodyPr>
          <a:lstStyle/>
          <a:p>
            <a:r>
              <a:rPr lang="en-GB" sz="800" b="0" dirty="0"/>
              <a:t>6</a:t>
            </a:r>
          </a:p>
        </p:txBody>
      </p:sp>
      <p:sp>
        <p:nvSpPr>
          <p:cNvPr id="12340" name="TextBox 121"/>
          <p:cNvSpPr txBox="1">
            <a:spLocks noChangeArrowheads="1"/>
          </p:cNvSpPr>
          <p:nvPr/>
        </p:nvSpPr>
        <p:spPr bwMode="auto">
          <a:xfrm>
            <a:off x="3262313" y="2379663"/>
            <a:ext cx="242887" cy="215900"/>
          </a:xfrm>
          <a:prstGeom prst="rect">
            <a:avLst/>
          </a:prstGeom>
          <a:noFill/>
          <a:ln w="9525">
            <a:noFill/>
            <a:miter lim="800000"/>
            <a:headEnd/>
            <a:tailEnd/>
          </a:ln>
        </p:spPr>
        <p:txBody>
          <a:bodyPr wrap="none">
            <a:spAutoFit/>
          </a:bodyPr>
          <a:lstStyle/>
          <a:p>
            <a:r>
              <a:rPr lang="en-GB" sz="800" b="0" dirty="0"/>
              <a:t>7</a:t>
            </a:r>
          </a:p>
        </p:txBody>
      </p:sp>
      <p:sp>
        <p:nvSpPr>
          <p:cNvPr id="12341" name="TextBox 122"/>
          <p:cNvSpPr txBox="1">
            <a:spLocks noChangeArrowheads="1"/>
          </p:cNvSpPr>
          <p:nvPr/>
        </p:nvSpPr>
        <p:spPr bwMode="auto">
          <a:xfrm>
            <a:off x="3609975" y="2384425"/>
            <a:ext cx="242888" cy="215900"/>
          </a:xfrm>
          <a:prstGeom prst="rect">
            <a:avLst/>
          </a:prstGeom>
          <a:noFill/>
          <a:ln w="9525">
            <a:noFill/>
            <a:miter lim="800000"/>
            <a:headEnd/>
            <a:tailEnd/>
          </a:ln>
        </p:spPr>
        <p:txBody>
          <a:bodyPr wrap="none">
            <a:spAutoFit/>
          </a:bodyPr>
          <a:lstStyle/>
          <a:p>
            <a:r>
              <a:rPr lang="en-GB" sz="800" b="0" dirty="0"/>
              <a:t>8</a:t>
            </a:r>
          </a:p>
        </p:txBody>
      </p:sp>
      <p:sp>
        <p:nvSpPr>
          <p:cNvPr id="12342"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“Extreme Ramping” Example – Proposed Solution</a:t>
            </a:r>
            <a:endParaRPr lang="en-US" sz="2000" i="1" dirty="0"/>
          </a:p>
        </p:txBody>
      </p:sp>
      <p:sp>
        <p:nvSpPr>
          <p:cNvPr id="12343" name="Freeform 1"/>
          <p:cNvSpPr>
            <a:spLocks/>
          </p:cNvSpPr>
          <p:nvPr/>
        </p:nvSpPr>
        <p:spPr bwMode="auto">
          <a:xfrm>
            <a:off x="1057275" y="1582738"/>
            <a:ext cx="2871788" cy="866775"/>
          </a:xfrm>
          <a:custGeom>
            <a:avLst/>
            <a:gdLst>
              <a:gd name="T0" fmla="*/ 0 w 2871788"/>
              <a:gd name="T1" fmla="*/ 785813 h 866775"/>
              <a:gd name="T2" fmla="*/ 57150 w 2871788"/>
              <a:gd name="T3" fmla="*/ 866775 h 866775"/>
              <a:gd name="T4" fmla="*/ 347663 w 2871788"/>
              <a:gd name="T5" fmla="*/ 866775 h 866775"/>
              <a:gd name="T6" fmla="*/ 423863 w 2871788"/>
              <a:gd name="T7" fmla="*/ 785813 h 866775"/>
              <a:gd name="T8" fmla="*/ 704850 w 2871788"/>
              <a:gd name="T9" fmla="*/ 785813 h 866775"/>
              <a:gd name="T10" fmla="*/ 1900238 w 2871788"/>
              <a:gd name="T11" fmla="*/ 0 h 866775"/>
              <a:gd name="T12" fmla="*/ 2871788 w 2871788"/>
              <a:gd name="T13" fmla="*/ 0 h 866775"/>
              <a:gd name="T14" fmla="*/ 2867026 w 2871788"/>
              <a:gd name="T15" fmla="*/ 781051 h 866775"/>
              <a:gd name="T16" fmla="*/ 0 w 2871788"/>
              <a:gd name="T17" fmla="*/ 785813 h 8667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71788"/>
              <a:gd name="T28" fmla="*/ 0 h 866775"/>
              <a:gd name="T29" fmla="*/ 2871788 w 2871788"/>
              <a:gd name="T30" fmla="*/ 866775 h 8667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71788" h="866775">
                <a:moveTo>
                  <a:pt x="0" y="785813"/>
                </a:moveTo>
                <a:lnTo>
                  <a:pt x="57150" y="866775"/>
                </a:lnTo>
                <a:lnTo>
                  <a:pt x="347663" y="866775"/>
                </a:lnTo>
                <a:lnTo>
                  <a:pt x="423863" y="785813"/>
                </a:lnTo>
                <a:lnTo>
                  <a:pt x="704850" y="785813"/>
                </a:lnTo>
                <a:lnTo>
                  <a:pt x="1900238" y="0"/>
                </a:lnTo>
                <a:lnTo>
                  <a:pt x="2871788" y="0"/>
                </a:lnTo>
                <a:cubicBezTo>
                  <a:pt x="2870201" y="260350"/>
                  <a:pt x="2868613" y="520701"/>
                  <a:pt x="2867026" y="781051"/>
                </a:cubicBezTo>
                <a:lnTo>
                  <a:pt x="0" y="785813"/>
                </a:lnTo>
                <a:close/>
              </a:path>
            </a:pathLst>
          </a:custGeom>
          <a:noFill/>
          <a:ln w="19050" algn="ctr">
            <a:solidFill>
              <a:srgbClr val="99FFCC"/>
            </a:solidFill>
            <a:round/>
            <a:headEnd/>
            <a:tailEnd/>
          </a:ln>
        </p:spPr>
        <p:txBody>
          <a:bodyPr wrap="none" lIns="640048" tIns="45718" rIns="91435" bIns="45718" anchor="ctr"/>
          <a:lstStyle/>
          <a:p>
            <a:endParaRPr lang="en-IE" dirty="0"/>
          </a:p>
        </p:txBody>
      </p:sp>
      <p:sp>
        <p:nvSpPr>
          <p:cNvPr id="12344" name="TextBox 3"/>
          <p:cNvSpPr txBox="1">
            <a:spLocks noChangeArrowheads="1"/>
          </p:cNvSpPr>
          <p:nvPr/>
        </p:nvSpPr>
        <p:spPr bwMode="auto">
          <a:xfrm>
            <a:off x="214313" y="4819650"/>
            <a:ext cx="8731250" cy="1323975"/>
          </a:xfrm>
          <a:prstGeom prst="rect">
            <a:avLst/>
          </a:prstGeom>
          <a:noFill/>
          <a:ln w="9525">
            <a:noFill/>
            <a:miter lim="800000"/>
            <a:headEnd/>
            <a:tailEnd/>
          </a:ln>
        </p:spPr>
        <p:txBody>
          <a:bodyPr>
            <a:spAutoFit/>
          </a:bodyPr>
          <a:lstStyle/>
          <a:p>
            <a:pPr marL="355600" indent="-355600">
              <a:buClr>
                <a:schemeClr val="tx1"/>
              </a:buClr>
              <a:buSzPts val="2000"/>
              <a:buFont typeface="Arial" charset="0"/>
              <a:buChar char="•"/>
            </a:pPr>
            <a:r>
              <a:rPr lang="en-GB" sz="2000" b="0" dirty="0">
                <a:solidFill>
                  <a:srgbClr val="3399FF"/>
                </a:solidFill>
              </a:rPr>
              <a:t>The proposed solution:</a:t>
            </a:r>
          </a:p>
          <a:p>
            <a:pPr marL="723900" lvl="1" indent="-266700">
              <a:buClr>
                <a:schemeClr val="tx1"/>
              </a:buClr>
              <a:buSzPts val="2000"/>
              <a:buFont typeface="Arial" charset="0"/>
              <a:buChar char="•"/>
            </a:pPr>
            <a:r>
              <a:rPr lang="en-GB" sz="2000" b="0" dirty="0">
                <a:solidFill>
                  <a:srgbClr val="3399FF"/>
                </a:solidFill>
              </a:rPr>
              <a:t>Eliminates Excessive Area</a:t>
            </a:r>
          </a:p>
          <a:p>
            <a:pPr marL="723900" lvl="1" indent="-266700">
              <a:buClr>
                <a:schemeClr val="tx1"/>
              </a:buClr>
              <a:buSzPts val="2000"/>
              <a:buFont typeface="Arial" charset="0"/>
              <a:buChar char="•"/>
            </a:pPr>
            <a:r>
              <a:rPr lang="en-GB" sz="2000" b="0" dirty="0">
                <a:solidFill>
                  <a:srgbClr val="3399FF"/>
                </a:solidFill>
              </a:rPr>
              <a:t>Fixes previously determined EA1 MIUNs</a:t>
            </a:r>
          </a:p>
          <a:p>
            <a:pPr marL="723900" lvl="1" indent="-266700">
              <a:buClr>
                <a:schemeClr val="tx1"/>
              </a:buClr>
              <a:buSzPts val="2000"/>
              <a:buFont typeface="Arial" charset="0"/>
              <a:buChar char="•"/>
            </a:pPr>
            <a:r>
              <a:rPr lang="en-GB" sz="2000" b="0" dirty="0">
                <a:solidFill>
                  <a:srgbClr val="3399FF"/>
                </a:solidFill>
              </a:rPr>
              <a:t>Allocates remaining area to new Units (EA2)</a:t>
            </a:r>
          </a:p>
        </p:txBody>
      </p:sp>
      <p:sp>
        <p:nvSpPr>
          <p:cNvPr id="12345" name="TextBox 64"/>
          <p:cNvSpPr txBox="1">
            <a:spLocks noChangeArrowheads="1"/>
          </p:cNvSpPr>
          <p:nvPr/>
        </p:nvSpPr>
        <p:spPr bwMode="auto">
          <a:xfrm>
            <a:off x="4681538" y="960438"/>
            <a:ext cx="4230687" cy="4278312"/>
          </a:xfrm>
          <a:prstGeom prst="rect">
            <a:avLst/>
          </a:prstGeom>
          <a:noFill/>
          <a:ln w="9525">
            <a:noFill/>
            <a:miter lim="800000"/>
            <a:headEnd/>
            <a:tailEnd/>
          </a:ln>
        </p:spPr>
        <p:txBody>
          <a:bodyPr>
            <a:spAutoFit/>
          </a:bodyPr>
          <a:lstStyle/>
          <a:p>
            <a:pPr marL="285750" indent="-285750">
              <a:buFont typeface="Arial" charset="0"/>
              <a:buChar char="•"/>
            </a:pPr>
            <a:r>
              <a:rPr lang="en-GB" sz="1600" b="0" dirty="0"/>
              <a:t>Current Run Start – start of TP3</a:t>
            </a:r>
          </a:p>
          <a:p>
            <a:pPr marL="285750" indent="-285750">
              <a:buFont typeface="Arial" charset="0"/>
              <a:buChar char="•"/>
            </a:pPr>
            <a:r>
              <a:rPr lang="en-GB" sz="1600" b="0" dirty="0"/>
              <a:t>Current Run Stop – within TP6</a:t>
            </a:r>
          </a:p>
          <a:p>
            <a:pPr marL="285750" indent="-285750">
              <a:buFont typeface="Arial" charset="0"/>
              <a:buChar char="•"/>
            </a:pPr>
            <a:r>
              <a:rPr lang="en-GB" sz="1600" b="0" dirty="0"/>
              <a:t>Last Run Start – start of TP2</a:t>
            </a:r>
          </a:p>
          <a:p>
            <a:pPr marL="285750" indent="-285750">
              <a:buFont typeface="Arial" charset="0"/>
              <a:buChar char="•"/>
            </a:pPr>
            <a:r>
              <a:rPr lang="en-GB" sz="1600" b="0" dirty="0"/>
              <a:t>Last Run Stop – end of TP4</a:t>
            </a:r>
          </a:p>
          <a:p>
            <a:pPr marL="285750" indent="-285750">
              <a:buFont typeface="Arial" charset="0"/>
              <a:buChar char="•"/>
            </a:pPr>
            <a:endParaRPr lang="en-GB" sz="1600" b="0" dirty="0"/>
          </a:p>
          <a:p>
            <a:pPr marL="285750" indent="-285750">
              <a:buFont typeface="Arial" charset="0"/>
              <a:buChar char="•"/>
            </a:pPr>
            <a:r>
              <a:rPr lang="en-GB" sz="1600" b="0" dirty="0"/>
              <a:t>Proposed solution would move the ramp profiling end point (Current Run Stop) towards the previous ramp profiling end point (Last Run Stop) until the Excessive Area is eliminated and a feasible profile is produced.</a:t>
            </a:r>
          </a:p>
          <a:p>
            <a:pPr marL="285750" indent="-285750">
              <a:buFont typeface="Arial" charset="0"/>
              <a:buChar char="•"/>
            </a:pPr>
            <a:endParaRPr lang="en-GB" sz="1600" b="0" dirty="0"/>
          </a:p>
          <a:p>
            <a:pPr marL="285750" indent="-285750">
              <a:buFont typeface="Arial" charset="0"/>
              <a:buChar char="•"/>
            </a:pPr>
            <a:r>
              <a:rPr lang="en-GB" sz="1600" b="0" dirty="0"/>
              <a:t>Moving the ramp profiling end point to the start of TP6 addresses Excessive Area, enables fixing of previous MIUNs (EA1)  and maximises the amount of energy that can be allocated to EA2 Units.</a:t>
            </a:r>
          </a:p>
        </p:txBody>
      </p:sp>
      <p:sp>
        <p:nvSpPr>
          <p:cNvPr id="12346" name="Freeform 4"/>
          <p:cNvSpPr>
            <a:spLocks/>
          </p:cNvSpPr>
          <p:nvPr/>
        </p:nvSpPr>
        <p:spPr bwMode="auto">
          <a:xfrm>
            <a:off x="1062038" y="1576388"/>
            <a:ext cx="2876550" cy="871537"/>
          </a:xfrm>
          <a:custGeom>
            <a:avLst/>
            <a:gdLst>
              <a:gd name="T0" fmla="*/ 0 w 2876550"/>
              <a:gd name="T1" fmla="*/ 790575 h 871537"/>
              <a:gd name="T2" fmla="*/ 52388 w 2876550"/>
              <a:gd name="T3" fmla="*/ 871537 h 871537"/>
              <a:gd name="T4" fmla="*/ 347663 w 2876550"/>
              <a:gd name="T5" fmla="*/ 871537 h 871537"/>
              <a:gd name="T6" fmla="*/ 414338 w 2876550"/>
              <a:gd name="T7" fmla="*/ 795337 h 871537"/>
              <a:gd name="T8" fmla="*/ 604839 w 2876550"/>
              <a:gd name="T9" fmla="*/ 800099 h 871537"/>
              <a:gd name="T10" fmla="*/ 1814513 w 2876550"/>
              <a:gd name="T11" fmla="*/ 4762 h 871537"/>
              <a:gd name="T12" fmla="*/ 2876550 w 2876550"/>
              <a:gd name="T13" fmla="*/ 0 h 871537"/>
              <a:gd name="T14" fmla="*/ 0 60000 65536"/>
              <a:gd name="T15" fmla="*/ 0 60000 65536"/>
              <a:gd name="T16" fmla="*/ 0 60000 65536"/>
              <a:gd name="T17" fmla="*/ 0 60000 65536"/>
              <a:gd name="T18" fmla="*/ 0 60000 65536"/>
              <a:gd name="T19" fmla="*/ 0 60000 65536"/>
              <a:gd name="T20" fmla="*/ 0 60000 65536"/>
              <a:gd name="T21" fmla="*/ 0 w 2876550"/>
              <a:gd name="T22" fmla="*/ 0 h 871537"/>
              <a:gd name="T23" fmla="*/ 2876550 w 2876550"/>
              <a:gd name="T24" fmla="*/ 871537 h 8715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76550" h="871537">
                <a:moveTo>
                  <a:pt x="0" y="790575"/>
                </a:moveTo>
                <a:lnTo>
                  <a:pt x="52388" y="871537"/>
                </a:lnTo>
                <a:lnTo>
                  <a:pt x="347663" y="871537"/>
                </a:lnTo>
                <a:lnTo>
                  <a:pt x="414338" y="795337"/>
                </a:lnTo>
                <a:lnTo>
                  <a:pt x="604839" y="800099"/>
                </a:lnTo>
                <a:lnTo>
                  <a:pt x="1814513" y="4762"/>
                </a:lnTo>
                <a:lnTo>
                  <a:pt x="2876550" y="0"/>
                </a:lnTo>
              </a:path>
            </a:pathLst>
          </a:custGeom>
          <a:noFill/>
          <a:ln w="19050" algn="ctr">
            <a:solidFill>
              <a:srgbClr val="00B0F0"/>
            </a:solidFill>
            <a:round/>
            <a:headEnd/>
            <a:tailEnd/>
          </a:ln>
        </p:spPr>
        <p:txBody>
          <a:bodyPr wrap="none" lIns="640048" tIns="45718" rIns="91435" bIns="45718" anchor="ctr"/>
          <a:lstStyle/>
          <a:p>
            <a:endParaRPr lang="en-IE" dirty="0"/>
          </a:p>
        </p:txBody>
      </p:sp>
      <p:sp>
        <p:nvSpPr>
          <p:cNvPr id="12347" name="TextBox 5"/>
          <p:cNvSpPr txBox="1">
            <a:spLocks noChangeArrowheads="1"/>
          </p:cNvSpPr>
          <p:nvPr/>
        </p:nvSpPr>
        <p:spPr bwMode="auto">
          <a:xfrm>
            <a:off x="1050925" y="2667000"/>
            <a:ext cx="688975" cy="338138"/>
          </a:xfrm>
          <a:prstGeom prst="rect">
            <a:avLst/>
          </a:prstGeom>
          <a:noFill/>
          <a:ln w="9525">
            <a:noFill/>
            <a:miter lim="800000"/>
            <a:headEnd/>
            <a:tailEnd/>
          </a:ln>
        </p:spPr>
        <p:txBody>
          <a:bodyPr wrap="none">
            <a:spAutoFit/>
          </a:bodyPr>
          <a:lstStyle/>
          <a:p>
            <a:r>
              <a:rPr lang="en-GB" sz="800" b="0" dirty="0"/>
              <a:t>Adjusted</a:t>
            </a:r>
          </a:p>
          <a:p>
            <a:r>
              <a:rPr lang="en-GB" sz="800" b="0" dirty="0"/>
              <a:t>EA2 profile</a:t>
            </a:r>
          </a:p>
        </p:txBody>
      </p:sp>
      <p:cxnSp>
        <p:nvCxnSpPr>
          <p:cNvPr id="12348" name="Straight Arrow Connector 8"/>
          <p:cNvCxnSpPr>
            <a:cxnSpLocks noChangeShapeType="1"/>
            <a:stCxn id="12347" idx="0"/>
          </p:cNvCxnSpPr>
          <p:nvPr/>
        </p:nvCxnSpPr>
        <p:spPr bwMode="auto">
          <a:xfrm flipH="1" flipV="1">
            <a:off x="1338263" y="2449513"/>
            <a:ext cx="57150" cy="217487"/>
          </a:xfrm>
          <a:prstGeom prst="straightConnector1">
            <a:avLst/>
          </a:prstGeom>
          <a:noFill/>
          <a:ln w="19050" algn="ctr">
            <a:solidFill>
              <a:srgbClr val="00B0F0"/>
            </a:solidFill>
            <a:round/>
            <a:headEnd/>
            <a:tailEnd type="arrow" w="med" len="med"/>
          </a:ln>
        </p:spPr>
      </p:cxnSp>
      <p:sp>
        <p:nvSpPr>
          <p:cNvPr id="12349" name="TextBox 102"/>
          <p:cNvSpPr txBox="1">
            <a:spLocks noChangeArrowheads="1"/>
          </p:cNvSpPr>
          <p:nvPr/>
        </p:nvSpPr>
        <p:spPr bwMode="auto">
          <a:xfrm>
            <a:off x="2428875" y="2025650"/>
            <a:ext cx="690563" cy="338138"/>
          </a:xfrm>
          <a:prstGeom prst="rect">
            <a:avLst/>
          </a:prstGeom>
          <a:noFill/>
          <a:ln w="9525">
            <a:noFill/>
            <a:miter lim="800000"/>
            <a:headEnd/>
            <a:tailEnd/>
          </a:ln>
        </p:spPr>
        <p:txBody>
          <a:bodyPr wrap="none">
            <a:spAutoFit/>
          </a:bodyPr>
          <a:lstStyle/>
          <a:p>
            <a:r>
              <a:rPr lang="en-GB" sz="800" b="0" dirty="0"/>
              <a:t>Initial</a:t>
            </a:r>
          </a:p>
          <a:p>
            <a:r>
              <a:rPr lang="en-GB" sz="800" b="0" dirty="0"/>
              <a:t>EA2 profile</a:t>
            </a:r>
          </a:p>
        </p:txBody>
      </p:sp>
      <p:cxnSp>
        <p:nvCxnSpPr>
          <p:cNvPr id="12350" name="Straight Arrow Connector 104"/>
          <p:cNvCxnSpPr>
            <a:cxnSpLocks noChangeShapeType="1"/>
            <a:stCxn id="12349" idx="1"/>
          </p:cNvCxnSpPr>
          <p:nvPr/>
        </p:nvCxnSpPr>
        <p:spPr bwMode="auto">
          <a:xfrm flipH="1" flipV="1">
            <a:off x="2171700" y="2076450"/>
            <a:ext cx="257175" cy="119063"/>
          </a:xfrm>
          <a:prstGeom prst="straightConnector1">
            <a:avLst/>
          </a:prstGeom>
          <a:noFill/>
          <a:ln w="19050" algn="ctr">
            <a:solidFill>
              <a:srgbClr val="99FFCC"/>
            </a:solidFill>
            <a:round/>
            <a:headEnd/>
            <a:tailEnd type="arrow" w="med" len="med"/>
          </a:ln>
        </p:spPr>
      </p:cxnSp>
      <p:sp>
        <p:nvSpPr>
          <p:cNvPr id="12351" name="Freeform 65"/>
          <p:cNvSpPr>
            <a:spLocks/>
          </p:cNvSpPr>
          <p:nvPr/>
        </p:nvSpPr>
        <p:spPr bwMode="auto">
          <a:xfrm>
            <a:off x="1062038" y="1581150"/>
            <a:ext cx="2862262" cy="790575"/>
          </a:xfrm>
          <a:custGeom>
            <a:avLst/>
            <a:gdLst>
              <a:gd name="T0" fmla="*/ 0 w 2862263"/>
              <a:gd name="T1" fmla="*/ 790575 h 790575"/>
              <a:gd name="T2" fmla="*/ 109538 w 2862263"/>
              <a:gd name="T3" fmla="*/ 714375 h 790575"/>
              <a:gd name="T4" fmla="*/ 357188 w 2862263"/>
              <a:gd name="T5" fmla="*/ 714375 h 790575"/>
              <a:gd name="T6" fmla="*/ 1404939 w 2862263"/>
              <a:gd name="T7" fmla="*/ 0 h 790575"/>
              <a:gd name="T8" fmla="*/ 2862262 w 2862263"/>
              <a:gd name="T9" fmla="*/ 0 h 790575"/>
              <a:gd name="T10" fmla="*/ 2862262 w 2862263"/>
              <a:gd name="T11" fmla="*/ 790575 h 790575"/>
              <a:gd name="T12" fmla="*/ 0 w 2862263"/>
              <a:gd name="T13" fmla="*/ 790575 h 790575"/>
              <a:gd name="T14" fmla="*/ 0 60000 65536"/>
              <a:gd name="T15" fmla="*/ 0 60000 65536"/>
              <a:gd name="T16" fmla="*/ 0 60000 65536"/>
              <a:gd name="T17" fmla="*/ 0 60000 65536"/>
              <a:gd name="T18" fmla="*/ 0 60000 65536"/>
              <a:gd name="T19" fmla="*/ 0 60000 65536"/>
              <a:gd name="T20" fmla="*/ 0 60000 65536"/>
              <a:gd name="T21" fmla="*/ 0 w 2862263"/>
              <a:gd name="T22" fmla="*/ 0 h 790575"/>
              <a:gd name="T23" fmla="*/ 2862263 w 2862263"/>
              <a:gd name="T24" fmla="*/ 790575 h 7905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2263" h="790575">
                <a:moveTo>
                  <a:pt x="0" y="790575"/>
                </a:moveTo>
                <a:lnTo>
                  <a:pt x="109538" y="714375"/>
                </a:lnTo>
                <a:lnTo>
                  <a:pt x="357188" y="714375"/>
                </a:lnTo>
                <a:lnTo>
                  <a:pt x="1404938" y="0"/>
                </a:lnTo>
                <a:lnTo>
                  <a:pt x="2862263" y="0"/>
                </a:lnTo>
                <a:lnTo>
                  <a:pt x="2862263" y="790575"/>
                </a:lnTo>
                <a:lnTo>
                  <a:pt x="0" y="790575"/>
                </a:lnTo>
                <a:close/>
              </a:path>
            </a:pathLst>
          </a:custGeom>
          <a:noFill/>
          <a:ln w="19050" cap="flat" cmpd="sng" algn="ctr">
            <a:solidFill>
              <a:srgbClr val="9999FF"/>
            </a:solidFill>
            <a:prstDash val="solid"/>
            <a:round/>
            <a:headEnd type="none" w="med" len="med"/>
            <a:tailEnd type="none" w="med" len="med"/>
          </a:ln>
        </p:spPr>
        <p:txBody>
          <a:bodyPr wrap="none" lIns="640048" tIns="45718" rIns="91435" bIns="45718" anchor="ctr"/>
          <a:lstStyle/>
          <a:p>
            <a:endParaRPr lang="en-IE" dirty="0"/>
          </a:p>
        </p:txBody>
      </p:sp>
      <p:cxnSp>
        <p:nvCxnSpPr>
          <p:cNvPr id="12352" name="Straight Arrow Connector 71"/>
          <p:cNvCxnSpPr>
            <a:cxnSpLocks noChangeShapeType="1"/>
          </p:cNvCxnSpPr>
          <p:nvPr/>
        </p:nvCxnSpPr>
        <p:spPr bwMode="auto">
          <a:xfrm>
            <a:off x="1062038" y="2370138"/>
            <a:ext cx="3233737" cy="0"/>
          </a:xfrm>
          <a:prstGeom prst="straightConnector1">
            <a:avLst/>
          </a:prstGeom>
          <a:noFill/>
          <a:ln w="19050" algn="ctr">
            <a:solidFill>
              <a:schemeClr val="tx1"/>
            </a:solidFill>
            <a:round/>
            <a:headEnd/>
            <a:tailEnd type="arrow" w="med" len="med"/>
          </a:ln>
        </p:spPr>
      </p:cxnSp>
      <p:sp>
        <p:nvSpPr>
          <p:cNvPr id="12353" name="TextBox 5"/>
          <p:cNvSpPr txBox="1">
            <a:spLocks noChangeArrowheads="1"/>
          </p:cNvSpPr>
          <p:nvPr/>
        </p:nvSpPr>
        <p:spPr bwMode="auto">
          <a:xfrm>
            <a:off x="1362075" y="1322388"/>
            <a:ext cx="688975" cy="215900"/>
          </a:xfrm>
          <a:prstGeom prst="rect">
            <a:avLst/>
          </a:prstGeom>
          <a:noFill/>
          <a:ln w="9525">
            <a:noFill/>
            <a:miter lim="800000"/>
            <a:headEnd/>
            <a:tailEnd/>
          </a:ln>
        </p:spPr>
        <p:txBody>
          <a:bodyPr wrap="none">
            <a:spAutoFit/>
          </a:bodyPr>
          <a:lstStyle/>
          <a:p>
            <a:r>
              <a:rPr lang="en-GB" sz="800" b="0" dirty="0"/>
              <a:t>EA1 profile</a:t>
            </a:r>
          </a:p>
        </p:txBody>
      </p:sp>
      <p:cxnSp>
        <p:nvCxnSpPr>
          <p:cNvPr id="12354" name="Straight Arrow Connector 8"/>
          <p:cNvCxnSpPr>
            <a:cxnSpLocks noChangeShapeType="1"/>
          </p:cNvCxnSpPr>
          <p:nvPr/>
        </p:nvCxnSpPr>
        <p:spPr bwMode="auto">
          <a:xfrm>
            <a:off x="1974850" y="1446213"/>
            <a:ext cx="325438" cy="247650"/>
          </a:xfrm>
          <a:prstGeom prst="straightConnector1">
            <a:avLst/>
          </a:prstGeom>
          <a:noFill/>
          <a:ln w="19050" algn="ctr">
            <a:solidFill>
              <a:srgbClr val="9999FF"/>
            </a:solidFill>
            <a:round/>
            <a:headEnd/>
            <a:tailEnd type="arrow" w="med" len="med"/>
          </a:ln>
        </p:spPr>
      </p:cxnSp>
      <p:sp>
        <p:nvSpPr>
          <p:cNvPr id="69" name="Rectangle 68"/>
          <p:cNvSpPr/>
          <p:nvPr/>
        </p:nvSpPr>
        <p:spPr bwMode="auto">
          <a:xfrm>
            <a:off x="2582863" y="3405188"/>
            <a:ext cx="88900" cy="100012"/>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2356" name="TextBox 114"/>
          <p:cNvSpPr txBox="1">
            <a:spLocks noChangeArrowheads="1"/>
          </p:cNvSpPr>
          <p:nvPr/>
        </p:nvSpPr>
        <p:spPr bwMode="auto">
          <a:xfrm>
            <a:off x="2627313" y="3348038"/>
            <a:ext cx="381000" cy="214312"/>
          </a:xfrm>
          <a:prstGeom prst="rect">
            <a:avLst/>
          </a:prstGeom>
          <a:noFill/>
          <a:ln w="9525">
            <a:noFill/>
            <a:miter lim="800000"/>
            <a:headEnd/>
            <a:tailEnd/>
          </a:ln>
        </p:spPr>
        <p:txBody>
          <a:bodyPr wrap="none">
            <a:spAutoFit/>
          </a:bodyPr>
          <a:lstStyle/>
          <a:p>
            <a:r>
              <a:rPr lang="en-GB" sz="800" b="0" dirty="0"/>
              <a:t>EA1</a:t>
            </a:r>
          </a:p>
        </p:txBody>
      </p:sp>
      <p:sp>
        <p:nvSpPr>
          <p:cNvPr id="71" name="Rectangle 70"/>
          <p:cNvSpPr/>
          <p:nvPr/>
        </p:nvSpPr>
        <p:spPr bwMode="auto">
          <a:xfrm>
            <a:off x="2987675" y="3397250"/>
            <a:ext cx="88900" cy="100013"/>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2358" name="TextBox 114"/>
          <p:cNvSpPr txBox="1">
            <a:spLocks noChangeArrowheads="1"/>
          </p:cNvSpPr>
          <p:nvPr/>
        </p:nvSpPr>
        <p:spPr bwMode="auto">
          <a:xfrm>
            <a:off x="3032125" y="3340100"/>
            <a:ext cx="650875" cy="215900"/>
          </a:xfrm>
          <a:prstGeom prst="rect">
            <a:avLst/>
          </a:prstGeom>
          <a:noFill/>
          <a:ln w="9525">
            <a:noFill/>
            <a:miter lim="800000"/>
            <a:headEnd/>
            <a:tailEnd/>
          </a:ln>
        </p:spPr>
        <p:txBody>
          <a:bodyPr wrap="none">
            <a:spAutoFit/>
          </a:bodyPr>
          <a:lstStyle/>
          <a:p>
            <a:r>
              <a:rPr lang="en-GB" sz="800" b="0" dirty="0"/>
              <a:t>Initial EA2</a:t>
            </a:r>
          </a:p>
        </p:txBody>
      </p:sp>
      <p:sp>
        <p:nvSpPr>
          <p:cNvPr id="73" name="Rectangle 72"/>
          <p:cNvSpPr/>
          <p:nvPr/>
        </p:nvSpPr>
        <p:spPr bwMode="auto">
          <a:xfrm>
            <a:off x="3641725" y="3403600"/>
            <a:ext cx="88900" cy="100013"/>
          </a:xfrm>
          <a:prstGeom prst="rect">
            <a:avLst/>
          </a:prstGeom>
          <a:solidFill>
            <a:srgbClr val="3399FF"/>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2360" name="TextBox 114"/>
          <p:cNvSpPr txBox="1">
            <a:spLocks noChangeArrowheads="1"/>
          </p:cNvSpPr>
          <p:nvPr/>
        </p:nvSpPr>
        <p:spPr bwMode="auto">
          <a:xfrm>
            <a:off x="3686175" y="3346450"/>
            <a:ext cx="811213" cy="215900"/>
          </a:xfrm>
          <a:prstGeom prst="rect">
            <a:avLst/>
          </a:prstGeom>
          <a:noFill/>
          <a:ln w="9525">
            <a:noFill/>
            <a:miter lim="800000"/>
            <a:headEnd/>
            <a:tailEnd/>
          </a:ln>
        </p:spPr>
        <p:txBody>
          <a:bodyPr wrap="none">
            <a:spAutoFit/>
          </a:bodyPr>
          <a:lstStyle/>
          <a:p>
            <a:r>
              <a:rPr lang="en-GB" sz="800" b="0" dirty="0"/>
              <a:t>Adjusted EA2</a:t>
            </a:r>
          </a:p>
        </p:txBody>
      </p:sp>
      <p:sp>
        <p:nvSpPr>
          <p:cNvPr id="12361" name="TextBox 74"/>
          <p:cNvSpPr txBox="1">
            <a:spLocks noChangeArrowheads="1"/>
          </p:cNvSpPr>
          <p:nvPr/>
        </p:nvSpPr>
        <p:spPr bwMode="auto">
          <a:xfrm>
            <a:off x="2035175" y="2587625"/>
            <a:ext cx="639763" cy="338138"/>
          </a:xfrm>
          <a:prstGeom prst="rect">
            <a:avLst/>
          </a:prstGeom>
          <a:noFill/>
          <a:ln w="9525">
            <a:noFill/>
            <a:miter lim="800000"/>
            <a:headEnd/>
            <a:tailEnd/>
          </a:ln>
        </p:spPr>
        <p:txBody>
          <a:bodyPr>
            <a:spAutoFit/>
          </a:bodyPr>
          <a:lstStyle/>
          <a:p>
            <a:pPr algn="ctr"/>
            <a:r>
              <a:rPr lang="en-GB" sz="800" b="0" dirty="0"/>
              <a:t>Current Run Start</a:t>
            </a:r>
            <a:endParaRPr lang="en-US" sz="800" b="0" dirty="0"/>
          </a:p>
        </p:txBody>
      </p:sp>
      <p:cxnSp>
        <p:nvCxnSpPr>
          <p:cNvPr id="12362" name="Straight Connector 76"/>
          <p:cNvCxnSpPr>
            <a:cxnSpLocks noChangeShapeType="1"/>
            <a:endCxn id="12343" idx="4"/>
          </p:cNvCxnSpPr>
          <p:nvPr/>
        </p:nvCxnSpPr>
        <p:spPr bwMode="auto">
          <a:xfrm flipH="1" flipV="1">
            <a:off x="1762125" y="2368550"/>
            <a:ext cx="360363" cy="296863"/>
          </a:xfrm>
          <a:prstGeom prst="line">
            <a:avLst/>
          </a:prstGeom>
          <a:noFill/>
          <a:ln w="19050" algn="ctr">
            <a:solidFill>
              <a:schemeClr val="tx1"/>
            </a:solidFill>
            <a:prstDash val="sysDash"/>
            <a:round/>
            <a:headEnd/>
            <a:tailEnd/>
          </a:ln>
        </p:spPr>
      </p:cxnSp>
      <p:sp>
        <p:nvSpPr>
          <p:cNvPr id="12363" name="TextBox 80"/>
          <p:cNvSpPr txBox="1">
            <a:spLocks noChangeArrowheads="1"/>
          </p:cNvSpPr>
          <p:nvPr/>
        </p:nvSpPr>
        <p:spPr bwMode="auto">
          <a:xfrm>
            <a:off x="3016250" y="1714500"/>
            <a:ext cx="638175" cy="338138"/>
          </a:xfrm>
          <a:prstGeom prst="rect">
            <a:avLst/>
          </a:prstGeom>
          <a:noFill/>
          <a:ln w="9525">
            <a:noFill/>
            <a:miter lim="800000"/>
            <a:headEnd/>
            <a:tailEnd/>
          </a:ln>
        </p:spPr>
        <p:txBody>
          <a:bodyPr>
            <a:spAutoFit/>
          </a:bodyPr>
          <a:lstStyle/>
          <a:p>
            <a:pPr algn="ctr"/>
            <a:r>
              <a:rPr lang="en-GB" sz="800" b="0" dirty="0"/>
              <a:t>Current Run Stop</a:t>
            </a:r>
            <a:endParaRPr lang="en-US" sz="800" b="0" dirty="0"/>
          </a:p>
        </p:txBody>
      </p:sp>
      <p:cxnSp>
        <p:nvCxnSpPr>
          <p:cNvPr id="12364" name="Straight Connector 81"/>
          <p:cNvCxnSpPr>
            <a:cxnSpLocks noChangeShapeType="1"/>
            <a:endCxn id="12351" idx="3"/>
          </p:cNvCxnSpPr>
          <p:nvPr/>
        </p:nvCxnSpPr>
        <p:spPr bwMode="auto">
          <a:xfrm flipH="1">
            <a:off x="2466975" y="1397000"/>
            <a:ext cx="180975" cy="184150"/>
          </a:xfrm>
          <a:prstGeom prst="line">
            <a:avLst/>
          </a:prstGeom>
          <a:noFill/>
          <a:ln w="19050" algn="ctr">
            <a:solidFill>
              <a:schemeClr val="tx1"/>
            </a:solidFill>
            <a:prstDash val="sysDash"/>
            <a:round/>
            <a:headEnd/>
            <a:tailEnd/>
          </a:ln>
        </p:spPr>
      </p:cxnSp>
      <p:sp>
        <p:nvSpPr>
          <p:cNvPr id="12365" name="TextBox 87"/>
          <p:cNvSpPr txBox="1">
            <a:spLocks noChangeArrowheads="1"/>
          </p:cNvSpPr>
          <p:nvPr/>
        </p:nvSpPr>
        <p:spPr bwMode="auto">
          <a:xfrm>
            <a:off x="2530475" y="1219200"/>
            <a:ext cx="638175" cy="338138"/>
          </a:xfrm>
          <a:prstGeom prst="rect">
            <a:avLst/>
          </a:prstGeom>
          <a:noFill/>
          <a:ln w="9525">
            <a:noFill/>
            <a:miter lim="800000"/>
            <a:headEnd/>
            <a:tailEnd/>
          </a:ln>
        </p:spPr>
        <p:txBody>
          <a:bodyPr>
            <a:spAutoFit/>
          </a:bodyPr>
          <a:lstStyle/>
          <a:p>
            <a:pPr algn="ctr"/>
            <a:r>
              <a:rPr lang="en-GB" sz="800" b="0" dirty="0"/>
              <a:t>Last Run Stop</a:t>
            </a:r>
            <a:endParaRPr lang="en-US" sz="800" b="0" dirty="0"/>
          </a:p>
        </p:txBody>
      </p:sp>
      <p:cxnSp>
        <p:nvCxnSpPr>
          <p:cNvPr id="12366" name="Straight Connector 88"/>
          <p:cNvCxnSpPr>
            <a:cxnSpLocks noChangeShapeType="1"/>
          </p:cNvCxnSpPr>
          <p:nvPr/>
        </p:nvCxnSpPr>
        <p:spPr bwMode="auto">
          <a:xfrm flipH="1" flipV="1">
            <a:off x="2955925" y="1601788"/>
            <a:ext cx="163513" cy="163512"/>
          </a:xfrm>
          <a:prstGeom prst="line">
            <a:avLst/>
          </a:prstGeom>
          <a:noFill/>
          <a:ln w="19050" algn="ctr">
            <a:solidFill>
              <a:schemeClr val="tx1"/>
            </a:solidFill>
            <a:prstDash val="sysDash"/>
            <a:round/>
            <a:headEnd/>
            <a:tailEnd/>
          </a:ln>
        </p:spPr>
      </p:cxnSp>
      <p:sp>
        <p:nvSpPr>
          <p:cNvPr id="12367" name="TextBox 91"/>
          <p:cNvSpPr txBox="1">
            <a:spLocks noChangeArrowheads="1"/>
          </p:cNvSpPr>
          <p:nvPr/>
        </p:nvSpPr>
        <p:spPr bwMode="auto">
          <a:xfrm>
            <a:off x="1101725" y="1636713"/>
            <a:ext cx="638175" cy="338137"/>
          </a:xfrm>
          <a:prstGeom prst="rect">
            <a:avLst/>
          </a:prstGeom>
          <a:noFill/>
          <a:ln w="9525">
            <a:noFill/>
            <a:miter lim="800000"/>
            <a:headEnd/>
            <a:tailEnd/>
          </a:ln>
        </p:spPr>
        <p:txBody>
          <a:bodyPr>
            <a:spAutoFit/>
          </a:bodyPr>
          <a:lstStyle/>
          <a:p>
            <a:pPr algn="ctr"/>
            <a:r>
              <a:rPr lang="en-GB" sz="800" b="0" dirty="0"/>
              <a:t>Last Run Start</a:t>
            </a:r>
            <a:endParaRPr lang="en-US" sz="800" b="0" dirty="0"/>
          </a:p>
        </p:txBody>
      </p:sp>
      <p:cxnSp>
        <p:nvCxnSpPr>
          <p:cNvPr id="12368" name="Straight Connector 92"/>
          <p:cNvCxnSpPr>
            <a:cxnSpLocks noChangeShapeType="1"/>
            <a:endCxn id="12367" idx="2"/>
          </p:cNvCxnSpPr>
          <p:nvPr/>
        </p:nvCxnSpPr>
        <p:spPr bwMode="auto">
          <a:xfrm flipH="1" flipV="1">
            <a:off x="1420813" y="1974850"/>
            <a:ext cx="7937" cy="307975"/>
          </a:xfrm>
          <a:prstGeom prst="line">
            <a:avLst/>
          </a:prstGeom>
          <a:noFill/>
          <a:ln w="19050" algn="ctr">
            <a:solidFill>
              <a:schemeClr val="tx1"/>
            </a:solidFill>
            <a:prstDash val="sysDash"/>
            <a:round/>
            <a:headEnd/>
            <a:tailEnd/>
          </a:ln>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13315" name="TextBox 3"/>
          <p:cNvSpPr txBox="1">
            <a:spLocks noChangeArrowheads="1"/>
          </p:cNvSpPr>
          <p:nvPr/>
        </p:nvSpPr>
        <p:spPr bwMode="auto">
          <a:xfrm>
            <a:off x="385763" y="409575"/>
            <a:ext cx="8731250" cy="400050"/>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Summary</a:t>
            </a:r>
            <a:endParaRPr lang="en-US" sz="2000" i="1" dirty="0"/>
          </a:p>
        </p:txBody>
      </p:sp>
      <p:sp>
        <p:nvSpPr>
          <p:cNvPr id="13316" name="TextBox 4"/>
          <p:cNvSpPr txBox="1">
            <a:spLocks noChangeArrowheads="1"/>
          </p:cNvSpPr>
          <p:nvPr/>
        </p:nvSpPr>
        <p:spPr bwMode="auto">
          <a:xfrm>
            <a:off x="241300" y="987425"/>
            <a:ext cx="8731250" cy="4524315"/>
          </a:xfrm>
          <a:prstGeom prst="rect">
            <a:avLst/>
          </a:prstGeom>
          <a:noFill/>
          <a:ln w="9525">
            <a:noFill/>
            <a:miter lim="800000"/>
            <a:headEnd/>
            <a:tailEnd/>
          </a:ln>
        </p:spPr>
        <p:txBody>
          <a:bodyPr>
            <a:spAutoFit/>
          </a:bodyPr>
          <a:lstStyle/>
          <a:p>
            <a:pPr marL="355600" indent="-355600">
              <a:buClr>
                <a:schemeClr val="tx1"/>
              </a:buClr>
              <a:buSzPts val="2000"/>
              <a:buFont typeface="Arial" charset="0"/>
              <a:buChar char="•"/>
            </a:pPr>
            <a:r>
              <a:rPr lang="en-GB" sz="2000" b="0" dirty="0"/>
              <a:t>This Modification seeks to ensure that the MIUN calculation rules address instances where Excessive Area occurs so that:</a:t>
            </a:r>
          </a:p>
          <a:p>
            <a:pPr marL="355600" indent="-355600">
              <a:buClr>
                <a:schemeClr val="tx1"/>
              </a:buClr>
              <a:buSzPts val="2000"/>
              <a:buFont typeface="Arial" charset="0"/>
              <a:buChar char="•"/>
            </a:pPr>
            <a:endParaRPr lang="en-GB" sz="2000" b="0" dirty="0"/>
          </a:p>
          <a:p>
            <a:pPr marL="812800" lvl="1" indent="-355600">
              <a:buClr>
                <a:schemeClr val="tx1"/>
              </a:buClr>
              <a:buSzPts val="2000"/>
              <a:buFont typeface="Arial" charset="0"/>
              <a:buChar char="•"/>
            </a:pPr>
            <a:r>
              <a:rPr lang="en-GB" sz="1600" b="0" dirty="0"/>
              <a:t>previously determined MIUNs are fixed; </a:t>
            </a:r>
          </a:p>
          <a:p>
            <a:pPr marL="812800" lvl="1" indent="-355600">
              <a:buClr>
                <a:schemeClr val="tx1"/>
              </a:buClr>
              <a:buSzPts val="2000"/>
              <a:buFont typeface="Arial" charset="0"/>
              <a:buChar char="•"/>
            </a:pPr>
            <a:r>
              <a:rPr lang="en-GB" sz="1600" b="0" dirty="0"/>
              <a:t>|MIUN|&lt;=|IUN| in all cases; and</a:t>
            </a:r>
          </a:p>
          <a:p>
            <a:pPr marL="812800" lvl="1" indent="-355600">
              <a:buClr>
                <a:schemeClr val="tx1"/>
              </a:buClr>
              <a:buSzPts val="2000"/>
              <a:buFont typeface="Arial" charset="0"/>
              <a:buChar char="•"/>
            </a:pPr>
            <a:r>
              <a:rPr lang="en-GB" sz="1600" b="0" dirty="0"/>
              <a:t>a feasible Interconnector Dispatch Schedule is produced.</a:t>
            </a:r>
            <a:endParaRPr lang="en-GB" sz="2000" b="0" dirty="0"/>
          </a:p>
          <a:p>
            <a:pPr marL="355600" indent="-355600">
              <a:buClr>
                <a:schemeClr val="tx1"/>
              </a:buClr>
              <a:buSzPts val="2000"/>
              <a:buFont typeface="Arial" charset="0"/>
              <a:buChar char="•"/>
            </a:pPr>
            <a:endParaRPr lang="en-GB" sz="2000" b="0" dirty="0"/>
          </a:p>
          <a:p>
            <a:pPr marL="355600" indent="-355600">
              <a:buClr>
                <a:schemeClr val="tx1"/>
              </a:buClr>
              <a:buSzPts val="2000"/>
              <a:buFont typeface="Arial" charset="0"/>
              <a:buChar char="•"/>
            </a:pPr>
            <a:r>
              <a:rPr lang="en-GB" sz="2000" b="0" dirty="0"/>
              <a:t>The solution works by adjusting profiling end points of ramping periods that cause each instance </a:t>
            </a:r>
            <a:r>
              <a:rPr lang="en-GB" sz="2000" b="0" dirty="0" smtClean="0"/>
              <a:t>of Excessive </a:t>
            </a:r>
            <a:r>
              <a:rPr lang="en-GB" sz="2000" b="0" dirty="0"/>
              <a:t>Area (addressing each such instance in reverse </a:t>
            </a:r>
            <a:r>
              <a:rPr lang="en-GB" sz="2000" b="0" dirty="0" smtClean="0"/>
              <a:t>chronological order</a:t>
            </a:r>
            <a:r>
              <a:rPr lang="en-GB" sz="2000" b="0" dirty="0"/>
              <a:t>, i.e. </a:t>
            </a:r>
            <a:r>
              <a:rPr lang="en-GB" sz="2000" b="0" dirty="0" smtClean="0"/>
              <a:t>latest first</a:t>
            </a:r>
            <a:r>
              <a:rPr lang="en-GB" sz="2000" b="0" dirty="0"/>
              <a:t>).</a:t>
            </a:r>
          </a:p>
          <a:p>
            <a:pPr marL="355600" indent="-355600">
              <a:buClr>
                <a:schemeClr val="tx1"/>
              </a:buClr>
              <a:buSzPts val="2000"/>
              <a:buFont typeface="Arial" charset="0"/>
              <a:buChar char="•"/>
            </a:pPr>
            <a:endParaRPr lang="en-GB" sz="2000" b="0" dirty="0"/>
          </a:p>
          <a:p>
            <a:pPr marL="355600" indent="-355600">
              <a:buClr>
                <a:schemeClr val="tx1"/>
              </a:buClr>
              <a:buSzPts val="2000"/>
              <a:buFont typeface="Arial" charset="0"/>
              <a:buChar char="•"/>
            </a:pPr>
            <a:r>
              <a:rPr lang="en-GB" sz="2000" b="0" dirty="0"/>
              <a:t>If approved, it is proposed that the solution will be </a:t>
            </a:r>
            <a:r>
              <a:rPr lang="en-GB" sz="2000" b="0" dirty="0" smtClean="0"/>
              <a:t>implemented </a:t>
            </a:r>
            <a:r>
              <a:rPr lang="en-IE" sz="2000" b="0" dirty="0" smtClean="0"/>
              <a:t>as </a:t>
            </a:r>
            <a:r>
              <a:rPr lang="en-IE" sz="2000" b="0" dirty="0" smtClean="0"/>
              <a:t>soon as can be delivered by our vendor (Amor) and tested adequately by </a:t>
            </a:r>
            <a:r>
              <a:rPr lang="en-IE" sz="2000" b="0" dirty="0" smtClean="0"/>
              <a:t>SEMO.</a:t>
            </a:r>
            <a:endParaRPr lang="en-GB" sz="2000" b="0" dirty="0"/>
          </a:p>
          <a:p>
            <a:pPr marL="355600" indent="-355600">
              <a:buClr>
                <a:schemeClr val="tx1"/>
              </a:buClr>
              <a:buSzPts val="2000"/>
              <a:buFont typeface="Arial" charset="0"/>
              <a:buChar char="•"/>
            </a:pPr>
            <a:endParaRPr lang="en-GB" sz="20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14339" name="TextBox 3"/>
          <p:cNvSpPr txBox="1">
            <a:spLocks noChangeArrowheads="1"/>
          </p:cNvSpPr>
          <p:nvPr/>
        </p:nvSpPr>
        <p:spPr bwMode="auto">
          <a:xfrm>
            <a:off x="230188" y="2808288"/>
            <a:ext cx="8731250" cy="400050"/>
          </a:xfrm>
          <a:prstGeom prst="rect">
            <a:avLst/>
          </a:prstGeom>
          <a:noFill/>
          <a:ln w="9525">
            <a:noFill/>
            <a:miter lim="800000"/>
            <a:headEnd/>
            <a:tailEnd/>
          </a:ln>
        </p:spPr>
        <p:txBody>
          <a:bodyPr>
            <a:spAutoFit/>
          </a:bodyPr>
          <a:lstStyle/>
          <a:p>
            <a:pPr marL="355600" indent="-355600" algn="ctr">
              <a:buClr>
                <a:schemeClr val="tx1"/>
              </a:buClr>
              <a:buSzPts val="2000"/>
              <a:buFont typeface="Arial" charset="0"/>
              <a:buNone/>
            </a:pPr>
            <a:r>
              <a:rPr lang="en-GB" sz="2000" dirty="0"/>
              <a:t>Discussion and Vote</a:t>
            </a:r>
            <a:endParaRPr lang="en-US" sz="20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4099"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Summary of the current MIUN Calculation Process</a:t>
            </a:r>
            <a:endParaRPr lang="en-US" sz="2000" i="1" dirty="0"/>
          </a:p>
        </p:txBody>
      </p:sp>
      <p:sp>
        <p:nvSpPr>
          <p:cNvPr id="4100" name="Rounded Rectangle 1"/>
          <p:cNvSpPr>
            <a:spLocks noChangeArrowheads="1"/>
          </p:cNvSpPr>
          <p:nvPr/>
        </p:nvSpPr>
        <p:spPr bwMode="auto">
          <a:xfrm>
            <a:off x="1260475" y="1038225"/>
            <a:ext cx="1309688" cy="569913"/>
          </a:xfrm>
          <a:prstGeom prst="roundRect">
            <a:avLst>
              <a:gd name="adj" fmla="val 16667"/>
            </a:avLst>
          </a:prstGeom>
          <a:solidFill>
            <a:srgbClr val="66FF99"/>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Start</a:t>
            </a:r>
          </a:p>
        </p:txBody>
      </p:sp>
      <p:sp>
        <p:nvSpPr>
          <p:cNvPr id="4101" name="Rounded Rectangle 6"/>
          <p:cNvSpPr>
            <a:spLocks noChangeArrowheads="1"/>
          </p:cNvSpPr>
          <p:nvPr/>
        </p:nvSpPr>
        <p:spPr bwMode="auto">
          <a:xfrm>
            <a:off x="406400" y="1835150"/>
            <a:ext cx="3014663" cy="569913"/>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Retrieve Input Data</a:t>
            </a:r>
          </a:p>
        </p:txBody>
      </p:sp>
      <p:sp>
        <p:nvSpPr>
          <p:cNvPr id="4102" name="Rounded Rectangle 7"/>
          <p:cNvSpPr>
            <a:spLocks noChangeArrowheads="1"/>
          </p:cNvSpPr>
          <p:nvPr/>
        </p:nvSpPr>
        <p:spPr bwMode="auto">
          <a:xfrm>
            <a:off x="406400" y="2630488"/>
            <a:ext cx="3014663" cy="569912"/>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Rescale IUNs</a:t>
            </a:r>
          </a:p>
        </p:txBody>
      </p:sp>
      <p:sp>
        <p:nvSpPr>
          <p:cNvPr id="4103" name="Rounded Rectangle 8"/>
          <p:cNvSpPr>
            <a:spLocks noChangeArrowheads="1"/>
          </p:cNvSpPr>
          <p:nvPr/>
        </p:nvSpPr>
        <p:spPr bwMode="auto">
          <a:xfrm>
            <a:off x="406400" y="3427413"/>
            <a:ext cx="3014663" cy="571500"/>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Create Interconnector Profile</a:t>
            </a:r>
          </a:p>
        </p:txBody>
      </p:sp>
      <p:sp>
        <p:nvSpPr>
          <p:cNvPr id="4104" name="Rounded Rectangle 9"/>
          <p:cNvSpPr>
            <a:spLocks noChangeArrowheads="1"/>
          </p:cNvSpPr>
          <p:nvPr/>
        </p:nvSpPr>
        <p:spPr bwMode="auto">
          <a:xfrm>
            <a:off x="406400" y="4224338"/>
            <a:ext cx="3014663" cy="569912"/>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Calculate Available Energy</a:t>
            </a:r>
          </a:p>
        </p:txBody>
      </p:sp>
      <p:sp>
        <p:nvSpPr>
          <p:cNvPr id="4105" name="Rounded Rectangle 10"/>
          <p:cNvSpPr>
            <a:spLocks noChangeArrowheads="1"/>
          </p:cNvSpPr>
          <p:nvPr/>
        </p:nvSpPr>
        <p:spPr bwMode="auto">
          <a:xfrm>
            <a:off x="423863" y="5021263"/>
            <a:ext cx="3014662" cy="573087"/>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Allocate Energy to IUs</a:t>
            </a:r>
          </a:p>
        </p:txBody>
      </p:sp>
      <p:sp>
        <p:nvSpPr>
          <p:cNvPr id="4106" name="Rounded Rectangle 11"/>
          <p:cNvSpPr>
            <a:spLocks noChangeArrowheads="1"/>
          </p:cNvSpPr>
          <p:nvPr/>
        </p:nvSpPr>
        <p:spPr bwMode="auto">
          <a:xfrm>
            <a:off x="1277938" y="5819775"/>
            <a:ext cx="1309687" cy="579438"/>
          </a:xfrm>
          <a:prstGeom prst="roundRect">
            <a:avLst>
              <a:gd name="adj" fmla="val 16667"/>
            </a:avLst>
          </a:prstGeom>
          <a:solidFill>
            <a:srgbClr val="FF0000"/>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End</a:t>
            </a:r>
          </a:p>
        </p:txBody>
      </p:sp>
      <p:cxnSp>
        <p:nvCxnSpPr>
          <p:cNvPr id="4107" name="Straight Arrow Connector 5"/>
          <p:cNvCxnSpPr>
            <a:cxnSpLocks noChangeShapeType="1"/>
            <a:stCxn id="4101" idx="2"/>
            <a:endCxn id="4102" idx="0"/>
          </p:cNvCxnSpPr>
          <p:nvPr/>
        </p:nvCxnSpPr>
        <p:spPr bwMode="auto">
          <a:xfrm flipH="1">
            <a:off x="1912938" y="2405063"/>
            <a:ext cx="0" cy="225425"/>
          </a:xfrm>
          <a:prstGeom prst="straightConnector1">
            <a:avLst/>
          </a:prstGeom>
          <a:noFill/>
          <a:ln w="38100" algn="ctr">
            <a:solidFill>
              <a:schemeClr val="tx1"/>
            </a:solidFill>
            <a:round/>
            <a:headEnd/>
            <a:tailEnd type="arrow" w="med" len="med"/>
          </a:ln>
        </p:spPr>
      </p:cxnSp>
      <p:cxnSp>
        <p:nvCxnSpPr>
          <p:cNvPr id="4108" name="Straight Arrow Connector 23"/>
          <p:cNvCxnSpPr>
            <a:cxnSpLocks noChangeShapeType="1"/>
            <a:stCxn id="4102" idx="2"/>
            <a:endCxn id="4103" idx="0"/>
          </p:cNvCxnSpPr>
          <p:nvPr/>
        </p:nvCxnSpPr>
        <p:spPr bwMode="auto">
          <a:xfrm>
            <a:off x="1912938" y="3200400"/>
            <a:ext cx="0" cy="227013"/>
          </a:xfrm>
          <a:prstGeom prst="straightConnector1">
            <a:avLst/>
          </a:prstGeom>
          <a:noFill/>
          <a:ln w="38100" algn="ctr">
            <a:solidFill>
              <a:schemeClr val="tx1"/>
            </a:solidFill>
            <a:round/>
            <a:headEnd/>
            <a:tailEnd type="arrow" w="med" len="med"/>
          </a:ln>
        </p:spPr>
      </p:cxnSp>
      <p:cxnSp>
        <p:nvCxnSpPr>
          <p:cNvPr id="4109" name="Straight Arrow Connector 26"/>
          <p:cNvCxnSpPr>
            <a:cxnSpLocks noChangeShapeType="1"/>
            <a:stCxn id="4103" idx="2"/>
            <a:endCxn id="4104" idx="0"/>
          </p:cNvCxnSpPr>
          <p:nvPr/>
        </p:nvCxnSpPr>
        <p:spPr bwMode="auto">
          <a:xfrm>
            <a:off x="1912938" y="3998913"/>
            <a:ext cx="0" cy="225425"/>
          </a:xfrm>
          <a:prstGeom prst="straightConnector1">
            <a:avLst/>
          </a:prstGeom>
          <a:noFill/>
          <a:ln w="38100" algn="ctr">
            <a:solidFill>
              <a:schemeClr val="tx1"/>
            </a:solidFill>
            <a:round/>
            <a:headEnd/>
            <a:tailEnd type="arrow" w="med" len="med"/>
          </a:ln>
        </p:spPr>
      </p:cxnSp>
      <p:cxnSp>
        <p:nvCxnSpPr>
          <p:cNvPr id="4110" name="Straight Arrow Connector 36"/>
          <p:cNvCxnSpPr>
            <a:cxnSpLocks noChangeShapeType="1"/>
            <a:stCxn id="4100" idx="2"/>
            <a:endCxn id="4101" idx="0"/>
          </p:cNvCxnSpPr>
          <p:nvPr/>
        </p:nvCxnSpPr>
        <p:spPr bwMode="auto">
          <a:xfrm flipH="1">
            <a:off x="1912938" y="1608138"/>
            <a:ext cx="1587" cy="227012"/>
          </a:xfrm>
          <a:prstGeom prst="straightConnector1">
            <a:avLst/>
          </a:prstGeom>
          <a:noFill/>
          <a:ln w="38100" algn="ctr">
            <a:solidFill>
              <a:schemeClr val="tx1"/>
            </a:solidFill>
            <a:round/>
            <a:headEnd/>
            <a:tailEnd type="arrow" w="med" len="med"/>
          </a:ln>
        </p:spPr>
      </p:cxnSp>
      <p:cxnSp>
        <p:nvCxnSpPr>
          <p:cNvPr id="4111" name="Straight Arrow Connector 39"/>
          <p:cNvCxnSpPr>
            <a:cxnSpLocks noChangeShapeType="1"/>
            <a:stCxn id="4105" idx="2"/>
            <a:endCxn id="4106" idx="0"/>
          </p:cNvCxnSpPr>
          <p:nvPr/>
        </p:nvCxnSpPr>
        <p:spPr bwMode="auto">
          <a:xfrm>
            <a:off x="1930400" y="5594350"/>
            <a:ext cx="1588" cy="225425"/>
          </a:xfrm>
          <a:prstGeom prst="straightConnector1">
            <a:avLst/>
          </a:prstGeom>
          <a:noFill/>
          <a:ln w="38100" algn="ctr">
            <a:solidFill>
              <a:schemeClr val="tx1"/>
            </a:solidFill>
            <a:round/>
            <a:headEnd/>
            <a:tailEnd type="arrow" w="med" len="med"/>
          </a:ln>
        </p:spPr>
      </p:cxnSp>
      <p:cxnSp>
        <p:nvCxnSpPr>
          <p:cNvPr id="4112" name="Straight Arrow Connector 26"/>
          <p:cNvCxnSpPr>
            <a:cxnSpLocks noChangeShapeType="1"/>
            <a:stCxn id="4104" idx="2"/>
            <a:endCxn id="4105" idx="0"/>
          </p:cNvCxnSpPr>
          <p:nvPr/>
        </p:nvCxnSpPr>
        <p:spPr bwMode="auto">
          <a:xfrm>
            <a:off x="1912938" y="4794250"/>
            <a:ext cx="17462" cy="227013"/>
          </a:xfrm>
          <a:prstGeom prst="straightConnector1">
            <a:avLst/>
          </a:prstGeom>
          <a:noFill/>
          <a:ln w="38100" algn="ctr">
            <a:solidFill>
              <a:schemeClr val="tx1"/>
            </a:solidFill>
            <a:round/>
            <a:headEnd/>
            <a:tailEnd type="arrow" w="med" len="med"/>
          </a:ln>
        </p:spPr>
      </p:cxnSp>
      <p:sp>
        <p:nvSpPr>
          <p:cNvPr id="4113" name="TextBox 37"/>
          <p:cNvSpPr txBox="1">
            <a:spLocks noChangeArrowheads="1"/>
          </p:cNvSpPr>
          <p:nvPr/>
        </p:nvSpPr>
        <p:spPr bwMode="auto">
          <a:xfrm>
            <a:off x="4003675" y="1793875"/>
            <a:ext cx="4714875" cy="523875"/>
          </a:xfrm>
          <a:prstGeom prst="rect">
            <a:avLst/>
          </a:prstGeom>
          <a:noFill/>
          <a:ln w="9525">
            <a:noFill/>
            <a:miter lim="800000"/>
            <a:headEnd/>
            <a:tailEnd/>
          </a:ln>
        </p:spPr>
        <p:txBody>
          <a:bodyPr>
            <a:spAutoFit/>
          </a:bodyPr>
          <a:lstStyle/>
          <a:p>
            <a:r>
              <a:rPr lang="en-GB" sz="1400" b="0" i="1" dirty="0"/>
              <a:t>Retrieves latest input data: IUNs, MIUNs, ATC, Interconnector Registration Data (e.g. Ramp Rate)</a:t>
            </a:r>
            <a:endParaRPr lang="en-US" sz="1400" b="0" i="1" dirty="0"/>
          </a:p>
        </p:txBody>
      </p:sp>
      <p:sp>
        <p:nvSpPr>
          <p:cNvPr id="4114" name="TextBox 38"/>
          <p:cNvSpPr txBox="1">
            <a:spLocks noChangeArrowheads="1"/>
          </p:cNvSpPr>
          <p:nvPr/>
        </p:nvSpPr>
        <p:spPr bwMode="auto">
          <a:xfrm>
            <a:off x="3995738" y="2532063"/>
            <a:ext cx="4714875" cy="739775"/>
          </a:xfrm>
          <a:prstGeom prst="rect">
            <a:avLst/>
          </a:prstGeom>
          <a:noFill/>
          <a:ln w="9525">
            <a:noFill/>
            <a:miter lim="800000"/>
            <a:headEnd/>
            <a:tailEnd/>
          </a:ln>
        </p:spPr>
        <p:txBody>
          <a:bodyPr>
            <a:spAutoFit/>
          </a:bodyPr>
          <a:lstStyle/>
          <a:p>
            <a:r>
              <a:rPr lang="en-GB" sz="1400" b="0" i="1" dirty="0"/>
              <a:t>Where ATC changes occur or there is a Deadband </a:t>
            </a:r>
            <a:r>
              <a:rPr lang="en-GB" sz="1400" b="0" i="1" dirty="0" smtClean="0"/>
              <a:t>breach (if applicable), </a:t>
            </a:r>
            <a:r>
              <a:rPr lang="en-GB" sz="1400" b="0" i="1" dirty="0"/>
              <a:t>scale the input IUNs to ensure that a feasible Interconnector profile can be derived</a:t>
            </a:r>
            <a:endParaRPr lang="en-US" sz="1400" b="0" i="1" dirty="0"/>
          </a:p>
        </p:txBody>
      </p:sp>
      <p:sp>
        <p:nvSpPr>
          <p:cNvPr id="4115" name="TextBox 39"/>
          <p:cNvSpPr txBox="1">
            <a:spLocks noChangeArrowheads="1"/>
          </p:cNvSpPr>
          <p:nvPr/>
        </p:nvSpPr>
        <p:spPr bwMode="auto">
          <a:xfrm>
            <a:off x="3989388" y="3351213"/>
            <a:ext cx="4713287" cy="738187"/>
          </a:xfrm>
          <a:prstGeom prst="rect">
            <a:avLst/>
          </a:prstGeom>
          <a:noFill/>
          <a:ln w="9525">
            <a:noFill/>
            <a:miter lim="800000"/>
            <a:headEnd/>
            <a:tailEnd/>
          </a:ln>
        </p:spPr>
        <p:txBody>
          <a:bodyPr>
            <a:spAutoFit/>
          </a:bodyPr>
          <a:lstStyle/>
          <a:p>
            <a:r>
              <a:rPr lang="en-GB" sz="1400" b="0" i="1" dirty="0"/>
              <a:t>Profile the Interconnector as a whole, using the Original IUNs, Interconnector Ramp Rate and (if applicable) Deadband limits.</a:t>
            </a:r>
            <a:endParaRPr lang="en-US" sz="1400" b="0" i="1" dirty="0"/>
          </a:p>
        </p:txBody>
      </p:sp>
      <p:sp>
        <p:nvSpPr>
          <p:cNvPr id="4116" name="TextBox 40"/>
          <p:cNvSpPr txBox="1">
            <a:spLocks noChangeArrowheads="1"/>
          </p:cNvSpPr>
          <p:nvPr/>
        </p:nvSpPr>
        <p:spPr bwMode="auto">
          <a:xfrm>
            <a:off x="3981450" y="4178300"/>
            <a:ext cx="4714875" cy="522288"/>
          </a:xfrm>
          <a:prstGeom prst="rect">
            <a:avLst/>
          </a:prstGeom>
          <a:noFill/>
          <a:ln w="9525">
            <a:noFill/>
            <a:miter lim="800000"/>
            <a:headEnd/>
            <a:tailEnd/>
          </a:ln>
        </p:spPr>
        <p:txBody>
          <a:bodyPr>
            <a:spAutoFit/>
          </a:bodyPr>
          <a:lstStyle/>
          <a:p>
            <a:r>
              <a:rPr lang="en-GB" sz="1400" b="0" i="1" dirty="0"/>
              <a:t>In each Trading Period, calculate the area under the Interconnector profile curve.</a:t>
            </a:r>
            <a:endParaRPr lang="en-US" sz="1400" b="0" i="1" dirty="0"/>
          </a:p>
        </p:txBody>
      </p:sp>
      <p:sp>
        <p:nvSpPr>
          <p:cNvPr id="4117" name="TextBox 41"/>
          <p:cNvSpPr txBox="1">
            <a:spLocks noChangeArrowheads="1"/>
          </p:cNvSpPr>
          <p:nvPr/>
        </p:nvSpPr>
        <p:spPr bwMode="auto">
          <a:xfrm>
            <a:off x="3983038" y="4968875"/>
            <a:ext cx="4714875" cy="954088"/>
          </a:xfrm>
          <a:prstGeom prst="rect">
            <a:avLst/>
          </a:prstGeom>
          <a:noFill/>
          <a:ln w="9525">
            <a:noFill/>
            <a:miter lim="800000"/>
            <a:headEnd/>
            <a:tailEnd/>
          </a:ln>
        </p:spPr>
        <p:txBody>
          <a:bodyPr>
            <a:spAutoFit/>
          </a:bodyPr>
          <a:lstStyle/>
          <a:p>
            <a:r>
              <a:rPr lang="en-GB" sz="1400" b="0" i="1" dirty="0"/>
              <a:t>Allocate the area to Interconnector Units, fixing previously determined MIUNs first, then allocating the remainder to the Units without previous MIUNs calculated (i.e. the new Units bidding in the most recent Gate Window).</a:t>
            </a:r>
            <a:endParaRPr lang="en-US" sz="1400" b="0" i="1" dirty="0"/>
          </a:p>
        </p:txBody>
      </p:sp>
      <p:sp>
        <p:nvSpPr>
          <p:cNvPr id="4118" name="Right Arrow 42"/>
          <p:cNvSpPr>
            <a:spLocks noChangeArrowheads="1"/>
          </p:cNvSpPr>
          <p:nvPr/>
        </p:nvSpPr>
        <p:spPr bwMode="auto">
          <a:xfrm>
            <a:off x="3613150" y="1970088"/>
            <a:ext cx="301625" cy="196850"/>
          </a:xfrm>
          <a:prstGeom prst="rightArrow">
            <a:avLst>
              <a:gd name="adj1" fmla="val 50000"/>
              <a:gd name="adj2" fmla="val 49571"/>
            </a:avLst>
          </a:prstGeom>
          <a:solidFill>
            <a:srgbClr val="3399FF"/>
          </a:solidFill>
          <a:ln w="19050" algn="ctr">
            <a:noFill/>
            <a:round/>
            <a:headEnd/>
            <a:tailEnd/>
          </a:ln>
        </p:spPr>
        <p:txBody>
          <a:bodyPr wrap="none" lIns="640048" tIns="45718" rIns="91435" bIns="45718" anchor="ctr"/>
          <a:lstStyle/>
          <a:p>
            <a:pPr algn="ctr" eaLnBrk="0" hangingPunct="0">
              <a:spcBef>
                <a:spcPct val="20000"/>
              </a:spcBef>
              <a:buFont typeface="Symbol" pitchFamily="18" charset="2"/>
              <a:buNone/>
            </a:pPr>
            <a:endParaRPr lang="en-US" dirty="0"/>
          </a:p>
        </p:txBody>
      </p:sp>
      <p:sp>
        <p:nvSpPr>
          <p:cNvPr id="4119" name="Right Arrow 43"/>
          <p:cNvSpPr>
            <a:spLocks noChangeArrowheads="1"/>
          </p:cNvSpPr>
          <p:nvPr/>
        </p:nvSpPr>
        <p:spPr bwMode="auto">
          <a:xfrm>
            <a:off x="3613150" y="2798763"/>
            <a:ext cx="301625" cy="195262"/>
          </a:xfrm>
          <a:prstGeom prst="rightArrow">
            <a:avLst>
              <a:gd name="adj1" fmla="val 50000"/>
              <a:gd name="adj2" fmla="val 49975"/>
            </a:avLst>
          </a:prstGeom>
          <a:solidFill>
            <a:srgbClr val="3399FF"/>
          </a:solidFill>
          <a:ln w="19050" algn="ctr">
            <a:noFill/>
            <a:round/>
            <a:headEnd/>
            <a:tailEnd/>
          </a:ln>
        </p:spPr>
        <p:txBody>
          <a:bodyPr wrap="none" lIns="640048" tIns="45718" rIns="91435" bIns="45718" anchor="ctr"/>
          <a:lstStyle/>
          <a:p>
            <a:pPr algn="ctr" eaLnBrk="0" hangingPunct="0">
              <a:spcBef>
                <a:spcPct val="20000"/>
              </a:spcBef>
              <a:buFont typeface="Symbol" pitchFamily="18" charset="2"/>
              <a:buNone/>
            </a:pPr>
            <a:endParaRPr lang="en-US" dirty="0"/>
          </a:p>
        </p:txBody>
      </p:sp>
      <p:sp>
        <p:nvSpPr>
          <p:cNvPr id="4120" name="Right Arrow 44"/>
          <p:cNvSpPr>
            <a:spLocks noChangeArrowheads="1"/>
          </p:cNvSpPr>
          <p:nvPr/>
        </p:nvSpPr>
        <p:spPr bwMode="auto">
          <a:xfrm>
            <a:off x="3613150" y="3598863"/>
            <a:ext cx="301625" cy="195262"/>
          </a:xfrm>
          <a:prstGeom prst="rightArrow">
            <a:avLst>
              <a:gd name="adj1" fmla="val 50000"/>
              <a:gd name="adj2" fmla="val 49975"/>
            </a:avLst>
          </a:prstGeom>
          <a:solidFill>
            <a:srgbClr val="3399FF"/>
          </a:solidFill>
          <a:ln w="19050" algn="ctr">
            <a:noFill/>
            <a:round/>
            <a:headEnd/>
            <a:tailEnd/>
          </a:ln>
        </p:spPr>
        <p:txBody>
          <a:bodyPr wrap="none" lIns="640048" tIns="45718" rIns="91435" bIns="45718" anchor="ctr"/>
          <a:lstStyle/>
          <a:p>
            <a:pPr algn="ctr" eaLnBrk="0" hangingPunct="0">
              <a:spcBef>
                <a:spcPct val="20000"/>
              </a:spcBef>
              <a:buFont typeface="Symbol" pitchFamily="18" charset="2"/>
              <a:buNone/>
            </a:pPr>
            <a:endParaRPr lang="en-US" dirty="0"/>
          </a:p>
        </p:txBody>
      </p:sp>
      <p:sp>
        <p:nvSpPr>
          <p:cNvPr id="4121" name="Right Arrow 45"/>
          <p:cNvSpPr>
            <a:spLocks noChangeArrowheads="1"/>
          </p:cNvSpPr>
          <p:nvPr/>
        </p:nvSpPr>
        <p:spPr bwMode="auto">
          <a:xfrm>
            <a:off x="3613150" y="4398963"/>
            <a:ext cx="301625" cy="195262"/>
          </a:xfrm>
          <a:prstGeom prst="rightArrow">
            <a:avLst>
              <a:gd name="adj1" fmla="val 50000"/>
              <a:gd name="adj2" fmla="val 49975"/>
            </a:avLst>
          </a:prstGeom>
          <a:solidFill>
            <a:srgbClr val="3399FF"/>
          </a:solidFill>
          <a:ln w="19050" algn="ctr">
            <a:noFill/>
            <a:round/>
            <a:headEnd/>
            <a:tailEnd/>
          </a:ln>
        </p:spPr>
        <p:txBody>
          <a:bodyPr wrap="none" lIns="640048" tIns="45718" rIns="91435" bIns="45718" anchor="ctr"/>
          <a:lstStyle/>
          <a:p>
            <a:pPr algn="ctr" eaLnBrk="0" hangingPunct="0">
              <a:spcBef>
                <a:spcPct val="20000"/>
              </a:spcBef>
              <a:buFont typeface="Symbol" pitchFamily="18" charset="2"/>
              <a:buNone/>
            </a:pPr>
            <a:endParaRPr lang="en-US" dirty="0"/>
          </a:p>
        </p:txBody>
      </p:sp>
      <p:sp>
        <p:nvSpPr>
          <p:cNvPr id="4122" name="Right Arrow 46"/>
          <p:cNvSpPr>
            <a:spLocks noChangeArrowheads="1"/>
          </p:cNvSpPr>
          <p:nvPr/>
        </p:nvSpPr>
        <p:spPr bwMode="auto">
          <a:xfrm>
            <a:off x="3613150" y="5235575"/>
            <a:ext cx="301625" cy="195263"/>
          </a:xfrm>
          <a:prstGeom prst="rightArrow">
            <a:avLst>
              <a:gd name="adj1" fmla="val 50000"/>
              <a:gd name="adj2" fmla="val 49974"/>
            </a:avLst>
          </a:prstGeom>
          <a:solidFill>
            <a:srgbClr val="3399FF"/>
          </a:solidFill>
          <a:ln w="19050" algn="ctr">
            <a:noFill/>
            <a:round/>
            <a:headEnd/>
            <a:tailEnd/>
          </a:ln>
        </p:spPr>
        <p:txBody>
          <a:bodyPr wrap="none" lIns="640048" tIns="45718" rIns="91435" bIns="45718" anchor="ctr"/>
          <a:lstStyle/>
          <a:p>
            <a:pPr algn="ctr" eaLnBrk="0" hangingPunct="0">
              <a:spcBef>
                <a:spcPct val="20000"/>
              </a:spcBef>
              <a:buFont typeface="Symbol" pitchFamily="18" charset="2"/>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5123" name="TextBox 3"/>
          <p:cNvSpPr txBox="1">
            <a:spLocks noChangeArrowheads="1"/>
          </p:cNvSpPr>
          <p:nvPr/>
        </p:nvSpPr>
        <p:spPr bwMode="auto">
          <a:xfrm>
            <a:off x="241300" y="987425"/>
            <a:ext cx="8731250" cy="5170488"/>
          </a:xfrm>
          <a:prstGeom prst="rect">
            <a:avLst/>
          </a:prstGeom>
          <a:noFill/>
          <a:ln w="9525">
            <a:noFill/>
            <a:miter lim="800000"/>
            <a:headEnd/>
            <a:tailEnd/>
          </a:ln>
        </p:spPr>
        <p:txBody>
          <a:bodyPr>
            <a:spAutoFit/>
          </a:bodyPr>
          <a:lstStyle/>
          <a:p>
            <a:pPr marL="355600" indent="-355600">
              <a:buClr>
                <a:schemeClr val="tx1"/>
              </a:buClr>
              <a:buSzPts val="2000"/>
              <a:buFont typeface="Arial" charset="0"/>
              <a:buChar char="•"/>
            </a:pPr>
            <a:r>
              <a:rPr lang="en-GB" sz="2000" b="0" dirty="0"/>
              <a:t>Currently, previously determined MIUNs may not be fixed if there is a change in ATC, or if the net Interconnector flow is within Deadband </a:t>
            </a:r>
            <a:r>
              <a:rPr lang="en-GB" sz="2000" b="0" dirty="0" smtClean="0"/>
              <a:t>limits (if applicable).</a:t>
            </a:r>
            <a:endParaRPr lang="en-GB" sz="2000" b="0" dirty="0"/>
          </a:p>
          <a:p>
            <a:pPr marL="355600" indent="-355600">
              <a:buClr>
                <a:schemeClr val="tx1"/>
              </a:buClr>
              <a:buSzPts val="2000"/>
              <a:buFont typeface="Arial" charset="0"/>
              <a:buChar char="•"/>
            </a:pPr>
            <a:endParaRPr lang="en-GB" sz="2000" b="0" dirty="0"/>
          </a:p>
          <a:p>
            <a:pPr marL="355600" indent="-355600">
              <a:buClr>
                <a:schemeClr val="tx1"/>
              </a:buClr>
              <a:buSzPts val="2000"/>
              <a:buFont typeface="Arial" charset="0"/>
              <a:buChar char="•"/>
            </a:pPr>
            <a:r>
              <a:rPr lang="en-GB" sz="2000" b="0" dirty="0"/>
              <a:t>As part of its ongoing </a:t>
            </a:r>
            <a:r>
              <a:rPr lang="en-GB" sz="2000" b="0" dirty="0" smtClean="0"/>
              <a:t>extension of testing</a:t>
            </a:r>
            <a:r>
              <a:rPr lang="en-GB" sz="2000" b="0" dirty="0"/>
              <a:t>, SEMO has identified a further scenario in which previously determined MIUNs may not be fixed.</a:t>
            </a:r>
          </a:p>
          <a:p>
            <a:pPr marL="355600" indent="-355600">
              <a:buClr>
                <a:schemeClr val="tx1"/>
              </a:buClr>
              <a:buSzPts val="2000"/>
              <a:buFont typeface="Arial" charset="0"/>
              <a:buChar char="•"/>
            </a:pPr>
            <a:endParaRPr lang="en-GB" sz="2000" b="0" dirty="0"/>
          </a:p>
          <a:p>
            <a:pPr marL="355600" indent="-355600">
              <a:buClr>
                <a:schemeClr val="tx1"/>
              </a:buClr>
              <a:buSzPts val="2000"/>
              <a:buFont typeface="Arial" charset="0"/>
              <a:buChar char="•"/>
            </a:pPr>
            <a:r>
              <a:rPr lang="en-GB" sz="2000" b="0" dirty="0"/>
              <a:t>This scenario is known as “Extreme Ramping” and is characterised by:</a:t>
            </a:r>
          </a:p>
          <a:p>
            <a:pPr marL="723900" lvl="1" indent="-266700">
              <a:buClr>
                <a:schemeClr val="tx1"/>
              </a:buClr>
              <a:buSzPts val="2000"/>
              <a:buFont typeface="Arial" charset="0"/>
              <a:buChar char="•"/>
            </a:pPr>
            <a:r>
              <a:rPr lang="en-GB" sz="1400" b="0" dirty="0"/>
              <a:t>the Interconnector profile being constrained by the Interconnector Ramp Rate </a:t>
            </a:r>
          </a:p>
          <a:p>
            <a:pPr marL="723900" lvl="1" indent="-266700">
              <a:buClr>
                <a:schemeClr val="tx1"/>
              </a:buClr>
              <a:buSzPts val="2000"/>
              <a:buFont typeface="Arial" charset="0"/>
              <a:buChar char="•"/>
            </a:pPr>
            <a:r>
              <a:rPr lang="en-GB" sz="1400" b="0" dirty="0"/>
              <a:t>ramping over multiple Trading Periods (“Run Through”) to achieve ramping to a </a:t>
            </a:r>
            <a:r>
              <a:rPr lang="en-GB" sz="1400" b="0" dirty="0" smtClean="0"/>
              <a:t>peak/trough </a:t>
            </a:r>
            <a:r>
              <a:rPr lang="en-GB" sz="1400" b="0" dirty="0"/>
              <a:t>of IUNs</a:t>
            </a:r>
          </a:p>
          <a:p>
            <a:pPr marL="723900" lvl="1" indent="-266700">
              <a:buClr>
                <a:schemeClr val="tx1"/>
              </a:buClr>
              <a:buSzPts val="2000"/>
              <a:buFont typeface="Arial" charset="0"/>
              <a:buChar char="•"/>
            </a:pPr>
            <a:r>
              <a:rPr lang="en-GB" sz="1400" b="0" dirty="0"/>
              <a:t>there is a change in the dominant direction of ramping between gates (EA1, EA2, WD1)</a:t>
            </a:r>
          </a:p>
          <a:p>
            <a:pPr marL="723900" lvl="1" indent="-266700">
              <a:buClr>
                <a:schemeClr val="tx1"/>
              </a:buClr>
              <a:buSzPts val="2000"/>
              <a:buFont typeface="Arial" charset="0"/>
              <a:buChar char="•"/>
            </a:pPr>
            <a:r>
              <a:rPr lang="en-GB" sz="1400" b="0" dirty="0"/>
              <a:t>“Excessive Area” occurs (i.e. the area under the Interconnector profile cannot be allocated to Interconnector Units whilst ensuring that MIUNs are fixed and |MIUN|&lt;=|IUN|)</a:t>
            </a:r>
          </a:p>
          <a:p>
            <a:pPr marL="355600" indent="-355600">
              <a:buClr>
                <a:schemeClr val="tx1"/>
              </a:buClr>
              <a:buSzPts val="2000"/>
              <a:buFont typeface="Arial" charset="0"/>
              <a:buChar char="•"/>
            </a:pPr>
            <a:endParaRPr lang="en-GB" sz="2000" b="0" dirty="0"/>
          </a:p>
          <a:p>
            <a:pPr marL="355600" indent="-355600">
              <a:buClr>
                <a:schemeClr val="tx1"/>
              </a:buClr>
              <a:buSzPts val="2000"/>
              <a:buFont typeface="Arial" charset="0"/>
              <a:buChar char="•"/>
            </a:pPr>
            <a:r>
              <a:rPr lang="en-GB" sz="2000" b="0" dirty="0"/>
              <a:t>This new scenario has never occurred in live operations.  However, whilst the scenario is likely to be rare, a solution needs to be implemented to allow fixing of MIUNs between runs for these scenarios.</a:t>
            </a:r>
          </a:p>
          <a:p>
            <a:pPr marL="355600" indent="-355600">
              <a:buClr>
                <a:schemeClr val="tx1"/>
              </a:buClr>
              <a:buSzPts val="2000"/>
            </a:pPr>
            <a:endParaRPr lang="en-GB" sz="2000" b="0" dirty="0"/>
          </a:p>
        </p:txBody>
      </p:sp>
      <p:sp>
        <p:nvSpPr>
          <p:cNvPr id="5124"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Description of MIUN Issue Identified</a:t>
            </a:r>
            <a:endParaRPr lang="en-US" sz="20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9" name="Straight Connector 138"/>
          <p:cNvCxnSpPr/>
          <p:nvPr/>
        </p:nvCxnSpPr>
        <p:spPr bwMode="auto">
          <a:xfrm>
            <a:off x="1062038" y="52800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0" name="Straight Connector 139"/>
          <p:cNvCxnSpPr/>
          <p:nvPr/>
        </p:nvCxnSpPr>
        <p:spPr bwMode="auto">
          <a:xfrm>
            <a:off x="1062038" y="51228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1" name="Straight Connector 140"/>
          <p:cNvCxnSpPr/>
          <p:nvPr/>
        </p:nvCxnSpPr>
        <p:spPr bwMode="auto">
          <a:xfrm>
            <a:off x="1062038" y="57531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2" name="Straight Connector 141"/>
          <p:cNvCxnSpPr/>
          <p:nvPr/>
        </p:nvCxnSpPr>
        <p:spPr bwMode="auto">
          <a:xfrm>
            <a:off x="1062038" y="55959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3" name="Straight Connector 142"/>
          <p:cNvCxnSpPr/>
          <p:nvPr/>
        </p:nvCxnSpPr>
        <p:spPr bwMode="auto">
          <a:xfrm>
            <a:off x="1057275" y="5438775"/>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4" name="Straight Connector 143"/>
          <p:cNvCxnSpPr/>
          <p:nvPr/>
        </p:nvCxnSpPr>
        <p:spPr bwMode="auto">
          <a:xfrm>
            <a:off x="1062038" y="433228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5" name="Straight Connector 144"/>
          <p:cNvCxnSpPr/>
          <p:nvPr/>
        </p:nvCxnSpPr>
        <p:spPr bwMode="auto">
          <a:xfrm>
            <a:off x="1062038" y="41751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6" name="Straight Connector 145"/>
          <p:cNvCxnSpPr/>
          <p:nvPr/>
        </p:nvCxnSpPr>
        <p:spPr bwMode="auto">
          <a:xfrm>
            <a:off x="1062038" y="480377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7" name="Straight Connector 146"/>
          <p:cNvCxnSpPr/>
          <p:nvPr/>
        </p:nvCxnSpPr>
        <p:spPr bwMode="auto">
          <a:xfrm>
            <a:off x="1062038" y="464661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8" name="Straight Connector 147"/>
          <p:cNvCxnSpPr/>
          <p:nvPr/>
        </p:nvCxnSpPr>
        <p:spPr bwMode="auto">
          <a:xfrm>
            <a:off x="1057275" y="4489450"/>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4" name="Straight Connector 133"/>
          <p:cNvCxnSpPr/>
          <p:nvPr/>
        </p:nvCxnSpPr>
        <p:spPr bwMode="auto">
          <a:xfrm>
            <a:off x="1062038" y="263207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5" name="Straight Connector 134"/>
          <p:cNvCxnSpPr/>
          <p:nvPr/>
        </p:nvCxnSpPr>
        <p:spPr bwMode="auto">
          <a:xfrm>
            <a:off x="1062038" y="247491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6" name="Straight Connector 135"/>
          <p:cNvCxnSpPr/>
          <p:nvPr/>
        </p:nvCxnSpPr>
        <p:spPr bwMode="auto">
          <a:xfrm>
            <a:off x="1062038" y="31035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7" name="Straight Connector 136"/>
          <p:cNvCxnSpPr/>
          <p:nvPr/>
        </p:nvCxnSpPr>
        <p:spPr bwMode="auto">
          <a:xfrm>
            <a:off x="1062038" y="29464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8" name="Straight Connector 137"/>
          <p:cNvCxnSpPr/>
          <p:nvPr/>
        </p:nvCxnSpPr>
        <p:spPr bwMode="auto">
          <a:xfrm>
            <a:off x="1057275" y="2789238"/>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0" name="Straight Connector 129"/>
          <p:cNvCxnSpPr/>
          <p:nvPr/>
        </p:nvCxnSpPr>
        <p:spPr bwMode="auto">
          <a:xfrm>
            <a:off x="1062038" y="16843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1" name="Straight Connector 130"/>
          <p:cNvCxnSpPr/>
          <p:nvPr/>
        </p:nvCxnSpPr>
        <p:spPr bwMode="auto">
          <a:xfrm>
            <a:off x="1062038" y="152717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29" name="Straight Connector 128"/>
          <p:cNvCxnSpPr/>
          <p:nvPr/>
        </p:nvCxnSpPr>
        <p:spPr bwMode="auto">
          <a:xfrm>
            <a:off x="1062038" y="21558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28" name="Straight Connector 127"/>
          <p:cNvCxnSpPr/>
          <p:nvPr/>
        </p:nvCxnSpPr>
        <p:spPr bwMode="auto">
          <a:xfrm>
            <a:off x="1062038" y="19986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4096" name="Straight Connector 4095"/>
          <p:cNvCxnSpPr/>
          <p:nvPr/>
        </p:nvCxnSpPr>
        <p:spPr bwMode="auto">
          <a:xfrm>
            <a:off x="1057275" y="1841500"/>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sp>
        <p:nvSpPr>
          <p:cNvPr id="58" name="Rectangle 57"/>
          <p:cNvSpPr/>
          <p:nvPr/>
        </p:nvSpPr>
        <p:spPr bwMode="auto">
          <a:xfrm>
            <a:off x="3554413" y="1527175"/>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6" name="Rectangle 55"/>
          <p:cNvSpPr/>
          <p:nvPr/>
        </p:nvSpPr>
        <p:spPr bwMode="auto">
          <a:xfrm>
            <a:off x="3192463" y="1527175"/>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7" name="Rectangle 56"/>
          <p:cNvSpPr/>
          <p:nvPr/>
        </p:nvSpPr>
        <p:spPr bwMode="auto">
          <a:xfrm>
            <a:off x="2835275" y="1527175"/>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5" name="Rectangle 54"/>
          <p:cNvSpPr/>
          <p:nvPr/>
        </p:nvSpPr>
        <p:spPr bwMode="auto">
          <a:xfrm>
            <a:off x="2473325" y="1527175"/>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4" name="Rectangle 53"/>
          <p:cNvSpPr/>
          <p:nvPr/>
        </p:nvSpPr>
        <p:spPr bwMode="auto">
          <a:xfrm>
            <a:off x="2116138" y="1527175"/>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3" name="Rectangle 52"/>
          <p:cNvSpPr/>
          <p:nvPr/>
        </p:nvSpPr>
        <p:spPr bwMode="auto">
          <a:xfrm>
            <a:off x="1763713" y="1684338"/>
            <a:ext cx="354012" cy="628650"/>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1" name="Rectangle 50"/>
          <p:cNvSpPr/>
          <p:nvPr/>
        </p:nvSpPr>
        <p:spPr bwMode="auto">
          <a:xfrm>
            <a:off x="1411288" y="1998663"/>
            <a:ext cx="354012" cy="314325"/>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8" name="Rectangle 17"/>
          <p:cNvSpPr/>
          <p:nvPr/>
        </p:nvSpPr>
        <p:spPr bwMode="auto">
          <a:xfrm>
            <a:off x="1058863" y="2241550"/>
            <a:ext cx="347662" cy="71438"/>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pic>
        <p:nvPicPr>
          <p:cNvPr id="6174"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6175"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“Extreme Ramping” Example – After EA1 Run</a:t>
            </a:r>
            <a:endParaRPr lang="en-US" sz="2000" i="1" dirty="0"/>
          </a:p>
        </p:txBody>
      </p:sp>
      <p:cxnSp>
        <p:nvCxnSpPr>
          <p:cNvPr id="6176" name="Straight Arrow Connector 4"/>
          <p:cNvCxnSpPr>
            <a:cxnSpLocks noChangeShapeType="1"/>
          </p:cNvCxnSpPr>
          <p:nvPr/>
        </p:nvCxnSpPr>
        <p:spPr bwMode="auto">
          <a:xfrm flipV="1">
            <a:off x="1058863" y="1325563"/>
            <a:ext cx="0" cy="1939925"/>
          </a:xfrm>
          <a:prstGeom prst="straightConnector1">
            <a:avLst/>
          </a:prstGeom>
          <a:noFill/>
          <a:ln w="19050" algn="ctr">
            <a:solidFill>
              <a:schemeClr val="tx1"/>
            </a:solidFill>
            <a:round/>
            <a:headEnd/>
            <a:tailEnd type="arrow" w="med" len="med"/>
          </a:ln>
        </p:spPr>
      </p:cxnSp>
      <p:cxnSp>
        <p:nvCxnSpPr>
          <p:cNvPr id="6177" name="Straight Arrow Connector 11"/>
          <p:cNvCxnSpPr>
            <a:cxnSpLocks noChangeShapeType="1"/>
          </p:cNvCxnSpPr>
          <p:nvPr/>
        </p:nvCxnSpPr>
        <p:spPr bwMode="auto">
          <a:xfrm>
            <a:off x="1058863" y="2312988"/>
            <a:ext cx="3235325" cy="0"/>
          </a:xfrm>
          <a:prstGeom prst="straightConnector1">
            <a:avLst/>
          </a:prstGeom>
          <a:noFill/>
          <a:ln w="19050" algn="ctr">
            <a:solidFill>
              <a:schemeClr val="tx1"/>
            </a:solidFill>
            <a:round/>
            <a:headEnd/>
            <a:tailEnd type="arrow" w="med" len="med"/>
          </a:ln>
        </p:spPr>
      </p:cxnSp>
      <p:cxnSp>
        <p:nvCxnSpPr>
          <p:cNvPr id="6178" name="Straight Connector 14"/>
          <p:cNvCxnSpPr>
            <a:cxnSpLocks noChangeShapeType="1"/>
          </p:cNvCxnSpPr>
          <p:nvPr/>
        </p:nvCxnSpPr>
        <p:spPr bwMode="auto">
          <a:xfrm>
            <a:off x="944563" y="2312988"/>
            <a:ext cx="114300" cy="0"/>
          </a:xfrm>
          <a:prstGeom prst="line">
            <a:avLst/>
          </a:prstGeom>
          <a:noFill/>
          <a:ln w="19050" algn="ctr">
            <a:solidFill>
              <a:schemeClr val="tx1"/>
            </a:solidFill>
            <a:round/>
            <a:headEnd/>
            <a:tailEnd/>
          </a:ln>
        </p:spPr>
      </p:cxnSp>
      <p:cxnSp>
        <p:nvCxnSpPr>
          <p:cNvPr id="6179" name="Straight Connector 19"/>
          <p:cNvCxnSpPr>
            <a:cxnSpLocks noChangeShapeType="1"/>
          </p:cNvCxnSpPr>
          <p:nvPr/>
        </p:nvCxnSpPr>
        <p:spPr bwMode="auto">
          <a:xfrm>
            <a:off x="944563" y="1527175"/>
            <a:ext cx="114300" cy="0"/>
          </a:xfrm>
          <a:prstGeom prst="line">
            <a:avLst/>
          </a:prstGeom>
          <a:noFill/>
          <a:ln w="19050" algn="ctr">
            <a:solidFill>
              <a:schemeClr val="tx1"/>
            </a:solidFill>
            <a:round/>
            <a:headEnd/>
            <a:tailEnd/>
          </a:ln>
        </p:spPr>
      </p:cxnSp>
      <p:cxnSp>
        <p:nvCxnSpPr>
          <p:cNvPr id="6180" name="Straight Connector 20"/>
          <p:cNvCxnSpPr>
            <a:cxnSpLocks noChangeShapeType="1"/>
          </p:cNvCxnSpPr>
          <p:nvPr/>
        </p:nvCxnSpPr>
        <p:spPr bwMode="auto">
          <a:xfrm>
            <a:off x="949325" y="1684338"/>
            <a:ext cx="114300" cy="0"/>
          </a:xfrm>
          <a:prstGeom prst="line">
            <a:avLst/>
          </a:prstGeom>
          <a:noFill/>
          <a:ln w="19050" algn="ctr">
            <a:solidFill>
              <a:schemeClr val="tx1"/>
            </a:solidFill>
            <a:round/>
            <a:headEnd/>
            <a:tailEnd/>
          </a:ln>
        </p:spPr>
      </p:cxnSp>
      <p:cxnSp>
        <p:nvCxnSpPr>
          <p:cNvPr id="6181" name="Straight Connector 21"/>
          <p:cNvCxnSpPr>
            <a:cxnSpLocks noChangeShapeType="1"/>
          </p:cNvCxnSpPr>
          <p:nvPr/>
        </p:nvCxnSpPr>
        <p:spPr bwMode="auto">
          <a:xfrm>
            <a:off x="939800" y="1841500"/>
            <a:ext cx="114300" cy="0"/>
          </a:xfrm>
          <a:prstGeom prst="line">
            <a:avLst/>
          </a:prstGeom>
          <a:noFill/>
          <a:ln w="19050" algn="ctr">
            <a:solidFill>
              <a:schemeClr val="tx1"/>
            </a:solidFill>
            <a:round/>
            <a:headEnd/>
            <a:tailEnd/>
          </a:ln>
        </p:spPr>
      </p:cxnSp>
      <p:cxnSp>
        <p:nvCxnSpPr>
          <p:cNvPr id="6182" name="Straight Connector 22"/>
          <p:cNvCxnSpPr>
            <a:cxnSpLocks noChangeShapeType="1"/>
          </p:cNvCxnSpPr>
          <p:nvPr/>
        </p:nvCxnSpPr>
        <p:spPr bwMode="auto">
          <a:xfrm>
            <a:off x="939800" y="1998663"/>
            <a:ext cx="114300" cy="0"/>
          </a:xfrm>
          <a:prstGeom prst="line">
            <a:avLst/>
          </a:prstGeom>
          <a:noFill/>
          <a:ln w="19050" algn="ctr">
            <a:solidFill>
              <a:schemeClr val="tx1"/>
            </a:solidFill>
            <a:round/>
            <a:headEnd/>
            <a:tailEnd/>
          </a:ln>
        </p:spPr>
      </p:cxnSp>
      <p:cxnSp>
        <p:nvCxnSpPr>
          <p:cNvPr id="6183" name="Straight Connector 23"/>
          <p:cNvCxnSpPr>
            <a:cxnSpLocks noChangeShapeType="1"/>
          </p:cNvCxnSpPr>
          <p:nvPr/>
        </p:nvCxnSpPr>
        <p:spPr bwMode="auto">
          <a:xfrm>
            <a:off x="944563" y="2155825"/>
            <a:ext cx="114300" cy="0"/>
          </a:xfrm>
          <a:prstGeom prst="line">
            <a:avLst/>
          </a:prstGeom>
          <a:noFill/>
          <a:ln w="19050" algn="ctr">
            <a:solidFill>
              <a:schemeClr val="tx1"/>
            </a:solidFill>
            <a:round/>
            <a:headEnd/>
            <a:tailEnd/>
          </a:ln>
        </p:spPr>
      </p:cxnSp>
      <p:sp>
        <p:nvSpPr>
          <p:cNvPr id="6184" name="TextBox 15"/>
          <p:cNvSpPr txBox="1">
            <a:spLocks noChangeArrowheads="1"/>
          </p:cNvSpPr>
          <p:nvPr/>
        </p:nvSpPr>
        <p:spPr bwMode="auto">
          <a:xfrm>
            <a:off x="663575" y="1412875"/>
            <a:ext cx="358775" cy="214313"/>
          </a:xfrm>
          <a:prstGeom prst="rect">
            <a:avLst/>
          </a:prstGeom>
          <a:noFill/>
          <a:ln w="9525">
            <a:noFill/>
            <a:miter lim="800000"/>
            <a:headEnd/>
            <a:tailEnd/>
          </a:ln>
        </p:spPr>
        <p:txBody>
          <a:bodyPr wrap="none">
            <a:spAutoFit/>
          </a:bodyPr>
          <a:lstStyle/>
          <a:p>
            <a:r>
              <a:rPr lang="en-GB" sz="800" b="0" dirty="0"/>
              <a:t>500</a:t>
            </a:r>
          </a:p>
        </p:txBody>
      </p:sp>
      <p:sp>
        <p:nvSpPr>
          <p:cNvPr id="6185" name="TextBox 25"/>
          <p:cNvSpPr txBox="1">
            <a:spLocks noChangeArrowheads="1"/>
          </p:cNvSpPr>
          <p:nvPr/>
        </p:nvSpPr>
        <p:spPr bwMode="auto">
          <a:xfrm>
            <a:off x="663575" y="1565275"/>
            <a:ext cx="358775" cy="214313"/>
          </a:xfrm>
          <a:prstGeom prst="rect">
            <a:avLst/>
          </a:prstGeom>
          <a:noFill/>
          <a:ln w="9525">
            <a:noFill/>
            <a:miter lim="800000"/>
            <a:headEnd/>
            <a:tailEnd/>
          </a:ln>
        </p:spPr>
        <p:txBody>
          <a:bodyPr wrap="none">
            <a:spAutoFit/>
          </a:bodyPr>
          <a:lstStyle/>
          <a:p>
            <a:r>
              <a:rPr lang="en-GB" sz="800" b="0" dirty="0"/>
              <a:t>400</a:t>
            </a:r>
          </a:p>
        </p:txBody>
      </p:sp>
      <p:sp>
        <p:nvSpPr>
          <p:cNvPr id="6186" name="TextBox 26"/>
          <p:cNvSpPr txBox="1">
            <a:spLocks noChangeArrowheads="1"/>
          </p:cNvSpPr>
          <p:nvPr/>
        </p:nvSpPr>
        <p:spPr bwMode="auto">
          <a:xfrm>
            <a:off x="663575" y="1722438"/>
            <a:ext cx="358775" cy="214312"/>
          </a:xfrm>
          <a:prstGeom prst="rect">
            <a:avLst/>
          </a:prstGeom>
          <a:noFill/>
          <a:ln w="9525">
            <a:noFill/>
            <a:miter lim="800000"/>
            <a:headEnd/>
            <a:tailEnd/>
          </a:ln>
        </p:spPr>
        <p:txBody>
          <a:bodyPr wrap="none">
            <a:spAutoFit/>
          </a:bodyPr>
          <a:lstStyle/>
          <a:p>
            <a:r>
              <a:rPr lang="en-GB" sz="800" b="0" dirty="0"/>
              <a:t>300</a:t>
            </a:r>
          </a:p>
        </p:txBody>
      </p:sp>
      <p:sp>
        <p:nvSpPr>
          <p:cNvPr id="6187" name="TextBox 27"/>
          <p:cNvSpPr txBox="1">
            <a:spLocks noChangeArrowheads="1"/>
          </p:cNvSpPr>
          <p:nvPr/>
        </p:nvSpPr>
        <p:spPr bwMode="auto">
          <a:xfrm>
            <a:off x="668338" y="1874838"/>
            <a:ext cx="358775" cy="214312"/>
          </a:xfrm>
          <a:prstGeom prst="rect">
            <a:avLst/>
          </a:prstGeom>
          <a:noFill/>
          <a:ln w="9525">
            <a:noFill/>
            <a:miter lim="800000"/>
            <a:headEnd/>
            <a:tailEnd/>
          </a:ln>
        </p:spPr>
        <p:txBody>
          <a:bodyPr wrap="none">
            <a:spAutoFit/>
          </a:bodyPr>
          <a:lstStyle/>
          <a:p>
            <a:r>
              <a:rPr lang="en-GB" sz="800" b="0" dirty="0"/>
              <a:t>200</a:t>
            </a:r>
          </a:p>
        </p:txBody>
      </p:sp>
      <p:sp>
        <p:nvSpPr>
          <p:cNvPr id="6188" name="TextBox 28"/>
          <p:cNvSpPr txBox="1">
            <a:spLocks noChangeArrowheads="1"/>
          </p:cNvSpPr>
          <p:nvPr/>
        </p:nvSpPr>
        <p:spPr bwMode="auto">
          <a:xfrm>
            <a:off x="673100" y="2027238"/>
            <a:ext cx="358775" cy="214312"/>
          </a:xfrm>
          <a:prstGeom prst="rect">
            <a:avLst/>
          </a:prstGeom>
          <a:noFill/>
          <a:ln w="9525">
            <a:noFill/>
            <a:miter lim="800000"/>
            <a:headEnd/>
            <a:tailEnd/>
          </a:ln>
        </p:spPr>
        <p:txBody>
          <a:bodyPr wrap="none">
            <a:spAutoFit/>
          </a:bodyPr>
          <a:lstStyle/>
          <a:p>
            <a:r>
              <a:rPr lang="en-GB" sz="800" b="0" dirty="0"/>
              <a:t>100</a:t>
            </a:r>
          </a:p>
        </p:txBody>
      </p:sp>
      <p:sp>
        <p:nvSpPr>
          <p:cNvPr id="6189" name="TextBox 29"/>
          <p:cNvSpPr txBox="1">
            <a:spLocks noChangeArrowheads="1"/>
          </p:cNvSpPr>
          <p:nvPr/>
        </p:nvSpPr>
        <p:spPr bwMode="auto">
          <a:xfrm>
            <a:off x="758825" y="2198688"/>
            <a:ext cx="242888" cy="214312"/>
          </a:xfrm>
          <a:prstGeom prst="rect">
            <a:avLst/>
          </a:prstGeom>
          <a:noFill/>
          <a:ln w="9525">
            <a:noFill/>
            <a:miter lim="800000"/>
            <a:headEnd/>
            <a:tailEnd/>
          </a:ln>
        </p:spPr>
        <p:txBody>
          <a:bodyPr wrap="none">
            <a:spAutoFit/>
          </a:bodyPr>
          <a:lstStyle/>
          <a:p>
            <a:r>
              <a:rPr lang="en-GB" sz="800" b="0" dirty="0"/>
              <a:t>0</a:t>
            </a:r>
          </a:p>
        </p:txBody>
      </p:sp>
      <p:cxnSp>
        <p:nvCxnSpPr>
          <p:cNvPr id="6190" name="Straight Connector 30"/>
          <p:cNvCxnSpPr>
            <a:cxnSpLocks noChangeShapeType="1"/>
          </p:cNvCxnSpPr>
          <p:nvPr/>
        </p:nvCxnSpPr>
        <p:spPr bwMode="auto">
          <a:xfrm>
            <a:off x="944563" y="2474913"/>
            <a:ext cx="114300" cy="0"/>
          </a:xfrm>
          <a:prstGeom prst="line">
            <a:avLst/>
          </a:prstGeom>
          <a:noFill/>
          <a:ln w="19050" algn="ctr">
            <a:solidFill>
              <a:schemeClr val="tx1"/>
            </a:solidFill>
            <a:round/>
            <a:headEnd/>
            <a:tailEnd/>
          </a:ln>
        </p:spPr>
      </p:cxnSp>
      <p:cxnSp>
        <p:nvCxnSpPr>
          <p:cNvPr id="6191" name="Straight Connector 31"/>
          <p:cNvCxnSpPr>
            <a:cxnSpLocks noChangeShapeType="1"/>
          </p:cNvCxnSpPr>
          <p:nvPr/>
        </p:nvCxnSpPr>
        <p:spPr bwMode="auto">
          <a:xfrm>
            <a:off x="949325" y="2632075"/>
            <a:ext cx="114300" cy="0"/>
          </a:xfrm>
          <a:prstGeom prst="line">
            <a:avLst/>
          </a:prstGeom>
          <a:noFill/>
          <a:ln w="19050" algn="ctr">
            <a:solidFill>
              <a:schemeClr val="tx1"/>
            </a:solidFill>
            <a:round/>
            <a:headEnd/>
            <a:tailEnd/>
          </a:ln>
        </p:spPr>
      </p:cxnSp>
      <p:cxnSp>
        <p:nvCxnSpPr>
          <p:cNvPr id="6192" name="Straight Connector 32"/>
          <p:cNvCxnSpPr>
            <a:cxnSpLocks noChangeShapeType="1"/>
          </p:cNvCxnSpPr>
          <p:nvPr/>
        </p:nvCxnSpPr>
        <p:spPr bwMode="auto">
          <a:xfrm>
            <a:off x="939800" y="2789238"/>
            <a:ext cx="114300" cy="0"/>
          </a:xfrm>
          <a:prstGeom prst="line">
            <a:avLst/>
          </a:prstGeom>
          <a:noFill/>
          <a:ln w="19050" algn="ctr">
            <a:solidFill>
              <a:schemeClr val="tx1"/>
            </a:solidFill>
            <a:round/>
            <a:headEnd/>
            <a:tailEnd/>
          </a:ln>
        </p:spPr>
      </p:cxnSp>
      <p:cxnSp>
        <p:nvCxnSpPr>
          <p:cNvPr id="6193" name="Straight Connector 33"/>
          <p:cNvCxnSpPr>
            <a:cxnSpLocks noChangeShapeType="1"/>
          </p:cNvCxnSpPr>
          <p:nvPr/>
        </p:nvCxnSpPr>
        <p:spPr bwMode="auto">
          <a:xfrm>
            <a:off x="939800" y="2946400"/>
            <a:ext cx="114300" cy="0"/>
          </a:xfrm>
          <a:prstGeom prst="line">
            <a:avLst/>
          </a:prstGeom>
          <a:noFill/>
          <a:ln w="19050" algn="ctr">
            <a:solidFill>
              <a:schemeClr val="tx1"/>
            </a:solidFill>
            <a:round/>
            <a:headEnd/>
            <a:tailEnd/>
          </a:ln>
        </p:spPr>
      </p:cxnSp>
      <p:cxnSp>
        <p:nvCxnSpPr>
          <p:cNvPr id="6194" name="Straight Connector 34"/>
          <p:cNvCxnSpPr>
            <a:cxnSpLocks noChangeShapeType="1"/>
          </p:cNvCxnSpPr>
          <p:nvPr/>
        </p:nvCxnSpPr>
        <p:spPr bwMode="auto">
          <a:xfrm>
            <a:off x="944563" y="3103563"/>
            <a:ext cx="114300" cy="0"/>
          </a:xfrm>
          <a:prstGeom prst="line">
            <a:avLst/>
          </a:prstGeom>
          <a:noFill/>
          <a:ln w="19050" algn="ctr">
            <a:solidFill>
              <a:schemeClr val="tx1"/>
            </a:solidFill>
            <a:round/>
            <a:headEnd/>
            <a:tailEnd/>
          </a:ln>
        </p:spPr>
      </p:cxnSp>
      <p:sp>
        <p:nvSpPr>
          <p:cNvPr id="6195" name="TextBox 35"/>
          <p:cNvSpPr txBox="1">
            <a:spLocks noChangeArrowheads="1"/>
          </p:cNvSpPr>
          <p:nvPr/>
        </p:nvSpPr>
        <p:spPr bwMode="auto">
          <a:xfrm>
            <a:off x="639763" y="2360613"/>
            <a:ext cx="392112" cy="215900"/>
          </a:xfrm>
          <a:prstGeom prst="rect">
            <a:avLst/>
          </a:prstGeom>
          <a:noFill/>
          <a:ln w="9525">
            <a:noFill/>
            <a:miter lim="800000"/>
            <a:headEnd/>
            <a:tailEnd/>
          </a:ln>
        </p:spPr>
        <p:txBody>
          <a:bodyPr wrap="none">
            <a:spAutoFit/>
          </a:bodyPr>
          <a:lstStyle/>
          <a:p>
            <a:r>
              <a:rPr lang="en-GB" sz="800" b="0" dirty="0"/>
              <a:t>-100</a:t>
            </a:r>
          </a:p>
        </p:txBody>
      </p:sp>
      <p:sp>
        <p:nvSpPr>
          <p:cNvPr id="6196" name="TextBox 36"/>
          <p:cNvSpPr txBox="1">
            <a:spLocks noChangeArrowheads="1"/>
          </p:cNvSpPr>
          <p:nvPr/>
        </p:nvSpPr>
        <p:spPr bwMode="auto">
          <a:xfrm>
            <a:off x="644525" y="2513013"/>
            <a:ext cx="392113" cy="215900"/>
          </a:xfrm>
          <a:prstGeom prst="rect">
            <a:avLst/>
          </a:prstGeom>
          <a:noFill/>
          <a:ln w="9525">
            <a:noFill/>
            <a:miter lim="800000"/>
            <a:headEnd/>
            <a:tailEnd/>
          </a:ln>
        </p:spPr>
        <p:txBody>
          <a:bodyPr wrap="none">
            <a:spAutoFit/>
          </a:bodyPr>
          <a:lstStyle/>
          <a:p>
            <a:r>
              <a:rPr lang="en-GB" sz="800" b="0" dirty="0"/>
              <a:t>-200</a:t>
            </a:r>
          </a:p>
        </p:txBody>
      </p:sp>
      <p:sp>
        <p:nvSpPr>
          <p:cNvPr id="6197" name="TextBox 37"/>
          <p:cNvSpPr txBox="1">
            <a:spLocks noChangeArrowheads="1"/>
          </p:cNvSpPr>
          <p:nvPr/>
        </p:nvSpPr>
        <p:spPr bwMode="auto">
          <a:xfrm>
            <a:off x="635000" y="2670175"/>
            <a:ext cx="392113" cy="215900"/>
          </a:xfrm>
          <a:prstGeom prst="rect">
            <a:avLst/>
          </a:prstGeom>
          <a:noFill/>
          <a:ln w="9525">
            <a:noFill/>
            <a:miter lim="800000"/>
            <a:headEnd/>
            <a:tailEnd/>
          </a:ln>
        </p:spPr>
        <p:txBody>
          <a:bodyPr wrap="none">
            <a:spAutoFit/>
          </a:bodyPr>
          <a:lstStyle/>
          <a:p>
            <a:r>
              <a:rPr lang="en-GB" sz="800" b="0" dirty="0"/>
              <a:t>-300</a:t>
            </a:r>
          </a:p>
        </p:txBody>
      </p:sp>
      <p:sp>
        <p:nvSpPr>
          <p:cNvPr id="6198" name="TextBox 38"/>
          <p:cNvSpPr txBox="1">
            <a:spLocks noChangeArrowheads="1"/>
          </p:cNvSpPr>
          <p:nvPr/>
        </p:nvSpPr>
        <p:spPr bwMode="auto">
          <a:xfrm>
            <a:off x="635000" y="2822575"/>
            <a:ext cx="392113" cy="215900"/>
          </a:xfrm>
          <a:prstGeom prst="rect">
            <a:avLst/>
          </a:prstGeom>
          <a:noFill/>
          <a:ln w="9525">
            <a:noFill/>
            <a:miter lim="800000"/>
            <a:headEnd/>
            <a:tailEnd/>
          </a:ln>
        </p:spPr>
        <p:txBody>
          <a:bodyPr wrap="none">
            <a:spAutoFit/>
          </a:bodyPr>
          <a:lstStyle/>
          <a:p>
            <a:r>
              <a:rPr lang="en-GB" sz="800" b="0" dirty="0"/>
              <a:t>-400</a:t>
            </a:r>
          </a:p>
        </p:txBody>
      </p:sp>
      <p:sp>
        <p:nvSpPr>
          <p:cNvPr id="6199" name="TextBox 39"/>
          <p:cNvSpPr txBox="1">
            <a:spLocks noChangeArrowheads="1"/>
          </p:cNvSpPr>
          <p:nvPr/>
        </p:nvSpPr>
        <p:spPr bwMode="auto">
          <a:xfrm>
            <a:off x="639763" y="2974975"/>
            <a:ext cx="392112" cy="215900"/>
          </a:xfrm>
          <a:prstGeom prst="rect">
            <a:avLst/>
          </a:prstGeom>
          <a:noFill/>
          <a:ln w="9525">
            <a:noFill/>
            <a:miter lim="800000"/>
            <a:headEnd/>
            <a:tailEnd/>
          </a:ln>
        </p:spPr>
        <p:txBody>
          <a:bodyPr wrap="none">
            <a:spAutoFit/>
          </a:bodyPr>
          <a:lstStyle/>
          <a:p>
            <a:r>
              <a:rPr lang="en-GB" sz="800" b="0" dirty="0"/>
              <a:t>-500</a:t>
            </a:r>
          </a:p>
        </p:txBody>
      </p:sp>
      <p:cxnSp>
        <p:nvCxnSpPr>
          <p:cNvPr id="6200" name="Straight Connector 40"/>
          <p:cNvCxnSpPr>
            <a:cxnSpLocks noChangeShapeType="1"/>
          </p:cNvCxnSpPr>
          <p:nvPr/>
        </p:nvCxnSpPr>
        <p:spPr bwMode="auto">
          <a:xfrm>
            <a:off x="1401763" y="2308225"/>
            <a:ext cx="0" cy="104775"/>
          </a:xfrm>
          <a:prstGeom prst="line">
            <a:avLst/>
          </a:prstGeom>
          <a:noFill/>
          <a:ln w="19050" algn="ctr">
            <a:solidFill>
              <a:schemeClr val="tx1"/>
            </a:solidFill>
            <a:round/>
            <a:headEnd/>
            <a:tailEnd/>
          </a:ln>
        </p:spPr>
      </p:cxnSp>
      <p:cxnSp>
        <p:nvCxnSpPr>
          <p:cNvPr id="6201" name="Straight Connector 42"/>
          <p:cNvCxnSpPr>
            <a:cxnSpLocks noChangeShapeType="1"/>
          </p:cNvCxnSpPr>
          <p:nvPr/>
        </p:nvCxnSpPr>
        <p:spPr bwMode="auto">
          <a:xfrm>
            <a:off x="3911600" y="2314575"/>
            <a:ext cx="0" cy="104775"/>
          </a:xfrm>
          <a:prstGeom prst="line">
            <a:avLst/>
          </a:prstGeom>
          <a:noFill/>
          <a:ln w="19050" algn="ctr">
            <a:solidFill>
              <a:schemeClr val="tx1"/>
            </a:solidFill>
            <a:round/>
            <a:headEnd/>
            <a:tailEnd/>
          </a:ln>
        </p:spPr>
      </p:cxnSp>
      <p:cxnSp>
        <p:nvCxnSpPr>
          <p:cNvPr id="6202" name="Straight Connector 43"/>
          <p:cNvCxnSpPr>
            <a:cxnSpLocks noChangeShapeType="1"/>
          </p:cNvCxnSpPr>
          <p:nvPr/>
        </p:nvCxnSpPr>
        <p:spPr bwMode="auto">
          <a:xfrm>
            <a:off x="3552825" y="2314575"/>
            <a:ext cx="0" cy="104775"/>
          </a:xfrm>
          <a:prstGeom prst="line">
            <a:avLst/>
          </a:prstGeom>
          <a:noFill/>
          <a:ln w="19050" algn="ctr">
            <a:solidFill>
              <a:schemeClr val="tx1"/>
            </a:solidFill>
            <a:round/>
            <a:headEnd/>
            <a:tailEnd/>
          </a:ln>
        </p:spPr>
      </p:cxnSp>
      <p:cxnSp>
        <p:nvCxnSpPr>
          <p:cNvPr id="6203" name="Straight Connector 44"/>
          <p:cNvCxnSpPr>
            <a:cxnSpLocks noChangeShapeType="1"/>
          </p:cNvCxnSpPr>
          <p:nvPr/>
        </p:nvCxnSpPr>
        <p:spPr bwMode="auto">
          <a:xfrm>
            <a:off x="3195638" y="2314575"/>
            <a:ext cx="0" cy="104775"/>
          </a:xfrm>
          <a:prstGeom prst="line">
            <a:avLst/>
          </a:prstGeom>
          <a:noFill/>
          <a:ln w="19050" algn="ctr">
            <a:solidFill>
              <a:schemeClr val="tx1"/>
            </a:solidFill>
            <a:round/>
            <a:headEnd/>
            <a:tailEnd/>
          </a:ln>
        </p:spPr>
      </p:cxnSp>
      <p:cxnSp>
        <p:nvCxnSpPr>
          <p:cNvPr id="6204" name="Straight Connector 45"/>
          <p:cNvCxnSpPr>
            <a:cxnSpLocks noChangeShapeType="1"/>
          </p:cNvCxnSpPr>
          <p:nvPr/>
        </p:nvCxnSpPr>
        <p:spPr bwMode="auto">
          <a:xfrm>
            <a:off x="2836863" y="2309813"/>
            <a:ext cx="0" cy="104775"/>
          </a:xfrm>
          <a:prstGeom prst="line">
            <a:avLst/>
          </a:prstGeom>
          <a:noFill/>
          <a:ln w="19050" algn="ctr">
            <a:solidFill>
              <a:schemeClr val="tx1"/>
            </a:solidFill>
            <a:round/>
            <a:headEnd/>
            <a:tailEnd/>
          </a:ln>
        </p:spPr>
      </p:cxnSp>
      <p:cxnSp>
        <p:nvCxnSpPr>
          <p:cNvPr id="6205" name="Straight Connector 46"/>
          <p:cNvCxnSpPr>
            <a:cxnSpLocks noChangeShapeType="1"/>
          </p:cNvCxnSpPr>
          <p:nvPr/>
        </p:nvCxnSpPr>
        <p:spPr bwMode="auto">
          <a:xfrm>
            <a:off x="2478088" y="2309813"/>
            <a:ext cx="0" cy="104775"/>
          </a:xfrm>
          <a:prstGeom prst="line">
            <a:avLst/>
          </a:prstGeom>
          <a:noFill/>
          <a:ln w="19050" algn="ctr">
            <a:solidFill>
              <a:schemeClr val="tx1"/>
            </a:solidFill>
            <a:round/>
            <a:headEnd/>
            <a:tailEnd/>
          </a:ln>
        </p:spPr>
      </p:cxnSp>
      <p:cxnSp>
        <p:nvCxnSpPr>
          <p:cNvPr id="6206" name="Straight Connector 47"/>
          <p:cNvCxnSpPr>
            <a:cxnSpLocks noChangeShapeType="1"/>
          </p:cNvCxnSpPr>
          <p:nvPr/>
        </p:nvCxnSpPr>
        <p:spPr bwMode="auto">
          <a:xfrm>
            <a:off x="1760538" y="2309813"/>
            <a:ext cx="0" cy="104775"/>
          </a:xfrm>
          <a:prstGeom prst="line">
            <a:avLst/>
          </a:prstGeom>
          <a:noFill/>
          <a:ln w="19050" algn="ctr">
            <a:solidFill>
              <a:schemeClr val="tx1"/>
            </a:solidFill>
            <a:round/>
            <a:headEnd/>
            <a:tailEnd/>
          </a:ln>
        </p:spPr>
      </p:cxnSp>
      <p:cxnSp>
        <p:nvCxnSpPr>
          <p:cNvPr id="6207" name="Straight Connector 48"/>
          <p:cNvCxnSpPr>
            <a:cxnSpLocks noChangeShapeType="1"/>
          </p:cNvCxnSpPr>
          <p:nvPr/>
        </p:nvCxnSpPr>
        <p:spPr bwMode="auto">
          <a:xfrm>
            <a:off x="2119313" y="2309813"/>
            <a:ext cx="0" cy="104775"/>
          </a:xfrm>
          <a:prstGeom prst="line">
            <a:avLst/>
          </a:prstGeom>
          <a:noFill/>
          <a:ln w="19050" algn="ctr">
            <a:solidFill>
              <a:schemeClr val="tx1"/>
            </a:solidFill>
            <a:round/>
            <a:headEnd/>
            <a:tailEnd/>
          </a:ln>
        </p:spPr>
      </p:cxnSp>
      <p:sp>
        <p:nvSpPr>
          <p:cNvPr id="6208" name="Rectangle 49"/>
          <p:cNvSpPr>
            <a:spLocks noChangeArrowheads="1"/>
          </p:cNvSpPr>
          <p:nvPr/>
        </p:nvSpPr>
        <p:spPr bwMode="auto">
          <a:xfrm>
            <a:off x="371475" y="912813"/>
            <a:ext cx="4195763" cy="2649537"/>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cxnSp>
        <p:nvCxnSpPr>
          <p:cNvPr id="6209" name="Straight Arrow Connector 70"/>
          <p:cNvCxnSpPr>
            <a:cxnSpLocks noChangeShapeType="1"/>
          </p:cNvCxnSpPr>
          <p:nvPr/>
        </p:nvCxnSpPr>
        <p:spPr bwMode="auto">
          <a:xfrm flipV="1">
            <a:off x="1062038" y="3975100"/>
            <a:ext cx="0" cy="1939925"/>
          </a:xfrm>
          <a:prstGeom prst="straightConnector1">
            <a:avLst/>
          </a:prstGeom>
          <a:noFill/>
          <a:ln w="19050" algn="ctr">
            <a:solidFill>
              <a:schemeClr val="tx1"/>
            </a:solidFill>
            <a:round/>
            <a:headEnd/>
            <a:tailEnd type="arrow" w="med" len="med"/>
          </a:ln>
        </p:spPr>
      </p:cxnSp>
      <p:cxnSp>
        <p:nvCxnSpPr>
          <p:cNvPr id="6210" name="Straight Arrow Connector 71"/>
          <p:cNvCxnSpPr>
            <a:cxnSpLocks noChangeShapeType="1"/>
          </p:cNvCxnSpPr>
          <p:nvPr/>
        </p:nvCxnSpPr>
        <p:spPr bwMode="auto">
          <a:xfrm>
            <a:off x="1062038" y="4962525"/>
            <a:ext cx="3233737" cy="0"/>
          </a:xfrm>
          <a:prstGeom prst="straightConnector1">
            <a:avLst/>
          </a:prstGeom>
          <a:noFill/>
          <a:ln w="19050" algn="ctr">
            <a:solidFill>
              <a:schemeClr val="tx1"/>
            </a:solidFill>
            <a:round/>
            <a:headEnd/>
            <a:tailEnd type="arrow" w="med" len="med"/>
          </a:ln>
        </p:spPr>
      </p:cxnSp>
      <p:cxnSp>
        <p:nvCxnSpPr>
          <p:cNvPr id="6211" name="Straight Connector 72"/>
          <p:cNvCxnSpPr>
            <a:cxnSpLocks noChangeShapeType="1"/>
          </p:cNvCxnSpPr>
          <p:nvPr/>
        </p:nvCxnSpPr>
        <p:spPr bwMode="auto">
          <a:xfrm>
            <a:off x="947738" y="4962525"/>
            <a:ext cx="114300" cy="0"/>
          </a:xfrm>
          <a:prstGeom prst="line">
            <a:avLst/>
          </a:prstGeom>
          <a:noFill/>
          <a:ln w="19050" algn="ctr">
            <a:solidFill>
              <a:schemeClr val="tx1"/>
            </a:solidFill>
            <a:round/>
            <a:headEnd/>
            <a:tailEnd/>
          </a:ln>
        </p:spPr>
      </p:cxnSp>
      <p:cxnSp>
        <p:nvCxnSpPr>
          <p:cNvPr id="6212" name="Straight Connector 73"/>
          <p:cNvCxnSpPr>
            <a:cxnSpLocks noChangeShapeType="1"/>
          </p:cNvCxnSpPr>
          <p:nvPr/>
        </p:nvCxnSpPr>
        <p:spPr bwMode="auto">
          <a:xfrm>
            <a:off x="947738" y="4176713"/>
            <a:ext cx="114300" cy="0"/>
          </a:xfrm>
          <a:prstGeom prst="line">
            <a:avLst/>
          </a:prstGeom>
          <a:noFill/>
          <a:ln w="19050" algn="ctr">
            <a:solidFill>
              <a:schemeClr val="tx1"/>
            </a:solidFill>
            <a:round/>
            <a:headEnd/>
            <a:tailEnd/>
          </a:ln>
        </p:spPr>
      </p:cxnSp>
      <p:cxnSp>
        <p:nvCxnSpPr>
          <p:cNvPr id="6213" name="Straight Connector 74"/>
          <p:cNvCxnSpPr>
            <a:cxnSpLocks noChangeShapeType="1"/>
          </p:cNvCxnSpPr>
          <p:nvPr/>
        </p:nvCxnSpPr>
        <p:spPr bwMode="auto">
          <a:xfrm>
            <a:off x="952500" y="4333875"/>
            <a:ext cx="114300" cy="0"/>
          </a:xfrm>
          <a:prstGeom prst="line">
            <a:avLst/>
          </a:prstGeom>
          <a:noFill/>
          <a:ln w="19050" algn="ctr">
            <a:solidFill>
              <a:schemeClr val="tx1"/>
            </a:solidFill>
            <a:round/>
            <a:headEnd/>
            <a:tailEnd/>
          </a:ln>
        </p:spPr>
      </p:cxnSp>
      <p:cxnSp>
        <p:nvCxnSpPr>
          <p:cNvPr id="6214" name="Straight Connector 75"/>
          <p:cNvCxnSpPr>
            <a:cxnSpLocks noChangeShapeType="1"/>
          </p:cNvCxnSpPr>
          <p:nvPr/>
        </p:nvCxnSpPr>
        <p:spPr bwMode="auto">
          <a:xfrm>
            <a:off x="942975" y="4491038"/>
            <a:ext cx="114300" cy="0"/>
          </a:xfrm>
          <a:prstGeom prst="line">
            <a:avLst/>
          </a:prstGeom>
          <a:noFill/>
          <a:ln w="19050" algn="ctr">
            <a:solidFill>
              <a:schemeClr val="tx1"/>
            </a:solidFill>
            <a:round/>
            <a:headEnd/>
            <a:tailEnd/>
          </a:ln>
        </p:spPr>
      </p:cxnSp>
      <p:cxnSp>
        <p:nvCxnSpPr>
          <p:cNvPr id="6215" name="Straight Connector 76"/>
          <p:cNvCxnSpPr>
            <a:cxnSpLocks noChangeShapeType="1"/>
          </p:cNvCxnSpPr>
          <p:nvPr/>
        </p:nvCxnSpPr>
        <p:spPr bwMode="auto">
          <a:xfrm>
            <a:off x="942975" y="4648200"/>
            <a:ext cx="114300" cy="0"/>
          </a:xfrm>
          <a:prstGeom prst="line">
            <a:avLst/>
          </a:prstGeom>
          <a:noFill/>
          <a:ln w="19050" algn="ctr">
            <a:solidFill>
              <a:schemeClr val="tx1"/>
            </a:solidFill>
            <a:round/>
            <a:headEnd/>
            <a:tailEnd/>
          </a:ln>
        </p:spPr>
      </p:cxnSp>
      <p:cxnSp>
        <p:nvCxnSpPr>
          <p:cNvPr id="6216" name="Straight Connector 77"/>
          <p:cNvCxnSpPr>
            <a:cxnSpLocks noChangeShapeType="1"/>
          </p:cNvCxnSpPr>
          <p:nvPr/>
        </p:nvCxnSpPr>
        <p:spPr bwMode="auto">
          <a:xfrm>
            <a:off x="947738" y="4805363"/>
            <a:ext cx="114300" cy="0"/>
          </a:xfrm>
          <a:prstGeom prst="line">
            <a:avLst/>
          </a:prstGeom>
          <a:noFill/>
          <a:ln w="19050" algn="ctr">
            <a:solidFill>
              <a:schemeClr val="tx1"/>
            </a:solidFill>
            <a:round/>
            <a:headEnd/>
            <a:tailEnd/>
          </a:ln>
        </p:spPr>
      </p:cxnSp>
      <p:sp>
        <p:nvSpPr>
          <p:cNvPr id="6217" name="TextBox 78"/>
          <p:cNvSpPr txBox="1">
            <a:spLocks noChangeArrowheads="1"/>
          </p:cNvSpPr>
          <p:nvPr/>
        </p:nvSpPr>
        <p:spPr bwMode="auto">
          <a:xfrm>
            <a:off x="666750" y="4062413"/>
            <a:ext cx="357188" cy="215900"/>
          </a:xfrm>
          <a:prstGeom prst="rect">
            <a:avLst/>
          </a:prstGeom>
          <a:noFill/>
          <a:ln w="9525">
            <a:noFill/>
            <a:miter lim="800000"/>
            <a:headEnd/>
            <a:tailEnd/>
          </a:ln>
        </p:spPr>
        <p:txBody>
          <a:bodyPr wrap="none">
            <a:spAutoFit/>
          </a:bodyPr>
          <a:lstStyle/>
          <a:p>
            <a:r>
              <a:rPr lang="en-GB" sz="800" b="0" dirty="0"/>
              <a:t>500</a:t>
            </a:r>
          </a:p>
        </p:txBody>
      </p:sp>
      <p:sp>
        <p:nvSpPr>
          <p:cNvPr id="6218" name="TextBox 79"/>
          <p:cNvSpPr txBox="1">
            <a:spLocks noChangeArrowheads="1"/>
          </p:cNvSpPr>
          <p:nvPr/>
        </p:nvSpPr>
        <p:spPr bwMode="auto">
          <a:xfrm>
            <a:off x="666750" y="4214813"/>
            <a:ext cx="357188" cy="215900"/>
          </a:xfrm>
          <a:prstGeom prst="rect">
            <a:avLst/>
          </a:prstGeom>
          <a:noFill/>
          <a:ln w="9525">
            <a:noFill/>
            <a:miter lim="800000"/>
            <a:headEnd/>
            <a:tailEnd/>
          </a:ln>
        </p:spPr>
        <p:txBody>
          <a:bodyPr wrap="none">
            <a:spAutoFit/>
          </a:bodyPr>
          <a:lstStyle/>
          <a:p>
            <a:r>
              <a:rPr lang="en-GB" sz="800" b="0" dirty="0"/>
              <a:t>400</a:t>
            </a:r>
          </a:p>
        </p:txBody>
      </p:sp>
      <p:sp>
        <p:nvSpPr>
          <p:cNvPr id="6219" name="TextBox 80"/>
          <p:cNvSpPr txBox="1">
            <a:spLocks noChangeArrowheads="1"/>
          </p:cNvSpPr>
          <p:nvPr/>
        </p:nvSpPr>
        <p:spPr bwMode="auto">
          <a:xfrm>
            <a:off x="666750" y="4371975"/>
            <a:ext cx="357188" cy="215900"/>
          </a:xfrm>
          <a:prstGeom prst="rect">
            <a:avLst/>
          </a:prstGeom>
          <a:noFill/>
          <a:ln w="9525">
            <a:noFill/>
            <a:miter lim="800000"/>
            <a:headEnd/>
            <a:tailEnd/>
          </a:ln>
        </p:spPr>
        <p:txBody>
          <a:bodyPr wrap="none">
            <a:spAutoFit/>
          </a:bodyPr>
          <a:lstStyle/>
          <a:p>
            <a:r>
              <a:rPr lang="en-GB" sz="800" b="0" dirty="0"/>
              <a:t>300</a:t>
            </a:r>
          </a:p>
        </p:txBody>
      </p:sp>
      <p:sp>
        <p:nvSpPr>
          <p:cNvPr id="6220" name="TextBox 81"/>
          <p:cNvSpPr txBox="1">
            <a:spLocks noChangeArrowheads="1"/>
          </p:cNvSpPr>
          <p:nvPr/>
        </p:nvSpPr>
        <p:spPr bwMode="auto">
          <a:xfrm>
            <a:off x="671513" y="4524375"/>
            <a:ext cx="357187" cy="215900"/>
          </a:xfrm>
          <a:prstGeom prst="rect">
            <a:avLst/>
          </a:prstGeom>
          <a:noFill/>
          <a:ln w="9525">
            <a:noFill/>
            <a:miter lim="800000"/>
            <a:headEnd/>
            <a:tailEnd/>
          </a:ln>
        </p:spPr>
        <p:txBody>
          <a:bodyPr wrap="none">
            <a:spAutoFit/>
          </a:bodyPr>
          <a:lstStyle/>
          <a:p>
            <a:r>
              <a:rPr lang="en-GB" sz="800" b="0" dirty="0"/>
              <a:t>200</a:t>
            </a:r>
          </a:p>
        </p:txBody>
      </p:sp>
      <p:sp>
        <p:nvSpPr>
          <p:cNvPr id="6221" name="TextBox 82"/>
          <p:cNvSpPr txBox="1">
            <a:spLocks noChangeArrowheads="1"/>
          </p:cNvSpPr>
          <p:nvPr/>
        </p:nvSpPr>
        <p:spPr bwMode="auto">
          <a:xfrm>
            <a:off x="676275" y="4676775"/>
            <a:ext cx="357188" cy="215900"/>
          </a:xfrm>
          <a:prstGeom prst="rect">
            <a:avLst/>
          </a:prstGeom>
          <a:noFill/>
          <a:ln w="9525">
            <a:noFill/>
            <a:miter lim="800000"/>
            <a:headEnd/>
            <a:tailEnd/>
          </a:ln>
        </p:spPr>
        <p:txBody>
          <a:bodyPr wrap="none">
            <a:spAutoFit/>
          </a:bodyPr>
          <a:lstStyle/>
          <a:p>
            <a:r>
              <a:rPr lang="en-GB" sz="800" b="0" dirty="0"/>
              <a:t>100</a:t>
            </a:r>
          </a:p>
        </p:txBody>
      </p:sp>
      <p:sp>
        <p:nvSpPr>
          <p:cNvPr id="6222" name="TextBox 83"/>
          <p:cNvSpPr txBox="1">
            <a:spLocks noChangeArrowheads="1"/>
          </p:cNvSpPr>
          <p:nvPr/>
        </p:nvSpPr>
        <p:spPr bwMode="auto">
          <a:xfrm>
            <a:off x="762000" y="4848225"/>
            <a:ext cx="241300" cy="215900"/>
          </a:xfrm>
          <a:prstGeom prst="rect">
            <a:avLst/>
          </a:prstGeom>
          <a:noFill/>
          <a:ln w="9525">
            <a:noFill/>
            <a:miter lim="800000"/>
            <a:headEnd/>
            <a:tailEnd/>
          </a:ln>
        </p:spPr>
        <p:txBody>
          <a:bodyPr wrap="none">
            <a:spAutoFit/>
          </a:bodyPr>
          <a:lstStyle/>
          <a:p>
            <a:r>
              <a:rPr lang="en-GB" sz="800" b="0" dirty="0"/>
              <a:t>0</a:t>
            </a:r>
          </a:p>
        </p:txBody>
      </p:sp>
      <p:cxnSp>
        <p:nvCxnSpPr>
          <p:cNvPr id="6223" name="Straight Connector 84"/>
          <p:cNvCxnSpPr>
            <a:cxnSpLocks noChangeShapeType="1"/>
          </p:cNvCxnSpPr>
          <p:nvPr/>
        </p:nvCxnSpPr>
        <p:spPr bwMode="auto">
          <a:xfrm>
            <a:off x="947738" y="5124450"/>
            <a:ext cx="114300" cy="0"/>
          </a:xfrm>
          <a:prstGeom prst="line">
            <a:avLst/>
          </a:prstGeom>
          <a:noFill/>
          <a:ln w="19050" algn="ctr">
            <a:solidFill>
              <a:schemeClr val="tx1"/>
            </a:solidFill>
            <a:round/>
            <a:headEnd/>
            <a:tailEnd/>
          </a:ln>
        </p:spPr>
      </p:cxnSp>
      <p:cxnSp>
        <p:nvCxnSpPr>
          <p:cNvPr id="6224" name="Straight Connector 85"/>
          <p:cNvCxnSpPr>
            <a:cxnSpLocks noChangeShapeType="1"/>
          </p:cNvCxnSpPr>
          <p:nvPr/>
        </p:nvCxnSpPr>
        <p:spPr bwMode="auto">
          <a:xfrm>
            <a:off x="952500" y="5281613"/>
            <a:ext cx="114300" cy="0"/>
          </a:xfrm>
          <a:prstGeom prst="line">
            <a:avLst/>
          </a:prstGeom>
          <a:noFill/>
          <a:ln w="19050" algn="ctr">
            <a:solidFill>
              <a:schemeClr val="tx1"/>
            </a:solidFill>
            <a:round/>
            <a:headEnd/>
            <a:tailEnd/>
          </a:ln>
        </p:spPr>
      </p:cxnSp>
      <p:cxnSp>
        <p:nvCxnSpPr>
          <p:cNvPr id="6225" name="Straight Connector 86"/>
          <p:cNvCxnSpPr>
            <a:cxnSpLocks noChangeShapeType="1"/>
          </p:cNvCxnSpPr>
          <p:nvPr/>
        </p:nvCxnSpPr>
        <p:spPr bwMode="auto">
          <a:xfrm>
            <a:off x="942975" y="5438775"/>
            <a:ext cx="114300" cy="0"/>
          </a:xfrm>
          <a:prstGeom prst="line">
            <a:avLst/>
          </a:prstGeom>
          <a:noFill/>
          <a:ln w="19050" algn="ctr">
            <a:solidFill>
              <a:schemeClr val="tx1"/>
            </a:solidFill>
            <a:round/>
            <a:headEnd/>
            <a:tailEnd/>
          </a:ln>
        </p:spPr>
      </p:cxnSp>
      <p:cxnSp>
        <p:nvCxnSpPr>
          <p:cNvPr id="6226" name="Straight Connector 87"/>
          <p:cNvCxnSpPr>
            <a:cxnSpLocks noChangeShapeType="1"/>
          </p:cNvCxnSpPr>
          <p:nvPr/>
        </p:nvCxnSpPr>
        <p:spPr bwMode="auto">
          <a:xfrm>
            <a:off x="942975" y="5595938"/>
            <a:ext cx="114300" cy="0"/>
          </a:xfrm>
          <a:prstGeom prst="line">
            <a:avLst/>
          </a:prstGeom>
          <a:noFill/>
          <a:ln w="19050" algn="ctr">
            <a:solidFill>
              <a:schemeClr val="tx1"/>
            </a:solidFill>
            <a:round/>
            <a:headEnd/>
            <a:tailEnd/>
          </a:ln>
        </p:spPr>
      </p:cxnSp>
      <p:cxnSp>
        <p:nvCxnSpPr>
          <p:cNvPr id="6227" name="Straight Connector 88"/>
          <p:cNvCxnSpPr>
            <a:cxnSpLocks noChangeShapeType="1"/>
          </p:cNvCxnSpPr>
          <p:nvPr/>
        </p:nvCxnSpPr>
        <p:spPr bwMode="auto">
          <a:xfrm>
            <a:off x="947738" y="5753100"/>
            <a:ext cx="114300" cy="0"/>
          </a:xfrm>
          <a:prstGeom prst="line">
            <a:avLst/>
          </a:prstGeom>
          <a:noFill/>
          <a:ln w="19050" algn="ctr">
            <a:solidFill>
              <a:schemeClr val="tx1"/>
            </a:solidFill>
            <a:round/>
            <a:headEnd/>
            <a:tailEnd/>
          </a:ln>
        </p:spPr>
      </p:cxnSp>
      <p:sp>
        <p:nvSpPr>
          <p:cNvPr id="6228" name="TextBox 89"/>
          <p:cNvSpPr txBox="1">
            <a:spLocks noChangeArrowheads="1"/>
          </p:cNvSpPr>
          <p:nvPr/>
        </p:nvSpPr>
        <p:spPr bwMode="auto">
          <a:xfrm>
            <a:off x="642938" y="5010150"/>
            <a:ext cx="390525" cy="215900"/>
          </a:xfrm>
          <a:prstGeom prst="rect">
            <a:avLst/>
          </a:prstGeom>
          <a:noFill/>
          <a:ln w="9525">
            <a:noFill/>
            <a:miter lim="800000"/>
            <a:headEnd/>
            <a:tailEnd/>
          </a:ln>
        </p:spPr>
        <p:txBody>
          <a:bodyPr wrap="none">
            <a:spAutoFit/>
          </a:bodyPr>
          <a:lstStyle/>
          <a:p>
            <a:r>
              <a:rPr lang="en-GB" sz="800" b="0" dirty="0"/>
              <a:t>-100</a:t>
            </a:r>
          </a:p>
        </p:txBody>
      </p:sp>
      <p:sp>
        <p:nvSpPr>
          <p:cNvPr id="6229" name="TextBox 90"/>
          <p:cNvSpPr txBox="1">
            <a:spLocks noChangeArrowheads="1"/>
          </p:cNvSpPr>
          <p:nvPr/>
        </p:nvSpPr>
        <p:spPr bwMode="auto">
          <a:xfrm>
            <a:off x="647700" y="5162550"/>
            <a:ext cx="390525" cy="215900"/>
          </a:xfrm>
          <a:prstGeom prst="rect">
            <a:avLst/>
          </a:prstGeom>
          <a:noFill/>
          <a:ln w="9525">
            <a:noFill/>
            <a:miter lim="800000"/>
            <a:headEnd/>
            <a:tailEnd/>
          </a:ln>
        </p:spPr>
        <p:txBody>
          <a:bodyPr wrap="none">
            <a:spAutoFit/>
          </a:bodyPr>
          <a:lstStyle/>
          <a:p>
            <a:r>
              <a:rPr lang="en-GB" sz="800" b="0" dirty="0"/>
              <a:t>-200</a:t>
            </a:r>
          </a:p>
        </p:txBody>
      </p:sp>
      <p:sp>
        <p:nvSpPr>
          <p:cNvPr id="6230" name="TextBox 91"/>
          <p:cNvSpPr txBox="1">
            <a:spLocks noChangeArrowheads="1"/>
          </p:cNvSpPr>
          <p:nvPr/>
        </p:nvSpPr>
        <p:spPr bwMode="auto">
          <a:xfrm>
            <a:off x="638175" y="5319713"/>
            <a:ext cx="390525" cy="215900"/>
          </a:xfrm>
          <a:prstGeom prst="rect">
            <a:avLst/>
          </a:prstGeom>
          <a:noFill/>
          <a:ln w="9525">
            <a:noFill/>
            <a:miter lim="800000"/>
            <a:headEnd/>
            <a:tailEnd/>
          </a:ln>
        </p:spPr>
        <p:txBody>
          <a:bodyPr wrap="none">
            <a:spAutoFit/>
          </a:bodyPr>
          <a:lstStyle/>
          <a:p>
            <a:r>
              <a:rPr lang="en-GB" sz="800" b="0" dirty="0"/>
              <a:t>-300</a:t>
            </a:r>
          </a:p>
        </p:txBody>
      </p:sp>
      <p:sp>
        <p:nvSpPr>
          <p:cNvPr id="6231" name="TextBox 92"/>
          <p:cNvSpPr txBox="1">
            <a:spLocks noChangeArrowheads="1"/>
          </p:cNvSpPr>
          <p:nvPr/>
        </p:nvSpPr>
        <p:spPr bwMode="auto">
          <a:xfrm>
            <a:off x="638175" y="5472113"/>
            <a:ext cx="390525" cy="215900"/>
          </a:xfrm>
          <a:prstGeom prst="rect">
            <a:avLst/>
          </a:prstGeom>
          <a:noFill/>
          <a:ln w="9525">
            <a:noFill/>
            <a:miter lim="800000"/>
            <a:headEnd/>
            <a:tailEnd/>
          </a:ln>
        </p:spPr>
        <p:txBody>
          <a:bodyPr wrap="none">
            <a:spAutoFit/>
          </a:bodyPr>
          <a:lstStyle/>
          <a:p>
            <a:r>
              <a:rPr lang="en-GB" sz="800" b="0" dirty="0"/>
              <a:t>-400</a:t>
            </a:r>
          </a:p>
        </p:txBody>
      </p:sp>
      <p:sp>
        <p:nvSpPr>
          <p:cNvPr id="6232" name="TextBox 93"/>
          <p:cNvSpPr txBox="1">
            <a:spLocks noChangeArrowheads="1"/>
          </p:cNvSpPr>
          <p:nvPr/>
        </p:nvSpPr>
        <p:spPr bwMode="auto">
          <a:xfrm>
            <a:off x="642938" y="5624513"/>
            <a:ext cx="390525" cy="215900"/>
          </a:xfrm>
          <a:prstGeom prst="rect">
            <a:avLst/>
          </a:prstGeom>
          <a:noFill/>
          <a:ln w="9525">
            <a:noFill/>
            <a:miter lim="800000"/>
            <a:headEnd/>
            <a:tailEnd/>
          </a:ln>
        </p:spPr>
        <p:txBody>
          <a:bodyPr wrap="none">
            <a:spAutoFit/>
          </a:bodyPr>
          <a:lstStyle/>
          <a:p>
            <a:r>
              <a:rPr lang="en-GB" sz="800" b="0" dirty="0"/>
              <a:t>-500</a:t>
            </a:r>
          </a:p>
        </p:txBody>
      </p:sp>
      <p:cxnSp>
        <p:nvCxnSpPr>
          <p:cNvPr id="6233" name="Straight Connector 94"/>
          <p:cNvCxnSpPr>
            <a:cxnSpLocks noChangeShapeType="1"/>
          </p:cNvCxnSpPr>
          <p:nvPr/>
        </p:nvCxnSpPr>
        <p:spPr bwMode="auto">
          <a:xfrm>
            <a:off x="1404938" y="4957763"/>
            <a:ext cx="0" cy="106362"/>
          </a:xfrm>
          <a:prstGeom prst="line">
            <a:avLst/>
          </a:prstGeom>
          <a:noFill/>
          <a:ln w="19050" algn="ctr">
            <a:solidFill>
              <a:schemeClr val="tx1"/>
            </a:solidFill>
            <a:round/>
            <a:headEnd/>
            <a:tailEnd/>
          </a:ln>
        </p:spPr>
      </p:cxnSp>
      <p:cxnSp>
        <p:nvCxnSpPr>
          <p:cNvPr id="6234" name="Straight Connector 95"/>
          <p:cNvCxnSpPr>
            <a:cxnSpLocks noChangeShapeType="1"/>
          </p:cNvCxnSpPr>
          <p:nvPr/>
        </p:nvCxnSpPr>
        <p:spPr bwMode="auto">
          <a:xfrm>
            <a:off x="3914775" y="4964113"/>
            <a:ext cx="0" cy="106362"/>
          </a:xfrm>
          <a:prstGeom prst="line">
            <a:avLst/>
          </a:prstGeom>
          <a:noFill/>
          <a:ln w="19050" algn="ctr">
            <a:solidFill>
              <a:schemeClr val="tx1"/>
            </a:solidFill>
            <a:round/>
            <a:headEnd/>
            <a:tailEnd/>
          </a:ln>
        </p:spPr>
      </p:cxnSp>
      <p:cxnSp>
        <p:nvCxnSpPr>
          <p:cNvPr id="6235" name="Straight Connector 96"/>
          <p:cNvCxnSpPr>
            <a:cxnSpLocks noChangeShapeType="1"/>
          </p:cNvCxnSpPr>
          <p:nvPr/>
        </p:nvCxnSpPr>
        <p:spPr bwMode="auto">
          <a:xfrm>
            <a:off x="3556000" y="4964113"/>
            <a:ext cx="0" cy="106362"/>
          </a:xfrm>
          <a:prstGeom prst="line">
            <a:avLst/>
          </a:prstGeom>
          <a:noFill/>
          <a:ln w="19050" algn="ctr">
            <a:solidFill>
              <a:schemeClr val="tx1"/>
            </a:solidFill>
            <a:round/>
            <a:headEnd/>
            <a:tailEnd/>
          </a:ln>
        </p:spPr>
      </p:cxnSp>
      <p:cxnSp>
        <p:nvCxnSpPr>
          <p:cNvPr id="6236" name="Straight Connector 97"/>
          <p:cNvCxnSpPr>
            <a:cxnSpLocks noChangeShapeType="1"/>
          </p:cNvCxnSpPr>
          <p:nvPr/>
        </p:nvCxnSpPr>
        <p:spPr bwMode="auto">
          <a:xfrm>
            <a:off x="3197225" y="4964113"/>
            <a:ext cx="0" cy="106362"/>
          </a:xfrm>
          <a:prstGeom prst="line">
            <a:avLst/>
          </a:prstGeom>
          <a:noFill/>
          <a:ln w="19050" algn="ctr">
            <a:solidFill>
              <a:schemeClr val="tx1"/>
            </a:solidFill>
            <a:round/>
            <a:headEnd/>
            <a:tailEnd/>
          </a:ln>
        </p:spPr>
      </p:cxnSp>
      <p:cxnSp>
        <p:nvCxnSpPr>
          <p:cNvPr id="6237" name="Straight Connector 98"/>
          <p:cNvCxnSpPr>
            <a:cxnSpLocks noChangeShapeType="1"/>
          </p:cNvCxnSpPr>
          <p:nvPr/>
        </p:nvCxnSpPr>
        <p:spPr bwMode="auto">
          <a:xfrm>
            <a:off x="2838450" y="4959350"/>
            <a:ext cx="0" cy="106363"/>
          </a:xfrm>
          <a:prstGeom prst="line">
            <a:avLst/>
          </a:prstGeom>
          <a:noFill/>
          <a:ln w="19050" algn="ctr">
            <a:solidFill>
              <a:schemeClr val="tx1"/>
            </a:solidFill>
            <a:round/>
            <a:headEnd/>
            <a:tailEnd/>
          </a:ln>
        </p:spPr>
      </p:cxnSp>
      <p:cxnSp>
        <p:nvCxnSpPr>
          <p:cNvPr id="6238" name="Straight Connector 99"/>
          <p:cNvCxnSpPr>
            <a:cxnSpLocks noChangeShapeType="1"/>
          </p:cNvCxnSpPr>
          <p:nvPr/>
        </p:nvCxnSpPr>
        <p:spPr bwMode="auto">
          <a:xfrm>
            <a:off x="2479675" y="4959350"/>
            <a:ext cx="0" cy="106363"/>
          </a:xfrm>
          <a:prstGeom prst="line">
            <a:avLst/>
          </a:prstGeom>
          <a:noFill/>
          <a:ln w="19050" algn="ctr">
            <a:solidFill>
              <a:schemeClr val="tx1"/>
            </a:solidFill>
            <a:round/>
            <a:headEnd/>
            <a:tailEnd/>
          </a:ln>
        </p:spPr>
      </p:cxnSp>
      <p:cxnSp>
        <p:nvCxnSpPr>
          <p:cNvPr id="6239" name="Straight Connector 100"/>
          <p:cNvCxnSpPr>
            <a:cxnSpLocks noChangeShapeType="1"/>
          </p:cNvCxnSpPr>
          <p:nvPr/>
        </p:nvCxnSpPr>
        <p:spPr bwMode="auto">
          <a:xfrm>
            <a:off x="1763713" y="4959350"/>
            <a:ext cx="0" cy="106363"/>
          </a:xfrm>
          <a:prstGeom prst="line">
            <a:avLst/>
          </a:prstGeom>
          <a:noFill/>
          <a:ln w="19050" algn="ctr">
            <a:solidFill>
              <a:schemeClr val="tx1"/>
            </a:solidFill>
            <a:round/>
            <a:headEnd/>
            <a:tailEnd/>
          </a:ln>
        </p:spPr>
      </p:cxnSp>
      <p:cxnSp>
        <p:nvCxnSpPr>
          <p:cNvPr id="6240" name="Straight Connector 101"/>
          <p:cNvCxnSpPr>
            <a:cxnSpLocks noChangeShapeType="1"/>
          </p:cNvCxnSpPr>
          <p:nvPr/>
        </p:nvCxnSpPr>
        <p:spPr bwMode="auto">
          <a:xfrm>
            <a:off x="2120900" y="4959350"/>
            <a:ext cx="0" cy="106363"/>
          </a:xfrm>
          <a:prstGeom prst="line">
            <a:avLst/>
          </a:prstGeom>
          <a:noFill/>
          <a:ln w="19050" algn="ctr">
            <a:solidFill>
              <a:schemeClr val="tx1"/>
            </a:solidFill>
            <a:round/>
            <a:headEnd/>
            <a:tailEnd/>
          </a:ln>
        </p:spPr>
      </p:cxnSp>
      <p:sp>
        <p:nvSpPr>
          <p:cNvPr id="6241" name="Rectangle 103"/>
          <p:cNvSpPr>
            <a:spLocks noChangeArrowheads="1"/>
          </p:cNvSpPr>
          <p:nvPr/>
        </p:nvSpPr>
        <p:spPr bwMode="auto">
          <a:xfrm>
            <a:off x="374650" y="3562350"/>
            <a:ext cx="4197350" cy="2649538"/>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sp>
        <p:nvSpPr>
          <p:cNvPr id="6242" name="TextBox 58"/>
          <p:cNvSpPr txBox="1">
            <a:spLocks noChangeArrowheads="1"/>
          </p:cNvSpPr>
          <p:nvPr/>
        </p:nvSpPr>
        <p:spPr bwMode="auto">
          <a:xfrm>
            <a:off x="434975" y="985838"/>
            <a:ext cx="874713" cy="276225"/>
          </a:xfrm>
          <a:prstGeom prst="rect">
            <a:avLst/>
          </a:prstGeom>
          <a:noFill/>
          <a:ln w="9525">
            <a:noFill/>
            <a:miter lim="800000"/>
            <a:headEnd/>
            <a:tailEnd/>
          </a:ln>
        </p:spPr>
        <p:txBody>
          <a:bodyPr wrap="none">
            <a:spAutoFit/>
          </a:bodyPr>
          <a:lstStyle/>
          <a:p>
            <a:r>
              <a:rPr lang="en-GB" dirty="0"/>
              <a:t>EA1 IUNs</a:t>
            </a:r>
          </a:p>
        </p:txBody>
      </p:sp>
      <p:sp>
        <p:nvSpPr>
          <p:cNvPr id="6243" name="TextBox 105"/>
          <p:cNvSpPr txBox="1">
            <a:spLocks noChangeArrowheads="1"/>
          </p:cNvSpPr>
          <p:nvPr/>
        </p:nvSpPr>
        <p:spPr bwMode="auto">
          <a:xfrm>
            <a:off x="436563" y="3635375"/>
            <a:ext cx="2733675" cy="277813"/>
          </a:xfrm>
          <a:prstGeom prst="rect">
            <a:avLst/>
          </a:prstGeom>
          <a:noFill/>
          <a:ln w="9525">
            <a:noFill/>
            <a:miter lim="800000"/>
            <a:headEnd/>
            <a:tailEnd/>
          </a:ln>
        </p:spPr>
        <p:txBody>
          <a:bodyPr wrap="none">
            <a:spAutoFit/>
          </a:bodyPr>
          <a:lstStyle/>
          <a:p>
            <a:r>
              <a:rPr lang="en-GB" dirty="0"/>
              <a:t>EA1 Interconnector Profile / MIUNs</a:t>
            </a:r>
          </a:p>
        </p:txBody>
      </p:sp>
      <p:sp>
        <p:nvSpPr>
          <p:cNvPr id="6244" name="TextBox 59"/>
          <p:cNvSpPr txBox="1">
            <a:spLocks noChangeArrowheads="1"/>
          </p:cNvSpPr>
          <p:nvPr/>
        </p:nvSpPr>
        <p:spPr bwMode="auto">
          <a:xfrm>
            <a:off x="4681538" y="865188"/>
            <a:ext cx="4230687" cy="2062162"/>
          </a:xfrm>
          <a:prstGeom prst="rect">
            <a:avLst/>
          </a:prstGeom>
          <a:noFill/>
          <a:ln w="9525">
            <a:noFill/>
            <a:miter lim="800000"/>
            <a:headEnd/>
            <a:tailEnd/>
          </a:ln>
        </p:spPr>
        <p:txBody>
          <a:bodyPr>
            <a:spAutoFit/>
          </a:bodyPr>
          <a:lstStyle/>
          <a:p>
            <a:pPr marL="285750" indent="-285750">
              <a:buFont typeface="Arial" charset="0"/>
              <a:buChar char="•"/>
            </a:pPr>
            <a:r>
              <a:rPr lang="en-GB" sz="1600" b="0" dirty="0"/>
              <a:t>EA1 IUNs are ramping up to 500MW.</a:t>
            </a:r>
          </a:p>
          <a:p>
            <a:pPr marL="285750" indent="-285750"/>
            <a:endParaRPr lang="en-GB" sz="1600" b="0" dirty="0"/>
          </a:p>
          <a:p>
            <a:pPr marL="285750" indent="-285750">
              <a:buFont typeface="Arial" charset="0"/>
              <a:buChar char="•"/>
            </a:pPr>
            <a:r>
              <a:rPr lang="en-GB" sz="1600" b="0" dirty="0"/>
              <a:t>IUNs change from 200MW (TP2) to 400MW (TP3).  This is greater than the Interconnector Ramp Rate and means that the target value cannot be reached until later than implied by the IUNs.</a:t>
            </a:r>
          </a:p>
          <a:p>
            <a:pPr marL="285750" indent="-285750">
              <a:buFont typeface="Arial" charset="0"/>
              <a:buChar char="•"/>
            </a:pPr>
            <a:endParaRPr lang="en-GB" sz="1600" b="0" dirty="0"/>
          </a:p>
        </p:txBody>
      </p:sp>
      <p:sp>
        <p:nvSpPr>
          <p:cNvPr id="6245" name="TextBox 60"/>
          <p:cNvSpPr txBox="1">
            <a:spLocks noChangeArrowheads="1"/>
          </p:cNvSpPr>
          <p:nvPr/>
        </p:nvSpPr>
        <p:spPr bwMode="auto">
          <a:xfrm>
            <a:off x="1109663" y="2292350"/>
            <a:ext cx="242887" cy="214313"/>
          </a:xfrm>
          <a:prstGeom prst="rect">
            <a:avLst/>
          </a:prstGeom>
          <a:noFill/>
          <a:ln w="9525">
            <a:noFill/>
            <a:miter lim="800000"/>
            <a:headEnd/>
            <a:tailEnd/>
          </a:ln>
        </p:spPr>
        <p:txBody>
          <a:bodyPr wrap="none">
            <a:spAutoFit/>
          </a:bodyPr>
          <a:lstStyle/>
          <a:p>
            <a:r>
              <a:rPr lang="en-GB" sz="800" b="0" dirty="0"/>
              <a:t>1</a:t>
            </a:r>
          </a:p>
        </p:txBody>
      </p:sp>
      <p:sp>
        <p:nvSpPr>
          <p:cNvPr id="6246" name="TextBox 108"/>
          <p:cNvSpPr txBox="1">
            <a:spLocks noChangeArrowheads="1"/>
          </p:cNvSpPr>
          <p:nvPr/>
        </p:nvSpPr>
        <p:spPr bwMode="auto">
          <a:xfrm>
            <a:off x="1462088" y="2292350"/>
            <a:ext cx="242887" cy="214313"/>
          </a:xfrm>
          <a:prstGeom prst="rect">
            <a:avLst/>
          </a:prstGeom>
          <a:noFill/>
          <a:ln w="9525">
            <a:noFill/>
            <a:miter lim="800000"/>
            <a:headEnd/>
            <a:tailEnd/>
          </a:ln>
        </p:spPr>
        <p:txBody>
          <a:bodyPr wrap="none">
            <a:spAutoFit/>
          </a:bodyPr>
          <a:lstStyle/>
          <a:p>
            <a:r>
              <a:rPr lang="en-GB" sz="800" b="0" dirty="0"/>
              <a:t>2</a:t>
            </a:r>
          </a:p>
        </p:txBody>
      </p:sp>
      <p:sp>
        <p:nvSpPr>
          <p:cNvPr id="6247" name="TextBox 109"/>
          <p:cNvSpPr txBox="1">
            <a:spLocks noChangeArrowheads="1"/>
          </p:cNvSpPr>
          <p:nvPr/>
        </p:nvSpPr>
        <p:spPr bwMode="auto">
          <a:xfrm>
            <a:off x="1824038" y="2292350"/>
            <a:ext cx="242887" cy="214313"/>
          </a:xfrm>
          <a:prstGeom prst="rect">
            <a:avLst/>
          </a:prstGeom>
          <a:noFill/>
          <a:ln w="9525">
            <a:noFill/>
            <a:miter lim="800000"/>
            <a:headEnd/>
            <a:tailEnd/>
          </a:ln>
        </p:spPr>
        <p:txBody>
          <a:bodyPr wrap="none">
            <a:spAutoFit/>
          </a:bodyPr>
          <a:lstStyle/>
          <a:p>
            <a:r>
              <a:rPr lang="en-GB" sz="800" b="0" dirty="0"/>
              <a:t>3</a:t>
            </a:r>
          </a:p>
        </p:txBody>
      </p:sp>
      <p:sp>
        <p:nvSpPr>
          <p:cNvPr id="6248" name="TextBox 110"/>
          <p:cNvSpPr txBox="1">
            <a:spLocks noChangeArrowheads="1"/>
          </p:cNvSpPr>
          <p:nvPr/>
        </p:nvSpPr>
        <p:spPr bwMode="auto">
          <a:xfrm>
            <a:off x="2185988" y="2292350"/>
            <a:ext cx="242887" cy="214313"/>
          </a:xfrm>
          <a:prstGeom prst="rect">
            <a:avLst/>
          </a:prstGeom>
          <a:noFill/>
          <a:ln w="9525">
            <a:noFill/>
            <a:miter lim="800000"/>
            <a:headEnd/>
            <a:tailEnd/>
          </a:ln>
        </p:spPr>
        <p:txBody>
          <a:bodyPr wrap="none">
            <a:spAutoFit/>
          </a:bodyPr>
          <a:lstStyle/>
          <a:p>
            <a:r>
              <a:rPr lang="en-GB" sz="800" b="0" dirty="0"/>
              <a:t>4</a:t>
            </a:r>
          </a:p>
        </p:txBody>
      </p:sp>
      <p:sp>
        <p:nvSpPr>
          <p:cNvPr id="6249" name="TextBox 111"/>
          <p:cNvSpPr txBox="1">
            <a:spLocks noChangeArrowheads="1"/>
          </p:cNvSpPr>
          <p:nvPr/>
        </p:nvSpPr>
        <p:spPr bwMode="auto">
          <a:xfrm>
            <a:off x="2538413" y="2297113"/>
            <a:ext cx="242887" cy="214312"/>
          </a:xfrm>
          <a:prstGeom prst="rect">
            <a:avLst/>
          </a:prstGeom>
          <a:noFill/>
          <a:ln w="9525">
            <a:noFill/>
            <a:miter lim="800000"/>
            <a:headEnd/>
            <a:tailEnd/>
          </a:ln>
        </p:spPr>
        <p:txBody>
          <a:bodyPr wrap="none">
            <a:spAutoFit/>
          </a:bodyPr>
          <a:lstStyle/>
          <a:p>
            <a:r>
              <a:rPr lang="en-GB" sz="800" b="0" dirty="0"/>
              <a:t>5</a:t>
            </a:r>
          </a:p>
        </p:txBody>
      </p:sp>
      <p:sp>
        <p:nvSpPr>
          <p:cNvPr id="6250" name="TextBox 112"/>
          <p:cNvSpPr txBox="1">
            <a:spLocks noChangeArrowheads="1"/>
          </p:cNvSpPr>
          <p:nvPr/>
        </p:nvSpPr>
        <p:spPr bwMode="auto">
          <a:xfrm>
            <a:off x="2895600" y="2301875"/>
            <a:ext cx="242888" cy="214313"/>
          </a:xfrm>
          <a:prstGeom prst="rect">
            <a:avLst/>
          </a:prstGeom>
          <a:noFill/>
          <a:ln w="9525">
            <a:noFill/>
            <a:miter lim="800000"/>
            <a:headEnd/>
            <a:tailEnd/>
          </a:ln>
        </p:spPr>
        <p:txBody>
          <a:bodyPr wrap="none">
            <a:spAutoFit/>
          </a:bodyPr>
          <a:lstStyle/>
          <a:p>
            <a:r>
              <a:rPr lang="en-GB" sz="800" b="0" dirty="0"/>
              <a:t>6</a:t>
            </a:r>
          </a:p>
        </p:txBody>
      </p:sp>
      <p:sp>
        <p:nvSpPr>
          <p:cNvPr id="6251" name="TextBox 113"/>
          <p:cNvSpPr txBox="1">
            <a:spLocks noChangeArrowheads="1"/>
          </p:cNvSpPr>
          <p:nvPr/>
        </p:nvSpPr>
        <p:spPr bwMode="auto">
          <a:xfrm>
            <a:off x="3262313" y="2306638"/>
            <a:ext cx="242887" cy="214312"/>
          </a:xfrm>
          <a:prstGeom prst="rect">
            <a:avLst/>
          </a:prstGeom>
          <a:noFill/>
          <a:ln w="9525">
            <a:noFill/>
            <a:miter lim="800000"/>
            <a:headEnd/>
            <a:tailEnd/>
          </a:ln>
        </p:spPr>
        <p:txBody>
          <a:bodyPr wrap="none">
            <a:spAutoFit/>
          </a:bodyPr>
          <a:lstStyle/>
          <a:p>
            <a:r>
              <a:rPr lang="en-GB" sz="800" b="0" dirty="0"/>
              <a:t>7</a:t>
            </a:r>
          </a:p>
        </p:txBody>
      </p:sp>
      <p:sp>
        <p:nvSpPr>
          <p:cNvPr id="6252" name="TextBox 114"/>
          <p:cNvSpPr txBox="1">
            <a:spLocks noChangeArrowheads="1"/>
          </p:cNvSpPr>
          <p:nvPr/>
        </p:nvSpPr>
        <p:spPr bwMode="auto">
          <a:xfrm>
            <a:off x="3611563" y="2311400"/>
            <a:ext cx="241300" cy="214313"/>
          </a:xfrm>
          <a:prstGeom prst="rect">
            <a:avLst/>
          </a:prstGeom>
          <a:noFill/>
          <a:ln w="9525">
            <a:noFill/>
            <a:miter lim="800000"/>
            <a:headEnd/>
            <a:tailEnd/>
          </a:ln>
        </p:spPr>
        <p:txBody>
          <a:bodyPr wrap="none">
            <a:spAutoFit/>
          </a:bodyPr>
          <a:lstStyle/>
          <a:p>
            <a:r>
              <a:rPr lang="en-GB" sz="800" b="0" dirty="0"/>
              <a:t>8</a:t>
            </a:r>
          </a:p>
        </p:txBody>
      </p:sp>
      <p:sp>
        <p:nvSpPr>
          <p:cNvPr id="6253" name="TextBox 115"/>
          <p:cNvSpPr txBox="1">
            <a:spLocks noChangeArrowheads="1"/>
          </p:cNvSpPr>
          <p:nvPr/>
        </p:nvSpPr>
        <p:spPr bwMode="auto">
          <a:xfrm>
            <a:off x="1109663" y="4959350"/>
            <a:ext cx="242887" cy="215900"/>
          </a:xfrm>
          <a:prstGeom prst="rect">
            <a:avLst/>
          </a:prstGeom>
          <a:noFill/>
          <a:ln w="9525">
            <a:noFill/>
            <a:miter lim="800000"/>
            <a:headEnd/>
            <a:tailEnd/>
          </a:ln>
        </p:spPr>
        <p:txBody>
          <a:bodyPr wrap="none">
            <a:spAutoFit/>
          </a:bodyPr>
          <a:lstStyle/>
          <a:p>
            <a:r>
              <a:rPr lang="en-GB" sz="800" b="0" dirty="0"/>
              <a:t>1</a:t>
            </a:r>
          </a:p>
        </p:txBody>
      </p:sp>
      <p:sp>
        <p:nvSpPr>
          <p:cNvPr id="6254" name="TextBox 116"/>
          <p:cNvSpPr txBox="1">
            <a:spLocks noChangeArrowheads="1"/>
          </p:cNvSpPr>
          <p:nvPr/>
        </p:nvSpPr>
        <p:spPr bwMode="auto">
          <a:xfrm>
            <a:off x="1462088" y="4959350"/>
            <a:ext cx="242887" cy="215900"/>
          </a:xfrm>
          <a:prstGeom prst="rect">
            <a:avLst/>
          </a:prstGeom>
          <a:noFill/>
          <a:ln w="9525">
            <a:noFill/>
            <a:miter lim="800000"/>
            <a:headEnd/>
            <a:tailEnd/>
          </a:ln>
        </p:spPr>
        <p:txBody>
          <a:bodyPr wrap="none">
            <a:spAutoFit/>
          </a:bodyPr>
          <a:lstStyle/>
          <a:p>
            <a:r>
              <a:rPr lang="en-GB" sz="800" b="0" dirty="0"/>
              <a:t>2</a:t>
            </a:r>
          </a:p>
        </p:txBody>
      </p:sp>
      <p:sp>
        <p:nvSpPr>
          <p:cNvPr id="6255" name="TextBox 117"/>
          <p:cNvSpPr txBox="1">
            <a:spLocks noChangeArrowheads="1"/>
          </p:cNvSpPr>
          <p:nvPr/>
        </p:nvSpPr>
        <p:spPr bwMode="auto">
          <a:xfrm>
            <a:off x="1824038" y="4959350"/>
            <a:ext cx="242887" cy="215900"/>
          </a:xfrm>
          <a:prstGeom prst="rect">
            <a:avLst/>
          </a:prstGeom>
          <a:noFill/>
          <a:ln w="9525">
            <a:noFill/>
            <a:miter lim="800000"/>
            <a:headEnd/>
            <a:tailEnd/>
          </a:ln>
        </p:spPr>
        <p:txBody>
          <a:bodyPr wrap="none">
            <a:spAutoFit/>
          </a:bodyPr>
          <a:lstStyle/>
          <a:p>
            <a:r>
              <a:rPr lang="en-GB" sz="800" b="0" dirty="0"/>
              <a:t>3</a:t>
            </a:r>
          </a:p>
        </p:txBody>
      </p:sp>
      <p:sp>
        <p:nvSpPr>
          <p:cNvPr id="6256" name="TextBox 118"/>
          <p:cNvSpPr txBox="1">
            <a:spLocks noChangeArrowheads="1"/>
          </p:cNvSpPr>
          <p:nvPr/>
        </p:nvSpPr>
        <p:spPr bwMode="auto">
          <a:xfrm>
            <a:off x="2185988" y="4959350"/>
            <a:ext cx="242887" cy="215900"/>
          </a:xfrm>
          <a:prstGeom prst="rect">
            <a:avLst/>
          </a:prstGeom>
          <a:noFill/>
          <a:ln w="9525">
            <a:noFill/>
            <a:miter lim="800000"/>
            <a:headEnd/>
            <a:tailEnd/>
          </a:ln>
        </p:spPr>
        <p:txBody>
          <a:bodyPr wrap="none">
            <a:spAutoFit/>
          </a:bodyPr>
          <a:lstStyle/>
          <a:p>
            <a:r>
              <a:rPr lang="en-GB" sz="800" b="0" dirty="0"/>
              <a:t>4</a:t>
            </a:r>
          </a:p>
        </p:txBody>
      </p:sp>
      <p:sp>
        <p:nvSpPr>
          <p:cNvPr id="6257" name="TextBox 119"/>
          <p:cNvSpPr txBox="1">
            <a:spLocks noChangeArrowheads="1"/>
          </p:cNvSpPr>
          <p:nvPr/>
        </p:nvSpPr>
        <p:spPr bwMode="auto">
          <a:xfrm>
            <a:off x="2538413" y="4964113"/>
            <a:ext cx="242887" cy="215900"/>
          </a:xfrm>
          <a:prstGeom prst="rect">
            <a:avLst/>
          </a:prstGeom>
          <a:noFill/>
          <a:ln w="9525">
            <a:noFill/>
            <a:miter lim="800000"/>
            <a:headEnd/>
            <a:tailEnd/>
          </a:ln>
        </p:spPr>
        <p:txBody>
          <a:bodyPr wrap="none">
            <a:spAutoFit/>
          </a:bodyPr>
          <a:lstStyle/>
          <a:p>
            <a:r>
              <a:rPr lang="en-GB" sz="800" b="0" dirty="0"/>
              <a:t>5</a:t>
            </a:r>
          </a:p>
        </p:txBody>
      </p:sp>
      <p:sp>
        <p:nvSpPr>
          <p:cNvPr id="6258" name="TextBox 120"/>
          <p:cNvSpPr txBox="1">
            <a:spLocks noChangeArrowheads="1"/>
          </p:cNvSpPr>
          <p:nvPr/>
        </p:nvSpPr>
        <p:spPr bwMode="auto">
          <a:xfrm>
            <a:off x="2895600" y="4968875"/>
            <a:ext cx="242888" cy="215900"/>
          </a:xfrm>
          <a:prstGeom prst="rect">
            <a:avLst/>
          </a:prstGeom>
          <a:noFill/>
          <a:ln w="9525">
            <a:noFill/>
            <a:miter lim="800000"/>
            <a:headEnd/>
            <a:tailEnd/>
          </a:ln>
        </p:spPr>
        <p:txBody>
          <a:bodyPr wrap="none">
            <a:spAutoFit/>
          </a:bodyPr>
          <a:lstStyle/>
          <a:p>
            <a:r>
              <a:rPr lang="en-GB" sz="800" b="0" dirty="0"/>
              <a:t>6</a:t>
            </a:r>
          </a:p>
        </p:txBody>
      </p:sp>
      <p:sp>
        <p:nvSpPr>
          <p:cNvPr id="6259" name="TextBox 121"/>
          <p:cNvSpPr txBox="1">
            <a:spLocks noChangeArrowheads="1"/>
          </p:cNvSpPr>
          <p:nvPr/>
        </p:nvSpPr>
        <p:spPr bwMode="auto">
          <a:xfrm>
            <a:off x="3262313" y="4973638"/>
            <a:ext cx="242887" cy="215900"/>
          </a:xfrm>
          <a:prstGeom prst="rect">
            <a:avLst/>
          </a:prstGeom>
          <a:noFill/>
          <a:ln w="9525">
            <a:noFill/>
            <a:miter lim="800000"/>
            <a:headEnd/>
            <a:tailEnd/>
          </a:ln>
        </p:spPr>
        <p:txBody>
          <a:bodyPr wrap="none">
            <a:spAutoFit/>
          </a:bodyPr>
          <a:lstStyle/>
          <a:p>
            <a:r>
              <a:rPr lang="en-GB" sz="800" b="0" dirty="0"/>
              <a:t>7</a:t>
            </a:r>
          </a:p>
        </p:txBody>
      </p:sp>
      <p:sp>
        <p:nvSpPr>
          <p:cNvPr id="6260" name="TextBox 122"/>
          <p:cNvSpPr txBox="1">
            <a:spLocks noChangeArrowheads="1"/>
          </p:cNvSpPr>
          <p:nvPr/>
        </p:nvSpPr>
        <p:spPr bwMode="auto">
          <a:xfrm>
            <a:off x="3609975" y="4978400"/>
            <a:ext cx="242888" cy="215900"/>
          </a:xfrm>
          <a:prstGeom prst="rect">
            <a:avLst/>
          </a:prstGeom>
          <a:noFill/>
          <a:ln w="9525">
            <a:noFill/>
            <a:miter lim="800000"/>
            <a:headEnd/>
            <a:tailEnd/>
          </a:ln>
        </p:spPr>
        <p:txBody>
          <a:bodyPr wrap="none">
            <a:spAutoFit/>
          </a:bodyPr>
          <a:lstStyle/>
          <a:p>
            <a:r>
              <a:rPr lang="en-GB" sz="800" b="0" dirty="0"/>
              <a:t>8</a:t>
            </a:r>
          </a:p>
        </p:txBody>
      </p:sp>
      <p:sp>
        <p:nvSpPr>
          <p:cNvPr id="6261" name="TextBox 123"/>
          <p:cNvSpPr txBox="1">
            <a:spLocks noChangeArrowheads="1"/>
          </p:cNvSpPr>
          <p:nvPr/>
        </p:nvSpPr>
        <p:spPr bwMode="auto">
          <a:xfrm>
            <a:off x="4683125" y="3563938"/>
            <a:ext cx="4230688" cy="2800350"/>
          </a:xfrm>
          <a:prstGeom prst="rect">
            <a:avLst/>
          </a:prstGeom>
          <a:noFill/>
          <a:ln w="9525">
            <a:noFill/>
            <a:miter lim="800000"/>
            <a:headEnd/>
            <a:tailEnd/>
          </a:ln>
        </p:spPr>
        <p:txBody>
          <a:bodyPr>
            <a:spAutoFit/>
          </a:bodyPr>
          <a:lstStyle/>
          <a:p>
            <a:pPr marL="285750" indent="-285750">
              <a:buFont typeface="Arial" charset="0"/>
              <a:buChar char="•"/>
            </a:pPr>
            <a:r>
              <a:rPr lang="en-GB" sz="1600" b="0" dirty="0"/>
              <a:t>Interconnector dispatch profile is calculated from the sum of EA1 IUNs and is limited by the Interconnector Ramp Rate.</a:t>
            </a:r>
          </a:p>
          <a:p>
            <a:pPr marL="742950" lvl="1" indent="-285750">
              <a:buFont typeface="Arial" charset="0"/>
              <a:buChar char="•"/>
            </a:pPr>
            <a:r>
              <a:rPr lang="en-GB" sz="1600" b="0" dirty="0"/>
              <a:t>400MW target in TP3 is actually achieved in TP4.</a:t>
            </a:r>
          </a:p>
          <a:p>
            <a:pPr marL="742950" lvl="1" indent="-285750">
              <a:buFont typeface="Arial" charset="0"/>
              <a:buChar char="•"/>
            </a:pPr>
            <a:r>
              <a:rPr lang="en-GB" sz="1600" b="0" dirty="0"/>
              <a:t>500MW target in TP4 is not achieved until the end of TP4.</a:t>
            </a:r>
          </a:p>
          <a:p>
            <a:pPr marL="285750" indent="-285750">
              <a:buFont typeface="Arial" charset="0"/>
              <a:buChar char="•"/>
            </a:pPr>
            <a:endParaRPr lang="en-GB" sz="1600" b="0" dirty="0"/>
          </a:p>
          <a:p>
            <a:pPr marL="285750" indent="-285750">
              <a:buFont typeface="Arial" charset="0"/>
              <a:buChar char="•"/>
            </a:pPr>
            <a:r>
              <a:rPr lang="en-GB" sz="1600" b="0" dirty="0"/>
              <a:t>Area under curve is allocated to the EA1 Units (i.e. MIUNs).</a:t>
            </a:r>
          </a:p>
        </p:txBody>
      </p:sp>
      <p:sp>
        <p:nvSpPr>
          <p:cNvPr id="125" name="Freeform 124"/>
          <p:cNvSpPr/>
          <p:nvPr/>
        </p:nvSpPr>
        <p:spPr bwMode="auto">
          <a:xfrm>
            <a:off x="1054100" y="4168775"/>
            <a:ext cx="2862263" cy="790575"/>
          </a:xfrm>
          <a:custGeom>
            <a:avLst/>
            <a:gdLst>
              <a:gd name="connsiteX0" fmla="*/ 0 w 2862263"/>
              <a:gd name="connsiteY0" fmla="*/ 790575 h 790575"/>
              <a:gd name="connsiteX1" fmla="*/ 109538 w 2862263"/>
              <a:gd name="connsiteY1" fmla="*/ 714375 h 790575"/>
              <a:gd name="connsiteX2" fmla="*/ 357188 w 2862263"/>
              <a:gd name="connsiteY2" fmla="*/ 714375 h 790575"/>
              <a:gd name="connsiteX3" fmla="*/ 709613 w 2862263"/>
              <a:gd name="connsiteY3" fmla="*/ 471488 h 790575"/>
              <a:gd name="connsiteX4" fmla="*/ 1223963 w 2862263"/>
              <a:gd name="connsiteY4" fmla="*/ 0 h 790575"/>
              <a:gd name="connsiteX5" fmla="*/ 2862263 w 2862263"/>
              <a:gd name="connsiteY5" fmla="*/ 0 h 790575"/>
              <a:gd name="connsiteX6" fmla="*/ 2862263 w 2862263"/>
              <a:gd name="connsiteY6" fmla="*/ 790575 h 790575"/>
              <a:gd name="connsiteX7" fmla="*/ 0 w 2862263"/>
              <a:gd name="connsiteY7" fmla="*/ 790575 h 790575"/>
              <a:gd name="connsiteX0" fmla="*/ 0 w 2862263"/>
              <a:gd name="connsiteY0" fmla="*/ 790575 h 790575"/>
              <a:gd name="connsiteX1" fmla="*/ 109538 w 2862263"/>
              <a:gd name="connsiteY1" fmla="*/ 714375 h 790575"/>
              <a:gd name="connsiteX2" fmla="*/ 357188 w 2862263"/>
              <a:gd name="connsiteY2" fmla="*/ 714375 h 790575"/>
              <a:gd name="connsiteX3" fmla="*/ 704851 w 2862263"/>
              <a:gd name="connsiteY3" fmla="*/ 447675 h 790575"/>
              <a:gd name="connsiteX4" fmla="*/ 1223963 w 2862263"/>
              <a:gd name="connsiteY4" fmla="*/ 0 h 790575"/>
              <a:gd name="connsiteX5" fmla="*/ 2862263 w 2862263"/>
              <a:gd name="connsiteY5" fmla="*/ 0 h 790575"/>
              <a:gd name="connsiteX6" fmla="*/ 2862263 w 2862263"/>
              <a:gd name="connsiteY6" fmla="*/ 790575 h 790575"/>
              <a:gd name="connsiteX7" fmla="*/ 0 w 2862263"/>
              <a:gd name="connsiteY7" fmla="*/ 790575 h 790575"/>
              <a:gd name="connsiteX0" fmla="*/ 0 w 2862263"/>
              <a:gd name="connsiteY0" fmla="*/ 790575 h 790575"/>
              <a:gd name="connsiteX1" fmla="*/ 109538 w 2862263"/>
              <a:gd name="connsiteY1" fmla="*/ 714375 h 790575"/>
              <a:gd name="connsiteX2" fmla="*/ 357188 w 2862263"/>
              <a:gd name="connsiteY2" fmla="*/ 714375 h 790575"/>
              <a:gd name="connsiteX3" fmla="*/ 704851 w 2862263"/>
              <a:gd name="connsiteY3" fmla="*/ 447675 h 790575"/>
              <a:gd name="connsiteX4" fmla="*/ 1528763 w 2862263"/>
              <a:gd name="connsiteY4" fmla="*/ 0 h 790575"/>
              <a:gd name="connsiteX5" fmla="*/ 2862263 w 2862263"/>
              <a:gd name="connsiteY5" fmla="*/ 0 h 790575"/>
              <a:gd name="connsiteX6" fmla="*/ 2862263 w 2862263"/>
              <a:gd name="connsiteY6" fmla="*/ 790575 h 790575"/>
              <a:gd name="connsiteX7" fmla="*/ 0 w 2862263"/>
              <a:gd name="connsiteY7" fmla="*/ 790575 h 790575"/>
              <a:gd name="connsiteX0" fmla="*/ 0 w 2862263"/>
              <a:gd name="connsiteY0" fmla="*/ 790575 h 790575"/>
              <a:gd name="connsiteX1" fmla="*/ 109538 w 2862263"/>
              <a:gd name="connsiteY1" fmla="*/ 714375 h 790575"/>
              <a:gd name="connsiteX2" fmla="*/ 357188 w 2862263"/>
              <a:gd name="connsiteY2" fmla="*/ 714375 h 790575"/>
              <a:gd name="connsiteX3" fmla="*/ 709613 w 2862263"/>
              <a:gd name="connsiteY3" fmla="*/ 466725 h 790575"/>
              <a:gd name="connsiteX4" fmla="*/ 1528763 w 2862263"/>
              <a:gd name="connsiteY4" fmla="*/ 0 h 790575"/>
              <a:gd name="connsiteX5" fmla="*/ 2862263 w 2862263"/>
              <a:gd name="connsiteY5" fmla="*/ 0 h 790575"/>
              <a:gd name="connsiteX6" fmla="*/ 2862263 w 2862263"/>
              <a:gd name="connsiteY6" fmla="*/ 790575 h 790575"/>
              <a:gd name="connsiteX7" fmla="*/ 0 w 2862263"/>
              <a:gd name="connsiteY7" fmla="*/ 790575 h 790575"/>
              <a:gd name="connsiteX0" fmla="*/ 0 w 2862263"/>
              <a:gd name="connsiteY0" fmla="*/ 790575 h 790575"/>
              <a:gd name="connsiteX1" fmla="*/ 109538 w 2862263"/>
              <a:gd name="connsiteY1" fmla="*/ 714375 h 790575"/>
              <a:gd name="connsiteX2" fmla="*/ 357188 w 2862263"/>
              <a:gd name="connsiteY2" fmla="*/ 714375 h 790575"/>
              <a:gd name="connsiteX3" fmla="*/ 709613 w 2862263"/>
              <a:gd name="connsiteY3" fmla="*/ 466725 h 790575"/>
              <a:gd name="connsiteX4" fmla="*/ 1423988 w 2862263"/>
              <a:gd name="connsiteY4" fmla="*/ 9525 h 790575"/>
              <a:gd name="connsiteX5" fmla="*/ 2862263 w 2862263"/>
              <a:gd name="connsiteY5" fmla="*/ 0 h 790575"/>
              <a:gd name="connsiteX6" fmla="*/ 2862263 w 2862263"/>
              <a:gd name="connsiteY6" fmla="*/ 790575 h 790575"/>
              <a:gd name="connsiteX7" fmla="*/ 0 w 2862263"/>
              <a:gd name="connsiteY7" fmla="*/ 790575 h 790575"/>
              <a:gd name="connsiteX0" fmla="*/ 0 w 2862263"/>
              <a:gd name="connsiteY0" fmla="*/ 790575 h 790575"/>
              <a:gd name="connsiteX1" fmla="*/ 109538 w 2862263"/>
              <a:gd name="connsiteY1" fmla="*/ 714375 h 790575"/>
              <a:gd name="connsiteX2" fmla="*/ 357188 w 2862263"/>
              <a:gd name="connsiteY2" fmla="*/ 714375 h 790575"/>
              <a:gd name="connsiteX3" fmla="*/ 709613 w 2862263"/>
              <a:gd name="connsiteY3" fmla="*/ 466725 h 790575"/>
              <a:gd name="connsiteX4" fmla="*/ 1404938 w 2862263"/>
              <a:gd name="connsiteY4" fmla="*/ 0 h 790575"/>
              <a:gd name="connsiteX5" fmla="*/ 2862263 w 2862263"/>
              <a:gd name="connsiteY5" fmla="*/ 0 h 790575"/>
              <a:gd name="connsiteX6" fmla="*/ 2862263 w 2862263"/>
              <a:gd name="connsiteY6" fmla="*/ 790575 h 790575"/>
              <a:gd name="connsiteX7" fmla="*/ 0 w 2862263"/>
              <a:gd name="connsiteY7" fmla="*/ 790575 h 790575"/>
              <a:gd name="connsiteX0" fmla="*/ 0 w 2862263"/>
              <a:gd name="connsiteY0" fmla="*/ 790575 h 790575"/>
              <a:gd name="connsiteX1" fmla="*/ 109538 w 2862263"/>
              <a:gd name="connsiteY1" fmla="*/ 714375 h 790575"/>
              <a:gd name="connsiteX2" fmla="*/ 357188 w 2862263"/>
              <a:gd name="connsiteY2" fmla="*/ 714375 h 790575"/>
              <a:gd name="connsiteX3" fmla="*/ 1404938 w 2862263"/>
              <a:gd name="connsiteY3" fmla="*/ 0 h 790575"/>
              <a:gd name="connsiteX4" fmla="*/ 2862263 w 2862263"/>
              <a:gd name="connsiteY4" fmla="*/ 0 h 790575"/>
              <a:gd name="connsiteX5" fmla="*/ 2862263 w 2862263"/>
              <a:gd name="connsiteY5" fmla="*/ 790575 h 790575"/>
              <a:gd name="connsiteX6" fmla="*/ 0 w 2862263"/>
              <a:gd name="connsiteY6" fmla="*/ 790575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263" h="790575">
                <a:moveTo>
                  <a:pt x="0" y="790575"/>
                </a:moveTo>
                <a:lnTo>
                  <a:pt x="109538" y="714375"/>
                </a:lnTo>
                <a:lnTo>
                  <a:pt x="357188" y="714375"/>
                </a:lnTo>
                <a:lnTo>
                  <a:pt x="1404938" y="0"/>
                </a:lnTo>
                <a:lnTo>
                  <a:pt x="2862263" y="0"/>
                </a:lnTo>
                <a:lnTo>
                  <a:pt x="2862263" y="790575"/>
                </a:lnTo>
                <a:lnTo>
                  <a:pt x="0" y="790575"/>
                </a:lnTo>
                <a:close/>
              </a:path>
            </a:pathLst>
          </a:custGeom>
          <a:solidFill>
            <a:schemeClr val="accent2">
              <a:lumMod val="40000"/>
              <a:lumOff val="60000"/>
            </a:schemeClr>
          </a:solidFill>
          <a:ln w="19050" cap="flat" cmpd="sng" algn="ctr">
            <a:solidFill>
              <a:schemeClr val="tx1"/>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20" name="Rectangle 119"/>
          <p:cNvSpPr/>
          <p:nvPr/>
        </p:nvSpPr>
        <p:spPr bwMode="auto">
          <a:xfrm>
            <a:off x="3670300" y="3322638"/>
            <a:ext cx="88900" cy="100012"/>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6264" name="TextBox 114"/>
          <p:cNvSpPr txBox="1">
            <a:spLocks noChangeArrowheads="1"/>
          </p:cNvSpPr>
          <p:nvPr/>
        </p:nvSpPr>
        <p:spPr bwMode="auto">
          <a:xfrm>
            <a:off x="3714750" y="3265488"/>
            <a:ext cx="381000" cy="215900"/>
          </a:xfrm>
          <a:prstGeom prst="rect">
            <a:avLst/>
          </a:prstGeom>
          <a:noFill/>
          <a:ln w="9525">
            <a:noFill/>
            <a:miter lim="800000"/>
            <a:headEnd/>
            <a:tailEnd/>
          </a:ln>
        </p:spPr>
        <p:txBody>
          <a:bodyPr wrap="none">
            <a:spAutoFit/>
          </a:bodyPr>
          <a:lstStyle/>
          <a:p>
            <a:r>
              <a:rPr lang="en-GB" sz="800" b="0" dirty="0"/>
              <a:t>EA1</a:t>
            </a:r>
          </a:p>
        </p:txBody>
      </p:sp>
      <p:sp>
        <p:nvSpPr>
          <p:cNvPr id="6265" name="TextBox 120"/>
          <p:cNvSpPr txBox="1">
            <a:spLocks noChangeArrowheads="1"/>
          </p:cNvSpPr>
          <p:nvPr/>
        </p:nvSpPr>
        <p:spPr bwMode="auto">
          <a:xfrm>
            <a:off x="404813" y="5969000"/>
            <a:ext cx="1974850" cy="215900"/>
          </a:xfrm>
          <a:prstGeom prst="rect">
            <a:avLst/>
          </a:prstGeom>
          <a:noFill/>
          <a:ln w="9525">
            <a:noFill/>
            <a:miter lim="800000"/>
            <a:headEnd/>
            <a:tailEnd/>
          </a:ln>
        </p:spPr>
        <p:txBody>
          <a:bodyPr wrap="none">
            <a:spAutoFit/>
          </a:bodyPr>
          <a:lstStyle/>
          <a:p>
            <a:r>
              <a:rPr lang="en-GB" sz="800" b="0" dirty="0"/>
              <a:t>Interconnector Ramp Rate = 5MW/min.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bwMode="auto">
          <a:xfrm>
            <a:off x="1062038" y="26543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5" name="Straight Connector 134"/>
          <p:cNvCxnSpPr/>
          <p:nvPr/>
        </p:nvCxnSpPr>
        <p:spPr bwMode="auto">
          <a:xfrm>
            <a:off x="1062038" y="24971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8" name="Straight Connector 137"/>
          <p:cNvCxnSpPr/>
          <p:nvPr/>
        </p:nvCxnSpPr>
        <p:spPr bwMode="auto">
          <a:xfrm>
            <a:off x="1057275" y="2811463"/>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sp>
        <p:nvSpPr>
          <p:cNvPr id="127" name="Rectangle 126"/>
          <p:cNvSpPr/>
          <p:nvPr/>
        </p:nvSpPr>
        <p:spPr bwMode="auto">
          <a:xfrm>
            <a:off x="1406525" y="2333625"/>
            <a:ext cx="354013" cy="314325"/>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32" name="Rectangle 131"/>
          <p:cNvSpPr/>
          <p:nvPr/>
        </p:nvSpPr>
        <p:spPr bwMode="auto">
          <a:xfrm>
            <a:off x="1058863" y="2333625"/>
            <a:ext cx="354012" cy="157163"/>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33" name="Rectangle 132"/>
          <p:cNvSpPr/>
          <p:nvPr/>
        </p:nvSpPr>
        <p:spPr bwMode="auto">
          <a:xfrm>
            <a:off x="1763713" y="2333625"/>
            <a:ext cx="354012" cy="477838"/>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49" name="Rectangle 148"/>
          <p:cNvSpPr/>
          <p:nvPr/>
        </p:nvSpPr>
        <p:spPr bwMode="auto">
          <a:xfrm>
            <a:off x="2125663" y="2333625"/>
            <a:ext cx="354012" cy="314325"/>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50" name="Rectangle 149"/>
          <p:cNvSpPr/>
          <p:nvPr/>
        </p:nvSpPr>
        <p:spPr bwMode="auto">
          <a:xfrm>
            <a:off x="2487613" y="2333625"/>
            <a:ext cx="354012" cy="157163"/>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cxnSp>
        <p:nvCxnSpPr>
          <p:cNvPr id="139" name="Straight Connector 138"/>
          <p:cNvCxnSpPr/>
          <p:nvPr/>
        </p:nvCxnSpPr>
        <p:spPr bwMode="auto">
          <a:xfrm>
            <a:off x="1062038" y="530225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0" name="Straight Connector 139"/>
          <p:cNvCxnSpPr/>
          <p:nvPr/>
        </p:nvCxnSpPr>
        <p:spPr bwMode="auto">
          <a:xfrm>
            <a:off x="1062038" y="514508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1" name="Straight Connector 140"/>
          <p:cNvCxnSpPr/>
          <p:nvPr/>
        </p:nvCxnSpPr>
        <p:spPr bwMode="auto">
          <a:xfrm>
            <a:off x="1062038" y="57737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2" name="Straight Connector 141"/>
          <p:cNvCxnSpPr/>
          <p:nvPr/>
        </p:nvCxnSpPr>
        <p:spPr bwMode="auto">
          <a:xfrm>
            <a:off x="1062038" y="561657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3" name="Straight Connector 142"/>
          <p:cNvCxnSpPr/>
          <p:nvPr/>
        </p:nvCxnSpPr>
        <p:spPr bwMode="auto">
          <a:xfrm>
            <a:off x="1057275" y="5459413"/>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4" name="Straight Connector 143"/>
          <p:cNvCxnSpPr/>
          <p:nvPr/>
        </p:nvCxnSpPr>
        <p:spPr bwMode="auto">
          <a:xfrm>
            <a:off x="1062038" y="435451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5" name="Straight Connector 144"/>
          <p:cNvCxnSpPr/>
          <p:nvPr/>
        </p:nvCxnSpPr>
        <p:spPr bwMode="auto">
          <a:xfrm>
            <a:off x="1062038" y="419735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6" name="Straight Connector 145"/>
          <p:cNvCxnSpPr/>
          <p:nvPr/>
        </p:nvCxnSpPr>
        <p:spPr bwMode="auto">
          <a:xfrm>
            <a:off x="1062038" y="48260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7" name="Straight Connector 146"/>
          <p:cNvCxnSpPr/>
          <p:nvPr/>
        </p:nvCxnSpPr>
        <p:spPr bwMode="auto">
          <a:xfrm>
            <a:off x="1062038" y="46688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8" name="Straight Connector 147"/>
          <p:cNvCxnSpPr/>
          <p:nvPr/>
        </p:nvCxnSpPr>
        <p:spPr bwMode="auto">
          <a:xfrm>
            <a:off x="1057275" y="4511675"/>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6" name="Straight Connector 135"/>
          <p:cNvCxnSpPr/>
          <p:nvPr/>
        </p:nvCxnSpPr>
        <p:spPr bwMode="auto">
          <a:xfrm>
            <a:off x="1062038" y="312578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7" name="Straight Connector 136"/>
          <p:cNvCxnSpPr/>
          <p:nvPr/>
        </p:nvCxnSpPr>
        <p:spPr bwMode="auto">
          <a:xfrm>
            <a:off x="1062038" y="29686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0" name="Straight Connector 129"/>
          <p:cNvCxnSpPr/>
          <p:nvPr/>
        </p:nvCxnSpPr>
        <p:spPr bwMode="auto">
          <a:xfrm>
            <a:off x="1062038" y="17065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1" name="Straight Connector 130"/>
          <p:cNvCxnSpPr/>
          <p:nvPr/>
        </p:nvCxnSpPr>
        <p:spPr bwMode="auto">
          <a:xfrm>
            <a:off x="1062038" y="15494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29" name="Straight Connector 128"/>
          <p:cNvCxnSpPr/>
          <p:nvPr/>
        </p:nvCxnSpPr>
        <p:spPr bwMode="auto">
          <a:xfrm>
            <a:off x="1062038" y="217805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28" name="Straight Connector 127"/>
          <p:cNvCxnSpPr/>
          <p:nvPr/>
        </p:nvCxnSpPr>
        <p:spPr bwMode="auto">
          <a:xfrm>
            <a:off x="1062038" y="202088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4096" name="Straight Connector 4095"/>
          <p:cNvCxnSpPr/>
          <p:nvPr/>
        </p:nvCxnSpPr>
        <p:spPr bwMode="auto">
          <a:xfrm>
            <a:off x="1057275" y="1863725"/>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sp>
        <p:nvSpPr>
          <p:cNvPr id="58" name="Rectangle 57"/>
          <p:cNvSpPr/>
          <p:nvPr/>
        </p:nvSpPr>
        <p:spPr bwMode="auto">
          <a:xfrm>
            <a:off x="3554413" y="1549400"/>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6" name="Rectangle 55"/>
          <p:cNvSpPr/>
          <p:nvPr/>
        </p:nvSpPr>
        <p:spPr bwMode="auto">
          <a:xfrm>
            <a:off x="3192463" y="1549400"/>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7" name="Rectangle 56"/>
          <p:cNvSpPr/>
          <p:nvPr/>
        </p:nvSpPr>
        <p:spPr bwMode="auto">
          <a:xfrm>
            <a:off x="2835275" y="1549400"/>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5" name="Rectangle 54"/>
          <p:cNvSpPr/>
          <p:nvPr/>
        </p:nvSpPr>
        <p:spPr bwMode="auto">
          <a:xfrm>
            <a:off x="2473325" y="1549400"/>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4" name="Rectangle 53"/>
          <p:cNvSpPr/>
          <p:nvPr/>
        </p:nvSpPr>
        <p:spPr bwMode="auto">
          <a:xfrm>
            <a:off x="2116138" y="1549400"/>
            <a:ext cx="361950" cy="7858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3" name="Rectangle 52"/>
          <p:cNvSpPr/>
          <p:nvPr/>
        </p:nvSpPr>
        <p:spPr bwMode="auto">
          <a:xfrm>
            <a:off x="1763713" y="1706563"/>
            <a:ext cx="354012" cy="628650"/>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51" name="Rectangle 50"/>
          <p:cNvSpPr/>
          <p:nvPr/>
        </p:nvSpPr>
        <p:spPr bwMode="auto">
          <a:xfrm>
            <a:off x="1411288" y="2020888"/>
            <a:ext cx="354012" cy="314325"/>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18" name="Rectangle 17"/>
          <p:cNvSpPr/>
          <p:nvPr/>
        </p:nvSpPr>
        <p:spPr bwMode="auto">
          <a:xfrm>
            <a:off x="1058863" y="2263775"/>
            <a:ext cx="347662" cy="71438"/>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pic>
        <p:nvPicPr>
          <p:cNvPr id="7203"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cxnSp>
        <p:nvCxnSpPr>
          <p:cNvPr id="7204" name="Straight Arrow Connector 4"/>
          <p:cNvCxnSpPr>
            <a:cxnSpLocks noChangeShapeType="1"/>
          </p:cNvCxnSpPr>
          <p:nvPr/>
        </p:nvCxnSpPr>
        <p:spPr bwMode="auto">
          <a:xfrm flipV="1">
            <a:off x="1058863" y="1347788"/>
            <a:ext cx="0" cy="1939925"/>
          </a:xfrm>
          <a:prstGeom prst="straightConnector1">
            <a:avLst/>
          </a:prstGeom>
          <a:noFill/>
          <a:ln w="19050" algn="ctr">
            <a:solidFill>
              <a:schemeClr val="tx1"/>
            </a:solidFill>
            <a:round/>
            <a:headEnd/>
            <a:tailEnd type="arrow" w="med" len="med"/>
          </a:ln>
        </p:spPr>
      </p:cxnSp>
      <p:cxnSp>
        <p:nvCxnSpPr>
          <p:cNvPr id="7205" name="Straight Arrow Connector 11"/>
          <p:cNvCxnSpPr>
            <a:cxnSpLocks noChangeShapeType="1"/>
          </p:cNvCxnSpPr>
          <p:nvPr/>
        </p:nvCxnSpPr>
        <p:spPr bwMode="auto">
          <a:xfrm>
            <a:off x="1058863" y="2335213"/>
            <a:ext cx="3235325" cy="0"/>
          </a:xfrm>
          <a:prstGeom prst="straightConnector1">
            <a:avLst/>
          </a:prstGeom>
          <a:noFill/>
          <a:ln w="19050" algn="ctr">
            <a:solidFill>
              <a:schemeClr val="tx1"/>
            </a:solidFill>
            <a:round/>
            <a:headEnd/>
            <a:tailEnd type="arrow" w="med" len="med"/>
          </a:ln>
        </p:spPr>
      </p:cxnSp>
      <p:cxnSp>
        <p:nvCxnSpPr>
          <p:cNvPr id="7206" name="Straight Connector 14"/>
          <p:cNvCxnSpPr>
            <a:cxnSpLocks noChangeShapeType="1"/>
          </p:cNvCxnSpPr>
          <p:nvPr/>
        </p:nvCxnSpPr>
        <p:spPr bwMode="auto">
          <a:xfrm>
            <a:off x="944563" y="2335213"/>
            <a:ext cx="114300" cy="0"/>
          </a:xfrm>
          <a:prstGeom prst="line">
            <a:avLst/>
          </a:prstGeom>
          <a:noFill/>
          <a:ln w="19050" algn="ctr">
            <a:solidFill>
              <a:schemeClr val="tx1"/>
            </a:solidFill>
            <a:round/>
            <a:headEnd/>
            <a:tailEnd/>
          </a:ln>
        </p:spPr>
      </p:cxnSp>
      <p:cxnSp>
        <p:nvCxnSpPr>
          <p:cNvPr id="7207" name="Straight Connector 19"/>
          <p:cNvCxnSpPr>
            <a:cxnSpLocks noChangeShapeType="1"/>
          </p:cNvCxnSpPr>
          <p:nvPr/>
        </p:nvCxnSpPr>
        <p:spPr bwMode="auto">
          <a:xfrm>
            <a:off x="944563" y="1549400"/>
            <a:ext cx="114300" cy="0"/>
          </a:xfrm>
          <a:prstGeom prst="line">
            <a:avLst/>
          </a:prstGeom>
          <a:noFill/>
          <a:ln w="19050" algn="ctr">
            <a:solidFill>
              <a:schemeClr val="tx1"/>
            </a:solidFill>
            <a:round/>
            <a:headEnd/>
            <a:tailEnd/>
          </a:ln>
        </p:spPr>
      </p:cxnSp>
      <p:cxnSp>
        <p:nvCxnSpPr>
          <p:cNvPr id="7208" name="Straight Connector 20"/>
          <p:cNvCxnSpPr>
            <a:cxnSpLocks noChangeShapeType="1"/>
          </p:cNvCxnSpPr>
          <p:nvPr/>
        </p:nvCxnSpPr>
        <p:spPr bwMode="auto">
          <a:xfrm>
            <a:off x="949325" y="1706563"/>
            <a:ext cx="114300" cy="0"/>
          </a:xfrm>
          <a:prstGeom prst="line">
            <a:avLst/>
          </a:prstGeom>
          <a:noFill/>
          <a:ln w="19050" algn="ctr">
            <a:solidFill>
              <a:schemeClr val="tx1"/>
            </a:solidFill>
            <a:round/>
            <a:headEnd/>
            <a:tailEnd/>
          </a:ln>
        </p:spPr>
      </p:cxnSp>
      <p:cxnSp>
        <p:nvCxnSpPr>
          <p:cNvPr id="7209" name="Straight Connector 21"/>
          <p:cNvCxnSpPr>
            <a:cxnSpLocks noChangeShapeType="1"/>
          </p:cNvCxnSpPr>
          <p:nvPr/>
        </p:nvCxnSpPr>
        <p:spPr bwMode="auto">
          <a:xfrm>
            <a:off x="939800" y="1863725"/>
            <a:ext cx="114300" cy="0"/>
          </a:xfrm>
          <a:prstGeom prst="line">
            <a:avLst/>
          </a:prstGeom>
          <a:noFill/>
          <a:ln w="19050" algn="ctr">
            <a:solidFill>
              <a:schemeClr val="tx1"/>
            </a:solidFill>
            <a:round/>
            <a:headEnd/>
            <a:tailEnd/>
          </a:ln>
        </p:spPr>
      </p:cxnSp>
      <p:cxnSp>
        <p:nvCxnSpPr>
          <p:cNvPr id="7210" name="Straight Connector 22"/>
          <p:cNvCxnSpPr>
            <a:cxnSpLocks noChangeShapeType="1"/>
          </p:cNvCxnSpPr>
          <p:nvPr/>
        </p:nvCxnSpPr>
        <p:spPr bwMode="auto">
          <a:xfrm>
            <a:off x="939800" y="2020888"/>
            <a:ext cx="114300" cy="0"/>
          </a:xfrm>
          <a:prstGeom prst="line">
            <a:avLst/>
          </a:prstGeom>
          <a:noFill/>
          <a:ln w="19050" algn="ctr">
            <a:solidFill>
              <a:schemeClr val="tx1"/>
            </a:solidFill>
            <a:round/>
            <a:headEnd/>
            <a:tailEnd/>
          </a:ln>
        </p:spPr>
      </p:cxnSp>
      <p:cxnSp>
        <p:nvCxnSpPr>
          <p:cNvPr id="7211" name="Straight Connector 23"/>
          <p:cNvCxnSpPr>
            <a:cxnSpLocks noChangeShapeType="1"/>
          </p:cNvCxnSpPr>
          <p:nvPr/>
        </p:nvCxnSpPr>
        <p:spPr bwMode="auto">
          <a:xfrm>
            <a:off x="944563" y="2178050"/>
            <a:ext cx="114300" cy="0"/>
          </a:xfrm>
          <a:prstGeom prst="line">
            <a:avLst/>
          </a:prstGeom>
          <a:noFill/>
          <a:ln w="19050" algn="ctr">
            <a:solidFill>
              <a:schemeClr val="tx1"/>
            </a:solidFill>
            <a:round/>
            <a:headEnd/>
            <a:tailEnd/>
          </a:ln>
        </p:spPr>
      </p:cxnSp>
      <p:sp>
        <p:nvSpPr>
          <p:cNvPr id="7212" name="TextBox 15"/>
          <p:cNvSpPr txBox="1">
            <a:spLocks noChangeArrowheads="1"/>
          </p:cNvSpPr>
          <p:nvPr/>
        </p:nvSpPr>
        <p:spPr bwMode="auto">
          <a:xfrm>
            <a:off x="663575" y="1435100"/>
            <a:ext cx="358775" cy="214313"/>
          </a:xfrm>
          <a:prstGeom prst="rect">
            <a:avLst/>
          </a:prstGeom>
          <a:noFill/>
          <a:ln w="9525">
            <a:noFill/>
            <a:miter lim="800000"/>
            <a:headEnd/>
            <a:tailEnd/>
          </a:ln>
        </p:spPr>
        <p:txBody>
          <a:bodyPr wrap="none">
            <a:spAutoFit/>
          </a:bodyPr>
          <a:lstStyle/>
          <a:p>
            <a:r>
              <a:rPr lang="en-GB" sz="800" b="0" dirty="0"/>
              <a:t>500</a:t>
            </a:r>
          </a:p>
        </p:txBody>
      </p:sp>
      <p:sp>
        <p:nvSpPr>
          <p:cNvPr id="7213" name="TextBox 25"/>
          <p:cNvSpPr txBox="1">
            <a:spLocks noChangeArrowheads="1"/>
          </p:cNvSpPr>
          <p:nvPr/>
        </p:nvSpPr>
        <p:spPr bwMode="auto">
          <a:xfrm>
            <a:off x="663575" y="1587500"/>
            <a:ext cx="358775" cy="214313"/>
          </a:xfrm>
          <a:prstGeom prst="rect">
            <a:avLst/>
          </a:prstGeom>
          <a:noFill/>
          <a:ln w="9525">
            <a:noFill/>
            <a:miter lim="800000"/>
            <a:headEnd/>
            <a:tailEnd/>
          </a:ln>
        </p:spPr>
        <p:txBody>
          <a:bodyPr wrap="none">
            <a:spAutoFit/>
          </a:bodyPr>
          <a:lstStyle/>
          <a:p>
            <a:r>
              <a:rPr lang="en-GB" sz="800" b="0" dirty="0"/>
              <a:t>400</a:t>
            </a:r>
          </a:p>
        </p:txBody>
      </p:sp>
      <p:sp>
        <p:nvSpPr>
          <p:cNvPr id="7214" name="TextBox 26"/>
          <p:cNvSpPr txBox="1">
            <a:spLocks noChangeArrowheads="1"/>
          </p:cNvSpPr>
          <p:nvPr/>
        </p:nvSpPr>
        <p:spPr bwMode="auto">
          <a:xfrm>
            <a:off x="663575" y="1744663"/>
            <a:ext cx="358775" cy="214312"/>
          </a:xfrm>
          <a:prstGeom prst="rect">
            <a:avLst/>
          </a:prstGeom>
          <a:noFill/>
          <a:ln w="9525">
            <a:noFill/>
            <a:miter lim="800000"/>
            <a:headEnd/>
            <a:tailEnd/>
          </a:ln>
        </p:spPr>
        <p:txBody>
          <a:bodyPr wrap="none">
            <a:spAutoFit/>
          </a:bodyPr>
          <a:lstStyle/>
          <a:p>
            <a:r>
              <a:rPr lang="en-GB" sz="800" b="0" dirty="0"/>
              <a:t>300</a:t>
            </a:r>
          </a:p>
        </p:txBody>
      </p:sp>
      <p:sp>
        <p:nvSpPr>
          <p:cNvPr id="7215" name="TextBox 27"/>
          <p:cNvSpPr txBox="1">
            <a:spLocks noChangeArrowheads="1"/>
          </p:cNvSpPr>
          <p:nvPr/>
        </p:nvSpPr>
        <p:spPr bwMode="auto">
          <a:xfrm>
            <a:off x="668338" y="1897063"/>
            <a:ext cx="358775" cy="214312"/>
          </a:xfrm>
          <a:prstGeom prst="rect">
            <a:avLst/>
          </a:prstGeom>
          <a:noFill/>
          <a:ln w="9525">
            <a:noFill/>
            <a:miter lim="800000"/>
            <a:headEnd/>
            <a:tailEnd/>
          </a:ln>
        </p:spPr>
        <p:txBody>
          <a:bodyPr wrap="none">
            <a:spAutoFit/>
          </a:bodyPr>
          <a:lstStyle/>
          <a:p>
            <a:r>
              <a:rPr lang="en-GB" sz="800" b="0" dirty="0"/>
              <a:t>200</a:t>
            </a:r>
          </a:p>
        </p:txBody>
      </p:sp>
      <p:sp>
        <p:nvSpPr>
          <p:cNvPr id="7216" name="TextBox 28"/>
          <p:cNvSpPr txBox="1">
            <a:spLocks noChangeArrowheads="1"/>
          </p:cNvSpPr>
          <p:nvPr/>
        </p:nvSpPr>
        <p:spPr bwMode="auto">
          <a:xfrm>
            <a:off x="673100" y="2049463"/>
            <a:ext cx="358775" cy="214312"/>
          </a:xfrm>
          <a:prstGeom prst="rect">
            <a:avLst/>
          </a:prstGeom>
          <a:noFill/>
          <a:ln w="9525">
            <a:noFill/>
            <a:miter lim="800000"/>
            <a:headEnd/>
            <a:tailEnd/>
          </a:ln>
        </p:spPr>
        <p:txBody>
          <a:bodyPr wrap="none">
            <a:spAutoFit/>
          </a:bodyPr>
          <a:lstStyle/>
          <a:p>
            <a:r>
              <a:rPr lang="en-GB" sz="800" b="0" dirty="0"/>
              <a:t>100</a:t>
            </a:r>
          </a:p>
        </p:txBody>
      </p:sp>
      <p:sp>
        <p:nvSpPr>
          <p:cNvPr id="7217" name="TextBox 29"/>
          <p:cNvSpPr txBox="1">
            <a:spLocks noChangeArrowheads="1"/>
          </p:cNvSpPr>
          <p:nvPr/>
        </p:nvSpPr>
        <p:spPr bwMode="auto">
          <a:xfrm>
            <a:off x="758825" y="2220913"/>
            <a:ext cx="242888" cy="214312"/>
          </a:xfrm>
          <a:prstGeom prst="rect">
            <a:avLst/>
          </a:prstGeom>
          <a:noFill/>
          <a:ln w="9525">
            <a:noFill/>
            <a:miter lim="800000"/>
            <a:headEnd/>
            <a:tailEnd/>
          </a:ln>
        </p:spPr>
        <p:txBody>
          <a:bodyPr wrap="none">
            <a:spAutoFit/>
          </a:bodyPr>
          <a:lstStyle/>
          <a:p>
            <a:r>
              <a:rPr lang="en-GB" sz="800" b="0" dirty="0"/>
              <a:t>0</a:t>
            </a:r>
          </a:p>
        </p:txBody>
      </p:sp>
      <p:cxnSp>
        <p:nvCxnSpPr>
          <p:cNvPr id="7218" name="Straight Connector 30"/>
          <p:cNvCxnSpPr>
            <a:cxnSpLocks noChangeShapeType="1"/>
          </p:cNvCxnSpPr>
          <p:nvPr/>
        </p:nvCxnSpPr>
        <p:spPr bwMode="auto">
          <a:xfrm>
            <a:off x="944563" y="2497138"/>
            <a:ext cx="114300" cy="0"/>
          </a:xfrm>
          <a:prstGeom prst="line">
            <a:avLst/>
          </a:prstGeom>
          <a:noFill/>
          <a:ln w="19050" algn="ctr">
            <a:solidFill>
              <a:schemeClr val="tx1"/>
            </a:solidFill>
            <a:round/>
            <a:headEnd/>
            <a:tailEnd/>
          </a:ln>
        </p:spPr>
      </p:cxnSp>
      <p:cxnSp>
        <p:nvCxnSpPr>
          <p:cNvPr id="7219" name="Straight Connector 31"/>
          <p:cNvCxnSpPr>
            <a:cxnSpLocks noChangeShapeType="1"/>
          </p:cNvCxnSpPr>
          <p:nvPr/>
        </p:nvCxnSpPr>
        <p:spPr bwMode="auto">
          <a:xfrm>
            <a:off x="949325" y="2654300"/>
            <a:ext cx="114300" cy="0"/>
          </a:xfrm>
          <a:prstGeom prst="line">
            <a:avLst/>
          </a:prstGeom>
          <a:noFill/>
          <a:ln w="19050" algn="ctr">
            <a:solidFill>
              <a:schemeClr val="tx1"/>
            </a:solidFill>
            <a:round/>
            <a:headEnd/>
            <a:tailEnd/>
          </a:ln>
        </p:spPr>
      </p:cxnSp>
      <p:cxnSp>
        <p:nvCxnSpPr>
          <p:cNvPr id="7220" name="Straight Connector 32"/>
          <p:cNvCxnSpPr>
            <a:cxnSpLocks noChangeShapeType="1"/>
          </p:cNvCxnSpPr>
          <p:nvPr/>
        </p:nvCxnSpPr>
        <p:spPr bwMode="auto">
          <a:xfrm>
            <a:off x="939800" y="2811463"/>
            <a:ext cx="114300" cy="0"/>
          </a:xfrm>
          <a:prstGeom prst="line">
            <a:avLst/>
          </a:prstGeom>
          <a:noFill/>
          <a:ln w="19050" algn="ctr">
            <a:solidFill>
              <a:schemeClr val="tx1"/>
            </a:solidFill>
            <a:round/>
            <a:headEnd/>
            <a:tailEnd/>
          </a:ln>
        </p:spPr>
      </p:cxnSp>
      <p:cxnSp>
        <p:nvCxnSpPr>
          <p:cNvPr id="7221" name="Straight Connector 33"/>
          <p:cNvCxnSpPr>
            <a:cxnSpLocks noChangeShapeType="1"/>
          </p:cNvCxnSpPr>
          <p:nvPr/>
        </p:nvCxnSpPr>
        <p:spPr bwMode="auto">
          <a:xfrm>
            <a:off x="939800" y="2968625"/>
            <a:ext cx="114300" cy="0"/>
          </a:xfrm>
          <a:prstGeom prst="line">
            <a:avLst/>
          </a:prstGeom>
          <a:noFill/>
          <a:ln w="19050" algn="ctr">
            <a:solidFill>
              <a:schemeClr val="tx1"/>
            </a:solidFill>
            <a:round/>
            <a:headEnd/>
            <a:tailEnd/>
          </a:ln>
        </p:spPr>
      </p:cxnSp>
      <p:cxnSp>
        <p:nvCxnSpPr>
          <p:cNvPr id="7222" name="Straight Connector 34"/>
          <p:cNvCxnSpPr>
            <a:cxnSpLocks noChangeShapeType="1"/>
          </p:cNvCxnSpPr>
          <p:nvPr/>
        </p:nvCxnSpPr>
        <p:spPr bwMode="auto">
          <a:xfrm>
            <a:off x="944563" y="3125788"/>
            <a:ext cx="114300" cy="0"/>
          </a:xfrm>
          <a:prstGeom prst="line">
            <a:avLst/>
          </a:prstGeom>
          <a:noFill/>
          <a:ln w="19050" algn="ctr">
            <a:solidFill>
              <a:schemeClr val="tx1"/>
            </a:solidFill>
            <a:round/>
            <a:headEnd/>
            <a:tailEnd/>
          </a:ln>
        </p:spPr>
      </p:cxnSp>
      <p:sp>
        <p:nvSpPr>
          <p:cNvPr id="7223" name="TextBox 35"/>
          <p:cNvSpPr txBox="1">
            <a:spLocks noChangeArrowheads="1"/>
          </p:cNvSpPr>
          <p:nvPr/>
        </p:nvSpPr>
        <p:spPr bwMode="auto">
          <a:xfrm>
            <a:off x="639763" y="2382838"/>
            <a:ext cx="392112" cy="214312"/>
          </a:xfrm>
          <a:prstGeom prst="rect">
            <a:avLst/>
          </a:prstGeom>
          <a:noFill/>
          <a:ln w="9525">
            <a:noFill/>
            <a:miter lim="800000"/>
            <a:headEnd/>
            <a:tailEnd/>
          </a:ln>
        </p:spPr>
        <p:txBody>
          <a:bodyPr wrap="none">
            <a:spAutoFit/>
          </a:bodyPr>
          <a:lstStyle/>
          <a:p>
            <a:r>
              <a:rPr lang="en-GB" sz="800" b="0" dirty="0"/>
              <a:t>-100</a:t>
            </a:r>
          </a:p>
        </p:txBody>
      </p:sp>
      <p:sp>
        <p:nvSpPr>
          <p:cNvPr id="7224" name="TextBox 36"/>
          <p:cNvSpPr txBox="1">
            <a:spLocks noChangeArrowheads="1"/>
          </p:cNvSpPr>
          <p:nvPr/>
        </p:nvSpPr>
        <p:spPr bwMode="auto">
          <a:xfrm>
            <a:off x="644525" y="2535238"/>
            <a:ext cx="392113" cy="214312"/>
          </a:xfrm>
          <a:prstGeom prst="rect">
            <a:avLst/>
          </a:prstGeom>
          <a:noFill/>
          <a:ln w="9525">
            <a:noFill/>
            <a:miter lim="800000"/>
            <a:headEnd/>
            <a:tailEnd/>
          </a:ln>
        </p:spPr>
        <p:txBody>
          <a:bodyPr wrap="none">
            <a:spAutoFit/>
          </a:bodyPr>
          <a:lstStyle/>
          <a:p>
            <a:r>
              <a:rPr lang="en-GB" sz="800" b="0" dirty="0"/>
              <a:t>-200</a:t>
            </a:r>
          </a:p>
        </p:txBody>
      </p:sp>
      <p:sp>
        <p:nvSpPr>
          <p:cNvPr id="7225" name="TextBox 37"/>
          <p:cNvSpPr txBox="1">
            <a:spLocks noChangeArrowheads="1"/>
          </p:cNvSpPr>
          <p:nvPr/>
        </p:nvSpPr>
        <p:spPr bwMode="auto">
          <a:xfrm>
            <a:off x="635000" y="2692400"/>
            <a:ext cx="392113" cy="214313"/>
          </a:xfrm>
          <a:prstGeom prst="rect">
            <a:avLst/>
          </a:prstGeom>
          <a:noFill/>
          <a:ln w="9525">
            <a:noFill/>
            <a:miter lim="800000"/>
            <a:headEnd/>
            <a:tailEnd/>
          </a:ln>
        </p:spPr>
        <p:txBody>
          <a:bodyPr wrap="none">
            <a:spAutoFit/>
          </a:bodyPr>
          <a:lstStyle/>
          <a:p>
            <a:r>
              <a:rPr lang="en-GB" sz="800" b="0" dirty="0"/>
              <a:t>-300</a:t>
            </a:r>
          </a:p>
        </p:txBody>
      </p:sp>
      <p:sp>
        <p:nvSpPr>
          <p:cNvPr id="7226" name="TextBox 38"/>
          <p:cNvSpPr txBox="1">
            <a:spLocks noChangeArrowheads="1"/>
          </p:cNvSpPr>
          <p:nvPr/>
        </p:nvSpPr>
        <p:spPr bwMode="auto">
          <a:xfrm>
            <a:off x="635000" y="2844800"/>
            <a:ext cx="392113" cy="214313"/>
          </a:xfrm>
          <a:prstGeom prst="rect">
            <a:avLst/>
          </a:prstGeom>
          <a:noFill/>
          <a:ln w="9525">
            <a:noFill/>
            <a:miter lim="800000"/>
            <a:headEnd/>
            <a:tailEnd/>
          </a:ln>
        </p:spPr>
        <p:txBody>
          <a:bodyPr wrap="none">
            <a:spAutoFit/>
          </a:bodyPr>
          <a:lstStyle/>
          <a:p>
            <a:r>
              <a:rPr lang="en-GB" sz="800" b="0" dirty="0"/>
              <a:t>-400</a:t>
            </a:r>
          </a:p>
        </p:txBody>
      </p:sp>
      <p:sp>
        <p:nvSpPr>
          <p:cNvPr id="7227" name="TextBox 39"/>
          <p:cNvSpPr txBox="1">
            <a:spLocks noChangeArrowheads="1"/>
          </p:cNvSpPr>
          <p:nvPr/>
        </p:nvSpPr>
        <p:spPr bwMode="auto">
          <a:xfrm>
            <a:off x="639763" y="2997200"/>
            <a:ext cx="392112" cy="214313"/>
          </a:xfrm>
          <a:prstGeom prst="rect">
            <a:avLst/>
          </a:prstGeom>
          <a:noFill/>
          <a:ln w="9525">
            <a:noFill/>
            <a:miter lim="800000"/>
            <a:headEnd/>
            <a:tailEnd/>
          </a:ln>
        </p:spPr>
        <p:txBody>
          <a:bodyPr wrap="none">
            <a:spAutoFit/>
          </a:bodyPr>
          <a:lstStyle/>
          <a:p>
            <a:r>
              <a:rPr lang="en-GB" sz="800" b="0" dirty="0"/>
              <a:t>-500</a:t>
            </a:r>
          </a:p>
        </p:txBody>
      </p:sp>
      <p:cxnSp>
        <p:nvCxnSpPr>
          <p:cNvPr id="7228" name="Straight Connector 40"/>
          <p:cNvCxnSpPr>
            <a:cxnSpLocks noChangeShapeType="1"/>
          </p:cNvCxnSpPr>
          <p:nvPr/>
        </p:nvCxnSpPr>
        <p:spPr bwMode="auto">
          <a:xfrm>
            <a:off x="1401763" y="2330450"/>
            <a:ext cx="0" cy="104775"/>
          </a:xfrm>
          <a:prstGeom prst="line">
            <a:avLst/>
          </a:prstGeom>
          <a:noFill/>
          <a:ln w="19050" algn="ctr">
            <a:solidFill>
              <a:schemeClr val="tx1"/>
            </a:solidFill>
            <a:round/>
            <a:headEnd/>
            <a:tailEnd/>
          </a:ln>
        </p:spPr>
      </p:cxnSp>
      <p:cxnSp>
        <p:nvCxnSpPr>
          <p:cNvPr id="7229" name="Straight Connector 42"/>
          <p:cNvCxnSpPr>
            <a:cxnSpLocks noChangeShapeType="1"/>
          </p:cNvCxnSpPr>
          <p:nvPr/>
        </p:nvCxnSpPr>
        <p:spPr bwMode="auto">
          <a:xfrm>
            <a:off x="3911600" y="2336800"/>
            <a:ext cx="0" cy="104775"/>
          </a:xfrm>
          <a:prstGeom prst="line">
            <a:avLst/>
          </a:prstGeom>
          <a:noFill/>
          <a:ln w="19050" algn="ctr">
            <a:solidFill>
              <a:schemeClr val="tx1"/>
            </a:solidFill>
            <a:round/>
            <a:headEnd/>
            <a:tailEnd/>
          </a:ln>
        </p:spPr>
      </p:cxnSp>
      <p:cxnSp>
        <p:nvCxnSpPr>
          <p:cNvPr id="7230" name="Straight Connector 43"/>
          <p:cNvCxnSpPr>
            <a:cxnSpLocks noChangeShapeType="1"/>
          </p:cNvCxnSpPr>
          <p:nvPr/>
        </p:nvCxnSpPr>
        <p:spPr bwMode="auto">
          <a:xfrm>
            <a:off x="3552825" y="2336800"/>
            <a:ext cx="0" cy="104775"/>
          </a:xfrm>
          <a:prstGeom prst="line">
            <a:avLst/>
          </a:prstGeom>
          <a:noFill/>
          <a:ln w="19050" algn="ctr">
            <a:solidFill>
              <a:schemeClr val="tx1"/>
            </a:solidFill>
            <a:round/>
            <a:headEnd/>
            <a:tailEnd/>
          </a:ln>
        </p:spPr>
      </p:cxnSp>
      <p:cxnSp>
        <p:nvCxnSpPr>
          <p:cNvPr id="7231" name="Straight Connector 44"/>
          <p:cNvCxnSpPr>
            <a:cxnSpLocks noChangeShapeType="1"/>
          </p:cNvCxnSpPr>
          <p:nvPr/>
        </p:nvCxnSpPr>
        <p:spPr bwMode="auto">
          <a:xfrm>
            <a:off x="3195638" y="2336800"/>
            <a:ext cx="0" cy="104775"/>
          </a:xfrm>
          <a:prstGeom prst="line">
            <a:avLst/>
          </a:prstGeom>
          <a:noFill/>
          <a:ln w="19050" algn="ctr">
            <a:solidFill>
              <a:schemeClr val="tx1"/>
            </a:solidFill>
            <a:round/>
            <a:headEnd/>
            <a:tailEnd/>
          </a:ln>
        </p:spPr>
      </p:cxnSp>
      <p:cxnSp>
        <p:nvCxnSpPr>
          <p:cNvPr id="7232" name="Straight Connector 45"/>
          <p:cNvCxnSpPr>
            <a:cxnSpLocks noChangeShapeType="1"/>
          </p:cNvCxnSpPr>
          <p:nvPr/>
        </p:nvCxnSpPr>
        <p:spPr bwMode="auto">
          <a:xfrm>
            <a:off x="2836863" y="2332038"/>
            <a:ext cx="0" cy="104775"/>
          </a:xfrm>
          <a:prstGeom prst="line">
            <a:avLst/>
          </a:prstGeom>
          <a:noFill/>
          <a:ln w="19050" algn="ctr">
            <a:solidFill>
              <a:schemeClr val="tx1"/>
            </a:solidFill>
            <a:round/>
            <a:headEnd/>
            <a:tailEnd/>
          </a:ln>
        </p:spPr>
      </p:cxnSp>
      <p:cxnSp>
        <p:nvCxnSpPr>
          <p:cNvPr id="7233" name="Straight Connector 46"/>
          <p:cNvCxnSpPr>
            <a:cxnSpLocks noChangeShapeType="1"/>
          </p:cNvCxnSpPr>
          <p:nvPr/>
        </p:nvCxnSpPr>
        <p:spPr bwMode="auto">
          <a:xfrm>
            <a:off x="2478088" y="2332038"/>
            <a:ext cx="0" cy="104775"/>
          </a:xfrm>
          <a:prstGeom prst="line">
            <a:avLst/>
          </a:prstGeom>
          <a:noFill/>
          <a:ln w="19050" algn="ctr">
            <a:solidFill>
              <a:schemeClr val="tx1"/>
            </a:solidFill>
            <a:round/>
            <a:headEnd/>
            <a:tailEnd/>
          </a:ln>
        </p:spPr>
      </p:cxnSp>
      <p:cxnSp>
        <p:nvCxnSpPr>
          <p:cNvPr id="7234" name="Straight Connector 47"/>
          <p:cNvCxnSpPr>
            <a:cxnSpLocks noChangeShapeType="1"/>
          </p:cNvCxnSpPr>
          <p:nvPr/>
        </p:nvCxnSpPr>
        <p:spPr bwMode="auto">
          <a:xfrm>
            <a:off x="1760538" y="2332038"/>
            <a:ext cx="0" cy="104775"/>
          </a:xfrm>
          <a:prstGeom prst="line">
            <a:avLst/>
          </a:prstGeom>
          <a:noFill/>
          <a:ln w="19050" algn="ctr">
            <a:solidFill>
              <a:schemeClr val="tx1"/>
            </a:solidFill>
            <a:round/>
            <a:headEnd/>
            <a:tailEnd/>
          </a:ln>
        </p:spPr>
      </p:cxnSp>
      <p:cxnSp>
        <p:nvCxnSpPr>
          <p:cNvPr id="7235" name="Straight Connector 48"/>
          <p:cNvCxnSpPr>
            <a:cxnSpLocks noChangeShapeType="1"/>
          </p:cNvCxnSpPr>
          <p:nvPr/>
        </p:nvCxnSpPr>
        <p:spPr bwMode="auto">
          <a:xfrm>
            <a:off x="2119313" y="2332038"/>
            <a:ext cx="0" cy="104775"/>
          </a:xfrm>
          <a:prstGeom prst="line">
            <a:avLst/>
          </a:prstGeom>
          <a:noFill/>
          <a:ln w="19050" algn="ctr">
            <a:solidFill>
              <a:schemeClr val="tx1"/>
            </a:solidFill>
            <a:round/>
            <a:headEnd/>
            <a:tailEnd/>
          </a:ln>
        </p:spPr>
      </p:cxnSp>
      <p:sp>
        <p:nvSpPr>
          <p:cNvPr id="7236" name="Rectangle 49"/>
          <p:cNvSpPr>
            <a:spLocks noChangeArrowheads="1"/>
          </p:cNvSpPr>
          <p:nvPr/>
        </p:nvSpPr>
        <p:spPr bwMode="auto">
          <a:xfrm>
            <a:off x="371475" y="935038"/>
            <a:ext cx="4195763" cy="2649537"/>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cxnSp>
        <p:nvCxnSpPr>
          <p:cNvPr id="7237" name="Straight Arrow Connector 70"/>
          <p:cNvCxnSpPr>
            <a:cxnSpLocks noChangeShapeType="1"/>
          </p:cNvCxnSpPr>
          <p:nvPr/>
        </p:nvCxnSpPr>
        <p:spPr bwMode="auto">
          <a:xfrm flipV="1">
            <a:off x="1062038" y="3997325"/>
            <a:ext cx="0" cy="1939925"/>
          </a:xfrm>
          <a:prstGeom prst="straightConnector1">
            <a:avLst/>
          </a:prstGeom>
          <a:noFill/>
          <a:ln w="19050" algn="ctr">
            <a:solidFill>
              <a:schemeClr val="tx1"/>
            </a:solidFill>
            <a:round/>
            <a:headEnd/>
            <a:tailEnd type="arrow" w="med" len="med"/>
          </a:ln>
        </p:spPr>
      </p:cxnSp>
      <p:cxnSp>
        <p:nvCxnSpPr>
          <p:cNvPr id="7238" name="Straight Arrow Connector 71"/>
          <p:cNvCxnSpPr>
            <a:cxnSpLocks noChangeShapeType="1"/>
          </p:cNvCxnSpPr>
          <p:nvPr/>
        </p:nvCxnSpPr>
        <p:spPr bwMode="auto">
          <a:xfrm>
            <a:off x="1062038" y="4984750"/>
            <a:ext cx="3233737" cy="0"/>
          </a:xfrm>
          <a:prstGeom prst="straightConnector1">
            <a:avLst/>
          </a:prstGeom>
          <a:noFill/>
          <a:ln w="19050" algn="ctr">
            <a:solidFill>
              <a:schemeClr val="tx1"/>
            </a:solidFill>
            <a:round/>
            <a:headEnd/>
            <a:tailEnd type="arrow" w="med" len="med"/>
          </a:ln>
        </p:spPr>
      </p:cxnSp>
      <p:cxnSp>
        <p:nvCxnSpPr>
          <p:cNvPr id="7239" name="Straight Connector 72"/>
          <p:cNvCxnSpPr>
            <a:cxnSpLocks noChangeShapeType="1"/>
          </p:cNvCxnSpPr>
          <p:nvPr/>
        </p:nvCxnSpPr>
        <p:spPr bwMode="auto">
          <a:xfrm>
            <a:off x="947738" y="4984750"/>
            <a:ext cx="114300" cy="0"/>
          </a:xfrm>
          <a:prstGeom prst="line">
            <a:avLst/>
          </a:prstGeom>
          <a:noFill/>
          <a:ln w="19050" algn="ctr">
            <a:solidFill>
              <a:schemeClr val="tx1"/>
            </a:solidFill>
            <a:round/>
            <a:headEnd/>
            <a:tailEnd/>
          </a:ln>
        </p:spPr>
      </p:cxnSp>
      <p:cxnSp>
        <p:nvCxnSpPr>
          <p:cNvPr id="7240" name="Straight Connector 73"/>
          <p:cNvCxnSpPr>
            <a:cxnSpLocks noChangeShapeType="1"/>
          </p:cNvCxnSpPr>
          <p:nvPr/>
        </p:nvCxnSpPr>
        <p:spPr bwMode="auto">
          <a:xfrm>
            <a:off x="947738" y="4198938"/>
            <a:ext cx="114300" cy="0"/>
          </a:xfrm>
          <a:prstGeom prst="line">
            <a:avLst/>
          </a:prstGeom>
          <a:noFill/>
          <a:ln w="19050" algn="ctr">
            <a:solidFill>
              <a:schemeClr val="tx1"/>
            </a:solidFill>
            <a:round/>
            <a:headEnd/>
            <a:tailEnd/>
          </a:ln>
        </p:spPr>
      </p:cxnSp>
      <p:cxnSp>
        <p:nvCxnSpPr>
          <p:cNvPr id="7241" name="Straight Connector 74"/>
          <p:cNvCxnSpPr>
            <a:cxnSpLocks noChangeShapeType="1"/>
          </p:cNvCxnSpPr>
          <p:nvPr/>
        </p:nvCxnSpPr>
        <p:spPr bwMode="auto">
          <a:xfrm>
            <a:off x="952500" y="4356100"/>
            <a:ext cx="114300" cy="0"/>
          </a:xfrm>
          <a:prstGeom prst="line">
            <a:avLst/>
          </a:prstGeom>
          <a:noFill/>
          <a:ln w="19050" algn="ctr">
            <a:solidFill>
              <a:schemeClr val="tx1"/>
            </a:solidFill>
            <a:round/>
            <a:headEnd/>
            <a:tailEnd/>
          </a:ln>
        </p:spPr>
      </p:cxnSp>
      <p:cxnSp>
        <p:nvCxnSpPr>
          <p:cNvPr id="7242" name="Straight Connector 75"/>
          <p:cNvCxnSpPr>
            <a:cxnSpLocks noChangeShapeType="1"/>
          </p:cNvCxnSpPr>
          <p:nvPr/>
        </p:nvCxnSpPr>
        <p:spPr bwMode="auto">
          <a:xfrm>
            <a:off x="942975" y="4513263"/>
            <a:ext cx="114300" cy="0"/>
          </a:xfrm>
          <a:prstGeom prst="line">
            <a:avLst/>
          </a:prstGeom>
          <a:noFill/>
          <a:ln w="19050" algn="ctr">
            <a:solidFill>
              <a:schemeClr val="tx1"/>
            </a:solidFill>
            <a:round/>
            <a:headEnd/>
            <a:tailEnd/>
          </a:ln>
        </p:spPr>
      </p:cxnSp>
      <p:cxnSp>
        <p:nvCxnSpPr>
          <p:cNvPr id="7243" name="Straight Connector 76"/>
          <p:cNvCxnSpPr>
            <a:cxnSpLocks noChangeShapeType="1"/>
          </p:cNvCxnSpPr>
          <p:nvPr/>
        </p:nvCxnSpPr>
        <p:spPr bwMode="auto">
          <a:xfrm>
            <a:off x="942975" y="4670425"/>
            <a:ext cx="114300" cy="0"/>
          </a:xfrm>
          <a:prstGeom prst="line">
            <a:avLst/>
          </a:prstGeom>
          <a:noFill/>
          <a:ln w="19050" algn="ctr">
            <a:solidFill>
              <a:schemeClr val="tx1"/>
            </a:solidFill>
            <a:round/>
            <a:headEnd/>
            <a:tailEnd/>
          </a:ln>
        </p:spPr>
      </p:cxnSp>
      <p:cxnSp>
        <p:nvCxnSpPr>
          <p:cNvPr id="7244" name="Straight Connector 77"/>
          <p:cNvCxnSpPr>
            <a:cxnSpLocks noChangeShapeType="1"/>
          </p:cNvCxnSpPr>
          <p:nvPr/>
        </p:nvCxnSpPr>
        <p:spPr bwMode="auto">
          <a:xfrm>
            <a:off x="947738" y="4827588"/>
            <a:ext cx="114300" cy="0"/>
          </a:xfrm>
          <a:prstGeom prst="line">
            <a:avLst/>
          </a:prstGeom>
          <a:noFill/>
          <a:ln w="19050" algn="ctr">
            <a:solidFill>
              <a:schemeClr val="tx1"/>
            </a:solidFill>
            <a:round/>
            <a:headEnd/>
            <a:tailEnd/>
          </a:ln>
        </p:spPr>
      </p:cxnSp>
      <p:sp>
        <p:nvSpPr>
          <p:cNvPr id="7245" name="TextBox 78"/>
          <p:cNvSpPr txBox="1">
            <a:spLocks noChangeArrowheads="1"/>
          </p:cNvSpPr>
          <p:nvPr/>
        </p:nvSpPr>
        <p:spPr bwMode="auto">
          <a:xfrm>
            <a:off x="666750" y="4084638"/>
            <a:ext cx="357188" cy="215900"/>
          </a:xfrm>
          <a:prstGeom prst="rect">
            <a:avLst/>
          </a:prstGeom>
          <a:noFill/>
          <a:ln w="9525">
            <a:noFill/>
            <a:miter lim="800000"/>
            <a:headEnd/>
            <a:tailEnd/>
          </a:ln>
        </p:spPr>
        <p:txBody>
          <a:bodyPr wrap="none">
            <a:spAutoFit/>
          </a:bodyPr>
          <a:lstStyle/>
          <a:p>
            <a:r>
              <a:rPr lang="en-GB" sz="800" b="0" dirty="0"/>
              <a:t>500</a:t>
            </a:r>
          </a:p>
        </p:txBody>
      </p:sp>
      <p:sp>
        <p:nvSpPr>
          <p:cNvPr id="7246" name="TextBox 79"/>
          <p:cNvSpPr txBox="1">
            <a:spLocks noChangeArrowheads="1"/>
          </p:cNvSpPr>
          <p:nvPr/>
        </p:nvSpPr>
        <p:spPr bwMode="auto">
          <a:xfrm>
            <a:off x="666750" y="4237038"/>
            <a:ext cx="357188" cy="215900"/>
          </a:xfrm>
          <a:prstGeom prst="rect">
            <a:avLst/>
          </a:prstGeom>
          <a:noFill/>
          <a:ln w="9525">
            <a:noFill/>
            <a:miter lim="800000"/>
            <a:headEnd/>
            <a:tailEnd/>
          </a:ln>
        </p:spPr>
        <p:txBody>
          <a:bodyPr wrap="none">
            <a:spAutoFit/>
          </a:bodyPr>
          <a:lstStyle/>
          <a:p>
            <a:r>
              <a:rPr lang="en-GB" sz="800" b="0" dirty="0"/>
              <a:t>400</a:t>
            </a:r>
          </a:p>
        </p:txBody>
      </p:sp>
      <p:sp>
        <p:nvSpPr>
          <p:cNvPr id="7247" name="TextBox 80"/>
          <p:cNvSpPr txBox="1">
            <a:spLocks noChangeArrowheads="1"/>
          </p:cNvSpPr>
          <p:nvPr/>
        </p:nvSpPr>
        <p:spPr bwMode="auto">
          <a:xfrm>
            <a:off x="666750" y="4394200"/>
            <a:ext cx="357188" cy="215900"/>
          </a:xfrm>
          <a:prstGeom prst="rect">
            <a:avLst/>
          </a:prstGeom>
          <a:noFill/>
          <a:ln w="9525">
            <a:noFill/>
            <a:miter lim="800000"/>
            <a:headEnd/>
            <a:tailEnd/>
          </a:ln>
        </p:spPr>
        <p:txBody>
          <a:bodyPr wrap="none">
            <a:spAutoFit/>
          </a:bodyPr>
          <a:lstStyle/>
          <a:p>
            <a:r>
              <a:rPr lang="en-GB" sz="800" b="0" dirty="0"/>
              <a:t>300</a:t>
            </a:r>
          </a:p>
        </p:txBody>
      </p:sp>
      <p:sp>
        <p:nvSpPr>
          <p:cNvPr id="7248" name="TextBox 81"/>
          <p:cNvSpPr txBox="1">
            <a:spLocks noChangeArrowheads="1"/>
          </p:cNvSpPr>
          <p:nvPr/>
        </p:nvSpPr>
        <p:spPr bwMode="auto">
          <a:xfrm>
            <a:off x="671513" y="4546600"/>
            <a:ext cx="357187" cy="215900"/>
          </a:xfrm>
          <a:prstGeom prst="rect">
            <a:avLst/>
          </a:prstGeom>
          <a:noFill/>
          <a:ln w="9525">
            <a:noFill/>
            <a:miter lim="800000"/>
            <a:headEnd/>
            <a:tailEnd/>
          </a:ln>
        </p:spPr>
        <p:txBody>
          <a:bodyPr wrap="none">
            <a:spAutoFit/>
          </a:bodyPr>
          <a:lstStyle/>
          <a:p>
            <a:r>
              <a:rPr lang="en-GB" sz="800" b="0" dirty="0"/>
              <a:t>200</a:t>
            </a:r>
          </a:p>
        </p:txBody>
      </p:sp>
      <p:sp>
        <p:nvSpPr>
          <p:cNvPr id="7249" name="TextBox 82"/>
          <p:cNvSpPr txBox="1">
            <a:spLocks noChangeArrowheads="1"/>
          </p:cNvSpPr>
          <p:nvPr/>
        </p:nvSpPr>
        <p:spPr bwMode="auto">
          <a:xfrm>
            <a:off x="676275" y="4699000"/>
            <a:ext cx="357188" cy="215900"/>
          </a:xfrm>
          <a:prstGeom prst="rect">
            <a:avLst/>
          </a:prstGeom>
          <a:noFill/>
          <a:ln w="9525">
            <a:noFill/>
            <a:miter lim="800000"/>
            <a:headEnd/>
            <a:tailEnd/>
          </a:ln>
        </p:spPr>
        <p:txBody>
          <a:bodyPr wrap="none">
            <a:spAutoFit/>
          </a:bodyPr>
          <a:lstStyle/>
          <a:p>
            <a:r>
              <a:rPr lang="en-GB" sz="800" b="0" dirty="0"/>
              <a:t>100</a:t>
            </a:r>
          </a:p>
        </p:txBody>
      </p:sp>
      <p:sp>
        <p:nvSpPr>
          <p:cNvPr id="7250" name="TextBox 83"/>
          <p:cNvSpPr txBox="1">
            <a:spLocks noChangeArrowheads="1"/>
          </p:cNvSpPr>
          <p:nvPr/>
        </p:nvSpPr>
        <p:spPr bwMode="auto">
          <a:xfrm>
            <a:off x="762000" y="4870450"/>
            <a:ext cx="241300" cy="215900"/>
          </a:xfrm>
          <a:prstGeom prst="rect">
            <a:avLst/>
          </a:prstGeom>
          <a:noFill/>
          <a:ln w="9525">
            <a:noFill/>
            <a:miter lim="800000"/>
            <a:headEnd/>
            <a:tailEnd/>
          </a:ln>
        </p:spPr>
        <p:txBody>
          <a:bodyPr wrap="none">
            <a:spAutoFit/>
          </a:bodyPr>
          <a:lstStyle/>
          <a:p>
            <a:r>
              <a:rPr lang="en-GB" sz="800" b="0" dirty="0"/>
              <a:t>0</a:t>
            </a:r>
          </a:p>
        </p:txBody>
      </p:sp>
      <p:cxnSp>
        <p:nvCxnSpPr>
          <p:cNvPr id="7251" name="Straight Connector 84"/>
          <p:cNvCxnSpPr>
            <a:cxnSpLocks noChangeShapeType="1"/>
          </p:cNvCxnSpPr>
          <p:nvPr/>
        </p:nvCxnSpPr>
        <p:spPr bwMode="auto">
          <a:xfrm>
            <a:off x="947738" y="5146675"/>
            <a:ext cx="114300" cy="0"/>
          </a:xfrm>
          <a:prstGeom prst="line">
            <a:avLst/>
          </a:prstGeom>
          <a:noFill/>
          <a:ln w="19050" algn="ctr">
            <a:solidFill>
              <a:schemeClr val="tx1"/>
            </a:solidFill>
            <a:round/>
            <a:headEnd/>
            <a:tailEnd/>
          </a:ln>
        </p:spPr>
      </p:cxnSp>
      <p:cxnSp>
        <p:nvCxnSpPr>
          <p:cNvPr id="7252" name="Straight Connector 85"/>
          <p:cNvCxnSpPr>
            <a:cxnSpLocks noChangeShapeType="1"/>
          </p:cNvCxnSpPr>
          <p:nvPr/>
        </p:nvCxnSpPr>
        <p:spPr bwMode="auto">
          <a:xfrm>
            <a:off x="952500" y="5303838"/>
            <a:ext cx="114300" cy="0"/>
          </a:xfrm>
          <a:prstGeom prst="line">
            <a:avLst/>
          </a:prstGeom>
          <a:noFill/>
          <a:ln w="19050" algn="ctr">
            <a:solidFill>
              <a:schemeClr val="tx1"/>
            </a:solidFill>
            <a:round/>
            <a:headEnd/>
            <a:tailEnd/>
          </a:ln>
        </p:spPr>
      </p:cxnSp>
      <p:cxnSp>
        <p:nvCxnSpPr>
          <p:cNvPr id="7253" name="Straight Connector 86"/>
          <p:cNvCxnSpPr>
            <a:cxnSpLocks noChangeShapeType="1"/>
          </p:cNvCxnSpPr>
          <p:nvPr/>
        </p:nvCxnSpPr>
        <p:spPr bwMode="auto">
          <a:xfrm>
            <a:off x="942975" y="5461000"/>
            <a:ext cx="114300" cy="0"/>
          </a:xfrm>
          <a:prstGeom prst="line">
            <a:avLst/>
          </a:prstGeom>
          <a:noFill/>
          <a:ln w="19050" algn="ctr">
            <a:solidFill>
              <a:schemeClr val="tx1"/>
            </a:solidFill>
            <a:round/>
            <a:headEnd/>
            <a:tailEnd/>
          </a:ln>
        </p:spPr>
      </p:cxnSp>
      <p:cxnSp>
        <p:nvCxnSpPr>
          <p:cNvPr id="7254" name="Straight Connector 87"/>
          <p:cNvCxnSpPr>
            <a:cxnSpLocks noChangeShapeType="1"/>
          </p:cNvCxnSpPr>
          <p:nvPr/>
        </p:nvCxnSpPr>
        <p:spPr bwMode="auto">
          <a:xfrm>
            <a:off x="942975" y="5618163"/>
            <a:ext cx="114300" cy="0"/>
          </a:xfrm>
          <a:prstGeom prst="line">
            <a:avLst/>
          </a:prstGeom>
          <a:noFill/>
          <a:ln w="19050" algn="ctr">
            <a:solidFill>
              <a:schemeClr val="tx1"/>
            </a:solidFill>
            <a:round/>
            <a:headEnd/>
            <a:tailEnd/>
          </a:ln>
        </p:spPr>
      </p:cxnSp>
      <p:cxnSp>
        <p:nvCxnSpPr>
          <p:cNvPr id="7255" name="Straight Connector 88"/>
          <p:cNvCxnSpPr>
            <a:cxnSpLocks noChangeShapeType="1"/>
          </p:cNvCxnSpPr>
          <p:nvPr/>
        </p:nvCxnSpPr>
        <p:spPr bwMode="auto">
          <a:xfrm>
            <a:off x="947738" y="5775325"/>
            <a:ext cx="114300" cy="0"/>
          </a:xfrm>
          <a:prstGeom prst="line">
            <a:avLst/>
          </a:prstGeom>
          <a:noFill/>
          <a:ln w="19050" algn="ctr">
            <a:solidFill>
              <a:schemeClr val="tx1"/>
            </a:solidFill>
            <a:round/>
            <a:headEnd/>
            <a:tailEnd/>
          </a:ln>
        </p:spPr>
      </p:cxnSp>
      <p:sp>
        <p:nvSpPr>
          <p:cNvPr id="7256" name="TextBox 89"/>
          <p:cNvSpPr txBox="1">
            <a:spLocks noChangeArrowheads="1"/>
          </p:cNvSpPr>
          <p:nvPr/>
        </p:nvSpPr>
        <p:spPr bwMode="auto">
          <a:xfrm>
            <a:off x="642938" y="5032375"/>
            <a:ext cx="390525" cy="215900"/>
          </a:xfrm>
          <a:prstGeom prst="rect">
            <a:avLst/>
          </a:prstGeom>
          <a:noFill/>
          <a:ln w="9525">
            <a:noFill/>
            <a:miter lim="800000"/>
            <a:headEnd/>
            <a:tailEnd/>
          </a:ln>
        </p:spPr>
        <p:txBody>
          <a:bodyPr wrap="none">
            <a:spAutoFit/>
          </a:bodyPr>
          <a:lstStyle/>
          <a:p>
            <a:r>
              <a:rPr lang="en-GB" sz="800" b="0" dirty="0"/>
              <a:t>-100</a:t>
            </a:r>
          </a:p>
        </p:txBody>
      </p:sp>
      <p:sp>
        <p:nvSpPr>
          <p:cNvPr id="7257" name="TextBox 90"/>
          <p:cNvSpPr txBox="1">
            <a:spLocks noChangeArrowheads="1"/>
          </p:cNvSpPr>
          <p:nvPr/>
        </p:nvSpPr>
        <p:spPr bwMode="auto">
          <a:xfrm>
            <a:off x="647700" y="5184775"/>
            <a:ext cx="390525" cy="215900"/>
          </a:xfrm>
          <a:prstGeom prst="rect">
            <a:avLst/>
          </a:prstGeom>
          <a:noFill/>
          <a:ln w="9525">
            <a:noFill/>
            <a:miter lim="800000"/>
            <a:headEnd/>
            <a:tailEnd/>
          </a:ln>
        </p:spPr>
        <p:txBody>
          <a:bodyPr wrap="none">
            <a:spAutoFit/>
          </a:bodyPr>
          <a:lstStyle/>
          <a:p>
            <a:r>
              <a:rPr lang="en-GB" sz="800" b="0" dirty="0"/>
              <a:t>-200</a:t>
            </a:r>
          </a:p>
        </p:txBody>
      </p:sp>
      <p:sp>
        <p:nvSpPr>
          <p:cNvPr id="7258" name="TextBox 91"/>
          <p:cNvSpPr txBox="1">
            <a:spLocks noChangeArrowheads="1"/>
          </p:cNvSpPr>
          <p:nvPr/>
        </p:nvSpPr>
        <p:spPr bwMode="auto">
          <a:xfrm>
            <a:off x="638175" y="5341938"/>
            <a:ext cx="390525" cy="215900"/>
          </a:xfrm>
          <a:prstGeom prst="rect">
            <a:avLst/>
          </a:prstGeom>
          <a:noFill/>
          <a:ln w="9525">
            <a:noFill/>
            <a:miter lim="800000"/>
            <a:headEnd/>
            <a:tailEnd/>
          </a:ln>
        </p:spPr>
        <p:txBody>
          <a:bodyPr wrap="none">
            <a:spAutoFit/>
          </a:bodyPr>
          <a:lstStyle/>
          <a:p>
            <a:r>
              <a:rPr lang="en-GB" sz="800" b="0" dirty="0"/>
              <a:t>-300</a:t>
            </a:r>
          </a:p>
        </p:txBody>
      </p:sp>
      <p:sp>
        <p:nvSpPr>
          <p:cNvPr id="7259" name="TextBox 92"/>
          <p:cNvSpPr txBox="1">
            <a:spLocks noChangeArrowheads="1"/>
          </p:cNvSpPr>
          <p:nvPr/>
        </p:nvSpPr>
        <p:spPr bwMode="auto">
          <a:xfrm>
            <a:off x="638175" y="5494338"/>
            <a:ext cx="390525" cy="215900"/>
          </a:xfrm>
          <a:prstGeom prst="rect">
            <a:avLst/>
          </a:prstGeom>
          <a:noFill/>
          <a:ln w="9525">
            <a:noFill/>
            <a:miter lim="800000"/>
            <a:headEnd/>
            <a:tailEnd/>
          </a:ln>
        </p:spPr>
        <p:txBody>
          <a:bodyPr wrap="none">
            <a:spAutoFit/>
          </a:bodyPr>
          <a:lstStyle/>
          <a:p>
            <a:r>
              <a:rPr lang="en-GB" sz="800" b="0" dirty="0"/>
              <a:t>-400</a:t>
            </a:r>
          </a:p>
        </p:txBody>
      </p:sp>
      <p:sp>
        <p:nvSpPr>
          <p:cNvPr id="7260" name="TextBox 93"/>
          <p:cNvSpPr txBox="1">
            <a:spLocks noChangeArrowheads="1"/>
          </p:cNvSpPr>
          <p:nvPr/>
        </p:nvSpPr>
        <p:spPr bwMode="auto">
          <a:xfrm>
            <a:off x="642938" y="5646738"/>
            <a:ext cx="390525" cy="215900"/>
          </a:xfrm>
          <a:prstGeom prst="rect">
            <a:avLst/>
          </a:prstGeom>
          <a:noFill/>
          <a:ln w="9525">
            <a:noFill/>
            <a:miter lim="800000"/>
            <a:headEnd/>
            <a:tailEnd/>
          </a:ln>
        </p:spPr>
        <p:txBody>
          <a:bodyPr wrap="none">
            <a:spAutoFit/>
          </a:bodyPr>
          <a:lstStyle/>
          <a:p>
            <a:r>
              <a:rPr lang="en-GB" sz="800" b="0" dirty="0"/>
              <a:t>-500</a:t>
            </a:r>
          </a:p>
        </p:txBody>
      </p:sp>
      <p:cxnSp>
        <p:nvCxnSpPr>
          <p:cNvPr id="7261" name="Straight Connector 94"/>
          <p:cNvCxnSpPr>
            <a:cxnSpLocks noChangeShapeType="1"/>
          </p:cNvCxnSpPr>
          <p:nvPr/>
        </p:nvCxnSpPr>
        <p:spPr bwMode="auto">
          <a:xfrm>
            <a:off x="1404938" y="4979988"/>
            <a:ext cx="0" cy="106362"/>
          </a:xfrm>
          <a:prstGeom prst="line">
            <a:avLst/>
          </a:prstGeom>
          <a:noFill/>
          <a:ln w="19050" algn="ctr">
            <a:solidFill>
              <a:schemeClr val="tx1"/>
            </a:solidFill>
            <a:round/>
            <a:headEnd/>
            <a:tailEnd/>
          </a:ln>
        </p:spPr>
      </p:cxnSp>
      <p:cxnSp>
        <p:nvCxnSpPr>
          <p:cNvPr id="7262" name="Straight Connector 95"/>
          <p:cNvCxnSpPr>
            <a:cxnSpLocks noChangeShapeType="1"/>
          </p:cNvCxnSpPr>
          <p:nvPr/>
        </p:nvCxnSpPr>
        <p:spPr bwMode="auto">
          <a:xfrm>
            <a:off x="3914775" y="4986338"/>
            <a:ext cx="0" cy="106362"/>
          </a:xfrm>
          <a:prstGeom prst="line">
            <a:avLst/>
          </a:prstGeom>
          <a:noFill/>
          <a:ln w="19050" algn="ctr">
            <a:solidFill>
              <a:schemeClr val="tx1"/>
            </a:solidFill>
            <a:round/>
            <a:headEnd/>
            <a:tailEnd/>
          </a:ln>
        </p:spPr>
      </p:cxnSp>
      <p:cxnSp>
        <p:nvCxnSpPr>
          <p:cNvPr id="7263" name="Straight Connector 96"/>
          <p:cNvCxnSpPr>
            <a:cxnSpLocks noChangeShapeType="1"/>
          </p:cNvCxnSpPr>
          <p:nvPr/>
        </p:nvCxnSpPr>
        <p:spPr bwMode="auto">
          <a:xfrm>
            <a:off x="3556000" y="4986338"/>
            <a:ext cx="0" cy="104775"/>
          </a:xfrm>
          <a:prstGeom prst="line">
            <a:avLst/>
          </a:prstGeom>
          <a:noFill/>
          <a:ln w="19050" algn="ctr">
            <a:solidFill>
              <a:schemeClr val="tx1"/>
            </a:solidFill>
            <a:round/>
            <a:headEnd/>
            <a:tailEnd/>
          </a:ln>
        </p:spPr>
      </p:cxnSp>
      <p:cxnSp>
        <p:nvCxnSpPr>
          <p:cNvPr id="7264" name="Straight Connector 97"/>
          <p:cNvCxnSpPr>
            <a:cxnSpLocks noChangeShapeType="1"/>
          </p:cNvCxnSpPr>
          <p:nvPr/>
        </p:nvCxnSpPr>
        <p:spPr bwMode="auto">
          <a:xfrm>
            <a:off x="3197225" y="4986338"/>
            <a:ext cx="0" cy="104775"/>
          </a:xfrm>
          <a:prstGeom prst="line">
            <a:avLst/>
          </a:prstGeom>
          <a:noFill/>
          <a:ln w="19050" algn="ctr">
            <a:solidFill>
              <a:schemeClr val="tx1"/>
            </a:solidFill>
            <a:round/>
            <a:headEnd/>
            <a:tailEnd/>
          </a:ln>
        </p:spPr>
      </p:cxnSp>
      <p:cxnSp>
        <p:nvCxnSpPr>
          <p:cNvPr id="7265" name="Straight Connector 98"/>
          <p:cNvCxnSpPr>
            <a:cxnSpLocks noChangeShapeType="1"/>
          </p:cNvCxnSpPr>
          <p:nvPr/>
        </p:nvCxnSpPr>
        <p:spPr bwMode="auto">
          <a:xfrm>
            <a:off x="2838450" y="4981575"/>
            <a:ext cx="0" cy="104775"/>
          </a:xfrm>
          <a:prstGeom prst="line">
            <a:avLst/>
          </a:prstGeom>
          <a:noFill/>
          <a:ln w="19050" algn="ctr">
            <a:solidFill>
              <a:schemeClr val="tx1"/>
            </a:solidFill>
            <a:round/>
            <a:headEnd/>
            <a:tailEnd/>
          </a:ln>
        </p:spPr>
      </p:cxnSp>
      <p:cxnSp>
        <p:nvCxnSpPr>
          <p:cNvPr id="7266" name="Straight Connector 99"/>
          <p:cNvCxnSpPr>
            <a:cxnSpLocks noChangeShapeType="1"/>
          </p:cNvCxnSpPr>
          <p:nvPr/>
        </p:nvCxnSpPr>
        <p:spPr bwMode="auto">
          <a:xfrm>
            <a:off x="2479675" y="4981575"/>
            <a:ext cx="0" cy="104775"/>
          </a:xfrm>
          <a:prstGeom prst="line">
            <a:avLst/>
          </a:prstGeom>
          <a:noFill/>
          <a:ln w="19050" algn="ctr">
            <a:solidFill>
              <a:schemeClr val="tx1"/>
            </a:solidFill>
            <a:round/>
            <a:headEnd/>
            <a:tailEnd/>
          </a:ln>
        </p:spPr>
      </p:cxnSp>
      <p:cxnSp>
        <p:nvCxnSpPr>
          <p:cNvPr id="7267" name="Straight Connector 100"/>
          <p:cNvCxnSpPr>
            <a:cxnSpLocks noChangeShapeType="1"/>
          </p:cNvCxnSpPr>
          <p:nvPr/>
        </p:nvCxnSpPr>
        <p:spPr bwMode="auto">
          <a:xfrm>
            <a:off x="1763713" y="4981575"/>
            <a:ext cx="0" cy="104775"/>
          </a:xfrm>
          <a:prstGeom prst="line">
            <a:avLst/>
          </a:prstGeom>
          <a:noFill/>
          <a:ln w="19050" algn="ctr">
            <a:solidFill>
              <a:schemeClr val="tx1"/>
            </a:solidFill>
            <a:round/>
            <a:headEnd/>
            <a:tailEnd/>
          </a:ln>
        </p:spPr>
      </p:cxnSp>
      <p:cxnSp>
        <p:nvCxnSpPr>
          <p:cNvPr id="7268" name="Straight Connector 101"/>
          <p:cNvCxnSpPr>
            <a:cxnSpLocks noChangeShapeType="1"/>
          </p:cNvCxnSpPr>
          <p:nvPr/>
        </p:nvCxnSpPr>
        <p:spPr bwMode="auto">
          <a:xfrm>
            <a:off x="2120900" y="4981575"/>
            <a:ext cx="0" cy="104775"/>
          </a:xfrm>
          <a:prstGeom prst="line">
            <a:avLst/>
          </a:prstGeom>
          <a:noFill/>
          <a:ln w="19050" algn="ctr">
            <a:solidFill>
              <a:schemeClr val="tx1"/>
            </a:solidFill>
            <a:round/>
            <a:headEnd/>
            <a:tailEnd/>
          </a:ln>
        </p:spPr>
      </p:cxnSp>
      <p:sp>
        <p:nvSpPr>
          <p:cNvPr id="7269" name="Rectangle 103"/>
          <p:cNvSpPr>
            <a:spLocks noChangeArrowheads="1"/>
          </p:cNvSpPr>
          <p:nvPr/>
        </p:nvSpPr>
        <p:spPr bwMode="auto">
          <a:xfrm>
            <a:off x="374650" y="3584575"/>
            <a:ext cx="4194175" cy="2649538"/>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sp>
        <p:nvSpPr>
          <p:cNvPr id="7270" name="TextBox 58"/>
          <p:cNvSpPr txBox="1">
            <a:spLocks noChangeArrowheads="1"/>
          </p:cNvSpPr>
          <p:nvPr/>
        </p:nvSpPr>
        <p:spPr bwMode="auto">
          <a:xfrm>
            <a:off x="434975" y="1008063"/>
            <a:ext cx="1370013" cy="276225"/>
          </a:xfrm>
          <a:prstGeom prst="rect">
            <a:avLst/>
          </a:prstGeom>
          <a:noFill/>
          <a:ln w="9525">
            <a:noFill/>
            <a:miter lim="800000"/>
            <a:headEnd/>
            <a:tailEnd/>
          </a:ln>
        </p:spPr>
        <p:txBody>
          <a:bodyPr wrap="none">
            <a:spAutoFit/>
          </a:bodyPr>
          <a:lstStyle/>
          <a:p>
            <a:r>
              <a:rPr lang="en-GB" dirty="0"/>
              <a:t>EA1 &amp; EA2 IUNs</a:t>
            </a:r>
          </a:p>
        </p:txBody>
      </p:sp>
      <p:sp>
        <p:nvSpPr>
          <p:cNvPr id="7271" name="TextBox 105"/>
          <p:cNvSpPr txBox="1">
            <a:spLocks noChangeArrowheads="1"/>
          </p:cNvSpPr>
          <p:nvPr/>
        </p:nvSpPr>
        <p:spPr bwMode="auto">
          <a:xfrm>
            <a:off x="436563" y="3657600"/>
            <a:ext cx="2733675" cy="276225"/>
          </a:xfrm>
          <a:prstGeom prst="rect">
            <a:avLst/>
          </a:prstGeom>
          <a:noFill/>
          <a:ln w="9525">
            <a:noFill/>
            <a:miter lim="800000"/>
            <a:headEnd/>
            <a:tailEnd/>
          </a:ln>
        </p:spPr>
        <p:txBody>
          <a:bodyPr wrap="none">
            <a:spAutoFit/>
          </a:bodyPr>
          <a:lstStyle/>
          <a:p>
            <a:r>
              <a:rPr lang="en-GB" dirty="0"/>
              <a:t>EA2 Interconnector Profile / MIUNs</a:t>
            </a:r>
          </a:p>
        </p:txBody>
      </p:sp>
      <p:sp>
        <p:nvSpPr>
          <p:cNvPr id="7272" name="TextBox 59"/>
          <p:cNvSpPr txBox="1">
            <a:spLocks noChangeArrowheads="1"/>
          </p:cNvSpPr>
          <p:nvPr/>
        </p:nvSpPr>
        <p:spPr bwMode="auto">
          <a:xfrm>
            <a:off x="4681538" y="1022350"/>
            <a:ext cx="4230687" cy="1816100"/>
          </a:xfrm>
          <a:prstGeom prst="rect">
            <a:avLst/>
          </a:prstGeom>
          <a:noFill/>
          <a:ln w="9525">
            <a:noFill/>
            <a:miter lim="800000"/>
            <a:headEnd/>
            <a:tailEnd/>
          </a:ln>
        </p:spPr>
        <p:txBody>
          <a:bodyPr>
            <a:spAutoFit/>
          </a:bodyPr>
          <a:lstStyle/>
          <a:p>
            <a:pPr marL="285750" indent="-285750">
              <a:buFont typeface="Arial" charset="0"/>
              <a:buChar char="•"/>
            </a:pPr>
            <a:r>
              <a:rPr lang="en-GB" sz="1600" b="0" dirty="0"/>
              <a:t>EA2 IUNs are in a different direction to EA1.</a:t>
            </a:r>
          </a:p>
          <a:p>
            <a:pPr marL="285750" indent="-285750">
              <a:buFont typeface="Arial" charset="0"/>
              <a:buChar char="•"/>
            </a:pPr>
            <a:endParaRPr lang="en-GB" sz="1600" b="0" dirty="0"/>
          </a:p>
          <a:p>
            <a:pPr marL="285750" indent="-285750">
              <a:buFont typeface="Arial" charset="0"/>
              <a:buChar char="•"/>
            </a:pPr>
            <a:r>
              <a:rPr lang="en-GB" sz="1600" b="0" dirty="0"/>
              <a:t>The change in net position will affect the Interconnector profile (e.g. net IUNs=0 in TP2).</a:t>
            </a:r>
          </a:p>
          <a:p>
            <a:pPr marL="285750" indent="-285750">
              <a:buFont typeface="Arial" charset="0"/>
              <a:buChar char="•"/>
            </a:pPr>
            <a:endParaRPr lang="en-GB" sz="1600" b="0" dirty="0"/>
          </a:p>
        </p:txBody>
      </p:sp>
      <p:sp>
        <p:nvSpPr>
          <p:cNvPr id="7273" name="TextBox 60"/>
          <p:cNvSpPr txBox="1">
            <a:spLocks noChangeArrowheads="1"/>
          </p:cNvSpPr>
          <p:nvPr/>
        </p:nvSpPr>
        <p:spPr bwMode="auto">
          <a:xfrm>
            <a:off x="1109663" y="2314575"/>
            <a:ext cx="242887" cy="214313"/>
          </a:xfrm>
          <a:prstGeom prst="rect">
            <a:avLst/>
          </a:prstGeom>
          <a:noFill/>
          <a:ln w="9525">
            <a:noFill/>
            <a:miter lim="800000"/>
            <a:headEnd/>
            <a:tailEnd/>
          </a:ln>
        </p:spPr>
        <p:txBody>
          <a:bodyPr wrap="none">
            <a:spAutoFit/>
          </a:bodyPr>
          <a:lstStyle/>
          <a:p>
            <a:r>
              <a:rPr lang="en-GB" sz="800" b="0" dirty="0"/>
              <a:t>1</a:t>
            </a:r>
          </a:p>
        </p:txBody>
      </p:sp>
      <p:sp>
        <p:nvSpPr>
          <p:cNvPr id="7274" name="TextBox 108"/>
          <p:cNvSpPr txBox="1">
            <a:spLocks noChangeArrowheads="1"/>
          </p:cNvSpPr>
          <p:nvPr/>
        </p:nvSpPr>
        <p:spPr bwMode="auto">
          <a:xfrm>
            <a:off x="1462088" y="2314575"/>
            <a:ext cx="242887" cy="214313"/>
          </a:xfrm>
          <a:prstGeom prst="rect">
            <a:avLst/>
          </a:prstGeom>
          <a:noFill/>
          <a:ln w="9525">
            <a:noFill/>
            <a:miter lim="800000"/>
            <a:headEnd/>
            <a:tailEnd/>
          </a:ln>
        </p:spPr>
        <p:txBody>
          <a:bodyPr wrap="none">
            <a:spAutoFit/>
          </a:bodyPr>
          <a:lstStyle/>
          <a:p>
            <a:r>
              <a:rPr lang="en-GB" sz="800" b="0" dirty="0"/>
              <a:t>2</a:t>
            </a:r>
          </a:p>
        </p:txBody>
      </p:sp>
      <p:sp>
        <p:nvSpPr>
          <p:cNvPr id="7275" name="TextBox 109"/>
          <p:cNvSpPr txBox="1">
            <a:spLocks noChangeArrowheads="1"/>
          </p:cNvSpPr>
          <p:nvPr/>
        </p:nvSpPr>
        <p:spPr bwMode="auto">
          <a:xfrm>
            <a:off x="1824038" y="2314575"/>
            <a:ext cx="242887" cy="214313"/>
          </a:xfrm>
          <a:prstGeom prst="rect">
            <a:avLst/>
          </a:prstGeom>
          <a:noFill/>
          <a:ln w="9525">
            <a:noFill/>
            <a:miter lim="800000"/>
            <a:headEnd/>
            <a:tailEnd/>
          </a:ln>
        </p:spPr>
        <p:txBody>
          <a:bodyPr wrap="none">
            <a:spAutoFit/>
          </a:bodyPr>
          <a:lstStyle/>
          <a:p>
            <a:r>
              <a:rPr lang="en-GB" sz="800" b="0" dirty="0"/>
              <a:t>3</a:t>
            </a:r>
          </a:p>
        </p:txBody>
      </p:sp>
      <p:sp>
        <p:nvSpPr>
          <p:cNvPr id="7276" name="TextBox 110"/>
          <p:cNvSpPr txBox="1">
            <a:spLocks noChangeArrowheads="1"/>
          </p:cNvSpPr>
          <p:nvPr/>
        </p:nvSpPr>
        <p:spPr bwMode="auto">
          <a:xfrm>
            <a:off x="2185988" y="2314575"/>
            <a:ext cx="242887" cy="214313"/>
          </a:xfrm>
          <a:prstGeom prst="rect">
            <a:avLst/>
          </a:prstGeom>
          <a:noFill/>
          <a:ln w="9525">
            <a:noFill/>
            <a:miter lim="800000"/>
            <a:headEnd/>
            <a:tailEnd/>
          </a:ln>
        </p:spPr>
        <p:txBody>
          <a:bodyPr wrap="none">
            <a:spAutoFit/>
          </a:bodyPr>
          <a:lstStyle/>
          <a:p>
            <a:r>
              <a:rPr lang="en-GB" sz="800" b="0" dirty="0"/>
              <a:t>4</a:t>
            </a:r>
          </a:p>
        </p:txBody>
      </p:sp>
      <p:sp>
        <p:nvSpPr>
          <p:cNvPr id="7277" name="TextBox 111"/>
          <p:cNvSpPr txBox="1">
            <a:spLocks noChangeArrowheads="1"/>
          </p:cNvSpPr>
          <p:nvPr/>
        </p:nvSpPr>
        <p:spPr bwMode="auto">
          <a:xfrm>
            <a:off x="2538413" y="2319338"/>
            <a:ext cx="242887" cy="214312"/>
          </a:xfrm>
          <a:prstGeom prst="rect">
            <a:avLst/>
          </a:prstGeom>
          <a:noFill/>
          <a:ln w="9525">
            <a:noFill/>
            <a:miter lim="800000"/>
            <a:headEnd/>
            <a:tailEnd/>
          </a:ln>
        </p:spPr>
        <p:txBody>
          <a:bodyPr wrap="none">
            <a:spAutoFit/>
          </a:bodyPr>
          <a:lstStyle/>
          <a:p>
            <a:r>
              <a:rPr lang="en-GB" sz="800" b="0" dirty="0"/>
              <a:t>5</a:t>
            </a:r>
          </a:p>
        </p:txBody>
      </p:sp>
      <p:sp>
        <p:nvSpPr>
          <p:cNvPr id="7278" name="TextBox 112"/>
          <p:cNvSpPr txBox="1">
            <a:spLocks noChangeArrowheads="1"/>
          </p:cNvSpPr>
          <p:nvPr/>
        </p:nvSpPr>
        <p:spPr bwMode="auto">
          <a:xfrm>
            <a:off x="2895600" y="2322513"/>
            <a:ext cx="242888" cy="215900"/>
          </a:xfrm>
          <a:prstGeom prst="rect">
            <a:avLst/>
          </a:prstGeom>
          <a:noFill/>
          <a:ln w="9525">
            <a:noFill/>
            <a:miter lim="800000"/>
            <a:headEnd/>
            <a:tailEnd/>
          </a:ln>
        </p:spPr>
        <p:txBody>
          <a:bodyPr wrap="none">
            <a:spAutoFit/>
          </a:bodyPr>
          <a:lstStyle/>
          <a:p>
            <a:r>
              <a:rPr lang="en-GB" sz="800" b="0" dirty="0"/>
              <a:t>6</a:t>
            </a:r>
          </a:p>
        </p:txBody>
      </p:sp>
      <p:sp>
        <p:nvSpPr>
          <p:cNvPr id="7279" name="TextBox 113"/>
          <p:cNvSpPr txBox="1">
            <a:spLocks noChangeArrowheads="1"/>
          </p:cNvSpPr>
          <p:nvPr/>
        </p:nvSpPr>
        <p:spPr bwMode="auto">
          <a:xfrm>
            <a:off x="3262313" y="2327275"/>
            <a:ext cx="242887" cy="215900"/>
          </a:xfrm>
          <a:prstGeom prst="rect">
            <a:avLst/>
          </a:prstGeom>
          <a:noFill/>
          <a:ln w="9525">
            <a:noFill/>
            <a:miter lim="800000"/>
            <a:headEnd/>
            <a:tailEnd/>
          </a:ln>
        </p:spPr>
        <p:txBody>
          <a:bodyPr wrap="none">
            <a:spAutoFit/>
          </a:bodyPr>
          <a:lstStyle/>
          <a:p>
            <a:r>
              <a:rPr lang="en-GB" sz="800" b="0" dirty="0"/>
              <a:t>7</a:t>
            </a:r>
          </a:p>
        </p:txBody>
      </p:sp>
      <p:sp>
        <p:nvSpPr>
          <p:cNvPr id="7280" name="TextBox 114"/>
          <p:cNvSpPr txBox="1">
            <a:spLocks noChangeArrowheads="1"/>
          </p:cNvSpPr>
          <p:nvPr/>
        </p:nvSpPr>
        <p:spPr bwMode="auto">
          <a:xfrm>
            <a:off x="3611563" y="2332038"/>
            <a:ext cx="241300" cy="215900"/>
          </a:xfrm>
          <a:prstGeom prst="rect">
            <a:avLst/>
          </a:prstGeom>
          <a:noFill/>
          <a:ln w="9525">
            <a:noFill/>
            <a:miter lim="800000"/>
            <a:headEnd/>
            <a:tailEnd/>
          </a:ln>
        </p:spPr>
        <p:txBody>
          <a:bodyPr wrap="none">
            <a:spAutoFit/>
          </a:bodyPr>
          <a:lstStyle/>
          <a:p>
            <a:r>
              <a:rPr lang="en-GB" sz="800" b="0" dirty="0"/>
              <a:t>8</a:t>
            </a:r>
          </a:p>
        </p:txBody>
      </p:sp>
      <p:sp>
        <p:nvSpPr>
          <p:cNvPr id="7281" name="TextBox 115"/>
          <p:cNvSpPr txBox="1">
            <a:spLocks noChangeArrowheads="1"/>
          </p:cNvSpPr>
          <p:nvPr/>
        </p:nvSpPr>
        <p:spPr bwMode="auto">
          <a:xfrm>
            <a:off x="1109663" y="4981575"/>
            <a:ext cx="242887" cy="214313"/>
          </a:xfrm>
          <a:prstGeom prst="rect">
            <a:avLst/>
          </a:prstGeom>
          <a:noFill/>
          <a:ln w="9525">
            <a:noFill/>
            <a:miter lim="800000"/>
            <a:headEnd/>
            <a:tailEnd/>
          </a:ln>
        </p:spPr>
        <p:txBody>
          <a:bodyPr wrap="none">
            <a:spAutoFit/>
          </a:bodyPr>
          <a:lstStyle/>
          <a:p>
            <a:r>
              <a:rPr lang="en-GB" sz="800" b="0" dirty="0"/>
              <a:t>1</a:t>
            </a:r>
          </a:p>
        </p:txBody>
      </p:sp>
      <p:sp>
        <p:nvSpPr>
          <p:cNvPr id="7282" name="TextBox 116"/>
          <p:cNvSpPr txBox="1">
            <a:spLocks noChangeArrowheads="1"/>
          </p:cNvSpPr>
          <p:nvPr/>
        </p:nvSpPr>
        <p:spPr bwMode="auto">
          <a:xfrm>
            <a:off x="1462088" y="4981575"/>
            <a:ext cx="242887" cy="214313"/>
          </a:xfrm>
          <a:prstGeom prst="rect">
            <a:avLst/>
          </a:prstGeom>
          <a:noFill/>
          <a:ln w="9525">
            <a:noFill/>
            <a:miter lim="800000"/>
            <a:headEnd/>
            <a:tailEnd/>
          </a:ln>
        </p:spPr>
        <p:txBody>
          <a:bodyPr wrap="none">
            <a:spAutoFit/>
          </a:bodyPr>
          <a:lstStyle/>
          <a:p>
            <a:r>
              <a:rPr lang="en-GB" sz="800" b="0" dirty="0"/>
              <a:t>2</a:t>
            </a:r>
          </a:p>
        </p:txBody>
      </p:sp>
      <p:sp>
        <p:nvSpPr>
          <p:cNvPr id="7283" name="TextBox 117"/>
          <p:cNvSpPr txBox="1">
            <a:spLocks noChangeArrowheads="1"/>
          </p:cNvSpPr>
          <p:nvPr/>
        </p:nvSpPr>
        <p:spPr bwMode="auto">
          <a:xfrm>
            <a:off x="1824038" y="4981575"/>
            <a:ext cx="242887" cy="214313"/>
          </a:xfrm>
          <a:prstGeom prst="rect">
            <a:avLst/>
          </a:prstGeom>
          <a:noFill/>
          <a:ln w="9525">
            <a:noFill/>
            <a:miter lim="800000"/>
            <a:headEnd/>
            <a:tailEnd/>
          </a:ln>
        </p:spPr>
        <p:txBody>
          <a:bodyPr wrap="none">
            <a:spAutoFit/>
          </a:bodyPr>
          <a:lstStyle/>
          <a:p>
            <a:r>
              <a:rPr lang="en-GB" sz="800" b="0" dirty="0"/>
              <a:t>3</a:t>
            </a:r>
          </a:p>
        </p:txBody>
      </p:sp>
      <p:sp>
        <p:nvSpPr>
          <p:cNvPr id="7284" name="TextBox 118"/>
          <p:cNvSpPr txBox="1">
            <a:spLocks noChangeArrowheads="1"/>
          </p:cNvSpPr>
          <p:nvPr/>
        </p:nvSpPr>
        <p:spPr bwMode="auto">
          <a:xfrm>
            <a:off x="2185988" y="4981575"/>
            <a:ext cx="242887" cy="214313"/>
          </a:xfrm>
          <a:prstGeom prst="rect">
            <a:avLst/>
          </a:prstGeom>
          <a:noFill/>
          <a:ln w="9525">
            <a:noFill/>
            <a:miter lim="800000"/>
            <a:headEnd/>
            <a:tailEnd/>
          </a:ln>
        </p:spPr>
        <p:txBody>
          <a:bodyPr wrap="none">
            <a:spAutoFit/>
          </a:bodyPr>
          <a:lstStyle/>
          <a:p>
            <a:r>
              <a:rPr lang="en-GB" sz="800" b="0" dirty="0"/>
              <a:t>4</a:t>
            </a:r>
          </a:p>
        </p:txBody>
      </p:sp>
      <p:sp>
        <p:nvSpPr>
          <p:cNvPr id="7285" name="TextBox 119"/>
          <p:cNvSpPr txBox="1">
            <a:spLocks noChangeArrowheads="1"/>
          </p:cNvSpPr>
          <p:nvPr/>
        </p:nvSpPr>
        <p:spPr bwMode="auto">
          <a:xfrm>
            <a:off x="2538413" y="4986338"/>
            <a:ext cx="242887" cy="214312"/>
          </a:xfrm>
          <a:prstGeom prst="rect">
            <a:avLst/>
          </a:prstGeom>
          <a:noFill/>
          <a:ln w="9525">
            <a:noFill/>
            <a:miter lim="800000"/>
            <a:headEnd/>
            <a:tailEnd/>
          </a:ln>
        </p:spPr>
        <p:txBody>
          <a:bodyPr wrap="none">
            <a:spAutoFit/>
          </a:bodyPr>
          <a:lstStyle/>
          <a:p>
            <a:r>
              <a:rPr lang="en-GB" sz="800" b="0" dirty="0"/>
              <a:t>5</a:t>
            </a:r>
          </a:p>
        </p:txBody>
      </p:sp>
      <p:sp>
        <p:nvSpPr>
          <p:cNvPr id="7286" name="TextBox 120"/>
          <p:cNvSpPr txBox="1">
            <a:spLocks noChangeArrowheads="1"/>
          </p:cNvSpPr>
          <p:nvPr/>
        </p:nvSpPr>
        <p:spPr bwMode="auto">
          <a:xfrm>
            <a:off x="2895600" y="4991100"/>
            <a:ext cx="242888" cy="214313"/>
          </a:xfrm>
          <a:prstGeom prst="rect">
            <a:avLst/>
          </a:prstGeom>
          <a:noFill/>
          <a:ln w="9525">
            <a:noFill/>
            <a:miter lim="800000"/>
            <a:headEnd/>
            <a:tailEnd/>
          </a:ln>
        </p:spPr>
        <p:txBody>
          <a:bodyPr wrap="none">
            <a:spAutoFit/>
          </a:bodyPr>
          <a:lstStyle/>
          <a:p>
            <a:r>
              <a:rPr lang="en-GB" sz="800" b="0" dirty="0"/>
              <a:t>6</a:t>
            </a:r>
          </a:p>
        </p:txBody>
      </p:sp>
      <p:sp>
        <p:nvSpPr>
          <p:cNvPr id="7287" name="TextBox 121"/>
          <p:cNvSpPr txBox="1">
            <a:spLocks noChangeArrowheads="1"/>
          </p:cNvSpPr>
          <p:nvPr/>
        </p:nvSpPr>
        <p:spPr bwMode="auto">
          <a:xfrm>
            <a:off x="3262313" y="4995863"/>
            <a:ext cx="242887" cy="214312"/>
          </a:xfrm>
          <a:prstGeom prst="rect">
            <a:avLst/>
          </a:prstGeom>
          <a:noFill/>
          <a:ln w="9525">
            <a:noFill/>
            <a:miter lim="800000"/>
            <a:headEnd/>
            <a:tailEnd/>
          </a:ln>
        </p:spPr>
        <p:txBody>
          <a:bodyPr wrap="none">
            <a:spAutoFit/>
          </a:bodyPr>
          <a:lstStyle/>
          <a:p>
            <a:r>
              <a:rPr lang="en-GB" sz="800" b="0" dirty="0"/>
              <a:t>7</a:t>
            </a:r>
          </a:p>
        </p:txBody>
      </p:sp>
      <p:sp>
        <p:nvSpPr>
          <p:cNvPr id="7288" name="TextBox 122"/>
          <p:cNvSpPr txBox="1">
            <a:spLocks noChangeArrowheads="1"/>
          </p:cNvSpPr>
          <p:nvPr/>
        </p:nvSpPr>
        <p:spPr bwMode="auto">
          <a:xfrm>
            <a:off x="3609975" y="5000625"/>
            <a:ext cx="242888" cy="214313"/>
          </a:xfrm>
          <a:prstGeom prst="rect">
            <a:avLst/>
          </a:prstGeom>
          <a:noFill/>
          <a:ln w="9525">
            <a:noFill/>
            <a:miter lim="800000"/>
            <a:headEnd/>
            <a:tailEnd/>
          </a:ln>
        </p:spPr>
        <p:txBody>
          <a:bodyPr wrap="none">
            <a:spAutoFit/>
          </a:bodyPr>
          <a:lstStyle/>
          <a:p>
            <a:r>
              <a:rPr lang="en-GB" sz="800" b="0" dirty="0"/>
              <a:t>8</a:t>
            </a:r>
          </a:p>
        </p:txBody>
      </p:sp>
      <p:sp>
        <p:nvSpPr>
          <p:cNvPr id="7289" name="TextBox 123"/>
          <p:cNvSpPr txBox="1">
            <a:spLocks noChangeArrowheads="1"/>
          </p:cNvSpPr>
          <p:nvPr/>
        </p:nvSpPr>
        <p:spPr bwMode="auto">
          <a:xfrm>
            <a:off x="4683125" y="3522663"/>
            <a:ext cx="4230688" cy="2800350"/>
          </a:xfrm>
          <a:prstGeom prst="rect">
            <a:avLst/>
          </a:prstGeom>
          <a:noFill/>
          <a:ln w="9525">
            <a:noFill/>
            <a:miter lim="800000"/>
            <a:headEnd/>
            <a:tailEnd/>
          </a:ln>
        </p:spPr>
        <p:txBody>
          <a:bodyPr>
            <a:spAutoFit/>
          </a:bodyPr>
          <a:lstStyle/>
          <a:p>
            <a:pPr marL="285750" indent="-285750">
              <a:buFont typeface="Arial" charset="0"/>
              <a:buChar char="•"/>
            </a:pPr>
            <a:r>
              <a:rPr lang="en-GB" sz="1600" b="0" dirty="0"/>
              <a:t>Interconnector dispatch profile is calculated from both EA1 and EA2 IUNs.</a:t>
            </a:r>
          </a:p>
          <a:p>
            <a:pPr marL="285750" indent="-285750">
              <a:buFont typeface="Arial" charset="0"/>
              <a:buChar char="•"/>
            </a:pPr>
            <a:endParaRPr lang="en-GB" sz="1600" b="0" dirty="0"/>
          </a:p>
          <a:p>
            <a:pPr marL="285750" indent="-285750">
              <a:buFont typeface="Arial" charset="0"/>
              <a:buChar char="•"/>
            </a:pPr>
            <a:r>
              <a:rPr lang="en-GB" sz="1600" b="0" dirty="0"/>
              <a:t>EA2 IUNs affect the points at which ramping to 500MW starts (beginning of TP2 in EA1, beginning of TP3 after EA2).</a:t>
            </a:r>
          </a:p>
          <a:p>
            <a:pPr marL="285750" indent="-285750">
              <a:buFont typeface="Arial" charset="0"/>
              <a:buChar char="•"/>
            </a:pPr>
            <a:endParaRPr lang="en-GB" sz="1600" b="0" dirty="0"/>
          </a:p>
          <a:p>
            <a:pPr marL="285750" indent="-285750">
              <a:buFont typeface="Arial" charset="0"/>
              <a:buChar char="•"/>
            </a:pPr>
            <a:r>
              <a:rPr lang="en-GB" sz="1600" b="0" dirty="0"/>
              <a:t>The issue arises when the area under the curve is allocated to IUs (see next slide):</a:t>
            </a:r>
          </a:p>
          <a:p>
            <a:pPr marL="742950" lvl="1" indent="-285750">
              <a:buFont typeface="Arial" charset="0"/>
              <a:buChar char="•"/>
            </a:pPr>
            <a:r>
              <a:rPr lang="en-GB" sz="1600" b="0" dirty="0"/>
              <a:t>EA1 MIUNs first</a:t>
            </a:r>
          </a:p>
          <a:p>
            <a:pPr marL="742950" lvl="1" indent="-285750">
              <a:buFont typeface="Arial" charset="0"/>
              <a:buChar char="•"/>
            </a:pPr>
            <a:r>
              <a:rPr lang="en-GB" sz="1600" b="0" dirty="0"/>
              <a:t>Then to EA2</a:t>
            </a:r>
          </a:p>
        </p:txBody>
      </p:sp>
      <p:sp>
        <p:nvSpPr>
          <p:cNvPr id="7290"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“Extreme Ramping” Example – After EA2 Run</a:t>
            </a:r>
            <a:endParaRPr lang="en-US" sz="2000" i="1" dirty="0"/>
          </a:p>
        </p:txBody>
      </p:sp>
      <p:sp>
        <p:nvSpPr>
          <p:cNvPr id="7291" name="Freeform 1"/>
          <p:cNvSpPr>
            <a:spLocks/>
          </p:cNvSpPr>
          <p:nvPr/>
        </p:nvSpPr>
        <p:spPr bwMode="auto">
          <a:xfrm>
            <a:off x="1057275" y="4197350"/>
            <a:ext cx="2881313" cy="866775"/>
          </a:xfrm>
          <a:custGeom>
            <a:avLst/>
            <a:gdLst>
              <a:gd name="T0" fmla="*/ 0 w 2881313"/>
              <a:gd name="T1" fmla="*/ 785813 h 866775"/>
              <a:gd name="T2" fmla="*/ 57150 w 2881313"/>
              <a:gd name="T3" fmla="*/ 866775 h 866775"/>
              <a:gd name="T4" fmla="*/ 347663 w 2881313"/>
              <a:gd name="T5" fmla="*/ 866775 h 866775"/>
              <a:gd name="T6" fmla="*/ 423863 w 2881313"/>
              <a:gd name="T7" fmla="*/ 785813 h 866775"/>
              <a:gd name="T8" fmla="*/ 704850 w 2881313"/>
              <a:gd name="T9" fmla="*/ 785813 h 866775"/>
              <a:gd name="T10" fmla="*/ 1900243 w 2881313"/>
              <a:gd name="T11" fmla="*/ 0 h 866775"/>
              <a:gd name="T12" fmla="*/ 2871789 w 2881313"/>
              <a:gd name="T13" fmla="*/ 0 h 866775"/>
              <a:gd name="T14" fmla="*/ 2881313 w 2881313"/>
              <a:gd name="T15" fmla="*/ 785813 h 866775"/>
              <a:gd name="T16" fmla="*/ 0 w 2881313"/>
              <a:gd name="T17" fmla="*/ 785813 h 8667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1313"/>
              <a:gd name="T28" fmla="*/ 0 h 866775"/>
              <a:gd name="T29" fmla="*/ 2881313 w 2881313"/>
              <a:gd name="T30" fmla="*/ 866775 h 8667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1313" h="866775">
                <a:moveTo>
                  <a:pt x="0" y="785813"/>
                </a:moveTo>
                <a:lnTo>
                  <a:pt x="57150" y="866775"/>
                </a:lnTo>
                <a:lnTo>
                  <a:pt x="347663" y="866775"/>
                </a:lnTo>
                <a:lnTo>
                  <a:pt x="423863" y="785813"/>
                </a:lnTo>
                <a:lnTo>
                  <a:pt x="704850" y="785813"/>
                </a:lnTo>
                <a:lnTo>
                  <a:pt x="1900238" y="0"/>
                </a:lnTo>
                <a:lnTo>
                  <a:pt x="2871788" y="0"/>
                </a:lnTo>
                <a:lnTo>
                  <a:pt x="2881313" y="785813"/>
                </a:lnTo>
                <a:lnTo>
                  <a:pt x="0" y="785813"/>
                </a:lnTo>
                <a:close/>
              </a:path>
            </a:pathLst>
          </a:custGeom>
          <a:solidFill>
            <a:srgbClr val="66FF99"/>
          </a:solidFill>
          <a:ln w="19050" cap="flat" cmpd="sng" algn="ctr">
            <a:solidFill>
              <a:schemeClr val="tx1"/>
            </a:solidFill>
            <a:prstDash val="solid"/>
            <a:round/>
            <a:headEnd type="none" w="med" len="med"/>
            <a:tailEnd type="none" w="med" len="med"/>
          </a:ln>
        </p:spPr>
        <p:txBody>
          <a:bodyPr wrap="none" lIns="640048" tIns="45718" rIns="91435" bIns="45718" anchor="ctr"/>
          <a:lstStyle/>
          <a:p>
            <a:endParaRPr lang="en-IE" dirty="0"/>
          </a:p>
        </p:txBody>
      </p:sp>
      <p:sp>
        <p:nvSpPr>
          <p:cNvPr id="124" name="Rectangle 123"/>
          <p:cNvSpPr/>
          <p:nvPr/>
        </p:nvSpPr>
        <p:spPr bwMode="auto">
          <a:xfrm>
            <a:off x="3670300" y="3371850"/>
            <a:ext cx="88900" cy="100013"/>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7293" name="TextBox 114"/>
          <p:cNvSpPr txBox="1">
            <a:spLocks noChangeArrowheads="1"/>
          </p:cNvSpPr>
          <p:nvPr/>
        </p:nvSpPr>
        <p:spPr bwMode="auto">
          <a:xfrm>
            <a:off x="3714750" y="3314700"/>
            <a:ext cx="381000" cy="215900"/>
          </a:xfrm>
          <a:prstGeom prst="rect">
            <a:avLst/>
          </a:prstGeom>
          <a:noFill/>
          <a:ln w="9525">
            <a:noFill/>
            <a:miter lim="800000"/>
            <a:headEnd/>
            <a:tailEnd/>
          </a:ln>
        </p:spPr>
        <p:txBody>
          <a:bodyPr wrap="none">
            <a:spAutoFit/>
          </a:bodyPr>
          <a:lstStyle/>
          <a:p>
            <a:r>
              <a:rPr lang="en-GB" sz="800" b="0" dirty="0"/>
              <a:t>EA1</a:t>
            </a:r>
          </a:p>
        </p:txBody>
      </p:sp>
      <p:sp>
        <p:nvSpPr>
          <p:cNvPr id="152" name="Rectangle 151"/>
          <p:cNvSpPr/>
          <p:nvPr/>
        </p:nvSpPr>
        <p:spPr bwMode="auto">
          <a:xfrm>
            <a:off x="4075113" y="3371850"/>
            <a:ext cx="88900" cy="100013"/>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7295" name="TextBox 114"/>
          <p:cNvSpPr txBox="1">
            <a:spLocks noChangeArrowheads="1"/>
          </p:cNvSpPr>
          <p:nvPr/>
        </p:nvSpPr>
        <p:spPr bwMode="auto">
          <a:xfrm>
            <a:off x="4119563" y="3314700"/>
            <a:ext cx="381000" cy="215900"/>
          </a:xfrm>
          <a:prstGeom prst="rect">
            <a:avLst/>
          </a:prstGeom>
          <a:noFill/>
          <a:ln w="9525">
            <a:noFill/>
            <a:miter lim="800000"/>
            <a:headEnd/>
            <a:tailEnd/>
          </a:ln>
        </p:spPr>
        <p:txBody>
          <a:bodyPr wrap="none">
            <a:spAutoFit/>
          </a:bodyPr>
          <a:lstStyle/>
          <a:p>
            <a:r>
              <a:rPr lang="en-GB" sz="800" b="0" dirty="0"/>
              <a:t>EA2</a:t>
            </a:r>
          </a:p>
        </p:txBody>
      </p:sp>
      <p:sp>
        <p:nvSpPr>
          <p:cNvPr id="7296" name="TextBox 150"/>
          <p:cNvSpPr txBox="1">
            <a:spLocks noChangeArrowheads="1"/>
          </p:cNvSpPr>
          <p:nvPr/>
        </p:nvSpPr>
        <p:spPr bwMode="auto">
          <a:xfrm>
            <a:off x="404813" y="6003925"/>
            <a:ext cx="1974850" cy="215900"/>
          </a:xfrm>
          <a:prstGeom prst="rect">
            <a:avLst/>
          </a:prstGeom>
          <a:noFill/>
          <a:ln w="9525">
            <a:noFill/>
            <a:miter lim="800000"/>
            <a:headEnd/>
            <a:tailEnd/>
          </a:ln>
        </p:spPr>
        <p:txBody>
          <a:bodyPr wrap="none">
            <a:spAutoFit/>
          </a:bodyPr>
          <a:lstStyle/>
          <a:p>
            <a:r>
              <a:rPr lang="en-GB" sz="800" b="0" dirty="0"/>
              <a:t>Interconnector Ramp Rate = 5MW/min.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9" name="Straight Connector 138"/>
          <p:cNvCxnSpPr/>
          <p:nvPr/>
        </p:nvCxnSpPr>
        <p:spPr bwMode="auto">
          <a:xfrm>
            <a:off x="1062038" y="26876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0" name="Straight Connector 139"/>
          <p:cNvCxnSpPr/>
          <p:nvPr/>
        </p:nvCxnSpPr>
        <p:spPr bwMode="auto">
          <a:xfrm>
            <a:off x="1062038" y="253047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1" name="Straight Connector 140"/>
          <p:cNvCxnSpPr/>
          <p:nvPr/>
        </p:nvCxnSpPr>
        <p:spPr bwMode="auto">
          <a:xfrm>
            <a:off x="1062038" y="31591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2" name="Straight Connector 141"/>
          <p:cNvCxnSpPr/>
          <p:nvPr/>
        </p:nvCxnSpPr>
        <p:spPr bwMode="auto">
          <a:xfrm>
            <a:off x="1062038" y="30019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3" name="Straight Connector 142"/>
          <p:cNvCxnSpPr/>
          <p:nvPr/>
        </p:nvCxnSpPr>
        <p:spPr bwMode="auto">
          <a:xfrm>
            <a:off x="1057275" y="2844800"/>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4" name="Straight Connector 143"/>
          <p:cNvCxnSpPr/>
          <p:nvPr/>
        </p:nvCxnSpPr>
        <p:spPr bwMode="auto">
          <a:xfrm>
            <a:off x="1062038" y="173990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5" name="Straight Connector 144"/>
          <p:cNvCxnSpPr/>
          <p:nvPr/>
        </p:nvCxnSpPr>
        <p:spPr bwMode="auto">
          <a:xfrm>
            <a:off x="1062038" y="15827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6" name="Straight Connector 145"/>
          <p:cNvCxnSpPr/>
          <p:nvPr/>
        </p:nvCxnSpPr>
        <p:spPr bwMode="auto">
          <a:xfrm>
            <a:off x="1062038" y="221138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7" name="Straight Connector 146"/>
          <p:cNvCxnSpPr/>
          <p:nvPr/>
        </p:nvCxnSpPr>
        <p:spPr bwMode="auto">
          <a:xfrm>
            <a:off x="1062038" y="2054225"/>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8" name="Straight Connector 147"/>
          <p:cNvCxnSpPr/>
          <p:nvPr/>
        </p:nvCxnSpPr>
        <p:spPr bwMode="auto">
          <a:xfrm>
            <a:off x="1057275" y="1897063"/>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pic>
        <p:nvPicPr>
          <p:cNvPr id="8204"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cxnSp>
        <p:nvCxnSpPr>
          <p:cNvPr id="8205" name="Straight Arrow Connector 70"/>
          <p:cNvCxnSpPr>
            <a:cxnSpLocks noChangeShapeType="1"/>
          </p:cNvCxnSpPr>
          <p:nvPr/>
        </p:nvCxnSpPr>
        <p:spPr bwMode="auto">
          <a:xfrm flipV="1">
            <a:off x="1062038" y="1382713"/>
            <a:ext cx="0" cy="1939925"/>
          </a:xfrm>
          <a:prstGeom prst="straightConnector1">
            <a:avLst/>
          </a:prstGeom>
          <a:noFill/>
          <a:ln w="19050" algn="ctr">
            <a:solidFill>
              <a:schemeClr val="tx1"/>
            </a:solidFill>
            <a:round/>
            <a:headEnd/>
            <a:tailEnd type="arrow" w="med" len="med"/>
          </a:ln>
        </p:spPr>
      </p:cxnSp>
      <p:cxnSp>
        <p:nvCxnSpPr>
          <p:cNvPr id="8206" name="Straight Arrow Connector 71"/>
          <p:cNvCxnSpPr>
            <a:cxnSpLocks noChangeShapeType="1"/>
          </p:cNvCxnSpPr>
          <p:nvPr/>
        </p:nvCxnSpPr>
        <p:spPr bwMode="auto">
          <a:xfrm>
            <a:off x="1062038" y="2370138"/>
            <a:ext cx="3233737" cy="0"/>
          </a:xfrm>
          <a:prstGeom prst="straightConnector1">
            <a:avLst/>
          </a:prstGeom>
          <a:noFill/>
          <a:ln w="19050" algn="ctr">
            <a:solidFill>
              <a:schemeClr val="tx1"/>
            </a:solidFill>
            <a:round/>
            <a:headEnd/>
            <a:tailEnd type="arrow" w="med" len="med"/>
          </a:ln>
        </p:spPr>
      </p:cxnSp>
      <p:cxnSp>
        <p:nvCxnSpPr>
          <p:cNvPr id="8207" name="Straight Connector 72"/>
          <p:cNvCxnSpPr>
            <a:cxnSpLocks noChangeShapeType="1"/>
          </p:cNvCxnSpPr>
          <p:nvPr/>
        </p:nvCxnSpPr>
        <p:spPr bwMode="auto">
          <a:xfrm>
            <a:off x="947738" y="2370138"/>
            <a:ext cx="114300" cy="0"/>
          </a:xfrm>
          <a:prstGeom prst="line">
            <a:avLst/>
          </a:prstGeom>
          <a:noFill/>
          <a:ln w="19050" algn="ctr">
            <a:solidFill>
              <a:schemeClr val="tx1"/>
            </a:solidFill>
            <a:round/>
            <a:headEnd/>
            <a:tailEnd/>
          </a:ln>
        </p:spPr>
      </p:cxnSp>
      <p:cxnSp>
        <p:nvCxnSpPr>
          <p:cNvPr id="8208" name="Straight Connector 73"/>
          <p:cNvCxnSpPr>
            <a:cxnSpLocks noChangeShapeType="1"/>
          </p:cNvCxnSpPr>
          <p:nvPr/>
        </p:nvCxnSpPr>
        <p:spPr bwMode="auto">
          <a:xfrm>
            <a:off x="947738" y="1584325"/>
            <a:ext cx="114300" cy="0"/>
          </a:xfrm>
          <a:prstGeom prst="line">
            <a:avLst/>
          </a:prstGeom>
          <a:noFill/>
          <a:ln w="19050" algn="ctr">
            <a:solidFill>
              <a:schemeClr val="tx1"/>
            </a:solidFill>
            <a:round/>
            <a:headEnd/>
            <a:tailEnd/>
          </a:ln>
        </p:spPr>
      </p:cxnSp>
      <p:cxnSp>
        <p:nvCxnSpPr>
          <p:cNvPr id="8209" name="Straight Connector 74"/>
          <p:cNvCxnSpPr>
            <a:cxnSpLocks noChangeShapeType="1"/>
          </p:cNvCxnSpPr>
          <p:nvPr/>
        </p:nvCxnSpPr>
        <p:spPr bwMode="auto">
          <a:xfrm>
            <a:off x="952500" y="1741488"/>
            <a:ext cx="114300" cy="0"/>
          </a:xfrm>
          <a:prstGeom prst="line">
            <a:avLst/>
          </a:prstGeom>
          <a:noFill/>
          <a:ln w="19050" algn="ctr">
            <a:solidFill>
              <a:schemeClr val="tx1"/>
            </a:solidFill>
            <a:round/>
            <a:headEnd/>
            <a:tailEnd/>
          </a:ln>
        </p:spPr>
      </p:cxnSp>
      <p:cxnSp>
        <p:nvCxnSpPr>
          <p:cNvPr id="8210" name="Straight Connector 75"/>
          <p:cNvCxnSpPr>
            <a:cxnSpLocks noChangeShapeType="1"/>
          </p:cNvCxnSpPr>
          <p:nvPr/>
        </p:nvCxnSpPr>
        <p:spPr bwMode="auto">
          <a:xfrm>
            <a:off x="942975" y="1898650"/>
            <a:ext cx="114300" cy="0"/>
          </a:xfrm>
          <a:prstGeom prst="line">
            <a:avLst/>
          </a:prstGeom>
          <a:noFill/>
          <a:ln w="19050" algn="ctr">
            <a:solidFill>
              <a:schemeClr val="tx1"/>
            </a:solidFill>
            <a:round/>
            <a:headEnd/>
            <a:tailEnd/>
          </a:ln>
        </p:spPr>
      </p:cxnSp>
      <p:cxnSp>
        <p:nvCxnSpPr>
          <p:cNvPr id="8211" name="Straight Connector 76"/>
          <p:cNvCxnSpPr>
            <a:cxnSpLocks noChangeShapeType="1"/>
          </p:cNvCxnSpPr>
          <p:nvPr/>
        </p:nvCxnSpPr>
        <p:spPr bwMode="auto">
          <a:xfrm>
            <a:off x="942975" y="2055813"/>
            <a:ext cx="114300" cy="0"/>
          </a:xfrm>
          <a:prstGeom prst="line">
            <a:avLst/>
          </a:prstGeom>
          <a:noFill/>
          <a:ln w="19050" algn="ctr">
            <a:solidFill>
              <a:schemeClr val="tx1"/>
            </a:solidFill>
            <a:round/>
            <a:headEnd/>
            <a:tailEnd/>
          </a:ln>
        </p:spPr>
      </p:cxnSp>
      <p:cxnSp>
        <p:nvCxnSpPr>
          <p:cNvPr id="8212" name="Straight Connector 77"/>
          <p:cNvCxnSpPr>
            <a:cxnSpLocks noChangeShapeType="1"/>
          </p:cNvCxnSpPr>
          <p:nvPr/>
        </p:nvCxnSpPr>
        <p:spPr bwMode="auto">
          <a:xfrm>
            <a:off x="947738" y="2212975"/>
            <a:ext cx="114300" cy="0"/>
          </a:xfrm>
          <a:prstGeom prst="line">
            <a:avLst/>
          </a:prstGeom>
          <a:noFill/>
          <a:ln w="19050" algn="ctr">
            <a:solidFill>
              <a:schemeClr val="tx1"/>
            </a:solidFill>
            <a:round/>
            <a:headEnd/>
            <a:tailEnd/>
          </a:ln>
        </p:spPr>
      </p:cxnSp>
      <p:sp>
        <p:nvSpPr>
          <p:cNvPr id="8213" name="TextBox 78"/>
          <p:cNvSpPr txBox="1">
            <a:spLocks noChangeArrowheads="1"/>
          </p:cNvSpPr>
          <p:nvPr/>
        </p:nvSpPr>
        <p:spPr bwMode="auto">
          <a:xfrm>
            <a:off x="666750" y="1470025"/>
            <a:ext cx="357188" cy="214313"/>
          </a:xfrm>
          <a:prstGeom prst="rect">
            <a:avLst/>
          </a:prstGeom>
          <a:noFill/>
          <a:ln w="9525">
            <a:noFill/>
            <a:miter lim="800000"/>
            <a:headEnd/>
            <a:tailEnd/>
          </a:ln>
        </p:spPr>
        <p:txBody>
          <a:bodyPr wrap="none">
            <a:spAutoFit/>
          </a:bodyPr>
          <a:lstStyle/>
          <a:p>
            <a:r>
              <a:rPr lang="en-GB" sz="800" b="0" dirty="0"/>
              <a:t>500</a:t>
            </a:r>
          </a:p>
        </p:txBody>
      </p:sp>
      <p:sp>
        <p:nvSpPr>
          <p:cNvPr id="8214" name="TextBox 79"/>
          <p:cNvSpPr txBox="1">
            <a:spLocks noChangeArrowheads="1"/>
          </p:cNvSpPr>
          <p:nvPr/>
        </p:nvSpPr>
        <p:spPr bwMode="auto">
          <a:xfrm>
            <a:off x="666750" y="1622425"/>
            <a:ext cx="357188" cy="214313"/>
          </a:xfrm>
          <a:prstGeom prst="rect">
            <a:avLst/>
          </a:prstGeom>
          <a:noFill/>
          <a:ln w="9525">
            <a:noFill/>
            <a:miter lim="800000"/>
            <a:headEnd/>
            <a:tailEnd/>
          </a:ln>
        </p:spPr>
        <p:txBody>
          <a:bodyPr wrap="none">
            <a:spAutoFit/>
          </a:bodyPr>
          <a:lstStyle/>
          <a:p>
            <a:r>
              <a:rPr lang="en-GB" sz="800" b="0" dirty="0"/>
              <a:t>400</a:t>
            </a:r>
          </a:p>
        </p:txBody>
      </p:sp>
      <p:sp>
        <p:nvSpPr>
          <p:cNvPr id="8215" name="TextBox 80"/>
          <p:cNvSpPr txBox="1">
            <a:spLocks noChangeArrowheads="1"/>
          </p:cNvSpPr>
          <p:nvPr/>
        </p:nvSpPr>
        <p:spPr bwMode="auto">
          <a:xfrm>
            <a:off x="666750" y="1779588"/>
            <a:ext cx="357188" cy="214312"/>
          </a:xfrm>
          <a:prstGeom prst="rect">
            <a:avLst/>
          </a:prstGeom>
          <a:noFill/>
          <a:ln w="9525">
            <a:noFill/>
            <a:miter lim="800000"/>
            <a:headEnd/>
            <a:tailEnd/>
          </a:ln>
        </p:spPr>
        <p:txBody>
          <a:bodyPr wrap="none">
            <a:spAutoFit/>
          </a:bodyPr>
          <a:lstStyle/>
          <a:p>
            <a:r>
              <a:rPr lang="en-GB" sz="800" b="0" dirty="0"/>
              <a:t>300</a:t>
            </a:r>
          </a:p>
        </p:txBody>
      </p:sp>
      <p:sp>
        <p:nvSpPr>
          <p:cNvPr id="8216" name="TextBox 81"/>
          <p:cNvSpPr txBox="1">
            <a:spLocks noChangeArrowheads="1"/>
          </p:cNvSpPr>
          <p:nvPr/>
        </p:nvSpPr>
        <p:spPr bwMode="auto">
          <a:xfrm>
            <a:off x="671513" y="1931988"/>
            <a:ext cx="357187" cy="214312"/>
          </a:xfrm>
          <a:prstGeom prst="rect">
            <a:avLst/>
          </a:prstGeom>
          <a:noFill/>
          <a:ln w="9525">
            <a:noFill/>
            <a:miter lim="800000"/>
            <a:headEnd/>
            <a:tailEnd/>
          </a:ln>
        </p:spPr>
        <p:txBody>
          <a:bodyPr wrap="none">
            <a:spAutoFit/>
          </a:bodyPr>
          <a:lstStyle/>
          <a:p>
            <a:r>
              <a:rPr lang="en-GB" sz="800" b="0" dirty="0"/>
              <a:t>200</a:t>
            </a:r>
          </a:p>
        </p:txBody>
      </p:sp>
      <p:sp>
        <p:nvSpPr>
          <p:cNvPr id="8217" name="TextBox 82"/>
          <p:cNvSpPr txBox="1">
            <a:spLocks noChangeArrowheads="1"/>
          </p:cNvSpPr>
          <p:nvPr/>
        </p:nvSpPr>
        <p:spPr bwMode="auto">
          <a:xfrm>
            <a:off x="676275" y="2084388"/>
            <a:ext cx="357188" cy="214312"/>
          </a:xfrm>
          <a:prstGeom prst="rect">
            <a:avLst/>
          </a:prstGeom>
          <a:noFill/>
          <a:ln w="9525">
            <a:noFill/>
            <a:miter lim="800000"/>
            <a:headEnd/>
            <a:tailEnd/>
          </a:ln>
        </p:spPr>
        <p:txBody>
          <a:bodyPr wrap="none">
            <a:spAutoFit/>
          </a:bodyPr>
          <a:lstStyle/>
          <a:p>
            <a:r>
              <a:rPr lang="en-GB" sz="800" b="0" dirty="0"/>
              <a:t>100</a:t>
            </a:r>
          </a:p>
        </p:txBody>
      </p:sp>
      <p:sp>
        <p:nvSpPr>
          <p:cNvPr id="8218" name="TextBox 83"/>
          <p:cNvSpPr txBox="1">
            <a:spLocks noChangeArrowheads="1"/>
          </p:cNvSpPr>
          <p:nvPr/>
        </p:nvSpPr>
        <p:spPr bwMode="auto">
          <a:xfrm>
            <a:off x="762000" y="2255838"/>
            <a:ext cx="241300" cy="214312"/>
          </a:xfrm>
          <a:prstGeom prst="rect">
            <a:avLst/>
          </a:prstGeom>
          <a:noFill/>
          <a:ln w="9525">
            <a:noFill/>
            <a:miter lim="800000"/>
            <a:headEnd/>
            <a:tailEnd/>
          </a:ln>
        </p:spPr>
        <p:txBody>
          <a:bodyPr wrap="none">
            <a:spAutoFit/>
          </a:bodyPr>
          <a:lstStyle/>
          <a:p>
            <a:r>
              <a:rPr lang="en-GB" sz="800" b="0" dirty="0"/>
              <a:t>0</a:t>
            </a:r>
          </a:p>
        </p:txBody>
      </p:sp>
      <p:cxnSp>
        <p:nvCxnSpPr>
          <p:cNvPr id="8219" name="Straight Connector 84"/>
          <p:cNvCxnSpPr>
            <a:cxnSpLocks noChangeShapeType="1"/>
          </p:cNvCxnSpPr>
          <p:nvPr/>
        </p:nvCxnSpPr>
        <p:spPr bwMode="auto">
          <a:xfrm>
            <a:off x="947738" y="2532063"/>
            <a:ext cx="114300" cy="0"/>
          </a:xfrm>
          <a:prstGeom prst="line">
            <a:avLst/>
          </a:prstGeom>
          <a:noFill/>
          <a:ln w="19050" algn="ctr">
            <a:solidFill>
              <a:schemeClr val="tx1"/>
            </a:solidFill>
            <a:round/>
            <a:headEnd/>
            <a:tailEnd/>
          </a:ln>
        </p:spPr>
      </p:cxnSp>
      <p:cxnSp>
        <p:nvCxnSpPr>
          <p:cNvPr id="8220" name="Straight Connector 85"/>
          <p:cNvCxnSpPr>
            <a:cxnSpLocks noChangeShapeType="1"/>
          </p:cNvCxnSpPr>
          <p:nvPr/>
        </p:nvCxnSpPr>
        <p:spPr bwMode="auto">
          <a:xfrm>
            <a:off x="952500" y="2689225"/>
            <a:ext cx="114300" cy="0"/>
          </a:xfrm>
          <a:prstGeom prst="line">
            <a:avLst/>
          </a:prstGeom>
          <a:noFill/>
          <a:ln w="19050" algn="ctr">
            <a:solidFill>
              <a:schemeClr val="tx1"/>
            </a:solidFill>
            <a:round/>
            <a:headEnd/>
            <a:tailEnd/>
          </a:ln>
        </p:spPr>
      </p:cxnSp>
      <p:cxnSp>
        <p:nvCxnSpPr>
          <p:cNvPr id="8221" name="Straight Connector 86"/>
          <p:cNvCxnSpPr>
            <a:cxnSpLocks noChangeShapeType="1"/>
          </p:cNvCxnSpPr>
          <p:nvPr/>
        </p:nvCxnSpPr>
        <p:spPr bwMode="auto">
          <a:xfrm>
            <a:off x="942975" y="2846388"/>
            <a:ext cx="114300" cy="0"/>
          </a:xfrm>
          <a:prstGeom prst="line">
            <a:avLst/>
          </a:prstGeom>
          <a:noFill/>
          <a:ln w="19050" algn="ctr">
            <a:solidFill>
              <a:schemeClr val="tx1"/>
            </a:solidFill>
            <a:round/>
            <a:headEnd/>
            <a:tailEnd/>
          </a:ln>
        </p:spPr>
      </p:cxnSp>
      <p:cxnSp>
        <p:nvCxnSpPr>
          <p:cNvPr id="8222" name="Straight Connector 87"/>
          <p:cNvCxnSpPr>
            <a:cxnSpLocks noChangeShapeType="1"/>
          </p:cNvCxnSpPr>
          <p:nvPr/>
        </p:nvCxnSpPr>
        <p:spPr bwMode="auto">
          <a:xfrm>
            <a:off x="942975" y="3003550"/>
            <a:ext cx="114300" cy="0"/>
          </a:xfrm>
          <a:prstGeom prst="line">
            <a:avLst/>
          </a:prstGeom>
          <a:noFill/>
          <a:ln w="19050" algn="ctr">
            <a:solidFill>
              <a:schemeClr val="tx1"/>
            </a:solidFill>
            <a:round/>
            <a:headEnd/>
            <a:tailEnd/>
          </a:ln>
        </p:spPr>
      </p:cxnSp>
      <p:cxnSp>
        <p:nvCxnSpPr>
          <p:cNvPr id="8223" name="Straight Connector 88"/>
          <p:cNvCxnSpPr>
            <a:cxnSpLocks noChangeShapeType="1"/>
          </p:cNvCxnSpPr>
          <p:nvPr/>
        </p:nvCxnSpPr>
        <p:spPr bwMode="auto">
          <a:xfrm>
            <a:off x="947738" y="3160713"/>
            <a:ext cx="114300" cy="0"/>
          </a:xfrm>
          <a:prstGeom prst="line">
            <a:avLst/>
          </a:prstGeom>
          <a:noFill/>
          <a:ln w="19050" algn="ctr">
            <a:solidFill>
              <a:schemeClr val="tx1"/>
            </a:solidFill>
            <a:round/>
            <a:headEnd/>
            <a:tailEnd/>
          </a:ln>
        </p:spPr>
      </p:cxnSp>
      <p:sp>
        <p:nvSpPr>
          <p:cNvPr id="8224" name="TextBox 89"/>
          <p:cNvSpPr txBox="1">
            <a:spLocks noChangeArrowheads="1"/>
          </p:cNvSpPr>
          <p:nvPr/>
        </p:nvSpPr>
        <p:spPr bwMode="auto">
          <a:xfrm>
            <a:off x="642938" y="2417763"/>
            <a:ext cx="390525" cy="214312"/>
          </a:xfrm>
          <a:prstGeom prst="rect">
            <a:avLst/>
          </a:prstGeom>
          <a:noFill/>
          <a:ln w="9525">
            <a:noFill/>
            <a:miter lim="800000"/>
            <a:headEnd/>
            <a:tailEnd/>
          </a:ln>
        </p:spPr>
        <p:txBody>
          <a:bodyPr wrap="none">
            <a:spAutoFit/>
          </a:bodyPr>
          <a:lstStyle/>
          <a:p>
            <a:r>
              <a:rPr lang="en-GB" sz="800" b="0" dirty="0"/>
              <a:t>-100</a:t>
            </a:r>
          </a:p>
        </p:txBody>
      </p:sp>
      <p:sp>
        <p:nvSpPr>
          <p:cNvPr id="8225" name="TextBox 90"/>
          <p:cNvSpPr txBox="1">
            <a:spLocks noChangeArrowheads="1"/>
          </p:cNvSpPr>
          <p:nvPr/>
        </p:nvSpPr>
        <p:spPr bwMode="auto">
          <a:xfrm>
            <a:off x="647700" y="2570163"/>
            <a:ext cx="390525" cy="214312"/>
          </a:xfrm>
          <a:prstGeom prst="rect">
            <a:avLst/>
          </a:prstGeom>
          <a:noFill/>
          <a:ln w="9525">
            <a:noFill/>
            <a:miter lim="800000"/>
            <a:headEnd/>
            <a:tailEnd/>
          </a:ln>
        </p:spPr>
        <p:txBody>
          <a:bodyPr wrap="none">
            <a:spAutoFit/>
          </a:bodyPr>
          <a:lstStyle/>
          <a:p>
            <a:r>
              <a:rPr lang="en-GB" sz="800" b="0" dirty="0"/>
              <a:t>-200</a:t>
            </a:r>
          </a:p>
        </p:txBody>
      </p:sp>
      <p:sp>
        <p:nvSpPr>
          <p:cNvPr id="8226" name="TextBox 91"/>
          <p:cNvSpPr txBox="1">
            <a:spLocks noChangeArrowheads="1"/>
          </p:cNvSpPr>
          <p:nvPr/>
        </p:nvSpPr>
        <p:spPr bwMode="auto">
          <a:xfrm>
            <a:off x="638175" y="2727325"/>
            <a:ext cx="390525" cy="214313"/>
          </a:xfrm>
          <a:prstGeom prst="rect">
            <a:avLst/>
          </a:prstGeom>
          <a:noFill/>
          <a:ln w="9525">
            <a:noFill/>
            <a:miter lim="800000"/>
            <a:headEnd/>
            <a:tailEnd/>
          </a:ln>
        </p:spPr>
        <p:txBody>
          <a:bodyPr wrap="none">
            <a:spAutoFit/>
          </a:bodyPr>
          <a:lstStyle/>
          <a:p>
            <a:r>
              <a:rPr lang="en-GB" sz="800" b="0" dirty="0"/>
              <a:t>-300</a:t>
            </a:r>
          </a:p>
        </p:txBody>
      </p:sp>
      <p:sp>
        <p:nvSpPr>
          <p:cNvPr id="8227" name="TextBox 92"/>
          <p:cNvSpPr txBox="1">
            <a:spLocks noChangeArrowheads="1"/>
          </p:cNvSpPr>
          <p:nvPr/>
        </p:nvSpPr>
        <p:spPr bwMode="auto">
          <a:xfrm>
            <a:off x="638175" y="2879725"/>
            <a:ext cx="390525" cy="214313"/>
          </a:xfrm>
          <a:prstGeom prst="rect">
            <a:avLst/>
          </a:prstGeom>
          <a:noFill/>
          <a:ln w="9525">
            <a:noFill/>
            <a:miter lim="800000"/>
            <a:headEnd/>
            <a:tailEnd/>
          </a:ln>
        </p:spPr>
        <p:txBody>
          <a:bodyPr wrap="none">
            <a:spAutoFit/>
          </a:bodyPr>
          <a:lstStyle/>
          <a:p>
            <a:r>
              <a:rPr lang="en-GB" sz="800" b="0" dirty="0"/>
              <a:t>-400</a:t>
            </a:r>
          </a:p>
        </p:txBody>
      </p:sp>
      <p:sp>
        <p:nvSpPr>
          <p:cNvPr id="8228" name="TextBox 93"/>
          <p:cNvSpPr txBox="1">
            <a:spLocks noChangeArrowheads="1"/>
          </p:cNvSpPr>
          <p:nvPr/>
        </p:nvSpPr>
        <p:spPr bwMode="auto">
          <a:xfrm>
            <a:off x="642938" y="3032125"/>
            <a:ext cx="390525" cy="214313"/>
          </a:xfrm>
          <a:prstGeom prst="rect">
            <a:avLst/>
          </a:prstGeom>
          <a:noFill/>
          <a:ln w="9525">
            <a:noFill/>
            <a:miter lim="800000"/>
            <a:headEnd/>
            <a:tailEnd/>
          </a:ln>
        </p:spPr>
        <p:txBody>
          <a:bodyPr wrap="none">
            <a:spAutoFit/>
          </a:bodyPr>
          <a:lstStyle/>
          <a:p>
            <a:r>
              <a:rPr lang="en-GB" sz="800" b="0" dirty="0"/>
              <a:t>-500</a:t>
            </a:r>
          </a:p>
        </p:txBody>
      </p:sp>
      <p:cxnSp>
        <p:nvCxnSpPr>
          <p:cNvPr id="8229" name="Straight Connector 94"/>
          <p:cNvCxnSpPr>
            <a:cxnSpLocks noChangeShapeType="1"/>
          </p:cNvCxnSpPr>
          <p:nvPr/>
        </p:nvCxnSpPr>
        <p:spPr bwMode="auto">
          <a:xfrm>
            <a:off x="1404938" y="2365375"/>
            <a:ext cx="0" cy="104775"/>
          </a:xfrm>
          <a:prstGeom prst="line">
            <a:avLst/>
          </a:prstGeom>
          <a:noFill/>
          <a:ln w="19050" algn="ctr">
            <a:solidFill>
              <a:schemeClr val="tx1"/>
            </a:solidFill>
            <a:round/>
            <a:headEnd/>
            <a:tailEnd/>
          </a:ln>
        </p:spPr>
      </p:cxnSp>
      <p:cxnSp>
        <p:nvCxnSpPr>
          <p:cNvPr id="8230" name="Straight Connector 95"/>
          <p:cNvCxnSpPr>
            <a:cxnSpLocks noChangeShapeType="1"/>
          </p:cNvCxnSpPr>
          <p:nvPr/>
        </p:nvCxnSpPr>
        <p:spPr bwMode="auto">
          <a:xfrm>
            <a:off x="3914775" y="2371725"/>
            <a:ext cx="0" cy="104775"/>
          </a:xfrm>
          <a:prstGeom prst="line">
            <a:avLst/>
          </a:prstGeom>
          <a:noFill/>
          <a:ln w="19050" algn="ctr">
            <a:solidFill>
              <a:schemeClr val="tx1"/>
            </a:solidFill>
            <a:round/>
            <a:headEnd/>
            <a:tailEnd/>
          </a:ln>
        </p:spPr>
      </p:cxnSp>
      <p:cxnSp>
        <p:nvCxnSpPr>
          <p:cNvPr id="8231" name="Straight Connector 96"/>
          <p:cNvCxnSpPr>
            <a:cxnSpLocks noChangeShapeType="1"/>
          </p:cNvCxnSpPr>
          <p:nvPr/>
        </p:nvCxnSpPr>
        <p:spPr bwMode="auto">
          <a:xfrm>
            <a:off x="3556000" y="2371725"/>
            <a:ext cx="0" cy="104775"/>
          </a:xfrm>
          <a:prstGeom prst="line">
            <a:avLst/>
          </a:prstGeom>
          <a:noFill/>
          <a:ln w="19050" algn="ctr">
            <a:solidFill>
              <a:schemeClr val="tx1"/>
            </a:solidFill>
            <a:round/>
            <a:headEnd/>
            <a:tailEnd/>
          </a:ln>
        </p:spPr>
      </p:cxnSp>
      <p:cxnSp>
        <p:nvCxnSpPr>
          <p:cNvPr id="8232" name="Straight Connector 97"/>
          <p:cNvCxnSpPr>
            <a:cxnSpLocks noChangeShapeType="1"/>
          </p:cNvCxnSpPr>
          <p:nvPr/>
        </p:nvCxnSpPr>
        <p:spPr bwMode="auto">
          <a:xfrm>
            <a:off x="3197225" y="2371725"/>
            <a:ext cx="0" cy="104775"/>
          </a:xfrm>
          <a:prstGeom prst="line">
            <a:avLst/>
          </a:prstGeom>
          <a:noFill/>
          <a:ln w="19050" algn="ctr">
            <a:solidFill>
              <a:schemeClr val="tx1"/>
            </a:solidFill>
            <a:round/>
            <a:headEnd/>
            <a:tailEnd/>
          </a:ln>
        </p:spPr>
      </p:cxnSp>
      <p:cxnSp>
        <p:nvCxnSpPr>
          <p:cNvPr id="8233" name="Straight Connector 98"/>
          <p:cNvCxnSpPr>
            <a:cxnSpLocks noChangeShapeType="1"/>
          </p:cNvCxnSpPr>
          <p:nvPr/>
        </p:nvCxnSpPr>
        <p:spPr bwMode="auto">
          <a:xfrm>
            <a:off x="2838450" y="2366963"/>
            <a:ext cx="0" cy="104775"/>
          </a:xfrm>
          <a:prstGeom prst="line">
            <a:avLst/>
          </a:prstGeom>
          <a:noFill/>
          <a:ln w="19050" algn="ctr">
            <a:solidFill>
              <a:schemeClr val="tx1"/>
            </a:solidFill>
            <a:round/>
            <a:headEnd/>
            <a:tailEnd/>
          </a:ln>
        </p:spPr>
      </p:cxnSp>
      <p:cxnSp>
        <p:nvCxnSpPr>
          <p:cNvPr id="8234" name="Straight Connector 99"/>
          <p:cNvCxnSpPr>
            <a:cxnSpLocks noChangeShapeType="1"/>
          </p:cNvCxnSpPr>
          <p:nvPr/>
        </p:nvCxnSpPr>
        <p:spPr bwMode="auto">
          <a:xfrm>
            <a:off x="2479675" y="2366963"/>
            <a:ext cx="0" cy="104775"/>
          </a:xfrm>
          <a:prstGeom prst="line">
            <a:avLst/>
          </a:prstGeom>
          <a:noFill/>
          <a:ln w="19050" algn="ctr">
            <a:solidFill>
              <a:schemeClr val="tx1"/>
            </a:solidFill>
            <a:round/>
            <a:headEnd/>
            <a:tailEnd/>
          </a:ln>
        </p:spPr>
      </p:cxnSp>
      <p:cxnSp>
        <p:nvCxnSpPr>
          <p:cNvPr id="8235" name="Straight Connector 100"/>
          <p:cNvCxnSpPr>
            <a:cxnSpLocks noChangeShapeType="1"/>
          </p:cNvCxnSpPr>
          <p:nvPr/>
        </p:nvCxnSpPr>
        <p:spPr bwMode="auto">
          <a:xfrm>
            <a:off x="1763713" y="2366963"/>
            <a:ext cx="0" cy="104775"/>
          </a:xfrm>
          <a:prstGeom prst="line">
            <a:avLst/>
          </a:prstGeom>
          <a:noFill/>
          <a:ln w="19050" algn="ctr">
            <a:solidFill>
              <a:schemeClr val="tx1"/>
            </a:solidFill>
            <a:round/>
            <a:headEnd/>
            <a:tailEnd/>
          </a:ln>
        </p:spPr>
      </p:cxnSp>
      <p:cxnSp>
        <p:nvCxnSpPr>
          <p:cNvPr id="8236" name="Straight Connector 101"/>
          <p:cNvCxnSpPr>
            <a:cxnSpLocks noChangeShapeType="1"/>
          </p:cNvCxnSpPr>
          <p:nvPr/>
        </p:nvCxnSpPr>
        <p:spPr bwMode="auto">
          <a:xfrm>
            <a:off x="2120900" y="2366963"/>
            <a:ext cx="0" cy="104775"/>
          </a:xfrm>
          <a:prstGeom prst="line">
            <a:avLst/>
          </a:prstGeom>
          <a:noFill/>
          <a:ln w="19050" algn="ctr">
            <a:solidFill>
              <a:schemeClr val="tx1"/>
            </a:solidFill>
            <a:round/>
            <a:headEnd/>
            <a:tailEnd/>
          </a:ln>
        </p:spPr>
      </p:cxnSp>
      <p:sp>
        <p:nvSpPr>
          <p:cNvPr id="8237" name="Rectangle 103"/>
          <p:cNvSpPr>
            <a:spLocks noChangeArrowheads="1"/>
          </p:cNvSpPr>
          <p:nvPr/>
        </p:nvSpPr>
        <p:spPr bwMode="auto">
          <a:xfrm>
            <a:off x="374650" y="969963"/>
            <a:ext cx="4194175" cy="2649537"/>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sp>
        <p:nvSpPr>
          <p:cNvPr id="8238" name="TextBox 105"/>
          <p:cNvSpPr txBox="1">
            <a:spLocks noChangeArrowheads="1"/>
          </p:cNvSpPr>
          <p:nvPr/>
        </p:nvSpPr>
        <p:spPr bwMode="auto">
          <a:xfrm>
            <a:off x="436563" y="1042988"/>
            <a:ext cx="2733675" cy="276225"/>
          </a:xfrm>
          <a:prstGeom prst="rect">
            <a:avLst/>
          </a:prstGeom>
          <a:noFill/>
          <a:ln w="9525">
            <a:noFill/>
            <a:miter lim="800000"/>
            <a:headEnd/>
            <a:tailEnd/>
          </a:ln>
        </p:spPr>
        <p:txBody>
          <a:bodyPr wrap="none">
            <a:spAutoFit/>
          </a:bodyPr>
          <a:lstStyle/>
          <a:p>
            <a:r>
              <a:rPr lang="en-GB" dirty="0"/>
              <a:t>EA2 Interconnector Profile / MIUNs</a:t>
            </a:r>
          </a:p>
        </p:txBody>
      </p:sp>
      <p:sp>
        <p:nvSpPr>
          <p:cNvPr id="8239" name="TextBox 115"/>
          <p:cNvSpPr txBox="1">
            <a:spLocks noChangeArrowheads="1"/>
          </p:cNvSpPr>
          <p:nvPr/>
        </p:nvSpPr>
        <p:spPr bwMode="auto">
          <a:xfrm>
            <a:off x="1109663" y="2365375"/>
            <a:ext cx="242887" cy="215900"/>
          </a:xfrm>
          <a:prstGeom prst="rect">
            <a:avLst/>
          </a:prstGeom>
          <a:noFill/>
          <a:ln w="9525">
            <a:noFill/>
            <a:miter lim="800000"/>
            <a:headEnd/>
            <a:tailEnd/>
          </a:ln>
        </p:spPr>
        <p:txBody>
          <a:bodyPr wrap="none">
            <a:spAutoFit/>
          </a:bodyPr>
          <a:lstStyle/>
          <a:p>
            <a:r>
              <a:rPr lang="en-GB" sz="800" b="0" dirty="0"/>
              <a:t>1</a:t>
            </a:r>
          </a:p>
        </p:txBody>
      </p:sp>
      <p:sp>
        <p:nvSpPr>
          <p:cNvPr id="8240" name="TextBox 116"/>
          <p:cNvSpPr txBox="1">
            <a:spLocks noChangeArrowheads="1"/>
          </p:cNvSpPr>
          <p:nvPr/>
        </p:nvSpPr>
        <p:spPr bwMode="auto">
          <a:xfrm>
            <a:off x="1462088" y="2365375"/>
            <a:ext cx="242887" cy="215900"/>
          </a:xfrm>
          <a:prstGeom prst="rect">
            <a:avLst/>
          </a:prstGeom>
          <a:noFill/>
          <a:ln w="9525">
            <a:noFill/>
            <a:miter lim="800000"/>
            <a:headEnd/>
            <a:tailEnd/>
          </a:ln>
        </p:spPr>
        <p:txBody>
          <a:bodyPr wrap="none">
            <a:spAutoFit/>
          </a:bodyPr>
          <a:lstStyle/>
          <a:p>
            <a:r>
              <a:rPr lang="en-GB" sz="800" b="0" dirty="0"/>
              <a:t>2</a:t>
            </a:r>
          </a:p>
        </p:txBody>
      </p:sp>
      <p:sp>
        <p:nvSpPr>
          <p:cNvPr id="8241" name="TextBox 117"/>
          <p:cNvSpPr txBox="1">
            <a:spLocks noChangeArrowheads="1"/>
          </p:cNvSpPr>
          <p:nvPr/>
        </p:nvSpPr>
        <p:spPr bwMode="auto">
          <a:xfrm>
            <a:off x="1824038" y="2365375"/>
            <a:ext cx="242887" cy="215900"/>
          </a:xfrm>
          <a:prstGeom prst="rect">
            <a:avLst/>
          </a:prstGeom>
          <a:noFill/>
          <a:ln w="9525">
            <a:noFill/>
            <a:miter lim="800000"/>
            <a:headEnd/>
            <a:tailEnd/>
          </a:ln>
        </p:spPr>
        <p:txBody>
          <a:bodyPr wrap="none">
            <a:spAutoFit/>
          </a:bodyPr>
          <a:lstStyle/>
          <a:p>
            <a:r>
              <a:rPr lang="en-GB" sz="800" b="0" dirty="0"/>
              <a:t>3</a:t>
            </a:r>
          </a:p>
        </p:txBody>
      </p:sp>
      <p:sp>
        <p:nvSpPr>
          <p:cNvPr id="8242" name="TextBox 118"/>
          <p:cNvSpPr txBox="1">
            <a:spLocks noChangeArrowheads="1"/>
          </p:cNvSpPr>
          <p:nvPr/>
        </p:nvSpPr>
        <p:spPr bwMode="auto">
          <a:xfrm>
            <a:off x="2185988" y="2365375"/>
            <a:ext cx="242887" cy="215900"/>
          </a:xfrm>
          <a:prstGeom prst="rect">
            <a:avLst/>
          </a:prstGeom>
          <a:noFill/>
          <a:ln w="9525">
            <a:noFill/>
            <a:miter lim="800000"/>
            <a:headEnd/>
            <a:tailEnd/>
          </a:ln>
        </p:spPr>
        <p:txBody>
          <a:bodyPr wrap="none">
            <a:spAutoFit/>
          </a:bodyPr>
          <a:lstStyle/>
          <a:p>
            <a:r>
              <a:rPr lang="en-GB" sz="800" b="0" dirty="0"/>
              <a:t>4</a:t>
            </a:r>
          </a:p>
        </p:txBody>
      </p:sp>
      <p:sp>
        <p:nvSpPr>
          <p:cNvPr id="8243" name="TextBox 119"/>
          <p:cNvSpPr txBox="1">
            <a:spLocks noChangeArrowheads="1"/>
          </p:cNvSpPr>
          <p:nvPr/>
        </p:nvSpPr>
        <p:spPr bwMode="auto">
          <a:xfrm>
            <a:off x="2538413" y="2370138"/>
            <a:ext cx="242887" cy="215900"/>
          </a:xfrm>
          <a:prstGeom prst="rect">
            <a:avLst/>
          </a:prstGeom>
          <a:noFill/>
          <a:ln w="9525">
            <a:noFill/>
            <a:miter lim="800000"/>
            <a:headEnd/>
            <a:tailEnd/>
          </a:ln>
        </p:spPr>
        <p:txBody>
          <a:bodyPr wrap="none">
            <a:spAutoFit/>
          </a:bodyPr>
          <a:lstStyle/>
          <a:p>
            <a:r>
              <a:rPr lang="en-GB" sz="800" b="0" dirty="0"/>
              <a:t>5</a:t>
            </a:r>
          </a:p>
        </p:txBody>
      </p:sp>
      <p:sp>
        <p:nvSpPr>
          <p:cNvPr id="8244" name="TextBox 120"/>
          <p:cNvSpPr txBox="1">
            <a:spLocks noChangeArrowheads="1"/>
          </p:cNvSpPr>
          <p:nvPr/>
        </p:nvSpPr>
        <p:spPr bwMode="auto">
          <a:xfrm>
            <a:off x="2895600" y="2374900"/>
            <a:ext cx="242888" cy="215900"/>
          </a:xfrm>
          <a:prstGeom prst="rect">
            <a:avLst/>
          </a:prstGeom>
          <a:noFill/>
          <a:ln w="9525">
            <a:noFill/>
            <a:miter lim="800000"/>
            <a:headEnd/>
            <a:tailEnd/>
          </a:ln>
        </p:spPr>
        <p:txBody>
          <a:bodyPr wrap="none">
            <a:spAutoFit/>
          </a:bodyPr>
          <a:lstStyle/>
          <a:p>
            <a:r>
              <a:rPr lang="en-GB" sz="800" b="0" dirty="0"/>
              <a:t>6</a:t>
            </a:r>
          </a:p>
        </p:txBody>
      </p:sp>
      <p:sp>
        <p:nvSpPr>
          <p:cNvPr id="8245" name="TextBox 121"/>
          <p:cNvSpPr txBox="1">
            <a:spLocks noChangeArrowheads="1"/>
          </p:cNvSpPr>
          <p:nvPr/>
        </p:nvSpPr>
        <p:spPr bwMode="auto">
          <a:xfrm>
            <a:off x="3262313" y="2379663"/>
            <a:ext cx="242887" cy="215900"/>
          </a:xfrm>
          <a:prstGeom prst="rect">
            <a:avLst/>
          </a:prstGeom>
          <a:noFill/>
          <a:ln w="9525">
            <a:noFill/>
            <a:miter lim="800000"/>
            <a:headEnd/>
            <a:tailEnd/>
          </a:ln>
        </p:spPr>
        <p:txBody>
          <a:bodyPr wrap="none">
            <a:spAutoFit/>
          </a:bodyPr>
          <a:lstStyle/>
          <a:p>
            <a:r>
              <a:rPr lang="en-GB" sz="800" b="0" dirty="0"/>
              <a:t>7</a:t>
            </a:r>
          </a:p>
        </p:txBody>
      </p:sp>
      <p:sp>
        <p:nvSpPr>
          <p:cNvPr id="8246" name="TextBox 122"/>
          <p:cNvSpPr txBox="1">
            <a:spLocks noChangeArrowheads="1"/>
          </p:cNvSpPr>
          <p:nvPr/>
        </p:nvSpPr>
        <p:spPr bwMode="auto">
          <a:xfrm>
            <a:off x="3609975" y="2384425"/>
            <a:ext cx="242888" cy="215900"/>
          </a:xfrm>
          <a:prstGeom prst="rect">
            <a:avLst/>
          </a:prstGeom>
          <a:noFill/>
          <a:ln w="9525">
            <a:noFill/>
            <a:miter lim="800000"/>
            <a:headEnd/>
            <a:tailEnd/>
          </a:ln>
        </p:spPr>
        <p:txBody>
          <a:bodyPr wrap="none">
            <a:spAutoFit/>
          </a:bodyPr>
          <a:lstStyle/>
          <a:p>
            <a:r>
              <a:rPr lang="en-GB" sz="800" b="0" dirty="0"/>
              <a:t>8</a:t>
            </a:r>
          </a:p>
        </p:txBody>
      </p:sp>
      <p:sp>
        <p:nvSpPr>
          <p:cNvPr id="8247"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“Extreme Ramping” Example – After EA2 Run</a:t>
            </a:r>
            <a:endParaRPr lang="en-US" sz="2000" i="1" dirty="0"/>
          </a:p>
        </p:txBody>
      </p:sp>
      <p:sp>
        <p:nvSpPr>
          <p:cNvPr id="8248" name="Freeform 1"/>
          <p:cNvSpPr>
            <a:spLocks/>
          </p:cNvSpPr>
          <p:nvPr/>
        </p:nvSpPr>
        <p:spPr bwMode="auto">
          <a:xfrm>
            <a:off x="1057275" y="1582738"/>
            <a:ext cx="2881313" cy="866775"/>
          </a:xfrm>
          <a:custGeom>
            <a:avLst/>
            <a:gdLst>
              <a:gd name="T0" fmla="*/ 0 w 2881313"/>
              <a:gd name="T1" fmla="*/ 785813 h 866775"/>
              <a:gd name="T2" fmla="*/ 57150 w 2881313"/>
              <a:gd name="T3" fmla="*/ 866775 h 866775"/>
              <a:gd name="T4" fmla="*/ 347663 w 2881313"/>
              <a:gd name="T5" fmla="*/ 866775 h 866775"/>
              <a:gd name="T6" fmla="*/ 423863 w 2881313"/>
              <a:gd name="T7" fmla="*/ 785813 h 866775"/>
              <a:gd name="T8" fmla="*/ 704850 w 2881313"/>
              <a:gd name="T9" fmla="*/ 785813 h 866775"/>
              <a:gd name="T10" fmla="*/ 1900243 w 2881313"/>
              <a:gd name="T11" fmla="*/ 0 h 866775"/>
              <a:gd name="T12" fmla="*/ 2871789 w 2881313"/>
              <a:gd name="T13" fmla="*/ 0 h 866775"/>
              <a:gd name="T14" fmla="*/ 2881313 w 2881313"/>
              <a:gd name="T15" fmla="*/ 785813 h 866775"/>
              <a:gd name="T16" fmla="*/ 0 w 2881313"/>
              <a:gd name="T17" fmla="*/ 785813 h 8667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1313"/>
              <a:gd name="T28" fmla="*/ 0 h 866775"/>
              <a:gd name="T29" fmla="*/ 2881313 w 2881313"/>
              <a:gd name="T30" fmla="*/ 866775 h 8667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1313" h="866775">
                <a:moveTo>
                  <a:pt x="0" y="785813"/>
                </a:moveTo>
                <a:lnTo>
                  <a:pt x="57150" y="866775"/>
                </a:lnTo>
                <a:lnTo>
                  <a:pt x="347663" y="866775"/>
                </a:lnTo>
                <a:lnTo>
                  <a:pt x="423863" y="785813"/>
                </a:lnTo>
                <a:lnTo>
                  <a:pt x="704850" y="785813"/>
                </a:lnTo>
                <a:lnTo>
                  <a:pt x="1900238" y="0"/>
                </a:lnTo>
                <a:lnTo>
                  <a:pt x="2871788" y="0"/>
                </a:lnTo>
                <a:lnTo>
                  <a:pt x="2881313" y="785813"/>
                </a:lnTo>
                <a:lnTo>
                  <a:pt x="0" y="785813"/>
                </a:lnTo>
                <a:close/>
              </a:path>
            </a:pathLst>
          </a:custGeom>
          <a:solidFill>
            <a:srgbClr val="66FF99"/>
          </a:solidFill>
          <a:ln w="19050" cap="flat" cmpd="sng" algn="ctr">
            <a:solidFill>
              <a:schemeClr val="tx1"/>
            </a:solidFill>
            <a:prstDash val="solid"/>
            <a:round/>
            <a:headEnd type="none" w="med" len="med"/>
            <a:tailEnd type="none" w="med" len="med"/>
          </a:ln>
        </p:spPr>
        <p:txBody>
          <a:bodyPr wrap="none" lIns="640048" tIns="45718" rIns="91435" bIns="45718" anchor="ctr"/>
          <a:lstStyle/>
          <a:p>
            <a:endParaRPr lang="en-IE" dirty="0"/>
          </a:p>
        </p:txBody>
      </p:sp>
      <p:sp>
        <p:nvSpPr>
          <p:cNvPr id="8249" name="Freeform 2"/>
          <p:cNvSpPr>
            <a:spLocks/>
          </p:cNvSpPr>
          <p:nvPr/>
        </p:nvSpPr>
        <p:spPr bwMode="auto">
          <a:xfrm>
            <a:off x="374650" y="3829050"/>
            <a:ext cx="352425" cy="785813"/>
          </a:xfrm>
          <a:custGeom>
            <a:avLst/>
            <a:gdLst>
              <a:gd name="T0" fmla="*/ 0 w 352425"/>
              <a:gd name="T1" fmla="*/ 785813 h 785813"/>
              <a:gd name="T2" fmla="*/ 4763 w 352425"/>
              <a:gd name="T3" fmla="*/ 76200 h 785813"/>
              <a:gd name="T4" fmla="*/ 114300 w 352425"/>
              <a:gd name="T5" fmla="*/ 0 h 785813"/>
              <a:gd name="T6" fmla="*/ 350838 w 352425"/>
              <a:gd name="T7" fmla="*/ 1588 h 785813"/>
              <a:gd name="T8" fmla="*/ 352425 w 352425"/>
              <a:gd name="T9" fmla="*/ 785813 h 785813"/>
              <a:gd name="T10" fmla="*/ 0 w 352425"/>
              <a:gd name="T11" fmla="*/ 785813 h 785813"/>
              <a:gd name="T12" fmla="*/ 0 60000 65536"/>
              <a:gd name="T13" fmla="*/ 0 60000 65536"/>
              <a:gd name="T14" fmla="*/ 0 60000 65536"/>
              <a:gd name="T15" fmla="*/ 0 60000 65536"/>
              <a:gd name="T16" fmla="*/ 0 60000 65536"/>
              <a:gd name="T17" fmla="*/ 0 60000 65536"/>
              <a:gd name="T18" fmla="*/ 0 w 352425"/>
              <a:gd name="T19" fmla="*/ 0 h 785813"/>
              <a:gd name="T20" fmla="*/ 352425 w 352425"/>
              <a:gd name="T21" fmla="*/ 785813 h 785813"/>
            </a:gdLst>
            <a:ahLst/>
            <a:cxnLst>
              <a:cxn ang="T12">
                <a:pos x="T0" y="T1"/>
              </a:cxn>
              <a:cxn ang="T13">
                <a:pos x="T2" y="T3"/>
              </a:cxn>
              <a:cxn ang="T14">
                <a:pos x="T4" y="T5"/>
              </a:cxn>
              <a:cxn ang="T15">
                <a:pos x="T6" y="T7"/>
              </a:cxn>
              <a:cxn ang="T16">
                <a:pos x="T8" y="T9"/>
              </a:cxn>
              <a:cxn ang="T17">
                <a:pos x="T10" y="T11"/>
              </a:cxn>
            </a:cxnLst>
            <a:rect l="T18" t="T19" r="T20" b="T21"/>
            <a:pathLst>
              <a:path w="352425" h="785813">
                <a:moveTo>
                  <a:pt x="0" y="785813"/>
                </a:moveTo>
                <a:cubicBezTo>
                  <a:pt x="1588" y="552450"/>
                  <a:pt x="3175" y="309563"/>
                  <a:pt x="4763" y="76200"/>
                </a:cubicBezTo>
                <a:lnTo>
                  <a:pt x="114300" y="0"/>
                </a:lnTo>
                <a:lnTo>
                  <a:pt x="350838" y="1588"/>
                </a:lnTo>
                <a:cubicBezTo>
                  <a:pt x="352425" y="265113"/>
                  <a:pt x="350838" y="522288"/>
                  <a:pt x="352425" y="785813"/>
                </a:cubicBezTo>
                <a:lnTo>
                  <a:pt x="0" y="785813"/>
                </a:lnTo>
                <a:close/>
              </a:path>
            </a:pathLst>
          </a:custGeom>
          <a:solidFill>
            <a:srgbClr val="66FF99"/>
          </a:solidFill>
          <a:ln w="19050" cap="flat" cmpd="sng" algn="ctr">
            <a:solidFill>
              <a:schemeClr val="tx1"/>
            </a:solidFill>
            <a:prstDash val="solid"/>
            <a:round/>
            <a:headEnd type="none" w="med" len="med"/>
            <a:tailEnd type="none" w="med" len="med"/>
          </a:ln>
        </p:spPr>
        <p:txBody>
          <a:bodyPr wrap="none" lIns="640048" tIns="45718" rIns="91435" bIns="45718" anchor="ctr"/>
          <a:lstStyle/>
          <a:p>
            <a:endParaRPr lang="en-IE" dirty="0"/>
          </a:p>
        </p:txBody>
      </p:sp>
      <p:sp>
        <p:nvSpPr>
          <p:cNvPr id="125" name="Rectangle 124"/>
          <p:cNvSpPr/>
          <p:nvPr/>
        </p:nvSpPr>
        <p:spPr bwMode="auto">
          <a:xfrm>
            <a:off x="4725988" y="1501775"/>
            <a:ext cx="360362" cy="785813"/>
          </a:xfrm>
          <a:prstGeom prst="rect">
            <a:avLst/>
          </a:prstGeom>
          <a:solidFill>
            <a:schemeClr val="accent2">
              <a:lumMod val="40000"/>
              <a:lumOff val="60000"/>
            </a:schemeClr>
          </a:solidFill>
          <a:ln w="19050" cap="flat" cmpd="sng" algn="ctr">
            <a:solidFill>
              <a:schemeClr val="tx1"/>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8251" name="Oval 3"/>
          <p:cNvSpPr>
            <a:spLocks noChangeArrowheads="1"/>
          </p:cNvSpPr>
          <p:nvPr/>
        </p:nvSpPr>
        <p:spPr bwMode="auto">
          <a:xfrm>
            <a:off x="2781300" y="1273175"/>
            <a:ext cx="481013" cy="1712913"/>
          </a:xfrm>
          <a:prstGeom prst="ellipse">
            <a:avLst/>
          </a:prstGeom>
          <a:noFill/>
          <a:ln w="19050" algn="ctr">
            <a:solidFill>
              <a:srgbClr val="FF0000"/>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cxnSp>
        <p:nvCxnSpPr>
          <p:cNvPr id="8252" name="Straight Arrow Connector 6"/>
          <p:cNvCxnSpPr>
            <a:cxnSpLocks noChangeShapeType="1"/>
            <a:stCxn id="8251" idx="3"/>
            <a:endCxn id="8249" idx="3"/>
          </p:cNvCxnSpPr>
          <p:nvPr/>
        </p:nvCxnSpPr>
        <p:spPr bwMode="auto">
          <a:xfrm flipH="1">
            <a:off x="725488" y="2735263"/>
            <a:ext cx="2127250" cy="1095375"/>
          </a:xfrm>
          <a:prstGeom prst="straightConnector1">
            <a:avLst/>
          </a:prstGeom>
          <a:noFill/>
          <a:ln w="19050" algn="ctr">
            <a:solidFill>
              <a:srgbClr val="FF0000"/>
            </a:solidFill>
            <a:round/>
            <a:headEnd/>
            <a:tailEnd type="arrow" w="med" len="med"/>
          </a:ln>
        </p:spPr>
      </p:cxnSp>
      <p:sp>
        <p:nvSpPr>
          <p:cNvPr id="151" name="TextBox 150"/>
          <p:cNvSpPr txBox="1"/>
          <p:nvPr/>
        </p:nvSpPr>
        <p:spPr>
          <a:xfrm>
            <a:off x="5227638" y="1492250"/>
            <a:ext cx="3681412" cy="1323975"/>
          </a:xfrm>
          <a:prstGeom prst="rect">
            <a:avLst/>
          </a:prstGeom>
          <a:noFill/>
        </p:spPr>
        <p:txBody>
          <a:bodyPr>
            <a:spAutoFit/>
          </a:bodyPr>
          <a:lstStyle/>
          <a:p>
            <a:pPr>
              <a:defRPr/>
            </a:pPr>
            <a:r>
              <a:rPr lang="en-GB" sz="1600" dirty="0"/>
              <a:t>EA1 Area – TP6</a:t>
            </a:r>
            <a:endParaRPr lang="en-GB" sz="1600" b="0" dirty="0"/>
          </a:p>
          <a:p>
            <a:pPr marL="285750" indent="-285750">
              <a:buFont typeface="Arial" pitchFamily="34" charset="0"/>
              <a:buChar char="•"/>
              <a:defRPr/>
            </a:pPr>
            <a:r>
              <a:rPr lang="en-GB" sz="1600" b="0" dirty="0"/>
              <a:t>EA1 - TP6 area is 500MW.</a:t>
            </a:r>
          </a:p>
          <a:p>
            <a:pPr marL="285750" indent="-285750">
              <a:buFont typeface="Arial" pitchFamily="34" charset="0"/>
              <a:buChar char="•"/>
              <a:defRPr/>
            </a:pPr>
            <a:r>
              <a:rPr lang="en-GB" sz="1600" b="0" dirty="0"/>
              <a:t>EA1 MIUNs = 500MW.</a:t>
            </a:r>
          </a:p>
          <a:p>
            <a:pPr marL="285750" indent="-285750">
              <a:buFont typeface="Arial" pitchFamily="34" charset="0"/>
              <a:buChar char="•"/>
              <a:defRPr/>
            </a:pPr>
            <a:r>
              <a:rPr lang="en-GB" sz="1600" b="0" dirty="0"/>
              <a:t>EA1 MIUNs need to be fixed in subsequent runs.</a:t>
            </a:r>
          </a:p>
        </p:txBody>
      </p:sp>
      <p:sp>
        <p:nvSpPr>
          <p:cNvPr id="152" name="TextBox 151"/>
          <p:cNvSpPr txBox="1"/>
          <p:nvPr/>
        </p:nvSpPr>
        <p:spPr>
          <a:xfrm>
            <a:off x="833438" y="3829050"/>
            <a:ext cx="8078787" cy="2062163"/>
          </a:xfrm>
          <a:prstGeom prst="rect">
            <a:avLst/>
          </a:prstGeom>
          <a:noFill/>
        </p:spPr>
        <p:txBody>
          <a:bodyPr>
            <a:spAutoFit/>
          </a:bodyPr>
          <a:lstStyle/>
          <a:p>
            <a:pPr>
              <a:defRPr/>
            </a:pPr>
            <a:r>
              <a:rPr lang="en-GB" sz="1600" dirty="0"/>
              <a:t>EA2 Area – TP6</a:t>
            </a:r>
            <a:endParaRPr lang="en-GB" sz="1600" b="0" dirty="0"/>
          </a:p>
          <a:p>
            <a:pPr marL="285750" indent="-285750">
              <a:buFont typeface="Arial" pitchFamily="34" charset="0"/>
              <a:buChar char="•"/>
              <a:defRPr/>
            </a:pPr>
            <a:r>
              <a:rPr lang="en-GB" sz="1600" b="0" dirty="0"/>
              <a:t>EA2 - TP6 area is 491.7MW.</a:t>
            </a:r>
          </a:p>
          <a:p>
            <a:pPr marL="285750" indent="-285750">
              <a:buFont typeface="Arial" pitchFamily="34" charset="0"/>
              <a:buChar char="•"/>
              <a:defRPr/>
            </a:pPr>
            <a:r>
              <a:rPr lang="en-GB" sz="1600" b="0" dirty="0"/>
              <a:t>EA1 MIUNs = 500MW, to be fixed.</a:t>
            </a:r>
          </a:p>
          <a:p>
            <a:pPr marL="285750" indent="-285750">
              <a:buFont typeface="Arial" pitchFamily="34" charset="0"/>
              <a:buChar char="•"/>
              <a:defRPr/>
            </a:pPr>
            <a:r>
              <a:rPr lang="en-GB" sz="1600" b="0" dirty="0"/>
              <a:t>There are no EA2 IUNs (hence no energy can be allocated to these Units).</a:t>
            </a:r>
          </a:p>
          <a:p>
            <a:pPr marL="285750" indent="-285750">
              <a:buFont typeface="Arial" pitchFamily="34" charset="0"/>
              <a:buChar char="•"/>
              <a:defRPr/>
            </a:pPr>
            <a:r>
              <a:rPr lang="en-GB" sz="1600" b="0" dirty="0"/>
              <a:t>“Excessive Area” occurs, as 8.3MW (500-491.7) cannot be allocated to any Unit.</a:t>
            </a:r>
          </a:p>
          <a:p>
            <a:pPr marL="285750" indent="-285750">
              <a:buFont typeface="Arial" pitchFamily="34" charset="0"/>
              <a:buChar char="•"/>
              <a:defRPr/>
            </a:pPr>
            <a:r>
              <a:rPr lang="en-GB" sz="1600" b="0" dirty="0"/>
              <a:t>Currently, the MIUN Calculation would reduce the EA1 MIUNs to ensure that Excessive Area does not occur, i.e. EA1 MIUNs would </a:t>
            </a:r>
            <a:r>
              <a:rPr lang="en-GB" sz="1600" u="sng" dirty="0"/>
              <a:t>not</a:t>
            </a:r>
            <a:r>
              <a:rPr lang="en-GB" sz="1600" b="0" dirty="0"/>
              <a:t> be fixed.</a:t>
            </a:r>
          </a:p>
          <a:p>
            <a:pPr marL="285750" indent="-285750">
              <a:buFont typeface="Arial" pitchFamily="34" charset="0"/>
              <a:buChar char="•"/>
              <a:defRPr/>
            </a:pPr>
            <a:endParaRPr lang="en-GB" sz="1600" b="0" dirty="0"/>
          </a:p>
        </p:txBody>
      </p:sp>
      <p:sp>
        <p:nvSpPr>
          <p:cNvPr id="8255" name="TextBox 152"/>
          <p:cNvSpPr txBox="1">
            <a:spLocks noChangeArrowheads="1"/>
          </p:cNvSpPr>
          <p:nvPr/>
        </p:nvSpPr>
        <p:spPr bwMode="auto">
          <a:xfrm>
            <a:off x="4681538" y="960438"/>
            <a:ext cx="4230687" cy="338137"/>
          </a:xfrm>
          <a:prstGeom prst="rect">
            <a:avLst/>
          </a:prstGeom>
          <a:noFill/>
          <a:ln w="9525">
            <a:noFill/>
            <a:miter lim="800000"/>
            <a:headEnd/>
            <a:tailEnd/>
          </a:ln>
        </p:spPr>
        <p:txBody>
          <a:bodyPr>
            <a:spAutoFit/>
          </a:bodyPr>
          <a:lstStyle/>
          <a:p>
            <a:pPr marL="285750" indent="-285750">
              <a:buFont typeface="Arial" charset="0"/>
              <a:buChar char="•"/>
            </a:pPr>
            <a:r>
              <a:rPr lang="en-GB" sz="1600" b="0" dirty="0"/>
              <a:t>TP6 illustrates the issue identified.</a:t>
            </a:r>
          </a:p>
        </p:txBody>
      </p:sp>
      <p:sp>
        <p:nvSpPr>
          <p:cNvPr id="8256" name="TextBox 3"/>
          <p:cNvSpPr txBox="1">
            <a:spLocks noChangeArrowheads="1"/>
          </p:cNvSpPr>
          <p:nvPr/>
        </p:nvSpPr>
        <p:spPr bwMode="auto">
          <a:xfrm>
            <a:off x="214313" y="5764213"/>
            <a:ext cx="8731250" cy="584200"/>
          </a:xfrm>
          <a:prstGeom prst="rect">
            <a:avLst/>
          </a:prstGeom>
          <a:noFill/>
          <a:ln w="9525">
            <a:noFill/>
            <a:miter lim="800000"/>
            <a:headEnd/>
            <a:tailEnd/>
          </a:ln>
        </p:spPr>
        <p:txBody>
          <a:bodyPr>
            <a:spAutoFit/>
          </a:bodyPr>
          <a:lstStyle/>
          <a:p>
            <a:pPr marL="355600" indent="-355600">
              <a:buClr>
                <a:schemeClr val="tx1"/>
              </a:buClr>
              <a:buSzPts val="2000"/>
              <a:buFont typeface="Arial" charset="0"/>
              <a:buChar char="•"/>
            </a:pPr>
            <a:r>
              <a:rPr lang="en-GB" sz="1600" i="1" dirty="0">
                <a:solidFill>
                  <a:srgbClr val="3399FF"/>
                </a:solidFill>
              </a:rPr>
              <a:t>Important Note:  this scenario is likely to be rare, as it relies both on Extreme Ramping and a change in direction at a subsequent gate occurring at the same time.</a:t>
            </a:r>
          </a:p>
        </p:txBody>
      </p:sp>
      <p:sp>
        <p:nvSpPr>
          <p:cNvPr id="65" name="Rectangle 64"/>
          <p:cNvSpPr/>
          <p:nvPr/>
        </p:nvSpPr>
        <p:spPr bwMode="auto">
          <a:xfrm>
            <a:off x="3670300" y="3405188"/>
            <a:ext cx="88900" cy="100012"/>
          </a:xfrm>
          <a:prstGeom prst="rect">
            <a:avLst/>
          </a:prstGeom>
          <a:solidFill>
            <a:schemeClr val="accent2">
              <a:lumMod val="40000"/>
              <a:lumOff val="60000"/>
            </a:schemeClr>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8258" name="TextBox 114"/>
          <p:cNvSpPr txBox="1">
            <a:spLocks noChangeArrowheads="1"/>
          </p:cNvSpPr>
          <p:nvPr/>
        </p:nvSpPr>
        <p:spPr bwMode="auto">
          <a:xfrm>
            <a:off x="3714750" y="3348038"/>
            <a:ext cx="381000" cy="214312"/>
          </a:xfrm>
          <a:prstGeom prst="rect">
            <a:avLst/>
          </a:prstGeom>
          <a:noFill/>
          <a:ln w="9525">
            <a:noFill/>
            <a:miter lim="800000"/>
            <a:headEnd/>
            <a:tailEnd/>
          </a:ln>
        </p:spPr>
        <p:txBody>
          <a:bodyPr wrap="none">
            <a:spAutoFit/>
          </a:bodyPr>
          <a:lstStyle/>
          <a:p>
            <a:r>
              <a:rPr lang="en-GB" sz="800" b="0" dirty="0"/>
              <a:t>EA1</a:t>
            </a:r>
          </a:p>
        </p:txBody>
      </p:sp>
      <p:sp>
        <p:nvSpPr>
          <p:cNvPr id="67" name="Rectangle 66"/>
          <p:cNvSpPr/>
          <p:nvPr/>
        </p:nvSpPr>
        <p:spPr bwMode="auto">
          <a:xfrm>
            <a:off x="4075113" y="3397250"/>
            <a:ext cx="88900" cy="100013"/>
          </a:xfrm>
          <a:prstGeom prst="rect">
            <a:avLst/>
          </a:prstGeom>
          <a:solidFill>
            <a:srgbClr val="66FF99"/>
          </a:solidFill>
          <a:ln w="9525" cap="flat" cmpd="sng" algn="ctr">
            <a:solidFill>
              <a:schemeClr val="bg1">
                <a:lumMod val="65000"/>
              </a:schemeClr>
            </a:solidFill>
            <a:prstDash val="solid"/>
            <a:round/>
            <a:headEnd type="none" w="med" len="med"/>
            <a:tailEnd type="none" w="med" len="med"/>
          </a:ln>
          <a:effectLst/>
        </p:spPr>
        <p:txBody>
          <a:bodyPr wrap="none" lIns="640048" tIns="45718" rIns="91435" bIns="45718" anchor="ctr"/>
          <a:lstStyle/>
          <a:p>
            <a:pPr algn="ctr" eaLnBrk="0" hangingPunct="0">
              <a:spcBef>
                <a:spcPct val="20000"/>
              </a:spcBef>
              <a:buFont typeface="Symbol" pitchFamily="18" charset="2"/>
              <a:buNone/>
              <a:defRPr/>
            </a:pPr>
            <a:endParaRPr lang="en-GB" dirty="0"/>
          </a:p>
        </p:txBody>
      </p:sp>
      <p:sp>
        <p:nvSpPr>
          <p:cNvPr id="8260" name="TextBox 114"/>
          <p:cNvSpPr txBox="1">
            <a:spLocks noChangeArrowheads="1"/>
          </p:cNvSpPr>
          <p:nvPr/>
        </p:nvSpPr>
        <p:spPr bwMode="auto">
          <a:xfrm>
            <a:off x="4119563" y="3340100"/>
            <a:ext cx="381000" cy="215900"/>
          </a:xfrm>
          <a:prstGeom prst="rect">
            <a:avLst/>
          </a:prstGeom>
          <a:noFill/>
          <a:ln w="9525">
            <a:noFill/>
            <a:miter lim="800000"/>
            <a:headEnd/>
            <a:tailEnd/>
          </a:ln>
        </p:spPr>
        <p:txBody>
          <a:bodyPr wrap="none">
            <a:spAutoFit/>
          </a:bodyPr>
          <a:lstStyle/>
          <a:p>
            <a:r>
              <a:rPr lang="en-GB" sz="800" b="0" dirty="0"/>
              <a:t>EA2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9219"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Summary of Proposed Solution</a:t>
            </a:r>
            <a:endParaRPr lang="en-US" sz="2000" i="1" dirty="0"/>
          </a:p>
        </p:txBody>
      </p:sp>
      <p:sp>
        <p:nvSpPr>
          <p:cNvPr id="9220" name="Rounded Rectangle 1"/>
          <p:cNvSpPr>
            <a:spLocks noChangeArrowheads="1"/>
          </p:cNvSpPr>
          <p:nvPr/>
        </p:nvSpPr>
        <p:spPr bwMode="auto">
          <a:xfrm>
            <a:off x="493713" y="1038225"/>
            <a:ext cx="1309687" cy="569913"/>
          </a:xfrm>
          <a:prstGeom prst="roundRect">
            <a:avLst>
              <a:gd name="adj" fmla="val 16667"/>
            </a:avLst>
          </a:prstGeom>
          <a:solidFill>
            <a:srgbClr val="66FF99"/>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Start</a:t>
            </a:r>
          </a:p>
        </p:txBody>
      </p:sp>
      <p:sp>
        <p:nvSpPr>
          <p:cNvPr id="9221" name="Rounded Rectangle 6"/>
          <p:cNvSpPr>
            <a:spLocks noChangeArrowheads="1"/>
          </p:cNvSpPr>
          <p:nvPr/>
        </p:nvSpPr>
        <p:spPr bwMode="auto">
          <a:xfrm>
            <a:off x="3119438" y="1038225"/>
            <a:ext cx="3014662" cy="569913"/>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Retrieve Input Data</a:t>
            </a:r>
          </a:p>
        </p:txBody>
      </p:sp>
      <p:sp>
        <p:nvSpPr>
          <p:cNvPr id="9222" name="Rounded Rectangle 7"/>
          <p:cNvSpPr>
            <a:spLocks noChangeArrowheads="1"/>
          </p:cNvSpPr>
          <p:nvPr/>
        </p:nvSpPr>
        <p:spPr bwMode="auto">
          <a:xfrm>
            <a:off x="3124200" y="1808163"/>
            <a:ext cx="3014663" cy="569912"/>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Rescale IUNs</a:t>
            </a:r>
          </a:p>
        </p:txBody>
      </p:sp>
      <p:sp>
        <p:nvSpPr>
          <p:cNvPr id="9223" name="Rounded Rectangle 8"/>
          <p:cNvSpPr>
            <a:spLocks noChangeArrowheads="1"/>
          </p:cNvSpPr>
          <p:nvPr/>
        </p:nvSpPr>
        <p:spPr bwMode="auto">
          <a:xfrm>
            <a:off x="3116263" y="2578100"/>
            <a:ext cx="3014662" cy="571500"/>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Create Interconnector Profile</a:t>
            </a:r>
          </a:p>
        </p:txBody>
      </p:sp>
      <p:sp>
        <p:nvSpPr>
          <p:cNvPr id="9224" name="Rounded Rectangle 9"/>
          <p:cNvSpPr>
            <a:spLocks noChangeArrowheads="1"/>
          </p:cNvSpPr>
          <p:nvPr/>
        </p:nvSpPr>
        <p:spPr bwMode="auto">
          <a:xfrm>
            <a:off x="3119438" y="3373438"/>
            <a:ext cx="3014662" cy="569912"/>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Calculate Available Energy</a:t>
            </a:r>
          </a:p>
        </p:txBody>
      </p:sp>
      <p:sp>
        <p:nvSpPr>
          <p:cNvPr id="9225" name="Rounded Rectangle 10"/>
          <p:cNvSpPr>
            <a:spLocks noChangeArrowheads="1"/>
          </p:cNvSpPr>
          <p:nvPr/>
        </p:nvSpPr>
        <p:spPr bwMode="auto">
          <a:xfrm>
            <a:off x="3111500" y="4146550"/>
            <a:ext cx="3014663" cy="573088"/>
          </a:xfrm>
          <a:prstGeom prst="roundRect">
            <a:avLst>
              <a:gd name="adj" fmla="val 16667"/>
            </a:avLst>
          </a:prstGeom>
          <a:solidFill>
            <a:srgbClr val="3399FF"/>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Allocate Energy to IUs</a:t>
            </a:r>
          </a:p>
        </p:txBody>
      </p:sp>
      <p:sp>
        <p:nvSpPr>
          <p:cNvPr id="9226" name="Rounded Rectangle 11"/>
          <p:cNvSpPr>
            <a:spLocks noChangeArrowheads="1"/>
          </p:cNvSpPr>
          <p:nvPr/>
        </p:nvSpPr>
        <p:spPr bwMode="auto">
          <a:xfrm>
            <a:off x="7162800" y="5121275"/>
            <a:ext cx="1309688" cy="579438"/>
          </a:xfrm>
          <a:prstGeom prst="roundRect">
            <a:avLst>
              <a:gd name="adj" fmla="val 16667"/>
            </a:avLst>
          </a:prstGeom>
          <a:solidFill>
            <a:srgbClr val="FF0000"/>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pPr>
            <a:r>
              <a:rPr lang="en-GB" sz="1600" dirty="0"/>
              <a:t>End</a:t>
            </a:r>
          </a:p>
        </p:txBody>
      </p:sp>
      <p:sp>
        <p:nvSpPr>
          <p:cNvPr id="6155" name="Diamond 2"/>
          <p:cNvSpPr>
            <a:spLocks noChangeArrowheads="1"/>
          </p:cNvSpPr>
          <p:nvPr/>
        </p:nvSpPr>
        <p:spPr bwMode="auto">
          <a:xfrm>
            <a:off x="3217863" y="4995863"/>
            <a:ext cx="2809875" cy="827087"/>
          </a:xfrm>
          <a:prstGeom prst="diamond">
            <a:avLst/>
          </a:prstGeom>
          <a:solidFill>
            <a:schemeClr val="bg1">
              <a:lumMod val="85000"/>
            </a:schemeClr>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defRPr/>
            </a:pPr>
            <a:r>
              <a:rPr lang="en-GB" sz="1600" dirty="0"/>
              <a:t>Excessive </a:t>
            </a:r>
          </a:p>
          <a:p>
            <a:pPr algn="ctr" eaLnBrk="0" hangingPunct="0">
              <a:spcBef>
                <a:spcPct val="20000"/>
              </a:spcBef>
              <a:buFont typeface="Symbol" pitchFamily="18" charset="2"/>
              <a:buNone/>
              <a:defRPr/>
            </a:pPr>
            <a:r>
              <a:rPr lang="en-GB" sz="1600" dirty="0"/>
              <a:t>Area?</a:t>
            </a:r>
          </a:p>
        </p:txBody>
      </p:sp>
      <p:cxnSp>
        <p:nvCxnSpPr>
          <p:cNvPr id="9228" name="Straight Arrow Connector 5"/>
          <p:cNvCxnSpPr>
            <a:cxnSpLocks noChangeShapeType="1"/>
            <a:stCxn id="9221" idx="2"/>
            <a:endCxn id="9222" idx="0"/>
          </p:cNvCxnSpPr>
          <p:nvPr/>
        </p:nvCxnSpPr>
        <p:spPr bwMode="auto">
          <a:xfrm>
            <a:off x="4627563" y="1608138"/>
            <a:ext cx="3175" cy="200025"/>
          </a:xfrm>
          <a:prstGeom prst="straightConnector1">
            <a:avLst/>
          </a:prstGeom>
          <a:noFill/>
          <a:ln w="38100" algn="ctr">
            <a:solidFill>
              <a:schemeClr val="tx1"/>
            </a:solidFill>
            <a:round/>
            <a:headEnd/>
            <a:tailEnd type="arrow" w="med" len="med"/>
          </a:ln>
        </p:spPr>
      </p:cxnSp>
      <p:cxnSp>
        <p:nvCxnSpPr>
          <p:cNvPr id="9229" name="Straight Arrow Connector 23"/>
          <p:cNvCxnSpPr>
            <a:cxnSpLocks noChangeShapeType="1"/>
            <a:stCxn id="9222" idx="2"/>
            <a:endCxn id="9223" idx="0"/>
          </p:cNvCxnSpPr>
          <p:nvPr/>
        </p:nvCxnSpPr>
        <p:spPr bwMode="auto">
          <a:xfrm flipH="1">
            <a:off x="4622800" y="2378075"/>
            <a:ext cx="7938" cy="200025"/>
          </a:xfrm>
          <a:prstGeom prst="straightConnector1">
            <a:avLst/>
          </a:prstGeom>
          <a:noFill/>
          <a:ln w="38100" algn="ctr">
            <a:solidFill>
              <a:schemeClr val="tx1"/>
            </a:solidFill>
            <a:round/>
            <a:headEnd/>
            <a:tailEnd type="arrow" w="med" len="med"/>
          </a:ln>
        </p:spPr>
      </p:cxnSp>
      <p:cxnSp>
        <p:nvCxnSpPr>
          <p:cNvPr id="9230" name="Straight Arrow Connector 26"/>
          <p:cNvCxnSpPr>
            <a:cxnSpLocks noChangeShapeType="1"/>
            <a:stCxn id="9223" idx="2"/>
            <a:endCxn id="9224" idx="0"/>
          </p:cNvCxnSpPr>
          <p:nvPr/>
        </p:nvCxnSpPr>
        <p:spPr bwMode="auto">
          <a:xfrm>
            <a:off x="4622800" y="3149600"/>
            <a:ext cx="4763" cy="223838"/>
          </a:xfrm>
          <a:prstGeom prst="straightConnector1">
            <a:avLst/>
          </a:prstGeom>
          <a:noFill/>
          <a:ln w="38100" algn="ctr">
            <a:solidFill>
              <a:schemeClr val="tx1"/>
            </a:solidFill>
            <a:round/>
            <a:headEnd/>
            <a:tailEnd type="arrow" w="med" len="med"/>
          </a:ln>
        </p:spPr>
      </p:cxnSp>
      <p:cxnSp>
        <p:nvCxnSpPr>
          <p:cNvPr id="9231" name="Straight Arrow Connector 29"/>
          <p:cNvCxnSpPr>
            <a:cxnSpLocks noChangeShapeType="1"/>
            <a:stCxn id="9224" idx="2"/>
            <a:endCxn id="9225" idx="0"/>
          </p:cNvCxnSpPr>
          <p:nvPr/>
        </p:nvCxnSpPr>
        <p:spPr bwMode="auto">
          <a:xfrm flipH="1">
            <a:off x="4618038" y="3943350"/>
            <a:ext cx="7937" cy="203200"/>
          </a:xfrm>
          <a:prstGeom prst="straightConnector1">
            <a:avLst/>
          </a:prstGeom>
          <a:noFill/>
          <a:ln w="38100" algn="ctr">
            <a:solidFill>
              <a:schemeClr val="tx1"/>
            </a:solidFill>
            <a:round/>
            <a:headEnd/>
            <a:tailEnd type="arrow" w="med" len="med"/>
          </a:ln>
        </p:spPr>
      </p:cxnSp>
      <p:cxnSp>
        <p:nvCxnSpPr>
          <p:cNvPr id="9232" name="Straight Arrow Connector 33"/>
          <p:cNvCxnSpPr>
            <a:cxnSpLocks noChangeShapeType="1"/>
            <a:stCxn id="9225" idx="2"/>
            <a:endCxn id="6155" idx="0"/>
          </p:cNvCxnSpPr>
          <p:nvPr/>
        </p:nvCxnSpPr>
        <p:spPr bwMode="auto">
          <a:xfrm>
            <a:off x="4618038" y="4719638"/>
            <a:ext cx="4762" cy="276225"/>
          </a:xfrm>
          <a:prstGeom prst="straightConnector1">
            <a:avLst/>
          </a:prstGeom>
          <a:noFill/>
          <a:ln w="38100" algn="ctr">
            <a:solidFill>
              <a:schemeClr val="tx1"/>
            </a:solidFill>
            <a:round/>
            <a:headEnd/>
            <a:tailEnd type="arrow" w="med" len="med"/>
          </a:ln>
        </p:spPr>
      </p:cxnSp>
      <p:cxnSp>
        <p:nvCxnSpPr>
          <p:cNvPr id="9233" name="Straight Arrow Connector 36"/>
          <p:cNvCxnSpPr>
            <a:cxnSpLocks noChangeShapeType="1"/>
            <a:stCxn id="9220" idx="3"/>
            <a:endCxn id="9221" idx="1"/>
          </p:cNvCxnSpPr>
          <p:nvPr/>
        </p:nvCxnSpPr>
        <p:spPr bwMode="auto">
          <a:xfrm>
            <a:off x="1803400" y="1323975"/>
            <a:ext cx="1316038" cy="0"/>
          </a:xfrm>
          <a:prstGeom prst="straightConnector1">
            <a:avLst/>
          </a:prstGeom>
          <a:noFill/>
          <a:ln w="38100" algn="ctr">
            <a:solidFill>
              <a:schemeClr val="tx1"/>
            </a:solidFill>
            <a:round/>
            <a:headEnd/>
            <a:tailEnd type="arrow" w="med" len="med"/>
          </a:ln>
        </p:spPr>
      </p:cxnSp>
      <p:cxnSp>
        <p:nvCxnSpPr>
          <p:cNvPr id="9234" name="Straight Arrow Connector 39"/>
          <p:cNvCxnSpPr>
            <a:cxnSpLocks noChangeShapeType="1"/>
            <a:stCxn id="6155" idx="3"/>
            <a:endCxn id="9226" idx="1"/>
          </p:cNvCxnSpPr>
          <p:nvPr/>
        </p:nvCxnSpPr>
        <p:spPr bwMode="auto">
          <a:xfrm>
            <a:off x="6027738" y="5408613"/>
            <a:ext cx="1135062" cy="1587"/>
          </a:xfrm>
          <a:prstGeom prst="straightConnector1">
            <a:avLst/>
          </a:prstGeom>
          <a:noFill/>
          <a:ln w="38100" algn="ctr">
            <a:solidFill>
              <a:schemeClr val="tx1"/>
            </a:solidFill>
            <a:round/>
            <a:headEnd/>
            <a:tailEnd type="arrow" w="med" len="med"/>
          </a:ln>
        </p:spPr>
      </p:cxnSp>
      <p:sp>
        <p:nvSpPr>
          <p:cNvPr id="9235" name="TextBox 40"/>
          <p:cNvSpPr txBox="1">
            <a:spLocks noChangeArrowheads="1"/>
          </p:cNvSpPr>
          <p:nvPr/>
        </p:nvSpPr>
        <p:spPr bwMode="auto">
          <a:xfrm>
            <a:off x="5967413" y="5126038"/>
            <a:ext cx="388937" cy="276225"/>
          </a:xfrm>
          <a:prstGeom prst="rect">
            <a:avLst/>
          </a:prstGeom>
          <a:noFill/>
          <a:ln w="9525">
            <a:noFill/>
            <a:miter lim="800000"/>
            <a:headEnd/>
            <a:tailEnd/>
          </a:ln>
        </p:spPr>
        <p:txBody>
          <a:bodyPr wrap="none">
            <a:spAutoFit/>
          </a:bodyPr>
          <a:lstStyle/>
          <a:p>
            <a:r>
              <a:rPr lang="en-GB" b="0" dirty="0"/>
              <a:t>No</a:t>
            </a:r>
          </a:p>
        </p:txBody>
      </p:sp>
      <p:sp>
        <p:nvSpPr>
          <p:cNvPr id="6164" name="Rounded Rectangle 44"/>
          <p:cNvSpPr>
            <a:spLocks noChangeArrowheads="1"/>
          </p:cNvSpPr>
          <p:nvPr/>
        </p:nvSpPr>
        <p:spPr bwMode="auto">
          <a:xfrm>
            <a:off x="250825" y="4838700"/>
            <a:ext cx="2452688" cy="1147763"/>
          </a:xfrm>
          <a:prstGeom prst="roundRect">
            <a:avLst>
              <a:gd name="adj" fmla="val 16667"/>
            </a:avLst>
          </a:prstGeom>
          <a:solidFill>
            <a:schemeClr val="bg1">
              <a:lumMod val="85000"/>
            </a:schemeClr>
          </a:solidFill>
          <a:ln w="19050" algn="ctr">
            <a:solidFill>
              <a:schemeClr val="tx1"/>
            </a:solidFill>
            <a:round/>
            <a:headEnd/>
            <a:tailEnd/>
          </a:ln>
        </p:spPr>
        <p:txBody>
          <a:bodyPr wrap="none" lIns="46800" tIns="45718" rIns="91435" bIns="45718" anchor="ctr"/>
          <a:lstStyle/>
          <a:p>
            <a:pPr algn="ctr" eaLnBrk="0" hangingPunct="0">
              <a:spcBef>
                <a:spcPct val="20000"/>
              </a:spcBef>
              <a:buFont typeface="Symbol" pitchFamily="18" charset="2"/>
              <a:buNone/>
              <a:defRPr/>
            </a:pPr>
            <a:r>
              <a:rPr lang="en-GB" sz="1600" dirty="0"/>
              <a:t>Adjust Profiling End </a:t>
            </a:r>
          </a:p>
          <a:p>
            <a:pPr algn="ctr" eaLnBrk="0" hangingPunct="0">
              <a:spcBef>
                <a:spcPct val="20000"/>
              </a:spcBef>
              <a:buFont typeface="Symbol" pitchFamily="18" charset="2"/>
              <a:buNone/>
              <a:defRPr/>
            </a:pPr>
            <a:r>
              <a:rPr lang="en-GB" sz="1600" dirty="0"/>
              <a:t>Points if possible, </a:t>
            </a:r>
          </a:p>
          <a:p>
            <a:pPr algn="ctr" eaLnBrk="0" hangingPunct="0">
              <a:spcBef>
                <a:spcPct val="20000"/>
              </a:spcBef>
              <a:buFont typeface="Symbol" pitchFamily="18" charset="2"/>
              <a:buNone/>
              <a:defRPr/>
            </a:pPr>
            <a:r>
              <a:rPr lang="en-GB" sz="1600" dirty="0"/>
              <a:t>set new MIUNs=0 if </a:t>
            </a:r>
          </a:p>
          <a:p>
            <a:pPr algn="ctr" eaLnBrk="0" hangingPunct="0">
              <a:spcBef>
                <a:spcPct val="20000"/>
              </a:spcBef>
              <a:buFont typeface="Symbol" pitchFamily="18" charset="2"/>
              <a:buNone/>
              <a:defRPr/>
            </a:pPr>
            <a:r>
              <a:rPr lang="en-GB" sz="1600" dirty="0"/>
              <a:t>no feasible profile</a:t>
            </a:r>
          </a:p>
        </p:txBody>
      </p:sp>
      <p:cxnSp>
        <p:nvCxnSpPr>
          <p:cNvPr id="9237" name="Straight Arrow Connector 54"/>
          <p:cNvCxnSpPr>
            <a:cxnSpLocks noChangeShapeType="1"/>
            <a:stCxn id="6155" idx="1"/>
            <a:endCxn id="6164" idx="3"/>
          </p:cNvCxnSpPr>
          <p:nvPr/>
        </p:nvCxnSpPr>
        <p:spPr bwMode="auto">
          <a:xfrm flipH="1">
            <a:off x="2703513" y="5408613"/>
            <a:ext cx="514350" cy="3175"/>
          </a:xfrm>
          <a:prstGeom prst="straightConnector1">
            <a:avLst/>
          </a:prstGeom>
          <a:noFill/>
          <a:ln w="38100" algn="ctr">
            <a:solidFill>
              <a:schemeClr val="tx1"/>
            </a:solidFill>
            <a:round/>
            <a:headEnd/>
            <a:tailEnd type="arrow" w="med" len="med"/>
          </a:ln>
        </p:spPr>
      </p:cxnSp>
      <p:sp>
        <p:nvSpPr>
          <p:cNvPr id="9238" name="TextBox 57"/>
          <p:cNvSpPr txBox="1">
            <a:spLocks noChangeArrowheads="1"/>
          </p:cNvSpPr>
          <p:nvPr/>
        </p:nvSpPr>
        <p:spPr bwMode="auto">
          <a:xfrm>
            <a:off x="2859088" y="5080000"/>
            <a:ext cx="436562" cy="277813"/>
          </a:xfrm>
          <a:prstGeom prst="rect">
            <a:avLst/>
          </a:prstGeom>
          <a:noFill/>
          <a:ln w="9525">
            <a:noFill/>
            <a:miter lim="800000"/>
            <a:headEnd/>
            <a:tailEnd/>
          </a:ln>
        </p:spPr>
        <p:txBody>
          <a:bodyPr wrap="none">
            <a:spAutoFit/>
          </a:bodyPr>
          <a:lstStyle/>
          <a:p>
            <a:r>
              <a:rPr lang="en-GB" b="0" dirty="0"/>
              <a:t>Yes</a:t>
            </a:r>
          </a:p>
        </p:txBody>
      </p:sp>
      <p:cxnSp>
        <p:nvCxnSpPr>
          <p:cNvPr id="9239" name="Elbow Connector 56"/>
          <p:cNvCxnSpPr>
            <a:cxnSpLocks noChangeShapeType="1"/>
            <a:stCxn id="6164" idx="0"/>
            <a:endCxn id="9223" idx="1"/>
          </p:cNvCxnSpPr>
          <p:nvPr/>
        </p:nvCxnSpPr>
        <p:spPr bwMode="auto">
          <a:xfrm rot="5400000" flipH="1" flipV="1">
            <a:off x="1308894" y="3031331"/>
            <a:ext cx="1974850" cy="1639888"/>
          </a:xfrm>
          <a:prstGeom prst="bentConnector2">
            <a:avLst/>
          </a:prstGeom>
          <a:noFill/>
          <a:ln w="38100"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10243"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Proposed Solution</a:t>
            </a:r>
            <a:endParaRPr lang="en-US" sz="2000" i="1" dirty="0"/>
          </a:p>
        </p:txBody>
      </p:sp>
      <p:sp>
        <p:nvSpPr>
          <p:cNvPr id="10244" name="TextBox 3"/>
          <p:cNvSpPr txBox="1">
            <a:spLocks noChangeArrowheads="1"/>
          </p:cNvSpPr>
          <p:nvPr/>
        </p:nvSpPr>
        <p:spPr bwMode="auto">
          <a:xfrm>
            <a:off x="241300" y="987425"/>
            <a:ext cx="8558213" cy="5386388"/>
          </a:xfrm>
          <a:prstGeom prst="rect">
            <a:avLst/>
          </a:prstGeom>
          <a:noFill/>
          <a:ln w="9525">
            <a:noFill/>
            <a:miter lim="800000"/>
            <a:headEnd/>
            <a:tailEnd/>
          </a:ln>
        </p:spPr>
        <p:txBody>
          <a:bodyPr>
            <a:spAutoFit/>
          </a:bodyPr>
          <a:lstStyle/>
          <a:p>
            <a:pPr marL="355600" indent="-355600">
              <a:buClr>
                <a:schemeClr val="tx1"/>
              </a:buClr>
              <a:buSzPts val="2000"/>
              <a:buFont typeface="Arial" charset="0"/>
              <a:buChar char="•"/>
            </a:pPr>
            <a:r>
              <a:rPr lang="en-GB" sz="2000" b="0" dirty="0"/>
              <a:t>The proposed solution aims to ensure that:</a:t>
            </a:r>
          </a:p>
          <a:p>
            <a:pPr marL="812800" lvl="1" indent="-355600">
              <a:buClr>
                <a:schemeClr val="tx1"/>
              </a:buClr>
              <a:buSzPts val="2000"/>
              <a:buFont typeface="Arial" charset="0"/>
              <a:buChar char="•"/>
            </a:pPr>
            <a:r>
              <a:rPr lang="en-GB" sz="1600" b="0" dirty="0"/>
              <a:t>previously determined MIUNs are fixed</a:t>
            </a:r>
          </a:p>
          <a:p>
            <a:pPr marL="812800" lvl="1" indent="-355600">
              <a:buClr>
                <a:schemeClr val="tx1"/>
              </a:buClr>
              <a:buSzPts val="2000"/>
              <a:buFont typeface="Arial" charset="0"/>
              <a:buChar char="•"/>
            </a:pPr>
            <a:r>
              <a:rPr lang="en-GB" sz="1600" b="0" dirty="0"/>
              <a:t>a feasible Interconnector profile is produced</a:t>
            </a:r>
          </a:p>
          <a:p>
            <a:pPr marL="812800" lvl="1" indent="-355600">
              <a:buClr>
                <a:schemeClr val="tx1"/>
              </a:buClr>
              <a:buSzPts val="2000"/>
              <a:buFont typeface="Arial" charset="0"/>
              <a:buChar char="•"/>
            </a:pPr>
            <a:r>
              <a:rPr lang="en-GB" sz="1600" b="0" dirty="0"/>
              <a:t>|MIUN|&lt;=|IUN| in all cases</a:t>
            </a:r>
          </a:p>
          <a:p>
            <a:pPr marL="812800" lvl="1" indent="-355600">
              <a:buClr>
                <a:schemeClr val="tx1"/>
              </a:buClr>
              <a:buSzPts val="2000"/>
              <a:buFont typeface="Arial" charset="0"/>
              <a:buChar char="•"/>
            </a:pPr>
            <a:endParaRPr lang="en-GB" sz="1600" b="0" dirty="0"/>
          </a:p>
          <a:p>
            <a:pPr marL="355600" indent="-355600">
              <a:buClr>
                <a:schemeClr val="tx1"/>
              </a:buClr>
              <a:buSzPts val="2000"/>
              <a:buFont typeface="Arial" charset="0"/>
              <a:buChar char="•"/>
            </a:pPr>
            <a:r>
              <a:rPr lang="en-GB" sz="2000" b="0" dirty="0"/>
              <a:t>The solution is as follows:</a:t>
            </a:r>
          </a:p>
          <a:p>
            <a:pPr marL="812800" lvl="1" indent="-355600">
              <a:buClr>
                <a:schemeClr val="tx1"/>
              </a:buClr>
              <a:buSzPct val="100000"/>
              <a:buFont typeface="Arial" charset="0"/>
              <a:buAutoNum type="arabicPeriod"/>
            </a:pPr>
            <a:r>
              <a:rPr lang="en-IE" sz="1600" b="0" dirty="0"/>
              <a:t>Each instance of Excessive Area is identified within the MIUN Calculator run.</a:t>
            </a:r>
          </a:p>
          <a:p>
            <a:pPr marL="812800" lvl="1" indent="-355600">
              <a:buClr>
                <a:schemeClr val="tx1"/>
              </a:buClr>
              <a:buSzPct val="100000"/>
              <a:buFont typeface="Arial" charset="0"/>
              <a:buAutoNum type="arabicPeriod"/>
            </a:pPr>
            <a:r>
              <a:rPr lang="en-IE" sz="1600" b="0" dirty="0"/>
              <a:t>Attempt to resolve each instance </a:t>
            </a:r>
            <a:r>
              <a:rPr lang="en-IE" sz="1600" b="0" dirty="0" smtClean="0"/>
              <a:t>(in reverse chronological order) </a:t>
            </a:r>
            <a:r>
              <a:rPr lang="en-IE" sz="1600" b="0" dirty="0"/>
              <a:t>by iteratively adjust profiling points during the ramping period that causes the Excessive Area.</a:t>
            </a:r>
          </a:p>
          <a:p>
            <a:pPr marL="1165225" lvl="2" indent="-363538">
              <a:buClr>
                <a:schemeClr val="tx1"/>
              </a:buClr>
              <a:buSzPts val="2000"/>
              <a:buFont typeface="Arial" charset="0"/>
              <a:buChar char="•"/>
            </a:pPr>
            <a:r>
              <a:rPr lang="en-IE" sz="1400" b="0" dirty="0"/>
              <a:t>Where profiling points can be adjusted to both eliminate the Excessive Area and generate a feasible profile, the adjusted profiling points are accepted.</a:t>
            </a:r>
          </a:p>
          <a:p>
            <a:pPr marL="1165225" lvl="2" indent="-363538">
              <a:buClr>
                <a:schemeClr val="tx1"/>
              </a:buClr>
              <a:buSzPts val="2000"/>
              <a:buFont typeface="Arial" charset="0"/>
              <a:buChar char="•"/>
            </a:pPr>
            <a:r>
              <a:rPr lang="en-IE" sz="1400" b="0" dirty="0"/>
              <a:t>Where profiling points cannot be adjusted to both eliminate the Excessive Area and generate a feasible profile, the input IUNs to the MIUN calculation shall be set to zero for the Units for which MIUNs have not previously been determined.</a:t>
            </a:r>
          </a:p>
          <a:p>
            <a:pPr marL="812800" lvl="1" indent="-355600">
              <a:buClr>
                <a:schemeClr val="tx1"/>
              </a:buClr>
              <a:buSzPct val="100000"/>
              <a:buFont typeface="Arial" charset="0"/>
              <a:buAutoNum type="arabicPeriod"/>
            </a:pPr>
            <a:r>
              <a:rPr lang="en-IE" sz="1600" b="0" dirty="0"/>
              <a:t>Once all instances of Excessive Area are addressed as described in 1) and 2), the available energy (i.e. the area under the profile curve) is allocated in priority order to:</a:t>
            </a:r>
          </a:p>
          <a:p>
            <a:pPr marL="1165225" lvl="2" indent="-363538">
              <a:buClr>
                <a:schemeClr val="tx1"/>
              </a:buClr>
              <a:buSzPts val="2000"/>
              <a:buFont typeface="Arial" charset="0"/>
              <a:buChar char="•"/>
            </a:pPr>
            <a:r>
              <a:rPr lang="en-IE" sz="1400" b="0" dirty="0"/>
              <a:t>Units for which MIUNs have previously been allocated (i.e. fixing of previous allocations); and</a:t>
            </a:r>
          </a:p>
          <a:p>
            <a:pPr marL="1165225" lvl="2" indent="-363538">
              <a:buClr>
                <a:schemeClr val="tx1"/>
              </a:buClr>
              <a:buSzPts val="2000"/>
              <a:buFont typeface="Arial" charset="0"/>
              <a:buChar char="•"/>
            </a:pPr>
            <a:r>
              <a:rPr lang="en-IE" sz="1400" b="0" dirty="0"/>
              <a:t>the new Units for which MIUNs have not previously been determined, such that |MIUN|&lt;=|IUN| in all cases.</a:t>
            </a:r>
          </a:p>
          <a:p>
            <a:pPr marL="812800" lvl="1" indent="-355600">
              <a:buClr>
                <a:schemeClr val="tx1"/>
              </a:buClr>
              <a:buSzPts val="2000"/>
              <a:buFont typeface="Arial" charset="0"/>
              <a:buChar char="•"/>
            </a:pPr>
            <a:endParaRPr lang="en-GB" sz="16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11267"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a:t>New Terminology</a:t>
            </a:r>
            <a:endParaRPr lang="en-US" sz="2000" i="1" dirty="0"/>
          </a:p>
        </p:txBody>
      </p:sp>
      <p:cxnSp>
        <p:nvCxnSpPr>
          <p:cNvPr id="6" name="Straight Connector 5"/>
          <p:cNvCxnSpPr/>
          <p:nvPr/>
        </p:nvCxnSpPr>
        <p:spPr bwMode="auto">
          <a:xfrm>
            <a:off x="5629718" y="593071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0" name="Straight Connector 9"/>
          <p:cNvCxnSpPr/>
          <p:nvPr/>
        </p:nvCxnSpPr>
        <p:spPr bwMode="auto">
          <a:xfrm>
            <a:off x="5629718" y="5140138"/>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1" name="Straight Connector 10"/>
          <p:cNvCxnSpPr/>
          <p:nvPr/>
        </p:nvCxnSpPr>
        <p:spPr bwMode="auto">
          <a:xfrm>
            <a:off x="5629718" y="4982976"/>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2" name="Straight Connector 11"/>
          <p:cNvCxnSpPr/>
          <p:nvPr/>
        </p:nvCxnSpPr>
        <p:spPr bwMode="auto">
          <a:xfrm>
            <a:off x="5629718" y="5611626"/>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3" name="Straight Connector 12"/>
          <p:cNvCxnSpPr/>
          <p:nvPr/>
        </p:nvCxnSpPr>
        <p:spPr bwMode="auto">
          <a:xfrm>
            <a:off x="5629718" y="5454463"/>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4" name="Straight Connector 13"/>
          <p:cNvCxnSpPr/>
          <p:nvPr/>
        </p:nvCxnSpPr>
        <p:spPr bwMode="auto">
          <a:xfrm>
            <a:off x="5624955" y="5297301"/>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1278" name="Straight Arrow Connector 70"/>
          <p:cNvCxnSpPr>
            <a:cxnSpLocks noChangeShapeType="1"/>
          </p:cNvCxnSpPr>
          <p:nvPr/>
        </p:nvCxnSpPr>
        <p:spPr bwMode="auto">
          <a:xfrm flipV="1">
            <a:off x="5629718" y="4782952"/>
            <a:ext cx="0" cy="1287117"/>
          </a:xfrm>
          <a:prstGeom prst="straightConnector1">
            <a:avLst/>
          </a:prstGeom>
          <a:noFill/>
          <a:ln w="19050" algn="ctr">
            <a:solidFill>
              <a:schemeClr val="tx1"/>
            </a:solidFill>
            <a:round/>
            <a:headEnd/>
            <a:tailEnd type="arrow" w="med" len="med"/>
          </a:ln>
        </p:spPr>
      </p:cxnSp>
      <p:cxnSp>
        <p:nvCxnSpPr>
          <p:cNvPr id="11279" name="Straight Connector 72"/>
          <p:cNvCxnSpPr>
            <a:cxnSpLocks noChangeShapeType="1"/>
          </p:cNvCxnSpPr>
          <p:nvPr/>
        </p:nvCxnSpPr>
        <p:spPr bwMode="auto">
          <a:xfrm>
            <a:off x="5515418" y="5770376"/>
            <a:ext cx="114300" cy="0"/>
          </a:xfrm>
          <a:prstGeom prst="line">
            <a:avLst/>
          </a:prstGeom>
          <a:noFill/>
          <a:ln w="19050" algn="ctr">
            <a:solidFill>
              <a:schemeClr val="tx1"/>
            </a:solidFill>
            <a:round/>
            <a:headEnd/>
            <a:tailEnd/>
          </a:ln>
        </p:spPr>
      </p:cxnSp>
      <p:cxnSp>
        <p:nvCxnSpPr>
          <p:cNvPr id="11280" name="Straight Connector 73"/>
          <p:cNvCxnSpPr>
            <a:cxnSpLocks noChangeShapeType="1"/>
          </p:cNvCxnSpPr>
          <p:nvPr/>
        </p:nvCxnSpPr>
        <p:spPr bwMode="auto">
          <a:xfrm>
            <a:off x="5515418" y="4984563"/>
            <a:ext cx="114300" cy="0"/>
          </a:xfrm>
          <a:prstGeom prst="line">
            <a:avLst/>
          </a:prstGeom>
          <a:noFill/>
          <a:ln w="19050" algn="ctr">
            <a:solidFill>
              <a:schemeClr val="tx1"/>
            </a:solidFill>
            <a:round/>
            <a:headEnd/>
            <a:tailEnd/>
          </a:ln>
        </p:spPr>
      </p:cxnSp>
      <p:cxnSp>
        <p:nvCxnSpPr>
          <p:cNvPr id="11281" name="Straight Connector 74"/>
          <p:cNvCxnSpPr>
            <a:cxnSpLocks noChangeShapeType="1"/>
          </p:cNvCxnSpPr>
          <p:nvPr/>
        </p:nvCxnSpPr>
        <p:spPr bwMode="auto">
          <a:xfrm>
            <a:off x="5520180" y="5141726"/>
            <a:ext cx="114300" cy="0"/>
          </a:xfrm>
          <a:prstGeom prst="line">
            <a:avLst/>
          </a:prstGeom>
          <a:noFill/>
          <a:ln w="19050" algn="ctr">
            <a:solidFill>
              <a:schemeClr val="tx1"/>
            </a:solidFill>
            <a:round/>
            <a:headEnd/>
            <a:tailEnd/>
          </a:ln>
        </p:spPr>
      </p:cxnSp>
      <p:cxnSp>
        <p:nvCxnSpPr>
          <p:cNvPr id="11282" name="Straight Connector 75"/>
          <p:cNvCxnSpPr>
            <a:cxnSpLocks noChangeShapeType="1"/>
          </p:cNvCxnSpPr>
          <p:nvPr/>
        </p:nvCxnSpPr>
        <p:spPr bwMode="auto">
          <a:xfrm>
            <a:off x="5510655" y="5298888"/>
            <a:ext cx="114300" cy="0"/>
          </a:xfrm>
          <a:prstGeom prst="line">
            <a:avLst/>
          </a:prstGeom>
          <a:noFill/>
          <a:ln w="19050" algn="ctr">
            <a:solidFill>
              <a:schemeClr val="tx1"/>
            </a:solidFill>
            <a:round/>
            <a:headEnd/>
            <a:tailEnd/>
          </a:ln>
        </p:spPr>
      </p:cxnSp>
      <p:cxnSp>
        <p:nvCxnSpPr>
          <p:cNvPr id="11283" name="Straight Connector 76"/>
          <p:cNvCxnSpPr>
            <a:cxnSpLocks noChangeShapeType="1"/>
          </p:cNvCxnSpPr>
          <p:nvPr/>
        </p:nvCxnSpPr>
        <p:spPr bwMode="auto">
          <a:xfrm>
            <a:off x="5510655" y="5456051"/>
            <a:ext cx="114300" cy="0"/>
          </a:xfrm>
          <a:prstGeom prst="line">
            <a:avLst/>
          </a:prstGeom>
          <a:noFill/>
          <a:ln w="19050" algn="ctr">
            <a:solidFill>
              <a:schemeClr val="tx1"/>
            </a:solidFill>
            <a:round/>
            <a:headEnd/>
            <a:tailEnd/>
          </a:ln>
        </p:spPr>
      </p:cxnSp>
      <p:cxnSp>
        <p:nvCxnSpPr>
          <p:cNvPr id="11284" name="Straight Connector 77"/>
          <p:cNvCxnSpPr>
            <a:cxnSpLocks noChangeShapeType="1"/>
          </p:cNvCxnSpPr>
          <p:nvPr/>
        </p:nvCxnSpPr>
        <p:spPr bwMode="auto">
          <a:xfrm>
            <a:off x="5515418" y="5613213"/>
            <a:ext cx="114300" cy="0"/>
          </a:xfrm>
          <a:prstGeom prst="line">
            <a:avLst/>
          </a:prstGeom>
          <a:noFill/>
          <a:ln w="19050" algn="ctr">
            <a:solidFill>
              <a:schemeClr val="tx1"/>
            </a:solidFill>
            <a:round/>
            <a:headEnd/>
            <a:tailEnd/>
          </a:ln>
        </p:spPr>
      </p:cxnSp>
      <p:sp>
        <p:nvSpPr>
          <p:cNvPr id="11285" name="TextBox 78"/>
          <p:cNvSpPr txBox="1">
            <a:spLocks noChangeArrowheads="1"/>
          </p:cNvSpPr>
          <p:nvPr/>
        </p:nvSpPr>
        <p:spPr bwMode="auto">
          <a:xfrm>
            <a:off x="5234430" y="4870263"/>
            <a:ext cx="357188" cy="215900"/>
          </a:xfrm>
          <a:prstGeom prst="rect">
            <a:avLst/>
          </a:prstGeom>
          <a:noFill/>
          <a:ln w="9525">
            <a:noFill/>
            <a:miter lim="800000"/>
            <a:headEnd/>
            <a:tailEnd/>
          </a:ln>
        </p:spPr>
        <p:txBody>
          <a:bodyPr wrap="none">
            <a:spAutoFit/>
          </a:bodyPr>
          <a:lstStyle/>
          <a:p>
            <a:r>
              <a:rPr lang="en-GB" sz="800" b="0" dirty="0"/>
              <a:t>500</a:t>
            </a:r>
          </a:p>
        </p:txBody>
      </p:sp>
      <p:sp>
        <p:nvSpPr>
          <p:cNvPr id="11286" name="TextBox 79"/>
          <p:cNvSpPr txBox="1">
            <a:spLocks noChangeArrowheads="1"/>
          </p:cNvSpPr>
          <p:nvPr/>
        </p:nvSpPr>
        <p:spPr bwMode="auto">
          <a:xfrm>
            <a:off x="5234430" y="5022663"/>
            <a:ext cx="357188" cy="215900"/>
          </a:xfrm>
          <a:prstGeom prst="rect">
            <a:avLst/>
          </a:prstGeom>
          <a:noFill/>
          <a:ln w="9525">
            <a:noFill/>
            <a:miter lim="800000"/>
            <a:headEnd/>
            <a:tailEnd/>
          </a:ln>
        </p:spPr>
        <p:txBody>
          <a:bodyPr wrap="none">
            <a:spAutoFit/>
          </a:bodyPr>
          <a:lstStyle/>
          <a:p>
            <a:r>
              <a:rPr lang="en-GB" sz="800" b="0" dirty="0"/>
              <a:t>400</a:t>
            </a:r>
          </a:p>
        </p:txBody>
      </p:sp>
      <p:sp>
        <p:nvSpPr>
          <p:cNvPr id="11287" name="TextBox 80"/>
          <p:cNvSpPr txBox="1">
            <a:spLocks noChangeArrowheads="1"/>
          </p:cNvSpPr>
          <p:nvPr/>
        </p:nvSpPr>
        <p:spPr bwMode="auto">
          <a:xfrm>
            <a:off x="5234430" y="5179826"/>
            <a:ext cx="357188" cy="215900"/>
          </a:xfrm>
          <a:prstGeom prst="rect">
            <a:avLst/>
          </a:prstGeom>
          <a:noFill/>
          <a:ln w="9525">
            <a:noFill/>
            <a:miter lim="800000"/>
            <a:headEnd/>
            <a:tailEnd/>
          </a:ln>
        </p:spPr>
        <p:txBody>
          <a:bodyPr wrap="none">
            <a:spAutoFit/>
          </a:bodyPr>
          <a:lstStyle/>
          <a:p>
            <a:r>
              <a:rPr lang="en-GB" sz="800" b="0" dirty="0"/>
              <a:t>300</a:t>
            </a:r>
          </a:p>
        </p:txBody>
      </p:sp>
      <p:sp>
        <p:nvSpPr>
          <p:cNvPr id="11288" name="TextBox 81"/>
          <p:cNvSpPr txBox="1">
            <a:spLocks noChangeArrowheads="1"/>
          </p:cNvSpPr>
          <p:nvPr/>
        </p:nvSpPr>
        <p:spPr bwMode="auto">
          <a:xfrm>
            <a:off x="5239193" y="5332226"/>
            <a:ext cx="357187" cy="215900"/>
          </a:xfrm>
          <a:prstGeom prst="rect">
            <a:avLst/>
          </a:prstGeom>
          <a:noFill/>
          <a:ln w="9525">
            <a:noFill/>
            <a:miter lim="800000"/>
            <a:headEnd/>
            <a:tailEnd/>
          </a:ln>
        </p:spPr>
        <p:txBody>
          <a:bodyPr wrap="none">
            <a:spAutoFit/>
          </a:bodyPr>
          <a:lstStyle/>
          <a:p>
            <a:r>
              <a:rPr lang="en-GB" sz="800" b="0" dirty="0"/>
              <a:t>200</a:t>
            </a:r>
          </a:p>
        </p:txBody>
      </p:sp>
      <p:sp>
        <p:nvSpPr>
          <p:cNvPr id="11289" name="TextBox 82"/>
          <p:cNvSpPr txBox="1">
            <a:spLocks noChangeArrowheads="1"/>
          </p:cNvSpPr>
          <p:nvPr/>
        </p:nvSpPr>
        <p:spPr bwMode="auto">
          <a:xfrm>
            <a:off x="5243955" y="5484626"/>
            <a:ext cx="357188" cy="215900"/>
          </a:xfrm>
          <a:prstGeom prst="rect">
            <a:avLst/>
          </a:prstGeom>
          <a:noFill/>
          <a:ln w="9525">
            <a:noFill/>
            <a:miter lim="800000"/>
            <a:headEnd/>
            <a:tailEnd/>
          </a:ln>
        </p:spPr>
        <p:txBody>
          <a:bodyPr wrap="none">
            <a:spAutoFit/>
          </a:bodyPr>
          <a:lstStyle/>
          <a:p>
            <a:r>
              <a:rPr lang="en-GB" sz="800" b="0" dirty="0"/>
              <a:t>100</a:t>
            </a:r>
          </a:p>
        </p:txBody>
      </p:sp>
      <p:sp>
        <p:nvSpPr>
          <p:cNvPr id="11290" name="TextBox 83"/>
          <p:cNvSpPr txBox="1">
            <a:spLocks noChangeArrowheads="1"/>
          </p:cNvSpPr>
          <p:nvPr/>
        </p:nvSpPr>
        <p:spPr bwMode="auto">
          <a:xfrm>
            <a:off x="5329680" y="5656076"/>
            <a:ext cx="241300" cy="215900"/>
          </a:xfrm>
          <a:prstGeom prst="rect">
            <a:avLst/>
          </a:prstGeom>
          <a:noFill/>
          <a:ln w="9525">
            <a:noFill/>
            <a:miter lim="800000"/>
            <a:headEnd/>
            <a:tailEnd/>
          </a:ln>
        </p:spPr>
        <p:txBody>
          <a:bodyPr wrap="none">
            <a:spAutoFit/>
          </a:bodyPr>
          <a:lstStyle/>
          <a:p>
            <a:r>
              <a:rPr lang="en-GB" sz="800" b="0" dirty="0"/>
              <a:t>0</a:t>
            </a:r>
          </a:p>
        </p:txBody>
      </p:sp>
      <p:cxnSp>
        <p:nvCxnSpPr>
          <p:cNvPr id="11291" name="Straight Connector 84"/>
          <p:cNvCxnSpPr>
            <a:cxnSpLocks noChangeShapeType="1"/>
          </p:cNvCxnSpPr>
          <p:nvPr/>
        </p:nvCxnSpPr>
        <p:spPr bwMode="auto">
          <a:xfrm>
            <a:off x="5515418" y="5932301"/>
            <a:ext cx="114300" cy="0"/>
          </a:xfrm>
          <a:prstGeom prst="line">
            <a:avLst/>
          </a:prstGeom>
          <a:noFill/>
          <a:ln w="19050" algn="ctr">
            <a:solidFill>
              <a:schemeClr val="tx1"/>
            </a:solidFill>
            <a:round/>
            <a:headEnd/>
            <a:tailEnd/>
          </a:ln>
        </p:spPr>
      </p:cxnSp>
      <p:sp>
        <p:nvSpPr>
          <p:cNvPr id="11296" name="TextBox 89"/>
          <p:cNvSpPr txBox="1">
            <a:spLocks noChangeArrowheads="1"/>
          </p:cNvSpPr>
          <p:nvPr/>
        </p:nvSpPr>
        <p:spPr bwMode="auto">
          <a:xfrm>
            <a:off x="5210618" y="5818001"/>
            <a:ext cx="390525" cy="215900"/>
          </a:xfrm>
          <a:prstGeom prst="rect">
            <a:avLst/>
          </a:prstGeom>
          <a:noFill/>
          <a:ln w="9525">
            <a:noFill/>
            <a:miter lim="800000"/>
            <a:headEnd/>
            <a:tailEnd/>
          </a:ln>
        </p:spPr>
        <p:txBody>
          <a:bodyPr wrap="none">
            <a:spAutoFit/>
          </a:bodyPr>
          <a:lstStyle/>
          <a:p>
            <a:r>
              <a:rPr lang="en-GB" sz="800" b="0" dirty="0"/>
              <a:t>-100</a:t>
            </a:r>
          </a:p>
        </p:txBody>
      </p:sp>
      <p:cxnSp>
        <p:nvCxnSpPr>
          <p:cNvPr id="11301" name="Straight Connector 94"/>
          <p:cNvCxnSpPr>
            <a:cxnSpLocks noChangeShapeType="1"/>
          </p:cNvCxnSpPr>
          <p:nvPr/>
        </p:nvCxnSpPr>
        <p:spPr bwMode="auto">
          <a:xfrm>
            <a:off x="5972618" y="5765613"/>
            <a:ext cx="0" cy="106363"/>
          </a:xfrm>
          <a:prstGeom prst="line">
            <a:avLst/>
          </a:prstGeom>
          <a:noFill/>
          <a:ln w="19050" algn="ctr">
            <a:solidFill>
              <a:schemeClr val="tx1"/>
            </a:solidFill>
            <a:round/>
            <a:headEnd/>
            <a:tailEnd/>
          </a:ln>
        </p:spPr>
      </p:cxnSp>
      <p:cxnSp>
        <p:nvCxnSpPr>
          <p:cNvPr id="11302" name="Straight Connector 95"/>
          <p:cNvCxnSpPr>
            <a:cxnSpLocks noChangeShapeType="1"/>
          </p:cNvCxnSpPr>
          <p:nvPr/>
        </p:nvCxnSpPr>
        <p:spPr bwMode="auto">
          <a:xfrm>
            <a:off x="8482455" y="5771963"/>
            <a:ext cx="0" cy="106363"/>
          </a:xfrm>
          <a:prstGeom prst="line">
            <a:avLst/>
          </a:prstGeom>
          <a:noFill/>
          <a:ln w="19050" algn="ctr">
            <a:solidFill>
              <a:schemeClr val="tx1"/>
            </a:solidFill>
            <a:round/>
            <a:headEnd/>
            <a:tailEnd/>
          </a:ln>
        </p:spPr>
      </p:cxnSp>
      <p:cxnSp>
        <p:nvCxnSpPr>
          <p:cNvPr id="11303" name="Straight Connector 96"/>
          <p:cNvCxnSpPr>
            <a:cxnSpLocks noChangeShapeType="1"/>
          </p:cNvCxnSpPr>
          <p:nvPr/>
        </p:nvCxnSpPr>
        <p:spPr bwMode="auto">
          <a:xfrm>
            <a:off x="8123680" y="5771963"/>
            <a:ext cx="0" cy="106363"/>
          </a:xfrm>
          <a:prstGeom prst="line">
            <a:avLst/>
          </a:prstGeom>
          <a:noFill/>
          <a:ln w="19050" algn="ctr">
            <a:solidFill>
              <a:schemeClr val="tx1"/>
            </a:solidFill>
            <a:round/>
            <a:headEnd/>
            <a:tailEnd/>
          </a:ln>
        </p:spPr>
      </p:cxnSp>
      <p:cxnSp>
        <p:nvCxnSpPr>
          <p:cNvPr id="11304" name="Straight Connector 97"/>
          <p:cNvCxnSpPr>
            <a:cxnSpLocks noChangeShapeType="1"/>
          </p:cNvCxnSpPr>
          <p:nvPr/>
        </p:nvCxnSpPr>
        <p:spPr bwMode="auto">
          <a:xfrm>
            <a:off x="7764905" y="5771963"/>
            <a:ext cx="0" cy="106363"/>
          </a:xfrm>
          <a:prstGeom prst="line">
            <a:avLst/>
          </a:prstGeom>
          <a:noFill/>
          <a:ln w="19050" algn="ctr">
            <a:solidFill>
              <a:schemeClr val="tx1"/>
            </a:solidFill>
            <a:round/>
            <a:headEnd/>
            <a:tailEnd/>
          </a:ln>
        </p:spPr>
      </p:cxnSp>
      <p:cxnSp>
        <p:nvCxnSpPr>
          <p:cNvPr id="11305" name="Straight Connector 98"/>
          <p:cNvCxnSpPr>
            <a:cxnSpLocks noChangeShapeType="1"/>
          </p:cNvCxnSpPr>
          <p:nvPr/>
        </p:nvCxnSpPr>
        <p:spPr bwMode="auto">
          <a:xfrm>
            <a:off x="7406130" y="5767201"/>
            <a:ext cx="0" cy="106362"/>
          </a:xfrm>
          <a:prstGeom prst="line">
            <a:avLst/>
          </a:prstGeom>
          <a:noFill/>
          <a:ln w="19050" algn="ctr">
            <a:solidFill>
              <a:schemeClr val="tx1"/>
            </a:solidFill>
            <a:round/>
            <a:headEnd/>
            <a:tailEnd/>
          </a:ln>
        </p:spPr>
      </p:cxnSp>
      <p:cxnSp>
        <p:nvCxnSpPr>
          <p:cNvPr id="11306" name="Straight Connector 99"/>
          <p:cNvCxnSpPr>
            <a:cxnSpLocks noChangeShapeType="1"/>
          </p:cNvCxnSpPr>
          <p:nvPr/>
        </p:nvCxnSpPr>
        <p:spPr bwMode="auto">
          <a:xfrm>
            <a:off x="7047355" y="5767201"/>
            <a:ext cx="0" cy="106362"/>
          </a:xfrm>
          <a:prstGeom prst="line">
            <a:avLst/>
          </a:prstGeom>
          <a:noFill/>
          <a:ln w="19050" algn="ctr">
            <a:solidFill>
              <a:schemeClr val="tx1"/>
            </a:solidFill>
            <a:round/>
            <a:headEnd/>
            <a:tailEnd/>
          </a:ln>
        </p:spPr>
      </p:cxnSp>
      <p:cxnSp>
        <p:nvCxnSpPr>
          <p:cNvPr id="11307" name="Straight Connector 100"/>
          <p:cNvCxnSpPr>
            <a:cxnSpLocks noChangeShapeType="1"/>
          </p:cNvCxnSpPr>
          <p:nvPr/>
        </p:nvCxnSpPr>
        <p:spPr bwMode="auto">
          <a:xfrm>
            <a:off x="6331393" y="5767201"/>
            <a:ext cx="0" cy="106362"/>
          </a:xfrm>
          <a:prstGeom prst="line">
            <a:avLst/>
          </a:prstGeom>
          <a:noFill/>
          <a:ln w="19050" algn="ctr">
            <a:solidFill>
              <a:schemeClr val="tx1"/>
            </a:solidFill>
            <a:round/>
            <a:headEnd/>
            <a:tailEnd/>
          </a:ln>
        </p:spPr>
      </p:cxnSp>
      <p:cxnSp>
        <p:nvCxnSpPr>
          <p:cNvPr id="11308" name="Straight Connector 101"/>
          <p:cNvCxnSpPr>
            <a:cxnSpLocks noChangeShapeType="1"/>
          </p:cNvCxnSpPr>
          <p:nvPr/>
        </p:nvCxnSpPr>
        <p:spPr bwMode="auto">
          <a:xfrm>
            <a:off x="6688580" y="5767201"/>
            <a:ext cx="0" cy="106362"/>
          </a:xfrm>
          <a:prstGeom prst="line">
            <a:avLst/>
          </a:prstGeom>
          <a:noFill/>
          <a:ln w="19050" algn="ctr">
            <a:solidFill>
              <a:schemeClr val="tx1"/>
            </a:solidFill>
            <a:round/>
            <a:headEnd/>
            <a:tailEnd/>
          </a:ln>
        </p:spPr>
      </p:cxnSp>
      <p:sp>
        <p:nvSpPr>
          <p:cNvPr id="11309" name="Rectangle 103"/>
          <p:cNvSpPr>
            <a:spLocks noChangeArrowheads="1"/>
          </p:cNvSpPr>
          <p:nvPr/>
        </p:nvSpPr>
        <p:spPr bwMode="auto">
          <a:xfrm>
            <a:off x="5029200" y="4484501"/>
            <a:ext cx="3919980" cy="1935764"/>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sp>
        <p:nvSpPr>
          <p:cNvPr id="11310" name="TextBox 105"/>
          <p:cNvSpPr txBox="1">
            <a:spLocks noChangeArrowheads="1"/>
          </p:cNvSpPr>
          <p:nvPr/>
        </p:nvSpPr>
        <p:spPr bwMode="auto">
          <a:xfrm>
            <a:off x="5004243" y="4511488"/>
            <a:ext cx="2871787" cy="277813"/>
          </a:xfrm>
          <a:prstGeom prst="rect">
            <a:avLst/>
          </a:prstGeom>
          <a:noFill/>
          <a:ln w="9525">
            <a:noFill/>
            <a:miter lim="800000"/>
            <a:headEnd/>
            <a:tailEnd/>
          </a:ln>
        </p:spPr>
        <p:txBody>
          <a:bodyPr wrap="none">
            <a:spAutoFit/>
          </a:bodyPr>
          <a:lstStyle/>
          <a:p>
            <a:r>
              <a:rPr lang="en-GB" dirty="0"/>
              <a:t>Last Completed MIUN Run (e.g. EA1)</a:t>
            </a:r>
          </a:p>
        </p:txBody>
      </p:sp>
      <p:sp>
        <p:nvSpPr>
          <p:cNvPr id="11311" name="TextBox 115"/>
          <p:cNvSpPr txBox="1">
            <a:spLocks noChangeArrowheads="1"/>
          </p:cNvSpPr>
          <p:nvPr/>
        </p:nvSpPr>
        <p:spPr bwMode="auto">
          <a:xfrm>
            <a:off x="5677343" y="5767201"/>
            <a:ext cx="242887" cy="215900"/>
          </a:xfrm>
          <a:prstGeom prst="rect">
            <a:avLst/>
          </a:prstGeom>
          <a:noFill/>
          <a:ln w="9525">
            <a:noFill/>
            <a:miter lim="800000"/>
            <a:headEnd/>
            <a:tailEnd/>
          </a:ln>
        </p:spPr>
        <p:txBody>
          <a:bodyPr wrap="none">
            <a:spAutoFit/>
          </a:bodyPr>
          <a:lstStyle/>
          <a:p>
            <a:r>
              <a:rPr lang="en-GB" sz="800" b="0" dirty="0"/>
              <a:t>1</a:t>
            </a:r>
          </a:p>
        </p:txBody>
      </p:sp>
      <p:sp>
        <p:nvSpPr>
          <p:cNvPr id="11312" name="TextBox 116"/>
          <p:cNvSpPr txBox="1">
            <a:spLocks noChangeArrowheads="1"/>
          </p:cNvSpPr>
          <p:nvPr/>
        </p:nvSpPr>
        <p:spPr bwMode="auto">
          <a:xfrm>
            <a:off x="6029768" y="5767201"/>
            <a:ext cx="242887" cy="215900"/>
          </a:xfrm>
          <a:prstGeom prst="rect">
            <a:avLst/>
          </a:prstGeom>
          <a:noFill/>
          <a:ln w="9525">
            <a:noFill/>
            <a:miter lim="800000"/>
            <a:headEnd/>
            <a:tailEnd/>
          </a:ln>
        </p:spPr>
        <p:txBody>
          <a:bodyPr wrap="none">
            <a:spAutoFit/>
          </a:bodyPr>
          <a:lstStyle/>
          <a:p>
            <a:r>
              <a:rPr lang="en-GB" sz="800" b="0" dirty="0"/>
              <a:t>2</a:t>
            </a:r>
          </a:p>
        </p:txBody>
      </p:sp>
      <p:sp>
        <p:nvSpPr>
          <p:cNvPr id="11313" name="TextBox 117"/>
          <p:cNvSpPr txBox="1">
            <a:spLocks noChangeArrowheads="1"/>
          </p:cNvSpPr>
          <p:nvPr/>
        </p:nvSpPr>
        <p:spPr bwMode="auto">
          <a:xfrm>
            <a:off x="6391718" y="5767201"/>
            <a:ext cx="242887" cy="215900"/>
          </a:xfrm>
          <a:prstGeom prst="rect">
            <a:avLst/>
          </a:prstGeom>
          <a:noFill/>
          <a:ln w="9525">
            <a:noFill/>
            <a:miter lim="800000"/>
            <a:headEnd/>
            <a:tailEnd/>
          </a:ln>
        </p:spPr>
        <p:txBody>
          <a:bodyPr wrap="none">
            <a:spAutoFit/>
          </a:bodyPr>
          <a:lstStyle/>
          <a:p>
            <a:r>
              <a:rPr lang="en-GB" sz="800" b="0" dirty="0"/>
              <a:t>3</a:t>
            </a:r>
          </a:p>
        </p:txBody>
      </p:sp>
      <p:sp>
        <p:nvSpPr>
          <p:cNvPr id="11314" name="TextBox 118"/>
          <p:cNvSpPr txBox="1">
            <a:spLocks noChangeArrowheads="1"/>
          </p:cNvSpPr>
          <p:nvPr/>
        </p:nvSpPr>
        <p:spPr bwMode="auto">
          <a:xfrm>
            <a:off x="6753668" y="5767201"/>
            <a:ext cx="242887" cy="215900"/>
          </a:xfrm>
          <a:prstGeom prst="rect">
            <a:avLst/>
          </a:prstGeom>
          <a:noFill/>
          <a:ln w="9525">
            <a:noFill/>
            <a:miter lim="800000"/>
            <a:headEnd/>
            <a:tailEnd/>
          </a:ln>
        </p:spPr>
        <p:txBody>
          <a:bodyPr wrap="none">
            <a:spAutoFit/>
          </a:bodyPr>
          <a:lstStyle/>
          <a:p>
            <a:r>
              <a:rPr lang="en-GB" sz="800" b="0" dirty="0"/>
              <a:t>4</a:t>
            </a:r>
          </a:p>
        </p:txBody>
      </p:sp>
      <p:sp>
        <p:nvSpPr>
          <p:cNvPr id="11315" name="TextBox 119"/>
          <p:cNvSpPr txBox="1">
            <a:spLocks noChangeArrowheads="1"/>
          </p:cNvSpPr>
          <p:nvPr/>
        </p:nvSpPr>
        <p:spPr bwMode="auto">
          <a:xfrm>
            <a:off x="7106093" y="5771963"/>
            <a:ext cx="242887" cy="215900"/>
          </a:xfrm>
          <a:prstGeom prst="rect">
            <a:avLst/>
          </a:prstGeom>
          <a:noFill/>
          <a:ln w="9525">
            <a:noFill/>
            <a:miter lim="800000"/>
            <a:headEnd/>
            <a:tailEnd/>
          </a:ln>
        </p:spPr>
        <p:txBody>
          <a:bodyPr wrap="none">
            <a:spAutoFit/>
          </a:bodyPr>
          <a:lstStyle/>
          <a:p>
            <a:r>
              <a:rPr lang="en-GB" sz="800" b="0" dirty="0"/>
              <a:t>5</a:t>
            </a:r>
          </a:p>
        </p:txBody>
      </p:sp>
      <p:sp>
        <p:nvSpPr>
          <p:cNvPr id="11316" name="TextBox 120"/>
          <p:cNvSpPr txBox="1">
            <a:spLocks noChangeArrowheads="1"/>
          </p:cNvSpPr>
          <p:nvPr/>
        </p:nvSpPr>
        <p:spPr bwMode="auto">
          <a:xfrm>
            <a:off x="7463280" y="5776726"/>
            <a:ext cx="242888" cy="215900"/>
          </a:xfrm>
          <a:prstGeom prst="rect">
            <a:avLst/>
          </a:prstGeom>
          <a:noFill/>
          <a:ln w="9525">
            <a:noFill/>
            <a:miter lim="800000"/>
            <a:headEnd/>
            <a:tailEnd/>
          </a:ln>
        </p:spPr>
        <p:txBody>
          <a:bodyPr wrap="none">
            <a:spAutoFit/>
          </a:bodyPr>
          <a:lstStyle/>
          <a:p>
            <a:r>
              <a:rPr lang="en-GB" sz="800" b="0" dirty="0"/>
              <a:t>6</a:t>
            </a:r>
          </a:p>
        </p:txBody>
      </p:sp>
      <p:sp>
        <p:nvSpPr>
          <p:cNvPr id="11317" name="TextBox 121"/>
          <p:cNvSpPr txBox="1">
            <a:spLocks noChangeArrowheads="1"/>
          </p:cNvSpPr>
          <p:nvPr/>
        </p:nvSpPr>
        <p:spPr bwMode="auto">
          <a:xfrm>
            <a:off x="7829993" y="5781488"/>
            <a:ext cx="242887" cy="215900"/>
          </a:xfrm>
          <a:prstGeom prst="rect">
            <a:avLst/>
          </a:prstGeom>
          <a:noFill/>
          <a:ln w="9525">
            <a:noFill/>
            <a:miter lim="800000"/>
            <a:headEnd/>
            <a:tailEnd/>
          </a:ln>
        </p:spPr>
        <p:txBody>
          <a:bodyPr wrap="none">
            <a:spAutoFit/>
          </a:bodyPr>
          <a:lstStyle/>
          <a:p>
            <a:r>
              <a:rPr lang="en-GB" sz="800" b="0" dirty="0"/>
              <a:t>7</a:t>
            </a:r>
          </a:p>
        </p:txBody>
      </p:sp>
      <p:sp>
        <p:nvSpPr>
          <p:cNvPr id="11318" name="TextBox 122"/>
          <p:cNvSpPr txBox="1">
            <a:spLocks noChangeArrowheads="1"/>
          </p:cNvSpPr>
          <p:nvPr/>
        </p:nvSpPr>
        <p:spPr bwMode="auto">
          <a:xfrm>
            <a:off x="8177655" y="5786251"/>
            <a:ext cx="242888" cy="215900"/>
          </a:xfrm>
          <a:prstGeom prst="rect">
            <a:avLst/>
          </a:prstGeom>
          <a:noFill/>
          <a:ln w="9525">
            <a:noFill/>
            <a:miter lim="800000"/>
            <a:headEnd/>
            <a:tailEnd/>
          </a:ln>
        </p:spPr>
        <p:txBody>
          <a:bodyPr wrap="none">
            <a:spAutoFit/>
          </a:bodyPr>
          <a:lstStyle/>
          <a:p>
            <a:r>
              <a:rPr lang="en-GB" sz="800" b="0" dirty="0"/>
              <a:t>8</a:t>
            </a:r>
          </a:p>
        </p:txBody>
      </p:sp>
      <p:sp>
        <p:nvSpPr>
          <p:cNvPr id="11319" name="Freeform 56"/>
          <p:cNvSpPr>
            <a:spLocks/>
          </p:cNvSpPr>
          <p:nvPr/>
        </p:nvSpPr>
        <p:spPr bwMode="auto">
          <a:xfrm>
            <a:off x="5621780" y="4976626"/>
            <a:ext cx="2862263" cy="790575"/>
          </a:xfrm>
          <a:custGeom>
            <a:avLst/>
            <a:gdLst>
              <a:gd name="T0" fmla="*/ 0 w 2862263"/>
              <a:gd name="T1" fmla="*/ 790575 h 790575"/>
              <a:gd name="T2" fmla="*/ 109538 w 2862263"/>
              <a:gd name="T3" fmla="*/ 714375 h 790575"/>
              <a:gd name="T4" fmla="*/ 357188 w 2862263"/>
              <a:gd name="T5" fmla="*/ 714375 h 790575"/>
              <a:gd name="T6" fmla="*/ 1404942 w 2862263"/>
              <a:gd name="T7" fmla="*/ 0 h 790575"/>
              <a:gd name="T8" fmla="*/ 2862263 w 2862263"/>
              <a:gd name="T9" fmla="*/ 0 h 790575"/>
              <a:gd name="T10" fmla="*/ 2862263 w 2862263"/>
              <a:gd name="T11" fmla="*/ 790575 h 790575"/>
              <a:gd name="T12" fmla="*/ 0 w 2862263"/>
              <a:gd name="T13" fmla="*/ 790575 h 790575"/>
              <a:gd name="T14" fmla="*/ 0 60000 65536"/>
              <a:gd name="T15" fmla="*/ 0 60000 65536"/>
              <a:gd name="T16" fmla="*/ 0 60000 65536"/>
              <a:gd name="T17" fmla="*/ 0 60000 65536"/>
              <a:gd name="T18" fmla="*/ 0 60000 65536"/>
              <a:gd name="T19" fmla="*/ 0 60000 65536"/>
              <a:gd name="T20" fmla="*/ 0 60000 65536"/>
              <a:gd name="T21" fmla="*/ 0 w 2862263"/>
              <a:gd name="T22" fmla="*/ 0 h 790575"/>
              <a:gd name="T23" fmla="*/ 2862263 w 2862263"/>
              <a:gd name="T24" fmla="*/ 790575 h 7905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2263" h="790575">
                <a:moveTo>
                  <a:pt x="0" y="790575"/>
                </a:moveTo>
                <a:lnTo>
                  <a:pt x="109538" y="714375"/>
                </a:lnTo>
                <a:lnTo>
                  <a:pt x="357188" y="714375"/>
                </a:lnTo>
                <a:lnTo>
                  <a:pt x="1404938" y="0"/>
                </a:lnTo>
                <a:lnTo>
                  <a:pt x="2862263" y="0"/>
                </a:lnTo>
                <a:lnTo>
                  <a:pt x="2862263" y="790575"/>
                </a:lnTo>
                <a:lnTo>
                  <a:pt x="0" y="790575"/>
                </a:lnTo>
                <a:close/>
              </a:path>
            </a:pathLst>
          </a:custGeom>
          <a:noFill/>
          <a:ln w="19050" cap="flat" cmpd="sng" algn="ctr">
            <a:solidFill>
              <a:srgbClr val="9999FF"/>
            </a:solidFill>
            <a:prstDash val="solid"/>
            <a:round/>
            <a:headEnd type="none" w="med" len="med"/>
            <a:tailEnd type="none" w="med" len="med"/>
          </a:ln>
        </p:spPr>
        <p:txBody>
          <a:bodyPr wrap="none" lIns="640048" tIns="45718" rIns="91435" bIns="45718" anchor="ctr"/>
          <a:lstStyle/>
          <a:p>
            <a:endParaRPr lang="en-IE" dirty="0"/>
          </a:p>
        </p:txBody>
      </p:sp>
      <p:sp>
        <p:nvSpPr>
          <p:cNvPr id="11320" name="TextBox 120"/>
          <p:cNvSpPr txBox="1">
            <a:spLocks noChangeArrowheads="1"/>
          </p:cNvSpPr>
          <p:nvPr/>
        </p:nvSpPr>
        <p:spPr bwMode="auto">
          <a:xfrm>
            <a:off x="5050317" y="6095724"/>
            <a:ext cx="1974850" cy="215900"/>
          </a:xfrm>
          <a:prstGeom prst="rect">
            <a:avLst/>
          </a:prstGeom>
          <a:noFill/>
          <a:ln w="9525">
            <a:noFill/>
            <a:miter lim="800000"/>
            <a:headEnd/>
            <a:tailEnd/>
          </a:ln>
        </p:spPr>
        <p:txBody>
          <a:bodyPr wrap="none">
            <a:spAutoFit/>
          </a:bodyPr>
          <a:lstStyle/>
          <a:p>
            <a:r>
              <a:rPr lang="en-GB" sz="800" b="0" dirty="0"/>
              <a:t>Interconnector Ramp Rate = 5MW/min.</a:t>
            </a:r>
          </a:p>
        </p:txBody>
      </p:sp>
      <p:sp>
        <p:nvSpPr>
          <p:cNvPr id="11321" name="TextBox 64"/>
          <p:cNvSpPr txBox="1">
            <a:spLocks noChangeArrowheads="1"/>
          </p:cNvSpPr>
          <p:nvPr/>
        </p:nvSpPr>
        <p:spPr bwMode="auto">
          <a:xfrm>
            <a:off x="222028" y="2353779"/>
            <a:ext cx="4903581" cy="1877437"/>
          </a:xfrm>
          <a:prstGeom prst="rect">
            <a:avLst/>
          </a:prstGeom>
          <a:noFill/>
          <a:ln w="9525">
            <a:noFill/>
            <a:miter lim="800000"/>
            <a:headEnd/>
            <a:tailEnd/>
          </a:ln>
        </p:spPr>
        <p:txBody>
          <a:bodyPr wrap="square">
            <a:spAutoFit/>
          </a:bodyPr>
          <a:lstStyle/>
          <a:p>
            <a:pPr marL="285750" indent="-285750">
              <a:buFont typeface="Arial" charset="0"/>
              <a:buChar char="•"/>
            </a:pPr>
            <a:r>
              <a:rPr lang="en-GB" sz="2000" b="0" dirty="0"/>
              <a:t>Current Run </a:t>
            </a:r>
            <a:r>
              <a:rPr lang="en-GB" sz="2000" b="0" dirty="0" smtClean="0"/>
              <a:t>Start : </a:t>
            </a:r>
            <a:r>
              <a:rPr lang="en-GB" sz="1400" b="0" dirty="0" smtClean="0"/>
              <a:t>Within </a:t>
            </a:r>
            <a:r>
              <a:rPr lang="en-GB" sz="1400" b="0" dirty="0"/>
              <a:t>the current run, the </a:t>
            </a:r>
            <a:r>
              <a:rPr lang="en-GB" sz="1400" b="0" dirty="0" smtClean="0"/>
              <a:t>start of </a:t>
            </a:r>
            <a:r>
              <a:rPr lang="en-GB" sz="1400" b="0" dirty="0"/>
              <a:t>the period of continuous ramping within which an instance of Excessive Area occurs</a:t>
            </a:r>
          </a:p>
          <a:p>
            <a:pPr marL="285750" indent="-285750">
              <a:buFont typeface="Arial" charset="0"/>
              <a:buChar char="•"/>
            </a:pPr>
            <a:endParaRPr lang="en-GB" sz="2000" b="0" dirty="0"/>
          </a:p>
          <a:p>
            <a:pPr marL="285750" indent="-285750">
              <a:buFont typeface="Arial" charset="0"/>
              <a:buChar char="•"/>
            </a:pPr>
            <a:r>
              <a:rPr lang="en-GB" sz="2000" b="0" dirty="0"/>
              <a:t>Current Run </a:t>
            </a:r>
            <a:r>
              <a:rPr lang="en-GB" sz="2000" b="0" dirty="0" smtClean="0"/>
              <a:t>Stop : </a:t>
            </a:r>
            <a:r>
              <a:rPr lang="en-GB" sz="1400" b="0" dirty="0" smtClean="0"/>
              <a:t>Within </a:t>
            </a:r>
            <a:r>
              <a:rPr lang="en-GB" sz="1400" b="0" dirty="0"/>
              <a:t>the current run, the end of the period of continuous ramping within which an instance of Excessive Area occurs</a:t>
            </a:r>
          </a:p>
        </p:txBody>
      </p:sp>
      <p:cxnSp>
        <p:nvCxnSpPr>
          <p:cNvPr id="11322" name="Straight Arrow Connector 71"/>
          <p:cNvCxnSpPr>
            <a:cxnSpLocks noChangeShapeType="1"/>
          </p:cNvCxnSpPr>
          <p:nvPr/>
        </p:nvCxnSpPr>
        <p:spPr bwMode="auto">
          <a:xfrm>
            <a:off x="5629718" y="5770376"/>
            <a:ext cx="3233737" cy="0"/>
          </a:xfrm>
          <a:prstGeom prst="straightConnector1">
            <a:avLst/>
          </a:prstGeom>
          <a:noFill/>
          <a:ln w="19050" algn="ctr">
            <a:solidFill>
              <a:schemeClr val="tx1"/>
            </a:solidFill>
            <a:round/>
            <a:headEnd/>
            <a:tailEnd type="arrow" w="med" len="med"/>
          </a:ln>
        </p:spPr>
      </p:cxnSp>
      <p:cxnSp>
        <p:nvCxnSpPr>
          <p:cNvPr id="62" name="Straight Connector 61"/>
          <p:cNvCxnSpPr/>
          <p:nvPr/>
        </p:nvCxnSpPr>
        <p:spPr bwMode="auto">
          <a:xfrm>
            <a:off x="5629718" y="3802797"/>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66" name="Straight Connector 65"/>
          <p:cNvCxnSpPr/>
          <p:nvPr/>
        </p:nvCxnSpPr>
        <p:spPr bwMode="auto">
          <a:xfrm>
            <a:off x="5629718" y="3012222"/>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67" name="Straight Connector 66"/>
          <p:cNvCxnSpPr/>
          <p:nvPr/>
        </p:nvCxnSpPr>
        <p:spPr bwMode="auto">
          <a:xfrm>
            <a:off x="5629718" y="285506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68" name="Straight Connector 67"/>
          <p:cNvCxnSpPr/>
          <p:nvPr/>
        </p:nvCxnSpPr>
        <p:spPr bwMode="auto">
          <a:xfrm>
            <a:off x="5629718" y="3483710"/>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69" name="Straight Connector 68"/>
          <p:cNvCxnSpPr/>
          <p:nvPr/>
        </p:nvCxnSpPr>
        <p:spPr bwMode="auto">
          <a:xfrm>
            <a:off x="5629718" y="3326547"/>
            <a:ext cx="3186112"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70" name="Straight Connector 69"/>
          <p:cNvCxnSpPr/>
          <p:nvPr/>
        </p:nvCxnSpPr>
        <p:spPr bwMode="auto">
          <a:xfrm>
            <a:off x="5624955" y="3169385"/>
            <a:ext cx="3186113" cy="0"/>
          </a:xfrm>
          <a:prstGeom prst="line">
            <a:avLst/>
          </a:prstGeom>
          <a:gradFill rotWithShape="0">
            <a:gsLst>
              <a:gs pos="0">
                <a:srgbClr val="DDDDDD">
                  <a:gamma/>
                  <a:tint val="23922"/>
                  <a:invGamma/>
                </a:srgbClr>
              </a:gs>
              <a:gs pos="100000">
                <a:srgbClr val="DDDDDD"/>
              </a:gs>
            </a:gsLst>
            <a:path path="rect">
              <a:fillToRect l="50000" t="50000" r="50000" b="50000"/>
            </a:path>
          </a:gradFill>
          <a:ln w="9525" cap="flat" cmpd="sng" algn="ctr">
            <a:solidFill>
              <a:schemeClr val="bg1">
                <a:lumMod val="85000"/>
              </a:schemeClr>
            </a:solidFill>
            <a:prstDash val="sysDash"/>
            <a:round/>
            <a:headEnd type="none" w="med" len="med"/>
            <a:tailEnd type="none" w="med" len="med"/>
          </a:ln>
          <a:effectLst/>
        </p:spPr>
      </p:cxnSp>
      <p:cxnSp>
        <p:nvCxnSpPr>
          <p:cNvPr id="11333" name="Straight Arrow Connector 70"/>
          <p:cNvCxnSpPr>
            <a:cxnSpLocks noChangeShapeType="1"/>
          </p:cNvCxnSpPr>
          <p:nvPr/>
        </p:nvCxnSpPr>
        <p:spPr bwMode="auto">
          <a:xfrm flipV="1">
            <a:off x="5629718" y="2655036"/>
            <a:ext cx="0" cy="1294413"/>
          </a:xfrm>
          <a:prstGeom prst="straightConnector1">
            <a:avLst/>
          </a:prstGeom>
          <a:noFill/>
          <a:ln w="19050" algn="ctr">
            <a:solidFill>
              <a:schemeClr val="tx1"/>
            </a:solidFill>
            <a:round/>
            <a:headEnd/>
            <a:tailEnd type="arrow" w="med" len="med"/>
          </a:ln>
        </p:spPr>
      </p:cxnSp>
      <p:cxnSp>
        <p:nvCxnSpPr>
          <p:cNvPr id="11334" name="Straight Connector 72"/>
          <p:cNvCxnSpPr>
            <a:cxnSpLocks noChangeShapeType="1"/>
          </p:cNvCxnSpPr>
          <p:nvPr/>
        </p:nvCxnSpPr>
        <p:spPr bwMode="auto">
          <a:xfrm>
            <a:off x="5515418" y="3642460"/>
            <a:ext cx="114300" cy="0"/>
          </a:xfrm>
          <a:prstGeom prst="line">
            <a:avLst/>
          </a:prstGeom>
          <a:noFill/>
          <a:ln w="19050" algn="ctr">
            <a:solidFill>
              <a:schemeClr val="tx1"/>
            </a:solidFill>
            <a:round/>
            <a:headEnd/>
            <a:tailEnd/>
          </a:ln>
        </p:spPr>
      </p:cxnSp>
      <p:cxnSp>
        <p:nvCxnSpPr>
          <p:cNvPr id="11335" name="Straight Connector 73"/>
          <p:cNvCxnSpPr>
            <a:cxnSpLocks noChangeShapeType="1"/>
          </p:cNvCxnSpPr>
          <p:nvPr/>
        </p:nvCxnSpPr>
        <p:spPr bwMode="auto">
          <a:xfrm>
            <a:off x="5515418" y="2856647"/>
            <a:ext cx="114300" cy="0"/>
          </a:xfrm>
          <a:prstGeom prst="line">
            <a:avLst/>
          </a:prstGeom>
          <a:noFill/>
          <a:ln w="19050" algn="ctr">
            <a:solidFill>
              <a:schemeClr val="tx1"/>
            </a:solidFill>
            <a:round/>
            <a:headEnd/>
            <a:tailEnd/>
          </a:ln>
        </p:spPr>
      </p:cxnSp>
      <p:cxnSp>
        <p:nvCxnSpPr>
          <p:cNvPr id="11336" name="Straight Connector 74"/>
          <p:cNvCxnSpPr>
            <a:cxnSpLocks noChangeShapeType="1"/>
          </p:cNvCxnSpPr>
          <p:nvPr/>
        </p:nvCxnSpPr>
        <p:spPr bwMode="auto">
          <a:xfrm>
            <a:off x="5520180" y="3013810"/>
            <a:ext cx="114300" cy="0"/>
          </a:xfrm>
          <a:prstGeom prst="line">
            <a:avLst/>
          </a:prstGeom>
          <a:noFill/>
          <a:ln w="19050" algn="ctr">
            <a:solidFill>
              <a:schemeClr val="tx1"/>
            </a:solidFill>
            <a:round/>
            <a:headEnd/>
            <a:tailEnd/>
          </a:ln>
        </p:spPr>
      </p:cxnSp>
      <p:cxnSp>
        <p:nvCxnSpPr>
          <p:cNvPr id="11337" name="Straight Connector 75"/>
          <p:cNvCxnSpPr>
            <a:cxnSpLocks noChangeShapeType="1"/>
          </p:cNvCxnSpPr>
          <p:nvPr/>
        </p:nvCxnSpPr>
        <p:spPr bwMode="auto">
          <a:xfrm>
            <a:off x="5510655" y="3170972"/>
            <a:ext cx="114300" cy="0"/>
          </a:xfrm>
          <a:prstGeom prst="line">
            <a:avLst/>
          </a:prstGeom>
          <a:noFill/>
          <a:ln w="19050" algn="ctr">
            <a:solidFill>
              <a:schemeClr val="tx1"/>
            </a:solidFill>
            <a:round/>
            <a:headEnd/>
            <a:tailEnd/>
          </a:ln>
        </p:spPr>
      </p:cxnSp>
      <p:cxnSp>
        <p:nvCxnSpPr>
          <p:cNvPr id="11338" name="Straight Connector 76"/>
          <p:cNvCxnSpPr>
            <a:cxnSpLocks noChangeShapeType="1"/>
          </p:cNvCxnSpPr>
          <p:nvPr/>
        </p:nvCxnSpPr>
        <p:spPr bwMode="auto">
          <a:xfrm>
            <a:off x="5510655" y="3328135"/>
            <a:ext cx="114300" cy="0"/>
          </a:xfrm>
          <a:prstGeom prst="line">
            <a:avLst/>
          </a:prstGeom>
          <a:noFill/>
          <a:ln w="19050" algn="ctr">
            <a:solidFill>
              <a:schemeClr val="tx1"/>
            </a:solidFill>
            <a:round/>
            <a:headEnd/>
            <a:tailEnd/>
          </a:ln>
        </p:spPr>
      </p:cxnSp>
      <p:cxnSp>
        <p:nvCxnSpPr>
          <p:cNvPr id="11339" name="Straight Connector 77"/>
          <p:cNvCxnSpPr>
            <a:cxnSpLocks noChangeShapeType="1"/>
          </p:cNvCxnSpPr>
          <p:nvPr/>
        </p:nvCxnSpPr>
        <p:spPr bwMode="auto">
          <a:xfrm>
            <a:off x="5515418" y="3485297"/>
            <a:ext cx="114300" cy="0"/>
          </a:xfrm>
          <a:prstGeom prst="line">
            <a:avLst/>
          </a:prstGeom>
          <a:noFill/>
          <a:ln w="19050" algn="ctr">
            <a:solidFill>
              <a:schemeClr val="tx1"/>
            </a:solidFill>
            <a:round/>
            <a:headEnd/>
            <a:tailEnd/>
          </a:ln>
        </p:spPr>
      </p:cxnSp>
      <p:sp>
        <p:nvSpPr>
          <p:cNvPr id="11340" name="TextBox 78"/>
          <p:cNvSpPr txBox="1">
            <a:spLocks noChangeArrowheads="1"/>
          </p:cNvSpPr>
          <p:nvPr/>
        </p:nvSpPr>
        <p:spPr bwMode="auto">
          <a:xfrm>
            <a:off x="5234430" y="2742347"/>
            <a:ext cx="357188" cy="214313"/>
          </a:xfrm>
          <a:prstGeom prst="rect">
            <a:avLst/>
          </a:prstGeom>
          <a:noFill/>
          <a:ln w="9525">
            <a:noFill/>
            <a:miter lim="800000"/>
            <a:headEnd/>
            <a:tailEnd/>
          </a:ln>
        </p:spPr>
        <p:txBody>
          <a:bodyPr wrap="none">
            <a:spAutoFit/>
          </a:bodyPr>
          <a:lstStyle/>
          <a:p>
            <a:r>
              <a:rPr lang="en-GB" sz="800" b="0" dirty="0"/>
              <a:t>500</a:t>
            </a:r>
          </a:p>
        </p:txBody>
      </p:sp>
      <p:sp>
        <p:nvSpPr>
          <p:cNvPr id="11341" name="TextBox 79"/>
          <p:cNvSpPr txBox="1">
            <a:spLocks noChangeArrowheads="1"/>
          </p:cNvSpPr>
          <p:nvPr/>
        </p:nvSpPr>
        <p:spPr bwMode="auto">
          <a:xfrm>
            <a:off x="5234430" y="2894747"/>
            <a:ext cx="357188" cy="214313"/>
          </a:xfrm>
          <a:prstGeom prst="rect">
            <a:avLst/>
          </a:prstGeom>
          <a:noFill/>
          <a:ln w="9525">
            <a:noFill/>
            <a:miter lim="800000"/>
            <a:headEnd/>
            <a:tailEnd/>
          </a:ln>
        </p:spPr>
        <p:txBody>
          <a:bodyPr wrap="none">
            <a:spAutoFit/>
          </a:bodyPr>
          <a:lstStyle/>
          <a:p>
            <a:r>
              <a:rPr lang="en-GB" sz="800" b="0" dirty="0"/>
              <a:t>400</a:t>
            </a:r>
          </a:p>
        </p:txBody>
      </p:sp>
      <p:sp>
        <p:nvSpPr>
          <p:cNvPr id="11342" name="TextBox 80"/>
          <p:cNvSpPr txBox="1">
            <a:spLocks noChangeArrowheads="1"/>
          </p:cNvSpPr>
          <p:nvPr/>
        </p:nvSpPr>
        <p:spPr bwMode="auto">
          <a:xfrm>
            <a:off x="5234430" y="3051910"/>
            <a:ext cx="357188" cy="214312"/>
          </a:xfrm>
          <a:prstGeom prst="rect">
            <a:avLst/>
          </a:prstGeom>
          <a:noFill/>
          <a:ln w="9525">
            <a:noFill/>
            <a:miter lim="800000"/>
            <a:headEnd/>
            <a:tailEnd/>
          </a:ln>
        </p:spPr>
        <p:txBody>
          <a:bodyPr wrap="none">
            <a:spAutoFit/>
          </a:bodyPr>
          <a:lstStyle/>
          <a:p>
            <a:r>
              <a:rPr lang="en-GB" sz="800" b="0" dirty="0"/>
              <a:t>300</a:t>
            </a:r>
          </a:p>
        </p:txBody>
      </p:sp>
      <p:sp>
        <p:nvSpPr>
          <p:cNvPr id="11343" name="TextBox 81"/>
          <p:cNvSpPr txBox="1">
            <a:spLocks noChangeArrowheads="1"/>
          </p:cNvSpPr>
          <p:nvPr/>
        </p:nvSpPr>
        <p:spPr bwMode="auto">
          <a:xfrm>
            <a:off x="5239193" y="3204310"/>
            <a:ext cx="357187" cy="214312"/>
          </a:xfrm>
          <a:prstGeom prst="rect">
            <a:avLst/>
          </a:prstGeom>
          <a:noFill/>
          <a:ln w="9525">
            <a:noFill/>
            <a:miter lim="800000"/>
            <a:headEnd/>
            <a:tailEnd/>
          </a:ln>
        </p:spPr>
        <p:txBody>
          <a:bodyPr wrap="none">
            <a:spAutoFit/>
          </a:bodyPr>
          <a:lstStyle/>
          <a:p>
            <a:r>
              <a:rPr lang="en-GB" sz="800" b="0" dirty="0"/>
              <a:t>200</a:t>
            </a:r>
          </a:p>
        </p:txBody>
      </p:sp>
      <p:sp>
        <p:nvSpPr>
          <p:cNvPr id="11344" name="TextBox 82"/>
          <p:cNvSpPr txBox="1">
            <a:spLocks noChangeArrowheads="1"/>
          </p:cNvSpPr>
          <p:nvPr/>
        </p:nvSpPr>
        <p:spPr bwMode="auto">
          <a:xfrm>
            <a:off x="5243955" y="3356710"/>
            <a:ext cx="357188" cy="214312"/>
          </a:xfrm>
          <a:prstGeom prst="rect">
            <a:avLst/>
          </a:prstGeom>
          <a:noFill/>
          <a:ln w="9525">
            <a:noFill/>
            <a:miter lim="800000"/>
            <a:headEnd/>
            <a:tailEnd/>
          </a:ln>
        </p:spPr>
        <p:txBody>
          <a:bodyPr wrap="none">
            <a:spAutoFit/>
          </a:bodyPr>
          <a:lstStyle/>
          <a:p>
            <a:r>
              <a:rPr lang="en-GB" sz="800" b="0" dirty="0"/>
              <a:t>100</a:t>
            </a:r>
          </a:p>
        </p:txBody>
      </p:sp>
      <p:sp>
        <p:nvSpPr>
          <p:cNvPr id="11345" name="TextBox 83"/>
          <p:cNvSpPr txBox="1">
            <a:spLocks noChangeArrowheads="1"/>
          </p:cNvSpPr>
          <p:nvPr/>
        </p:nvSpPr>
        <p:spPr bwMode="auto">
          <a:xfrm>
            <a:off x="5329680" y="3528160"/>
            <a:ext cx="241300" cy="214312"/>
          </a:xfrm>
          <a:prstGeom prst="rect">
            <a:avLst/>
          </a:prstGeom>
          <a:noFill/>
          <a:ln w="9525">
            <a:noFill/>
            <a:miter lim="800000"/>
            <a:headEnd/>
            <a:tailEnd/>
          </a:ln>
        </p:spPr>
        <p:txBody>
          <a:bodyPr wrap="none">
            <a:spAutoFit/>
          </a:bodyPr>
          <a:lstStyle/>
          <a:p>
            <a:r>
              <a:rPr lang="en-GB" sz="800" b="0" dirty="0"/>
              <a:t>0</a:t>
            </a:r>
          </a:p>
        </p:txBody>
      </p:sp>
      <p:cxnSp>
        <p:nvCxnSpPr>
          <p:cNvPr id="11346" name="Straight Connector 84"/>
          <p:cNvCxnSpPr>
            <a:cxnSpLocks noChangeShapeType="1"/>
          </p:cNvCxnSpPr>
          <p:nvPr/>
        </p:nvCxnSpPr>
        <p:spPr bwMode="auto">
          <a:xfrm>
            <a:off x="5515418" y="3804385"/>
            <a:ext cx="114300" cy="0"/>
          </a:xfrm>
          <a:prstGeom prst="line">
            <a:avLst/>
          </a:prstGeom>
          <a:noFill/>
          <a:ln w="19050" algn="ctr">
            <a:solidFill>
              <a:schemeClr val="tx1"/>
            </a:solidFill>
            <a:round/>
            <a:headEnd/>
            <a:tailEnd/>
          </a:ln>
        </p:spPr>
      </p:cxnSp>
      <p:sp>
        <p:nvSpPr>
          <p:cNvPr id="11351" name="TextBox 89"/>
          <p:cNvSpPr txBox="1">
            <a:spLocks noChangeArrowheads="1"/>
          </p:cNvSpPr>
          <p:nvPr/>
        </p:nvSpPr>
        <p:spPr bwMode="auto">
          <a:xfrm>
            <a:off x="5210618" y="3690085"/>
            <a:ext cx="390525" cy="214312"/>
          </a:xfrm>
          <a:prstGeom prst="rect">
            <a:avLst/>
          </a:prstGeom>
          <a:noFill/>
          <a:ln w="9525">
            <a:noFill/>
            <a:miter lim="800000"/>
            <a:headEnd/>
            <a:tailEnd/>
          </a:ln>
        </p:spPr>
        <p:txBody>
          <a:bodyPr wrap="none">
            <a:spAutoFit/>
          </a:bodyPr>
          <a:lstStyle/>
          <a:p>
            <a:r>
              <a:rPr lang="en-GB" sz="800" b="0" dirty="0"/>
              <a:t>-100</a:t>
            </a:r>
          </a:p>
        </p:txBody>
      </p:sp>
      <p:cxnSp>
        <p:nvCxnSpPr>
          <p:cNvPr id="11356" name="Straight Connector 94"/>
          <p:cNvCxnSpPr>
            <a:cxnSpLocks noChangeShapeType="1"/>
          </p:cNvCxnSpPr>
          <p:nvPr/>
        </p:nvCxnSpPr>
        <p:spPr bwMode="auto">
          <a:xfrm>
            <a:off x="5972618" y="3637697"/>
            <a:ext cx="0" cy="104775"/>
          </a:xfrm>
          <a:prstGeom prst="line">
            <a:avLst/>
          </a:prstGeom>
          <a:noFill/>
          <a:ln w="19050" algn="ctr">
            <a:solidFill>
              <a:schemeClr val="tx1"/>
            </a:solidFill>
            <a:round/>
            <a:headEnd/>
            <a:tailEnd/>
          </a:ln>
        </p:spPr>
      </p:cxnSp>
      <p:cxnSp>
        <p:nvCxnSpPr>
          <p:cNvPr id="11357" name="Straight Connector 95"/>
          <p:cNvCxnSpPr>
            <a:cxnSpLocks noChangeShapeType="1"/>
          </p:cNvCxnSpPr>
          <p:nvPr/>
        </p:nvCxnSpPr>
        <p:spPr bwMode="auto">
          <a:xfrm>
            <a:off x="8482455" y="3644047"/>
            <a:ext cx="0" cy="104775"/>
          </a:xfrm>
          <a:prstGeom prst="line">
            <a:avLst/>
          </a:prstGeom>
          <a:noFill/>
          <a:ln w="19050" algn="ctr">
            <a:solidFill>
              <a:schemeClr val="tx1"/>
            </a:solidFill>
            <a:round/>
            <a:headEnd/>
            <a:tailEnd/>
          </a:ln>
        </p:spPr>
      </p:cxnSp>
      <p:cxnSp>
        <p:nvCxnSpPr>
          <p:cNvPr id="11358" name="Straight Connector 96"/>
          <p:cNvCxnSpPr>
            <a:cxnSpLocks noChangeShapeType="1"/>
          </p:cNvCxnSpPr>
          <p:nvPr/>
        </p:nvCxnSpPr>
        <p:spPr bwMode="auto">
          <a:xfrm>
            <a:off x="8123680" y="3644047"/>
            <a:ext cx="0" cy="104775"/>
          </a:xfrm>
          <a:prstGeom prst="line">
            <a:avLst/>
          </a:prstGeom>
          <a:noFill/>
          <a:ln w="19050" algn="ctr">
            <a:solidFill>
              <a:schemeClr val="tx1"/>
            </a:solidFill>
            <a:round/>
            <a:headEnd/>
            <a:tailEnd/>
          </a:ln>
        </p:spPr>
      </p:cxnSp>
      <p:cxnSp>
        <p:nvCxnSpPr>
          <p:cNvPr id="11359" name="Straight Connector 97"/>
          <p:cNvCxnSpPr>
            <a:cxnSpLocks noChangeShapeType="1"/>
          </p:cNvCxnSpPr>
          <p:nvPr/>
        </p:nvCxnSpPr>
        <p:spPr bwMode="auto">
          <a:xfrm>
            <a:off x="7764905" y="3644047"/>
            <a:ext cx="0" cy="104775"/>
          </a:xfrm>
          <a:prstGeom prst="line">
            <a:avLst/>
          </a:prstGeom>
          <a:noFill/>
          <a:ln w="19050" algn="ctr">
            <a:solidFill>
              <a:schemeClr val="tx1"/>
            </a:solidFill>
            <a:round/>
            <a:headEnd/>
            <a:tailEnd/>
          </a:ln>
        </p:spPr>
      </p:cxnSp>
      <p:cxnSp>
        <p:nvCxnSpPr>
          <p:cNvPr id="11360" name="Straight Connector 98"/>
          <p:cNvCxnSpPr>
            <a:cxnSpLocks noChangeShapeType="1"/>
          </p:cNvCxnSpPr>
          <p:nvPr/>
        </p:nvCxnSpPr>
        <p:spPr bwMode="auto">
          <a:xfrm>
            <a:off x="7406130" y="3639285"/>
            <a:ext cx="0" cy="104775"/>
          </a:xfrm>
          <a:prstGeom prst="line">
            <a:avLst/>
          </a:prstGeom>
          <a:noFill/>
          <a:ln w="19050" algn="ctr">
            <a:solidFill>
              <a:schemeClr val="tx1"/>
            </a:solidFill>
            <a:round/>
            <a:headEnd/>
            <a:tailEnd/>
          </a:ln>
        </p:spPr>
      </p:cxnSp>
      <p:cxnSp>
        <p:nvCxnSpPr>
          <p:cNvPr id="11361" name="Straight Connector 99"/>
          <p:cNvCxnSpPr>
            <a:cxnSpLocks noChangeShapeType="1"/>
          </p:cNvCxnSpPr>
          <p:nvPr/>
        </p:nvCxnSpPr>
        <p:spPr bwMode="auto">
          <a:xfrm>
            <a:off x="7047355" y="3639285"/>
            <a:ext cx="0" cy="104775"/>
          </a:xfrm>
          <a:prstGeom prst="line">
            <a:avLst/>
          </a:prstGeom>
          <a:noFill/>
          <a:ln w="19050" algn="ctr">
            <a:solidFill>
              <a:schemeClr val="tx1"/>
            </a:solidFill>
            <a:round/>
            <a:headEnd/>
            <a:tailEnd/>
          </a:ln>
        </p:spPr>
      </p:cxnSp>
      <p:cxnSp>
        <p:nvCxnSpPr>
          <p:cNvPr id="11362" name="Straight Connector 100"/>
          <p:cNvCxnSpPr>
            <a:cxnSpLocks noChangeShapeType="1"/>
          </p:cNvCxnSpPr>
          <p:nvPr/>
        </p:nvCxnSpPr>
        <p:spPr bwMode="auto">
          <a:xfrm>
            <a:off x="6331393" y="3639285"/>
            <a:ext cx="0" cy="104775"/>
          </a:xfrm>
          <a:prstGeom prst="line">
            <a:avLst/>
          </a:prstGeom>
          <a:noFill/>
          <a:ln w="19050" algn="ctr">
            <a:solidFill>
              <a:schemeClr val="tx1"/>
            </a:solidFill>
            <a:round/>
            <a:headEnd/>
            <a:tailEnd/>
          </a:ln>
        </p:spPr>
      </p:cxnSp>
      <p:cxnSp>
        <p:nvCxnSpPr>
          <p:cNvPr id="11363" name="Straight Connector 101"/>
          <p:cNvCxnSpPr>
            <a:cxnSpLocks noChangeShapeType="1"/>
          </p:cNvCxnSpPr>
          <p:nvPr/>
        </p:nvCxnSpPr>
        <p:spPr bwMode="auto">
          <a:xfrm>
            <a:off x="6688580" y="3639285"/>
            <a:ext cx="0" cy="104775"/>
          </a:xfrm>
          <a:prstGeom prst="line">
            <a:avLst/>
          </a:prstGeom>
          <a:noFill/>
          <a:ln w="19050" algn="ctr">
            <a:solidFill>
              <a:schemeClr val="tx1"/>
            </a:solidFill>
            <a:round/>
            <a:headEnd/>
            <a:tailEnd/>
          </a:ln>
        </p:spPr>
      </p:cxnSp>
      <p:sp>
        <p:nvSpPr>
          <p:cNvPr id="11364" name="Rectangle 103"/>
          <p:cNvSpPr>
            <a:spLocks noChangeArrowheads="1"/>
          </p:cNvSpPr>
          <p:nvPr/>
        </p:nvSpPr>
        <p:spPr bwMode="auto">
          <a:xfrm>
            <a:off x="5039610" y="2374047"/>
            <a:ext cx="3900109" cy="1886687"/>
          </a:xfrm>
          <a:prstGeom prst="rect">
            <a:avLst/>
          </a:prstGeom>
          <a:noFill/>
          <a:ln w="19050" algn="ctr">
            <a:solidFill>
              <a:schemeClr val="tx1"/>
            </a:solidFill>
            <a:round/>
            <a:headEnd/>
            <a:tailEnd/>
          </a:ln>
        </p:spPr>
        <p:txBody>
          <a:bodyPr wrap="none" lIns="640048" tIns="45718" rIns="91435" bIns="45718" anchor="ctr"/>
          <a:lstStyle/>
          <a:p>
            <a:pPr algn="ctr" eaLnBrk="0" hangingPunct="0">
              <a:spcBef>
                <a:spcPct val="20000"/>
              </a:spcBef>
              <a:buFont typeface="Symbol" pitchFamily="18" charset="2"/>
              <a:buNone/>
            </a:pPr>
            <a:endParaRPr lang="en-GB" dirty="0"/>
          </a:p>
        </p:txBody>
      </p:sp>
      <p:sp>
        <p:nvSpPr>
          <p:cNvPr id="11365" name="TextBox 105"/>
          <p:cNvSpPr txBox="1">
            <a:spLocks noChangeArrowheads="1"/>
          </p:cNvSpPr>
          <p:nvPr/>
        </p:nvSpPr>
        <p:spPr bwMode="auto">
          <a:xfrm>
            <a:off x="5004243" y="2383572"/>
            <a:ext cx="2933700" cy="277813"/>
          </a:xfrm>
          <a:prstGeom prst="rect">
            <a:avLst/>
          </a:prstGeom>
          <a:noFill/>
          <a:ln w="9525">
            <a:noFill/>
            <a:miter lim="800000"/>
            <a:headEnd/>
            <a:tailEnd/>
          </a:ln>
        </p:spPr>
        <p:txBody>
          <a:bodyPr wrap="none">
            <a:spAutoFit/>
          </a:bodyPr>
          <a:lstStyle/>
          <a:p>
            <a:r>
              <a:rPr lang="en-GB" dirty="0"/>
              <a:t>Current Run – Initial Profile (e.g. EA2)</a:t>
            </a:r>
          </a:p>
        </p:txBody>
      </p:sp>
      <p:sp>
        <p:nvSpPr>
          <p:cNvPr id="11366" name="TextBox 115"/>
          <p:cNvSpPr txBox="1">
            <a:spLocks noChangeArrowheads="1"/>
          </p:cNvSpPr>
          <p:nvPr/>
        </p:nvSpPr>
        <p:spPr bwMode="auto">
          <a:xfrm>
            <a:off x="5677343" y="3637697"/>
            <a:ext cx="242887" cy="215900"/>
          </a:xfrm>
          <a:prstGeom prst="rect">
            <a:avLst/>
          </a:prstGeom>
          <a:noFill/>
          <a:ln w="9525">
            <a:noFill/>
            <a:miter lim="800000"/>
            <a:headEnd/>
            <a:tailEnd/>
          </a:ln>
        </p:spPr>
        <p:txBody>
          <a:bodyPr wrap="none">
            <a:spAutoFit/>
          </a:bodyPr>
          <a:lstStyle/>
          <a:p>
            <a:r>
              <a:rPr lang="en-GB" sz="800" b="0" dirty="0"/>
              <a:t>1</a:t>
            </a:r>
          </a:p>
        </p:txBody>
      </p:sp>
      <p:sp>
        <p:nvSpPr>
          <p:cNvPr id="11367" name="TextBox 116"/>
          <p:cNvSpPr txBox="1">
            <a:spLocks noChangeArrowheads="1"/>
          </p:cNvSpPr>
          <p:nvPr/>
        </p:nvSpPr>
        <p:spPr bwMode="auto">
          <a:xfrm>
            <a:off x="6029768" y="3637697"/>
            <a:ext cx="242887" cy="215900"/>
          </a:xfrm>
          <a:prstGeom prst="rect">
            <a:avLst/>
          </a:prstGeom>
          <a:noFill/>
          <a:ln w="9525">
            <a:noFill/>
            <a:miter lim="800000"/>
            <a:headEnd/>
            <a:tailEnd/>
          </a:ln>
        </p:spPr>
        <p:txBody>
          <a:bodyPr wrap="none">
            <a:spAutoFit/>
          </a:bodyPr>
          <a:lstStyle/>
          <a:p>
            <a:r>
              <a:rPr lang="en-GB" sz="800" b="0" dirty="0"/>
              <a:t>2</a:t>
            </a:r>
          </a:p>
        </p:txBody>
      </p:sp>
      <p:sp>
        <p:nvSpPr>
          <p:cNvPr id="11368" name="TextBox 117"/>
          <p:cNvSpPr txBox="1">
            <a:spLocks noChangeArrowheads="1"/>
          </p:cNvSpPr>
          <p:nvPr/>
        </p:nvSpPr>
        <p:spPr bwMode="auto">
          <a:xfrm>
            <a:off x="6391718" y="3637697"/>
            <a:ext cx="242887" cy="215900"/>
          </a:xfrm>
          <a:prstGeom prst="rect">
            <a:avLst/>
          </a:prstGeom>
          <a:noFill/>
          <a:ln w="9525">
            <a:noFill/>
            <a:miter lim="800000"/>
            <a:headEnd/>
            <a:tailEnd/>
          </a:ln>
        </p:spPr>
        <p:txBody>
          <a:bodyPr wrap="none">
            <a:spAutoFit/>
          </a:bodyPr>
          <a:lstStyle/>
          <a:p>
            <a:r>
              <a:rPr lang="en-GB" sz="800" b="0" dirty="0"/>
              <a:t>3</a:t>
            </a:r>
          </a:p>
        </p:txBody>
      </p:sp>
      <p:sp>
        <p:nvSpPr>
          <p:cNvPr id="11369" name="TextBox 118"/>
          <p:cNvSpPr txBox="1">
            <a:spLocks noChangeArrowheads="1"/>
          </p:cNvSpPr>
          <p:nvPr/>
        </p:nvSpPr>
        <p:spPr bwMode="auto">
          <a:xfrm>
            <a:off x="6753668" y="3637697"/>
            <a:ext cx="242887" cy="215900"/>
          </a:xfrm>
          <a:prstGeom prst="rect">
            <a:avLst/>
          </a:prstGeom>
          <a:noFill/>
          <a:ln w="9525">
            <a:noFill/>
            <a:miter lim="800000"/>
            <a:headEnd/>
            <a:tailEnd/>
          </a:ln>
        </p:spPr>
        <p:txBody>
          <a:bodyPr wrap="none">
            <a:spAutoFit/>
          </a:bodyPr>
          <a:lstStyle/>
          <a:p>
            <a:r>
              <a:rPr lang="en-GB" sz="800" b="0" dirty="0"/>
              <a:t>4</a:t>
            </a:r>
          </a:p>
        </p:txBody>
      </p:sp>
      <p:sp>
        <p:nvSpPr>
          <p:cNvPr id="11370" name="TextBox 119"/>
          <p:cNvSpPr txBox="1">
            <a:spLocks noChangeArrowheads="1"/>
          </p:cNvSpPr>
          <p:nvPr/>
        </p:nvSpPr>
        <p:spPr bwMode="auto">
          <a:xfrm>
            <a:off x="7106093" y="3642460"/>
            <a:ext cx="242887" cy="215900"/>
          </a:xfrm>
          <a:prstGeom prst="rect">
            <a:avLst/>
          </a:prstGeom>
          <a:noFill/>
          <a:ln w="9525">
            <a:noFill/>
            <a:miter lim="800000"/>
            <a:headEnd/>
            <a:tailEnd/>
          </a:ln>
        </p:spPr>
        <p:txBody>
          <a:bodyPr wrap="none">
            <a:spAutoFit/>
          </a:bodyPr>
          <a:lstStyle/>
          <a:p>
            <a:r>
              <a:rPr lang="en-GB" sz="800" b="0" dirty="0"/>
              <a:t>5</a:t>
            </a:r>
          </a:p>
        </p:txBody>
      </p:sp>
      <p:sp>
        <p:nvSpPr>
          <p:cNvPr id="11371" name="TextBox 120"/>
          <p:cNvSpPr txBox="1">
            <a:spLocks noChangeArrowheads="1"/>
          </p:cNvSpPr>
          <p:nvPr/>
        </p:nvSpPr>
        <p:spPr bwMode="auto">
          <a:xfrm>
            <a:off x="7463280" y="3647222"/>
            <a:ext cx="242888" cy="215900"/>
          </a:xfrm>
          <a:prstGeom prst="rect">
            <a:avLst/>
          </a:prstGeom>
          <a:noFill/>
          <a:ln w="9525">
            <a:noFill/>
            <a:miter lim="800000"/>
            <a:headEnd/>
            <a:tailEnd/>
          </a:ln>
        </p:spPr>
        <p:txBody>
          <a:bodyPr wrap="none">
            <a:spAutoFit/>
          </a:bodyPr>
          <a:lstStyle/>
          <a:p>
            <a:r>
              <a:rPr lang="en-GB" sz="800" b="0" dirty="0"/>
              <a:t>6</a:t>
            </a:r>
          </a:p>
        </p:txBody>
      </p:sp>
      <p:sp>
        <p:nvSpPr>
          <p:cNvPr id="11372" name="TextBox 121"/>
          <p:cNvSpPr txBox="1">
            <a:spLocks noChangeArrowheads="1"/>
          </p:cNvSpPr>
          <p:nvPr/>
        </p:nvSpPr>
        <p:spPr bwMode="auto">
          <a:xfrm>
            <a:off x="7829993" y="3651985"/>
            <a:ext cx="242887" cy="215900"/>
          </a:xfrm>
          <a:prstGeom prst="rect">
            <a:avLst/>
          </a:prstGeom>
          <a:noFill/>
          <a:ln w="9525">
            <a:noFill/>
            <a:miter lim="800000"/>
            <a:headEnd/>
            <a:tailEnd/>
          </a:ln>
        </p:spPr>
        <p:txBody>
          <a:bodyPr wrap="none">
            <a:spAutoFit/>
          </a:bodyPr>
          <a:lstStyle/>
          <a:p>
            <a:r>
              <a:rPr lang="en-GB" sz="800" b="0" dirty="0"/>
              <a:t>7</a:t>
            </a:r>
          </a:p>
        </p:txBody>
      </p:sp>
      <p:sp>
        <p:nvSpPr>
          <p:cNvPr id="11373" name="TextBox 122"/>
          <p:cNvSpPr txBox="1">
            <a:spLocks noChangeArrowheads="1"/>
          </p:cNvSpPr>
          <p:nvPr/>
        </p:nvSpPr>
        <p:spPr bwMode="auto">
          <a:xfrm>
            <a:off x="8177655" y="3656747"/>
            <a:ext cx="242888" cy="215900"/>
          </a:xfrm>
          <a:prstGeom prst="rect">
            <a:avLst/>
          </a:prstGeom>
          <a:noFill/>
          <a:ln w="9525">
            <a:noFill/>
            <a:miter lim="800000"/>
            <a:headEnd/>
            <a:tailEnd/>
          </a:ln>
        </p:spPr>
        <p:txBody>
          <a:bodyPr wrap="none">
            <a:spAutoFit/>
          </a:bodyPr>
          <a:lstStyle/>
          <a:p>
            <a:r>
              <a:rPr lang="en-GB" sz="800" b="0" dirty="0"/>
              <a:t>8</a:t>
            </a:r>
          </a:p>
        </p:txBody>
      </p:sp>
      <p:sp>
        <p:nvSpPr>
          <p:cNvPr id="11374" name="Freeform 1"/>
          <p:cNvSpPr>
            <a:spLocks/>
          </p:cNvSpPr>
          <p:nvPr/>
        </p:nvSpPr>
        <p:spPr bwMode="auto">
          <a:xfrm>
            <a:off x="5624955" y="2855060"/>
            <a:ext cx="2881313" cy="866775"/>
          </a:xfrm>
          <a:custGeom>
            <a:avLst/>
            <a:gdLst>
              <a:gd name="T0" fmla="*/ 0 w 2881313"/>
              <a:gd name="T1" fmla="*/ 785813 h 866775"/>
              <a:gd name="T2" fmla="*/ 57150 w 2881313"/>
              <a:gd name="T3" fmla="*/ 866775 h 866775"/>
              <a:gd name="T4" fmla="*/ 347663 w 2881313"/>
              <a:gd name="T5" fmla="*/ 866775 h 866775"/>
              <a:gd name="T6" fmla="*/ 423863 w 2881313"/>
              <a:gd name="T7" fmla="*/ 785813 h 866775"/>
              <a:gd name="T8" fmla="*/ 704850 w 2881313"/>
              <a:gd name="T9" fmla="*/ 785813 h 866775"/>
              <a:gd name="T10" fmla="*/ 1900243 w 2881313"/>
              <a:gd name="T11" fmla="*/ 0 h 866775"/>
              <a:gd name="T12" fmla="*/ 2871789 w 2881313"/>
              <a:gd name="T13" fmla="*/ 0 h 866775"/>
              <a:gd name="T14" fmla="*/ 2881313 w 2881313"/>
              <a:gd name="T15" fmla="*/ 785813 h 866775"/>
              <a:gd name="T16" fmla="*/ 0 w 2881313"/>
              <a:gd name="T17" fmla="*/ 785813 h 8667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1313"/>
              <a:gd name="T28" fmla="*/ 0 h 866775"/>
              <a:gd name="T29" fmla="*/ 2881313 w 2881313"/>
              <a:gd name="T30" fmla="*/ 866775 h 8667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1313" h="866775">
                <a:moveTo>
                  <a:pt x="0" y="785813"/>
                </a:moveTo>
                <a:lnTo>
                  <a:pt x="57150" y="866775"/>
                </a:lnTo>
                <a:lnTo>
                  <a:pt x="347663" y="866775"/>
                </a:lnTo>
                <a:lnTo>
                  <a:pt x="423863" y="785813"/>
                </a:lnTo>
                <a:lnTo>
                  <a:pt x="704850" y="785813"/>
                </a:lnTo>
                <a:lnTo>
                  <a:pt x="1900238" y="0"/>
                </a:lnTo>
                <a:lnTo>
                  <a:pt x="2871788" y="0"/>
                </a:lnTo>
                <a:lnTo>
                  <a:pt x="2881313" y="785813"/>
                </a:lnTo>
                <a:lnTo>
                  <a:pt x="0" y="785813"/>
                </a:lnTo>
                <a:close/>
              </a:path>
            </a:pathLst>
          </a:custGeom>
          <a:noFill/>
          <a:ln w="19050" cap="flat" cmpd="sng" algn="ctr">
            <a:solidFill>
              <a:srgbClr val="66FF99"/>
            </a:solidFill>
            <a:prstDash val="solid"/>
            <a:round/>
            <a:headEnd type="none" w="med" len="med"/>
            <a:tailEnd type="none" w="med" len="med"/>
          </a:ln>
        </p:spPr>
        <p:txBody>
          <a:bodyPr wrap="none" lIns="640048" tIns="45718" rIns="91435" bIns="45718" anchor="ctr"/>
          <a:lstStyle/>
          <a:p>
            <a:endParaRPr lang="en-IE" dirty="0"/>
          </a:p>
        </p:txBody>
      </p:sp>
      <p:cxnSp>
        <p:nvCxnSpPr>
          <p:cNvPr id="11375" name="Straight Arrow Connector 71"/>
          <p:cNvCxnSpPr>
            <a:cxnSpLocks noChangeShapeType="1"/>
          </p:cNvCxnSpPr>
          <p:nvPr/>
        </p:nvCxnSpPr>
        <p:spPr bwMode="auto">
          <a:xfrm>
            <a:off x="5629718" y="3642460"/>
            <a:ext cx="3233737" cy="0"/>
          </a:xfrm>
          <a:prstGeom prst="straightConnector1">
            <a:avLst/>
          </a:prstGeom>
          <a:noFill/>
          <a:ln w="19050" algn="ctr">
            <a:solidFill>
              <a:schemeClr val="tx1"/>
            </a:solidFill>
            <a:round/>
            <a:headEnd/>
            <a:tailEnd type="arrow" w="med" len="med"/>
          </a:ln>
        </p:spPr>
      </p:cxnSp>
      <p:sp>
        <p:nvSpPr>
          <p:cNvPr id="11376" name="TextBox 123"/>
          <p:cNvSpPr txBox="1">
            <a:spLocks noChangeArrowheads="1"/>
          </p:cNvSpPr>
          <p:nvPr/>
        </p:nvSpPr>
        <p:spPr bwMode="auto">
          <a:xfrm>
            <a:off x="5740843" y="2816960"/>
            <a:ext cx="966787" cy="461962"/>
          </a:xfrm>
          <a:prstGeom prst="rect">
            <a:avLst/>
          </a:prstGeom>
          <a:noFill/>
          <a:ln w="9525">
            <a:noFill/>
            <a:miter lim="800000"/>
            <a:headEnd/>
            <a:tailEnd/>
          </a:ln>
        </p:spPr>
        <p:txBody>
          <a:bodyPr>
            <a:spAutoFit/>
          </a:bodyPr>
          <a:lstStyle/>
          <a:p>
            <a:pPr algn="ctr"/>
            <a:r>
              <a:rPr lang="en-GB" dirty="0"/>
              <a:t>Current Run Start</a:t>
            </a:r>
            <a:endParaRPr lang="en-US" dirty="0"/>
          </a:p>
        </p:txBody>
      </p:sp>
      <p:cxnSp>
        <p:nvCxnSpPr>
          <p:cNvPr id="11377" name="Straight Arrow Connector 125"/>
          <p:cNvCxnSpPr>
            <a:cxnSpLocks noChangeShapeType="1"/>
            <a:stCxn id="11376" idx="2"/>
            <a:endCxn id="11374" idx="4"/>
          </p:cNvCxnSpPr>
          <p:nvPr/>
        </p:nvCxnSpPr>
        <p:spPr bwMode="auto">
          <a:xfrm>
            <a:off x="6223443" y="3278922"/>
            <a:ext cx="106362" cy="361950"/>
          </a:xfrm>
          <a:prstGeom prst="straightConnector1">
            <a:avLst/>
          </a:prstGeom>
          <a:noFill/>
          <a:ln w="19050" algn="ctr">
            <a:solidFill>
              <a:schemeClr val="tx1"/>
            </a:solidFill>
            <a:round/>
            <a:headEnd/>
            <a:tailEnd type="arrow" w="med" len="med"/>
          </a:ln>
        </p:spPr>
      </p:cxnSp>
      <p:sp>
        <p:nvSpPr>
          <p:cNvPr id="11378" name="TextBox 126"/>
          <p:cNvSpPr txBox="1">
            <a:spLocks noChangeArrowheads="1"/>
          </p:cNvSpPr>
          <p:nvPr/>
        </p:nvSpPr>
        <p:spPr bwMode="auto">
          <a:xfrm>
            <a:off x="7498205" y="3039210"/>
            <a:ext cx="965200" cy="460375"/>
          </a:xfrm>
          <a:prstGeom prst="rect">
            <a:avLst/>
          </a:prstGeom>
          <a:noFill/>
          <a:ln w="9525">
            <a:noFill/>
            <a:miter lim="800000"/>
            <a:headEnd/>
            <a:tailEnd/>
          </a:ln>
        </p:spPr>
        <p:txBody>
          <a:bodyPr>
            <a:spAutoFit/>
          </a:bodyPr>
          <a:lstStyle/>
          <a:p>
            <a:pPr algn="ctr"/>
            <a:r>
              <a:rPr lang="en-GB" dirty="0"/>
              <a:t>Current Run Stop</a:t>
            </a:r>
            <a:endParaRPr lang="en-US" dirty="0"/>
          </a:p>
        </p:txBody>
      </p:sp>
      <p:cxnSp>
        <p:nvCxnSpPr>
          <p:cNvPr id="11379" name="Straight Arrow Connector 127"/>
          <p:cNvCxnSpPr>
            <a:cxnSpLocks noChangeShapeType="1"/>
            <a:endCxn id="11374" idx="5"/>
          </p:cNvCxnSpPr>
          <p:nvPr/>
        </p:nvCxnSpPr>
        <p:spPr bwMode="auto">
          <a:xfrm flipH="1" flipV="1">
            <a:off x="7525193" y="2855060"/>
            <a:ext cx="252412" cy="212725"/>
          </a:xfrm>
          <a:prstGeom prst="straightConnector1">
            <a:avLst/>
          </a:prstGeom>
          <a:noFill/>
          <a:ln w="19050" algn="ctr">
            <a:solidFill>
              <a:schemeClr val="tx1"/>
            </a:solidFill>
            <a:round/>
            <a:headEnd/>
            <a:tailEnd type="arrow" w="med" len="med"/>
          </a:ln>
        </p:spPr>
      </p:cxnSp>
      <p:sp>
        <p:nvSpPr>
          <p:cNvPr id="11380" name="TextBox 64"/>
          <p:cNvSpPr txBox="1">
            <a:spLocks noChangeArrowheads="1"/>
          </p:cNvSpPr>
          <p:nvPr/>
        </p:nvSpPr>
        <p:spPr bwMode="auto">
          <a:xfrm>
            <a:off x="210686" y="4390765"/>
            <a:ext cx="4925518" cy="2092881"/>
          </a:xfrm>
          <a:prstGeom prst="rect">
            <a:avLst/>
          </a:prstGeom>
          <a:noFill/>
          <a:ln w="9525">
            <a:noFill/>
            <a:miter lim="800000"/>
            <a:headEnd/>
            <a:tailEnd/>
          </a:ln>
        </p:spPr>
        <p:txBody>
          <a:bodyPr wrap="square">
            <a:spAutoFit/>
          </a:bodyPr>
          <a:lstStyle/>
          <a:p>
            <a:pPr marL="285750" indent="-285750">
              <a:buFont typeface="Arial" charset="0"/>
              <a:buChar char="•"/>
            </a:pPr>
            <a:r>
              <a:rPr lang="en-GB" sz="2000" b="0" dirty="0"/>
              <a:t>Last Run </a:t>
            </a:r>
            <a:r>
              <a:rPr lang="en-GB" sz="2000" b="0" dirty="0" smtClean="0"/>
              <a:t>Start : </a:t>
            </a:r>
            <a:r>
              <a:rPr lang="en-GB" sz="1400" b="0" dirty="0" smtClean="0"/>
              <a:t>Within </a:t>
            </a:r>
            <a:r>
              <a:rPr lang="en-GB" sz="1400" b="0" dirty="0"/>
              <a:t>the most recently completed run, the end of the period of continuous ramping within which an instance of Excessive Area occurs</a:t>
            </a:r>
          </a:p>
          <a:p>
            <a:pPr marL="285750" indent="-285750">
              <a:buFont typeface="Arial" charset="0"/>
              <a:buChar char="•"/>
            </a:pPr>
            <a:endParaRPr lang="en-GB" sz="2000" b="0" dirty="0"/>
          </a:p>
          <a:p>
            <a:pPr marL="285750" indent="-285750">
              <a:buFont typeface="Arial" charset="0"/>
              <a:buChar char="•"/>
            </a:pPr>
            <a:r>
              <a:rPr lang="en-GB" sz="2000" b="0" dirty="0"/>
              <a:t>Last Run </a:t>
            </a:r>
            <a:r>
              <a:rPr lang="en-GB" sz="2000" b="0" dirty="0" smtClean="0"/>
              <a:t>Stop : </a:t>
            </a:r>
            <a:r>
              <a:rPr lang="en-GB" sz="1400" b="0" dirty="0" smtClean="0"/>
              <a:t>Within </a:t>
            </a:r>
            <a:r>
              <a:rPr lang="en-GB" sz="1400" b="0" dirty="0"/>
              <a:t>the current run, the end of the period of continuous ramping within which an instance of Excessive Area occurs</a:t>
            </a:r>
          </a:p>
        </p:txBody>
      </p:sp>
      <p:sp>
        <p:nvSpPr>
          <p:cNvPr id="11381" name="TextBox 130"/>
          <p:cNvSpPr txBox="1">
            <a:spLocks noChangeArrowheads="1"/>
          </p:cNvSpPr>
          <p:nvPr/>
        </p:nvSpPr>
        <p:spPr bwMode="auto">
          <a:xfrm>
            <a:off x="5659880" y="4808351"/>
            <a:ext cx="966788" cy="461962"/>
          </a:xfrm>
          <a:prstGeom prst="rect">
            <a:avLst/>
          </a:prstGeom>
          <a:noFill/>
          <a:ln w="9525">
            <a:noFill/>
            <a:miter lim="800000"/>
            <a:headEnd/>
            <a:tailEnd/>
          </a:ln>
        </p:spPr>
        <p:txBody>
          <a:bodyPr>
            <a:spAutoFit/>
          </a:bodyPr>
          <a:lstStyle/>
          <a:p>
            <a:pPr algn="ctr"/>
            <a:r>
              <a:rPr lang="en-GB" dirty="0"/>
              <a:t>Current Run Start</a:t>
            </a:r>
            <a:endParaRPr lang="en-US" dirty="0"/>
          </a:p>
        </p:txBody>
      </p:sp>
      <p:cxnSp>
        <p:nvCxnSpPr>
          <p:cNvPr id="11382" name="Straight Arrow Connector 131"/>
          <p:cNvCxnSpPr>
            <a:cxnSpLocks noChangeShapeType="1"/>
            <a:stCxn id="11381" idx="2"/>
            <a:endCxn id="11319" idx="2"/>
          </p:cNvCxnSpPr>
          <p:nvPr/>
        </p:nvCxnSpPr>
        <p:spPr bwMode="auto">
          <a:xfrm flipH="1">
            <a:off x="5978968" y="5270313"/>
            <a:ext cx="165100" cy="420688"/>
          </a:xfrm>
          <a:prstGeom prst="straightConnector1">
            <a:avLst/>
          </a:prstGeom>
          <a:noFill/>
          <a:ln w="19050" algn="ctr">
            <a:solidFill>
              <a:schemeClr val="tx1"/>
            </a:solidFill>
            <a:round/>
            <a:headEnd/>
            <a:tailEnd type="arrow" w="med" len="med"/>
          </a:ln>
        </p:spPr>
      </p:cxnSp>
      <p:sp>
        <p:nvSpPr>
          <p:cNvPr id="11383" name="TextBox 132"/>
          <p:cNvSpPr txBox="1">
            <a:spLocks noChangeArrowheads="1"/>
          </p:cNvSpPr>
          <p:nvPr/>
        </p:nvSpPr>
        <p:spPr bwMode="auto">
          <a:xfrm>
            <a:off x="7399780" y="5063938"/>
            <a:ext cx="966788" cy="461963"/>
          </a:xfrm>
          <a:prstGeom prst="rect">
            <a:avLst/>
          </a:prstGeom>
          <a:noFill/>
          <a:ln w="9525">
            <a:noFill/>
            <a:miter lim="800000"/>
            <a:headEnd/>
            <a:tailEnd/>
          </a:ln>
        </p:spPr>
        <p:txBody>
          <a:bodyPr>
            <a:spAutoFit/>
          </a:bodyPr>
          <a:lstStyle/>
          <a:p>
            <a:pPr algn="ctr"/>
            <a:r>
              <a:rPr lang="en-GB" dirty="0"/>
              <a:t>Current Run Stop</a:t>
            </a:r>
            <a:endParaRPr lang="en-US" dirty="0"/>
          </a:p>
        </p:txBody>
      </p:sp>
      <p:cxnSp>
        <p:nvCxnSpPr>
          <p:cNvPr id="11384" name="Straight Arrow Connector 133"/>
          <p:cNvCxnSpPr>
            <a:cxnSpLocks noChangeShapeType="1"/>
            <a:stCxn id="11383" idx="1"/>
            <a:endCxn id="11319" idx="3"/>
          </p:cNvCxnSpPr>
          <p:nvPr/>
        </p:nvCxnSpPr>
        <p:spPr bwMode="auto">
          <a:xfrm flipH="1" flipV="1">
            <a:off x="7026718" y="4976626"/>
            <a:ext cx="373062" cy="319087"/>
          </a:xfrm>
          <a:prstGeom prst="straightConnector1">
            <a:avLst/>
          </a:prstGeom>
          <a:noFill/>
          <a:ln w="19050" algn="ctr">
            <a:solidFill>
              <a:schemeClr val="tx1"/>
            </a:solidFill>
            <a:round/>
            <a:headEnd/>
            <a:tailEnd type="arrow" w="med" len="med"/>
          </a:ln>
        </p:spPr>
      </p:cxnSp>
      <p:sp>
        <p:nvSpPr>
          <p:cNvPr id="11385" name="TextBox 120"/>
          <p:cNvSpPr txBox="1">
            <a:spLocks noChangeArrowheads="1"/>
          </p:cNvSpPr>
          <p:nvPr/>
        </p:nvSpPr>
        <p:spPr bwMode="auto">
          <a:xfrm>
            <a:off x="5066395" y="3952339"/>
            <a:ext cx="1974850" cy="215900"/>
          </a:xfrm>
          <a:prstGeom prst="rect">
            <a:avLst/>
          </a:prstGeom>
          <a:noFill/>
          <a:ln w="9525">
            <a:noFill/>
            <a:miter lim="800000"/>
            <a:headEnd/>
            <a:tailEnd/>
          </a:ln>
        </p:spPr>
        <p:txBody>
          <a:bodyPr wrap="none">
            <a:spAutoFit/>
          </a:bodyPr>
          <a:lstStyle/>
          <a:p>
            <a:r>
              <a:rPr lang="en-GB" sz="800" b="0" dirty="0"/>
              <a:t>Interconnector Ramp Rate = 5MW/min.</a:t>
            </a:r>
          </a:p>
        </p:txBody>
      </p:sp>
      <p:sp>
        <p:nvSpPr>
          <p:cNvPr id="11386" name="TextBox 64"/>
          <p:cNvSpPr txBox="1">
            <a:spLocks noChangeArrowheads="1"/>
          </p:cNvSpPr>
          <p:nvPr/>
        </p:nvSpPr>
        <p:spPr bwMode="auto">
          <a:xfrm>
            <a:off x="194553" y="871741"/>
            <a:ext cx="8550985" cy="1384995"/>
          </a:xfrm>
          <a:prstGeom prst="rect">
            <a:avLst/>
          </a:prstGeom>
          <a:noFill/>
          <a:ln w="9525">
            <a:noFill/>
            <a:miter lim="800000"/>
            <a:headEnd/>
            <a:tailEnd/>
          </a:ln>
        </p:spPr>
        <p:txBody>
          <a:bodyPr wrap="square">
            <a:spAutoFit/>
          </a:bodyPr>
          <a:lstStyle/>
          <a:p>
            <a:pPr marL="285750" indent="-285750">
              <a:buFont typeface="Arial" charset="0"/>
              <a:buChar char="•"/>
            </a:pPr>
            <a:r>
              <a:rPr lang="en-GB" sz="2000" b="0" dirty="0" smtClean="0"/>
              <a:t>Remaining Area : </a:t>
            </a:r>
            <a:r>
              <a:rPr lang="en-IE" sz="1400" b="0" dirty="0" smtClean="0"/>
              <a:t>Area under the Interconnector profile - sum(Original </a:t>
            </a:r>
            <a:r>
              <a:rPr lang="en-IE" sz="1400" b="0" dirty="0"/>
              <a:t>MIUNs</a:t>
            </a:r>
            <a:r>
              <a:rPr lang="en-IE" sz="1400" b="0" dirty="0" smtClean="0"/>
              <a:t>) </a:t>
            </a:r>
          </a:p>
          <a:p>
            <a:pPr marL="742950" lvl="1" indent="-285750">
              <a:buFont typeface="Arial" charset="0"/>
              <a:buChar char="•"/>
            </a:pPr>
            <a:endParaRPr lang="en-IE" sz="1600" b="0" dirty="0" smtClean="0"/>
          </a:p>
          <a:p>
            <a:pPr marL="285750" indent="-285750">
              <a:buFont typeface="Arial" charset="0"/>
              <a:buChar char="•"/>
            </a:pPr>
            <a:r>
              <a:rPr lang="en-GB" sz="2000" b="0" dirty="0" smtClean="0"/>
              <a:t>Excessive Area : </a:t>
            </a:r>
            <a:r>
              <a:rPr lang="en-GB" sz="1400" b="0" dirty="0" smtClean="0"/>
              <a:t>where </a:t>
            </a:r>
          </a:p>
          <a:p>
            <a:pPr marL="1792288" indent="-342900">
              <a:buFont typeface="+mj-lt"/>
              <a:buAutoNum type="arabicPeriod"/>
            </a:pPr>
            <a:r>
              <a:rPr lang="en-GB" sz="1400" b="0" dirty="0" smtClean="0"/>
              <a:t>Remaining Area&gt;0 and sum(positive IUNs with no MIUNs)&lt;Remaining Area, or</a:t>
            </a:r>
          </a:p>
          <a:p>
            <a:pPr marL="1792288" indent="-342900">
              <a:buFont typeface="+mj-lt"/>
              <a:buAutoNum type="arabicPeriod"/>
            </a:pPr>
            <a:r>
              <a:rPr lang="en-GB" sz="1400" b="0" dirty="0" smtClean="0"/>
              <a:t>Remaining Area&lt;0 and sum(negative IUNs with no MIUNs)&gt;Remaining Area </a:t>
            </a:r>
            <a:endParaRPr lang="en-GB" sz="14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Nat Grid Template">
  <a:themeElements>
    <a:clrScheme name="2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Nat Grid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2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Nat Grid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Nat Grid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Nat Grid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Nat Grid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Nat Grid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Nat Grid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at Grid Template">
  <a:themeElements>
    <a:clrScheme name="1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Nat Grid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Nat Grid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Nat Grid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Nat Grid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Nat Grid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Nat Grid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Nat Grid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FromMMT xmlns="f69c7b9a-bbed-41f8-b24c-bbeb71979adf">true</FromMMT>
    <MMTID xmlns="f69c7b9a-bbed-41f8-b24c-bbeb71979adf">1457</MMTID>
    <ModID xmlns="bd8dd43f-48f8-46ce-9b8d-78f402b7750b">671</ModI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1B446-5661-4197-881D-ECD455FFFE9F}"/>
</file>

<file path=customXml/itemProps2.xml><?xml version="1.0" encoding="utf-8"?>
<ds:datastoreItem xmlns:ds="http://schemas.openxmlformats.org/officeDocument/2006/customXml" ds:itemID="{21C9305F-86AB-4FDA-B6CB-9BAA35C4D3C0}"/>
</file>

<file path=customXml/itemProps3.xml><?xml version="1.0" encoding="utf-8"?>
<ds:datastoreItem xmlns:ds="http://schemas.openxmlformats.org/officeDocument/2006/customXml" ds:itemID="{15CD93D2-22B4-47E2-B629-0C0A481BD6E4}"/>
</file>

<file path=docProps/app.xml><?xml version="1.0" encoding="utf-8"?>
<Properties xmlns="http://schemas.openxmlformats.org/officeDocument/2006/extended-properties" xmlns:vt="http://schemas.openxmlformats.org/officeDocument/2006/docPropsVTypes">
  <Template>M:\Document Management System\Presentation\Nat Grid Template.ppt</Template>
  <TotalTime>85815</TotalTime>
  <Words>1648</Words>
  <Application>Microsoft Office PowerPoint</Application>
  <PresentationFormat>On-screen Show (4:3)</PresentationFormat>
  <Paragraphs>316</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2_Nat Grid Template</vt:lpstr>
      <vt:lpstr>1_Nat Grid Template</vt:lpstr>
      <vt:lpstr> Modification MOD_24_12 Amendments to the MIUN Calculator to address instances of Excessive Area</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ESB National Grid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Meeting 45 Slides</dc:title>
  <dc:creator>Blandine Thiry</dc:creator>
  <cp:lastModifiedBy>ADowney</cp:lastModifiedBy>
  <cp:revision>1451</cp:revision>
  <cp:lastPrinted>2002-07-25T14:31:52Z</cp:lastPrinted>
  <dcterms:created xsi:type="dcterms:W3CDTF">2002-03-27T14:53:01Z</dcterms:created>
  <dcterms:modified xsi:type="dcterms:W3CDTF">2012-10-10T15:34:54Z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4" name="Priority">
    <vt:lpwstr>High</vt:lpwstr>
  </property>
  <property fmtid="{D5CDD505-2E9C-101B-9397-08002B2CF9AE}" pid="5" name="Design Ref">
    <vt:lpwstr>IntMod0331</vt:lpwstr>
  </property>
  <property fmtid="{D5CDD505-2E9C-101B-9397-08002B2CF9AE}" pid="6" name="Area">
    <vt:lpwstr>Pricing</vt:lpwstr>
  </property>
  <property fmtid="{D5CDD505-2E9C-101B-9397-08002B2CF9AE}" pid="7" name="Proposer">
    <vt:lpwstr>SEMO</vt:lpwstr>
  </property>
  <property fmtid="{D5CDD505-2E9C-101B-9397-08002B2CF9AE}" pid="10" name="Status">
    <vt:lpwstr>For submission</vt:lpwstr>
  </property>
  <property fmtid="{D5CDD505-2E9C-101B-9397-08002B2CF9AE}" pid="12" name="Meeting">
    <vt:lpwstr>45</vt:lpwstr>
  </property>
  <property fmtid="{D5CDD505-2E9C-101B-9397-08002B2CF9AE}" pid="15" name="Mod ID">
    <vt:lpwstr>1009</vt:lpwstr>
  </property>
  <property fmtid="{D5CDD505-2E9C-101B-9397-08002B2CF9AE}" pid="16" name="Year of Modification Proposal">
    <vt:lpwstr>2012</vt:lpwstr>
  </property>
  <property fmtid="{D5CDD505-2E9C-101B-9397-08002B2CF9AE}" pid="17" name="Document Type">
    <vt:lpwstr>Slides</vt:lpwstr>
  </property>
  <property fmtid="{D5CDD505-2E9C-101B-9397-08002B2CF9AE}" pid="18" name="Copy to Website">
    <vt:lpwstr>true</vt:lpwstr>
  </property>
  <property fmtid="{D5CDD505-2E9C-101B-9397-08002B2CF9AE}" pid="20" name="_CopySource">
    <vt:lpwstr>Mod_24_12 MIUN Excessive Area Slides.pptx</vt:lpwstr>
  </property>
  <property fmtid="{D5CDD505-2E9C-101B-9397-08002B2CF9AE}" pid="21" name="Order">
    <vt:r8>336900</vt:r8>
  </property>
</Properties>
</file>