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notesSlides/notesSlide1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59" r:id="rId5"/>
    <p:sldId id="265" r:id="rId6"/>
    <p:sldId id="288" r:id="rId7"/>
    <p:sldId id="286" r:id="rId8"/>
    <p:sldId id="260" r:id="rId9"/>
  </p:sldIdLst>
  <p:sldSz cx="9144000" cy="6858000" type="screen4x3"/>
  <p:notesSz cx="6819900" cy="9931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 xmlns:mv="urn:schemas-microsoft-com:mac:vml" xmlns:mc="http://schemas.openxmlformats.org/markup-compatibility/2006">
        <p14:section name="Untitled Section" id="{42264430-39D9-2941-9774-69F969613334}">
          <p14:sldIdLst>
            <p14:sldId id="259"/>
            <p14:sldId id="261"/>
            <p14:sldId id="260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68A8C"/>
    <a:srgbClr val="898989"/>
  </p:clrMru>
  <p:extLst>
    <p:ext uri="{E76CE94A-603C-4142-B9EB-6D1370010A27}">
      <p14:discardImageEditData xmlns="" xmlns:p14="http://schemas.microsoft.com/office/powerpoint/2010/main" xmlns:mv="urn:schemas-microsoft-com:mac:vml" xmlns:mc="http://schemas.openxmlformats.org/markup-compatibility/2006" val="0"/>
    </p:ext>
    <p:ext uri="{D31A062A-798A-4329-ABDD-BBA856620510}">
      <p14:defaultImageDpi xmlns="" xmlns:p14="http://schemas.microsoft.com/office/powerpoint/2010/main" xmlns:mv="urn:schemas-microsoft-com:mac:vml" xmlns:mc="http://schemas.openxmlformats.org/markup-compatibility/2006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3840" autoAdjust="0"/>
  </p:normalViewPr>
  <p:slideViewPr>
    <p:cSldViewPr snapToGrid="0" snapToObjects="1">
      <p:cViewPr varScale="1">
        <p:scale>
          <a:sx n="71" d="100"/>
          <a:sy n="71" d="100"/>
        </p:scale>
        <p:origin x="-21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94" d="100"/>
          <a:sy n="94" d="100"/>
        </p:scale>
        <p:origin x="-3776" y="-120"/>
      </p:cViewPr>
      <p:guideLst>
        <p:guide orient="horz" pos="3128"/>
        <p:guide pos="2148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5290" cy="49657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63032" y="0"/>
            <a:ext cx="2955290" cy="49657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1470FC6-4395-45D9-B2F0-FEBCFC8148DD}" type="datetimeFigureOut">
              <a:rPr lang="en-IE" smtClean="0"/>
              <a:pPr/>
              <a:t>04/12/2012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3107"/>
            <a:ext cx="2955290" cy="49657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63032" y="9433107"/>
            <a:ext cx="2955290" cy="49657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9B04F2E-3E5F-4167-AAC3-F0E6C1E67661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5290" cy="49657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63032" y="0"/>
            <a:ext cx="2955290" cy="49657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F3387DD-2551-1A49-BD42-E15F1B499394}" type="datetimeFigureOut">
              <a:rPr lang="en-US" smtClean="0"/>
              <a:pPr/>
              <a:t>12/4/2012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71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990" y="4717415"/>
            <a:ext cx="5455920" cy="446913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3107"/>
            <a:ext cx="2955290" cy="49657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63032" y="9433107"/>
            <a:ext cx="2955290" cy="49657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BB62D10-B9CE-CE4C-A1B6-8EA88424E6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xmlns:mv="urn:schemas-microsoft-com:mac:vml" xmlns:mc="http://schemas.openxmlformats.org/markup-compatibility/2006" val="1201723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B62D10-B9CE-CE4C-A1B6-8EA88424E6E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868A8C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emo 1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0" y="0"/>
            <a:ext cx="9135879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482735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457200" rtl="0" eaLnBrk="1" latinLnBrk="0" hangingPunct="1">
        <a:spcBef>
          <a:spcPct val="0"/>
        </a:spcBef>
        <a:buNone/>
        <a:defRPr sz="3800" b="1" kern="1200">
          <a:solidFill>
            <a:srgbClr val="465176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rgbClr val="868A8C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7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7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7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7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3A_mai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0" y="0"/>
            <a:ext cx="9135879" cy="6858000"/>
          </a:xfrm>
          <a:prstGeom prst="rect">
            <a:avLst/>
          </a:prstGeom>
        </p:spPr>
      </p:pic>
      <p:sp>
        <p:nvSpPr>
          <p:cNvPr id="8" name="Subtitle 6"/>
          <p:cNvSpPr txBox="1">
            <a:spLocks/>
          </p:cNvSpPr>
          <p:nvPr/>
        </p:nvSpPr>
        <p:spPr>
          <a:xfrm>
            <a:off x="1371600" y="914400"/>
            <a:ext cx="6400800" cy="29686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IE" sz="3600" b="0" i="0" u="none" strike="noStrike" kern="1200" cap="none" spc="0" normalizeH="0" baseline="0" noProof="0" dirty="0" smtClean="0">
              <a:ln>
                <a:noFill/>
              </a:ln>
              <a:solidFill>
                <a:srgbClr val="868A8C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IE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68A8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Mod 26_12 Notification Time for updating Interconnector Technical Data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IE" sz="3600" b="0" i="0" u="none" strike="noStrike" kern="1200" cap="none" spc="0" normalizeH="0" baseline="0" noProof="0" dirty="0" smtClean="0">
              <a:ln>
                <a:noFill/>
              </a:ln>
              <a:solidFill>
                <a:srgbClr val="868A8C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xmlns:mv="urn:schemas-microsoft-com:mac:vml" xmlns:mc="http://schemas.openxmlformats.org/markup-compatibility/2006" val="3864165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Current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E" dirty="0" smtClean="0"/>
              <a:t>Interconnector Owner or Interconnector Administrator as appropriate shall inform the Market Operator of changes to the Interconnector Technical Data at least</a:t>
            </a:r>
            <a:r>
              <a:rPr lang="en-IE" dirty="0" smtClean="0">
                <a:solidFill>
                  <a:srgbClr val="FF0000"/>
                </a:solidFill>
              </a:rPr>
              <a:t> 29 Calendar Days </a:t>
            </a:r>
            <a:r>
              <a:rPr lang="en-IE" dirty="0" smtClean="0"/>
              <a:t>prior to the trading day.</a:t>
            </a:r>
          </a:p>
          <a:p>
            <a:endParaRPr lang="en-IE" dirty="0" smtClean="0"/>
          </a:p>
          <a:p>
            <a:r>
              <a:rPr lang="en-IE" dirty="0" smtClean="0"/>
              <a:t>This was originally 5 working days but was updated to 29 calendar days as part of the Intra-Day Trading Modification to align all registration data in SEM.</a:t>
            </a:r>
          </a:p>
          <a:p>
            <a:endParaRPr lang="en-IE" sz="9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Modification Proposal – AP2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sz="1800" b="1" cap="all" dirty="0" smtClean="0"/>
              <a:t>3.1  Interconnector Registration Data Maintenance</a:t>
            </a:r>
            <a:endParaRPr lang="en-IE" sz="1800" dirty="0" smtClean="0"/>
          </a:p>
          <a:p>
            <a:r>
              <a:rPr lang="en-IE" sz="1800" dirty="0" smtClean="0"/>
              <a:t>The Interconnector Owner or Interconnector Administrator as appropriate shall inform the Market Operator of changes to the Interconnector Technical Data at least </a:t>
            </a:r>
            <a:r>
              <a:rPr lang="en-IE" sz="1800" dirty="0" smtClean="0">
                <a:solidFill>
                  <a:srgbClr val="FF0000"/>
                </a:solidFill>
              </a:rPr>
              <a:t>5 Working Days prior to EA1 Gate Window Closure for the first Trading Day</a:t>
            </a:r>
            <a:r>
              <a:rPr lang="en-IE" sz="1800" dirty="0" smtClean="0"/>
              <a:t> for which the relevant data shall be effective.  Upon receipt, the Market Operator shall confirm receipt of the data by email </a:t>
            </a:r>
            <a:r>
              <a:rPr lang="en-GB" sz="1800" dirty="0" smtClean="0"/>
              <a:t>by 11:00 on the Working Day following receipt</a:t>
            </a:r>
            <a:r>
              <a:rPr lang="en-IE" sz="1800" dirty="0" smtClean="0"/>
              <a:t>.  In the absence of receipt of such confirmation, the relevant Party shall re-submit the relevant data. </a:t>
            </a:r>
            <a:r>
              <a:rPr lang="en-IE" sz="1800" dirty="0" smtClean="0">
                <a:solidFill>
                  <a:srgbClr val="FF0000"/>
                </a:solidFill>
              </a:rPr>
              <a:t>Within one Working Day of confirmation of receipt by the Market Operator, the Interconnector Administrator shall issue an email to Participants informing them of the change in Interconnector Technical Data. </a:t>
            </a:r>
            <a:endParaRPr lang="en-GB" sz="1800" dirty="0" smtClean="0">
              <a:solidFill>
                <a:srgbClr val="FF0000"/>
              </a:solidFill>
            </a:endParaRPr>
          </a:p>
          <a:p>
            <a:endParaRPr lang="en-IE" sz="900" dirty="0" smtClean="0"/>
          </a:p>
          <a:p>
            <a:pPr>
              <a:buNone/>
            </a:pPr>
            <a:r>
              <a:rPr lang="en-GB" sz="1800" b="1" cap="all" dirty="0" smtClean="0"/>
              <a:t>4.2   Interconnector</a:t>
            </a:r>
            <a:r>
              <a:rPr lang="en-IE" sz="1800" b="1" cap="all" dirty="0" smtClean="0"/>
              <a:t> Technical Data Maintenance</a:t>
            </a:r>
          </a:p>
          <a:p>
            <a:r>
              <a:rPr lang="en-IE" sz="1800" dirty="0" smtClean="0"/>
              <a:t>Includes additional step to inform Market Participants of change in Interconnector Technical Data via email.</a:t>
            </a:r>
            <a:endParaRPr lang="en-GB" sz="1800" b="1" cap="all" dirty="0" smtClean="0"/>
          </a:p>
          <a:p>
            <a:endParaRPr lang="en-IE" sz="9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dirty="0" smtClean="0"/>
              <a:t>Issues with Current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-355600">
              <a:buClr>
                <a:schemeClr val="tx1"/>
              </a:buClr>
              <a:buSzPts val="2000"/>
              <a:buNone/>
            </a:pPr>
            <a:endParaRPr lang="en-IE" dirty="0" smtClean="0"/>
          </a:p>
          <a:p>
            <a:pPr indent="-355600">
              <a:buClr>
                <a:schemeClr val="tx1"/>
              </a:buClr>
              <a:buSzPts val="2000"/>
              <a:buNone/>
            </a:pP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63236" y="1237130"/>
            <a:ext cx="8229600" cy="48890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lang="en-IE" sz="800" dirty="0" smtClean="0">
              <a:solidFill>
                <a:srgbClr val="868A8C"/>
              </a:solidFill>
              <a:latin typeface="Arial"/>
              <a:cs typeface="Arial"/>
            </a:endParaRPr>
          </a:p>
          <a:p>
            <a:pPr marL="342900" lvl="0" indent="-342900">
              <a:spcBef>
                <a:spcPct val="20000"/>
              </a:spcBef>
              <a:buFont typeface="Arial"/>
              <a:buChar char="•"/>
              <a:defRPr/>
            </a:pPr>
            <a:r>
              <a:rPr lang="en-IE" sz="2800" dirty="0" smtClean="0">
                <a:solidFill>
                  <a:srgbClr val="868A8C"/>
                </a:solidFill>
                <a:latin typeface="Arial"/>
                <a:cs typeface="Arial"/>
              </a:rPr>
              <a:t>Inflexible – unable to update within a short timeframe due to unforeseen technical issues with Moyle or East West Interconnectors.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IE" sz="800" b="0" i="0" u="none" strike="noStrike" kern="1200" cap="none" spc="0" normalizeH="0" noProof="0" dirty="0" smtClean="0">
              <a:ln>
                <a:noFill/>
              </a:ln>
              <a:solidFill>
                <a:srgbClr val="868A8C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IE" sz="2800" dirty="0" smtClean="0">
                <a:solidFill>
                  <a:srgbClr val="868A8C"/>
                </a:solidFill>
                <a:latin typeface="Arial"/>
                <a:cs typeface="Arial"/>
              </a:rPr>
              <a:t>Impacts</a:t>
            </a:r>
            <a:r>
              <a:rPr lang="en-IE" sz="2800" noProof="0" dirty="0" smtClean="0">
                <a:solidFill>
                  <a:srgbClr val="868A8C"/>
                </a:solidFill>
                <a:latin typeface="Arial"/>
                <a:cs typeface="Arial"/>
              </a:rPr>
              <a:t> Interconnector User’s </a:t>
            </a:r>
            <a:r>
              <a:rPr lang="en-IE" sz="2800" dirty="0" smtClean="0">
                <a:solidFill>
                  <a:srgbClr val="868A8C"/>
                </a:solidFill>
                <a:latin typeface="Arial"/>
                <a:cs typeface="Arial"/>
              </a:rPr>
              <a:t>MIUNs</a:t>
            </a:r>
            <a:r>
              <a:rPr lang="en-IE" sz="2800" noProof="0" dirty="0" smtClean="0">
                <a:solidFill>
                  <a:srgbClr val="868A8C"/>
                </a:solidFill>
                <a:latin typeface="Arial"/>
                <a:cs typeface="Arial"/>
              </a:rPr>
              <a:t>.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IE" sz="800" b="0" i="0" u="none" strike="noStrike" kern="1200" cap="none" spc="0" normalizeH="0" noProof="0" dirty="0" smtClean="0">
              <a:ln>
                <a:noFill/>
              </a:ln>
              <a:solidFill>
                <a:srgbClr val="868A8C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IE" sz="2800" dirty="0" smtClean="0">
                <a:solidFill>
                  <a:srgbClr val="868A8C"/>
                </a:solidFill>
                <a:latin typeface="Arial"/>
                <a:cs typeface="Arial"/>
              </a:rPr>
              <a:t>Potentially impact Interconnector Error Account – Real Time Operation </a:t>
            </a:r>
            <a:r>
              <a:rPr lang="en-IE" sz="2800" dirty="0" err="1" smtClean="0">
                <a:solidFill>
                  <a:srgbClr val="868A8C"/>
                </a:solidFill>
                <a:latin typeface="Arial"/>
                <a:cs typeface="Arial"/>
              </a:rPr>
              <a:t>vs</a:t>
            </a:r>
            <a:r>
              <a:rPr lang="en-IE" sz="2800" dirty="0" smtClean="0">
                <a:solidFill>
                  <a:srgbClr val="868A8C"/>
                </a:solidFill>
                <a:latin typeface="Arial"/>
                <a:cs typeface="Arial"/>
              </a:rPr>
              <a:t> MIUNs in SEM.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IE" sz="2800" dirty="0" smtClean="0">
                <a:solidFill>
                  <a:srgbClr val="868A8C"/>
                </a:solidFill>
                <a:latin typeface="Arial"/>
                <a:cs typeface="Arial"/>
              </a:rPr>
              <a:t>No formal requirement to communicate with Interconnector Users.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868A8C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3_mai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0" y="0"/>
            <a:ext cx="9135879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748118" y="981635"/>
            <a:ext cx="55670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Questions?</a:t>
            </a:r>
            <a:endParaRPr lang="en-US" sz="3600" b="1" dirty="0"/>
          </a:p>
        </p:txBody>
      </p:sp>
    </p:spTree>
    <p:extLst>
      <p:ext uri="{BB962C8B-B14F-4D97-AF65-F5344CB8AC3E}">
        <p14:creationId xmlns="" xmlns:p14="http://schemas.microsoft.com/office/powerpoint/2010/main" xmlns:mv="urn:schemas-microsoft-com:mac:vml" xmlns:mc="http://schemas.openxmlformats.org/markup-compatibility/2006" val="681845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EMO Master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Modification Document" ma:contentTypeID="0x010100269864AADB634B43A1DAFE75AB6B7AEA00E694DBD827E2A74DAF8DBA9CA236CE9A" ma:contentTypeVersion="10" ma:contentTypeDescription="" ma:contentTypeScope="" ma:versionID="76444a00e0d344046184e9be4e4b7bda">
  <xsd:schema xmlns:xsd="http://www.w3.org/2001/XMLSchema" xmlns:p="http://schemas.microsoft.com/office/2006/metadata/properties" xmlns:ns2="f69c7b9a-bbed-41f8-b24c-bbeb71979adf" xmlns:ns3="bd8dd43f-48f8-46ce-9b8d-78f402b7750b" targetNamespace="http://schemas.microsoft.com/office/2006/metadata/properties" ma:root="true" ma:fieldsID="9f63ddca8ac484b9842f993b74a9b250" ns2:_="" ns3:_="">
    <xsd:import namespace="f69c7b9a-bbed-41f8-b24c-bbeb71979adf"/>
    <xsd:import namespace="bd8dd43f-48f8-46ce-9b8d-78f402b7750b"/>
    <xsd:element name="properties">
      <xsd:complexType>
        <xsd:sequence>
          <xsd:element name="documentManagement">
            <xsd:complexType>
              <xsd:all>
                <xsd:element ref="ns2:FromMMT" minOccurs="0"/>
                <xsd:element ref="ns2:MMTID" minOccurs="0"/>
                <xsd:element ref="ns3:ModID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f69c7b9a-bbed-41f8-b24c-bbeb71979adf" elementFormDefault="qualified">
    <xsd:import namespace="http://schemas.microsoft.com/office/2006/documentManagement/types"/>
    <xsd:element name="FromMMT" ma:index="1" nillable="true" ma:displayName="From MMT" ma:default="0" ma:description="Indicates if the item was published from MMT" ma:internalName="FromMMT">
      <xsd:simpleType>
        <xsd:restriction base="dms:Boolean"/>
      </xsd:simpleType>
    </xsd:element>
    <xsd:element name="MMTID" ma:index="2" nillable="true" ma:displayName="MMT ID" ma:decimals="0" ma:internalName="MMTID" ma:percentage="FALSE">
      <xsd:simpleType>
        <xsd:restriction base="dms:Number"/>
      </xsd:simpleType>
    </xsd:element>
  </xsd:schema>
  <xsd:schema xmlns:xsd="http://www.w3.org/2001/XMLSchema" xmlns:dms="http://schemas.microsoft.com/office/2006/documentManagement/types" targetNamespace="bd8dd43f-48f8-46ce-9b8d-78f402b7750b" elementFormDefault="qualified">
    <xsd:import namespace="http://schemas.microsoft.com/office/2006/documentManagement/types"/>
    <xsd:element name="ModID" ma:index="3" nillable="true" ma:displayName="Mod ID" ma:list="{fe5fb5e6-2196-48f2-87cb-9a5f0541640f}" ma:internalName="ModID" ma:showField="ModificationID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9" ma:displayName="Content Type"/>
        <xsd:element ref="dc:title" minOccurs="0" maxOccurs="1" ma:index="0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FromMMT xmlns="f69c7b9a-bbed-41f8-b24c-bbeb71979adf">true</FromMMT>
    <MMTID xmlns="f69c7b9a-bbed-41f8-b24c-bbeb71979adf">1477</MMTID>
    <ModID xmlns="bd8dd43f-48f8-46ce-9b8d-78f402b7750b">673</ModID>
  </documentManagement>
</p:properties>
</file>

<file path=customXml/itemProps1.xml><?xml version="1.0" encoding="utf-8"?>
<ds:datastoreItem xmlns:ds="http://schemas.openxmlformats.org/officeDocument/2006/customXml" ds:itemID="{8F13D17B-B5B9-4E34-A8B3-E179D20BD8B8}"/>
</file>

<file path=customXml/itemProps2.xml><?xml version="1.0" encoding="utf-8"?>
<ds:datastoreItem xmlns:ds="http://schemas.openxmlformats.org/officeDocument/2006/customXml" ds:itemID="{FA8B5ED4-5588-4127-9299-417827DE789A}"/>
</file>

<file path=customXml/itemProps3.xml><?xml version="1.0" encoding="utf-8"?>
<ds:datastoreItem xmlns:ds="http://schemas.openxmlformats.org/officeDocument/2006/customXml" ds:itemID="{B0659B59-C260-45DD-A060-F5B3746386A1}"/>
</file>

<file path=docProps/app.xml><?xml version="1.0" encoding="utf-8"?>
<Properties xmlns="http://schemas.openxmlformats.org/officeDocument/2006/extended-properties" xmlns:vt="http://schemas.openxmlformats.org/officeDocument/2006/docPropsVTypes">
  <Template>SEMO Master Template</Template>
  <TotalTime>3628</TotalTime>
  <Words>273</Words>
  <Application>Microsoft Office PowerPoint</Application>
  <PresentationFormat>On-screen Show (4:3)</PresentationFormat>
  <Paragraphs>22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SEMO Master Template</vt:lpstr>
      <vt:lpstr>Slide 1</vt:lpstr>
      <vt:lpstr>Current Process</vt:lpstr>
      <vt:lpstr>Modification Proposal – AP2</vt:lpstr>
      <vt:lpstr>Issues with Current Process</vt:lpstr>
      <vt:lpstr>Slide 5</vt:lpstr>
    </vt:vector>
  </TitlesOfParts>
  <Company>SEMO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Meeting 46 Slides</dc:title>
  <dc:creator>ekelly</dc:creator>
  <cp:lastModifiedBy>sking</cp:lastModifiedBy>
  <cp:revision>304</cp:revision>
  <dcterms:created xsi:type="dcterms:W3CDTF">2012-08-29T10:39:56Z</dcterms:created>
  <dcterms:modified xsi:type="dcterms:W3CDTF">2012-12-04T10:05:12Z</dcterms:modified>
  <cp:contentType>Modification Document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0x010100269864AADB634B43A1DAFE75AB6B7AEA00E694DBD827E2A74DAF8DBA9CA236CE9A</vt:lpwstr>
  </property>
  <property fmtid="{D5CDD505-2E9C-101B-9397-08002B2CF9AE}" pid="3" name="Copy to Website">
    <vt:lpwstr>true</vt:lpwstr>
  </property>
  <property fmtid="{D5CDD505-2E9C-101B-9397-08002B2CF9AE}" pid="4" name="Mod ID">
    <vt:lpwstr>1011</vt:lpwstr>
  </property>
  <property fmtid="{D5CDD505-2E9C-101B-9397-08002B2CF9AE}" pid="5" name="Year of Modification Proposal">
    <vt:lpwstr>2012</vt:lpwstr>
  </property>
  <property fmtid="{D5CDD505-2E9C-101B-9397-08002B2CF9AE}" pid="6" name="Document Type">
    <vt:lpwstr>Modification Proposal</vt:lpwstr>
  </property>
  <property fmtid="{D5CDD505-2E9C-101B-9397-08002B2CF9AE}" pid="7" name="_CopySource">
    <vt:lpwstr>Mod_26_12 Slides.pptx</vt:lpwstr>
  </property>
  <property fmtid="{D5CDD505-2E9C-101B-9397-08002B2CF9AE}" pid="8" name="Order">
    <vt:r8>339000</vt:r8>
  </property>
  <property fmtid="{D5CDD505-2E9C-101B-9397-08002B2CF9AE}" pid="9" name="Copy Status">
    <vt:lpwstr>Success!</vt:lpwstr>
  </property>
  <property fmtid="{D5CDD505-2E9C-101B-9397-08002B2CF9AE}" pid="10" name="Copy to Website Date">
    <vt:lpwstr>2012-12-04T10:18:00+00:00</vt:lpwstr>
  </property>
</Properties>
</file>